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324" r:id="rId2"/>
    <p:sldId id="330" r:id="rId3"/>
    <p:sldId id="314" r:id="rId4"/>
    <p:sldId id="318" r:id="rId5"/>
    <p:sldId id="319" r:id="rId6"/>
    <p:sldId id="320" r:id="rId7"/>
    <p:sldId id="321" r:id="rId8"/>
    <p:sldId id="322" r:id="rId9"/>
    <p:sldId id="323" r:id="rId10"/>
    <p:sldId id="325" r:id="rId11"/>
    <p:sldId id="326" r:id="rId12"/>
    <p:sldId id="327" r:id="rId13"/>
    <p:sldId id="328" r:id="rId14"/>
    <p:sldId id="329" r:id="rId15"/>
    <p:sldId id="331" r:id="rId16"/>
    <p:sldId id="333" r:id="rId17"/>
    <p:sldId id="355" r:id="rId18"/>
    <p:sldId id="335" r:id="rId19"/>
    <p:sldId id="336" r:id="rId20"/>
    <p:sldId id="337" r:id="rId21"/>
    <p:sldId id="338" r:id="rId22"/>
    <p:sldId id="339" r:id="rId23"/>
    <p:sldId id="340" r:id="rId24"/>
    <p:sldId id="343" r:id="rId25"/>
    <p:sldId id="348" r:id="rId26"/>
    <p:sldId id="344" r:id="rId27"/>
    <p:sldId id="345" r:id="rId28"/>
    <p:sldId id="346" r:id="rId29"/>
    <p:sldId id="356" r:id="rId30"/>
    <p:sldId id="357" r:id="rId31"/>
    <p:sldId id="347" r:id="rId32"/>
    <p:sldId id="349" r:id="rId33"/>
    <p:sldId id="350" r:id="rId34"/>
    <p:sldId id="351" r:id="rId35"/>
    <p:sldId id="352" r:id="rId36"/>
    <p:sldId id="353" r:id="rId37"/>
    <p:sldId id="341" r:id="rId38"/>
    <p:sldId id="358" r:id="rId39"/>
    <p:sldId id="360" r:id="rId40"/>
    <p:sldId id="361" r:id="rId41"/>
    <p:sldId id="362" r:id="rId42"/>
    <p:sldId id="363" r:id="rId43"/>
    <p:sldId id="364" r:id="rId44"/>
    <p:sldId id="365" r:id="rId45"/>
    <p:sldId id="367" r:id="rId46"/>
    <p:sldId id="366" r:id="rId47"/>
    <p:sldId id="368" r:id="rId48"/>
    <p:sldId id="369" r:id="rId49"/>
    <p:sldId id="370" r:id="rId50"/>
    <p:sldId id="342" r:id="rId51"/>
    <p:sldId id="354" r:id="rId5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00" d="100"/>
          <a:sy n="100" d="100"/>
        </p:scale>
        <p:origin x="-1860" y="-3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1182D2C8-8C08-481D-98E3-DD766A4C5F69}"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8D02ED72-B2EA-4900-9404-0A9EE4F48088}" type="datetimeFigureOut">
              <a:rPr lang="ru-RU" smtClean="0"/>
              <a:pPr/>
              <a:t>21.09.2021</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1182D2C8-8C08-481D-98E3-DD766A4C5F69}"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D02ED72-B2EA-4900-9404-0A9EE4F48088}" type="datetimeFigureOut">
              <a:rPr lang="ru-RU" smtClean="0"/>
              <a:pPr/>
              <a:t>21.09.2021</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182D2C8-8C08-481D-98E3-DD766A4C5F69}"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3.weforum.org/"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mailto:ateshabaev1958@gmail.com"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skills for Engineers.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Lecture 1.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1-mavzu. </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err="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Muhandislar</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3600" b="1" dirty="0" err="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uchun</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3600" b="1" dirty="0" err="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Amaliy</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3600" b="1" dirty="0" err="1"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Ko’nikmalar</a:t>
            </a:r>
            <a:r>
              <a:rPr lang="ru-RU"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Soft </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Skills </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for Engineers</a:t>
            </a:r>
            <a:r>
              <a:rPr lang="ru-RU"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t>
            </a:r>
            <a: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b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929222"/>
          </a:xfrm>
        </p:spPr>
        <p:txBody>
          <a:bodyPr>
            <a:noAutofit/>
          </a:bodyPr>
          <a:lstStyle/>
          <a:p>
            <a:pPr>
              <a:lnSpc>
                <a:spcPct val="150000"/>
              </a:lnSpc>
              <a:spcAft>
                <a:spcPts val="1800"/>
              </a:spcAft>
            </a:pPr>
            <a:r>
              <a:rPr lang="en-US" sz="3600" b="1" dirty="0" smtClean="0">
                <a:solidFill>
                  <a:srgbClr val="FF0000"/>
                </a:solidFill>
              </a:rPr>
              <a:t>KIRISH. </a:t>
            </a:r>
            <a:br>
              <a:rPr lang="en-US" sz="3600" b="1" dirty="0" smtClean="0">
                <a:solidFill>
                  <a:srgbClr val="FF0000"/>
                </a:solidFill>
              </a:rPr>
            </a:br>
            <a:r>
              <a:rPr lang="en-US" sz="3600" b="1" dirty="0" smtClean="0">
                <a:solidFill>
                  <a:srgbClr val="FF0000"/>
                </a:solidFill>
              </a:rPr>
              <a:t>REZYUME / CV</a:t>
            </a:r>
            <a:r>
              <a:rPr lang="en-US" sz="3600" b="1" dirty="0" smtClean="0">
                <a:solidFill>
                  <a:srgbClr val="FF0000"/>
                </a:solidFill>
              </a:rPr>
              <a:t>. </a:t>
            </a:r>
            <a:r>
              <a:rPr lang="en-US" sz="3600" b="1" dirty="0" smtClean="0">
                <a:solidFill>
                  <a:srgbClr val="FF0000"/>
                </a:solidFill>
              </a:rPr>
              <a:t/>
            </a:r>
            <a:br>
              <a:rPr lang="en-US" sz="3600" b="1" dirty="0" smtClean="0">
                <a:solidFill>
                  <a:srgbClr val="FF0000"/>
                </a:solidFill>
              </a:rPr>
            </a:br>
            <a:r>
              <a:rPr lang="en-US" sz="3600" b="1" dirty="0" smtClean="0">
                <a:solidFill>
                  <a:srgbClr val="FF0000"/>
                </a:solidFill>
              </a:rPr>
              <a:t>INTERVYU </a:t>
            </a:r>
            <a:r>
              <a:rPr lang="en-US" sz="3600" b="1" dirty="0" smtClean="0">
                <a:solidFill>
                  <a:srgbClr val="FF0000"/>
                </a:solidFill>
              </a:rPr>
              <a:t>KO’NIKMALARI. </a:t>
            </a:r>
            <a:br>
              <a:rPr lang="en-US" sz="3600" b="1" dirty="0" smtClean="0">
                <a:solidFill>
                  <a:srgbClr val="FF0000"/>
                </a:solidFill>
              </a:rPr>
            </a:br>
            <a:r>
              <a:rPr lang="en-US" sz="3600" b="1" dirty="0" smtClean="0">
                <a:solidFill>
                  <a:srgbClr val="FF0000"/>
                </a:solidFill>
              </a:rPr>
              <a:t>FIQRLARNI ANIQ YETKAZISH QOBILIYATI.</a:t>
            </a:r>
            <a:endParaRPr lang="ru-RU" sz="3600" dirty="0">
              <a:solidFill>
                <a:srgbClr val="FF0000"/>
              </a:solidFill>
            </a:endParaRPr>
          </a:p>
        </p:txBody>
      </p:sp>
      <p:sp>
        <p:nvSpPr>
          <p:cNvPr id="4" name="Прямоугольник 3"/>
          <p:cNvSpPr/>
          <p:nvPr/>
        </p:nvSpPr>
        <p:spPr>
          <a:xfrm>
            <a:off x="3500430" y="500042"/>
            <a:ext cx="3048014" cy="769441"/>
          </a:xfrm>
          <a:prstGeom prst="rect">
            <a:avLst/>
          </a:prstGeom>
        </p:spPr>
        <p:txBody>
          <a:bodyPr wrap="square">
            <a:spAutoFit/>
          </a:bodyPr>
          <a:lstStyle/>
          <a:p>
            <a:pPr algn="ctr"/>
            <a:r>
              <a:rPr lang="en-US" sz="4400" b="1" dirty="0" smtClean="0">
                <a:solidFill>
                  <a:srgbClr val="FF0000"/>
                </a:solidFill>
                <a:ea typeface="+mj-ea"/>
                <a:cs typeface="+mj-cs"/>
              </a:rPr>
              <a:t>MAVZU 1. </a:t>
            </a:r>
            <a:endParaRPr lang="ru-RU" sz="4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785794"/>
            <a:ext cx="7429552" cy="5929354"/>
          </a:xfrm>
        </p:spPr>
        <p:txBody>
          <a:bodyPr>
            <a:noAutofit/>
          </a:bodyPr>
          <a:lstStyle/>
          <a:p>
            <a:pPr>
              <a:lnSpc>
                <a:spcPts val="5200"/>
              </a:lnSpc>
              <a:buFont typeface="+mj-lt"/>
              <a:buAutoNum type="arabicPeriod"/>
              <a:tabLst>
                <a:tab pos="0" algn="l"/>
              </a:tabLst>
            </a:pPr>
            <a:r>
              <a:rPr lang="en-US" sz="3200" dirty="0" err="1" smtClean="0">
                <a:solidFill>
                  <a:srgbClr val="C00000"/>
                </a:solidFill>
              </a:rPr>
              <a:t>Kursga</a:t>
            </a:r>
            <a:r>
              <a:rPr lang="en-US" sz="3200" dirty="0" smtClean="0">
                <a:solidFill>
                  <a:srgbClr val="C00000"/>
                </a:solidFill>
              </a:rPr>
              <a:t> </a:t>
            </a:r>
            <a:r>
              <a:rPr lang="en-US" sz="3200" dirty="0" err="1" smtClean="0">
                <a:solidFill>
                  <a:srgbClr val="C00000"/>
                </a:solidFill>
              </a:rPr>
              <a:t>kirish</a:t>
            </a:r>
            <a:r>
              <a:rPr lang="en-US" sz="3200" dirty="0" smtClean="0">
                <a:solidFill>
                  <a:srgbClr val="C00000"/>
                </a:solidFill>
              </a:rPr>
              <a:t>. </a:t>
            </a:r>
            <a:r>
              <a:rPr lang="en-US" sz="3200" dirty="0" err="1" smtClean="0">
                <a:solidFill>
                  <a:srgbClr val="C00000"/>
                </a:solidFill>
              </a:rPr>
              <a:t>O’quv</a:t>
            </a:r>
            <a:r>
              <a:rPr lang="en-US" sz="3200" dirty="0" smtClean="0">
                <a:solidFill>
                  <a:srgbClr val="C00000"/>
                </a:solidFill>
              </a:rPr>
              <a:t> </a:t>
            </a:r>
            <a:r>
              <a:rPr lang="en-US" sz="3200" dirty="0" err="1" smtClean="0">
                <a:solidFill>
                  <a:srgbClr val="C00000"/>
                </a:solidFill>
              </a:rPr>
              <a:t>kursi</a:t>
            </a:r>
            <a:r>
              <a:rPr lang="en-US" sz="3200" dirty="0" smtClean="0">
                <a:solidFill>
                  <a:srgbClr val="C00000"/>
                </a:solidFill>
              </a:rPr>
              <a:t> </a:t>
            </a:r>
            <a:r>
              <a:rPr lang="en-US" sz="3200" dirty="0" err="1" smtClean="0">
                <a:solidFill>
                  <a:srgbClr val="C00000"/>
                </a:solidFill>
              </a:rPr>
              <a:t>mazmuni</a:t>
            </a:r>
            <a:r>
              <a:rPr lang="en-US" sz="3200" dirty="0" smtClean="0">
                <a:solidFill>
                  <a:srgbClr val="C00000"/>
                </a:solidFill>
              </a:rPr>
              <a:t> </a:t>
            </a:r>
            <a:r>
              <a:rPr lang="en-US" sz="3200" dirty="0" smtClean="0">
                <a:solidFill>
                  <a:srgbClr val="C00000"/>
                </a:solidFill>
              </a:rPr>
              <a:t/>
            </a:r>
            <a:br>
              <a:rPr lang="en-US" sz="3200" dirty="0" smtClean="0">
                <a:solidFill>
                  <a:srgbClr val="C00000"/>
                </a:solidFill>
              </a:rPr>
            </a:br>
            <a:r>
              <a:rPr lang="en-US" sz="3200" dirty="0" smtClean="0">
                <a:solidFill>
                  <a:srgbClr val="C00000"/>
                </a:solidFill>
              </a:rPr>
              <a:t> </a:t>
            </a:r>
            <a:r>
              <a:rPr lang="en-US" sz="3200" dirty="0" smtClean="0">
                <a:solidFill>
                  <a:srgbClr val="C00000"/>
                </a:solidFill>
              </a:rPr>
              <a:t>   </a:t>
            </a:r>
            <a:r>
              <a:rPr lang="en-US" sz="3200" dirty="0" err="1" smtClean="0">
                <a:solidFill>
                  <a:srgbClr val="C00000"/>
                </a:solidFill>
              </a:rPr>
              <a:t>va</a:t>
            </a:r>
            <a:r>
              <a:rPr lang="en-US" sz="3200" dirty="0" smtClean="0">
                <a:solidFill>
                  <a:srgbClr val="C00000"/>
                </a:solidFill>
              </a:rPr>
              <a:t> </a:t>
            </a:r>
            <a:r>
              <a:rPr lang="en-US" sz="3200" dirty="0" err="1" smtClean="0">
                <a:solidFill>
                  <a:srgbClr val="C00000"/>
                </a:solidFill>
              </a:rPr>
              <a:t>ahamiyati</a:t>
            </a:r>
            <a:r>
              <a:rPr lang="en-US" sz="3200" dirty="0" smtClean="0">
                <a:solidFill>
                  <a:srgbClr val="C00000"/>
                </a:solidFill>
              </a:rPr>
              <a:t>.</a:t>
            </a:r>
            <a:br>
              <a:rPr lang="en-US" sz="3200" dirty="0" smtClean="0">
                <a:solidFill>
                  <a:srgbClr val="C00000"/>
                </a:solidFill>
              </a:rPr>
            </a:br>
            <a:r>
              <a:rPr lang="en-US" sz="3200" dirty="0" smtClean="0">
                <a:solidFill>
                  <a:srgbClr val="C00000"/>
                </a:solidFill>
              </a:rPr>
              <a:t>2. </a:t>
            </a:r>
            <a:r>
              <a:rPr lang="en-US" sz="3200" dirty="0" err="1" smtClean="0">
                <a:solidFill>
                  <a:srgbClr val="C00000"/>
                </a:solidFill>
              </a:rPr>
              <a:t>Rivojlanish</a:t>
            </a:r>
            <a:r>
              <a:rPr lang="en-US" sz="3200" dirty="0" smtClean="0">
                <a:solidFill>
                  <a:srgbClr val="C00000"/>
                </a:solidFill>
              </a:rPr>
              <a:t> </a:t>
            </a:r>
            <a:r>
              <a:rPr lang="en-US" sz="3200" dirty="0" err="1" smtClean="0">
                <a:solidFill>
                  <a:srgbClr val="C00000"/>
                </a:solidFill>
              </a:rPr>
              <a:t>uchburchagi</a:t>
            </a:r>
            <a:r>
              <a:rPr lang="en-US" sz="3200" dirty="0" smtClean="0">
                <a:solidFill>
                  <a:srgbClr val="C00000"/>
                </a:solidFill>
              </a:rPr>
              <a:t>.</a:t>
            </a:r>
            <a:r>
              <a:rPr lang="ru-RU" sz="3200" dirty="0" smtClean="0">
                <a:solidFill>
                  <a:srgbClr val="C00000"/>
                </a:solidFill>
              </a:rPr>
              <a:t/>
            </a:r>
            <a:br>
              <a:rPr lang="ru-RU" sz="3200" dirty="0" smtClean="0">
                <a:solidFill>
                  <a:srgbClr val="C00000"/>
                </a:solidFill>
              </a:rPr>
            </a:br>
            <a:r>
              <a:rPr lang="en-US" sz="3200" dirty="0" smtClean="0">
                <a:solidFill>
                  <a:srgbClr val="C00000"/>
                </a:solidFill>
              </a:rPr>
              <a:t>3. </a:t>
            </a:r>
            <a:r>
              <a:rPr lang="en-US" sz="3200" dirty="0" err="1" smtClean="0">
                <a:solidFill>
                  <a:srgbClr val="C00000"/>
                </a:solidFill>
              </a:rPr>
              <a:t>Tashkilotlarda</a:t>
            </a:r>
            <a:r>
              <a:rPr lang="en-US" sz="3200" dirty="0" smtClean="0">
                <a:solidFill>
                  <a:srgbClr val="C00000"/>
                </a:solidFill>
              </a:rPr>
              <a:t> </a:t>
            </a:r>
            <a:r>
              <a:rPr lang="en-US" sz="3200" dirty="0" err="1" smtClean="0">
                <a:solidFill>
                  <a:srgbClr val="C00000"/>
                </a:solidFill>
              </a:rPr>
              <a:t>ish</a:t>
            </a:r>
            <a:r>
              <a:rPr lang="en-US" sz="3200" dirty="0" smtClean="0">
                <a:solidFill>
                  <a:srgbClr val="C00000"/>
                </a:solidFill>
              </a:rPr>
              <a:t> </a:t>
            </a:r>
            <a:r>
              <a:rPr lang="en-US" sz="3200" dirty="0" err="1" smtClean="0">
                <a:solidFill>
                  <a:srgbClr val="C00000"/>
                </a:solidFill>
              </a:rPr>
              <a:t>yuritish</a:t>
            </a:r>
            <a:r>
              <a:rPr lang="en-US" sz="3200" dirty="0" smtClean="0">
                <a:solidFill>
                  <a:srgbClr val="C00000"/>
                </a:solidFill>
              </a:rPr>
              <a:t> </a:t>
            </a:r>
            <a:r>
              <a:rPr lang="en-US" sz="3200" dirty="0" err="1" smtClean="0">
                <a:solidFill>
                  <a:srgbClr val="C00000"/>
                </a:solidFill>
              </a:rPr>
              <a:t>koidalari</a:t>
            </a:r>
            <a:r>
              <a:rPr lang="en-US" sz="3200" dirty="0" smtClean="0">
                <a:solidFill>
                  <a:srgbClr val="C00000"/>
                </a:solidFill>
              </a:rPr>
              <a:t>. </a:t>
            </a:r>
            <a:r>
              <a:rPr lang="ru-RU" sz="3200" dirty="0" smtClean="0">
                <a:solidFill>
                  <a:srgbClr val="C00000"/>
                </a:solidFill>
              </a:rPr>
              <a:t/>
            </a:r>
            <a:br>
              <a:rPr lang="ru-RU" sz="3200" dirty="0" smtClean="0">
                <a:solidFill>
                  <a:srgbClr val="C00000"/>
                </a:solidFill>
              </a:rPr>
            </a:br>
            <a:r>
              <a:rPr lang="en-US" sz="3200" dirty="0" smtClean="0">
                <a:solidFill>
                  <a:srgbClr val="C00000"/>
                </a:solidFill>
              </a:rPr>
              <a:t>4. CV / </a:t>
            </a:r>
            <a:r>
              <a:rPr lang="en-US" sz="3200" dirty="0" err="1" smtClean="0">
                <a:solidFill>
                  <a:srgbClr val="C00000"/>
                </a:solidFill>
              </a:rPr>
              <a:t>Rezyume</a:t>
            </a:r>
            <a:r>
              <a:rPr lang="en-US" sz="3200" dirty="0" smtClean="0">
                <a:solidFill>
                  <a:srgbClr val="C00000"/>
                </a:solidFill>
              </a:rPr>
              <a:t>: </a:t>
            </a:r>
            <a:r>
              <a:rPr lang="en-US" sz="3200" dirty="0" err="1" smtClean="0">
                <a:solidFill>
                  <a:srgbClr val="C00000"/>
                </a:solidFill>
              </a:rPr>
              <a:t>asosiy</a:t>
            </a:r>
            <a:r>
              <a:rPr lang="en-US" sz="3200" dirty="0" smtClean="0">
                <a:solidFill>
                  <a:srgbClr val="C00000"/>
                </a:solidFill>
              </a:rPr>
              <a:t> </a:t>
            </a:r>
            <a:r>
              <a:rPr lang="en-US" sz="3200" dirty="0" err="1" smtClean="0">
                <a:solidFill>
                  <a:srgbClr val="C00000"/>
                </a:solidFill>
              </a:rPr>
              <a:t>talablar</a:t>
            </a:r>
            <a:r>
              <a:rPr lang="en-US" sz="3200" dirty="0" smtClean="0">
                <a:solidFill>
                  <a:srgbClr val="C00000"/>
                </a:solidFill>
              </a:rPr>
              <a:t>.</a:t>
            </a:r>
            <a:r>
              <a:rPr lang="ru-RU" sz="3200" dirty="0" smtClean="0">
                <a:solidFill>
                  <a:srgbClr val="C00000"/>
                </a:solidFill>
              </a:rPr>
              <a:t/>
            </a:r>
            <a:br>
              <a:rPr lang="ru-RU" sz="3200" dirty="0" smtClean="0">
                <a:solidFill>
                  <a:srgbClr val="C00000"/>
                </a:solidFill>
              </a:rPr>
            </a:br>
            <a:r>
              <a:rPr lang="en-US" sz="3200" dirty="0" smtClean="0">
                <a:solidFill>
                  <a:srgbClr val="C00000"/>
                </a:solidFill>
              </a:rPr>
              <a:t>5. </a:t>
            </a:r>
            <a:r>
              <a:rPr lang="en-US" sz="3200" dirty="0" err="1" smtClean="0">
                <a:solidFill>
                  <a:srgbClr val="C00000"/>
                </a:solidFill>
              </a:rPr>
              <a:t>Intervyu</a:t>
            </a:r>
            <a:r>
              <a:rPr lang="en-US" sz="3200" dirty="0" smtClean="0">
                <a:solidFill>
                  <a:srgbClr val="C00000"/>
                </a:solidFill>
              </a:rPr>
              <a:t>. </a:t>
            </a:r>
            <a:r>
              <a:rPr lang="en-US" sz="3200" dirty="0" err="1" smtClean="0">
                <a:solidFill>
                  <a:srgbClr val="C00000"/>
                </a:solidFill>
              </a:rPr>
              <a:t>Tayoarlanish</a:t>
            </a:r>
            <a:r>
              <a:rPr lang="en-US" sz="3200" dirty="0" smtClean="0">
                <a:solidFill>
                  <a:srgbClr val="C00000"/>
                </a:solidFill>
              </a:rPr>
              <a:t> </a:t>
            </a:r>
            <a:r>
              <a:rPr lang="en-US" sz="3200" dirty="0" err="1" smtClean="0">
                <a:solidFill>
                  <a:srgbClr val="C00000"/>
                </a:solidFill>
              </a:rPr>
              <a:t>talablari</a:t>
            </a:r>
            <a:r>
              <a:rPr lang="en-US" sz="3200" dirty="0" smtClean="0">
                <a:solidFill>
                  <a:srgbClr val="C00000"/>
                </a:solidFill>
              </a:rPr>
              <a:t>. </a:t>
            </a:r>
            <a:r>
              <a:rPr lang="ru-RU" sz="3200" dirty="0" smtClean="0">
                <a:solidFill>
                  <a:srgbClr val="C00000"/>
                </a:solidFill>
              </a:rPr>
              <a:t/>
            </a:r>
            <a:br>
              <a:rPr lang="ru-RU" sz="3200" dirty="0" smtClean="0">
                <a:solidFill>
                  <a:srgbClr val="C00000"/>
                </a:solidFill>
              </a:rPr>
            </a:br>
            <a:r>
              <a:rPr lang="en-US" sz="3200" dirty="0" smtClean="0">
                <a:solidFill>
                  <a:srgbClr val="C00000"/>
                </a:solidFill>
              </a:rPr>
              <a:t>6. </a:t>
            </a:r>
            <a:r>
              <a:rPr lang="en-US" sz="3200" dirty="0" err="1" smtClean="0">
                <a:solidFill>
                  <a:srgbClr val="C00000"/>
                </a:solidFill>
              </a:rPr>
              <a:t>Fiqrlarni</a:t>
            </a:r>
            <a:r>
              <a:rPr lang="en-US" sz="3200" dirty="0" smtClean="0">
                <a:solidFill>
                  <a:srgbClr val="C00000"/>
                </a:solidFill>
              </a:rPr>
              <a:t> </a:t>
            </a:r>
            <a:r>
              <a:rPr lang="en-US" sz="3200" dirty="0" err="1" smtClean="0">
                <a:solidFill>
                  <a:srgbClr val="C00000"/>
                </a:solidFill>
              </a:rPr>
              <a:t>aniq</a:t>
            </a:r>
            <a:r>
              <a:rPr lang="en-US" sz="3200" dirty="0" smtClean="0">
                <a:solidFill>
                  <a:srgbClr val="C00000"/>
                </a:solidFill>
              </a:rPr>
              <a:t> </a:t>
            </a:r>
            <a:r>
              <a:rPr lang="en-US" sz="3200" dirty="0" err="1" smtClean="0">
                <a:solidFill>
                  <a:srgbClr val="C00000"/>
                </a:solidFill>
              </a:rPr>
              <a:t>va</a:t>
            </a:r>
            <a:r>
              <a:rPr lang="en-US" sz="3200" dirty="0" smtClean="0">
                <a:solidFill>
                  <a:srgbClr val="C00000"/>
                </a:solidFill>
              </a:rPr>
              <a:t> </a:t>
            </a:r>
            <a:r>
              <a:rPr lang="en-US" sz="3200" dirty="0" err="1" smtClean="0">
                <a:solidFill>
                  <a:srgbClr val="C00000"/>
                </a:solidFill>
              </a:rPr>
              <a:t>to’la</a:t>
            </a:r>
            <a:r>
              <a:rPr lang="en-US" sz="3200" dirty="0" smtClean="0">
                <a:solidFill>
                  <a:srgbClr val="C00000"/>
                </a:solidFill>
              </a:rPr>
              <a:t> </a:t>
            </a:r>
            <a:r>
              <a:rPr lang="en-US" sz="3200" dirty="0" err="1" smtClean="0">
                <a:solidFill>
                  <a:srgbClr val="C00000"/>
                </a:solidFill>
              </a:rPr>
              <a:t>yetkazish</a:t>
            </a:r>
            <a:r>
              <a:rPr lang="en-US" sz="3200" dirty="0" smtClean="0">
                <a:solidFill>
                  <a:srgbClr val="C00000"/>
                </a:solidFill>
              </a:rPr>
              <a:t> </a:t>
            </a:r>
            <a:r>
              <a:rPr lang="en-US" sz="3200" dirty="0" smtClean="0">
                <a:solidFill>
                  <a:srgbClr val="C00000"/>
                </a:solidFill>
              </a:rPr>
              <a:t/>
            </a:r>
            <a:br>
              <a:rPr lang="en-US" sz="3200" dirty="0" smtClean="0">
                <a:solidFill>
                  <a:srgbClr val="C00000"/>
                </a:solidFill>
              </a:rPr>
            </a:br>
            <a:r>
              <a:rPr lang="en-US" sz="3200" dirty="0" smtClean="0">
                <a:solidFill>
                  <a:srgbClr val="C00000"/>
                </a:solidFill>
              </a:rPr>
              <a:t> </a:t>
            </a:r>
            <a:r>
              <a:rPr lang="en-US" sz="3200" dirty="0" smtClean="0">
                <a:solidFill>
                  <a:srgbClr val="C00000"/>
                </a:solidFill>
              </a:rPr>
              <a:t>   </a:t>
            </a:r>
            <a:r>
              <a:rPr lang="en-US" sz="3200" dirty="0" err="1" smtClean="0">
                <a:solidFill>
                  <a:srgbClr val="C00000"/>
                </a:solidFill>
              </a:rPr>
              <a:t>talablari</a:t>
            </a:r>
            <a:r>
              <a:rPr lang="en-US" sz="3200" dirty="0" smtClean="0">
                <a:solidFill>
                  <a:srgbClr val="C00000"/>
                </a:solidFill>
              </a:rPr>
              <a:t> </a:t>
            </a:r>
            <a:r>
              <a:rPr lang="en-US" sz="3200" dirty="0" err="1" smtClean="0">
                <a:solidFill>
                  <a:srgbClr val="C00000"/>
                </a:solidFill>
              </a:rPr>
              <a:t>va</a:t>
            </a:r>
            <a:r>
              <a:rPr lang="en-US" sz="3200" dirty="0" smtClean="0">
                <a:solidFill>
                  <a:srgbClr val="C00000"/>
                </a:solidFill>
              </a:rPr>
              <a:t> </a:t>
            </a:r>
            <a:r>
              <a:rPr lang="en-US" sz="3200" dirty="0" err="1" smtClean="0">
                <a:solidFill>
                  <a:srgbClr val="C00000"/>
                </a:solidFill>
              </a:rPr>
              <a:t>uchraydigan</a:t>
            </a:r>
            <a:r>
              <a:rPr lang="en-US" sz="3200" dirty="0" smtClean="0">
                <a:solidFill>
                  <a:srgbClr val="C00000"/>
                </a:solidFill>
              </a:rPr>
              <a:t> </a:t>
            </a:r>
            <a:r>
              <a:rPr lang="en-US" sz="3200" dirty="0" err="1" smtClean="0">
                <a:solidFill>
                  <a:srgbClr val="C00000"/>
                </a:solidFill>
              </a:rPr>
              <a:t>kamchiliklar</a:t>
            </a:r>
            <a:r>
              <a:rPr lang="en-US" sz="3200" dirty="0" smtClean="0">
                <a:solidFill>
                  <a:srgbClr val="C00000"/>
                </a:solidFill>
              </a:rPr>
              <a:t>.</a:t>
            </a:r>
            <a:endParaRPr lang="ru-RU" sz="3200" dirty="0">
              <a:solidFill>
                <a:srgbClr val="C00000"/>
              </a:solidFill>
            </a:endParaRPr>
          </a:p>
        </p:txBody>
      </p:sp>
      <p:sp>
        <p:nvSpPr>
          <p:cNvPr id="3" name="Прямоугольник 2"/>
          <p:cNvSpPr/>
          <p:nvPr/>
        </p:nvSpPr>
        <p:spPr>
          <a:xfrm>
            <a:off x="3286116" y="142852"/>
            <a:ext cx="2857520" cy="707886"/>
          </a:xfrm>
          <a:prstGeom prst="rect">
            <a:avLst/>
          </a:prstGeom>
        </p:spPr>
        <p:txBody>
          <a:bodyPr wrap="square">
            <a:spAutoFit/>
          </a:bodyPr>
          <a:lstStyle/>
          <a:p>
            <a:pPr algn="ctr"/>
            <a:r>
              <a:rPr lang="en-US" sz="4000" b="1" dirty="0" smtClean="0">
                <a:solidFill>
                  <a:srgbClr val="C00000"/>
                </a:solidFill>
              </a:rPr>
              <a:t>REJA.</a:t>
            </a:r>
            <a:endParaRPr lang="ru-RU" sz="4000" dirty="0">
              <a:solidFill>
                <a:srgbClr val="C0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643050"/>
            <a:ext cx="7858180" cy="4357718"/>
          </a:xfrm>
        </p:spPr>
        <p:txBody>
          <a:bodyPr>
            <a:noAutofit/>
          </a:bodyPr>
          <a:lstStyle/>
          <a:p>
            <a:pPr algn="ctr"/>
            <a:r>
              <a:rPr lang="en-US" sz="4400" dirty="0" smtClean="0">
                <a:solidFill>
                  <a:srgbClr val="C00000"/>
                </a:solidFill>
              </a:rPr>
              <a:t>IQ (</a:t>
            </a:r>
            <a:r>
              <a:rPr lang="en-US" sz="4400" dirty="0" err="1" smtClean="0">
                <a:solidFill>
                  <a:srgbClr val="C00000"/>
                </a:solidFill>
              </a:rPr>
              <a:t>intellektual</a:t>
            </a:r>
            <a:r>
              <a:rPr lang="en-US" sz="4400" dirty="0" smtClean="0">
                <a:solidFill>
                  <a:srgbClr val="C00000"/>
                </a:solidFill>
              </a:rPr>
              <a:t> </a:t>
            </a:r>
            <a:r>
              <a:rPr lang="en-US" sz="4400" dirty="0" err="1" smtClean="0">
                <a:solidFill>
                  <a:srgbClr val="C00000"/>
                </a:solidFill>
              </a:rPr>
              <a:t>rivojlanish</a:t>
            </a:r>
            <a:r>
              <a:rPr lang="en-US" sz="4400" dirty="0" smtClean="0">
                <a:solidFill>
                  <a:srgbClr val="C00000"/>
                </a:solidFill>
              </a:rPr>
              <a:t> </a:t>
            </a:r>
            <a:r>
              <a:rPr lang="en-US" sz="4400" dirty="0" err="1" smtClean="0">
                <a:solidFill>
                  <a:srgbClr val="C00000"/>
                </a:solidFill>
              </a:rPr>
              <a:t>ko’rsatkichi</a:t>
            </a:r>
            <a:r>
              <a:rPr lang="en-US" sz="4400" dirty="0" smtClean="0">
                <a:solidFill>
                  <a:srgbClr val="C00000"/>
                </a:solidFill>
              </a:rPr>
              <a:t>) </a:t>
            </a:r>
            <a:r>
              <a:rPr lang="en-US" sz="4400" dirty="0" err="1" smtClean="0">
                <a:solidFill>
                  <a:srgbClr val="C00000"/>
                </a:solidFill>
              </a:rPr>
              <a:t>yuqori</a:t>
            </a:r>
            <a:r>
              <a:rPr lang="en-US" sz="4400" dirty="0" smtClean="0">
                <a:solidFill>
                  <a:srgbClr val="C00000"/>
                </a:solidFill>
              </a:rPr>
              <a:t> </a:t>
            </a:r>
            <a:r>
              <a:rPr lang="en-US" sz="4400" dirty="0" err="1" smtClean="0">
                <a:solidFill>
                  <a:srgbClr val="C00000"/>
                </a:solidFill>
              </a:rPr>
              <a:t>darajasi</a:t>
            </a:r>
            <a:r>
              <a:rPr lang="en-US" sz="4400" dirty="0" smtClean="0">
                <a:solidFill>
                  <a:srgbClr val="C00000"/>
                </a:solidFill>
              </a:rPr>
              <a:t> </a:t>
            </a:r>
            <a:r>
              <a:rPr lang="en-US" sz="4400" dirty="0" err="1" smtClean="0">
                <a:solidFill>
                  <a:srgbClr val="C00000"/>
                </a:solidFill>
              </a:rPr>
              <a:t>bilan</a:t>
            </a:r>
            <a:r>
              <a:rPr lang="en-US" sz="4400" dirty="0" smtClean="0">
                <a:solidFill>
                  <a:srgbClr val="C00000"/>
                </a:solidFill>
              </a:rPr>
              <a:t> </a:t>
            </a:r>
            <a:r>
              <a:rPr lang="en-US" sz="4400" dirty="0" err="1" smtClean="0">
                <a:solidFill>
                  <a:srgbClr val="C00000"/>
                </a:solidFill>
              </a:rPr>
              <a:t>birga</a:t>
            </a:r>
            <a:r>
              <a:rPr lang="en-US" sz="4400" dirty="0" smtClean="0">
                <a:solidFill>
                  <a:srgbClr val="C00000"/>
                </a:solidFill>
              </a:rPr>
              <a:t> / </a:t>
            </a:r>
            <a:r>
              <a:rPr lang="en-US" sz="4400" dirty="0" err="1" smtClean="0">
                <a:solidFill>
                  <a:srgbClr val="C00000"/>
                </a:solidFill>
              </a:rPr>
              <a:t>o'rniga</a:t>
            </a:r>
            <a:r>
              <a:rPr lang="en-US" sz="4400" dirty="0" smtClean="0">
                <a:solidFill>
                  <a:srgbClr val="C00000"/>
                </a:solidFill>
              </a:rPr>
              <a:t> </a:t>
            </a:r>
            <a:r>
              <a:rPr lang="en-US" sz="4400" dirty="0" err="1" smtClean="0">
                <a:solidFill>
                  <a:srgbClr val="C00000"/>
                </a:solidFill>
              </a:rPr>
              <a:t>yuqori</a:t>
            </a:r>
            <a:r>
              <a:rPr lang="en-US" sz="4400" dirty="0" smtClean="0">
                <a:solidFill>
                  <a:srgbClr val="C00000"/>
                </a:solidFill>
              </a:rPr>
              <a:t> </a:t>
            </a:r>
            <a:r>
              <a:rPr lang="en-US" sz="4400" dirty="0" err="1" smtClean="0">
                <a:solidFill>
                  <a:srgbClr val="C00000"/>
                </a:solidFill>
              </a:rPr>
              <a:t>darajadagi</a:t>
            </a:r>
            <a:r>
              <a:rPr lang="en-US" sz="4400" dirty="0" smtClean="0">
                <a:solidFill>
                  <a:srgbClr val="C00000"/>
                </a:solidFill>
              </a:rPr>
              <a:t> EQ (</a:t>
            </a:r>
            <a:r>
              <a:rPr lang="en-US" sz="4400" dirty="0" err="1" smtClean="0">
                <a:solidFill>
                  <a:srgbClr val="C00000"/>
                </a:solidFill>
              </a:rPr>
              <a:t>hissiy</a:t>
            </a:r>
            <a:r>
              <a:rPr lang="en-US" sz="4400" dirty="0" smtClean="0">
                <a:solidFill>
                  <a:srgbClr val="C00000"/>
                </a:solidFill>
              </a:rPr>
              <a:t>, </a:t>
            </a:r>
            <a:r>
              <a:rPr lang="en-US" sz="4400" dirty="0" err="1" smtClean="0">
                <a:solidFill>
                  <a:srgbClr val="C00000"/>
                </a:solidFill>
              </a:rPr>
              <a:t>emotsional</a:t>
            </a:r>
            <a:r>
              <a:rPr lang="en-US" sz="4400" dirty="0" smtClean="0">
                <a:solidFill>
                  <a:srgbClr val="C00000"/>
                </a:solidFill>
              </a:rPr>
              <a:t>) </a:t>
            </a:r>
            <a:r>
              <a:rPr lang="en-US" sz="4400" dirty="0" err="1" smtClean="0">
                <a:solidFill>
                  <a:srgbClr val="C00000"/>
                </a:solidFill>
              </a:rPr>
              <a:t>rivojlanishning</a:t>
            </a:r>
            <a:r>
              <a:rPr lang="en-US" sz="4400" dirty="0" smtClean="0">
                <a:solidFill>
                  <a:srgbClr val="C00000"/>
                </a:solidFill>
              </a:rPr>
              <a:t> </a:t>
            </a:r>
            <a:r>
              <a:rPr lang="en-US" sz="4400" dirty="0" err="1" smtClean="0">
                <a:solidFill>
                  <a:srgbClr val="C00000"/>
                </a:solidFill>
              </a:rPr>
              <a:t>yuqori</a:t>
            </a:r>
            <a:r>
              <a:rPr lang="en-US" sz="4400" dirty="0" smtClean="0">
                <a:solidFill>
                  <a:srgbClr val="C00000"/>
                </a:solidFill>
              </a:rPr>
              <a:t> </a:t>
            </a:r>
            <a:r>
              <a:rPr lang="en-US" sz="4400" dirty="0" err="1" smtClean="0">
                <a:solidFill>
                  <a:srgbClr val="C00000"/>
                </a:solidFill>
              </a:rPr>
              <a:t>darajasi</a:t>
            </a:r>
            <a:r>
              <a:rPr lang="en-US" sz="4400" dirty="0" smtClean="0">
                <a:solidFill>
                  <a:srgbClr val="C00000"/>
                </a:solidFill>
              </a:rPr>
              <a:t> – </a:t>
            </a:r>
            <a:r>
              <a:rPr lang="en-US" sz="4400" dirty="0" err="1" smtClean="0">
                <a:solidFill>
                  <a:srgbClr val="C00000"/>
                </a:solidFill>
              </a:rPr>
              <a:t>zamon</a:t>
            </a:r>
            <a:r>
              <a:rPr lang="en-US" sz="4400" dirty="0" smtClean="0">
                <a:solidFill>
                  <a:srgbClr val="C00000"/>
                </a:solidFill>
              </a:rPr>
              <a:t> </a:t>
            </a:r>
            <a:r>
              <a:rPr lang="en-US" sz="4400" dirty="0" err="1" smtClean="0">
                <a:solidFill>
                  <a:srgbClr val="C00000"/>
                </a:solidFill>
              </a:rPr>
              <a:t>talabi</a:t>
            </a:r>
            <a:r>
              <a:rPr lang="en-US" sz="4400" dirty="0" smtClean="0">
                <a:solidFill>
                  <a:srgbClr val="C00000"/>
                </a:solidFill>
              </a:rPr>
              <a:t> </a:t>
            </a:r>
            <a:endParaRPr lang="ru-RU" sz="44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2428860" y="357166"/>
            <a:ext cx="5429288" cy="769441"/>
          </a:xfrm>
          <a:prstGeom prst="rect">
            <a:avLst/>
          </a:prstGeom>
        </p:spPr>
        <p:txBody>
          <a:bodyPr wrap="square">
            <a:spAutoFit/>
          </a:bodyPr>
          <a:lstStyle/>
          <a:p>
            <a:r>
              <a:rPr lang="en-US" sz="4400" b="1" dirty="0" smtClean="0">
                <a:solidFill>
                  <a:srgbClr val="C00000"/>
                </a:solidFill>
              </a:rPr>
              <a:t>IQ </a:t>
            </a:r>
            <a:r>
              <a:rPr lang="en-US" sz="4400" b="1" dirty="0" err="1" smtClean="0">
                <a:solidFill>
                  <a:srgbClr val="C00000"/>
                </a:solidFill>
              </a:rPr>
              <a:t>bilan</a:t>
            </a:r>
            <a:r>
              <a:rPr lang="en-US" sz="4400" b="1" dirty="0" smtClean="0">
                <a:solidFill>
                  <a:srgbClr val="C00000"/>
                </a:solidFill>
              </a:rPr>
              <a:t> </a:t>
            </a:r>
            <a:r>
              <a:rPr lang="en-US" sz="4400" b="1" dirty="0" err="1" smtClean="0">
                <a:solidFill>
                  <a:srgbClr val="C00000"/>
                </a:solidFill>
              </a:rPr>
              <a:t>birga</a:t>
            </a:r>
            <a:r>
              <a:rPr lang="en-US" sz="4400" b="1" dirty="0" smtClean="0">
                <a:solidFill>
                  <a:srgbClr val="C00000"/>
                </a:solidFill>
              </a:rPr>
              <a:t> EQ</a:t>
            </a:r>
            <a:endParaRPr lang="ru-RU" sz="4400" b="1" dirty="0">
              <a:solidFill>
                <a:srgbClr val="C0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2285992"/>
            <a:ext cx="7215238" cy="4000528"/>
          </a:xfrm>
        </p:spPr>
        <p:txBody>
          <a:bodyPr>
            <a:noAutofit/>
          </a:bodyPr>
          <a:lstStyle/>
          <a:p>
            <a:r>
              <a:rPr lang="en-US" sz="4400" b="1" dirty="0" smtClean="0">
                <a:solidFill>
                  <a:srgbClr val="FF0000"/>
                </a:solidFill>
                <a:effectLst/>
              </a:rPr>
              <a:t>Soft Skills / “</a:t>
            </a:r>
            <a:r>
              <a:rPr lang="en-US" sz="4400" b="1" dirty="0" err="1" smtClean="0">
                <a:solidFill>
                  <a:srgbClr val="FF0000"/>
                </a:solidFill>
                <a:effectLst/>
              </a:rPr>
              <a:t>Amaliy</a:t>
            </a:r>
            <a:r>
              <a:rPr lang="en-US" sz="4400" b="1" dirty="0" smtClean="0">
                <a:solidFill>
                  <a:srgbClr val="FF0000"/>
                </a:solidFill>
                <a:effectLst/>
              </a:rPr>
              <a:t> </a:t>
            </a:r>
            <a:r>
              <a:rPr lang="en-US" sz="4400" b="1" dirty="0" err="1" smtClean="0">
                <a:solidFill>
                  <a:srgbClr val="FF0000"/>
                </a:solidFill>
                <a:effectLst/>
              </a:rPr>
              <a:t>Yumshoq</a:t>
            </a:r>
            <a:r>
              <a:rPr lang="en-US" sz="4400" b="1" dirty="0" smtClean="0">
                <a:solidFill>
                  <a:srgbClr val="FF0000"/>
                </a:solidFill>
                <a:effectLst/>
              </a:rPr>
              <a:t>" </a:t>
            </a:r>
            <a:r>
              <a:rPr lang="en-US" sz="4400" b="1" dirty="0" err="1" smtClean="0">
                <a:solidFill>
                  <a:srgbClr val="FF0000"/>
                </a:solidFill>
                <a:effectLst/>
              </a:rPr>
              <a:t>ko'nikmalarsiz</a:t>
            </a:r>
            <a:r>
              <a:rPr lang="en-US" sz="4400" b="1" dirty="0" smtClean="0">
                <a:solidFill>
                  <a:srgbClr val="FF0000"/>
                </a:solidFill>
                <a:effectLst/>
              </a:rPr>
              <a:t> </a:t>
            </a:r>
            <a:r>
              <a:rPr lang="en-US" sz="4400" b="1" dirty="0" err="1" smtClean="0">
                <a:solidFill>
                  <a:srgbClr val="FF0000"/>
                </a:solidFill>
                <a:effectLst/>
              </a:rPr>
              <a:t>muvaffaqiyatga</a:t>
            </a:r>
            <a:r>
              <a:rPr lang="en-US" sz="4400" b="1" dirty="0" smtClean="0">
                <a:solidFill>
                  <a:srgbClr val="FF0000"/>
                </a:solidFill>
                <a:effectLst/>
              </a:rPr>
              <a:t> </a:t>
            </a:r>
            <a:r>
              <a:rPr lang="en-US" sz="4400" b="1" dirty="0" err="1" smtClean="0">
                <a:solidFill>
                  <a:srgbClr val="FF0000"/>
                </a:solidFill>
                <a:effectLst/>
              </a:rPr>
              <a:t>erishib</a:t>
            </a:r>
            <a:r>
              <a:rPr lang="en-US" sz="4400" b="1" dirty="0" smtClean="0">
                <a:solidFill>
                  <a:srgbClr val="FF0000"/>
                </a:solidFill>
                <a:effectLst/>
              </a:rPr>
              <a:t> </a:t>
            </a:r>
            <a:r>
              <a:rPr lang="en-US" sz="4400" b="1" dirty="0" err="1" smtClean="0">
                <a:solidFill>
                  <a:srgbClr val="FF0000"/>
                </a:solidFill>
                <a:effectLst/>
              </a:rPr>
              <a:t>bo’lmaydi</a:t>
            </a:r>
            <a:endParaRPr lang="ru-RU" sz="4400" b="1" dirty="0">
              <a:solidFill>
                <a:srgbClr val="FF0000"/>
              </a:solidFill>
              <a:effectLst/>
              <a:latin typeface="Times New Roman" pitchFamily="18" charset="0"/>
              <a:cs typeface="Times New Roman" pitchFamily="18" charset="0"/>
            </a:endParaRPr>
          </a:p>
        </p:txBody>
      </p:sp>
      <p:sp>
        <p:nvSpPr>
          <p:cNvPr id="3" name="Прямоугольник 2"/>
          <p:cNvSpPr/>
          <p:nvPr/>
        </p:nvSpPr>
        <p:spPr>
          <a:xfrm>
            <a:off x="1142976" y="642918"/>
            <a:ext cx="7715304" cy="1938992"/>
          </a:xfrm>
          <a:prstGeom prst="rect">
            <a:avLst/>
          </a:prstGeom>
        </p:spPr>
        <p:txBody>
          <a:bodyPr wrap="square">
            <a:spAutoFit/>
          </a:bodyPr>
          <a:lstStyle/>
          <a:p>
            <a:pPr algn="ctr"/>
            <a:r>
              <a:rPr lang="en-US" sz="4000" dirty="0" smtClean="0">
                <a:solidFill>
                  <a:srgbClr val="C00000"/>
                </a:solidFill>
                <a:effectLst>
                  <a:outerShdw blurRad="50000" dist="30000" dir="5400000" algn="tl" rotWithShape="0">
                    <a:srgbClr val="000000">
                      <a:alpha val="30000"/>
                    </a:srgbClr>
                  </a:outerShdw>
                </a:effectLst>
                <a:ea typeface="+mj-ea"/>
                <a:cs typeface="+mj-cs"/>
              </a:rPr>
              <a:t>Soft Skills / “</a:t>
            </a:r>
            <a:r>
              <a:rPr lang="en-US" sz="4000" dirty="0" err="1" smtClean="0">
                <a:solidFill>
                  <a:srgbClr val="C00000"/>
                </a:solidFill>
                <a:effectLst>
                  <a:outerShdw blurRad="50000" dist="30000" dir="5400000" algn="tl" rotWithShape="0">
                    <a:srgbClr val="000000">
                      <a:alpha val="30000"/>
                    </a:srgbClr>
                  </a:outerShdw>
                </a:effectLst>
                <a:ea typeface="+mj-ea"/>
                <a:cs typeface="+mj-cs"/>
              </a:rPr>
              <a:t>amaliy</a:t>
            </a:r>
            <a:r>
              <a:rPr lang="en-US" sz="4000" dirty="0" smtClean="0">
                <a:solidFill>
                  <a:srgbClr val="C00000"/>
                </a:solidFill>
                <a:effectLst>
                  <a:outerShdw blurRad="50000" dist="30000" dir="5400000" algn="tl" rotWithShape="0">
                    <a:srgbClr val="000000">
                      <a:alpha val="30000"/>
                    </a:srgbClr>
                  </a:outerShdw>
                </a:effectLst>
                <a:ea typeface="+mj-ea"/>
                <a:cs typeface="+mj-cs"/>
              </a:rPr>
              <a:t> </a:t>
            </a:r>
            <a:r>
              <a:rPr lang="en-US" sz="4000" dirty="0" err="1" smtClean="0">
                <a:solidFill>
                  <a:srgbClr val="C00000"/>
                </a:solidFill>
                <a:effectLst>
                  <a:outerShdw blurRad="50000" dist="30000" dir="5400000" algn="tl" rotWithShape="0">
                    <a:srgbClr val="000000">
                      <a:alpha val="30000"/>
                    </a:srgbClr>
                  </a:outerShdw>
                </a:effectLst>
                <a:ea typeface="+mj-ea"/>
                <a:cs typeface="+mj-cs"/>
              </a:rPr>
              <a:t>yumshoq</a:t>
            </a:r>
            <a:r>
              <a:rPr lang="en-US" sz="4000" dirty="0" smtClean="0">
                <a:solidFill>
                  <a:srgbClr val="C00000"/>
                </a:solidFill>
                <a:effectLst>
                  <a:outerShdw blurRad="50000" dist="30000" dir="5400000" algn="tl" rotWithShape="0">
                    <a:srgbClr val="000000">
                      <a:alpha val="30000"/>
                    </a:srgbClr>
                  </a:outerShdw>
                </a:effectLst>
                <a:ea typeface="+mj-ea"/>
                <a:cs typeface="+mj-cs"/>
              </a:rPr>
              <a:t>“ </a:t>
            </a:r>
            <a:r>
              <a:rPr lang="en-US" sz="4000" dirty="0" err="1" smtClean="0">
                <a:solidFill>
                  <a:srgbClr val="C00000"/>
                </a:solidFill>
                <a:effectLst>
                  <a:outerShdw blurRad="50000" dist="30000" dir="5400000" algn="tl" rotWithShape="0">
                    <a:srgbClr val="000000">
                      <a:alpha val="30000"/>
                    </a:srgbClr>
                  </a:outerShdw>
                </a:effectLst>
                <a:ea typeface="+mj-ea"/>
                <a:cs typeface="+mj-cs"/>
              </a:rPr>
              <a:t>ko’nikmalar</a:t>
            </a:r>
            <a:r>
              <a:rPr lang="en-US" sz="4000" dirty="0" smtClean="0">
                <a:solidFill>
                  <a:srgbClr val="C00000"/>
                </a:solidFill>
                <a:effectLst>
                  <a:outerShdw blurRad="50000" dist="30000" dir="5400000" algn="tl" rotWithShape="0">
                    <a:srgbClr val="000000">
                      <a:alpha val="30000"/>
                    </a:srgbClr>
                  </a:outerShdw>
                </a:effectLst>
                <a:ea typeface="+mj-ea"/>
                <a:cs typeface="+mj-cs"/>
              </a:rPr>
              <a:t> </a:t>
            </a:r>
            <a:r>
              <a:rPr lang="en-US" sz="4000" dirty="0" err="1" smtClean="0">
                <a:solidFill>
                  <a:srgbClr val="C00000"/>
                </a:solidFill>
                <a:effectLst>
                  <a:outerShdw blurRad="50000" dist="30000" dir="5400000" algn="tl" rotWithShape="0">
                    <a:srgbClr val="000000">
                      <a:alpha val="30000"/>
                    </a:srgbClr>
                  </a:outerShdw>
                </a:effectLst>
                <a:ea typeface="+mj-ea"/>
                <a:cs typeface="+mj-cs"/>
              </a:rPr>
              <a:t>mazmuni</a:t>
            </a:r>
            <a:r>
              <a:rPr lang="en-US" sz="4000" dirty="0" smtClean="0">
                <a:solidFill>
                  <a:srgbClr val="C00000"/>
                </a:solidFill>
                <a:effectLst>
                  <a:outerShdw blurRad="50000" dist="30000" dir="5400000" algn="tl" rotWithShape="0">
                    <a:srgbClr val="000000">
                      <a:alpha val="30000"/>
                    </a:srgbClr>
                  </a:outerShdw>
                </a:effectLst>
                <a:ea typeface="+mj-ea"/>
                <a:cs typeface="+mj-cs"/>
              </a:rPr>
              <a:t> </a:t>
            </a:r>
            <a:r>
              <a:rPr lang="en-US" sz="4000" dirty="0" err="1" smtClean="0">
                <a:solidFill>
                  <a:srgbClr val="C00000"/>
                </a:solidFill>
                <a:effectLst>
                  <a:outerShdw blurRad="50000" dist="30000" dir="5400000" algn="tl" rotWithShape="0">
                    <a:srgbClr val="000000">
                      <a:alpha val="30000"/>
                    </a:srgbClr>
                  </a:outerShdw>
                </a:effectLst>
                <a:ea typeface="+mj-ea"/>
                <a:cs typeface="+mj-cs"/>
              </a:rPr>
              <a:t>va</a:t>
            </a:r>
            <a:r>
              <a:rPr lang="en-US" sz="4000" dirty="0" smtClean="0">
                <a:solidFill>
                  <a:srgbClr val="C00000"/>
                </a:solidFill>
                <a:effectLst>
                  <a:outerShdw blurRad="50000" dist="30000" dir="5400000" algn="tl" rotWithShape="0">
                    <a:srgbClr val="000000">
                      <a:alpha val="30000"/>
                    </a:srgbClr>
                  </a:outerShdw>
                </a:effectLst>
                <a:ea typeface="+mj-ea"/>
                <a:cs typeface="+mj-cs"/>
              </a:rPr>
              <a:t> </a:t>
            </a:r>
            <a:r>
              <a:rPr lang="en-US" sz="4000" dirty="0" err="1" smtClean="0">
                <a:solidFill>
                  <a:srgbClr val="C00000"/>
                </a:solidFill>
                <a:effectLst>
                  <a:outerShdw blurRad="50000" dist="30000" dir="5400000" algn="tl" rotWithShape="0">
                    <a:srgbClr val="000000">
                      <a:alpha val="30000"/>
                    </a:srgbClr>
                  </a:outerShdw>
                </a:effectLst>
                <a:ea typeface="+mj-ea"/>
                <a:cs typeface="+mj-cs"/>
              </a:rPr>
              <a:t>axamiyati</a:t>
            </a:r>
            <a:r>
              <a:rPr lang="en-US" sz="4000" dirty="0" smtClean="0">
                <a:solidFill>
                  <a:srgbClr val="C00000"/>
                </a:solidFill>
                <a:effectLst>
                  <a:outerShdw blurRad="50000" dist="30000" dir="5400000" algn="tl" rotWithShape="0">
                    <a:srgbClr val="000000">
                      <a:alpha val="30000"/>
                    </a:srgbClr>
                  </a:outerShdw>
                </a:effectLst>
                <a:ea typeface="+mj-ea"/>
                <a:cs typeface="+mj-cs"/>
              </a:rPr>
              <a:t> </a:t>
            </a:r>
            <a:endParaRPr lang="ru-RU" sz="4000" dirty="0">
              <a:solidFill>
                <a:srgbClr val="C0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r>
              <a:rPr lang="en-US" sz="4400" b="1" dirty="0" smtClean="0">
                <a:solidFill>
                  <a:srgbClr val="FF0000"/>
                </a:solidFill>
              </a:rPr>
              <a:t>"</a:t>
            </a:r>
            <a:r>
              <a:rPr lang="en-US" sz="4400" b="1" dirty="0" err="1" smtClean="0">
                <a:solidFill>
                  <a:srgbClr val="FF0000"/>
                </a:solidFill>
              </a:rPr>
              <a:t>Amaliy</a:t>
            </a:r>
            <a:r>
              <a:rPr lang="en-US" sz="4400" b="1" dirty="0" smtClean="0">
                <a:solidFill>
                  <a:srgbClr val="FF0000"/>
                </a:solidFill>
              </a:rPr>
              <a:t> / </a:t>
            </a:r>
            <a:r>
              <a:rPr lang="en-US" sz="4400" b="1" dirty="0" err="1" smtClean="0">
                <a:solidFill>
                  <a:srgbClr val="FF0000"/>
                </a:solidFill>
              </a:rPr>
              <a:t>yumshoq</a:t>
            </a:r>
            <a:r>
              <a:rPr lang="en-US" sz="4400" b="1" dirty="0" smtClean="0">
                <a:solidFill>
                  <a:srgbClr val="FF0000"/>
                </a:solidFill>
              </a:rPr>
              <a:t>" / Soft Skills </a:t>
            </a:r>
            <a:r>
              <a:rPr lang="en-US" sz="4400" b="1" dirty="0" err="1" smtClean="0">
                <a:solidFill>
                  <a:srgbClr val="FF0000"/>
                </a:solidFill>
              </a:rPr>
              <a:t>ko'nikmalarni</a:t>
            </a:r>
            <a:r>
              <a:rPr lang="en-US" sz="4400" b="1" dirty="0" smtClean="0">
                <a:solidFill>
                  <a:srgbClr val="FF0000"/>
                </a:solidFill>
              </a:rPr>
              <a:t> </a:t>
            </a:r>
            <a:r>
              <a:rPr lang="en-US" sz="4400" b="1" dirty="0" err="1" smtClean="0">
                <a:solidFill>
                  <a:srgbClr val="FF0000"/>
                </a:solidFill>
              </a:rPr>
              <a:t>qanday</a:t>
            </a:r>
            <a:r>
              <a:rPr lang="en-US" sz="4400" b="1" dirty="0" smtClean="0">
                <a:solidFill>
                  <a:srgbClr val="FF0000"/>
                </a:solidFill>
              </a:rPr>
              <a:t> </a:t>
            </a:r>
            <a:r>
              <a:rPr lang="en-US" sz="4400" b="1" dirty="0" err="1" smtClean="0">
                <a:solidFill>
                  <a:srgbClr val="FF0000"/>
                </a:solidFill>
              </a:rPr>
              <a:t>rivojlantirish</a:t>
            </a:r>
            <a:r>
              <a:rPr lang="en-US" sz="4400" b="1" dirty="0" smtClean="0">
                <a:solidFill>
                  <a:srgbClr val="FF0000"/>
                </a:solidFill>
              </a:rPr>
              <a:t> </a:t>
            </a:r>
            <a:r>
              <a:rPr lang="en-US" sz="4400" b="1" dirty="0" err="1" smtClean="0">
                <a:solidFill>
                  <a:srgbClr val="FF0000"/>
                </a:solidFill>
              </a:rPr>
              <a:t>mumkin</a:t>
            </a:r>
            <a:r>
              <a:rPr lang="en-US" sz="4400" b="1" dirty="0" smtClean="0">
                <a:solidFill>
                  <a:srgbClr val="FF0000"/>
                </a:solidFill>
              </a:rPr>
              <a:t>? </a:t>
            </a:r>
            <a:br>
              <a:rPr lang="en-US" sz="4400" b="1" dirty="0" smtClean="0">
                <a:solidFill>
                  <a:srgbClr val="FF0000"/>
                </a:solidFill>
              </a:rPr>
            </a:br>
            <a:r>
              <a:rPr lang="en-US" sz="4400" b="1" dirty="0" smtClean="0">
                <a:solidFill>
                  <a:srgbClr val="FF0000"/>
                </a:solidFill>
              </a:rPr>
              <a:t/>
            </a:r>
            <a:br>
              <a:rPr lang="en-US" sz="4400" b="1" dirty="0" smtClean="0">
                <a:solidFill>
                  <a:srgbClr val="FF0000"/>
                </a:solidFill>
              </a:rPr>
            </a:br>
            <a:r>
              <a:rPr lang="en-US" sz="4400" b="1" dirty="0" err="1" smtClean="0">
                <a:solidFill>
                  <a:srgbClr val="FF0000"/>
                </a:solidFill>
              </a:rPr>
              <a:t>Savol</a:t>
            </a:r>
            <a:r>
              <a:rPr lang="en-US" sz="4400" b="1" dirty="0" smtClean="0">
                <a:solidFill>
                  <a:srgbClr val="FF0000"/>
                </a:solidFill>
              </a:rPr>
              <a:t>: </a:t>
            </a:r>
            <a:r>
              <a:rPr lang="en-US" sz="4400" b="1" dirty="0" err="1" smtClean="0">
                <a:solidFill>
                  <a:srgbClr val="FF0000"/>
                </a:solidFill>
              </a:rPr>
              <a:t>oxir-oqibat</a:t>
            </a:r>
            <a:r>
              <a:rPr lang="en-US" sz="4400" b="1" dirty="0" smtClean="0">
                <a:solidFill>
                  <a:srgbClr val="FF0000"/>
                </a:solidFill>
              </a:rPr>
              <a:t> </a:t>
            </a:r>
            <a:r>
              <a:rPr lang="en-US" sz="4400" b="1" dirty="0" err="1" smtClean="0">
                <a:solidFill>
                  <a:srgbClr val="FF0000"/>
                </a:solidFill>
              </a:rPr>
              <a:t>nimani</a:t>
            </a:r>
            <a:r>
              <a:rPr lang="en-US" sz="4400" b="1" dirty="0" smtClean="0">
                <a:solidFill>
                  <a:srgbClr val="FF0000"/>
                </a:solidFill>
              </a:rPr>
              <a:t> </a:t>
            </a:r>
            <a:r>
              <a:rPr lang="en-US" sz="4400" b="1" dirty="0" err="1" smtClean="0">
                <a:solidFill>
                  <a:srgbClr val="FF0000"/>
                </a:solidFill>
              </a:rPr>
              <a:t>rivojlantirishimiz</a:t>
            </a:r>
            <a:r>
              <a:rPr lang="en-US" sz="4400" b="1" dirty="0" smtClean="0">
                <a:solidFill>
                  <a:srgbClr val="FF0000"/>
                </a:solidFill>
              </a:rPr>
              <a:t> </a:t>
            </a:r>
            <a:r>
              <a:rPr lang="en-US" sz="4400" b="1" dirty="0" err="1" smtClean="0">
                <a:solidFill>
                  <a:srgbClr val="FF0000"/>
                </a:solidFill>
              </a:rPr>
              <a:t>kerak</a:t>
            </a:r>
            <a:r>
              <a:rPr lang="en-US" sz="4400" b="1" dirty="0" smtClean="0">
                <a:solidFill>
                  <a:srgbClr val="FF0000"/>
                </a:solidFill>
              </a:rPr>
              <a:t>?</a:t>
            </a:r>
            <a:endParaRPr lang="ru-RU" sz="4400" b="1" dirty="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357298"/>
            <a:ext cx="7858180" cy="5357850"/>
          </a:xfrm>
        </p:spPr>
        <p:txBody>
          <a:bodyPr>
            <a:noAutofit/>
          </a:bodyPr>
          <a:lstStyle/>
          <a:p>
            <a:r>
              <a:rPr lang="en-US" sz="3200" b="1" dirty="0" err="1" smtClean="0">
                <a:solidFill>
                  <a:srgbClr val="C00000"/>
                </a:solidFill>
              </a:rPr>
              <a:t>Amaliy</a:t>
            </a:r>
            <a:r>
              <a:rPr lang="en-US" sz="3200" b="1" dirty="0" smtClean="0">
                <a:solidFill>
                  <a:srgbClr val="C00000"/>
                </a:solidFill>
              </a:rPr>
              <a:t> </a:t>
            </a:r>
            <a:r>
              <a:rPr lang="en-US" sz="3200" b="1" dirty="0" err="1" smtClean="0">
                <a:solidFill>
                  <a:srgbClr val="C00000"/>
                </a:solidFill>
              </a:rPr>
              <a:t>ko’nikmalar</a:t>
            </a:r>
            <a:r>
              <a:rPr lang="en-US" sz="3200" b="1" dirty="0" smtClean="0">
                <a:solidFill>
                  <a:srgbClr val="C00000"/>
                </a:solidFill>
              </a:rPr>
              <a:t> (Soft-skills): </a:t>
            </a:r>
            <a:r>
              <a:rPr lang="en-US" sz="3200" dirty="0" err="1" smtClean="0">
                <a:solidFill>
                  <a:srgbClr val="C00000"/>
                </a:solidFill>
              </a:rPr>
              <a:t>hayotning</a:t>
            </a:r>
            <a:r>
              <a:rPr lang="en-US" sz="3200" dirty="0" smtClean="0">
                <a:solidFill>
                  <a:srgbClr val="C00000"/>
                </a:solidFill>
              </a:rPr>
              <a:t> </a:t>
            </a:r>
            <a:r>
              <a:rPr lang="en-US" sz="3200" dirty="0" err="1" smtClean="0">
                <a:solidFill>
                  <a:srgbClr val="C00000"/>
                </a:solidFill>
              </a:rPr>
              <a:t>aksariyat</a:t>
            </a:r>
            <a:r>
              <a:rPr lang="en-US" sz="3200" dirty="0" smtClean="0">
                <a:solidFill>
                  <a:srgbClr val="C00000"/>
                </a:solidFill>
              </a:rPr>
              <a:t> </a:t>
            </a:r>
            <a:r>
              <a:rPr lang="en-US" sz="3200" dirty="0" err="1" smtClean="0">
                <a:solidFill>
                  <a:srgbClr val="C00000"/>
                </a:solidFill>
              </a:rPr>
              <a:t>holatlarida</a:t>
            </a:r>
            <a:r>
              <a:rPr lang="en-US" sz="3200" dirty="0" smtClean="0">
                <a:solidFill>
                  <a:srgbClr val="C00000"/>
                </a:solidFill>
              </a:rPr>
              <a:t> </a:t>
            </a:r>
            <a:r>
              <a:rPr lang="en-US" sz="3200" dirty="0" err="1" smtClean="0">
                <a:solidFill>
                  <a:srgbClr val="C00000"/>
                </a:solidFill>
              </a:rPr>
              <a:t>siz</a:t>
            </a:r>
            <a:r>
              <a:rPr lang="en-US" sz="3200" dirty="0" smtClean="0">
                <a:solidFill>
                  <a:srgbClr val="C00000"/>
                </a:solidFill>
              </a:rPr>
              <a:t> </a:t>
            </a:r>
            <a:r>
              <a:rPr lang="en-US" sz="3200" dirty="0" err="1" smtClean="0">
                <a:solidFill>
                  <a:srgbClr val="C00000"/>
                </a:solidFill>
              </a:rPr>
              <a:t>uchun</a:t>
            </a:r>
            <a:r>
              <a:rPr lang="en-US" sz="3200" dirty="0" smtClean="0">
                <a:solidFill>
                  <a:srgbClr val="C00000"/>
                </a:solidFill>
              </a:rPr>
              <a:t> </a:t>
            </a:r>
            <a:r>
              <a:rPr lang="en-US" sz="3200" dirty="0" err="1" smtClean="0">
                <a:solidFill>
                  <a:srgbClr val="C00000"/>
                </a:solidFill>
              </a:rPr>
              <a:t>foydali</a:t>
            </a:r>
            <a:r>
              <a:rPr lang="en-US" sz="3200" dirty="0" smtClean="0">
                <a:solidFill>
                  <a:srgbClr val="C00000"/>
                </a:solidFill>
              </a:rPr>
              <a:t> </a:t>
            </a:r>
            <a:r>
              <a:rPr lang="en-US" sz="3200" dirty="0" err="1" smtClean="0">
                <a:solidFill>
                  <a:srgbClr val="C00000"/>
                </a:solidFill>
              </a:rPr>
              <a:t>bo'lgan</a:t>
            </a:r>
            <a:r>
              <a:rPr lang="en-US" sz="3200" dirty="0" smtClean="0">
                <a:solidFill>
                  <a:srgbClr val="C00000"/>
                </a:solidFill>
              </a:rPr>
              <a:t> </a:t>
            </a:r>
            <a:r>
              <a:rPr lang="en-US" sz="3200" dirty="0" err="1" smtClean="0">
                <a:solidFill>
                  <a:srgbClr val="C00000"/>
                </a:solidFill>
              </a:rPr>
              <a:t>ijtimoiy-psixologik</a:t>
            </a:r>
            <a:r>
              <a:rPr lang="en-US" sz="3200" dirty="0" smtClean="0">
                <a:solidFill>
                  <a:srgbClr val="C00000"/>
                </a:solidFill>
              </a:rPr>
              <a:t> </a:t>
            </a:r>
            <a:r>
              <a:rPr lang="en-US" sz="3200" dirty="0" err="1" smtClean="0">
                <a:solidFill>
                  <a:srgbClr val="C00000"/>
                </a:solidFill>
              </a:rPr>
              <a:t>ko'nikmalar</a:t>
            </a:r>
            <a:r>
              <a:rPr lang="en-US" sz="3200" dirty="0" smtClean="0">
                <a:solidFill>
                  <a:srgbClr val="C00000"/>
                </a:solidFill>
              </a:rPr>
              <a:t> : </a:t>
            </a:r>
            <a:r>
              <a:rPr lang="en-US" sz="3200" dirty="0" err="1" smtClean="0">
                <a:solidFill>
                  <a:srgbClr val="C00000"/>
                </a:solidFill>
              </a:rPr>
              <a:t>kommunikativ</a:t>
            </a:r>
            <a:r>
              <a:rPr lang="en-US" sz="3200" dirty="0" smtClean="0">
                <a:solidFill>
                  <a:srgbClr val="C00000"/>
                </a:solidFill>
              </a:rPr>
              <a:t>, </a:t>
            </a:r>
            <a:r>
              <a:rPr lang="en-US" sz="3200" dirty="0" err="1" smtClean="0">
                <a:solidFill>
                  <a:srgbClr val="C00000"/>
                </a:solidFill>
              </a:rPr>
              <a:t>etakchilik</a:t>
            </a:r>
            <a:r>
              <a:rPr lang="en-US" sz="3200" dirty="0" smtClean="0">
                <a:solidFill>
                  <a:srgbClr val="C00000"/>
                </a:solidFill>
              </a:rPr>
              <a:t>, </a:t>
            </a:r>
            <a:r>
              <a:rPr lang="en-US" sz="3200" dirty="0" err="1" smtClean="0">
                <a:solidFill>
                  <a:srgbClr val="C00000"/>
                </a:solidFill>
              </a:rPr>
              <a:t>jamoa</a:t>
            </a:r>
            <a:r>
              <a:rPr lang="en-US" sz="3200" dirty="0" smtClean="0">
                <a:solidFill>
                  <a:srgbClr val="C00000"/>
                </a:solidFill>
              </a:rPr>
              <a:t>, </a:t>
            </a:r>
            <a:r>
              <a:rPr lang="en-US" sz="3200" dirty="0" err="1" smtClean="0">
                <a:solidFill>
                  <a:srgbClr val="C00000"/>
                </a:solidFill>
              </a:rPr>
              <a:t>jamoat</a:t>
            </a:r>
            <a:r>
              <a:rPr lang="en-US" sz="3200" dirty="0" smtClean="0">
                <a:solidFill>
                  <a:srgbClr val="C00000"/>
                </a:solidFill>
              </a:rPr>
              <a:t>, "</a:t>
            </a:r>
            <a:r>
              <a:rPr lang="en-US" sz="3200" dirty="0" err="1" smtClean="0">
                <a:solidFill>
                  <a:srgbClr val="C00000"/>
                </a:solidFill>
              </a:rPr>
              <a:t>fikrlash</a:t>
            </a:r>
            <a:r>
              <a:rPr lang="en-US" sz="3200" dirty="0" smtClean="0">
                <a:solidFill>
                  <a:srgbClr val="C00000"/>
                </a:solidFill>
              </a:rPr>
              <a:t>" </a:t>
            </a:r>
            <a:r>
              <a:rPr lang="en-US" sz="3200" dirty="0" err="1" smtClean="0">
                <a:solidFill>
                  <a:srgbClr val="C00000"/>
                </a:solidFill>
              </a:rPr>
              <a:t>va</a:t>
            </a:r>
            <a:r>
              <a:rPr lang="en-US" sz="3200" dirty="0" smtClean="0">
                <a:solidFill>
                  <a:srgbClr val="C00000"/>
                </a:solidFill>
              </a:rPr>
              <a:t> </a:t>
            </a:r>
            <a:r>
              <a:rPr lang="en-US" sz="3200" dirty="0" err="1" smtClean="0">
                <a:solidFill>
                  <a:srgbClr val="C00000"/>
                </a:solidFill>
              </a:rPr>
              <a:t>boshqalar</a:t>
            </a:r>
            <a:r>
              <a:rPr lang="en-US" sz="3200" dirty="0" smtClean="0">
                <a:solidFill>
                  <a:srgbClr val="C00000"/>
                </a:solidFill>
              </a:rPr>
              <a:t>.</a:t>
            </a:r>
            <a:r>
              <a:rPr lang="ru-RU" sz="3200" dirty="0" smtClean="0">
                <a:solidFill>
                  <a:srgbClr val="C00000"/>
                </a:solidFill>
              </a:rPr>
              <a:t/>
            </a:r>
            <a:br>
              <a:rPr lang="ru-RU" sz="3200" dirty="0" smtClean="0">
                <a:solidFill>
                  <a:srgbClr val="C00000"/>
                </a:solidFill>
              </a:rPr>
            </a:br>
            <a:r>
              <a:rPr lang="en-US" sz="3200" dirty="0" smtClean="0">
                <a:solidFill>
                  <a:srgbClr val="C00000"/>
                </a:solidFill>
              </a:rPr>
              <a:t/>
            </a:r>
            <a:br>
              <a:rPr lang="en-US" sz="3200" dirty="0" smtClean="0">
                <a:solidFill>
                  <a:srgbClr val="C00000"/>
                </a:solidFill>
              </a:rPr>
            </a:br>
            <a:r>
              <a:rPr lang="en-US" sz="3200" b="1" dirty="0" err="1" smtClean="0">
                <a:solidFill>
                  <a:srgbClr val="C00000"/>
                </a:solidFill>
              </a:rPr>
              <a:t>Mahsus</a:t>
            </a:r>
            <a:r>
              <a:rPr lang="en-US" sz="3200" b="1" dirty="0" smtClean="0">
                <a:solidFill>
                  <a:srgbClr val="C00000"/>
                </a:solidFill>
              </a:rPr>
              <a:t> </a:t>
            </a:r>
            <a:r>
              <a:rPr lang="en-US" sz="3200" b="1" dirty="0" err="1" smtClean="0">
                <a:solidFill>
                  <a:srgbClr val="C00000"/>
                </a:solidFill>
              </a:rPr>
              <a:t>qasbiy</a:t>
            </a:r>
            <a:r>
              <a:rPr lang="en-US" sz="3200" b="1" dirty="0" smtClean="0">
                <a:solidFill>
                  <a:srgbClr val="C00000"/>
                </a:solidFill>
              </a:rPr>
              <a:t> </a:t>
            </a:r>
            <a:r>
              <a:rPr lang="en-US" sz="3200" b="1" dirty="0" err="1" smtClean="0">
                <a:solidFill>
                  <a:srgbClr val="C00000"/>
                </a:solidFill>
              </a:rPr>
              <a:t>ko’nikmalar</a:t>
            </a:r>
            <a:r>
              <a:rPr lang="en-US" sz="3200" b="1" dirty="0" smtClean="0">
                <a:solidFill>
                  <a:srgbClr val="C00000"/>
                </a:solidFill>
              </a:rPr>
              <a:t> (Hard-skills): </a:t>
            </a:r>
            <a:r>
              <a:rPr lang="en-US" sz="3200" dirty="0" err="1" smtClean="0">
                <a:solidFill>
                  <a:srgbClr val="C00000"/>
                </a:solidFill>
              </a:rPr>
              <a:t>qasbiy</a:t>
            </a:r>
            <a:r>
              <a:rPr lang="en-US" sz="3200" dirty="0" smtClean="0">
                <a:solidFill>
                  <a:srgbClr val="C00000"/>
                </a:solidFill>
              </a:rPr>
              <a:t> </a:t>
            </a:r>
            <a:r>
              <a:rPr lang="en-US" sz="3200" dirty="0" err="1" smtClean="0">
                <a:solidFill>
                  <a:srgbClr val="C00000"/>
                </a:solidFill>
              </a:rPr>
              <a:t>bilim</a:t>
            </a:r>
            <a:r>
              <a:rPr lang="en-US" sz="3200" dirty="0" smtClean="0">
                <a:solidFill>
                  <a:srgbClr val="C00000"/>
                </a:solidFill>
              </a:rPr>
              <a:t> </a:t>
            </a:r>
            <a:r>
              <a:rPr lang="en-US" sz="3200" dirty="0" err="1" smtClean="0">
                <a:solidFill>
                  <a:srgbClr val="C00000"/>
                </a:solidFill>
              </a:rPr>
              <a:t>va</a:t>
            </a:r>
            <a:r>
              <a:rPr lang="en-US" sz="3200" dirty="0" smtClean="0">
                <a:solidFill>
                  <a:srgbClr val="C00000"/>
                </a:solidFill>
              </a:rPr>
              <a:t> </a:t>
            </a:r>
            <a:r>
              <a:rPr lang="en-US" sz="3200" dirty="0" err="1" smtClean="0">
                <a:solidFill>
                  <a:srgbClr val="C00000"/>
                </a:solidFill>
              </a:rPr>
              <a:t>ko'nikmalar</a:t>
            </a:r>
            <a:r>
              <a:rPr lang="en-US" sz="3200" dirty="0" smtClean="0">
                <a:solidFill>
                  <a:srgbClr val="C00000"/>
                </a:solidFill>
              </a:rPr>
              <a:t>, </a:t>
            </a:r>
            <a:r>
              <a:rPr lang="en-US" sz="3200" dirty="0" err="1" smtClean="0">
                <a:solidFill>
                  <a:srgbClr val="C00000"/>
                </a:solidFill>
              </a:rPr>
              <a:t>ular</a:t>
            </a:r>
            <a:r>
              <a:rPr lang="en-US" sz="3200" dirty="0" smtClean="0">
                <a:solidFill>
                  <a:srgbClr val="C00000"/>
                </a:solidFill>
              </a:rPr>
              <a:t> </a:t>
            </a:r>
            <a:r>
              <a:rPr lang="en-US" sz="3200" dirty="0" err="1" smtClean="0">
                <a:solidFill>
                  <a:srgbClr val="C00000"/>
                </a:solidFill>
              </a:rPr>
              <a:t>ishda</a:t>
            </a:r>
            <a:r>
              <a:rPr lang="en-US" sz="3200" dirty="0" smtClean="0">
                <a:solidFill>
                  <a:srgbClr val="C00000"/>
                </a:solidFill>
              </a:rPr>
              <a:t> </a:t>
            </a:r>
            <a:r>
              <a:rPr lang="en-US" sz="3200" dirty="0" err="1" smtClean="0">
                <a:solidFill>
                  <a:srgbClr val="C00000"/>
                </a:solidFill>
              </a:rPr>
              <a:t>va</a:t>
            </a:r>
            <a:r>
              <a:rPr lang="en-US" sz="3200" dirty="0" smtClean="0">
                <a:solidFill>
                  <a:srgbClr val="C00000"/>
                </a:solidFill>
              </a:rPr>
              <a:t> </a:t>
            </a:r>
            <a:r>
              <a:rPr lang="en-US" sz="3200" dirty="0" err="1" smtClean="0">
                <a:solidFill>
                  <a:srgbClr val="C00000"/>
                </a:solidFill>
              </a:rPr>
              <a:t>biznes</a:t>
            </a:r>
            <a:r>
              <a:rPr lang="en-US" sz="3200" dirty="0" smtClean="0">
                <a:solidFill>
                  <a:srgbClr val="C00000"/>
                </a:solidFill>
              </a:rPr>
              <a:t> </a:t>
            </a:r>
            <a:r>
              <a:rPr lang="en-US" sz="3200" dirty="0" err="1" smtClean="0">
                <a:solidFill>
                  <a:srgbClr val="C00000"/>
                </a:solidFill>
              </a:rPr>
              <a:t>yuritish</a:t>
            </a:r>
            <a:r>
              <a:rPr lang="en-US" sz="3200" dirty="0" smtClean="0">
                <a:solidFill>
                  <a:srgbClr val="C00000"/>
                </a:solidFill>
              </a:rPr>
              <a:t> </a:t>
            </a:r>
            <a:r>
              <a:rPr lang="en-US" sz="3200" dirty="0" err="1" smtClean="0">
                <a:solidFill>
                  <a:srgbClr val="C00000"/>
                </a:solidFill>
              </a:rPr>
              <a:t>jarayonlarini</a:t>
            </a:r>
            <a:r>
              <a:rPr lang="en-US" sz="3200" dirty="0" smtClean="0">
                <a:solidFill>
                  <a:srgbClr val="C00000"/>
                </a:solidFill>
              </a:rPr>
              <a:t> </a:t>
            </a:r>
            <a:r>
              <a:rPr lang="en-US" sz="3200" dirty="0" err="1" smtClean="0">
                <a:solidFill>
                  <a:srgbClr val="C00000"/>
                </a:solidFill>
              </a:rPr>
              <a:t>bajarishda</a:t>
            </a:r>
            <a:r>
              <a:rPr lang="en-US" sz="3200" dirty="0" smtClean="0">
                <a:solidFill>
                  <a:srgbClr val="C00000"/>
                </a:solidFill>
              </a:rPr>
              <a:t> </a:t>
            </a:r>
            <a:r>
              <a:rPr lang="en-US" sz="3200" dirty="0" err="1" smtClean="0">
                <a:solidFill>
                  <a:srgbClr val="C00000"/>
                </a:solidFill>
              </a:rPr>
              <a:t>kerak</a:t>
            </a:r>
            <a:r>
              <a:rPr lang="en-US" sz="3200" dirty="0" smtClean="0">
                <a:solidFill>
                  <a:srgbClr val="C00000"/>
                </a:solidFill>
              </a:rPr>
              <a:t> </a:t>
            </a:r>
            <a:r>
              <a:rPr lang="en-US" sz="3200" dirty="0" err="1" smtClean="0">
                <a:solidFill>
                  <a:srgbClr val="C00000"/>
                </a:solidFill>
              </a:rPr>
              <a:t>bo'ladi</a:t>
            </a:r>
            <a:r>
              <a:rPr lang="en-US" sz="3200" dirty="0" smtClean="0">
                <a:solidFill>
                  <a:srgbClr val="C00000"/>
                </a:solidFill>
              </a:rPr>
              <a:t>.</a:t>
            </a:r>
            <a:endParaRPr lang="ru-RU" sz="32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357290" y="239623"/>
            <a:ext cx="7358114" cy="1323439"/>
          </a:xfrm>
          <a:prstGeom prst="rect">
            <a:avLst/>
          </a:prstGeom>
        </p:spPr>
        <p:txBody>
          <a:bodyPr wrap="square">
            <a:spAutoFit/>
          </a:bodyPr>
          <a:lstStyle/>
          <a:p>
            <a:pPr algn="ctr"/>
            <a:r>
              <a:rPr lang="en-US" sz="4000" b="1" dirty="0" smtClean="0">
                <a:solidFill>
                  <a:srgbClr val="FF0000"/>
                </a:solidFill>
              </a:rPr>
              <a:t>RIVOJLANISH UCHBURCHAGI</a:t>
            </a:r>
            <a:endParaRPr lang="ru-RU" sz="4000" dirty="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1142984"/>
            <a:ext cx="8072462" cy="5500726"/>
          </a:xfrm>
        </p:spPr>
        <p:txBody>
          <a:bodyPr>
            <a:noAutofit/>
          </a:bodyPr>
          <a:lstStyle/>
          <a:p>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ru-RU" sz="1600" dirty="0" smtClean="0"/>
              <a:t/>
            </a:r>
            <a:br>
              <a:rPr lang="ru-RU" sz="1600" dirty="0" smtClean="0"/>
            </a:br>
            <a:r>
              <a:rPr lang="en-US" sz="1600" dirty="0" smtClean="0">
                <a:latin typeface="Times New Roman" pitchFamily="18" charset="0"/>
                <a:cs typeface="Times New Roman" pitchFamily="18" charset="0"/>
              </a:rPr>
              <a:t>                              </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Shahsiy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fazilatlar</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duniyokarash</a:t>
            </a:r>
            <a:r>
              <a:rPr lang="en-US" sz="20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Hard Skills /                           	      Soft skills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Amaliy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ko’nikmalar</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Kasbiy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Mulokot</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Sardorlik</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Jamoa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ko’nikmalari</a:t>
            </a:r>
            <a:r>
              <a:rPr lang="en-US" sz="2000" dirty="0" smtClean="0">
                <a:latin typeface="Times New Roman" pitchFamily="18" charset="0"/>
                <a:cs typeface="Times New Roman" pitchFamily="18" charset="0"/>
              </a:rPr>
              <a:t>,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Mahorat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Mahorat</a:t>
            </a:r>
            <a:r>
              <a:rPr lang="en-US" sz="20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Muhandislik</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layoatlilikni</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rivojlantirish</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yollari</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r>
            <a:br>
              <a:rPr lang="ru-RU" sz="1600" dirty="0" smtClean="0">
                <a:latin typeface="Times New Roman" pitchFamily="18" charset="0"/>
                <a:cs typeface="Times New Roman" pitchFamily="18" charset="0"/>
              </a:rPr>
            </a:br>
            <a:endParaRPr lang="ru-RU" sz="1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Равнобедренный треугольник 2"/>
          <p:cNvSpPr/>
          <p:nvPr/>
        </p:nvSpPr>
        <p:spPr>
          <a:xfrm>
            <a:off x="3929058" y="1785926"/>
            <a:ext cx="1928826" cy="1643074"/>
          </a:xfrm>
          <a:prstGeom prst="triangle">
            <a:avLst>
              <a:gd name="adj" fmla="val 46543"/>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Shahs</a:t>
            </a:r>
            <a:endParaRPr lang="ru-RU" dirty="0">
              <a:solidFill>
                <a:schemeClr val="tx1"/>
              </a:solidFill>
            </a:endParaRPr>
          </a:p>
        </p:txBody>
      </p:sp>
      <p:sp>
        <p:nvSpPr>
          <p:cNvPr id="4" name="Равнобедренный треугольник 3"/>
          <p:cNvSpPr/>
          <p:nvPr/>
        </p:nvSpPr>
        <p:spPr>
          <a:xfrm>
            <a:off x="2928926" y="3429000"/>
            <a:ext cx="2000264" cy="1643074"/>
          </a:xfrm>
          <a:prstGeom prst="triangl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Hard </a:t>
            </a:r>
            <a:endParaRPr lang="ru-RU" dirty="0">
              <a:solidFill>
                <a:schemeClr val="tx1"/>
              </a:solidFill>
            </a:endParaRPr>
          </a:p>
        </p:txBody>
      </p:sp>
      <p:sp>
        <p:nvSpPr>
          <p:cNvPr id="5" name="Равнобедренный треугольник 4"/>
          <p:cNvSpPr/>
          <p:nvPr/>
        </p:nvSpPr>
        <p:spPr>
          <a:xfrm>
            <a:off x="4857752" y="3429000"/>
            <a:ext cx="2000264" cy="1643074"/>
          </a:xfrm>
          <a:prstGeom prst="triangle">
            <a:avLst>
              <a:gd name="adj" fmla="val 50000"/>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Soft</a:t>
            </a:r>
            <a:endParaRPr lang="ru-RU" dirty="0">
              <a:solidFill>
                <a:schemeClr val="tx1"/>
              </a:solidFill>
            </a:endParaRPr>
          </a:p>
        </p:txBody>
      </p:sp>
      <p:sp>
        <p:nvSpPr>
          <p:cNvPr id="6" name="TextBox 5"/>
          <p:cNvSpPr txBox="1"/>
          <p:nvPr/>
        </p:nvSpPr>
        <p:spPr>
          <a:xfrm>
            <a:off x="4357686" y="3786191"/>
            <a:ext cx="1071570" cy="646331"/>
          </a:xfrm>
          <a:prstGeom prst="rect">
            <a:avLst/>
          </a:prstGeom>
          <a:noFill/>
        </p:spPr>
        <p:txBody>
          <a:bodyPr wrap="square" rtlCol="0">
            <a:spAutoFit/>
          </a:bodyPr>
          <a:lstStyle/>
          <a:p>
            <a:pPr algn="ctr"/>
            <a:r>
              <a:rPr lang="en-US" b="1" dirty="0" err="1" smtClean="0"/>
              <a:t>Motiv</a:t>
            </a:r>
            <a:endParaRPr lang="ru-RU" dirty="0" smtClean="0"/>
          </a:p>
          <a:p>
            <a:endParaRPr lang="ru-RU" dirty="0"/>
          </a:p>
        </p:txBody>
      </p:sp>
      <p:sp>
        <p:nvSpPr>
          <p:cNvPr id="7" name="Прямоугольник 6"/>
          <p:cNvSpPr/>
          <p:nvPr/>
        </p:nvSpPr>
        <p:spPr>
          <a:xfrm>
            <a:off x="2357422" y="261650"/>
            <a:ext cx="5286412" cy="584775"/>
          </a:xfrm>
          <a:prstGeom prst="rect">
            <a:avLst/>
          </a:prstGeom>
        </p:spPr>
        <p:txBody>
          <a:bodyPr wrap="square">
            <a:spAutoFit/>
          </a:bodyPr>
          <a:lstStyle/>
          <a:p>
            <a:pPr algn="ctr"/>
            <a:r>
              <a:rPr lang="en-US" sz="3200" b="1" dirty="0" err="1" smtClean="0">
                <a:solidFill>
                  <a:srgbClr val="4F271C">
                    <a:satMod val="130000"/>
                  </a:srgbClr>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Rivojlanish</a:t>
            </a:r>
            <a:r>
              <a:rPr lang="en-US" sz="2400" b="1" dirty="0" smtClean="0">
                <a:solidFill>
                  <a:srgbClr val="4F271C">
                    <a:satMod val="130000"/>
                  </a:srgbClr>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200" b="1" dirty="0" err="1" smtClean="0">
                <a:solidFill>
                  <a:srgbClr val="4F271C">
                    <a:satMod val="130000"/>
                  </a:srgbClr>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uchburchagi</a:t>
            </a:r>
            <a:endParaRPr lang="ru-RU"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1643050"/>
            <a:ext cx="7858180" cy="4643470"/>
          </a:xfrm>
        </p:spPr>
        <p:txBody>
          <a:bodyPr>
            <a:noAutofit/>
          </a:bodyPr>
          <a:lstStyle/>
          <a:p>
            <a:pPr>
              <a:buFont typeface="+mj-lt"/>
              <a:buAutoNum type="romanUcPeriod"/>
            </a:pPr>
            <a:r>
              <a:rPr lang="en-US" sz="3200" dirty="0" smtClean="0"/>
              <a:t>   </a:t>
            </a:r>
            <a:r>
              <a:rPr lang="en-US" sz="3200" dirty="0" err="1" smtClean="0"/>
              <a:t>Shahsiy</a:t>
            </a:r>
            <a:r>
              <a:rPr lang="en-US" sz="3200" dirty="0" smtClean="0"/>
              <a:t> </a:t>
            </a:r>
            <a:r>
              <a:rPr lang="en-US" sz="3200" dirty="0" err="1" smtClean="0"/>
              <a:t>fazilatlar</a:t>
            </a:r>
            <a:r>
              <a:rPr lang="en-US" sz="3200" dirty="0" smtClean="0"/>
              <a:t> </a:t>
            </a:r>
            <a:r>
              <a:rPr lang="en-US" sz="3200" dirty="0" err="1" smtClean="0"/>
              <a:t>va</a:t>
            </a:r>
            <a:r>
              <a:rPr lang="en-US" sz="3200" dirty="0" smtClean="0"/>
              <a:t> </a:t>
            </a:r>
            <a:r>
              <a:rPr lang="en-US" sz="3200" dirty="0" err="1" smtClean="0"/>
              <a:t>duniyo</a:t>
            </a:r>
            <a:r>
              <a:rPr lang="en-US" sz="3200" dirty="0" smtClean="0"/>
              <a:t> </a:t>
            </a:r>
            <a:r>
              <a:rPr lang="en-US" sz="3200" dirty="0" err="1" smtClean="0"/>
              <a:t>karash</a:t>
            </a:r>
            <a:r>
              <a:rPr lang="en-US" sz="3200" dirty="0" smtClean="0"/>
              <a:t>,</a:t>
            </a:r>
            <a:br>
              <a:rPr lang="en-US" sz="3200" dirty="0" smtClean="0"/>
            </a:br>
            <a:r>
              <a:rPr lang="en-US" sz="1200" dirty="0" smtClean="0"/>
              <a:t/>
            </a:r>
            <a:br>
              <a:rPr lang="en-US" sz="1200" dirty="0" smtClean="0"/>
            </a:br>
            <a:r>
              <a:rPr lang="en-US" sz="3200" dirty="0" smtClean="0"/>
              <a:t>II.  </a:t>
            </a:r>
            <a:r>
              <a:rPr lang="en-US" sz="3200" dirty="0" err="1" smtClean="0"/>
              <a:t>Kasbiy</a:t>
            </a:r>
            <a:r>
              <a:rPr lang="en-US" sz="3200" dirty="0" smtClean="0"/>
              <a:t> </a:t>
            </a:r>
            <a:r>
              <a:rPr lang="en-US" sz="3200" dirty="0" err="1" smtClean="0"/>
              <a:t>layokatlilik</a:t>
            </a:r>
            <a:r>
              <a:rPr lang="en-US" sz="3200" dirty="0" smtClean="0"/>
              <a:t> – </a:t>
            </a:r>
            <a:r>
              <a:rPr lang="en-US" sz="3200" dirty="0" err="1" smtClean="0"/>
              <a:t>bilim</a:t>
            </a:r>
            <a:r>
              <a:rPr lang="en-US" sz="3200" dirty="0" smtClean="0"/>
              <a:t>, </a:t>
            </a:r>
            <a:r>
              <a:rPr lang="en-US" sz="3200" dirty="0" err="1" smtClean="0"/>
              <a:t>ko’nikma</a:t>
            </a:r>
            <a:r>
              <a:rPr lang="en-US" sz="3200" dirty="0" smtClean="0"/>
              <a:t> </a:t>
            </a:r>
            <a:r>
              <a:rPr lang="en-US" sz="3200" dirty="0" err="1" smtClean="0"/>
              <a:t>va</a:t>
            </a:r>
            <a:r>
              <a:rPr lang="en-US" sz="3200" dirty="0" smtClean="0"/>
              <a:t> </a:t>
            </a:r>
            <a:br>
              <a:rPr lang="en-US" sz="3200" dirty="0" smtClean="0"/>
            </a:br>
            <a:r>
              <a:rPr lang="en-US" sz="3200" dirty="0" smtClean="0"/>
              <a:t>     </a:t>
            </a:r>
            <a:r>
              <a:rPr lang="en-US" sz="3200" dirty="0" err="1" smtClean="0"/>
              <a:t>mahorat</a:t>
            </a:r>
            <a:r>
              <a:rPr lang="en-US" sz="3200" dirty="0" smtClean="0"/>
              <a:t> (Hard Skills),</a:t>
            </a:r>
            <a:r>
              <a:rPr lang="ru-RU" sz="3200" dirty="0" smtClean="0"/>
              <a:t/>
            </a:r>
            <a:br>
              <a:rPr lang="ru-RU" sz="3200" dirty="0" smtClean="0"/>
            </a:br>
            <a:r>
              <a:rPr lang="en-US" sz="1200" dirty="0" smtClean="0"/>
              <a:t/>
            </a:r>
            <a:br>
              <a:rPr lang="en-US" sz="1200" dirty="0" smtClean="0"/>
            </a:br>
            <a:r>
              <a:rPr lang="en-US" sz="3200" dirty="0" smtClean="0"/>
              <a:t>III. </a:t>
            </a:r>
            <a:r>
              <a:rPr lang="en-US" sz="3200" dirty="0" err="1" smtClean="0"/>
              <a:t>Amaliy</a:t>
            </a:r>
            <a:r>
              <a:rPr lang="en-US" sz="3200" dirty="0" smtClean="0"/>
              <a:t> / </a:t>
            </a:r>
            <a:r>
              <a:rPr lang="en-US" sz="3200" dirty="0" err="1" smtClean="0"/>
              <a:t>yumshok</a:t>
            </a:r>
            <a:r>
              <a:rPr lang="en-US" sz="3200" dirty="0" smtClean="0"/>
              <a:t> </a:t>
            </a:r>
            <a:r>
              <a:rPr lang="en-US" sz="3200" dirty="0" err="1" smtClean="0"/>
              <a:t>layokatlilik</a:t>
            </a:r>
            <a:r>
              <a:rPr lang="en-US" sz="3200" dirty="0" smtClean="0"/>
              <a:t> – </a:t>
            </a:r>
            <a:r>
              <a:rPr lang="en-US" sz="3200" dirty="0" err="1" smtClean="0"/>
              <a:t>bilim</a:t>
            </a:r>
            <a:r>
              <a:rPr lang="en-US" sz="3200" dirty="0" smtClean="0"/>
              <a:t>, </a:t>
            </a:r>
            <a:br>
              <a:rPr lang="en-US" sz="3200" dirty="0" smtClean="0"/>
            </a:br>
            <a:r>
              <a:rPr lang="en-US" sz="3200" dirty="0" smtClean="0"/>
              <a:t>     </a:t>
            </a:r>
            <a:r>
              <a:rPr lang="en-US" sz="3200" dirty="0" err="1" smtClean="0"/>
              <a:t>ko’nikma</a:t>
            </a:r>
            <a:r>
              <a:rPr lang="en-US" sz="3200" dirty="0" smtClean="0"/>
              <a:t> </a:t>
            </a:r>
            <a:r>
              <a:rPr lang="en-US" sz="3200" dirty="0" err="1" smtClean="0"/>
              <a:t>va</a:t>
            </a:r>
            <a:r>
              <a:rPr lang="en-US" sz="3200" dirty="0" smtClean="0"/>
              <a:t> </a:t>
            </a:r>
            <a:r>
              <a:rPr lang="en-US" sz="3200" dirty="0" err="1" smtClean="0"/>
              <a:t>mahorat</a:t>
            </a:r>
            <a:r>
              <a:rPr lang="en-US" sz="3200" dirty="0" smtClean="0"/>
              <a:t> (Soft Skills), </a:t>
            </a:r>
            <a:r>
              <a:rPr lang="ru-RU" sz="3200" dirty="0" smtClean="0"/>
              <a:t/>
            </a:r>
            <a:br>
              <a:rPr lang="ru-RU" sz="3200" dirty="0" smtClean="0"/>
            </a:br>
            <a:r>
              <a:rPr lang="en-US" sz="1200" dirty="0" smtClean="0"/>
              <a:t/>
            </a:r>
            <a:br>
              <a:rPr lang="en-US" sz="1200" dirty="0" smtClean="0"/>
            </a:br>
            <a:r>
              <a:rPr lang="en-US" sz="3200" dirty="0" smtClean="0"/>
              <a:t>IV. </a:t>
            </a:r>
            <a:r>
              <a:rPr lang="en-US" sz="3200" dirty="0" err="1" smtClean="0"/>
              <a:t>Motiv</a:t>
            </a:r>
            <a:r>
              <a:rPr lang="en-US" sz="3200" dirty="0" smtClean="0"/>
              <a:t> – </a:t>
            </a:r>
            <a:r>
              <a:rPr lang="en-US" sz="3200" dirty="0" err="1" smtClean="0"/>
              <a:t>harakatlantiruvchi</a:t>
            </a:r>
            <a:r>
              <a:rPr lang="en-US" sz="3200" dirty="0" smtClean="0"/>
              <a:t> </a:t>
            </a:r>
            <a:r>
              <a:rPr lang="en-US" sz="3200" dirty="0" err="1" smtClean="0"/>
              <a:t>kuch</a:t>
            </a:r>
            <a:r>
              <a:rPr lang="en-US" sz="3200" dirty="0" smtClean="0"/>
              <a:t>, </a:t>
            </a:r>
            <a:r>
              <a:rPr lang="en-US" sz="3200" dirty="0" err="1" smtClean="0"/>
              <a:t>intilish</a:t>
            </a:r>
            <a:r>
              <a:rPr lang="en-US" sz="3200" dirty="0" smtClean="0"/>
              <a:t>   </a:t>
            </a:r>
            <a:br>
              <a:rPr lang="en-US" sz="3200" dirty="0" smtClean="0"/>
            </a:br>
            <a:r>
              <a:rPr lang="en-US" sz="3200" dirty="0" smtClean="0"/>
              <a:t>     </a:t>
            </a:r>
            <a:r>
              <a:rPr lang="en-US" sz="3200" dirty="0" err="1" smtClean="0"/>
              <a:t>asosida</a:t>
            </a:r>
            <a:r>
              <a:rPr lang="en-US" sz="3200" dirty="0" smtClean="0"/>
              <a:t> </a:t>
            </a:r>
            <a:r>
              <a:rPr lang="en-US" sz="3200" dirty="0" err="1" smtClean="0"/>
              <a:t>bo’lgan</a:t>
            </a:r>
            <a:r>
              <a:rPr lang="en-US" sz="3200" dirty="0" smtClean="0"/>
              <a:t> </a:t>
            </a:r>
            <a:r>
              <a:rPr lang="en-US" sz="3200" dirty="0" err="1" smtClean="0"/>
              <a:t>qiziqish</a:t>
            </a:r>
            <a:r>
              <a:rPr lang="en-US" sz="3200" dirty="0" smtClean="0"/>
              <a:t>.</a:t>
            </a:r>
            <a:endParaRPr lang="ru-RU" sz="3200" dirty="0"/>
          </a:p>
        </p:txBody>
      </p:sp>
      <p:sp>
        <p:nvSpPr>
          <p:cNvPr id="3" name="Прямоугольник 2"/>
          <p:cNvSpPr/>
          <p:nvPr/>
        </p:nvSpPr>
        <p:spPr>
          <a:xfrm>
            <a:off x="1214414" y="571480"/>
            <a:ext cx="7643866" cy="1077218"/>
          </a:xfrm>
          <a:prstGeom prst="rect">
            <a:avLst/>
          </a:prstGeom>
        </p:spPr>
        <p:txBody>
          <a:bodyPr wrap="square">
            <a:spAutoFit/>
          </a:bodyPr>
          <a:lstStyle/>
          <a:p>
            <a:pPr algn="ctr"/>
            <a:r>
              <a:rPr lang="en-US" sz="3200" b="1" dirty="0" err="1" smtClean="0">
                <a:solidFill>
                  <a:srgbClr val="C00000"/>
                </a:solidFill>
                <a:ea typeface="+mj-ea"/>
                <a:cs typeface="+mj-cs"/>
              </a:rPr>
              <a:t>Muhandislik</a:t>
            </a:r>
            <a:r>
              <a:rPr lang="en-US" sz="3200" b="1" dirty="0" smtClean="0">
                <a:solidFill>
                  <a:srgbClr val="C00000"/>
                </a:solidFill>
                <a:ea typeface="+mj-ea"/>
                <a:cs typeface="+mj-cs"/>
              </a:rPr>
              <a:t> </a:t>
            </a:r>
            <a:r>
              <a:rPr lang="en-US" sz="3200" b="1" dirty="0" err="1" smtClean="0">
                <a:solidFill>
                  <a:srgbClr val="C00000"/>
                </a:solidFill>
                <a:ea typeface="+mj-ea"/>
                <a:cs typeface="+mj-cs"/>
              </a:rPr>
              <a:t>layoatlilikni</a:t>
            </a:r>
            <a:r>
              <a:rPr lang="en-US" sz="3200" b="1" dirty="0" smtClean="0">
                <a:solidFill>
                  <a:srgbClr val="C00000"/>
                </a:solidFill>
                <a:ea typeface="+mj-ea"/>
                <a:cs typeface="+mj-cs"/>
              </a:rPr>
              <a:t> </a:t>
            </a:r>
            <a:r>
              <a:rPr lang="en-US" sz="3200" b="1" dirty="0" err="1" smtClean="0">
                <a:solidFill>
                  <a:srgbClr val="C00000"/>
                </a:solidFill>
                <a:ea typeface="+mj-ea"/>
                <a:cs typeface="+mj-cs"/>
              </a:rPr>
              <a:t>rivojlantirish</a:t>
            </a:r>
            <a:r>
              <a:rPr lang="en-US" sz="3200" b="1" dirty="0" smtClean="0">
                <a:solidFill>
                  <a:srgbClr val="C00000"/>
                </a:solidFill>
                <a:ea typeface="+mj-ea"/>
                <a:cs typeface="+mj-cs"/>
              </a:rPr>
              <a:t> </a:t>
            </a:r>
            <a:r>
              <a:rPr lang="en-US" sz="3200" b="1" dirty="0" err="1" smtClean="0">
                <a:solidFill>
                  <a:srgbClr val="C00000"/>
                </a:solidFill>
                <a:ea typeface="+mj-ea"/>
                <a:cs typeface="+mj-cs"/>
              </a:rPr>
              <a:t>modeli</a:t>
            </a:r>
            <a:endParaRPr lang="ru-RU" b="1" dirty="0">
              <a:solidFill>
                <a:srgbClr val="C0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4414" y="1357298"/>
            <a:ext cx="7786742" cy="4786346"/>
          </a:xfrm>
        </p:spPr>
        <p:txBody>
          <a:bodyPr>
            <a:noAutofit/>
          </a:bodyPr>
          <a:lstStyle/>
          <a:p>
            <a:r>
              <a:rPr lang="ru-RU" sz="2800" dirty="0" smtClean="0">
                <a:solidFill>
                  <a:srgbClr val="FF0000"/>
                </a:solidFill>
              </a:rPr>
              <a:t/>
            </a:r>
            <a:br>
              <a:rPr lang="ru-RU" sz="2800" dirty="0" smtClean="0">
                <a:solidFill>
                  <a:srgbClr val="FF0000"/>
                </a:solidFill>
              </a:rPr>
            </a:br>
            <a:r>
              <a:rPr lang="en-US" sz="2800" dirty="0" smtClean="0">
                <a:solidFill>
                  <a:srgbClr val="FF0000"/>
                </a:solidFill>
              </a:rPr>
              <a:t>1. </a:t>
            </a:r>
            <a:r>
              <a:rPr lang="en-US" sz="2800" dirty="0" err="1" smtClean="0">
                <a:solidFill>
                  <a:srgbClr val="FF0000"/>
                </a:solidFill>
              </a:rPr>
              <a:t>Muloqot</a:t>
            </a:r>
            <a:r>
              <a:rPr lang="en-US" sz="2800" dirty="0" smtClean="0">
                <a:solidFill>
                  <a:srgbClr val="FF0000"/>
                </a:solidFill>
              </a:rPr>
              <a:t> </a:t>
            </a:r>
            <a:r>
              <a:rPr lang="en-US" sz="2800" dirty="0" err="1" smtClean="0">
                <a:solidFill>
                  <a:srgbClr val="FF0000"/>
                </a:solidFill>
              </a:rPr>
              <a:t>madaniyati</a:t>
            </a:r>
            <a:r>
              <a:rPr lang="en-US" sz="2800" dirty="0" smtClean="0">
                <a:solidFill>
                  <a:srgbClr val="FF0000"/>
                </a:solidFill>
              </a:rPr>
              <a:t>, </a:t>
            </a:r>
            <a:r>
              <a:rPr lang="en-US" sz="2800" dirty="0" err="1" smtClean="0">
                <a:solidFill>
                  <a:srgbClr val="FF0000"/>
                </a:solidFill>
              </a:rPr>
              <a:t>qobiliyati</a:t>
            </a:r>
            <a:r>
              <a:rPr lang="en-US" sz="2800" dirty="0" smtClean="0">
                <a:solidFill>
                  <a:srgbClr val="FF0000"/>
                </a:solidFill>
              </a:rPr>
              <a:t> </a:t>
            </a:r>
            <a:r>
              <a:rPr lang="en-US" sz="2800" dirty="0" err="1" smtClean="0">
                <a:solidFill>
                  <a:srgbClr val="FF0000"/>
                </a:solidFill>
              </a:rPr>
              <a:t>va</a:t>
            </a:r>
            <a:r>
              <a:rPr lang="en-US" sz="2800" dirty="0" smtClean="0">
                <a:solidFill>
                  <a:srgbClr val="FF0000"/>
                </a:solidFill>
              </a:rPr>
              <a:t> </a:t>
            </a:r>
            <a:r>
              <a:rPr lang="en-US" sz="2800" dirty="0" err="1" smtClean="0">
                <a:solidFill>
                  <a:srgbClr val="FF0000"/>
                </a:solidFill>
              </a:rPr>
              <a:t>mahorati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samimiy</a:t>
            </a:r>
            <a:r>
              <a:rPr lang="en-US" sz="2800" dirty="0" smtClean="0">
                <a:solidFill>
                  <a:srgbClr val="FF0000"/>
                </a:solidFill>
              </a:rPr>
              <a:t> </a:t>
            </a:r>
            <a:r>
              <a:rPr lang="en-US" sz="2800" dirty="0" err="1" smtClean="0">
                <a:solidFill>
                  <a:srgbClr val="FF0000"/>
                </a:solidFill>
              </a:rPr>
              <a:t>munosabatlar</a:t>
            </a:r>
            <a:r>
              <a:rPr lang="ru-RU" sz="2800" dirty="0" smtClean="0">
                <a:solidFill>
                  <a:srgbClr val="FF0000"/>
                </a:solidFill>
              </a:rPr>
              <a:t/>
            </a:r>
            <a:br>
              <a:rPr lang="ru-RU" sz="2800" dirty="0" smtClean="0">
                <a:solidFill>
                  <a:srgbClr val="FF0000"/>
                </a:solidFill>
              </a:rPr>
            </a:br>
            <a:r>
              <a:rPr lang="en-US" sz="2800" dirty="0" smtClean="0">
                <a:solidFill>
                  <a:srgbClr val="FF0000"/>
                </a:solidFill>
              </a:rPr>
              <a:t>2. </a:t>
            </a:r>
            <a:r>
              <a:rPr lang="en-US" sz="2800" dirty="0" err="1" smtClean="0">
                <a:solidFill>
                  <a:srgbClr val="FF0000"/>
                </a:solidFill>
              </a:rPr>
              <a:t>O'z-o'zini</a:t>
            </a:r>
            <a:r>
              <a:rPr lang="en-US" sz="2800" dirty="0" smtClean="0">
                <a:solidFill>
                  <a:srgbClr val="FF0000"/>
                </a:solidFill>
              </a:rPr>
              <a:t> </a:t>
            </a:r>
            <a:r>
              <a:rPr lang="en-US" sz="2800" dirty="0" err="1" smtClean="0">
                <a:solidFill>
                  <a:srgbClr val="FF0000"/>
                </a:solidFill>
              </a:rPr>
              <a:t>boshqarish</a:t>
            </a:r>
            <a:r>
              <a:rPr lang="en-US" sz="2800" dirty="0" smtClean="0">
                <a:solidFill>
                  <a:srgbClr val="FF0000"/>
                </a:solidFill>
              </a:rPr>
              <a:t> </a:t>
            </a:r>
            <a:r>
              <a:rPr lang="en-US" sz="2800" dirty="0" err="1" smtClean="0">
                <a:solidFill>
                  <a:srgbClr val="FF0000"/>
                </a:solidFill>
              </a:rPr>
              <a:t>qobiliyatlari</a:t>
            </a:r>
            <a:r>
              <a:rPr lang="en-US" sz="2800" dirty="0" smtClean="0">
                <a:solidFill>
                  <a:srgbClr val="FF0000"/>
                </a:solidFill>
              </a:rPr>
              <a:t>: </a:t>
            </a:r>
            <a:r>
              <a:rPr lang="en-US" sz="2800" dirty="0" err="1" smtClean="0">
                <a:solidFill>
                  <a:srgbClr val="FF0000"/>
                </a:solidFill>
              </a:rPr>
              <a:t>o’zini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holatini</a:t>
            </a:r>
            <a:r>
              <a:rPr lang="en-US" sz="2800" dirty="0" smtClean="0">
                <a:solidFill>
                  <a:srgbClr val="FF0000"/>
                </a:solidFill>
              </a:rPr>
              <a:t>, </a:t>
            </a:r>
            <a:r>
              <a:rPr lang="en-US" sz="2800" dirty="0" err="1" smtClean="0">
                <a:solidFill>
                  <a:srgbClr val="FF0000"/>
                </a:solidFill>
              </a:rPr>
              <a:t>vaqtini</a:t>
            </a:r>
            <a:r>
              <a:rPr lang="en-US" sz="2800" dirty="0" smtClean="0">
                <a:solidFill>
                  <a:srgbClr val="FF0000"/>
                </a:solidFill>
              </a:rPr>
              <a:t>, </a:t>
            </a:r>
            <a:r>
              <a:rPr lang="en-US" sz="2800" dirty="0" err="1" smtClean="0">
                <a:solidFill>
                  <a:srgbClr val="FF0000"/>
                </a:solidFill>
              </a:rPr>
              <a:t>jarayonlarini</a:t>
            </a:r>
            <a:r>
              <a:rPr lang="en-US" sz="2800" dirty="0" smtClean="0">
                <a:solidFill>
                  <a:srgbClr val="FF0000"/>
                </a:solidFill>
              </a:rPr>
              <a:t> </a:t>
            </a:r>
            <a:r>
              <a:rPr lang="en-US" sz="2800" dirty="0" err="1" smtClean="0">
                <a:solidFill>
                  <a:srgbClr val="FF0000"/>
                </a:solidFill>
              </a:rPr>
              <a:t>samarali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nazorat</a:t>
            </a:r>
            <a:r>
              <a:rPr lang="en-US" sz="2800" dirty="0" smtClean="0">
                <a:solidFill>
                  <a:srgbClr val="FF0000"/>
                </a:solidFill>
              </a:rPr>
              <a:t> </a:t>
            </a:r>
            <a:r>
              <a:rPr lang="en-US" sz="2800" dirty="0" err="1" smtClean="0">
                <a:solidFill>
                  <a:srgbClr val="FF0000"/>
                </a:solidFill>
              </a:rPr>
              <a:t>qilish</a:t>
            </a:r>
            <a:r>
              <a:rPr lang="en-US" sz="2800" dirty="0" smtClean="0">
                <a:solidFill>
                  <a:srgbClr val="FF0000"/>
                </a:solidFill>
              </a:rPr>
              <a:t>.</a:t>
            </a:r>
            <a:r>
              <a:rPr lang="ru-RU" sz="2800" dirty="0" smtClean="0">
                <a:solidFill>
                  <a:srgbClr val="FF0000"/>
                </a:solidFill>
              </a:rPr>
              <a:t/>
            </a:r>
            <a:br>
              <a:rPr lang="ru-RU" sz="2800" dirty="0" smtClean="0">
                <a:solidFill>
                  <a:srgbClr val="FF0000"/>
                </a:solidFill>
              </a:rPr>
            </a:br>
            <a:r>
              <a:rPr lang="en-US" sz="2800" dirty="0" smtClean="0">
                <a:solidFill>
                  <a:srgbClr val="FF0000"/>
                </a:solidFill>
              </a:rPr>
              <a:t>3. </a:t>
            </a:r>
            <a:r>
              <a:rPr lang="en-US" sz="2800" dirty="0" err="1" smtClean="0">
                <a:solidFill>
                  <a:srgbClr val="FF0000"/>
                </a:solidFill>
              </a:rPr>
              <a:t>Samarali</a:t>
            </a:r>
            <a:r>
              <a:rPr lang="en-US" sz="2800" dirty="0" smtClean="0">
                <a:solidFill>
                  <a:srgbClr val="FF0000"/>
                </a:solidFill>
              </a:rPr>
              <a:t> </a:t>
            </a:r>
            <a:r>
              <a:rPr lang="en-US" sz="2800" dirty="0" err="1" smtClean="0">
                <a:solidFill>
                  <a:srgbClr val="FF0000"/>
                </a:solidFill>
              </a:rPr>
              <a:t>fikrlash</a:t>
            </a:r>
            <a:r>
              <a:rPr lang="en-US" sz="2800" dirty="0" smtClean="0">
                <a:solidFill>
                  <a:srgbClr val="FF0000"/>
                </a:solidFill>
              </a:rPr>
              <a:t> </a:t>
            </a:r>
            <a:r>
              <a:rPr lang="en-US" sz="2800" dirty="0" err="1" smtClean="0">
                <a:solidFill>
                  <a:srgbClr val="FF0000"/>
                </a:solidFill>
              </a:rPr>
              <a:t>qobiliyatlari</a:t>
            </a:r>
            <a:r>
              <a:rPr lang="en-US" sz="2800" dirty="0" smtClean="0">
                <a:solidFill>
                  <a:srgbClr val="FF0000"/>
                </a:solidFill>
              </a:rPr>
              <a:t>: </a:t>
            </a:r>
            <a:r>
              <a:rPr lang="en-US" sz="2800" dirty="0" err="1" smtClean="0">
                <a:solidFill>
                  <a:srgbClr val="FF0000"/>
                </a:solidFill>
              </a:rPr>
              <a:t>hayotni</a:t>
            </a:r>
            <a:r>
              <a:rPr lang="en-US" sz="2800" dirty="0" smtClean="0">
                <a:solidFill>
                  <a:srgbClr val="FF0000"/>
                </a:solidFill>
              </a:rPr>
              <a:t> </a:t>
            </a:r>
            <a:r>
              <a:rPr lang="en-US" sz="2800" dirty="0" err="1" smtClean="0">
                <a:solidFill>
                  <a:srgbClr val="FF0000"/>
                </a:solidFill>
              </a:rPr>
              <a:t>va</a:t>
            </a:r>
            <a:r>
              <a:rPr lang="en-US" sz="2800" dirty="0" smtClean="0">
                <a:solidFill>
                  <a:srgbClr val="FF0000"/>
                </a:solidFill>
              </a:rPr>
              <a:t> </a:t>
            </a:r>
            <a:r>
              <a:rPr lang="en-US" sz="2800" dirty="0" err="1" smtClean="0">
                <a:solidFill>
                  <a:srgbClr val="FF0000"/>
                </a:solidFill>
              </a:rPr>
              <a:t>ishni</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yanada</a:t>
            </a:r>
            <a:r>
              <a:rPr lang="en-US" sz="2800" dirty="0" smtClean="0">
                <a:solidFill>
                  <a:srgbClr val="FF0000"/>
                </a:solidFill>
              </a:rPr>
              <a:t> </a:t>
            </a:r>
            <a:r>
              <a:rPr lang="en-US" sz="2800" dirty="0" err="1" smtClean="0">
                <a:solidFill>
                  <a:srgbClr val="FF0000"/>
                </a:solidFill>
              </a:rPr>
              <a:t>tizimli</a:t>
            </a:r>
            <a:r>
              <a:rPr lang="en-US" sz="2800" dirty="0" smtClean="0">
                <a:solidFill>
                  <a:srgbClr val="FF0000"/>
                </a:solidFill>
              </a:rPr>
              <a:t> </a:t>
            </a:r>
            <a:r>
              <a:rPr lang="en-US" sz="2800" dirty="0" err="1" smtClean="0">
                <a:solidFill>
                  <a:srgbClr val="FF0000"/>
                </a:solidFill>
              </a:rPr>
              <a:t>qilishga</a:t>
            </a:r>
            <a:r>
              <a:rPr lang="en-US" sz="2800" dirty="0" smtClean="0">
                <a:solidFill>
                  <a:srgbClr val="FF0000"/>
                </a:solidFill>
              </a:rPr>
              <a:t> </a:t>
            </a:r>
            <a:r>
              <a:rPr lang="en-US" sz="2800" dirty="0" err="1" smtClean="0">
                <a:solidFill>
                  <a:srgbClr val="FF0000"/>
                </a:solidFill>
              </a:rPr>
              <a:t>yordam</a:t>
            </a:r>
            <a:r>
              <a:rPr lang="en-US" sz="2800" dirty="0" smtClean="0">
                <a:solidFill>
                  <a:srgbClr val="FF0000"/>
                </a:solidFill>
              </a:rPr>
              <a:t> </a:t>
            </a:r>
            <a:r>
              <a:rPr lang="en-US" sz="2800" dirty="0" err="1" smtClean="0">
                <a:solidFill>
                  <a:srgbClr val="FF0000"/>
                </a:solidFill>
              </a:rPr>
              <a:t>beradigan</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jarayonlarni</a:t>
            </a:r>
            <a:r>
              <a:rPr lang="en-US" sz="2800" dirty="0" smtClean="0">
                <a:solidFill>
                  <a:srgbClr val="FF0000"/>
                </a:solidFill>
              </a:rPr>
              <a:t> </a:t>
            </a:r>
            <a:r>
              <a:rPr lang="en-US" sz="2800" dirty="0" err="1" smtClean="0">
                <a:solidFill>
                  <a:srgbClr val="FF0000"/>
                </a:solidFill>
              </a:rPr>
              <a:t>boshqarish</a:t>
            </a:r>
            <a:r>
              <a:rPr lang="en-US" sz="2800" dirty="0" smtClean="0">
                <a:solidFill>
                  <a:srgbClr val="FF0000"/>
                </a:solidFill>
              </a:rPr>
              <a:t>.</a:t>
            </a:r>
            <a:r>
              <a:rPr lang="ru-RU" sz="2800" dirty="0" smtClean="0">
                <a:solidFill>
                  <a:srgbClr val="FF0000"/>
                </a:solidFill>
              </a:rPr>
              <a:t/>
            </a:r>
            <a:br>
              <a:rPr lang="ru-RU" sz="2800" dirty="0" smtClean="0">
                <a:solidFill>
                  <a:srgbClr val="FF0000"/>
                </a:solidFill>
              </a:rPr>
            </a:br>
            <a:r>
              <a:rPr lang="en-US" sz="2800" dirty="0" smtClean="0">
                <a:solidFill>
                  <a:srgbClr val="FF0000"/>
                </a:solidFill>
              </a:rPr>
              <a:t>4. </a:t>
            </a:r>
            <a:r>
              <a:rPr lang="en-US" sz="2800" dirty="0" err="1" smtClean="0">
                <a:solidFill>
                  <a:srgbClr val="FF0000"/>
                </a:solidFill>
              </a:rPr>
              <a:t>Har</a:t>
            </a:r>
            <a:r>
              <a:rPr lang="en-US" sz="2800" dirty="0" smtClean="0">
                <a:solidFill>
                  <a:srgbClr val="FF0000"/>
                </a:solidFill>
              </a:rPr>
              <a:t> </a:t>
            </a:r>
            <a:r>
              <a:rPr lang="en-US" sz="2800" dirty="0" err="1" smtClean="0">
                <a:solidFill>
                  <a:srgbClr val="FF0000"/>
                </a:solidFill>
              </a:rPr>
              <a:t>qanday</a:t>
            </a:r>
            <a:r>
              <a:rPr lang="en-US" sz="2800" dirty="0" smtClean="0">
                <a:solidFill>
                  <a:srgbClr val="FF0000"/>
                </a:solidFill>
              </a:rPr>
              <a:t> </a:t>
            </a:r>
            <a:r>
              <a:rPr lang="en-US" sz="2800" dirty="0" err="1" smtClean="0">
                <a:solidFill>
                  <a:srgbClr val="FF0000"/>
                </a:solidFill>
              </a:rPr>
              <a:t>biznes</a:t>
            </a:r>
            <a:r>
              <a:rPr lang="en-US" sz="2800" dirty="0" smtClean="0">
                <a:solidFill>
                  <a:srgbClr val="FF0000"/>
                </a:solidFill>
              </a:rPr>
              <a:t> </a:t>
            </a:r>
            <a:r>
              <a:rPr lang="en-US" sz="2800" dirty="0" err="1" smtClean="0">
                <a:solidFill>
                  <a:srgbClr val="FF0000"/>
                </a:solidFill>
              </a:rPr>
              <a:t>va</a:t>
            </a:r>
            <a:r>
              <a:rPr lang="en-US" sz="2800" dirty="0" smtClean="0">
                <a:solidFill>
                  <a:srgbClr val="FF0000"/>
                </a:solidFill>
              </a:rPr>
              <a:t> </a:t>
            </a:r>
            <a:r>
              <a:rPr lang="en-US" sz="2800" dirty="0" err="1" smtClean="0">
                <a:solidFill>
                  <a:srgbClr val="FF0000"/>
                </a:solidFill>
              </a:rPr>
              <a:t>rahbarlikda</a:t>
            </a:r>
            <a:r>
              <a:rPr lang="en-US" sz="2800" dirty="0" smtClean="0">
                <a:solidFill>
                  <a:srgbClr val="FF0000"/>
                </a:solidFill>
              </a:rPr>
              <a:t> </a:t>
            </a:r>
            <a:r>
              <a:rPr lang="en-US" sz="2800" dirty="0" err="1" smtClean="0">
                <a:solidFill>
                  <a:srgbClr val="FF0000"/>
                </a:solidFill>
              </a:rPr>
              <a:t>odamlar</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tomonidan</a:t>
            </a:r>
            <a:r>
              <a:rPr lang="en-US" sz="2800" dirty="0" smtClean="0">
                <a:solidFill>
                  <a:srgbClr val="FF0000"/>
                </a:solidFill>
              </a:rPr>
              <a:t> </a:t>
            </a:r>
            <a:r>
              <a:rPr lang="en-US" sz="2800" dirty="0" err="1" smtClean="0">
                <a:solidFill>
                  <a:srgbClr val="FF0000"/>
                </a:solidFill>
              </a:rPr>
              <a:t>talab</a:t>
            </a:r>
            <a:r>
              <a:rPr lang="en-US" sz="2800" dirty="0" smtClean="0">
                <a:solidFill>
                  <a:srgbClr val="FF0000"/>
                </a:solidFill>
              </a:rPr>
              <a:t> </a:t>
            </a:r>
            <a:r>
              <a:rPr lang="en-US" sz="2800" dirty="0" err="1" smtClean="0">
                <a:solidFill>
                  <a:srgbClr val="FF0000"/>
                </a:solidFill>
              </a:rPr>
              <a:t>qilinadigan</a:t>
            </a:r>
            <a:r>
              <a:rPr lang="en-US" sz="2800" dirty="0" smtClean="0">
                <a:solidFill>
                  <a:srgbClr val="FF0000"/>
                </a:solidFill>
              </a:rPr>
              <a:t> </a:t>
            </a:r>
            <a:r>
              <a:rPr lang="en-US" sz="2800" dirty="0" err="1" smtClean="0">
                <a:solidFill>
                  <a:srgbClr val="FF0000"/>
                </a:solidFill>
              </a:rPr>
              <a:t>boshqaruv</a:t>
            </a:r>
            <a:r>
              <a:rPr lang="en-US" sz="2800" dirty="0" smtClean="0">
                <a:solidFill>
                  <a:srgbClr val="FF0000"/>
                </a:solidFill>
              </a:rPr>
              <a:t> </a:t>
            </a:r>
            <a:br>
              <a:rPr lang="en-US" sz="2800" dirty="0" smtClean="0">
                <a:solidFill>
                  <a:srgbClr val="FF0000"/>
                </a:solidFill>
              </a:rPr>
            </a:br>
            <a:r>
              <a:rPr lang="en-US" sz="2800" dirty="0" smtClean="0">
                <a:solidFill>
                  <a:srgbClr val="FF0000"/>
                </a:solidFill>
              </a:rPr>
              <a:t>     </a:t>
            </a:r>
            <a:r>
              <a:rPr lang="en-US" sz="2800" dirty="0" err="1" smtClean="0">
                <a:solidFill>
                  <a:srgbClr val="FF0000"/>
                </a:solidFill>
              </a:rPr>
              <a:t>ko'nikmalari</a:t>
            </a:r>
            <a:r>
              <a:rPr lang="en-US" sz="2800" dirty="0" smtClean="0">
                <a:solidFill>
                  <a:srgbClr val="FF0000"/>
                </a:solidFill>
              </a:rPr>
              <a:t>.</a:t>
            </a:r>
            <a:endParaRPr lang="ru-RU" sz="2800" dirty="0">
              <a:solidFill>
                <a:srgbClr val="FF0000"/>
              </a:solidFill>
            </a:endParaRPr>
          </a:p>
        </p:txBody>
      </p:sp>
      <p:sp>
        <p:nvSpPr>
          <p:cNvPr id="3" name="Прямоугольник 2"/>
          <p:cNvSpPr/>
          <p:nvPr/>
        </p:nvSpPr>
        <p:spPr>
          <a:xfrm>
            <a:off x="1643042" y="714356"/>
            <a:ext cx="7062811" cy="584775"/>
          </a:xfrm>
          <a:prstGeom prst="rect">
            <a:avLst/>
          </a:prstGeom>
        </p:spPr>
        <p:txBody>
          <a:bodyPr wrap="square">
            <a:spAutoFit/>
          </a:bodyPr>
          <a:lstStyle/>
          <a:p>
            <a:r>
              <a:rPr lang="en-US" sz="3200" dirty="0" err="1" smtClean="0">
                <a:solidFill>
                  <a:srgbClr val="C00000"/>
                </a:solidFill>
                <a:effectLst>
                  <a:outerShdw blurRad="50000" dist="30000" dir="5400000" algn="tl" rotWithShape="0">
                    <a:srgbClr val="000000">
                      <a:alpha val="30000"/>
                    </a:srgbClr>
                  </a:outerShdw>
                </a:effectLst>
                <a:ea typeface="+mj-ea"/>
                <a:cs typeface="+mj-cs"/>
              </a:rPr>
              <a:t>Rivojlanishning</a:t>
            </a:r>
            <a:r>
              <a:rPr lang="en-US" sz="3200" dirty="0" smtClean="0">
                <a:solidFill>
                  <a:srgbClr val="C00000"/>
                </a:solidFill>
                <a:effectLst>
                  <a:outerShdw blurRad="50000" dist="30000" dir="5400000" algn="tl" rotWithShape="0">
                    <a:srgbClr val="000000">
                      <a:alpha val="30000"/>
                    </a:srgbClr>
                  </a:outerShdw>
                </a:effectLst>
                <a:ea typeface="+mj-ea"/>
                <a:cs typeface="+mj-cs"/>
              </a:rPr>
              <a:t> </a:t>
            </a:r>
            <a:r>
              <a:rPr lang="en-US" sz="3200" dirty="0" err="1" smtClean="0">
                <a:solidFill>
                  <a:srgbClr val="C00000"/>
                </a:solidFill>
                <a:effectLst>
                  <a:outerShdw blurRad="50000" dist="30000" dir="5400000" algn="tl" rotWithShape="0">
                    <a:srgbClr val="000000">
                      <a:alpha val="30000"/>
                    </a:srgbClr>
                  </a:outerShdw>
                </a:effectLst>
                <a:ea typeface="+mj-ea"/>
                <a:cs typeface="+mj-cs"/>
              </a:rPr>
              <a:t>asosiy</a:t>
            </a:r>
            <a:r>
              <a:rPr lang="en-US" sz="3200" dirty="0" smtClean="0">
                <a:solidFill>
                  <a:srgbClr val="C00000"/>
                </a:solidFill>
                <a:effectLst>
                  <a:outerShdw blurRad="50000" dist="30000" dir="5400000" algn="tl" rotWithShape="0">
                    <a:srgbClr val="000000">
                      <a:alpha val="30000"/>
                    </a:srgbClr>
                  </a:outerShdw>
                </a:effectLst>
                <a:ea typeface="+mj-ea"/>
                <a:cs typeface="+mj-cs"/>
              </a:rPr>
              <a:t> </a:t>
            </a:r>
            <a:r>
              <a:rPr lang="en-US" sz="3200" dirty="0" err="1" smtClean="0">
                <a:solidFill>
                  <a:srgbClr val="C00000"/>
                </a:solidFill>
                <a:effectLst>
                  <a:outerShdw blurRad="50000" dist="30000" dir="5400000" algn="tl" rotWithShape="0">
                    <a:srgbClr val="000000">
                      <a:alpha val="30000"/>
                    </a:srgbClr>
                  </a:outerShdw>
                </a:effectLst>
                <a:ea typeface="+mj-ea"/>
                <a:cs typeface="+mj-cs"/>
              </a:rPr>
              <a:t>yo'nalishlari</a:t>
            </a:r>
            <a:r>
              <a:rPr lang="en-US" sz="3200" dirty="0" smtClean="0">
                <a:solidFill>
                  <a:srgbClr val="C00000"/>
                </a:solidFill>
                <a:effectLst>
                  <a:outerShdw blurRad="50000" dist="30000" dir="5400000" algn="tl" rotWithShape="0">
                    <a:srgbClr val="000000">
                      <a:alpha val="30000"/>
                    </a:srgbClr>
                  </a:outerShdw>
                </a:effectLst>
                <a:ea typeface="+mj-ea"/>
                <a:cs typeface="+mj-cs"/>
              </a:rPr>
              <a:t>:</a:t>
            </a:r>
            <a:endParaRPr lang="ru-RU" sz="3200" dirty="0">
              <a:solidFill>
                <a:srgbClr val="C0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428736"/>
            <a:ext cx="7215238" cy="5143536"/>
          </a:xfrm>
        </p:spPr>
        <p:txBody>
          <a:bodyPr>
            <a:noAutofit/>
          </a:bodyPr>
          <a:lstStyle/>
          <a:p>
            <a:r>
              <a:rPr lang="en-US" sz="2600" b="1" dirty="0" smtClean="0"/>
              <a:t>1) </a:t>
            </a:r>
            <a:r>
              <a:rPr lang="en-US" sz="2600" b="1" dirty="0" smtClean="0">
                <a:solidFill>
                  <a:srgbClr val="FF0000"/>
                </a:solidFill>
              </a:rPr>
              <a:t>97.5 % </a:t>
            </a:r>
            <a:r>
              <a:rPr lang="en-US" sz="2600" b="1" dirty="0" err="1" smtClean="0">
                <a:solidFill>
                  <a:srgbClr val="FF0000"/>
                </a:solidFill>
              </a:rPr>
              <a:t>rahbarlar</a:t>
            </a:r>
            <a:r>
              <a:rPr lang="en-US" sz="2600" b="1" dirty="0" smtClean="0">
                <a:solidFill>
                  <a:srgbClr val="FF0000"/>
                </a:solidFill>
              </a:rPr>
              <a:t> </a:t>
            </a:r>
            <a:r>
              <a:rPr lang="en-US" sz="2600" b="1" dirty="0" err="1" smtClean="0">
                <a:solidFill>
                  <a:srgbClr val="FF0000"/>
                </a:solidFill>
              </a:rPr>
              <a:t>Amaliy</a:t>
            </a:r>
            <a:r>
              <a:rPr lang="en-US" sz="2600" b="1" dirty="0" smtClean="0">
                <a:solidFill>
                  <a:srgbClr val="FF0000"/>
                </a:solidFill>
              </a:rPr>
              <a:t> </a:t>
            </a:r>
            <a:r>
              <a:rPr lang="en-US" sz="2600" b="1" dirty="0" err="1" smtClean="0">
                <a:solidFill>
                  <a:srgbClr val="FF0000"/>
                </a:solidFill>
              </a:rPr>
              <a:t>qo’nikmalar</a:t>
            </a:r>
            <a:r>
              <a:rPr lang="en-US" sz="2600" b="1" dirty="0" smtClean="0">
                <a:solidFill>
                  <a:srgbClr val="FF0000"/>
                </a:solidFill>
              </a:rPr>
              <a:t> (Soft </a:t>
            </a:r>
            <a:br>
              <a:rPr lang="en-US" sz="2600" b="1" dirty="0" smtClean="0">
                <a:solidFill>
                  <a:srgbClr val="FF0000"/>
                </a:solidFill>
              </a:rPr>
            </a:br>
            <a:r>
              <a:rPr lang="en-US" sz="2600" b="1" dirty="0" smtClean="0">
                <a:solidFill>
                  <a:srgbClr val="FF0000"/>
                </a:solidFill>
              </a:rPr>
              <a:t>    Skills) </a:t>
            </a:r>
            <a:r>
              <a:rPr lang="en-US" sz="2600" b="1" dirty="0" err="1" smtClean="0">
                <a:solidFill>
                  <a:srgbClr val="FF0000"/>
                </a:solidFill>
              </a:rPr>
              <a:t>ni</a:t>
            </a:r>
            <a:r>
              <a:rPr lang="en-US" sz="2600" b="1" dirty="0" smtClean="0">
                <a:solidFill>
                  <a:srgbClr val="FF0000"/>
                </a:solidFill>
              </a:rPr>
              <a:t> </a:t>
            </a:r>
            <a:r>
              <a:rPr lang="en-US" sz="2600" b="1" dirty="0" err="1" smtClean="0">
                <a:solidFill>
                  <a:srgbClr val="FF0000"/>
                </a:solidFill>
              </a:rPr>
              <a:t>o’z</a:t>
            </a:r>
            <a:r>
              <a:rPr lang="en-US" sz="2600" b="1" dirty="0" smtClean="0">
                <a:solidFill>
                  <a:srgbClr val="FF0000"/>
                </a:solidFill>
              </a:rPr>
              <a:t> </a:t>
            </a:r>
            <a:r>
              <a:rPr lang="en-US" sz="2600" b="1" dirty="0" err="1" smtClean="0">
                <a:solidFill>
                  <a:srgbClr val="FF0000"/>
                </a:solidFill>
              </a:rPr>
              <a:t>faoliyatida</a:t>
            </a:r>
            <a:r>
              <a:rPr lang="en-US" sz="2600" b="1" dirty="0" smtClean="0">
                <a:solidFill>
                  <a:srgbClr val="FF0000"/>
                </a:solidFill>
              </a:rPr>
              <a:t> </a:t>
            </a:r>
            <a:r>
              <a:rPr lang="en-US" sz="2600" b="1" dirty="0" err="1" smtClean="0">
                <a:solidFill>
                  <a:srgbClr val="FF0000"/>
                </a:solidFill>
              </a:rPr>
              <a:t>o’ta</a:t>
            </a:r>
            <a:r>
              <a:rPr lang="en-US" sz="2600" b="1" dirty="0" smtClean="0">
                <a:solidFill>
                  <a:srgbClr val="FF0000"/>
                </a:solidFill>
              </a:rPr>
              <a:t> </a:t>
            </a:r>
            <a:r>
              <a:rPr lang="en-US" sz="2600" b="1" dirty="0" err="1" smtClean="0">
                <a:solidFill>
                  <a:srgbClr val="FF0000"/>
                </a:solidFill>
              </a:rPr>
              <a:t>kerakligini</a:t>
            </a:r>
            <a:r>
              <a:rPr lang="en-US" sz="2600" b="1" dirty="0" smtClean="0">
                <a:solidFill>
                  <a:srgbClr val="FF0000"/>
                </a:solidFill>
              </a:rPr>
              <a:t> </a:t>
            </a:r>
            <a:br>
              <a:rPr lang="en-US" sz="2600" b="1" dirty="0" smtClean="0">
                <a:solidFill>
                  <a:srgbClr val="FF0000"/>
                </a:solidFill>
              </a:rPr>
            </a:br>
            <a:r>
              <a:rPr lang="en-US" sz="2600" b="1" dirty="0" smtClean="0">
                <a:solidFill>
                  <a:srgbClr val="FF0000"/>
                </a:solidFill>
              </a:rPr>
              <a:t>    </a:t>
            </a:r>
            <a:r>
              <a:rPr lang="en-US" sz="2600" b="1" dirty="0" err="1" smtClean="0">
                <a:solidFill>
                  <a:srgbClr val="FF0000"/>
                </a:solidFill>
              </a:rPr>
              <a:t>ma’lum</a:t>
            </a:r>
            <a:r>
              <a:rPr lang="en-US" sz="2600" b="1" dirty="0" smtClean="0">
                <a:solidFill>
                  <a:srgbClr val="FF0000"/>
                </a:solidFill>
              </a:rPr>
              <a:t> </a:t>
            </a:r>
            <a:r>
              <a:rPr lang="en-US" sz="2600" b="1" dirty="0" err="1" smtClean="0">
                <a:solidFill>
                  <a:srgbClr val="FF0000"/>
                </a:solidFill>
              </a:rPr>
              <a:t>qilgan</a:t>
            </a:r>
            <a:r>
              <a:rPr lang="en-US" sz="2600" b="1" dirty="0" smtClean="0"/>
              <a:t>, </a:t>
            </a:r>
            <a:r>
              <a:rPr lang="en-US" sz="2600" b="1" dirty="0" err="1" smtClean="0"/>
              <a:t>ular</a:t>
            </a:r>
            <a:r>
              <a:rPr lang="en-US" sz="2600" b="1" dirty="0" smtClean="0"/>
              <a:t> </a:t>
            </a:r>
            <a:r>
              <a:rPr lang="en-US" sz="2600" b="1" dirty="0" err="1" smtClean="0"/>
              <a:t>qatorida</a:t>
            </a:r>
            <a:r>
              <a:rPr lang="en-US" sz="2600" b="1" dirty="0" smtClean="0"/>
              <a:t>:</a:t>
            </a:r>
            <a:br>
              <a:rPr lang="en-US" sz="2600" b="1" dirty="0" smtClean="0"/>
            </a:br>
            <a:r>
              <a:rPr lang="ru-RU" sz="1200" b="1" dirty="0" smtClean="0"/>
              <a:t/>
            </a:r>
            <a:br>
              <a:rPr lang="ru-RU" sz="1200" b="1" dirty="0" smtClean="0"/>
            </a:br>
            <a:r>
              <a:rPr lang="en-US" sz="2600" b="1" dirty="0" smtClean="0"/>
              <a:t>2) </a:t>
            </a:r>
            <a:r>
              <a:rPr lang="en-US" sz="2600" b="1" dirty="0" err="1" smtClean="0">
                <a:solidFill>
                  <a:srgbClr val="FF0000"/>
                </a:solidFill>
              </a:rPr>
              <a:t>O’z</a:t>
            </a:r>
            <a:r>
              <a:rPr lang="en-US" sz="2600" b="1" dirty="0" smtClean="0">
                <a:solidFill>
                  <a:srgbClr val="FF0000"/>
                </a:solidFill>
              </a:rPr>
              <a:t> </a:t>
            </a:r>
            <a:r>
              <a:rPr lang="en-US" sz="2600" b="1" dirty="0" err="1" smtClean="0">
                <a:solidFill>
                  <a:srgbClr val="FF0000"/>
                </a:solidFill>
              </a:rPr>
              <a:t>fikrini</a:t>
            </a:r>
            <a:r>
              <a:rPr lang="en-US" sz="2600" b="1" dirty="0" smtClean="0">
                <a:solidFill>
                  <a:srgbClr val="FF0000"/>
                </a:solidFill>
              </a:rPr>
              <a:t> </a:t>
            </a:r>
            <a:r>
              <a:rPr lang="en-US" sz="2600" b="1" dirty="0" err="1" smtClean="0">
                <a:solidFill>
                  <a:srgbClr val="FF0000"/>
                </a:solidFill>
              </a:rPr>
              <a:t>aniq</a:t>
            </a:r>
            <a:r>
              <a:rPr lang="en-US" sz="2600" b="1" dirty="0" smtClean="0">
                <a:solidFill>
                  <a:srgbClr val="FF0000"/>
                </a:solidFill>
              </a:rPr>
              <a:t> </a:t>
            </a:r>
            <a:r>
              <a:rPr lang="en-US" sz="2600" b="1" dirty="0" err="1" smtClean="0">
                <a:solidFill>
                  <a:srgbClr val="FF0000"/>
                </a:solidFill>
              </a:rPr>
              <a:t>eyetkasa</a:t>
            </a:r>
            <a:r>
              <a:rPr lang="en-US" sz="2600" b="1" dirty="0" smtClean="0">
                <a:solidFill>
                  <a:srgbClr val="FF0000"/>
                </a:solidFill>
              </a:rPr>
              <a:t> </a:t>
            </a:r>
            <a:r>
              <a:rPr lang="en-US" sz="2600" b="1" dirty="0" err="1" smtClean="0">
                <a:solidFill>
                  <a:srgbClr val="FF0000"/>
                </a:solidFill>
              </a:rPr>
              <a:t>olish</a:t>
            </a:r>
            <a:r>
              <a:rPr lang="en-US" sz="2600" b="1" dirty="0" smtClean="0">
                <a:solidFill>
                  <a:srgbClr val="FF0000"/>
                </a:solidFill>
              </a:rPr>
              <a:t> – 89%,</a:t>
            </a:r>
            <a:r>
              <a:rPr lang="en-US" sz="2600" b="1" dirty="0" smtClean="0"/>
              <a:t/>
            </a:r>
            <a:br>
              <a:rPr lang="en-US" sz="2600" b="1" dirty="0" smtClean="0"/>
            </a:br>
            <a:r>
              <a:rPr lang="ru-RU" sz="1200" b="1" dirty="0" smtClean="0"/>
              <a:t/>
            </a:r>
            <a:br>
              <a:rPr lang="ru-RU" sz="1200" b="1" dirty="0" smtClean="0"/>
            </a:br>
            <a:r>
              <a:rPr lang="en-US" sz="2600" b="1" dirty="0" smtClean="0"/>
              <a:t>3) </a:t>
            </a:r>
            <a:r>
              <a:rPr lang="en-US" sz="2600" b="1" dirty="0" err="1" smtClean="0">
                <a:solidFill>
                  <a:srgbClr val="FF0000"/>
                </a:solidFill>
              </a:rPr>
              <a:t>Murakkab</a:t>
            </a:r>
            <a:r>
              <a:rPr lang="en-US" sz="2600" b="1" dirty="0" smtClean="0">
                <a:solidFill>
                  <a:srgbClr val="FF0000"/>
                </a:solidFill>
              </a:rPr>
              <a:t> </a:t>
            </a:r>
            <a:r>
              <a:rPr lang="en-US" sz="2600" b="1" dirty="0" err="1" smtClean="0">
                <a:solidFill>
                  <a:srgbClr val="FF0000"/>
                </a:solidFill>
              </a:rPr>
              <a:t>narsalar</a:t>
            </a:r>
            <a:r>
              <a:rPr lang="en-US" sz="2600" b="1" dirty="0" smtClean="0">
                <a:solidFill>
                  <a:srgbClr val="FF0000"/>
                </a:solidFill>
              </a:rPr>
              <a:t> </a:t>
            </a:r>
            <a:r>
              <a:rPr lang="en-US" sz="2600" b="1" dirty="0" err="1" smtClean="0">
                <a:solidFill>
                  <a:srgbClr val="FF0000"/>
                </a:solidFill>
              </a:rPr>
              <a:t>to’grisida</a:t>
            </a:r>
            <a:r>
              <a:rPr lang="en-US" sz="2600" b="1" dirty="0" smtClean="0">
                <a:solidFill>
                  <a:srgbClr val="FF0000"/>
                </a:solidFill>
              </a:rPr>
              <a:t> </a:t>
            </a:r>
            <a:r>
              <a:rPr lang="en-US" sz="2600" b="1" dirty="0" err="1" smtClean="0">
                <a:solidFill>
                  <a:srgbClr val="FF0000"/>
                </a:solidFill>
              </a:rPr>
              <a:t>sodda</a:t>
            </a:r>
            <a:r>
              <a:rPr lang="en-US" sz="2600" b="1" dirty="0" smtClean="0">
                <a:solidFill>
                  <a:srgbClr val="FF0000"/>
                </a:solidFill>
              </a:rPr>
              <a:t> </a:t>
            </a:r>
            <a:r>
              <a:rPr lang="en-US" sz="2600" b="1" dirty="0" smtClean="0">
                <a:solidFill>
                  <a:srgbClr val="FF0000"/>
                </a:solidFill>
              </a:rPr>
              <a:t/>
            </a:r>
            <a:br>
              <a:rPr lang="en-US" sz="2600" b="1" dirty="0" smtClean="0">
                <a:solidFill>
                  <a:srgbClr val="FF0000"/>
                </a:solidFill>
              </a:rPr>
            </a:br>
            <a:r>
              <a:rPr lang="en-US" sz="2600" b="1" dirty="0" smtClean="0">
                <a:solidFill>
                  <a:srgbClr val="FF0000"/>
                </a:solidFill>
              </a:rPr>
              <a:t>    </a:t>
            </a:r>
            <a:r>
              <a:rPr lang="en-US" sz="2600" b="1" dirty="0" err="1" smtClean="0">
                <a:solidFill>
                  <a:srgbClr val="FF0000"/>
                </a:solidFill>
              </a:rPr>
              <a:t>tushintirish</a:t>
            </a:r>
            <a:r>
              <a:rPr lang="en-US" sz="2600" b="1" dirty="0" smtClean="0">
                <a:solidFill>
                  <a:srgbClr val="FF0000"/>
                </a:solidFill>
              </a:rPr>
              <a:t> – 84%,</a:t>
            </a:r>
            <a:r>
              <a:rPr lang="en-US" sz="2600" b="1" dirty="0" smtClean="0"/>
              <a:t/>
            </a:r>
            <a:br>
              <a:rPr lang="en-US" sz="2600" b="1" dirty="0" smtClean="0"/>
            </a:br>
            <a:r>
              <a:rPr lang="ru-RU" sz="1200" b="1" dirty="0" smtClean="0"/>
              <a:t/>
            </a:r>
            <a:br>
              <a:rPr lang="ru-RU" sz="1200" b="1" dirty="0" smtClean="0"/>
            </a:br>
            <a:r>
              <a:rPr lang="en-US" sz="2600" b="1" dirty="0" smtClean="0"/>
              <a:t>4) </a:t>
            </a:r>
            <a:r>
              <a:rPr lang="en-US" sz="2600" b="1" dirty="0" err="1" smtClean="0">
                <a:solidFill>
                  <a:srgbClr val="FF0000"/>
                </a:solidFill>
              </a:rPr>
              <a:t>Muammoni</a:t>
            </a:r>
            <a:r>
              <a:rPr lang="en-US" sz="2600" b="1" dirty="0" smtClean="0">
                <a:solidFill>
                  <a:srgbClr val="FF0000"/>
                </a:solidFill>
              </a:rPr>
              <a:t> </a:t>
            </a:r>
            <a:r>
              <a:rPr lang="en-US" sz="2600" b="1" dirty="0" err="1" smtClean="0">
                <a:solidFill>
                  <a:srgbClr val="FF0000"/>
                </a:solidFill>
              </a:rPr>
              <a:t>tez</a:t>
            </a:r>
            <a:r>
              <a:rPr lang="en-US" sz="2600" b="1" dirty="0" smtClean="0">
                <a:solidFill>
                  <a:srgbClr val="FF0000"/>
                </a:solidFill>
              </a:rPr>
              <a:t> </a:t>
            </a:r>
            <a:r>
              <a:rPr lang="en-US" sz="2600" b="1" dirty="0" err="1" smtClean="0">
                <a:solidFill>
                  <a:srgbClr val="FF0000"/>
                </a:solidFill>
              </a:rPr>
              <a:t>anglash</a:t>
            </a:r>
            <a:r>
              <a:rPr lang="en-US" sz="2600" b="1" dirty="0" smtClean="0">
                <a:solidFill>
                  <a:srgbClr val="FF0000"/>
                </a:solidFill>
              </a:rPr>
              <a:t> </a:t>
            </a:r>
            <a:r>
              <a:rPr lang="en-US" sz="2600" b="1" dirty="0" err="1" smtClean="0">
                <a:solidFill>
                  <a:srgbClr val="FF0000"/>
                </a:solidFill>
              </a:rPr>
              <a:t>va</a:t>
            </a:r>
            <a:r>
              <a:rPr lang="en-US" sz="2600" b="1" dirty="0" smtClean="0">
                <a:solidFill>
                  <a:srgbClr val="FF0000"/>
                </a:solidFill>
              </a:rPr>
              <a:t> </a:t>
            </a:r>
            <a:r>
              <a:rPr lang="en-US" sz="2600" b="1" dirty="0" err="1" smtClean="0">
                <a:solidFill>
                  <a:srgbClr val="FF0000"/>
                </a:solidFill>
              </a:rPr>
              <a:t>tushinish</a:t>
            </a:r>
            <a:r>
              <a:rPr lang="en-US" sz="2600" b="1" dirty="0" smtClean="0">
                <a:solidFill>
                  <a:srgbClr val="FF0000"/>
                </a:solidFill>
              </a:rPr>
              <a:t> – </a:t>
            </a:r>
            <a:br>
              <a:rPr lang="en-US" sz="2600" b="1" dirty="0" smtClean="0">
                <a:solidFill>
                  <a:srgbClr val="FF0000"/>
                </a:solidFill>
              </a:rPr>
            </a:br>
            <a:r>
              <a:rPr lang="en-US" sz="2600" b="1" dirty="0" smtClean="0">
                <a:solidFill>
                  <a:srgbClr val="FF0000"/>
                </a:solidFill>
              </a:rPr>
              <a:t>    83%.</a:t>
            </a:r>
            <a:r>
              <a:rPr lang="ru-RU" sz="2400" dirty="0" smtClean="0"/>
              <a:t/>
            </a:r>
            <a:br>
              <a:rPr lang="ru-RU" sz="2400" dirty="0" smtClean="0"/>
            </a:br>
            <a:r>
              <a:rPr lang="en-US" sz="800" dirty="0" smtClean="0"/>
              <a:t/>
            </a:r>
            <a:br>
              <a:rPr lang="en-US" sz="800" dirty="0" smtClean="0"/>
            </a:br>
            <a:r>
              <a:rPr lang="en-US" sz="2400" dirty="0" smtClean="0"/>
              <a:t>     </a:t>
            </a:r>
            <a:r>
              <a:rPr lang="en-US" sz="2000" dirty="0" err="1" smtClean="0"/>
              <a:t>Manba:Future</a:t>
            </a:r>
            <a:r>
              <a:rPr lang="en-US" sz="2000" dirty="0" smtClean="0"/>
              <a:t> of Jobs Report. World Economic Report. 2020. OCTOBER 2020. </a:t>
            </a:r>
            <a:r>
              <a:rPr lang="en-US" sz="2000" u="sng" dirty="0" smtClean="0">
                <a:hlinkClick r:id="rId3"/>
              </a:rPr>
              <a:t>http://www3.weforum.org/</a:t>
            </a:r>
            <a:r>
              <a:rPr lang="ru-RU" sz="2000" dirty="0" smtClean="0"/>
              <a:t> </a:t>
            </a:r>
            <a:r>
              <a:rPr lang="en-US" sz="2000" u="sng" dirty="0" smtClean="0"/>
              <a:t>docs /WEF_Future_of_Jobs_2020.pdf </a:t>
            </a:r>
            <a:endParaRPr lang="ru-RU" sz="2000" dirty="0"/>
          </a:p>
        </p:txBody>
      </p:sp>
      <p:sp>
        <p:nvSpPr>
          <p:cNvPr id="3" name="Прямоугольник 2"/>
          <p:cNvSpPr/>
          <p:nvPr/>
        </p:nvSpPr>
        <p:spPr>
          <a:xfrm>
            <a:off x="1571604" y="214290"/>
            <a:ext cx="7072362" cy="1077218"/>
          </a:xfrm>
          <a:prstGeom prst="rect">
            <a:avLst/>
          </a:prstGeom>
        </p:spPr>
        <p:txBody>
          <a:bodyPr wrap="square">
            <a:spAutoFit/>
          </a:bodyPr>
          <a:lstStyle/>
          <a:p>
            <a:pPr algn="ctr"/>
            <a:r>
              <a:rPr lang="en-US" sz="3200" b="1" dirty="0" err="1" smtClean="0">
                <a:solidFill>
                  <a:srgbClr val="FF0000"/>
                </a:solidFill>
                <a:effectLst>
                  <a:outerShdw blurRad="50000" dist="30000" dir="5400000" algn="tl" rotWithShape="0">
                    <a:srgbClr val="000000">
                      <a:alpha val="30000"/>
                    </a:srgbClr>
                  </a:outerShdw>
                </a:effectLst>
                <a:ea typeface="+mj-ea"/>
                <a:cs typeface="+mj-cs"/>
              </a:rPr>
              <a:t>Jahon</a:t>
            </a:r>
            <a:r>
              <a:rPr lang="en-US" sz="3200" b="1" dirty="0" smtClean="0">
                <a:solidFill>
                  <a:srgbClr val="FF0000"/>
                </a:solidFill>
                <a:effectLst>
                  <a:outerShdw blurRad="50000" dist="30000" dir="5400000" algn="tl" rotWithShape="0">
                    <a:srgbClr val="000000">
                      <a:alpha val="30000"/>
                    </a:srgbClr>
                  </a:outerShdw>
                </a:effectLst>
                <a:ea typeface="+mj-ea"/>
                <a:cs typeface="+mj-cs"/>
              </a:rPr>
              <a:t> </a:t>
            </a:r>
            <a:r>
              <a:rPr lang="en-US" sz="3200" b="1" dirty="0" err="1" smtClean="0">
                <a:solidFill>
                  <a:srgbClr val="FF0000"/>
                </a:solidFill>
                <a:effectLst>
                  <a:outerShdw blurRad="50000" dist="30000" dir="5400000" algn="tl" rotWithShape="0">
                    <a:srgbClr val="000000">
                      <a:alpha val="30000"/>
                    </a:srgbClr>
                  </a:outerShdw>
                </a:effectLst>
                <a:ea typeface="+mj-ea"/>
                <a:cs typeface="+mj-cs"/>
              </a:rPr>
              <a:t>iqtisodiy</a:t>
            </a:r>
            <a:r>
              <a:rPr lang="en-US" sz="3200" b="1" dirty="0" smtClean="0">
                <a:solidFill>
                  <a:srgbClr val="FF0000"/>
                </a:solidFill>
                <a:effectLst>
                  <a:outerShdw blurRad="50000" dist="30000" dir="5400000" algn="tl" rotWithShape="0">
                    <a:srgbClr val="000000">
                      <a:alpha val="30000"/>
                    </a:srgbClr>
                  </a:outerShdw>
                </a:effectLst>
                <a:ea typeface="+mj-ea"/>
                <a:cs typeface="+mj-cs"/>
              </a:rPr>
              <a:t> </a:t>
            </a:r>
            <a:r>
              <a:rPr lang="en-US" sz="3200" b="1" dirty="0" err="1" smtClean="0">
                <a:solidFill>
                  <a:srgbClr val="FF0000"/>
                </a:solidFill>
                <a:effectLst>
                  <a:outerShdw blurRad="50000" dist="30000" dir="5400000" algn="tl" rotWithShape="0">
                    <a:srgbClr val="000000">
                      <a:alpha val="30000"/>
                    </a:srgbClr>
                  </a:outerShdw>
                </a:effectLst>
                <a:ea typeface="+mj-ea"/>
                <a:cs typeface="+mj-cs"/>
              </a:rPr>
              <a:t>forumi</a:t>
            </a:r>
            <a:r>
              <a:rPr lang="en-US" sz="3200" b="1" dirty="0" smtClean="0">
                <a:solidFill>
                  <a:srgbClr val="FF0000"/>
                </a:solidFill>
                <a:effectLst>
                  <a:outerShdw blurRad="50000" dist="30000" dir="5400000" algn="tl" rotWithShape="0">
                    <a:srgbClr val="000000">
                      <a:alpha val="30000"/>
                    </a:srgbClr>
                  </a:outerShdw>
                </a:effectLst>
                <a:ea typeface="+mj-ea"/>
                <a:cs typeface="+mj-cs"/>
              </a:rPr>
              <a:t> (World economic forum) </a:t>
            </a:r>
            <a:r>
              <a:rPr lang="en-US" sz="3200" b="1" dirty="0" err="1" smtClean="0">
                <a:solidFill>
                  <a:srgbClr val="FF0000"/>
                </a:solidFill>
                <a:effectLst>
                  <a:outerShdw blurRad="50000" dist="30000" dir="5400000" algn="tl" rotWithShape="0">
                    <a:srgbClr val="000000">
                      <a:alpha val="30000"/>
                    </a:srgbClr>
                  </a:outerShdw>
                </a:effectLst>
                <a:ea typeface="+mj-ea"/>
                <a:cs typeface="+mj-cs"/>
              </a:rPr>
              <a:t>so’rovnomasi</a:t>
            </a:r>
            <a:r>
              <a:rPr lang="en-US" sz="3200" b="1" dirty="0" smtClean="0">
                <a:solidFill>
                  <a:srgbClr val="FF0000"/>
                </a:solidFill>
                <a:effectLst>
                  <a:outerShdw blurRad="50000" dist="30000" dir="5400000" algn="tl" rotWithShape="0">
                    <a:srgbClr val="000000">
                      <a:alpha val="30000"/>
                    </a:srgbClr>
                  </a:outerShdw>
                </a:effectLst>
                <a:ea typeface="+mj-ea"/>
                <a:cs typeface="+mj-cs"/>
              </a:rPr>
              <a:t> </a:t>
            </a:r>
            <a:endParaRPr lang="ru-RU" sz="3200" b="1" dirty="0">
              <a:solidFill>
                <a:srgbClr val="FF0000"/>
              </a:solidFill>
            </a:endParaRPr>
          </a:p>
        </p:txBody>
      </p:sp>
      <p:sp>
        <p:nvSpPr>
          <p:cNvPr id="4" name="5-конечная звезда 3"/>
          <p:cNvSpPr/>
          <p:nvPr/>
        </p:nvSpPr>
        <p:spPr>
          <a:xfrm>
            <a:off x="1714480" y="5572140"/>
            <a:ext cx="142876" cy="14287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928802"/>
            <a:ext cx="3357586" cy="4000528"/>
          </a:xfrm>
        </p:spPr>
        <p:txBody>
          <a:bodyPr>
            <a:noAutofit/>
          </a:bodyPr>
          <a:lstStyle/>
          <a:p>
            <a:r>
              <a:rPr lang="en-US" sz="2400" dirty="0" smtClean="0">
                <a:solidFill>
                  <a:srgbClr val="C00000"/>
                </a:solidFill>
                <a:latin typeface="Times New Roman" pitchFamily="18" charset="0"/>
                <a:cs typeface="Times New Roman" pitchFamily="18" charset="0"/>
              </a:rPr>
              <a:t>	2015</a:t>
            </a:r>
            <a:br>
              <a:rPr lang="en-US" sz="2400" dirty="0" smtClean="0">
                <a:solidFill>
                  <a:srgbClr val="C00000"/>
                </a:solidFill>
                <a:latin typeface="Times New Roman" pitchFamily="18" charset="0"/>
                <a:cs typeface="Times New Roman" pitchFamily="18" charset="0"/>
              </a:rPr>
            </a:br>
            <a:r>
              <a:rPr lang="ru-RU" sz="1000" dirty="0" smtClean="0">
                <a:solidFill>
                  <a:srgbClr val="C00000"/>
                </a:solidFill>
                <a:latin typeface="Times New Roman" pitchFamily="18" charset="0"/>
                <a:cs typeface="Times New Roman" pitchFamily="18" charset="0"/>
              </a:rPr>
              <a:t/>
            </a:r>
            <a:br>
              <a:rPr lang="ru-RU" sz="10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Muammolarni</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hal</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etish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Xamkorlikda</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ishlash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Xodimlarni</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boshqarish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Tanqidiy</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fiqrlash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Muzokaralar</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olib</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borish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Sifatni</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boshqarish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Xizmat</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ko’rsatish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Qaror</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qabul</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qilish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Faol</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eshitish</a:t>
            </a:r>
            <a:r>
              <a:rPr lang="ru-RU" sz="2400" dirty="0" smtClean="0">
                <a:solidFill>
                  <a:srgbClr val="C00000"/>
                </a:solidFill>
                <a:latin typeface="Times New Roman" pitchFamily="18" charset="0"/>
                <a:cs typeface="Times New Roman" pitchFamily="18" charset="0"/>
              </a:rPr>
              <a:t/>
            </a:r>
            <a:br>
              <a:rPr lang="ru-RU" sz="2400" dirty="0" smtClean="0">
                <a:solidFill>
                  <a:srgbClr val="C00000"/>
                </a:solidFill>
                <a:latin typeface="Times New Roman" pitchFamily="18" charset="0"/>
                <a:cs typeface="Times New Roman" pitchFamily="18" charset="0"/>
              </a:rPr>
            </a:br>
            <a:r>
              <a:rPr lang="en-US" sz="2400" dirty="0" err="1" smtClean="0">
                <a:solidFill>
                  <a:srgbClr val="C00000"/>
                </a:solidFill>
                <a:latin typeface="Times New Roman" pitchFamily="18" charset="0"/>
                <a:cs typeface="Times New Roman" pitchFamily="18" charset="0"/>
              </a:rPr>
              <a:t>Ijodkorlik</a:t>
            </a:r>
            <a:r>
              <a:rPr lang="en-US" sz="2400" dirty="0" smtClean="0">
                <a:solidFill>
                  <a:srgbClr val="C00000"/>
                </a:solidFill>
                <a:latin typeface="Times New Roman" pitchFamily="18" charset="0"/>
                <a:cs typeface="Times New Roman" pitchFamily="18" charset="0"/>
              </a:rPr>
              <a:t> </a:t>
            </a:r>
            <a:endParaRPr lang="ru-RU" sz="24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285852" y="142852"/>
            <a:ext cx="7643866" cy="1384995"/>
          </a:xfrm>
          <a:prstGeom prst="rect">
            <a:avLst/>
          </a:prstGeom>
        </p:spPr>
        <p:txBody>
          <a:bodyPr wrap="square">
            <a:spAutoFit/>
          </a:bodyPr>
          <a:lstStyle/>
          <a:p>
            <a:pPr algn="ctr"/>
            <a:r>
              <a:rPr lang="en-US" sz="2800" b="1" dirty="0" smtClean="0">
                <a:solidFill>
                  <a:srgbClr val="FF0000"/>
                </a:solidFill>
                <a:effectLst>
                  <a:outerShdw blurRad="50000" dist="30000" dir="5400000" algn="tl" rotWithShape="0">
                    <a:srgbClr val="000000">
                      <a:alpha val="30000"/>
                    </a:srgbClr>
                  </a:outerShdw>
                </a:effectLst>
                <a:ea typeface="+mj-ea"/>
                <a:cs typeface="+mj-cs"/>
              </a:rPr>
              <a:t>World economic forum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da</a:t>
            </a:r>
            <a:r>
              <a:rPr lang="en-US" sz="2800" b="1" dirty="0" smtClean="0">
                <a:solidFill>
                  <a:srgbClr val="FF0000"/>
                </a:solidFill>
                <a:effectLst>
                  <a:outerShdw blurRad="50000" dist="30000" dir="5400000" algn="tl" rotWithShape="0">
                    <a:srgbClr val="000000">
                      <a:alpha val="30000"/>
                    </a:srgbClr>
                  </a:outerShdw>
                </a:effectLst>
                <a:ea typeface="+mj-ea"/>
                <a:cs typeface="+mj-cs"/>
              </a:rPr>
              <a:t> – 2015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va</a:t>
            </a:r>
            <a:r>
              <a:rPr lang="en-US" sz="2800" b="1" dirty="0" smtClean="0">
                <a:solidFill>
                  <a:srgbClr val="FF0000"/>
                </a:solidFill>
                <a:effectLst>
                  <a:outerShdw blurRad="50000" dist="30000" dir="5400000" algn="tl" rotWithShape="0">
                    <a:srgbClr val="000000">
                      <a:alpha val="30000"/>
                    </a:srgbClr>
                  </a:outerShdw>
                </a:effectLst>
                <a:ea typeface="+mj-ea"/>
                <a:cs typeface="+mj-cs"/>
              </a:rPr>
              <a:t> 2020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yilda</a:t>
            </a:r>
            <a:r>
              <a:rPr lang="en-US" sz="2800" b="1" dirty="0" smtClean="0">
                <a:solidFill>
                  <a:srgbClr val="FF0000"/>
                </a:solidFill>
                <a:effectLst>
                  <a:outerShdw blurRad="50000" dist="30000" dir="5400000" algn="tl" rotWithShape="0">
                    <a:srgbClr val="000000">
                      <a:alpha val="30000"/>
                    </a:srgbClr>
                  </a:outerShdw>
                </a:effectLst>
                <a:ea typeface="+mj-ea"/>
                <a:cs typeface="+mj-cs"/>
              </a:rPr>
              <a:t> eng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yuqori</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talab</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etilgan</a:t>
            </a:r>
            <a:r>
              <a:rPr lang="en-US" sz="2800" b="1" dirty="0" smtClean="0">
                <a:solidFill>
                  <a:srgbClr val="FF0000"/>
                </a:solidFill>
                <a:effectLst>
                  <a:outerShdw blurRad="50000" dist="30000" dir="5400000" algn="tl" rotWithShape="0">
                    <a:srgbClr val="000000">
                      <a:alpha val="30000"/>
                    </a:srgbClr>
                  </a:outerShdw>
                </a:effectLst>
                <a:ea typeface="+mj-ea"/>
                <a:cs typeface="+mj-cs"/>
              </a:rPr>
              <a:t> 10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Qattiq</a:t>
            </a:r>
            <a:r>
              <a:rPr lang="en-US" sz="2800" b="1" dirty="0" smtClean="0">
                <a:solidFill>
                  <a:srgbClr val="FF0000"/>
                </a:solidFill>
                <a:effectLst>
                  <a:outerShdw blurRad="50000" dist="30000" dir="5400000" algn="tl" rotWithShape="0">
                    <a:srgbClr val="000000">
                      <a:alpha val="30000"/>
                    </a:srgbClr>
                  </a:outerShdw>
                </a:effectLst>
                <a:ea typeface="+mj-ea"/>
                <a:cs typeface="+mj-cs"/>
              </a:rPr>
              <a:t> (Hard)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va</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Amaliy</a:t>
            </a:r>
            <a:r>
              <a:rPr lang="en-US" sz="2800" b="1" dirty="0" smtClean="0">
                <a:solidFill>
                  <a:srgbClr val="FF0000"/>
                </a:solidFill>
                <a:effectLst>
                  <a:outerShdw blurRad="50000" dist="30000" dir="5400000" algn="tl" rotWithShape="0">
                    <a:srgbClr val="000000">
                      <a:alpha val="30000"/>
                    </a:srgbClr>
                  </a:outerShdw>
                </a:effectLst>
                <a:ea typeface="+mj-ea"/>
                <a:cs typeface="+mj-cs"/>
              </a:rPr>
              <a:t> (Soft)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ko’nikmalar</a:t>
            </a:r>
            <a:endParaRPr lang="ru-RU" sz="2800" b="1" dirty="0">
              <a:solidFill>
                <a:srgbClr val="FF0000"/>
              </a:solidFill>
            </a:endParaRPr>
          </a:p>
        </p:txBody>
      </p:sp>
      <p:sp>
        <p:nvSpPr>
          <p:cNvPr id="4" name="Заголовок 1"/>
          <p:cNvSpPr txBox="1">
            <a:spLocks/>
          </p:cNvSpPr>
          <p:nvPr/>
        </p:nvSpPr>
        <p:spPr>
          <a:xfrm>
            <a:off x="5143504" y="1928802"/>
            <a:ext cx="3571900" cy="3929090"/>
          </a:xfrm>
          <a:prstGeom prst="rect">
            <a:avLst/>
          </a:prstGeom>
        </p:spPr>
        <p:txBody>
          <a:bodyPr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400" b="0" i="0" u="none" strike="noStrike" kern="1200" cap="none" spc="0" normalizeH="0" baseline="0" noProof="0" dirty="0" smtClean="0">
                <a:ln>
                  <a:noFill/>
                </a:ln>
                <a:solidFill>
                  <a:srgbClr val="C00000"/>
                </a:solidFill>
                <a:effectLst>
                  <a:outerShdw blurRad="50000" dist="30000" dir="5400000" algn="tl" rotWithShape="0">
                    <a:srgbClr val="000000">
                      <a:alpha val="30000"/>
                    </a:srgbClr>
                  </a:outerShdw>
                </a:effectLst>
                <a:uLnTx/>
                <a:uFillTx/>
                <a:latin typeface="Times New Roman" pitchFamily="18" charset="0"/>
                <a:ea typeface="+mj-ea"/>
                <a:cs typeface="Times New Roman" pitchFamily="18" charset="0"/>
              </a:rPr>
              <a:t>	</a:t>
            </a:r>
            <a:r>
              <a:rPr kumimoji="0" lang="en-US" sz="2400" b="0" i="0" u="none" strike="noStrike" kern="1200" cap="none" spc="0" normalizeH="0" noProof="0" dirty="0" smtClean="0">
                <a:ln>
                  <a:noFill/>
                </a:ln>
                <a:solidFill>
                  <a:srgbClr val="C00000"/>
                </a:solidFill>
                <a:effectLst>
                  <a:outerShdw blurRad="50000" dist="30000" dir="5400000" algn="tl" rotWithShape="0">
                    <a:srgbClr val="000000">
                      <a:alpha val="30000"/>
                    </a:srgbClr>
                  </a:outerShdw>
                </a:effectLst>
                <a:uLnTx/>
                <a:uFillTx/>
                <a:latin typeface="Times New Roman" pitchFamily="18" charset="0"/>
                <a:ea typeface="+mj-ea"/>
                <a:cs typeface="Times New Roman" pitchFamily="18" charset="0"/>
              </a:rPr>
              <a:t>     </a:t>
            </a:r>
            <a:r>
              <a:rPr kumimoji="0" lang="en-US" sz="2400" b="0" i="0" u="none" strike="noStrike" kern="1200" cap="none" spc="0" normalizeH="0" baseline="0" noProof="0" dirty="0" smtClean="0">
                <a:ln>
                  <a:noFill/>
                </a:ln>
                <a:solidFill>
                  <a:srgbClr val="C00000"/>
                </a:solidFill>
                <a:effectLst>
                  <a:outerShdw blurRad="50000" dist="30000" dir="5400000" algn="tl" rotWithShape="0">
                    <a:srgbClr val="000000">
                      <a:alpha val="30000"/>
                    </a:srgbClr>
                  </a:outerShdw>
                </a:effectLst>
                <a:uLnTx/>
                <a:uFillTx/>
                <a:latin typeface="Times New Roman" pitchFamily="18" charset="0"/>
                <a:ea typeface="+mj-ea"/>
                <a:cs typeface="Times New Roman" pitchFamily="18" charset="0"/>
              </a:rPr>
              <a:t>2020</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000" b="0" i="0" u="none" strike="noStrike" kern="1200" cap="none" spc="0" normalizeH="0" baseline="0" noProof="0" dirty="0" smtClean="0">
              <a:ln>
                <a:noFill/>
              </a:ln>
              <a:solidFill>
                <a:srgbClr val="C00000"/>
              </a:solidFill>
              <a:effectLst>
                <a:outerShdw blurRad="50000" dist="30000" dir="5400000" algn="tl" rotWithShape="0">
                  <a:srgbClr val="000000">
                    <a:alpha val="30000"/>
                  </a:srgbClr>
                </a:outerShdw>
              </a:effectLst>
              <a:uLnTx/>
              <a:uFillTx/>
              <a:latin typeface="Times New Roman" pitchFamily="18" charset="0"/>
              <a:ea typeface="+mj-ea"/>
              <a:cs typeface="Times New Roman" pitchFamily="18" charset="0"/>
            </a:endParaRPr>
          </a:p>
          <a:p>
            <a:pPr lvl="0"/>
            <a:r>
              <a:rPr lang="en-US" sz="2400" dirty="0" err="1" smtClean="0">
                <a:solidFill>
                  <a:srgbClr val="C00000"/>
                </a:solidFill>
                <a:latin typeface="Times New Roman" pitchFamily="18" charset="0"/>
                <a:cs typeface="Times New Roman" pitchFamily="18" charset="0"/>
              </a:rPr>
              <a:t>Muammolarni</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hal</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etish</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Tanqidiy</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fiqrlash</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Ijodkorlik</a:t>
            </a:r>
            <a:r>
              <a:rPr lang="en-US" sz="2400" dirty="0" smtClean="0">
                <a:solidFill>
                  <a:srgbClr val="C00000"/>
                </a:solidFill>
                <a:latin typeface="Times New Roman" pitchFamily="18" charset="0"/>
                <a:cs typeface="Times New Roman" pitchFamily="18" charset="0"/>
              </a:rPr>
              <a:t> </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Xodimlarni</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boshqarish</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Xamkorlikda</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ishlash</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Xissiy</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zaqovat</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Qaror</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qabul</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qilish</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Xizmat</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ko’rsatish</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Muzokaralar</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olib</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borish</a:t>
            </a:r>
            <a:endParaRPr lang="ru-RU" sz="2400" dirty="0" smtClean="0">
              <a:solidFill>
                <a:srgbClr val="C00000"/>
              </a:solidFill>
              <a:latin typeface="Times New Roman" pitchFamily="18" charset="0"/>
              <a:cs typeface="Times New Roman" pitchFamily="18" charset="0"/>
            </a:endParaRPr>
          </a:p>
          <a:p>
            <a:pPr lvl="0"/>
            <a:r>
              <a:rPr lang="en-US" sz="2400" dirty="0" err="1" smtClean="0">
                <a:solidFill>
                  <a:srgbClr val="C00000"/>
                </a:solidFill>
                <a:latin typeface="Times New Roman" pitchFamily="18" charset="0"/>
                <a:cs typeface="Times New Roman" pitchFamily="18" charset="0"/>
              </a:rPr>
              <a:t>Egiluvchan</a:t>
            </a:r>
            <a:r>
              <a:rPr lang="en-US" sz="2400" dirty="0" smtClean="0">
                <a:solidFill>
                  <a:srgbClr val="C00000"/>
                </a:solidFill>
                <a:latin typeface="Times New Roman" pitchFamily="18" charset="0"/>
                <a:cs typeface="Times New Roman" pitchFamily="18" charset="0"/>
              </a:rPr>
              <a:t> </a:t>
            </a:r>
            <a:r>
              <a:rPr lang="en-US" sz="2400" dirty="0" err="1" smtClean="0">
                <a:solidFill>
                  <a:srgbClr val="C00000"/>
                </a:solidFill>
                <a:latin typeface="Times New Roman" pitchFamily="18" charset="0"/>
                <a:cs typeface="Times New Roman" pitchFamily="18" charset="0"/>
              </a:rPr>
              <a:t>o’zlashtirish</a:t>
            </a:r>
            <a:endParaRPr kumimoji="0" lang="ru-RU" sz="24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428736"/>
            <a:ext cx="7215238" cy="4929222"/>
          </a:xfrm>
        </p:spPr>
        <p:txBody>
          <a:bodyPr>
            <a:noAutofit/>
          </a:bodyPr>
          <a:lstStyle/>
          <a:p>
            <a:r>
              <a:rPr lang="en-US" sz="2200" dirty="0" smtClean="0"/>
              <a:t>1. </a:t>
            </a:r>
            <a:r>
              <a:rPr lang="en-US" sz="2200" b="1" dirty="0" err="1" smtClean="0">
                <a:solidFill>
                  <a:srgbClr val="FF0000"/>
                </a:solidFill>
              </a:rPr>
              <a:t>Tanqidiy</a:t>
            </a:r>
            <a:r>
              <a:rPr lang="en-US" sz="2200" b="1" dirty="0" smtClean="0">
                <a:solidFill>
                  <a:srgbClr val="FF0000"/>
                </a:solidFill>
              </a:rPr>
              <a:t> </a:t>
            </a:r>
            <a:r>
              <a:rPr lang="en-US" sz="2200" b="1" dirty="0" err="1" smtClean="0">
                <a:solidFill>
                  <a:srgbClr val="FF0000"/>
                </a:solidFill>
              </a:rPr>
              <a:t>fiqrlash</a:t>
            </a:r>
            <a:r>
              <a:rPr lang="en-US" sz="2200" b="1" dirty="0" smtClean="0">
                <a:solidFill>
                  <a:srgbClr val="FF0000"/>
                </a:solidFill>
              </a:rPr>
              <a:t> </a:t>
            </a:r>
            <a:r>
              <a:rPr lang="en-US" sz="2200" dirty="0" smtClean="0"/>
              <a:t>(</a:t>
            </a:r>
            <a:r>
              <a:rPr lang="en-US" sz="2200" dirty="0" err="1" smtClean="0"/>
              <a:t>tashqaridan</a:t>
            </a:r>
            <a:r>
              <a:rPr lang="en-US" sz="2200" dirty="0" smtClean="0"/>
              <a:t> </a:t>
            </a:r>
            <a:r>
              <a:rPr lang="en-US" sz="2200" dirty="0" err="1" smtClean="0"/>
              <a:t>olinayotgan</a:t>
            </a:r>
            <a:r>
              <a:rPr lang="en-US" sz="2200" dirty="0" smtClean="0"/>
              <a:t> </a:t>
            </a:r>
            <a:r>
              <a:rPr lang="en-US" sz="2200" dirty="0" err="1" smtClean="0"/>
              <a:t>axborotni</a:t>
            </a:r>
            <a:r>
              <a:rPr lang="en-US" sz="2200" dirty="0" smtClean="0"/>
              <a:t> </a:t>
            </a:r>
            <a:r>
              <a:rPr lang="en-US" sz="2200" dirty="0" err="1" smtClean="0"/>
              <a:t>tanqidiy</a:t>
            </a:r>
            <a:r>
              <a:rPr lang="en-US" sz="2200" dirty="0" smtClean="0"/>
              <a:t> </a:t>
            </a:r>
            <a:r>
              <a:rPr lang="en-US" sz="2200" dirty="0" err="1" smtClean="0"/>
              <a:t>baholash</a:t>
            </a:r>
            <a:r>
              <a:rPr lang="en-US" sz="2200" dirty="0" smtClean="0"/>
              <a:t>, </a:t>
            </a:r>
            <a:r>
              <a:rPr lang="en-US" sz="2200" dirty="0" err="1" smtClean="0"/>
              <a:t>tahlil</a:t>
            </a:r>
            <a:r>
              <a:rPr lang="en-US" sz="2200" dirty="0" smtClean="0"/>
              <a:t> </a:t>
            </a:r>
            <a:r>
              <a:rPr lang="en-US" sz="2200" dirty="0" err="1" smtClean="0"/>
              <a:t>etish</a:t>
            </a:r>
            <a:r>
              <a:rPr lang="en-US" sz="2200" dirty="0" smtClean="0"/>
              <a:t>, </a:t>
            </a:r>
            <a:r>
              <a:rPr lang="en-US" sz="2200" dirty="0" err="1" smtClean="0"/>
              <a:t>aniqligini</a:t>
            </a:r>
            <a:r>
              <a:rPr lang="en-US" sz="2200" dirty="0" smtClean="0"/>
              <a:t> </a:t>
            </a:r>
            <a:r>
              <a:rPr lang="en-US" sz="2200" dirty="0" err="1" smtClean="0"/>
              <a:t>tekshirish</a:t>
            </a:r>
            <a:r>
              <a:rPr lang="en-US" sz="2200" dirty="0" smtClean="0"/>
              <a:t>, </a:t>
            </a:r>
            <a:r>
              <a:rPr lang="en-US" sz="2200" dirty="0" err="1" smtClean="0"/>
              <a:t>sabab-natija</a:t>
            </a:r>
            <a:r>
              <a:rPr lang="en-US" sz="2200" dirty="0" smtClean="0"/>
              <a:t> </a:t>
            </a:r>
            <a:r>
              <a:rPr lang="en-US" sz="2200" dirty="0" err="1" smtClean="0"/>
              <a:t>aloqalarini</a:t>
            </a:r>
            <a:r>
              <a:rPr lang="en-US" sz="2200" dirty="0" smtClean="0"/>
              <a:t> </a:t>
            </a:r>
            <a:r>
              <a:rPr lang="en-US" sz="2200" dirty="0" err="1" smtClean="0"/>
              <a:t>ko’ra</a:t>
            </a:r>
            <a:r>
              <a:rPr lang="en-US" sz="2200" dirty="0" smtClean="0"/>
              <a:t> </a:t>
            </a:r>
            <a:r>
              <a:rPr lang="en-US" sz="2200" dirty="0" err="1" smtClean="0"/>
              <a:t>bilish</a:t>
            </a:r>
            <a:r>
              <a:rPr lang="en-US" sz="2200" dirty="0" smtClean="0"/>
              <a:t>, </a:t>
            </a:r>
            <a:r>
              <a:rPr lang="en-US" sz="2200" dirty="0" err="1" smtClean="0"/>
              <a:t>kerakmas</a:t>
            </a:r>
            <a:r>
              <a:rPr lang="en-US" sz="2200" dirty="0" smtClean="0"/>
              <a:t> </a:t>
            </a:r>
            <a:r>
              <a:rPr lang="en-US" sz="2200" dirty="0" err="1" smtClean="0"/>
              <a:t>ma’lumotni</a:t>
            </a:r>
            <a:r>
              <a:rPr lang="en-US" sz="2200" dirty="0" smtClean="0"/>
              <a:t> </a:t>
            </a:r>
            <a:r>
              <a:rPr lang="en-US" sz="2200" dirty="0" err="1" smtClean="0"/>
              <a:t>va</a:t>
            </a:r>
            <a:r>
              <a:rPr lang="en-US" sz="2200" dirty="0" smtClean="0"/>
              <a:t> eng </a:t>
            </a:r>
            <a:r>
              <a:rPr lang="en-US" sz="2200" dirty="0" err="1" smtClean="0"/>
              <a:t>asosiy</a:t>
            </a:r>
            <a:r>
              <a:rPr lang="en-US" sz="2200" dirty="0" smtClean="0"/>
              <a:t> </a:t>
            </a:r>
            <a:r>
              <a:rPr lang="en-US" sz="2200" dirty="0" err="1" smtClean="0"/>
              <a:t>ma’lumotlarni</a:t>
            </a:r>
            <a:r>
              <a:rPr lang="en-US" sz="2200" dirty="0" smtClean="0"/>
              <a:t> </a:t>
            </a:r>
            <a:r>
              <a:rPr lang="en-US" sz="2200" dirty="0" err="1" smtClean="0"/>
              <a:t>ajratish</a:t>
            </a:r>
            <a:r>
              <a:rPr lang="en-US" sz="2200" dirty="0" smtClean="0"/>
              <a:t>, </a:t>
            </a:r>
            <a:r>
              <a:rPr lang="en-US" sz="2200" dirty="0" err="1" smtClean="0"/>
              <a:t>xulosa</a:t>
            </a:r>
            <a:r>
              <a:rPr lang="en-US" sz="2200" dirty="0" smtClean="0"/>
              <a:t> </a:t>
            </a:r>
            <a:r>
              <a:rPr lang="en-US" sz="2200" dirty="0" err="1" smtClean="0"/>
              <a:t>chiqarish</a:t>
            </a:r>
            <a:r>
              <a:rPr lang="en-US" sz="2200" dirty="0" smtClean="0"/>
              <a:t>. </a:t>
            </a:r>
            <a:r>
              <a:rPr lang="ru-RU" sz="2200" dirty="0" smtClean="0"/>
              <a:t/>
            </a:r>
            <a:br>
              <a:rPr lang="ru-RU" sz="2200" dirty="0" smtClean="0"/>
            </a:br>
            <a:r>
              <a:rPr lang="en-US" sz="1000" dirty="0" smtClean="0"/>
              <a:t/>
            </a:r>
            <a:br>
              <a:rPr lang="en-US" sz="1000" dirty="0" smtClean="0"/>
            </a:br>
            <a:r>
              <a:rPr lang="en-US" sz="2200" dirty="0" smtClean="0"/>
              <a:t>2.</a:t>
            </a:r>
            <a:r>
              <a:rPr lang="en-US" sz="2200" b="1" dirty="0" smtClean="0">
                <a:solidFill>
                  <a:srgbClr val="FF0000"/>
                </a:solidFill>
              </a:rPr>
              <a:t> </a:t>
            </a:r>
            <a:r>
              <a:rPr lang="en-US" sz="2200" b="1" dirty="0" err="1" smtClean="0">
                <a:solidFill>
                  <a:srgbClr val="FF0000"/>
                </a:solidFill>
              </a:rPr>
              <a:t>Ijodkorlik</a:t>
            </a:r>
            <a:r>
              <a:rPr lang="en-US" sz="2200" b="1" dirty="0" smtClean="0">
                <a:solidFill>
                  <a:srgbClr val="FF0000"/>
                </a:solidFill>
              </a:rPr>
              <a:t> </a:t>
            </a:r>
            <a:r>
              <a:rPr lang="en-US" sz="2200" dirty="0" smtClean="0"/>
              <a:t>– </a:t>
            </a:r>
            <a:r>
              <a:rPr lang="en-US" sz="2200" dirty="0" err="1" smtClean="0"/>
              <a:t>ichki</a:t>
            </a:r>
            <a:r>
              <a:rPr lang="en-US" sz="2200" dirty="0" smtClean="0"/>
              <a:t> </a:t>
            </a:r>
            <a:r>
              <a:rPr lang="en-US" sz="2200" dirty="0" err="1" smtClean="0"/>
              <a:t>va</a:t>
            </a:r>
            <a:r>
              <a:rPr lang="en-US" sz="2200" dirty="0" smtClean="0"/>
              <a:t> </a:t>
            </a:r>
            <a:r>
              <a:rPr lang="en-US" sz="2200" dirty="0" err="1" smtClean="0"/>
              <a:t>tashqi</a:t>
            </a:r>
            <a:r>
              <a:rPr lang="en-US" sz="2200" dirty="0" smtClean="0"/>
              <a:t> </a:t>
            </a:r>
            <a:r>
              <a:rPr lang="en-US" sz="2200" dirty="0" err="1" smtClean="0"/>
              <a:t>o’zgarishlarga</a:t>
            </a:r>
            <a:r>
              <a:rPr lang="en-US" sz="2200" dirty="0" smtClean="0"/>
              <a:t> </a:t>
            </a:r>
            <a:r>
              <a:rPr lang="en-US" sz="2200" dirty="0" err="1" smtClean="0"/>
              <a:t>egiluvchan</a:t>
            </a:r>
            <a:r>
              <a:rPr lang="en-US" sz="2200" dirty="0" smtClean="0"/>
              <a:t> </a:t>
            </a:r>
            <a:r>
              <a:rPr lang="en-US" sz="2200" dirty="0" err="1" smtClean="0"/>
              <a:t>yondashish</a:t>
            </a:r>
            <a:r>
              <a:rPr lang="en-US" sz="2200" dirty="0" smtClean="0"/>
              <a:t>, </a:t>
            </a:r>
            <a:r>
              <a:rPr lang="en-US" sz="2200" dirty="0" err="1" smtClean="0"/>
              <a:t>muammolarni</a:t>
            </a:r>
            <a:r>
              <a:rPr lang="en-US" sz="2200" dirty="0" smtClean="0"/>
              <a:t> </a:t>
            </a:r>
            <a:r>
              <a:rPr lang="en-US" sz="2200" dirty="0" err="1" smtClean="0"/>
              <a:t>yangi</a:t>
            </a:r>
            <a:r>
              <a:rPr lang="en-US" sz="2200" dirty="0" smtClean="0"/>
              <a:t> </a:t>
            </a:r>
            <a:r>
              <a:rPr lang="en-US" sz="2200" dirty="0" err="1" smtClean="0"/>
              <a:t>yechimini</a:t>
            </a:r>
            <a:r>
              <a:rPr lang="en-US" sz="2200" dirty="0" smtClean="0"/>
              <a:t> </a:t>
            </a:r>
            <a:r>
              <a:rPr lang="en-US" sz="2200" dirty="0" err="1" smtClean="0"/>
              <a:t>topish</a:t>
            </a:r>
            <a:r>
              <a:rPr lang="en-US" sz="2200" dirty="0" smtClean="0"/>
              <a:t>, </a:t>
            </a:r>
            <a:r>
              <a:rPr lang="en-US" sz="2200" dirty="0" err="1" smtClean="0"/>
              <a:t>yangicha</a:t>
            </a:r>
            <a:r>
              <a:rPr lang="en-US" sz="2200" dirty="0" smtClean="0"/>
              <a:t> </a:t>
            </a:r>
            <a:r>
              <a:rPr lang="en-US" sz="2200" dirty="0" err="1" smtClean="0"/>
              <a:t>fikr</a:t>
            </a:r>
            <a:r>
              <a:rPr lang="en-US" sz="2200" dirty="0" smtClean="0"/>
              <a:t> </a:t>
            </a:r>
            <a:r>
              <a:rPr lang="en-US" sz="2200" dirty="0" err="1" smtClean="0"/>
              <a:t>yuritish</a:t>
            </a:r>
            <a:r>
              <a:rPr lang="en-US" sz="2200" dirty="0" smtClean="0"/>
              <a:t>.</a:t>
            </a:r>
            <a:r>
              <a:rPr lang="ru-RU" sz="2200" dirty="0" smtClean="0"/>
              <a:t/>
            </a:r>
            <a:br>
              <a:rPr lang="ru-RU" sz="2200" dirty="0" smtClean="0"/>
            </a:br>
            <a:r>
              <a:rPr lang="en-US" sz="1000" dirty="0" smtClean="0"/>
              <a:t/>
            </a:r>
            <a:br>
              <a:rPr lang="en-US" sz="1000" dirty="0" smtClean="0"/>
            </a:br>
            <a:r>
              <a:rPr lang="en-US" sz="2200" dirty="0" smtClean="0"/>
              <a:t>3. </a:t>
            </a:r>
            <a:r>
              <a:rPr lang="en-US" sz="2200" b="1" dirty="0" err="1" smtClean="0">
                <a:solidFill>
                  <a:srgbClr val="FF0000"/>
                </a:solidFill>
              </a:rPr>
              <a:t>Munosabatlar</a:t>
            </a:r>
            <a:r>
              <a:rPr lang="en-US" sz="2200" b="1" dirty="0" smtClean="0">
                <a:solidFill>
                  <a:srgbClr val="FF0000"/>
                </a:solidFill>
              </a:rPr>
              <a:t> </a:t>
            </a:r>
            <a:r>
              <a:rPr lang="en-US" sz="2200" b="1" dirty="0" err="1" smtClean="0">
                <a:solidFill>
                  <a:srgbClr val="FF0000"/>
                </a:solidFill>
              </a:rPr>
              <a:t>o’rnatish</a:t>
            </a:r>
            <a:r>
              <a:rPr lang="en-US" sz="2200" b="1" dirty="0" smtClean="0">
                <a:solidFill>
                  <a:srgbClr val="FF0000"/>
                </a:solidFill>
              </a:rPr>
              <a:t> </a:t>
            </a:r>
            <a:r>
              <a:rPr lang="en-US" sz="2200" b="1" dirty="0" err="1" smtClean="0">
                <a:solidFill>
                  <a:srgbClr val="FF0000"/>
                </a:solidFill>
              </a:rPr>
              <a:t>qobiliyati</a:t>
            </a:r>
            <a:r>
              <a:rPr lang="en-US" sz="2200" b="1" dirty="0" smtClean="0">
                <a:solidFill>
                  <a:srgbClr val="FF0000"/>
                </a:solidFill>
              </a:rPr>
              <a:t> </a:t>
            </a:r>
            <a:r>
              <a:rPr lang="en-US" sz="2200" dirty="0" smtClean="0"/>
              <a:t>– </a:t>
            </a:r>
            <a:r>
              <a:rPr lang="en-US" sz="2200" dirty="0" err="1" smtClean="0"/>
              <a:t>momilada</a:t>
            </a:r>
            <a:r>
              <a:rPr lang="en-US" sz="2200" dirty="0" smtClean="0"/>
              <a:t> </a:t>
            </a:r>
            <a:r>
              <a:rPr lang="en-US" sz="2200" dirty="0" err="1" smtClean="0"/>
              <a:t>bo’lish</a:t>
            </a:r>
            <a:r>
              <a:rPr lang="en-US" sz="2200" dirty="0" smtClean="0"/>
              <a:t>, </a:t>
            </a:r>
            <a:r>
              <a:rPr lang="en-US" sz="2200" dirty="0" err="1" smtClean="0"/>
              <a:t>o’z</a:t>
            </a:r>
            <a:r>
              <a:rPr lang="en-US" sz="2200" dirty="0" smtClean="0"/>
              <a:t> </a:t>
            </a:r>
            <a:r>
              <a:rPr lang="en-US" sz="2200" dirty="0" err="1" smtClean="0"/>
              <a:t>fikrini</a:t>
            </a:r>
            <a:r>
              <a:rPr lang="en-US" sz="2200" dirty="0" smtClean="0"/>
              <a:t> </a:t>
            </a:r>
            <a:r>
              <a:rPr lang="en-US" sz="2200" dirty="0" err="1" smtClean="0"/>
              <a:t>aniq</a:t>
            </a:r>
            <a:r>
              <a:rPr lang="en-US" sz="2200" dirty="0" smtClean="0"/>
              <a:t> </a:t>
            </a:r>
            <a:r>
              <a:rPr lang="en-US" sz="2200" dirty="0" err="1" smtClean="0"/>
              <a:t>yetkazish</a:t>
            </a:r>
            <a:r>
              <a:rPr lang="en-US" sz="2200" dirty="0" smtClean="0"/>
              <a:t>, </a:t>
            </a:r>
            <a:r>
              <a:rPr lang="ru-RU" sz="2200" dirty="0" smtClean="0"/>
              <a:t/>
            </a:r>
            <a:br>
              <a:rPr lang="ru-RU" sz="2200" dirty="0" smtClean="0"/>
            </a:br>
            <a:r>
              <a:rPr lang="en-US" sz="1000" dirty="0" smtClean="0"/>
              <a:t/>
            </a:r>
            <a:br>
              <a:rPr lang="en-US" sz="1000" dirty="0" smtClean="0"/>
            </a:br>
            <a:r>
              <a:rPr lang="en-US" sz="2200" dirty="0" smtClean="0"/>
              <a:t>4. </a:t>
            </a:r>
            <a:r>
              <a:rPr lang="en-US" sz="2200" b="1" dirty="0" err="1" smtClean="0">
                <a:solidFill>
                  <a:srgbClr val="FF0000"/>
                </a:solidFill>
              </a:rPr>
              <a:t>Muvofiqlashtirish</a:t>
            </a:r>
            <a:r>
              <a:rPr lang="en-US" sz="2200" b="1" dirty="0" smtClean="0">
                <a:solidFill>
                  <a:srgbClr val="FF0000"/>
                </a:solidFill>
              </a:rPr>
              <a:t> </a:t>
            </a:r>
            <a:r>
              <a:rPr lang="en-US" sz="2200" b="1" dirty="0" err="1" smtClean="0">
                <a:solidFill>
                  <a:srgbClr val="FF0000"/>
                </a:solidFill>
              </a:rPr>
              <a:t>qobiliyati</a:t>
            </a:r>
            <a:r>
              <a:rPr lang="en-US" sz="2200" b="1" dirty="0" smtClean="0">
                <a:solidFill>
                  <a:srgbClr val="FF0000"/>
                </a:solidFill>
              </a:rPr>
              <a:t> </a:t>
            </a:r>
            <a:r>
              <a:rPr lang="en-US" sz="2200" dirty="0" smtClean="0"/>
              <a:t>– </a:t>
            </a:r>
            <a:r>
              <a:rPr lang="en-US" sz="2200" dirty="0" err="1" smtClean="0"/>
              <a:t>jamoada</a:t>
            </a:r>
            <a:r>
              <a:rPr lang="en-US" sz="2200" dirty="0" smtClean="0"/>
              <a:t> </a:t>
            </a:r>
            <a:r>
              <a:rPr lang="en-US" sz="2200" dirty="0" err="1" smtClean="0"/>
              <a:t>ishlash</a:t>
            </a:r>
            <a:r>
              <a:rPr lang="en-US" sz="2200" dirty="0" smtClean="0"/>
              <a:t>, </a:t>
            </a:r>
            <a:r>
              <a:rPr lang="en-US" sz="2200" dirty="0" err="1" smtClean="0"/>
              <a:t>sardorlik</a:t>
            </a:r>
            <a:r>
              <a:rPr lang="en-US" sz="2200" dirty="0" smtClean="0"/>
              <a:t> </a:t>
            </a:r>
            <a:r>
              <a:rPr lang="en-US" sz="2200" dirty="0" err="1" smtClean="0"/>
              <a:t>va</a:t>
            </a:r>
            <a:r>
              <a:rPr lang="en-US" sz="2200" dirty="0" smtClean="0"/>
              <a:t> </a:t>
            </a:r>
            <a:r>
              <a:rPr lang="en-US" sz="2200" dirty="0" err="1" smtClean="0"/>
              <a:t>ijrochilik</a:t>
            </a:r>
            <a:r>
              <a:rPr lang="en-US" sz="2200" dirty="0" smtClean="0"/>
              <a:t> </a:t>
            </a:r>
            <a:r>
              <a:rPr lang="en-US" sz="2200" dirty="0" err="1" smtClean="0"/>
              <a:t>vazifalarini</a:t>
            </a:r>
            <a:r>
              <a:rPr lang="en-US" sz="2200" dirty="0" smtClean="0"/>
              <a:t> </a:t>
            </a:r>
            <a:r>
              <a:rPr lang="en-US" sz="2200" dirty="0" err="1" smtClean="0"/>
              <a:t>bir</a:t>
            </a:r>
            <a:r>
              <a:rPr lang="en-US" sz="2200" dirty="0" smtClean="0"/>
              <a:t> </a:t>
            </a:r>
            <a:r>
              <a:rPr lang="en-US" sz="2200" dirty="0" err="1" smtClean="0"/>
              <a:t>hilda</a:t>
            </a:r>
            <a:r>
              <a:rPr lang="en-US" sz="2200" dirty="0" smtClean="0"/>
              <a:t> </a:t>
            </a:r>
            <a:r>
              <a:rPr lang="en-US" sz="2200" dirty="0" err="1" smtClean="0"/>
              <a:t>bajarish</a:t>
            </a:r>
            <a:r>
              <a:rPr lang="en-US" sz="2200" dirty="0" smtClean="0"/>
              <a:t>, </a:t>
            </a:r>
            <a:r>
              <a:rPr lang="en-US" sz="2200" dirty="0" err="1" smtClean="0"/>
              <a:t>vazifalarni</a:t>
            </a:r>
            <a:r>
              <a:rPr lang="en-US" sz="2200" dirty="0" smtClean="0"/>
              <a:t> </a:t>
            </a:r>
            <a:r>
              <a:rPr lang="en-US" sz="2200" dirty="0" err="1" smtClean="0"/>
              <a:t>taqsimlash</a:t>
            </a:r>
            <a:r>
              <a:rPr lang="en-US" sz="2200" dirty="0" smtClean="0"/>
              <a:t> </a:t>
            </a:r>
            <a:r>
              <a:rPr lang="en-US" sz="2200" dirty="0" err="1" smtClean="0"/>
              <a:t>va</a:t>
            </a:r>
            <a:r>
              <a:rPr lang="en-US" sz="2200" dirty="0" smtClean="0"/>
              <a:t> </a:t>
            </a:r>
            <a:r>
              <a:rPr lang="en-US" sz="2200" dirty="0" err="1" smtClean="0"/>
              <a:t>ularning</a:t>
            </a:r>
            <a:r>
              <a:rPr lang="en-US" sz="2200" dirty="0" smtClean="0"/>
              <a:t> </a:t>
            </a:r>
            <a:r>
              <a:rPr lang="en-US" sz="2200" dirty="0" err="1" smtClean="0"/>
              <a:t>ijrosini</a:t>
            </a:r>
            <a:r>
              <a:rPr lang="en-US" sz="2200" dirty="0" smtClean="0"/>
              <a:t> </a:t>
            </a:r>
            <a:r>
              <a:rPr lang="en-US" sz="2200" dirty="0" err="1" smtClean="0"/>
              <a:t>nazorat</a:t>
            </a:r>
            <a:r>
              <a:rPr lang="en-US" sz="2200" dirty="0" smtClean="0"/>
              <a:t> </a:t>
            </a:r>
            <a:r>
              <a:rPr lang="en-US" sz="2200" dirty="0" err="1" smtClean="0"/>
              <a:t>qilish</a:t>
            </a:r>
            <a:r>
              <a:rPr lang="en-US" sz="2200" dirty="0" smtClean="0"/>
              <a:t>.</a:t>
            </a:r>
            <a:endParaRPr lang="ru-RU" sz="2200" dirty="0"/>
          </a:p>
        </p:txBody>
      </p:sp>
      <p:sp>
        <p:nvSpPr>
          <p:cNvPr id="3" name="Прямоугольник 2"/>
          <p:cNvSpPr/>
          <p:nvPr/>
        </p:nvSpPr>
        <p:spPr>
          <a:xfrm>
            <a:off x="1428728" y="357166"/>
            <a:ext cx="7358114" cy="954107"/>
          </a:xfrm>
          <a:prstGeom prst="rect">
            <a:avLst/>
          </a:prstGeom>
        </p:spPr>
        <p:txBody>
          <a:bodyPr wrap="square">
            <a:spAutoFit/>
          </a:bodyPr>
          <a:lstStyle/>
          <a:p>
            <a:pPr algn="ctr"/>
            <a:r>
              <a:rPr lang="en-US" sz="2800" b="1" dirty="0" err="1" smtClean="0">
                <a:solidFill>
                  <a:srgbClr val="FF0000"/>
                </a:solidFill>
                <a:effectLst>
                  <a:outerShdw blurRad="50000" dist="30000" dir="5400000" algn="tl" rotWithShape="0">
                    <a:srgbClr val="000000">
                      <a:alpha val="30000"/>
                    </a:srgbClr>
                  </a:outerShdw>
                </a:effectLst>
                <a:ea typeface="+mj-ea"/>
                <a:cs typeface="+mj-cs"/>
              </a:rPr>
              <a:t>Kelajak</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uchun</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amaliy</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ko’niqmalar</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sodda</a:t>
            </a:r>
            <a:r>
              <a:rPr lang="en-US" sz="2800" b="1" dirty="0" smtClean="0">
                <a:solidFill>
                  <a:srgbClr val="FF0000"/>
                </a:solidFill>
                <a:effectLst>
                  <a:outerShdw blurRad="50000" dist="30000" dir="5400000" algn="tl" rotWithShape="0">
                    <a:srgbClr val="000000">
                      <a:alpha val="30000"/>
                    </a:srgbClr>
                  </a:outerShdw>
                </a:effectLst>
                <a:ea typeface="+mj-ea"/>
                <a:cs typeface="+mj-cs"/>
              </a:rPr>
              <a:t> “TIMM” </a:t>
            </a:r>
            <a:r>
              <a:rPr lang="en-US" sz="2800" b="1" dirty="0" err="1" smtClean="0">
                <a:solidFill>
                  <a:srgbClr val="FF0000"/>
                </a:solidFill>
                <a:effectLst>
                  <a:outerShdw blurRad="50000" dist="30000" dir="5400000" algn="tl" rotWithShape="0">
                    <a:srgbClr val="000000">
                      <a:alpha val="30000"/>
                    </a:srgbClr>
                  </a:outerShdw>
                </a:effectLst>
                <a:ea typeface="+mj-ea"/>
                <a:cs typeface="+mj-cs"/>
              </a:rPr>
              <a:t>modeli</a:t>
            </a:r>
            <a:r>
              <a:rPr lang="en-US" sz="2800" b="1" dirty="0" smtClean="0">
                <a:solidFill>
                  <a:srgbClr val="FF0000"/>
                </a:solidFill>
                <a:effectLst>
                  <a:outerShdw blurRad="50000" dist="30000" dir="5400000" algn="tl" rotWithShape="0">
                    <a:srgbClr val="000000">
                      <a:alpha val="30000"/>
                    </a:srgbClr>
                  </a:outerShdw>
                </a:effectLst>
                <a:ea typeface="+mj-ea"/>
                <a:cs typeface="+mj-cs"/>
              </a:rPr>
              <a:t> </a:t>
            </a:r>
            <a:endParaRPr lang="ru-RU" sz="2800" b="1" dirty="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r>
              <a:rPr lang="en-US" sz="3600" b="1" dirty="0" smtClean="0">
                <a:solidFill>
                  <a:srgbClr val="C00000"/>
                </a:solidFill>
                <a:effectLst/>
              </a:rPr>
              <a:t>LinkedIn 2019 </a:t>
            </a:r>
            <a:r>
              <a:rPr lang="en-US" sz="3600" b="1" dirty="0" err="1" smtClean="0">
                <a:solidFill>
                  <a:srgbClr val="C00000"/>
                </a:solidFill>
                <a:effectLst/>
              </a:rPr>
              <a:t>Jahonda</a:t>
            </a:r>
            <a:r>
              <a:rPr lang="en-US" sz="3600" b="1" dirty="0" smtClean="0">
                <a:solidFill>
                  <a:srgbClr val="C00000"/>
                </a:solidFill>
                <a:effectLst/>
              </a:rPr>
              <a:t> </a:t>
            </a:r>
            <a:r>
              <a:rPr lang="en-US" sz="3600" b="1" dirty="0" err="1" smtClean="0">
                <a:solidFill>
                  <a:srgbClr val="C00000"/>
                </a:solidFill>
                <a:effectLst/>
              </a:rPr>
              <a:t>mavjud</a:t>
            </a:r>
            <a:r>
              <a:rPr lang="en-US" sz="3600" b="1" dirty="0" smtClean="0">
                <a:solidFill>
                  <a:srgbClr val="C00000"/>
                </a:solidFill>
                <a:effectLst/>
              </a:rPr>
              <a:t> 50 000 </a:t>
            </a:r>
            <a:r>
              <a:rPr lang="en-US" sz="3600" b="1" dirty="0" err="1" smtClean="0">
                <a:solidFill>
                  <a:srgbClr val="C00000"/>
                </a:solidFill>
                <a:effectLst/>
              </a:rPr>
              <a:t>kasbiy</a:t>
            </a:r>
            <a:r>
              <a:rPr lang="en-US" sz="3600" b="1" dirty="0" smtClean="0">
                <a:solidFill>
                  <a:srgbClr val="C00000"/>
                </a:solidFill>
                <a:effectLst/>
              </a:rPr>
              <a:t> </a:t>
            </a:r>
            <a:r>
              <a:rPr lang="en-US" sz="3600" b="1" dirty="0" err="1" smtClean="0">
                <a:solidFill>
                  <a:srgbClr val="C00000"/>
                </a:solidFill>
                <a:effectLst/>
              </a:rPr>
              <a:t>ko’nikmalardan</a:t>
            </a:r>
            <a:r>
              <a:rPr lang="en-US" sz="3600" b="1" dirty="0" smtClean="0">
                <a:solidFill>
                  <a:srgbClr val="C00000"/>
                </a:solidFill>
                <a:effectLst/>
              </a:rPr>
              <a:t> eng </a:t>
            </a:r>
            <a:r>
              <a:rPr lang="en-US" sz="3600" b="1" dirty="0" err="1" smtClean="0">
                <a:solidFill>
                  <a:srgbClr val="C00000"/>
                </a:solidFill>
                <a:effectLst/>
              </a:rPr>
              <a:t>yuqori</a:t>
            </a:r>
            <a:r>
              <a:rPr lang="en-US" sz="3600" b="1" dirty="0" smtClean="0">
                <a:solidFill>
                  <a:srgbClr val="C00000"/>
                </a:solidFill>
                <a:effectLst/>
              </a:rPr>
              <a:t> </a:t>
            </a:r>
            <a:r>
              <a:rPr lang="en-US" sz="3600" b="1" dirty="0" err="1" smtClean="0">
                <a:solidFill>
                  <a:srgbClr val="C00000"/>
                </a:solidFill>
                <a:effectLst/>
              </a:rPr>
              <a:t>talab</a:t>
            </a:r>
            <a:r>
              <a:rPr lang="en-US" sz="3600" b="1" dirty="0" smtClean="0">
                <a:solidFill>
                  <a:srgbClr val="C00000"/>
                </a:solidFill>
                <a:effectLst/>
              </a:rPr>
              <a:t> </a:t>
            </a:r>
            <a:r>
              <a:rPr lang="en-US" sz="3600" b="1" dirty="0" err="1" smtClean="0">
                <a:solidFill>
                  <a:srgbClr val="C00000"/>
                </a:solidFill>
                <a:effectLst/>
              </a:rPr>
              <a:t>etilgan</a:t>
            </a:r>
            <a:r>
              <a:rPr lang="en-US" sz="3600" b="1" dirty="0" smtClean="0">
                <a:solidFill>
                  <a:srgbClr val="C00000"/>
                </a:solidFill>
                <a:effectLst/>
              </a:rPr>
              <a:t> "Soft Skills" ("</a:t>
            </a:r>
            <a:r>
              <a:rPr lang="en-US" sz="3600" b="1" dirty="0" err="1" smtClean="0">
                <a:solidFill>
                  <a:srgbClr val="C00000"/>
                </a:solidFill>
                <a:effectLst/>
              </a:rPr>
              <a:t>amaliy</a:t>
            </a:r>
            <a:r>
              <a:rPr lang="en-US" sz="3600" b="1" dirty="0" smtClean="0">
                <a:solidFill>
                  <a:srgbClr val="C00000"/>
                </a:solidFill>
                <a:effectLst/>
              </a:rPr>
              <a:t> </a:t>
            </a:r>
            <a:r>
              <a:rPr lang="en-US" sz="3600" b="1" dirty="0" err="1" smtClean="0">
                <a:solidFill>
                  <a:srgbClr val="C00000"/>
                </a:solidFill>
                <a:effectLst/>
              </a:rPr>
              <a:t>ko'nikmalar</a:t>
            </a:r>
            <a:r>
              <a:rPr lang="en-US" sz="3600" b="1" dirty="0" smtClean="0">
                <a:solidFill>
                  <a:srgbClr val="C00000"/>
                </a:solidFill>
                <a:effectLst/>
              </a:rPr>
              <a:t>") </a:t>
            </a:r>
            <a:r>
              <a:rPr lang="en-US" sz="3600" b="1" dirty="0" err="1" smtClean="0">
                <a:solidFill>
                  <a:srgbClr val="C00000"/>
                </a:solidFill>
                <a:effectLst/>
              </a:rPr>
              <a:t>va</a:t>
            </a:r>
            <a:r>
              <a:rPr lang="en-US" sz="3600" b="1" dirty="0" smtClean="0">
                <a:solidFill>
                  <a:srgbClr val="C00000"/>
                </a:solidFill>
                <a:effectLst/>
              </a:rPr>
              <a:t> "</a:t>
            </a:r>
            <a:r>
              <a:rPr lang="en-US" sz="3600" b="1" dirty="0" err="1" smtClean="0">
                <a:solidFill>
                  <a:srgbClr val="C00000"/>
                </a:solidFill>
                <a:effectLst/>
              </a:rPr>
              <a:t>qattiq</a:t>
            </a:r>
            <a:r>
              <a:rPr lang="en-US" sz="3600" b="1" dirty="0" smtClean="0">
                <a:solidFill>
                  <a:srgbClr val="C00000"/>
                </a:solidFill>
                <a:effectLst/>
              </a:rPr>
              <a:t> </a:t>
            </a:r>
            <a:r>
              <a:rPr lang="en-US" sz="3600" b="1" dirty="0" err="1" smtClean="0">
                <a:solidFill>
                  <a:srgbClr val="C00000"/>
                </a:solidFill>
                <a:effectLst/>
              </a:rPr>
              <a:t>ko'nikmalar</a:t>
            </a:r>
            <a:r>
              <a:rPr lang="en-US" sz="3600" b="1" dirty="0" smtClean="0">
                <a:solidFill>
                  <a:srgbClr val="C00000"/>
                </a:solidFill>
                <a:effectLst/>
              </a:rPr>
              <a:t>" (</a:t>
            </a:r>
            <a:r>
              <a:rPr lang="en-US" sz="3600" b="1" dirty="0" err="1" smtClean="0">
                <a:solidFill>
                  <a:srgbClr val="C00000"/>
                </a:solidFill>
                <a:effectLst/>
              </a:rPr>
              <a:t>qasbiy</a:t>
            </a:r>
            <a:r>
              <a:rPr lang="en-US" sz="3600" b="1" dirty="0" smtClean="0">
                <a:solidFill>
                  <a:srgbClr val="C00000"/>
                </a:solidFill>
                <a:effectLst/>
              </a:rPr>
              <a:t> </a:t>
            </a:r>
            <a:r>
              <a:rPr lang="en-US" sz="3600" b="1" dirty="0" err="1" smtClean="0">
                <a:solidFill>
                  <a:srgbClr val="C00000"/>
                </a:solidFill>
                <a:effectLst/>
              </a:rPr>
              <a:t>ko'nikmalar</a:t>
            </a:r>
            <a:r>
              <a:rPr lang="en-US" sz="3600" b="1" dirty="0" smtClean="0">
                <a:solidFill>
                  <a:srgbClr val="C00000"/>
                </a:solidFill>
                <a:effectLst/>
              </a:rPr>
              <a:t>) </a:t>
            </a:r>
            <a:r>
              <a:rPr lang="en-US" sz="3600" b="1" dirty="0" err="1" smtClean="0">
                <a:solidFill>
                  <a:srgbClr val="C00000"/>
                </a:solidFill>
                <a:effectLst/>
              </a:rPr>
              <a:t>deb</a:t>
            </a:r>
            <a:r>
              <a:rPr lang="en-US" sz="3600" b="1" dirty="0" smtClean="0">
                <a:solidFill>
                  <a:srgbClr val="C00000"/>
                </a:solidFill>
                <a:effectLst/>
              </a:rPr>
              <a:t> </a:t>
            </a:r>
            <a:r>
              <a:rPr lang="en-US" sz="3600" b="1" dirty="0" err="1" smtClean="0">
                <a:solidFill>
                  <a:srgbClr val="C00000"/>
                </a:solidFill>
                <a:effectLst/>
              </a:rPr>
              <a:t>nomlangan</a:t>
            </a:r>
            <a:r>
              <a:rPr lang="en-US" sz="3600" b="1" dirty="0" smtClean="0">
                <a:solidFill>
                  <a:srgbClr val="C00000"/>
                </a:solidFill>
                <a:effectLst/>
              </a:rPr>
              <a:t> </a:t>
            </a:r>
            <a:r>
              <a:rPr lang="en-US" sz="3600" b="1" dirty="0" err="1" smtClean="0">
                <a:solidFill>
                  <a:srgbClr val="C00000"/>
                </a:solidFill>
                <a:effectLst/>
              </a:rPr>
              <a:t>ikkita</a:t>
            </a:r>
            <a:r>
              <a:rPr lang="en-US" sz="3600" b="1" dirty="0" smtClean="0">
                <a:solidFill>
                  <a:srgbClr val="C00000"/>
                </a:solidFill>
                <a:effectLst/>
              </a:rPr>
              <a:t> </a:t>
            </a:r>
            <a:r>
              <a:rPr lang="en-US" sz="3600" b="1" dirty="0" err="1" smtClean="0">
                <a:solidFill>
                  <a:srgbClr val="C00000"/>
                </a:solidFill>
                <a:effectLst/>
              </a:rPr>
              <a:t>ro'yxatni</a:t>
            </a:r>
            <a:r>
              <a:rPr lang="en-US" sz="3600" b="1" dirty="0" smtClean="0">
                <a:solidFill>
                  <a:srgbClr val="C00000"/>
                </a:solidFill>
                <a:effectLst/>
              </a:rPr>
              <a:t> </a:t>
            </a:r>
            <a:r>
              <a:rPr lang="en-US" sz="3600" b="1" dirty="0" err="1" smtClean="0">
                <a:solidFill>
                  <a:srgbClr val="C00000"/>
                </a:solidFill>
                <a:effectLst/>
              </a:rPr>
              <a:t>tuzdi</a:t>
            </a:r>
            <a:endParaRPr lang="ru-RU" sz="3600" b="1" dirty="0">
              <a:solidFill>
                <a:srgbClr val="C00000"/>
              </a:solidFill>
              <a:effectLst/>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071546"/>
            <a:ext cx="7429552" cy="5000660"/>
          </a:xfrm>
        </p:spPr>
        <p:txBody>
          <a:bodyPr>
            <a:noAutofit/>
          </a:bodyPr>
          <a:lstStyle/>
          <a:p>
            <a:r>
              <a:rPr lang="ru-RU" sz="3600" dirty="0" smtClean="0">
                <a:solidFill>
                  <a:srgbClr val="C00000"/>
                </a:solidFill>
              </a:rPr>
              <a:t/>
            </a:r>
            <a:br>
              <a:rPr lang="ru-RU" sz="3600" dirty="0" smtClean="0">
                <a:solidFill>
                  <a:srgbClr val="C00000"/>
                </a:solidFill>
              </a:rPr>
            </a:br>
            <a:r>
              <a:rPr lang="en-US" sz="3600" dirty="0" smtClean="0">
                <a:solidFill>
                  <a:srgbClr val="C00000"/>
                </a:solidFill>
              </a:rPr>
              <a:t>1. </a:t>
            </a:r>
            <a:r>
              <a:rPr lang="en-US" sz="3600" dirty="0" err="1" smtClean="0">
                <a:solidFill>
                  <a:srgbClr val="C00000"/>
                </a:solidFill>
              </a:rPr>
              <a:t>Ijodkorlik</a:t>
            </a:r>
            <a:r>
              <a:rPr lang="en-US" sz="3600" dirty="0" smtClean="0">
                <a:solidFill>
                  <a:srgbClr val="C00000"/>
                </a:solidFill>
              </a:rPr>
              <a:t> (</a:t>
            </a:r>
            <a:r>
              <a:rPr lang="en-US" sz="3600" dirty="0" smtClean="0">
                <a:solidFill>
                  <a:srgbClr val="C00000"/>
                </a:solidFill>
              </a:rPr>
              <a:t>Creativity</a:t>
            </a:r>
            <a:r>
              <a:rPr lang="en-US" sz="3600" dirty="0" smtClean="0">
                <a:solidFill>
                  <a:srgbClr val="C00000"/>
                </a:solidFill>
              </a:rPr>
              <a:t>)</a:t>
            </a:r>
            <a:br>
              <a:rPr lang="en-US" sz="3600" dirty="0" smtClean="0">
                <a:solidFill>
                  <a:srgbClr val="C00000"/>
                </a:solidFill>
              </a:rPr>
            </a:br>
            <a:r>
              <a:rPr lang="ru-RU" sz="1000" dirty="0" smtClean="0">
                <a:solidFill>
                  <a:srgbClr val="C00000"/>
                </a:solidFill>
              </a:rPr>
              <a:t/>
            </a:r>
            <a:br>
              <a:rPr lang="ru-RU" sz="1000" dirty="0" smtClean="0">
                <a:solidFill>
                  <a:srgbClr val="C00000"/>
                </a:solidFill>
              </a:rPr>
            </a:br>
            <a:r>
              <a:rPr lang="en-US" sz="3600" dirty="0" smtClean="0">
                <a:solidFill>
                  <a:srgbClr val="C00000"/>
                </a:solidFill>
              </a:rPr>
              <a:t>2. </a:t>
            </a:r>
            <a:r>
              <a:rPr lang="en-US" sz="3600" dirty="0" err="1" smtClean="0">
                <a:solidFill>
                  <a:srgbClr val="C00000"/>
                </a:solidFill>
              </a:rPr>
              <a:t>Ishontirish</a:t>
            </a:r>
            <a:r>
              <a:rPr lang="en-US" sz="3600" dirty="0" smtClean="0">
                <a:solidFill>
                  <a:srgbClr val="C00000"/>
                </a:solidFill>
              </a:rPr>
              <a:t> (The ability to </a:t>
            </a:r>
            <a:br>
              <a:rPr lang="en-US" sz="3600" dirty="0" smtClean="0">
                <a:solidFill>
                  <a:srgbClr val="C00000"/>
                </a:solidFill>
              </a:rPr>
            </a:br>
            <a:r>
              <a:rPr lang="en-US" sz="3600" dirty="0" smtClean="0">
                <a:solidFill>
                  <a:srgbClr val="C00000"/>
                </a:solidFill>
              </a:rPr>
              <a:t>    convince)</a:t>
            </a:r>
            <a:br>
              <a:rPr lang="en-US" sz="3600" dirty="0" smtClean="0">
                <a:solidFill>
                  <a:srgbClr val="C00000"/>
                </a:solidFill>
              </a:rPr>
            </a:br>
            <a:r>
              <a:rPr lang="ru-RU" sz="1000" dirty="0" smtClean="0">
                <a:solidFill>
                  <a:srgbClr val="C00000"/>
                </a:solidFill>
              </a:rPr>
              <a:t/>
            </a:r>
            <a:br>
              <a:rPr lang="ru-RU" sz="1000" dirty="0" smtClean="0">
                <a:solidFill>
                  <a:srgbClr val="C00000"/>
                </a:solidFill>
              </a:rPr>
            </a:br>
            <a:r>
              <a:rPr lang="en-US" sz="3600" dirty="0" smtClean="0">
                <a:solidFill>
                  <a:srgbClr val="C00000"/>
                </a:solidFill>
              </a:rPr>
              <a:t>3. </a:t>
            </a:r>
            <a:r>
              <a:rPr lang="en-US" sz="3600" dirty="0" err="1" smtClean="0">
                <a:solidFill>
                  <a:srgbClr val="C00000"/>
                </a:solidFill>
              </a:rPr>
              <a:t>Xamkorlik</a:t>
            </a:r>
            <a:r>
              <a:rPr lang="en-US" sz="3600" dirty="0" smtClean="0">
                <a:solidFill>
                  <a:srgbClr val="C00000"/>
                </a:solidFill>
              </a:rPr>
              <a:t> (Cooperation)</a:t>
            </a:r>
            <a:br>
              <a:rPr lang="en-US" sz="3600" dirty="0" smtClean="0">
                <a:solidFill>
                  <a:srgbClr val="C00000"/>
                </a:solidFill>
              </a:rPr>
            </a:br>
            <a:r>
              <a:rPr lang="ru-RU" sz="1000" dirty="0" smtClean="0">
                <a:solidFill>
                  <a:srgbClr val="C00000"/>
                </a:solidFill>
              </a:rPr>
              <a:t/>
            </a:r>
            <a:br>
              <a:rPr lang="ru-RU" sz="1000" dirty="0" smtClean="0">
                <a:solidFill>
                  <a:srgbClr val="C00000"/>
                </a:solidFill>
              </a:rPr>
            </a:br>
            <a:r>
              <a:rPr lang="en-US" sz="3600" dirty="0" smtClean="0">
                <a:solidFill>
                  <a:srgbClr val="C00000"/>
                </a:solidFill>
              </a:rPr>
              <a:t>4. </a:t>
            </a:r>
            <a:r>
              <a:rPr lang="en-US" sz="3600" dirty="0" err="1" smtClean="0">
                <a:solidFill>
                  <a:srgbClr val="C00000"/>
                </a:solidFill>
              </a:rPr>
              <a:t>Moslashuvchanlik</a:t>
            </a:r>
            <a:r>
              <a:rPr lang="en-US" sz="3600" dirty="0" smtClean="0">
                <a:solidFill>
                  <a:srgbClr val="C00000"/>
                </a:solidFill>
              </a:rPr>
              <a:t> (Adaptability) </a:t>
            </a:r>
            <a:br>
              <a:rPr lang="en-US" sz="3600" dirty="0" smtClean="0">
                <a:solidFill>
                  <a:srgbClr val="C00000"/>
                </a:solidFill>
              </a:rPr>
            </a:br>
            <a:r>
              <a:rPr lang="ru-RU" sz="1000" dirty="0" smtClean="0">
                <a:solidFill>
                  <a:srgbClr val="C00000"/>
                </a:solidFill>
              </a:rPr>
              <a:t/>
            </a:r>
            <a:br>
              <a:rPr lang="ru-RU" sz="1000" dirty="0" smtClean="0">
                <a:solidFill>
                  <a:srgbClr val="C00000"/>
                </a:solidFill>
              </a:rPr>
            </a:br>
            <a:r>
              <a:rPr lang="en-US" sz="3600" dirty="0" smtClean="0">
                <a:solidFill>
                  <a:srgbClr val="C00000"/>
                </a:solidFill>
              </a:rPr>
              <a:t>5. </a:t>
            </a:r>
            <a:r>
              <a:rPr lang="en-US" sz="3600" dirty="0" err="1" smtClean="0">
                <a:solidFill>
                  <a:srgbClr val="C00000"/>
                </a:solidFill>
              </a:rPr>
              <a:t>Vaqtni</a:t>
            </a:r>
            <a:r>
              <a:rPr lang="en-US" sz="3600" dirty="0" smtClean="0">
                <a:solidFill>
                  <a:srgbClr val="C00000"/>
                </a:solidFill>
              </a:rPr>
              <a:t> </a:t>
            </a:r>
            <a:r>
              <a:rPr lang="en-US" sz="3600" dirty="0" err="1" smtClean="0">
                <a:solidFill>
                  <a:srgbClr val="C00000"/>
                </a:solidFill>
              </a:rPr>
              <a:t>boshqarish</a:t>
            </a:r>
            <a:r>
              <a:rPr lang="en-US" sz="3600" dirty="0" smtClean="0">
                <a:solidFill>
                  <a:srgbClr val="C00000"/>
                </a:solidFill>
              </a:rPr>
              <a:t> (Time </a:t>
            </a:r>
            <a:br>
              <a:rPr lang="en-US" sz="3600" dirty="0" smtClean="0">
                <a:solidFill>
                  <a:srgbClr val="C00000"/>
                </a:solidFill>
              </a:rPr>
            </a:br>
            <a:r>
              <a:rPr lang="en-US" sz="3600" dirty="0" smtClean="0">
                <a:solidFill>
                  <a:srgbClr val="C00000"/>
                </a:solidFill>
              </a:rPr>
              <a:t>    management) </a:t>
            </a:r>
            <a:endParaRPr lang="ru-RU" sz="3600" dirty="0">
              <a:solidFill>
                <a:srgbClr val="C00000"/>
              </a:solidFill>
            </a:endParaRPr>
          </a:p>
        </p:txBody>
      </p:sp>
      <p:sp>
        <p:nvSpPr>
          <p:cNvPr id="3" name="Прямоугольник 2"/>
          <p:cNvSpPr/>
          <p:nvPr/>
        </p:nvSpPr>
        <p:spPr>
          <a:xfrm>
            <a:off x="1428728" y="285728"/>
            <a:ext cx="7572428" cy="1200329"/>
          </a:xfrm>
          <a:prstGeom prst="rect">
            <a:avLst/>
          </a:prstGeom>
        </p:spPr>
        <p:txBody>
          <a:bodyPr wrap="square">
            <a:spAutoFit/>
          </a:bodyPr>
          <a:lstStyle/>
          <a:p>
            <a:pPr algn="ctr"/>
            <a:r>
              <a:rPr lang="en-US" sz="3600" b="1" dirty="0" smtClean="0">
                <a:solidFill>
                  <a:srgbClr val="C00000"/>
                </a:solidFill>
                <a:ea typeface="+mj-ea"/>
                <a:cs typeface="+mj-cs"/>
              </a:rPr>
              <a:t>Eng </a:t>
            </a:r>
            <a:r>
              <a:rPr lang="en-US" sz="3600" b="1" dirty="0" err="1" smtClean="0">
                <a:solidFill>
                  <a:srgbClr val="C00000"/>
                </a:solidFill>
                <a:ea typeface="+mj-ea"/>
                <a:cs typeface="+mj-cs"/>
              </a:rPr>
              <a:t>yuqori</a:t>
            </a:r>
            <a:r>
              <a:rPr lang="en-US" sz="3600" b="1" dirty="0" smtClean="0">
                <a:solidFill>
                  <a:srgbClr val="C00000"/>
                </a:solidFill>
                <a:ea typeface="+mj-ea"/>
                <a:cs typeface="+mj-cs"/>
              </a:rPr>
              <a:t> </a:t>
            </a:r>
            <a:r>
              <a:rPr lang="en-US" sz="3600" b="1" dirty="0" err="1" smtClean="0">
                <a:solidFill>
                  <a:srgbClr val="C00000"/>
                </a:solidFill>
                <a:ea typeface="+mj-ea"/>
                <a:cs typeface="+mj-cs"/>
              </a:rPr>
              <a:t>talab</a:t>
            </a:r>
            <a:r>
              <a:rPr lang="en-US" sz="3600" b="1" dirty="0" smtClean="0">
                <a:solidFill>
                  <a:srgbClr val="C00000"/>
                </a:solidFill>
                <a:ea typeface="+mj-ea"/>
                <a:cs typeface="+mj-cs"/>
              </a:rPr>
              <a:t> </a:t>
            </a:r>
            <a:r>
              <a:rPr lang="en-US" sz="3600" b="1" dirty="0" err="1" smtClean="0">
                <a:solidFill>
                  <a:srgbClr val="C00000"/>
                </a:solidFill>
                <a:ea typeface="+mj-ea"/>
                <a:cs typeface="+mj-cs"/>
              </a:rPr>
              <a:t>etilgan</a:t>
            </a:r>
            <a:r>
              <a:rPr lang="en-US" sz="3600" b="1" dirty="0" smtClean="0">
                <a:solidFill>
                  <a:srgbClr val="C00000"/>
                </a:solidFill>
                <a:ea typeface="+mj-ea"/>
                <a:cs typeface="+mj-cs"/>
              </a:rPr>
              <a:t> Soft skills / </a:t>
            </a:r>
            <a:r>
              <a:rPr lang="en-US" sz="3600" b="1" dirty="0" err="1" smtClean="0">
                <a:solidFill>
                  <a:srgbClr val="C00000"/>
                </a:solidFill>
                <a:ea typeface="+mj-ea"/>
                <a:cs typeface="+mj-cs"/>
              </a:rPr>
              <a:t>Amaliy</a:t>
            </a:r>
            <a:r>
              <a:rPr lang="en-US" sz="3600" b="1" dirty="0" smtClean="0">
                <a:solidFill>
                  <a:srgbClr val="C00000"/>
                </a:solidFill>
                <a:ea typeface="+mj-ea"/>
                <a:cs typeface="+mj-cs"/>
              </a:rPr>
              <a:t> </a:t>
            </a:r>
            <a:r>
              <a:rPr lang="en-US" sz="3600" b="1" dirty="0" err="1" smtClean="0">
                <a:solidFill>
                  <a:srgbClr val="C00000"/>
                </a:solidFill>
                <a:ea typeface="+mj-ea"/>
                <a:cs typeface="+mj-cs"/>
              </a:rPr>
              <a:t>Ko’nikmalar</a:t>
            </a:r>
            <a:r>
              <a:rPr lang="en-US" sz="3600" b="1" dirty="0" smtClean="0">
                <a:solidFill>
                  <a:srgbClr val="C00000"/>
                </a:solidFill>
                <a:ea typeface="+mj-ea"/>
                <a:cs typeface="+mj-cs"/>
              </a:rPr>
              <a:t>:</a:t>
            </a:r>
            <a:endParaRPr lang="ru-RU" dirty="0">
              <a:solidFill>
                <a:srgbClr val="C0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357298"/>
            <a:ext cx="7429552" cy="5000660"/>
          </a:xfrm>
        </p:spPr>
        <p:txBody>
          <a:bodyPr>
            <a:noAutofit/>
          </a:bodyPr>
          <a:lstStyle/>
          <a:p>
            <a:pPr lvl="0"/>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1. </a:t>
            </a:r>
            <a:r>
              <a:rPr lang="en-US" sz="3600" b="1" dirty="0" err="1" smtClean="0">
                <a:solidFill>
                  <a:srgbClr val="C00000"/>
                </a:solidFill>
                <a:effectLst/>
                <a:latin typeface="Times New Roman" pitchFamily="18" charset="0"/>
                <a:cs typeface="Times New Roman" pitchFamily="18" charset="0"/>
              </a:rPr>
              <a:t>Qaror</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qabul</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qilish</a:t>
            </a:r>
            <a:r>
              <a:rPr lang="en-US" sz="3600" b="1" dirty="0" smtClean="0">
                <a:solidFill>
                  <a:srgbClr val="C00000"/>
                </a:solidFill>
                <a:effectLst/>
                <a:latin typeface="Times New Roman" pitchFamily="18" charset="0"/>
                <a:cs typeface="Times New Roman" pitchFamily="18" charset="0"/>
              </a:rPr>
              <a:t> (Decision </a:t>
            </a:r>
            <a:br>
              <a:rPr lang="en-US" sz="36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    making) </a:t>
            </a:r>
            <a:br>
              <a:rPr lang="en-US" sz="3600" b="1" dirty="0" smtClean="0">
                <a:solidFill>
                  <a:srgbClr val="C00000"/>
                </a:solidFill>
                <a:effectLst/>
                <a:latin typeface="Times New Roman" pitchFamily="18" charset="0"/>
                <a:cs typeface="Times New Roman" pitchFamily="18" charset="0"/>
              </a:rPr>
            </a:br>
            <a:r>
              <a:rPr lang="ru-RU" sz="1000" b="1" dirty="0" smtClean="0">
                <a:solidFill>
                  <a:srgbClr val="C00000"/>
                </a:solidFill>
                <a:effectLst/>
                <a:latin typeface="Times New Roman" pitchFamily="18" charset="0"/>
                <a:cs typeface="Times New Roman" pitchFamily="18" charset="0"/>
              </a:rPr>
              <a:t/>
            </a:r>
            <a:br>
              <a:rPr lang="ru-RU" sz="10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2. </a:t>
            </a:r>
            <a:r>
              <a:rPr lang="en-US" sz="3600" b="1" dirty="0" err="1" smtClean="0">
                <a:solidFill>
                  <a:srgbClr val="C00000"/>
                </a:solidFill>
                <a:effectLst/>
                <a:latin typeface="Times New Roman" pitchFamily="18" charset="0"/>
                <a:cs typeface="Times New Roman" pitchFamily="18" charset="0"/>
              </a:rPr>
              <a:t>Xodimarni</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boshqrish</a:t>
            </a:r>
            <a:r>
              <a:rPr lang="en-US" sz="3600" b="1" dirty="0" smtClean="0">
                <a:solidFill>
                  <a:srgbClr val="C00000"/>
                </a:solidFill>
                <a:effectLst/>
                <a:latin typeface="Times New Roman" pitchFamily="18" charset="0"/>
                <a:cs typeface="Times New Roman" pitchFamily="18" charset="0"/>
              </a:rPr>
              <a:t> (Personal </a:t>
            </a:r>
            <a:br>
              <a:rPr lang="en-US" sz="36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    management)</a:t>
            </a:r>
            <a:br>
              <a:rPr lang="en-US" sz="3600" b="1" dirty="0" smtClean="0">
                <a:solidFill>
                  <a:srgbClr val="C00000"/>
                </a:solidFill>
                <a:effectLst/>
                <a:latin typeface="Times New Roman" pitchFamily="18" charset="0"/>
                <a:cs typeface="Times New Roman" pitchFamily="18" charset="0"/>
              </a:rPr>
            </a:br>
            <a:r>
              <a:rPr lang="ru-RU" sz="1000" b="1" dirty="0" smtClean="0">
                <a:solidFill>
                  <a:srgbClr val="C00000"/>
                </a:solidFill>
                <a:effectLst/>
                <a:latin typeface="Times New Roman" pitchFamily="18" charset="0"/>
                <a:cs typeface="Times New Roman" pitchFamily="18" charset="0"/>
              </a:rPr>
              <a:t/>
            </a:r>
            <a:br>
              <a:rPr lang="ru-RU" sz="10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3. NX </a:t>
            </a:r>
            <a:r>
              <a:rPr lang="en-US" sz="3600" b="1" dirty="0" err="1" smtClean="0">
                <a:solidFill>
                  <a:srgbClr val="C00000"/>
                </a:solidFill>
                <a:effectLst/>
                <a:latin typeface="Times New Roman" pitchFamily="18" charset="0"/>
                <a:cs typeface="Times New Roman" pitchFamily="18" charset="0"/>
              </a:rPr>
              <a:t>loyihalash</a:t>
            </a:r>
            <a:r>
              <a:rPr lang="en-US" sz="3600" b="1" dirty="0" smtClean="0">
                <a:solidFill>
                  <a:srgbClr val="C00000"/>
                </a:solidFill>
                <a:effectLst/>
                <a:latin typeface="Times New Roman" pitchFamily="18" charset="0"/>
                <a:cs typeface="Times New Roman" pitchFamily="18" charset="0"/>
              </a:rPr>
              <a:t> (NX design)</a:t>
            </a:r>
            <a:br>
              <a:rPr lang="en-US" sz="3600" b="1" dirty="0" smtClean="0">
                <a:solidFill>
                  <a:srgbClr val="C00000"/>
                </a:solidFill>
                <a:effectLst/>
                <a:latin typeface="Times New Roman" pitchFamily="18" charset="0"/>
                <a:cs typeface="Times New Roman" pitchFamily="18" charset="0"/>
              </a:rPr>
            </a:br>
            <a:r>
              <a:rPr lang="ru-RU" sz="1000" b="1" dirty="0" smtClean="0">
                <a:solidFill>
                  <a:srgbClr val="C00000"/>
                </a:solidFill>
                <a:effectLst/>
                <a:latin typeface="Times New Roman" pitchFamily="18" charset="0"/>
                <a:cs typeface="Times New Roman" pitchFamily="18" charset="0"/>
              </a:rPr>
              <a:t/>
            </a:r>
            <a:br>
              <a:rPr lang="ru-RU" sz="1000" b="1" dirty="0" smtClean="0">
                <a:solidFill>
                  <a:srgbClr val="C00000"/>
                </a:solidFill>
                <a:effectLst/>
                <a:latin typeface="Times New Roman" pitchFamily="18" charset="0"/>
                <a:cs typeface="Times New Roman" pitchFamily="18" charset="0"/>
              </a:rPr>
            </a:br>
            <a:r>
              <a:rPr lang="en-US" sz="3600" b="1" dirty="0" smtClean="0">
                <a:solidFill>
                  <a:srgbClr val="C00000"/>
                </a:solidFill>
                <a:effectLst/>
                <a:latin typeface="Times New Roman" pitchFamily="18" charset="0"/>
                <a:cs typeface="Times New Roman" pitchFamily="18" charset="0"/>
              </a:rPr>
              <a:t>4. </a:t>
            </a:r>
            <a:r>
              <a:rPr lang="en-US" sz="3600" b="1" dirty="0" err="1" smtClean="0">
                <a:solidFill>
                  <a:srgbClr val="C00000"/>
                </a:solidFill>
                <a:effectLst/>
                <a:latin typeface="Times New Roman" pitchFamily="18" charset="0"/>
                <a:cs typeface="Times New Roman" pitchFamily="18" charset="0"/>
              </a:rPr>
              <a:t>Kompyuter</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ishi</a:t>
            </a:r>
            <a:r>
              <a:rPr lang="en-US" sz="3600" b="1" dirty="0" smtClean="0">
                <a:solidFill>
                  <a:srgbClr val="C00000"/>
                </a:solidFill>
                <a:effectLst/>
                <a:latin typeface="Times New Roman" pitchFamily="18" charset="0"/>
                <a:cs typeface="Times New Roman" pitchFamily="18" charset="0"/>
              </a:rPr>
              <a:t> (PC skills)</a:t>
            </a:r>
            <a:br>
              <a:rPr lang="en-US" sz="3600" b="1" dirty="0" smtClean="0">
                <a:solidFill>
                  <a:srgbClr val="C00000"/>
                </a:solidFill>
                <a:effectLst/>
                <a:latin typeface="Times New Roman" pitchFamily="18" charset="0"/>
                <a:cs typeface="Times New Roman" pitchFamily="18" charset="0"/>
              </a:rPr>
            </a:br>
            <a:r>
              <a:rPr lang="en-US" sz="1000" b="1" dirty="0" smtClean="0">
                <a:solidFill>
                  <a:srgbClr val="C00000"/>
                </a:solidFill>
                <a:effectLst/>
                <a:latin typeface="Times New Roman" pitchFamily="18" charset="0"/>
                <a:cs typeface="Times New Roman" pitchFamily="18" charset="0"/>
              </a:rPr>
              <a:t>5</a:t>
            </a:r>
            <a:r>
              <a:rPr lang="en-US" sz="3600" b="1" dirty="0" smtClean="0">
                <a:solidFill>
                  <a:srgbClr val="C00000"/>
                </a:solidFill>
                <a:effectLst/>
                <a:latin typeface="Times New Roman" pitchFamily="18" charset="0"/>
                <a:cs typeface="Times New Roman" pitchFamily="18" charset="0"/>
              </a:rPr>
              <a:t>5. </a:t>
            </a:r>
            <a:r>
              <a:rPr lang="en-US" sz="3600" b="1" dirty="0" err="1" smtClean="0">
                <a:solidFill>
                  <a:srgbClr val="C00000"/>
                </a:solidFill>
                <a:effectLst/>
                <a:latin typeface="Times New Roman" pitchFamily="18" charset="0"/>
                <a:cs typeface="Times New Roman" pitchFamily="18" charset="0"/>
              </a:rPr>
              <a:t>Tillarni</a:t>
            </a:r>
            <a:r>
              <a:rPr lang="en-US" sz="3600" b="1" dirty="0" smtClean="0">
                <a:solidFill>
                  <a:srgbClr val="C00000"/>
                </a:solidFill>
                <a:effectLst/>
                <a:latin typeface="Times New Roman" pitchFamily="18" charset="0"/>
                <a:cs typeface="Times New Roman" pitchFamily="18" charset="0"/>
              </a:rPr>
              <a:t> </a:t>
            </a:r>
            <a:r>
              <a:rPr lang="en-US" sz="3600" b="1" dirty="0" err="1" smtClean="0">
                <a:solidFill>
                  <a:srgbClr val="C00000"/>
                </a:solidFill>
                <a:effectLst/>
                <a:latin typeface="Times New Roman" pitchFamily="18" charset="0"/>
                <a:cs typeface="Times New Roman" pitchFamily="18" charset="0"/>
              </a:rPr>
              <a:t>bilish</a:t>
            </a:r>
            <a:r>
              <a:rPr lang="en-US" sz="3600" b="1" dirty="0" smtClean="0">
                <a:solidFill>
                  <a:srgbClr val="C00000"/>
                </a:solidFill>
                <a:effectLst/>
                <a:latin typeface="Times New Roman" pitchFamily="18" charset="0"/>
                <a:cs typeface="Times New Roman" pitchFamily="18" charset="0"/>
              </a:rPr>
              <a:t> (Foreign language)</a:t>
            </a:r>
            <a:r>
              <a:rPr lang="ru-RU" sz="3600" b="1" dirty="0" smtClean="0">
                <a:solidFill>
                  <a:srgbClr val="C00000"/>
                </a:solidFill>
                <a:effectLst/>
                <a:latin typeface="Times New Roman" pitchFamily="18" charset="0"/>
                <a:cs typeface="Times New Roman" pitchFamily="18" charset="0"/>
              </a:rPr>
              <a:t/>
            </a:r>
            <a:br>
              <a:rPr lang="ru-RU" sz="3600" b="1" dirty="0" smtClean="0">
                <a:solidFill>
                  <a:srgbClr val="C00000"/>
                </a:solidFill>
                <a:effectLst/>
                <a:latin typeface="Times New Roman" pitchFamily="18" charset="0"/>
                <a:cs typeface="Times New Roman" pitchFamily="18" charset="0"/>
              </a:rPr>
            </a:br>
            <a:endParaRPr lang="ru-RU" sz="3600" b="1" dirty="0">
              <a:solidFill>
                <a:srgbClr val="C00000"/>
              </a:solidFill>
              <a:effectLst/>
              <a:latin typeface="Times New Roman" pitchFamily="18" charset="0"/>
              <a:cs typeface="Times New Roman" pitchFamily="18" charset="0"/>
            </a:endParaRPr>
          </a:p>
        </p:txBody>
      </p:sp>
      <p:sp>
        <p:nvSpPr>
          <p:cNvPr id="3" name="Прямоугольник 2"/>
          <p:cNvSpPr/>
          <p:nvPr/>
        </p:nvSpPr>
        <p:spPr>
          <a:xfrm>
            <a:off x="1428728" y="285728"/>
            <a:ext cx="7572428" cy="1200329"/>
          </a:xfrm>
          <a:prstGeom prst="rect">
            <a:avLst/>
          </a:prstGeom>
        </p:spPr>
        <p:txBody>
          <a:bodyPr wrap="square">
            <a:spAutoFit/>
          </a:bodyPr>
          <a:lstStyle/>
          <a:p>
            <a:pPr algn="ctr"/>
            <a:r>
              <a:rPr lang="en-US" sz="3600" b="1" dirty="0" smtClean="0">
                <a:solidFill>
                  <a:srgbClr val="C00000"/>
                </a:solidFill>
              </a:rPr>
              <a:t>Eng </a:t>
            </a:r>
            <a:r>
              <a:rPr lang="en-US" sz="3600" b="1" dirty="0" err="1" smtClean="0">
                <a:solidFill>
                  <a:srgbClr val="C00000"/>
                </a:solidFill>
              </a:rPr>
              <a:t>yuqori</a:t>
            </a:r>
            <a:r>
              <a:rPr lang="en-US" sz="3600" b="1" dirty="0" smtClean="0">
                <a:solidFill>
                  <a:srgbClr val="C00000"/>
                </a:solidFill>
              </a:rPr>
              <a:t> </a:t>
            </a:r>
            <a:r>
              <a:rPr lang="en-US" sz="3600" b="1" dirty="0" err="1" smtClean="0">
                <a:solidFill>
                  <a:srgbClr val="C00000"/>
                </a:solidFill>
              </a:rPr>
              <a:t>talab</a:t>
            </a:r>
            <a:r>
              <a:rPr lang="en-US" sz="3600" b="1" dirty="0" smtClean="0">
                <a:solidFill>
                  <a:srgbClr val="C00000"/>
                </a:solidFill>
              </a:rPr>
              <a:t> </a:t>
            </a:r>
            <a:r>
              <a:rPr lang="en-US" sz="3600" b="1" dirty="0" err="1" smtClean="0">
                <a:solidFill>
                  <a:srgbClr val="C00000"/>
                </a:solidFill>
              </a:rPr>
              <a:t>etilgan</a:t>
            </a:r>
            <a:r>
              <a:rPr lang="en-US" sz="3600" b="1" dirty="0" smtClean="0">
                <a:solidFill>
                  <a:srgbClr val="C00000"/>
                </a:solidFill>
              </a:rPr>
              <a:t> </a:t>
            </a:r>
            <a:r>
              <a:rPr lang="en-US" sz="3600" b="1" dirty="0" err="1" smtClean="0">
                <a:solidFill>
                  <a:srgbClr val="C00000"/>
                </a:solidFill>
              </a:rPr>
              <a:t>Qattiq</a:t>
            </a:r>
            <a:r>
              <a:rPr lang="en-US" sz="3600" b="1" dirty="0" smtClean="0">
                <a:solidFill>
                  <a:srgbClr val="C00000"/>
                </a:solidFill>
              </a:rPr>
              <a:t> </a:t>
            </a:r>
            <a:r>
              <a:rPr lang="en-US" sz="3600" b="1" dirty="0" err="1" smtClean="0">
                <a:solidFill>
                  <a:srgbClr val="C00000"/>
                </a:solidFill>
              </a:rPr>
              <a:t>Ko’nikmalar</a:t>
            </a:r>
            <a:r>
              <a:rPr lang="en-US" sz="3600" b="1" dirty="0" smtClean="0">
                <a:solidFill>
                  <a:srgbClr val="C00000"/>
                </a:solidFill>
              </a:rPr>
              <a:t> (Hard skills):</a:t>
            </a:r>
            <a:endParaRPr lang="ru-RU" dirty="0">
              <a:solidFill>
                <a:srgbClr val="C0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Овал 2"/>
          <p:cNvSpPr/>
          <p:nvPr/>
        </p:nvSpPr>
        <p:spPr>
          <a:xfrm>
            <a:off x="1357290" y="857232"/>
            <a:ext cx="1785950" cy="1643074"/>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 name="TextBox 3"/>
          <p:cNvSpPr txBox="1"/>
          <p:nvPr/>
        </p:nvSpPr>
        <p:spPr>
          <a:xfrm>
            <a:off x="1500166" y="1357298"/>
            <a:ext cx="1500198" cy="646331"/>
          </a:xfrm>
          <a:prstGeom prst="rect">
            <a:avLst/>
          </a:prstGeom>
          <a:noFill/>
        </p:spPr>
        <p:txBody>
          <a:bodyPr wrap="square" rtlCol="0">
            <a:spAutoFit/>
          </a:bodyPr>
          <a:lstStyle/>
          <a:p>
            <a:r>
              <a:rPr lang="en-US" dirty="0" err="1" smtClean="0"/>
              <a:t>Anglangan</a:t>
            </a:r>
            <a:r>
              <a:rPr lang="en-US" dirty="0" smtClean="0"/>
              <a:t> </a:t>
            </a:r>
            <a:r>
              <a:rPr lang="en-US" dirty="0" err="1" smtClean="0"/>
              <a:t>noloyaqatlilik</a:t>
            </a:r>
            <a:endParaRPr lang="ru-RU" dirty="0"/>
          </a:p>
        </p:txBody>
      </p:sp>
      <p:sp>
        <p:nvSpPr>
          <p:cNvPr id="5" name="Заголовок 4"/>
          <p:cNvSpPr txBox="1">
            <a:spLocks noGrp="1"/>
          </p:cNvSpPr>
          <p:nvPr>
            <p:ph type="title"/>
          </p:nvPr>
        </p:nvSpPr>
        <p:spPr>
          <a:xfrm>
            <a:off x="1500189" y="1214438"/>
            <a:ext cx="1357300" cy="754053"/>
          </a:xfrm>
          <a:prstGeom prst="rect">
            <a:avLst/>
          </a:prstGeom>
          <a:noFill/>
        </p:spPr>
        <p:txBody>
          <a:bodyPr wrap="square" rtlCol="0">
            <a:spAutoFit/>
          </a:bodyPr>
          <a:lstStyle/>
          <a:p>
            <a:endParaRPr lang="ru-RU" dirty="0">
              <a:latin typeface="Times New Roman" pitchFamily="18" charset="0"/>
              <a:cs typeface="Times New Roman" pitchFamily="18" charset="0"/>
            </a:endParaRPr>
          </a:p>
        </p:txBody>
      </p:sp>
      <p:sp>
        <p:nvSpPr>
          <p:cNvPr id="6" name="Овал 5"/>
          <p:cNvSpPr/>
          <p:nvPr/>
        </p:nvSpPr>
        <p:spPr>
          <a:xfrm>
            <a:off x="1428728" y="4500570"/>
            <a:ext cx="1857388" cy="1643074"/>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p:cNvSpPr txBox="1"/>
          <p:nvPr/>
        </p:nvSpPr>
        <p:spPr>
          <a:xfrm>
            <a:off x="1500166" y="5000636"/>
            <a:ext cx="1714512" cy="646331"/>
          </a:xfrm>
          <a:prstGeom prst="rect">
            <a:avLst/>
          </a:prstGeom>
          <a:noFill/>
        </p:spPr>
        <p:txBody>
          <a:bodyPr wrap="square" rtlCol="0">
            <a:spAutoFit/>
          </a:bodyPr>
          <a:lstStyle/>
          <a:p>
            <a:pPr algn="ctr"/>
            <a:r>
              <a:rPr lang="en-US" dirty="0" err="1" smtClean="0"/>
              <a:t>Anglanmagan</a:t>
            </a:r>
            <a:r>
              <a:rPr lang="en-US" dirty="0" smtClean="0"/>
              <a:t> </a:t>
            </a:r>
            <a:r>
              <a:rPr lang="en-US" dirty="0" err="1" smtClean="0"/>
              <a:t>nolayoqatlilik</a:t>
            </a:r>
            <a:endParaRPr lang="ru-RU" dirty="0"/>
          </a:p>
        </p:txBody>
      </p:sp>
      <p:sp>
        <p:nvSpPr>
          <p:cNvPr id="9" name="Овал 8"/>
          <p:cNvSpPr/>
          <p:nvPr/>
        </p:nvSpPr>
        <p:spPr>
          <a:xfrm>
            <a:off x="6643702" y="857232"/>
            <a:ext cx="1785950" cy="164307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TextBox 9"/>
          <p:cNvSpPr txBox="1"/>
          <p:nvPr/>
        </p:nvSpPr>
        <p:spPr>
          <a:xfrm>
            <a:off x="6786578" y="1357298"/>
            <a:ext cx="1500198" cy="646331"/>
          </a:xfrm>
          <a:prstGeom prst="rect">
            <a:avLst/>
          </a:prstGeom>
          <a:noFill/>
        </p:spPr>
        <p:txBody>
          <a:bodyPr wrap="square" rtlCol="0">
            <a:spAutoFit/>
          </a:bodyPr>
          <a:lstStyle/>
          <a:p>
            <a:pPr algn="ctr"/>
            <a:r>
              <a:rPr lang="en-US" dirty="0" err="1" smtClean="0"/>
              <a:t>Anglangan</a:t>
            </a:r>
            <a:r>
              <a:rPr lang="en-US" dirty="0" smtClean="0"/>
              <a:t> </a:t>
            </a:r>
            <a:r>
              <a:rPr lang="en-US" dirty="0" err="1" smtClean="0"/>
              <a:t>layoqatlilik</a:t>
            </a:r>
            <a:endParaRPr lang="ru-RU" dirty="0"/>
          </a:p>
        </p:txBody>
      </p:sp>
      <p:sp>
        <p:nvSpPr>
          <p:cNvPr id="11" name="Овал 10"/>
          <p:cNvSpPr/>
          <p:nvPr/>
        </p:nvSpPr>
        <p:spPr>
          <a:xfrm>
            <a:off x="6715140" y="4429132"/>
            <a:ext cx="1785950" cy="1643074"/>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p:cNvSpPr txBox="1"/>
          <p:nvPr/>
        </p:nvSpPr>
        <p:spPr>
          <a:xfrm>
            <a:off x="6786578" y="4925809"/>
            <a:ext cx="1643074" cy="646331"/>
          </a:xfrm>
          <a:prstGeom prst="rect">
            <a:avLst/>
          </a:prstGeom>
          <a:noFill/>
        </p:spPr>
        <p:txBody>
          <a:bodyPr wrap="square" rtlCol="0">
            <a:spAutoFit/>
          </a:bodyPr>
          <a:lstStyle/>
          <a:p>
            <a:pPr algn="ctr"/>
            <a:r>
              <a:rPr lang="en-US" dirty="0" err="1" smtClean="0"/>
              <a:t>Anglanmagan</a:t>
            </a:r>
            <a:endParaRPr lang="en-US" dirty="0" smtClean="0"/>
          </a:p>
          <a:p>
            <a:pPr algn="ctr"/>
            <a:r>
              <a:rPr lang="en-US" dirty="0" err="1" smtClean="0"/>
              <a:t>layoqatlilik</a:t>
            </a:r>
            <a:r>
              <a:rPr lang="en-US" dirty="0" smtClean="0"/>
              <a:t> </a:t>
            </a:r>
            <a:endParaRPr lang="ru-RU" dirty="0"/>
          </a:p>
        </p:txBody>
      </p:sp>
      <p:cxnSp>
        <p:nvCxnSpPr>
          <p:cNvPr id="14" name="Прямая со стрелкой 13"/>
          <p:cNvCxnSpPr/>
          <p:nvPr/>
        </p:nvCxnSpPr>
        <p:spPr>
          <a:xfrm rot="5400000" flipH="1" flipV="1">
            <a:off x="1427934" y="3500438"/>
            <a:ext cx="1857388" cy="1588"/>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a:off x="3214678" y="1714488"/>
            <a:ext cx="3357586" cy="1588"/>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a:stCxn id="9" idx="4"/>
          </p:cNvCxnSpPr>
          <p:nvPr/>
        </p:nvCxnSpPr>
        <p:spPr>
          <a:xfrm rot="16200000" flipH="1">
            <a:off x="6590123" y="3446859"/>
            <a:ext cx="1928826" cy="35719"/>
          </a:xfrm>
          <a:prstGeom prst="straightConnector1">
            <a:avLst/>
          </a:prstGeom>
          <a:ln w="508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flipV="1">
            <a:off x="3143240" y="2285992"/>
            <a:ext cx="3714776" cy="2500330"/>
          </a:xfrm>
          <a:prstGeom prst="straightConnector1">
            <a:avLst/>
          </a:prstGeom>
          <a:ln w="5080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23" name="Скругленная прямоугольная выноска 22"/>
          <p:cNvSpPr/>
          <p:nvPr/>
        </p:nvSpPr>
        <p:spPr>
          <a:xfrm>
            <a:off x="4000496" y="2071678"/>
            <a:ext cx="1357322" cy="357190"/>
          </a:xfrm>
          <a:prstGeom prst="wedgeRoundRectCallout">
            <a:avLst>
              <a:gd name="adj1" fmla="val 125833"/>
              <a:gd name="adj2" fmla="val -101943"/>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O’rganish</a:t>
            </a:r>
            <a:endParaRPr lang="ru-RU" dirty="0">
              <a:solidFill>
                <a:schemeClr val="tx1"/>
              </a:solidFill>
            </a:endParaRPr>
          </a:p>
        </p:txBody>
      </p:sp>
      <p:sp>
        <p:nvSpPr>
          <p:cNvPr id="24" name="Скругленная прямоугольная выноска 23"/>
          <p:cNvSpPr/>
          <p:nvPr/>
        </p:nvSpPr>
        <p:spPr>
          <a:xfrm>
            <a:off x="5143504" y="4357694"/>
            <a:ext cx="1500198" cy="428628"/>
          </a:xfrm>
          <a:prstGeom prst="wedgeRoundRectCallout">
            <a:avLst>
              <a:gd name="adj1" fmla="val 106151"/>
              <a:gd name="adj2" fmla="val -63425"/>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O’xshatish</a:t>
            </a:r>
            <a:endParaRPr lang="ru-RU" dirty="0">
              <a:solidFill>
                <a:schemeClr val="tx1"/>
              </a:solidFill>
            </a:endParaRPr>
          </a:p>
        </p:txBody>
      </p:sp>
      <p:sp>
        <p:nvSpPr>
          <p:cNvPr id="25" name="Скругленная прямоугольная выноска 24"/>
          <p:cNvSpPr/>
          <p:nvPr/>
        </p:nvSpPr>
        <p:spPr>
          <a:xfrm>
            <a:off x="3428992" y="5286388"/>
            <a:ext cx="1357322" cy="357190"/>
          </a:xfrm>
          <a:prstGeom prst="wedgeRoundRectCallout">
            <a:avLst>
              <a:gd name="adj1" fmla="val -37675"/>
              <a:gd name="adj2" fmla="val -267275"/>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O’rganish</a:t>
            </a:r>
            <a:endParaRPr lang="ru-RU" dirty="0">
              <a:solidFill>
                <a:schemeClr val="tx1"/>
              </a:solidFill>
            </a:endParaRPr>
          </a:p>
        </p:txBody>
      </p:sp>
      <p:sp>
        <p:nvSpPr>
          <p:cNvPr id="26" name="Скругленная прямоугольная выноска 25"/>
          <p:cNvSpPr/>
          <p:nvPr/>
        </p:nvSpPr>
        <p:spPr>
          <a:xfrm>
            <a:off x="2643174" y="3000372"/>
            <a:ext cx="1357322" cy="357190"/>
          </a:xfrm>
          <a:prstGeom prst="wedgeRoundRectCallout">
            <a:avLst>
              <a:gd name="adj1" fmla="val -33464"/>
              <a:gd name="adj2" fmla="val -264609"/>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Qiziqish</a:t>
            </a:r>
            <a:r>
              <a:rPr lang="en-US" dirty="0" smtClean="0">
                <a:solidFill>
                  <a:schemeClr val="tx1"/>
                </a:solidFill>
              </a:rPr>
              <a:t> </a:t>
            </a:r>
            <a:endParaRPr lang="ru-RU" dirty="0">
              <a:solidFill>
                <a:schemeClr val="tx1"/>
              </a:solidFill>
            </a:endParaRPr>
          </a:p>
        </p:txBody>
      </p:sp>
      <p:sp>
        <p:nvSpPr>
          <p:cNvPr id="27" name="Скругленная прямоугольная выноска 26"/>
          <p:cNvSpPr/>
          <p:nvPr/>
        </p:nvSpPr>
        <p:spPr>
          <a:xfrm>
            <a:off x="5572132" y="3571876"/>
            <a:ext cx="1571636" cy="357190"/>
          </a:xfrm>
          <a:prstGeom prst="wedgeRoundRectCallout">
            <a:avLst>
              <a:gd name="adj1" fmla="val 71129"/>
              <a:gd name="adj2" fmla="val -232609"/>
              <a:gd name="adj3" fmla="val 16667"/>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foydalanish</a:t>
            </a:r>
            <a:endParaRPr lang="ru-RU" dirty="0">
              <a:solidFill>
                <a:schemeClr val="tx1"/>
              </a:solidFill>
            </a:endParaRPr>
          </a:p>
        </p:txBody>
      </p:sp>
      <p:sp>
        <p:nvSpPr>
          <p:cNvPr id="28" name="TextBox 27"/>
          <p:cNvSpPr txBox="1"/>
          <p:nvPr/>
        </p:nvSpPr>
        <p:spPr>
          <a:xfrm>
            <a:off x="3214678" y="6286520"/>
            <a:ext cx="5143536" cy="369332"/>
          </a:xfrm>
          <a:prstGeom prst="rect">
            <a:avLst/>
          </a:prstGeom>
          <a:noFill/>
        </p:spPr>
        <p:txBody>
          <a:bodyPr wrap="square" rtlCol="0">
            <a:spAutoFit/>
          </a:bodyPr>
          <a:lstStyle/>
          <a:p>
            <a:r>
              <a:rPr lang="en-US" b="1" dirty="0" err="1" smtClean="0">
                <a:latin typeface="Times New Roman" pitchFamily="18" charset="0"/>
                <a:cs typeface="Times New Roman" pitchFamily="18" charset="0"/>
              </a:rPr>
              <a:t>Layoqatlilikni</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rivojlantirish</a:t>
            </a:r>
            <a:r>
              <a:rPr lang="en-US" b="1" dirty="0" smtClean="0">
                <a:latin typeface="Times New Roman" pitchFamily="18" charset="0"/>
                <a:cs typeface="Times New Roman" pitchFamily="18" charset="0"/>
              </a:rPr>
              <a:t> </a:t>
            </a:r>
            <a:r>
              <a:rPr lang="en-US" b="1" dirty="0" err="1" smtClean="0">
                <a:latin typeface="Times New Roman" pitchFamily="18" charset="0"/>
                <a:cs typeface="Times New Roman" pitchFamily="18" charset="0"/>
              </a:rPr>
              <a:t>modeli</a:t>
            </a:r>
            <a:endParaRPr lang="ru-RU" b="1"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28728" y="1357298"/>
            <a:ext cx="7500990" cy="5143536"/>
          </a:xfrm>
        </p:spPr>
        <p:txBody>
          <a:bodyPr>
            <a:noAutofit/>
          </a:bodyPr>
          <a:lstStyle/>
          <a:p>
            <a:pPr lvl="0"/>
            <a:r>
              <a:rPr lang="en-US" sz="2400" dirty="0" smtClean="0">
                <a:solidFill>
                  <a:srgbClr val="7030A0"/>
                </a:solidFill>
              </a:rPr>
              <a:t>1. </a:t>
            </a:r>
            <a:r>
              <a:rPr lang="en-US" sz="2400" dirty="0" err="1" smtClean="0">
                <a:solidFill>
                  <a:srgbClr val="7030A0"/>
                </a:solidFill>
              </a:rPr>
              <a:t>Anglanmagan</a:t>
            </a:r>
            <a:r>
              <a:rPr lang="en-US" sz="2400" dirty="0" smtClean="0">
                <a:solidFill>
                  <a:srgbClr val="7030A0"/>
                </a:solidFill>
              </a:rPr>
              <a:t> </a:t>
            </a:r>
            <a:r>
              <a:rPr lang="en-US" sz="2400" dirty="0" err="1" smtClean="0">
                <a:solidFill>
                  <a:srgbClr val="7030A0"/>
                </a:solidFill>
              </a:rPr>
              <a:t>nolayoqatlilik</a:t>
            </a:r>
            <a:r>
              <a:rPr lang="en-US" sz="2400" dirty="0" smtClean="0">
                <a:solidFill>
                  <a:srgbClr val="7030A0"/>
                </a:solidFill>
              </a:rPr>
              <a:t> – </a:t>
            </a:r>
            <a:r>
              <a:rPr lang="en-US" sz="2400" dirty="0" err="1" smtClean="0">
                <a:solidFill>
                  <a:srgbClr val="7030A0"/>
                </a:solidFill>
              </a:rPr>
              <a:t>kishi</a:t>
            </a:r>
            <a:r>
              <a:rPr lang="en-US" sz="2400" dirty="0" smtClean="0">
                <a:solidFill>
                  <a:srgbClr val="7030A0"/>
                </a:solidFill>
              </a:rPr>
              <a:t> </a:t>
            </a:r>
            <a:r>
              <a:rPr lang="en-US" sz="2400" dirty="0" err="1" smtClean="0">
                <a:solidFill>
                  <a:srgbClr val="7030A0"/>
                </a:solidFill>
              </a:rPr>
              <a:t>mahoratiga</a:t>
            </a:r>
            <a:r>
              <a:rPr lang="en-US" sz="2400" dirty="0" smtClean="0">
                <a:solidFill>
                  <a:srgbClr val="7030A0"/>
                </a:solidFill>
              </a:rPr>
              <a:t> </a:t>
            </a:r>
            <a:r>
              <a:rPr lang="en-US" sz="2400" dirty="0" err="1" smtClean="0">
                <a:solidFill>
                  <a:srgbClr val="7030A0"/>
                </a:solidFill>
              </a:rPr>
              <a:t>ega</a:t>
            </a:r>
            <a:r>
              <a:rPr lang="en-US" sz="2400" dirty="0" smtClean="0">
                <a:solidFill>
                  <a:srgbClr val="7030A0"/>
                </a:solidFill>
              </a:rPr>
              <a:t> </a:t>
            </a:r>
            <a:r>
              <a:rPr lang="en-US" sz="2400" dirty="0" err="1" smtClean="0">
                <a:solidFill>
                  <a:srgbClr val="7030A0"/>
                </a:solidFill>
              </a:rPr>
              <a:t>emasligini</a:t>
            </a:r>
            <a:r>
              <a:rPr lang="en-US" sz="2400" dirty="0" smtClean="0">
                <a:solidFill>
                  <a:srgbClr val="7030A0"/>
                </a:solidFill>
              </a:rPr>
              <a:t> </a:t>
            </a:r>
            <a:r>
              <a:rPr lang="en-US" sz="2400" dirty="0" err="1" smtClean="0">
                <a:solidFill>
                  <a:srgbClr val="7030A0"/>
                </a:solidFill>
              </a:rPr>
              <a:t>anglamaydi</a:t>
            </a:r>
            <a:r>
              <a:rPr lang="en-US" sz="2400" dirty="0" smtClean="0">
                <a:solidFill>
                  <a:srgbClr val="7030A0"/>
                </a:solidFill>
              </a:rPr>
              <a:t> </a:t>
            </a:r>
            <a:r>
              <a:rPr lang="en-US" sz="2400" dirty="0" err="1" smtClean="0">
                <a:solidFill>
                  <a:srgbClr val="7030A0"/>
                </a:solidFill>
              </a:rPr>
              <a:t>va</a:t>
            </a:r>
            <a:r>
              <a:rPr lang="en-US" sz="2400" dirty="0" smtClean="0">
                <a:solidFill>
                  <a:srgbClr val="7030A0"/>
                </a:solidFill>
              </a:rPr>
              <a:t> </a:t>
            </a:r>
            <a:r>
              <a:rPr lang="en-US" sz="2400" dirty="0" err="1" smtClean="0">
                <a:solidFill>
                  <a:srgbClr val="7030A0"/>
                </a:solidFill>
              </a:rPr>
              <a:t>uni</a:t>
            </a:r>
            <a:r>
              <a:rPr lang="en-US" sz="2400" dirty="0" smtClean="0">
                <a:solidFill>
                  <a:srgbClr val="7030A0"/>
                </a:solidFill>
              </a:rPr>
              <a:t> </a:t>
            </a:r>
            <a:r>
              <a:rPr lang="en-US" sz="2400" dirty="0" err="1" smtClean="0">
                <a:solidFill>
                  <a:srgbClr val="7030A0"/>
                </a:solidFill>
              </a:rPr>
              <a:t>tuzatish</a:t>
            </a:r>
            <a:r>
              <a:rPr lang="en-US" sz="2400" dirty="0" smtClean="0">
                <a:solidFill>
                  <a:srgbClr val="7030A0"/>
                </a:solidFill>
              </a:rPr>
              <a:t> </a:t>
            </a:r>
            <a:r>
              <a:rPr lang="en-US" sz="2400" dirty="0" err="1" smtClean="0">
                <a:solidFill>
                  <a:srgbClr val="7030A0"/>
                </a:solidFill>
              </a:rPr>
              <a:t>uchun</a:t>
            </a:r>
            <a:r>
              <a:rPr lang="en-US" sz="2400" dirty="0" smtClean="0">
                <a:solidFill>
                  <a:srgbClr val="7030A0"/>
                </a:solidFill>
              </a:rPr>
              <a:t> </a:t>
            </a:r>
            <a:r>
              <a:rPr lang="en-US" sz="2400" dirty="0" err="1" smtClean="0">
                <a:solidFill>
                  <a:srgbClr val="7030A0"/>
                </a:solidFill>
              </a:rPr>
              <a:t>hech</a:t>
            </a:r>
            <a:r>
              <a:rPr lang="en-US" sz="2400" dirty="0" smtClean="0">
                <a:solidFill>
                  <a:srgbClr val="7030A0"/>
                </a:solidFill>
              </a:rPr>
              <a:t> </a:t>
            </a:r>
            <a:r>
              <a:rPr lang="en-US" sz="2400" dirty="0" err="1" smtClean="0">
                <a:solidFill>
                  <a:srgbClr val="7030A0"/>
                </a:solidFill>
              </a:rPr>
              <a:t>narsa</a:t>
            </a:r>
            <a:r>
              <a:rPr lang="en-US" sz="2400" dirty="0" smtClean="0">
                <a:solidFill>
                  <a:srgbClr val="7030A0"/>
                </a:solidFill>
              </a:rPr>
              <a:t> </a:t>
            </a:r>
            <a:r>
              <a:rPr lang="en-US" sz="2400" dirty="0" err="1" smtClean="0">
                <a:solidFill>
                  <a:srgbClr val="7030A0"/>
                </a:solidFill>
              </a:rPr>
              <a:t>qilmaydi</a:t>
            </a:r>
            <a:r>
              <a:rPr lang="ru-RU" sz="2400" dirty="0" smtClean="0">
                <a:solidFill>
                  <a:srgbClr val="7030A0"/>
                </a:solidFill>
              </a:rPr>
              <a:t/>
            </a:r>
            <a:br>
              <a:rPr lang="ru-RU" sz="2400" dirty="0" smtClean="0">
                <a:solidFill>
                  <a:srgbClr val="7030A0"/>
                </a:solidFill>
              </a:rPr>
            </a:br>
            <a:r>
              <a:rPr lang="en-US" sz="1000" dirty="0" smtClean="0">
                <a:solidFill>
                  <a:srgbClr val="7030A0"/>
                </a:solidFill>
              </a:rPr>
              <a:t/>
            </a:r>
            <a:br>
              <a:rPr lang="en-US" sz="1000" dirty="0" smtClean="0">
                <a:solidFill>
                  <a:srgbClr val="7030A0"/>
                </a:solidFill>
              </a:rPr>
            </a:br>
            <a:r>
              <a:rPr lang="en-US" sz="2400" dirty="0" smtClean="0">
                <a:solidFill>
                  <a:srgbClr val="7030A0"/>
                </a:solidFill>
              </a:rPr>
              <a:t>2. </a:t>
            </a:r>
            <a:r>
              <a:rPr lang="en-US" sz="2400" dirty="0" err="1" smtClean="0">
                <a:solidFill>
                  <a:srgbClr val="7030A0"/>
                </a:solidFill>
              </a:rPr>
              <a:t>Anglangan</a:t>
            </a:r>
            <a:r>
              <a:rPr lang="en-US" sz="2400" dirty="0" smtClean="0">
                <a:solidFill>
                  <a:srgbClr val="7030A0"/>
                </a:solidFill>
              </a:rPr>
              <a:t> </a:t>
            </a:r>
            <a:r>
              <a:rPr lang="en-US" sz="2400" dirty="0" err="1" smtClean="0">
                <a:solidFill>
                  <a:srgbClr val="7030A0"/>
                </a:solidFill>
              </a:rPr>
              <a:t>nolayoqatlilik</a:t>
            </a:r>
            <a:r>
              <a:rPr lang="en-US" sz="2400" dirty="0" smtClean="0">
                <a:solidFill>
                  <a:srgbClr val="7030A0"/>
                </a:solidFill>
              </a:rPr>
              <a:t> – </a:t>
            </a:r>
            <a:r>
              <a:rPr lang="en-US" sz="2400" dirty="0" err="1" smtClean="0">
                <a:solidFill>
                  <a:srgbClr val="7030A0"/>
                </a:solidFill>
              </a:rPr>
              <a:t>inson</a:t>
            </a:r>
            <a:r>
              <a:rPr lang="en-US" sz="2400" dirty="0" smtClean="0">
                <a:solidFill>
                  <a:srgbClr val="7030A0"/>
                </a:solidFill>
              </a:rPr>
              <a:t> </a:t>
            </a:r>
            <a:r>
              <a:rPr lang="en-US" sz="2400" dirty="0" err="1" smtClean="0">
                <a:solidFill>
                  <a:srgbClr val="7030A0"/>
                </a:solidFill>
              </a:rPr>
              <a:t>qobiliyatlari</a:t>
            </a:r>
            <a:r>
              <a:rPr lang="en-US" sz="2400" dirty="0" smtClean="0">
                <a:solidFill>
                  <a:srgbClr val="7030A0"/>
                </a:solidFill>
              </a:rPr>
              <a:t> </a:t>
            </a:r>
            <a:r>
              <a:rPr lang="en-US" sz="2400" dirty="0" err="1" smtClean="0">
                <a:solidFill>
                  <a:srgbClr val="7030A0"/>
                </a:solidFill>
              </a:rPr>
              <a:t>va</a:t>
            </a:r>
            <a:r>
              <a:rPr lang="en-US" sz="2400" dirty="0" smtClean="0">
                <a:solidFill>
                  <a:srgbClr val="7030A0"/>
                </a:solidFill>
              </a:rPr>
              <a:t> </a:t>
            </a:r>
            <a:r>
              <a:rPr lang="en-US" sz="2400" dirty="0" err="1" smtClean="0">
                <a:solidFill>
                  <a:srgbClr val="7030A0"/>
                </a:solidFill>
              </a:rPr>
              <a:t>ko'nikmalariga</a:t>
            </a:r>
            <a:r>
              <a:rPr lang="en-US" sz="2400" dirty="0" smtClean="0">
                <a:solidFill>
                  <a:srgbClr val="7030A0"/>
                </a:solidFill>
              </a:rPr>
              <a:t> </a:t>
            </a:r>
            <a:r>
              <a:rPr lang="en-US" sz="2400" dirty="0" err="1" smtClean="0">
                <a:solidFill>
                  <a:srgbClr val="7030A0"/>
                </a:solidFill>
              </a:rPr>
              <a:t>ega</a:t>
            </a:r>
            <a:r>
              <a:rPr lang="en-US" sz="2400" dirty="0" smtClean="0">
                <a:solidFill>
                  <a:srgbClr val="7030A0"/>
                </a:solidFill>
              </a:rPr>
              <a:t> </a:t>
            </a:r>
            <a:r>
              <a:rPr lang="en-US" sz="2400" dirty="0" err="1" smtClean="0">
                <a:solidFill>
                  <a:srgbClr val="7030A0"/>
                </a:solidFill>
              </a:rPr>
              <a:t>emasligini</a:t>
            </a:r>
            <a:r>
              <a:rPr lang="en-US" sz="2400" dirty="0" smtClean="0">
                <a:solidFill>
                  <a:srgbClr val="7030A0"/>
                </a:solidFill>
              </a:rPr>
              <a:t> </a:t>
            </a:r>
            <a:r>
              <a:rPr lang="en-US" sz="2400" dirty="0" err="1" smtClean="0">
                <a:solidFill>
                  <a:srgbClr val="7030A0"/>
                </a:solidFill>
              </a:rPr>
              <a:t>tushunadi</a:t>
            </a:r>
            <a:r>
              <a:rPr lang="en-US" sz="2400" dirty="0" smtClean="0">
                <a:solidFill>
                  <a:srgbClr val="7030A0"/>
                </a:solidFill>
              </a:rPr>
              <a:t>, </a:t>
            </a:r>
            <a:r>
              <a:rPr lang="en-US" sz="2400" dirty="0" err="1" smtClean="0">
                <a:solidFill>
                  <a:srgbClr val="7030A0"/>
                </a:solidFill>
              </a:rPr>
              <a:t>bilim</a:t>
            </a:r>
            <a:r>
              <a:rPr lang="en-US" sz="2400" dirty="0" smtClean="0">
                <a:solidFill>
                  <a:srgbClr val="7030A0"/>
                </a:solidFill>
              </a:rPr>
              <a:t> </a:t>
            </a:r>
            <a:r>
              <a:rPr lang="en-US" sz="2400" dirty="0" err="1" smtClean="0">
                <a:solidFill>
                  <a:srgbClr val="7030A0"/>
                </a:solidFill>
              </a:rPr>
              <a:t>qidirishni</a:t>
            </a:r>
            <a:r>
              <a:rPr lang="en-US" sz="2400" dirty="0" smtClean="0">
                <a:solidFill>
                  <a:srgbClr val="7030A0"/>
                </a:solidFill>
              </a:rPr>
              <a:t> </a:t>
            </a:r>
            <a:r>
              <a:rPr lang="en-US" sz="2400" dirty="0" err="1" smtClean="0">
                <a:solidFill>
                  <a:srgbClr val="7030A0"/>
                </a:solidFill>
              </a:rPr>
              <a:t>boshlaydi</a:t>
            </a:r>
            <a:r>
              <a:rPr lang="en-US" sz="2400" dirty="0" smtClean="0">
                <a:solidFill>
                  <a:srgbClr val="7030A0"/>
                </a:solidFill>
              </a:rPr>
              <a:t> </a:t>
            </a:r>
            <a:r>
              <a:rPr lang="en-US" sz="2400" dirty="0" err="1" smtClean="0">
                <a:solidFill>
                  <a:srgbClr val="7030A0"/>
                </a:solidFill>
              </a:rPr>
              <a:t>va</a:t>
            </a:r>
            <a:r>
              <a:rPr lang="en-US" sz="2400" dirty="0" smtClean="0">
                <a:solidFill>
                  <a:srgbClr val="7030A0"/>
                </a:solidFill>
              </a:rPr>
              <a:t> </a:t>
            </a:r>
            <a:r>
              <a:rPr lang="en-US" sz="2400" dirty="0" err="1" smtClean="0">
                <a:solidFill>
                  <a:srgbClr val="7030A0"/>
                </a:solidFill>
              </a:rPr>
              <a:t>vazifalarni</a:t>
            </a:r>
            <a:r>
              <a:rPr lang="en-US" sz="2400" dirty="0" smtClean="0">
                <a:solidFill>
                  <a:srgbClr val="7030A0"/>
                </a:solidFill>
              </a:rPr>
              <a:t> </a:t>
            </a:r>
            <a:r>
              <a:rPr lang="en-US" sz="2400" dirty="0" err="1" smtClean="0">
                <a:solidFill>
                  <a:srgbClr val="7030A0"/>
                </a:solidFill>
              </a:rPr>
              <a:t>bajaradi</a:t>
            </a:r>
            <a:r>
              <a:rPr lang="en-US" sz="2400" dirty="0" smtClean="0">
                <a:solidFill>
                  <a:srgbClr val="7030A0"/>
                </a:solidFill>
              </a:rPr>
              <a:t>.</a:t>
            </a:r>
            <a:r>
              <a:rPr lang="ru-RU" sz="2400" dirty="0" smtClean="0">
                <a:solidFill>
                  <a:srgbClr val="7030A0"/>
                </a:solidFill>
              </a:rPr>
              <a:t/>
            </a:r>
            <a:br>
              <a:rPr lang="ru-RU" sz="2400" dirty="0" smtClean="0">
                <a:solidFill>
                  <a:srgbClr val="7030A0"/>
                </a:solidFill>
              </a:rPr>
            </a:br>
            <a:r>
              <a:rPr lang="en-US" sz="1000" dirty="0" smtClean="0">
                <a:solidFill>
                  <a:srgbClr val="7030A0"/>
                </a:solidFill>
              </a:rPr>
              <a:t/>
            </a:r>
            <a:br>
              <a:rPr lang="en-US" sz="1000" dirty="0" smtClean="0">
                <a:solidFill>
                  <a:srgbClr val="7030A0"/>
                </a:solidFill>
              </a:rPr>
            </a:br>
            <a:r>
              <a:rPr lang="en-US" sz="2400" dirty="0" smtClean="0">
                <a:solidFill>
                  <a:srgbClr val="7030A0"/>
                </a:solidFill>
              </a:rPr>
              <a:t>3. </a:t>
            </a:r>
            <a:r>
              <a:rPr lang="en-US" sz="2400" dirty="0" err="1" smtClean="0">
                <a:solidFill>
                  <a:srgbClr val="7030A0"/>
                </a:solidFill>
              </a:rPr>
              <a:t>Anglangan</a:t>
            </a:r>
            <a:r>
              <a:rPr lang="en-US" sz="2400" dirty="0" smtClean="0">
                <a:solidFill>
                  <a:srgbClr val="7030A0"/>
                </a:solidFill>
              </a:rPr>
              <a:t> </a:t>
            </a:r>
            <a:r>
              <a:rPr lang="en-US" sz="2400" dirty="0" err="1" smtClean="0">
                <a:solidFill>
                  <a:srgbClr val="7030A0"/>
                </a:solidFill>
              </a:rPr>
              <a:t>layoqatlilik</a:t>
            </a:r>
            <a:r>
              <a:rPr lang="en-US" sz="2400" dirty="0" smtClean="0">
                <a:solidFill>
                  <a:srgbClr val="7030A0"/>
                </a:solidFill>
              </a:rPr>
              <a:t> – </a:t>
            </a:r>
            <a:r>
              <a:rPr lang="en-US" sz="2400" dirty="0" err="1" smtClean="0">
                <a:solidFill>
                  <a:srgbClr val="7030A0"/>
                </a:solidFill>
              </a:rPr>
              <a:t>inson</a:t>
            </a:r>
            <a:r>
              <a:rPr lang="en-US" sz="2400" dirty="0" smtClean="0">
                <a:solidFill>
                  <a:srgbClr val="7030A0"/>
                </a:solidFill>
              </a:rPr>
              <a:t> </a:t>
            </a:r>
            <a:r>
              <a:rPr lang="en-US" sz="2400" dirty="0" err="1" smtClean="0">
                <a:solidFill>
                  <a:srgbClr val="7030A0"/>
                </a:solidFill>
              </a:rPr>
              <a:t>ko'nikmalarga</a:t>
            </a:r>
            <a:r>
              <a:rPr lang="en-US" sz="2400" dirty="0" smtClean="0">
                <a:solidFill>
                  <a:srgbClr val="7030A0"/>
                </a:solidFill>
              </a:rPr>
              <a:t> </a:t>
            </a:r>
            <a:r>
              <a:rPr lang="en-US" sz="2400" dirty="0" err="1" smtClean="0">
                <a:solidFill>
                  <a:srgbClr val="7030A0"/>
                </a:solidFill>
              </a:rPr>
              <a:t>ega</a:t>
            </a:r>
            <a:r>
              <a:rPr lang="en-US" sz="2400" dirty="0" smtClean="0">
                <a:solidFill>
                  <a:srgbClr val="7030A0"/>
                </a:solidFill>
              </a:rPr>
              <a:t> </a:t>
            </a:r>
            <a:r>
              <a:rPr lang="en-US" sz="2400" dirty="0" err="1" smtClean="0">
                <a:solidFill>
                  <a:srgbClr val="7030A0"/>
                </a:solidFill>
              </a:rPr>
              <a:t>bo'ldi</a:t>
            </a:r>
            <a:r>
              <a:rPr lang="en-US" sz="2400" dirty="0" smtClean="0">
                <a:solidFill>
                  <a:srgbClr val="7030A0"/>
                </a:solidFill>
              </a:rPr>
              <a:t>, </a:t>
            </a:r>
            <a:r>
              <a:rPr lang="en-US" sz="2400" dirty="0" err="1" smtClean="0">
                <a:solidFill>
                  <a:srgbClr val="7030A0"/>
                </a:solidFill>
              </a:rPr>
              <a:t>lekin</a:t>
            </a:r>
            <a:r>
              <a:rPr lang="en-US" sz="2400" dirty="0" smtClean="0">
                <a:solidFill>
                  <a:srgbClr val="7030A0"/>
                </a:solidFill>
              </a:rPr>
              <a:t> </a:t>
            </a:r>
            <a:r>
              <a:rPr lang="en-US" sz="2400" dirty="0" err="1" smtClean="0">
                <a:solidFill>
                  <a:srgbClr val="7030A0"/>
                </a:solidFill>
              </a:rPr>
              <a:t>ularni</a:t>
            </a:r>
            <a:r>
              <a:rPr lang="en-US" sz="2400" dirty="0" smtClean="0">
                <a:solidFill>
                  <a:srgbClr val="7030A0"/>
                </a:solidFill>
              </a:rPr>
              <a:t> </a:t>
            </a:r>
            <a:r>
              <a:rPr lang="en-US" sz="2400" dirty="0" err="1" smtClean="0">
                <a:solidFill>
                  <a:srgbClr val="7030A0"/>
                </a:solidFill>
              </a:rPr>
              <a:t>doimo</a:t>
            </a:r>
            <a:r>
              <a:rPr lang="en-US" sz="2400" dirty="0" smtClean="0">
                <a:solidFill>
                  <a:srgbClr val="7030A0"/>
                </a:solidFill>
              </a:rPr>
              <a:t> </a:t>
            </a:r>
            <a:r>
              <a:rPr lang="en-US" sz="2400" dirty="0" err="1" smtClean="0">
                <a:solidFill>
                  <a:srgbClr val="7030A0"/>
                </a:solidFill>
              </a:rPr>
              <a:t>nazorat</a:t>
            </a:r>
            <a:r>
              <a:rPr lang="en-US" sz="2400" dirty="0" smtClean="0">
                <a:solidFill>
                  <a:srgbClr val="7030A0"/>
                </a:solidFill>
              </a:rPr>
              <a:t> </a:t>
            </a:r>
            <a:r>
              <a:rPr lang="en-US" sz="2400" dirty="0" err="1" smtClean="0">
                <a:solidFill>
                  <a:srgbClr val="7030A0"/>
                </a:solidFill>
              </a:rPr>
              <a:t>qiladi</a:t>
            </a:r>
            <a:r>
              <a:rPr lang="en-US" sz="2400" dirty="0" smtClean="0">
                <a:solidFill>
                  <a:srgbClr val="7030A0"/>
                </a:solidFill>
              </a:rPr>
              <a:t>, </a:t>
            </a:r>
            <a:r>
              <a:rPr lang="en-US" sz="2400" dirty="0" err="1" smtClean="0">
                <a:solidFill>
                  <a:srgbClr val="7030A0"/>
                </a:solidFill>
              </a:rPr>
              <a:t>hamma</a:t>
            </a:r>
            <a:r>
              <a:rPr lang="en-US" sz="2400" dirty="0" smtClean="0">
                <a:solidFill>
                  <a:srgbClr val="7030A0"/>
                </a:solidFill>
              </a:rPr>
              <a:t> </a:t>
            </a:r>
            <a:r>
              <a:rPr lang="en-US" sz="2400" dirty="0" err="1" smtClean="0">
                <a:solidFill>
                  <a:srgbClr val="7030A0"/>
                </a:solidFill>
              </a:rPr>
              <a:t>narsani</a:t>
            </a:r>
            <a:r>
              <a:rPr lang="en-US" sz="2400" dirty="0" smtClean="0">
                <a:solidFill>
                  <a:srgbClr val="7030A0"/>
                </a:solidFill>
              </a:rPr>
              <a:t> </a:t>
            </a:r>
            <a:r>
              <a:rPr lang="en-US" sz="2400" dirty="0" err="1" smtClean="0">
                <a:solidFill>
                  <a:srgbClr val="7030A0"/>
                </a:solidFill>
              </a:rPr>
              <a:t>to'g'ri</a:t>
            </a:r>
            <a:r>
              <a:rPr lang="en-US" sz="2400" dirty="0" smtClean="0">
                <a:solidFill>
                  <a:srgbClr val="7030A0"/>
                </a:solidFill>
              </a:rPr>
              <a:t> </a:t>
            </a:r>
            <a:r>
              <a:rPr lang="en-US" sz="2400" dirty="0" err="1" smtClean="0">
                <a:solidFill>
                  <a:srgbClr val="7030A0"/>
                </a:solidFill>
              </a:rPr>
              <a:t>bajaradimi-yo'qmi</a:t>
            </a:r>
            <a:r>
              <a:rPr lang="en-US" sz="2400" dirty="0" smtClean="0">
                <a:solidFill>
                  <a:srgbClr val="7030A0"/>
                </a:solidFill>
              </a:rPr>
              <a:t> </a:t>
            </a:r>
            <a:r>
              <a:rPr lang="en-US" sz="2400" dirty="0" err="1" smtClean="0">
                <a:solidFill>
                  <a:srgbClr val="7030A0"/>
                </a:solidFill>
              </a:rPr>
              <a:t>tekshiriladi</a:t>
            </a:r>
            <a:r>
              <a:rPr lang="en-US" sz="2400" dirty="0" smtClean="0">
                <a:solidFill>
                  <a:srgbClr val="7030A0"/>
                </a:solidFill>
              </a:rPr>
              <a:t>.</a:t>
            </a:r>
            <a:r>
              <a:rPr lang="ru-RU" sz="2400" dirty="0" smtClean="0">
                <a:solidFill>
                  <a:srgbClr val="7030A0"/>
                </a:solidFill>
              </a:rPr>
              <a:t/>
            </a:r>
            <a:br>
              <a:rPr lang="ru-RU" sz="2400" dirty="0" smtClean="0">
                <a:solidFill>
                  <a:srgbClr val="7030A0"/>
                </a:solidFill>
              </a:rPr>
            </a:br>
            <a:r>
              <a:rPr lang="en-US" sz="1000" dirty="0" smtClean="0">
                <a:solidFill>
                  <a:srgbClr val="7030A0"/>
                </a:solidFill>
              </a:rPr>
              <a:t/>
            </a:r>
            <a:br>
              <a:rPr lang="en-US" sz="1000" dirty="0" smtClean="0">
                <a:solidFill>
                  <a:srgbClr val="7030A0"/>
                </a:solidFill>
              </a:rPr>
            </a:br>
            <a:r>
              <a:rPr lang="en-US" sz="2400" dirty="0" smtClean="0">
                <a:solidFill>
                  <a:srgbClr val="7030A0"/>
                </a:solidFill>
              </a:rPr>
              <a:t>4. </a:t>
            </a:r>
            <a:r>
              <a:rPr lang="en-US" sz="2400" dirty="0" err="1" smtClean="0">
                <a:solidFill>
                  <a:srgbClr val="7030A0"/>
                </a:solidFill>
              </a:rPr>
              <a:t>Anglangmagan</a:t>
            </a:r>
            <a:r>
              <a:rPr lang="en-US" sz="2400" dirty="0" smtClean="0">
                <a:solidFill>
                  <a:srgbClr val="7030A0"/>
                </a:solidFill>
              </a:rPr>
              <a:t> </a:t>
            </a:r>
            <a:r>
              <a:rPr lang="en-US" sz="2400" dirty="0" err="1" smtClean="0">
                <a:solidFill>
                  <a:srgbClr val="7030A0"/>
                </a:solidFill>
              </a:rPr>
              <a:t>layoqatlilik</a:t>
            </a:r>
            <a:r>
              <a:rPr lang="en-US" sz="2400" dirty="0" smtClean="0">
                <a:solidFill>
                  <a:srgbClr val="7030A0"/>
                </a:solidFill>
              </a:rPr>
              <a:t> – </a:t>
            </a:r>
            <a:r>
              <a:rPr lang="en-US" sz="2400" dirty="0" err="1" smtClean="0">
                <a:solidFill>
                  <a:srgbClr val="7030A0"/>
                </a:solidFill>
              </a:rPr>
              <a:t>inson</a:t>
            </a:r>
            <a:r>
              <a:rPr lang="en-US" sz="2400" dirty="0" smtClean="0">
                <a:solidFill>
                  <a:srgbClr val="7030A0"/>
                </a:solidFill>
              </a:rPr>
              <a:t> </a:t>
            </a:r>
            <a:r>
              <a:rPr lang="en-US" sz="2400" dirty="0" err="1" smtClean="0">
                <a:solidFill>
                  <a:srgbClr val="7030A0"/>
                </a:solidFill>
              </a:rPr>
              <a:t>qobiliyatni</a:t>
            </a:r>
            <a:r>
              <a:rPr lang="en-US" sz="2400" dirty="0" smtClean="0">
                <a:solidFill>
                  <a:srgbClr val="7030A0"/>
                </a:solidFill>
              </a:rPr>
              <a:t> </a:t>
            </a:r>
            <a:r>
              <a:rPr lang="en-US" sz="2400" dirty="0" err="1" smtClean="0">
                <a:solidFill>
                  <a:srgbClr val="7030A0"/>
                </a:solidFill>
              </a:rPr>
              <a:t>osongina</a:t>
            </a:r>
            <a:r>
              <a:rPr lang="en-US" sz="2400" dirty="0" smtClean="0">
                <a:solidFill>
                  <a:srgbClr val="7030A0"/>
                </a:solidFill>
              </a:rPr>
              <a:t> </a:t>
            </a:r>
            <a:r>
              <a:rPr lang="en-US" sz="2400" dirty="0" err="1" smtClean="0">
                <a:solidFill>
                  <a:srgbClr val="7030A0"/>
                </a:solidFill>
              </a:rPr>
              <a:t>ishlatadi</a:t>
            </a:r>
            <a:r>
              <a:rPr lang="en-US" sz="2400" dirty="0" smtClean="0">
                <a:solidFill>
                  <a:srgbClr val="7030A0"/>
                </a:solidFill>
              </a:rPr>
              <a:t> </a:t>
            </a:r>
            <a:r>
              <a:rPr lang="en-US" sz="2400" dirty="0" err="1" smtClean="0">
                <a:solidFill>
                  <a:srgbClr val="7030A0"/>
                </a:solidFill>
              </a:rPr>
              <a:t>va</a:t>
            </a:r>
            <a:r>
              <a:rPr lang="en-US" sz="2400" dirty="0" smtClean="0">
                <a:solidFill>
                  <a:srgbClr val="7030A0"/>
                </a:solidFill>
              </a:rPr>
              <a:t> </a:t>
            </a:r>
            <a:r>
              <a:rPr lang="en-US" sz="2400" dirty="0" err="1" smtClean="0">
                <a:solidFill>
                  <a:srgbClr val="7030A0"/>
                </a:solidFill>
              </a:rPr>
              <a:t>harakatlarning</a:t>
            </a:r>
            <a:r>
              <a:rPr lang="en-US" sz="2400" dirty="0" smtClean="0">
                <a:solidFill>
                  <a:srgbClr val="7030A0"/>
                </a:solidFill>
              </a:rPr>
              <a:t> </a:t>
            </a:r>
            <a:r>
              <a:rPr lang="en-US" sz="2400" dirty="0" err="1" smtClean="0">
                <a:solidFill>
                  <a:srgbClr val="7030A0"/>
                </a:solidFill>
              </a:rPr>
              <a:t>to'g'riligini</a:t>
            </a:r>
            <a:r>
              <a:rPr lang="en-US" sz="2400" dirty="0" smtClean="0">
                <a:solidFill>
                  <a:srgbClr val="7030A0"/>
                </a:solidFill>
              </a:rPr>
              <a:t> </a:t>
            </a:r>
            <a:r>
              <a:rPr lang="en-US" sz="2400" dirty="0" err="1" smtClean="0">
                <a:solidFill>
                  <a:srgbClr val="7030A0"/>
                </a:solidFill>
              </a:rPr>
              <a:t>kuzatmaydi</a:t>
            </a:r>
            <a:r>
              <a:rPr lang="en-US" sz="2400" dirty="0" smtClean="0">
                <a:solidFill>
                  <a:srgbClr val="7030A0"/>
                </a:solidFill>
              </a:rPr>
              <a:t>.</a:t>
            </a:r>
            <a:endParaRPr lang="ru-RU" sz="2400" dirty="0">
              <a:solidFill>
                <a:srgbClr val="7030A0"/>
              </a:solidFill>
            </a:endParaRPr>
          </a:p>
        </p:txBody>
      </p:sp>
      <p:sp>
        <p:nvSpPr>
          <p:cNvPr id="19457" name="Rectangle 1"/>
          <p:cNvSpPr>
            <a:spLocks noChangeArrowheads="1"/>
          </p:cNvSpPr>
          <p:nvPr/>
        </p:nvSpPr>
        <p:spPr bwMode="auto">
          <a:xfrm>
            <a:off x="1214414" y="500042"/>
            <a:ext cx="7715304"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l"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Layoqatlilikni</a:t>
            </a:r>
            <a:r>
              <a:rPr kumimoji="0" lang="en-US" sz="36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rivojlantirish</a:t>
            </a:r>
            <a:r>
              <a:rPr kumimoji="0" lang="en-US" sz="3600" b="1" i="0" u="none" strike="noStrike" cap="none" normalizeH="0" baseline="0" dirty="0" smtClean="0">
                <a:ln>
                  <a:noFill/>
                </a:ln>
                <a:solidFill>
                  <a:srgbClr val="FF0000"/>
                </a:solidFill>
                <a:effectLst/>
                <a:latin typeface="Times New Roman" pitchFamily="18" charset="0"/>
                <a:ea typeface="Calibri" pitchFamily="34" charset="0"/>
                <a:cs typeface="Times New Roman" pitchFamily="18" charset="0"/>
              </a:rPr>
              <a:t> </a:t>
            </a:r>
            <a:r>
              <a:rPr kumimoji="0" lang="en-US" sz="3600" b="1" i="0" u="none" strike="noStrike" cap="none" normalizeH="0" baseline="0" dirty="0" err="1" smtClean="0">
                <a:ln>
                  <a:noFill/>
                </a:ln>
                <a:solidFill>
                  <a:srgbClr val="FF0000"/>
                </a:solidFill>
                <a:effectLst/>
                <a:latin typeface="Times New Roman" pitchFamily="18" charset="0"/>
                <a:ea typeface="Calibri" pitchFamily="34" charset="0"/>
                <a:cs typeface="Times New Roman" pitchFamily="18" charset="0"/>
              </a:rPr>
              <a:t>modeli</a:t>
            </a:r>
            <a:r>
              <a:rPr lang="en-US" sz="3600" b="1" dirty="0" smtClean="0">
                <a:solidFill>
                  <a:srgbClr val="FF0000"/>
                </a:solidFill>
                <a:latin typeface="Times New Roman" pitchFamily="18" charset="0"/>
                <a:ea typeface="Calibri" pitchFamily="34" charset="0"/>
                <a:cs typeface="Times New Roman" pitchFamily="18" charset="0"/>
              </a:rPr>
              <a:t>:</a:t>
            </a:r>
            <a:endParaRPr kumimoji="0" lang="en-US" sz="3600" b="1" i="0" u="none" strike="noStrike" cap="none" normalizeH="0" baseline="0" dirty="0" smtClean="0">
              <a:ln>
                <a:noFill/>
              </a:ln>
              <a:solidFill>
                <a:srgbClr val="FF0000"/>
              </a:solidFill>
              <a:effectLst/>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785926"/>
            <a:ext cx="7215238" cy="4714908"/>
          </a:xfrm>
        </p:spPr>
        <p:txBody>
          <a:bodyPr>
            <a:noAutofit/>
          </a:bodyPr>
          <a:lstStyle/>
          <a:p>
            <a:r>
              <a:rPr lang="ru-RU" sz="2800" dirty="0" smtClean="0">
                <a:solidFill>
                  <a:srgbClr val="7030A0"/>
                </a:solidFill>
              </a:rPr>
              <a:t/>
            </a:r>
            <a:br>
              <a:rPr lang="ru-RU" sz="2800" dirty="0" smtClean="0">
                <a:solidFill>
                  <a:srgbClr val="7030A0"/>
                </a:solidFill>
              </a:rPr>
            </a:br>
            <a:r>
              <a:rPr lang="en-US" sz="2800" dirty="0" err="1" smtClean="0">
                <a:solidFill>
                  <a:srgbClr val="7030A0"/>
                </a:solidFill>
              </a:rPr>
              <a:t>Kichik</a:t>
            </a:r>
            <a:r>
              <a:rPr lang="en-US" sz="2800" dirty="0" smtClean="0">
                <a:solidFill>
                  <a:srgbClr val="7030A0"/>
                </a:solidFill>
              </a:rPr>
              <a:t> </a:t>
            </a:r>
            <a:r>
              <a:rPr lang="en-US" sz="2800" dirty="0" err="1" smtClean="0">
                <a:solidFill>
                  <a:srgbClr val="7030A0"/>
                </a:solidFill>
              </a:rPr>
              <a:t>qadamlar</a:t>
            </a:r>
            <a:r>
              <a:rPr lang="en-US" sz="2800" dirty="0" smtClean="0">
                <a:solidFill>
                  <a:srgbClr val="7030A0"/>
                </a:solidFill>
              </a:rPr>
              <a:t> </a:t>
            </a:r>
            <a:r>
              <a:rPr lang="en-US" sz="2800" dirty="0" err="1" smtClean="0">
                <a:solidFill>
                  <a:srgbClr val="7030A0"/>
                </a:solidFill>
              </a:rPr>
              <a:t>bilan</a:t>
            </a:r>
            <a:r>
              <a:rPr lang="en-US" sz="2800" dirty="0" smtClean="0">
                <a:solidFill>
                  <a:srgbClr val="7030A0"/>
                </a:solidFill>
              </a:rPr>
              <a:t> </a:t>
            </a:r>
            <a:r>
              <a:rPr lang="en-US" sz="2800" dirty="0" err="1" smtClean="0">
                <a:solidFill>
                  <a:srgbClr val="7030A0"/>
                </a:solidFill>
              </a:rPr>
              <a:t>harakat</a:t>
            </a:r>
            <a:r>
              <a:rPr lang="en-US" sz="2800" dirty="0" smtClean="0">
                <a:solidFill>
                  <a:srgbClr val="7030A0"/>
                </a:solidFill>
              </a:rPr>
              <a:t> </a:t>
            </a:r>
            <a:r>
              <a:rPr lang="en-US" sz="2800" dirty="0" err="1" smtClean="0">
                <a:solidFill>
                  <a:srgbClr val="7030A0"/>
                </a:solidFill>
              </a:rPr>
              <a:t>qilish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Muayyan</a:t>
            </a:r>
            <a:r>
              <a:rPr lang="en-US" sz="2800" dirty="0" smtClean="0">
                <a:solidFill>
                  <a:srgbClr val="7030A0"/>
                </a:solidFill>
              </a:rPr>
              <a:t> </a:t>
            </a:r>
            <a:r>
              <a:rPr lang="en-US" sz="2800" dirty="0" err="1" smtClean="0">
                <a:solidFill>
                  <a:srgbClr val="7030A0"/>
                </a:solidFill>
              </a:rPr>
              <a:t>vazifalar</a:t>
            </a:r>
            <a:r>
              <a:rPr lang="en-US" sz="2800" dirty="0" smtClean="0">
                <a:solidFill>
                  <a:srgbClr val="7030A0"/>
                </a:solidFill>
              </a:rPr>
              <a:t> </a:t>
            </a:r>
            <a:r>
              <a:rPr lang="en-US" sz="2800" dirty="0" err="1" smtClean="0">
                <a:solidFill>
                  <a:srgbClr val="7030A0"/>
                </a:solidFill>
              </a:rPr>
              <a:t>va</a:t>
            </a:r>
            <a:r>
              <a:rPr lang="en-US" sz="2800" dirty="0" smtClean="0">
                <a:solidFill>
                  <a:srgbClr val="7030A0"/>
                </a:solidFill>
              </a:rPr>
              <a:t> </a:t>
            </a:r>
            <a:r>
              <a:rPr lang="en-US" sz="2800" dirty="0" err="1" smtClean="0">
                <a:solidFill>
                  <a:srgbClr val="7030A0"/>
                </a:solidFill>
              </a:rPr>
              <a:t>muddatlarni</a:t>
            </a:r>
            <a:r>
              <a:rPr lang="en-US" sz="2800" dirty="0" smtClean="0">
                <a:solidFill>
                  <a:srgbClr val="7030A0"/>
                </a:solidFill>
              </a:rPr>
              <a:t> </a:t>
            </a:r>
            <a:r>
              <a:rPr lang="en-US" sz="2800" dirty="0" err="1" smtClean="0">
                <a:solidFill>
                  <a:srgbClr val="7030A0"/>
                </a:solidFill>
              </a:rPr>
              <a:t>belgilash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Muntazam</a:t>
            </a:r>
            <a:r>
              <a:rPr lang="en-US" sz="2800" dirty="0" smtClean="0">
                <a:solidFill>
                  <a:srgbClr val="7030A0"/>
                </a:solidFill>
              </a:rPr>
              <a:t> </a:t>
            </a:r>
            <a:r>
              <a:rPr lang="en-US" sz="2800" dirty="0" err="1" smtClean="0">
                <a:solidFill>
                  <a:srgbClr val="7030A0"/>
                </a:solidFill>
              </a:rPr>
              <a:t>mashq</a:t>
            </a:r>
            <a:r>
              <a:rPr lang="en-US" sz="2800" dirty="0" smtClean="0">
                <a:solidFill>
                  <a:srgbClr val="7030A0"/>
                </a:solidFill>
              </a:rPr>
              <a:t> </a:t>
            </a:r>
            <a:r>
              <a:rPr lang="en-US" sz="2800" dirty="0" err="1" smtClean="0">
                <a:solidFill>
                  <a:srgbClr val="7030A0"/>
                </a:solidFill>
              </a:rPr>
              <a:t>qilish</a:t>
            </a:r>
            <a:r>
              <a:rPr lang="en-US" sz="2800" dirty="0" smtClean="0">
                <a:solidFill>
                  <a:srgbClr val="7030A0"/>
                </a:solidFill>
              </a:rPr>
              <a:t>, </a:t>
            </a:r>
            <a:r>
              <a:rPr lang="en-US" sz="2800" dirty="0" err="1" smtClean="0">
                <a:solidFill>
                  <a:srgbClr val="7030A0"/>
                </a:solidFill>
              </a:rPr>
              <a:t>jurnalni</a:t>
            </a:r>
            <a:r>
              <a:rPr lang="en-US" sz="2800" dirty="0" smtClean="0">
                <a:solidFill>
                  <a:srgbClr val="7030A0"/>
                </a:solidFill>
              </a:rPr>
              <a:t> </a:t>
            </a:r>
            <a:r>
              <a:rPr lang="en-US" sz="2800" dirty="0" err="1" smtClean="0">
                <a:solidFill>
                  <a:srgbClr val="7030A0"/>
                </a:solidFill>
              </a:rPr>
              <a:t>yuritish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Turli</a:t>
            </a:r>
            <a:r>
              <a:rPr lang="en-US" sz="2800" dirty="0" smtClean="0">
                <a:solidFill>
                  <a:srgbClr val="7030A0"/>
                </a:solidFill>
              </a:rPr>
              <a:t> </a:t>
            </a:r>
            <a:r>
              <a:rPr lang="en-US" sz="2800" dirty="0" err="1" smtClean="0">
                <a:solidFill>
                  <a:srgbClr val="7030A0"/>
                </a:solidFill>
              </a:rPr>
              <a:t>adabiyot</a:t>
            </a:r>
            <a:r>
              <a:rPr lang="en-US" sz="2800" dirty="0" smtClean="0">
                <a:solidFill>
                  <a:srgbClr val="7030A0"/>
                </a:solidFill>
              </a:rPr>
              <a:t> </a:t>
            </a:r>
            <a:r>
              <a:rPr lang="en-US" sz="2800" dirty="0" err="1" smtClean="0">
                <a:solidFill>
                  <a:srgbClr val="7030A0"/>
                </a:solidFill>
              </a:rPr>
              <a:t>va</a:t>
            </a:r>
            <a:r>
              <a:rPr lang="en-US" sz="2800" dirty="0" smtClean="0">
                <a:solidFill>
                  <a:srgbClr val="7030A0"/>
                </a:solidFill>
              </a:rPr>
              <a:t> </a:t>
            </a:r>
            <a:r>
              <a:rPr lang="en-US" sz="2800" dirty="0" err="1" smtClean="0">
                <a:solidFill>
                  <a:srgbClr val="7030A0"/>
                </a:solidFill>
              </a:rPr>
              <a:t>tajribalardan</a:t>
            </a:r>
            <a:r>
              <a:rPr lang="en-US" sz="2800" dirty="0" smtClean="0">
                <a:solidFill>
                  <a:srgbClr val="7030A0"/>
                </a:solidFill>
              </a:rPr>
              <a:t> </a:t>
            </a:r>
            <a:r>
              <a:rPr lang="en-US" sz="2800" dirty="0" err="1" smtClean="0">
                <a:solidFill>
                  <a:srgbClr val="7030A0"/>
                </a:solidFill>
              </a:rPr>
              <a:t>foydalanish</a:t>
            </a:r>
            <a:r>
              <a:rPr lang="en-US" sz="2800" dirty="0" smtClean="0">
                <a:solidFill>
                  <a:srgbClr val="7030A0"/>
                </a:solidFill>
              </a:rPr>
              <a:t>.</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O'qituvchi</a:t>
            </a:r>
            <a:r>
              <a:rPr lang="en-US" sz="2800" dirty="0" smtClean="0">
                <a:solidFill>
                  <a:srgbClr val="7030A0"/>
                </a:solidFill>
              </a:rPr>
              <a:t> </a:t>
            </a:r>
            <a:r>
              <a:rPr lang="en-US" sz="2800" dirty="0" err="1" smtClean="0">
                <a:solidFill>
                  <a:srgbClr val="7030A0"/>
                </a:solidFill>
              </a:rPr>
              <a:t>va</a:t>
            </a:r>
            <a:r>
              <a:rPr lang="en-US" sz="2800" dirty="0" smtClean="0">
                <a:solidFill>
                  <a:srgbClr val="7030A0"/>
                </a:solidFill>
              </a:rPr>
              <a:t> </a:t>
            </a:r>
            <a:r>
              <a:rPr lang="en-US" sz="2800" dirty="0" err="1" smtClean="0">
                <a:solidFill>
                  <a:srgbClr val="7030A0"/>
                </a:solidFill>
              </a:rPr>
              <a:t>ustozlarndan</a:t>
            </a:r>
            <a:r>
              <a:rPr lang="en-US" sz="2800" dirty="0" smtClean="0">
                <a:solidFill>
                  <a:srgbClr val="7030A0"/>
                </a:solidFill>
              </a:rPr>
              <a:t> </a:t>
            </a:r>
            <a:r>
              <a:rPr lang="en-US" sz="2800" dirty="0" err="1" smtClean="0">
                <a:solidFill>
                  <a:srgbClr val="7030A0"/>
                </a:solidFill>
              </a:rPr>
              <a:t>saboq</a:t>
            </a:r>
            <a:r>
              <a:rPr lang="en-US" sz="2800" dirty="0" smtClean="0">
                <a:solidFill>
                  <a:srgbClr val="7030A0"/>
                </a:solidFill>
              </a:rPr>
              <a:t> </a:t>
            </a:r>
            <a:r>
              <a:rPr lang="en-US" sz="2800" dirty="0" err="1" smtClean="0">
                <a:solidFill>
                  <a:srgbClr val="7030A0"/>
                </a:solidFill>
              </a:rPr>
              <a:t>olish</a:t>
            </a:r>
            <a:r>
              <a:rPr lang="en-US" sz="2800" dirty="0" smtClean="0">
                <a:solidFill>
                  <a:srgbClr val="7030A0"/>
                </a:solidFill>
              </a:rPr>
              <a:t>. </a:t>
            </a:r>
            <a:br>
              <a:rPr lang="en-US" sz="2800" dirty="0" smtClean="0">
                <a:solidFill>
                  <a:srgbClr val="7030A0"/>
                </a:solidFill>
              </a:rPr>
            </a:br>
            <a:r>
              <a:rPr lang="ru-RU" sz="1000" dirty="0" smtClean="0">
                <a:solidFill>
                  <a:srgbClr val="7030A0"/>
                </a:solidFill>
              </a:rPr>
              <a:t/>
            </a:r>
            <a:br>
              <a:rPr lang="ru-RU" sz="1000" dirty="0" smtClean="0">
                <a:solidFill>
                  <a:srgbClr val="7030A0"/>
                </a:solidFill>
              </a:rPr>
            </a:br>
            <a:r>
              <a:rPr lang="en-US" sz="2800" dirty="0" err="1" smtClean="0">
                <a:solidFill>
                  <a:srgbClr val="7030A0"/>
                </a:solidFill>
              </a:rPr>
              <a:t>Murakkablikni</a:t>
            </a:r>
            <a:r>
              <a:rPr lang="en-US" sz="2800" dirty="0" smtClean="0">
                <a:solidFill>
                  <a:srgbClr val="7030A0"/>
                </a:solidFill>
              </a:rPr>
              <a:t> </a:t>
            </a:r>
            <a:r>
              <a:rPr lang="en-US" sz="2800" dirty="0" err="1" smtClean="0">
                <a:solidFill>
                  <a:srgbClr val="7030A0"/>
                </a:solidFill>
              </a:rPr>
              <a:t>asta</a:t>
            </a:r>
            <a:r>
              <a:rPr lang="en-US" sz="2800" dirty="0" smtClean="0">
                <a:solidFill>
                  <a:srgbClr val="7030A0"/>
                </a:solidFill>
              </a:rPr>
              <a:t> </a:t>
            </a:r>
            <a:r>
              <a:rPr lang="en-US" sz="2800" dirty="0" err="1" smtClean="0">
                <a:solidFill>
                  <a:srgbClr val="7030A0"/>
                </a:solidFill>
              </a:rPr>
              <a:t>sekin</a:t>
            </a:r>
            <a:r>
              <a:rPr lang="en-US" sz="2800" dirty="0" smtClean="0">
                <a:solidFill>
                  <a:srgbClr val="7030A0"/>
                </a:solidFill>
              </a:rPr>
              <a:t> </a:t>
            </a:r>
            <a:r>
              <a:rPr lang="en-US" sz="2800" dirty="0" err="1" smtClean="0">
                <a:solidFill>
                  <a:srgbClr val="7030A0"/>
                </a:solidFill>
              </a:rPr>
              <a:t>oshirib</a:t>
            </a:r>
            <a:r>
              <a:rPr lang="en-US" sz="2800" dirty="0" smtClean="0">
                <a:solidFill>
                  <a:srgbClr val="7030A0"/>
                </a:solidFill>
              </a:rPr>
              <a:t> </a:t>
            </a:r>
            <a:r>
              <a:rPr lang="en-US" sz="2800" dirty="0" err="1" smtClean="0">
                <a:solidFill>
                  <a:srgbClr val="7030A0"/>
                </a:solidFill>
              </a:rPr>
              <a:t>borish</a:t>
            </a:r>
            <a:r>
              <a:rPr lang="en-US" sz="2800" dirty="0" smtClean="0">
                <a:solidFill>
                  <a:srgbClr val="7030A0"/>
                </a:solidFill>
              </a:rPr>
              <a:t>. </a:t>
            </a:r>
            <a:br>
              <a:rPr lang="en-US" sz="2800" dirty="0" smtClean="0">
                <a:solidFill>
                  <a:srgbClr val="7030A0"/>
                </a:solidFill>
              </a:rPr>
            </a:br>
            <a:r>
              <a:rPr lang="en-US" sz="1000" dirty="0" smtClean="0">
                <a:solidFill>
                  <a:srgbClr val="7030A0"/>
                </a:solidFill>
              </a:rPr>
              <a:t/>
            </a:r>
            <a:br>
              <a:rPr lang="en-US" sz="1000" dirty="0" smtClean="0">
                <a:solidFill>
                  <a:srgbClr val="7030A0"/>
                </a:solidFill>
              </a:rPr>
            </a:br>
            <a:r>
              <a:rPr lang="en-US" sz="2800" dirty="0" err="1" smtClean="0">
                <a:solidFill>
                  <a:srgbClr val="7030A0"/>
                </a:solidFill>
              </a:rPr>
              <a:t>Fikr-mulohazalarni</a:t>
            </a:r>
            <a:r>
              <a:rPr lang="en-US" sz="2800" dirty="0" smtClean="0">
                <a:solidFill>
                  <a:srgbClr val="7030A0"/>
                </a:solidFill>
              </a:rPr>
              <a:t> </a:t>
            </a:r>
            <a:r>
              <a:rPr lang="en-US" sz="2800" dirty="0" err="1" smtClean="0">
                <a:solidFill>
                  <a:srgbClr val="7030A0"/>
                </a:solidFill>
              </a:rPr>
              <a:t>boshqalar</a:t>
            </a:r>
            <a:r>
              <a:rPr lang="en-US" sz="2800" dirty="0" smtClean="0">
                <a:solidFill>
                  <a:srgbClr val="7030A0"/>
                </a:solidFill>
              </a:rPr>
              <a:t> </a:t>
            </a:r>
            <a:r>
              <a:rPr lang="en-US" sz="2800" dirty="0" err="1" smtClean="0">
                <a:solidFill>
                  <a:srgbClr val="7030A0"/>
                </a:solidFill>
              </a:rPr>
              <a:t>bilan</a:t>
            </a:r>
            <a:r>
              <a:rPr lang="en-US" sz="2800" dirty="0" smtClean="0">
                <a:solidFill>
                  <a:srgbClr val="7030A0"/>
                </a:solidFill>
              </a:rPr>
              <a:t> </a:t>
            </a:r>
            <a:r>
              <a:rPr lang="en-US" sz="2800" dirty="0" err="1" smtClean="0">
                <a:solidFill>
                  <a:srgbClr val="7030A0"/>
                </a:solidFill>
              </a:rPr>
              <a:t>muxokama</a:t>
            </a:r>
            <a:r>
              <a:rPr lang="en-US" sz="2800" dirty="0" smtClean="0">
                <a:solidFill>
                  <a:srgbClr val="7030A0"/>
                </a:solidFill>
              </a:rPr>
              <a:t> </a:t>
            </a:r>
            <a:r>
              <a:rPr lang="en-US" sz="2800" dirty="0" err="1" smtClean="0">
                <a:solidFill>
                  <a:srgbClr val="7030A0"/>
                </a:solidFill>
              </a:rPr>
              <a:t>qilish</a:t>
            </a:r>
            <a:r>
              <a:rPr lang="en-US" sz="2800" dirty="0" smtClean="0">
                <a:solidFill>
                  <a:srgbClr val="7030A0"/>
                </a:solidFill>
              </a:rPr>
              <a:t>.</a:t>
            </a:r>
            <a:r>
              <a:rPr lang="ru-RU" sz="2800" dirty="0" smtClean="0">
                <a:solidFill>
                  <a:srgbClr val="7030A0"/>
                </a:solidFill>
              </a:rPr>
              <a:t/>
            </a:r>
            <a:br>
              <a:rPr lang="ru-RU" sz="2800" dirty="0" smtClean="0">
                <a:solidFill>
                  <a:srgbClr val="7030A0"/>
                </a:solidFill>
              </a:rPr>
            </a:br>
            <a:endParaRPr lang="ru-RU" sz="2800" b="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285852" y="285728"/>
            <a:ext cx="7572428" cy="1384995"/>
          </a:xfrm>
          <a:prstGeom prst="rect">
            <a:avLst/>
          </a:prstGeom>
        </p:spPr>
        <p:txBody>
          <a:bodyPr wrap="square">
            <a:spAutoFit/>
          </a:bodyPr>
          <a:lstStyle/>
          <a:p>
            <a:pPr algn="ctr"/>
            <a:r>
              <a:rPr lang="en-US" sz="2800" b="1" dirty="0" err="1" smtClean="0">
                <a:solidFill>
                  <a:srgbClr val="FF0000"/>
                </a:solidFill>
                <a:ea typeface="+mj-ea"/>
                <a:cs typeface="+mj-cs"/>
              </a:rPr>
              <a:t>Har</a:t>
            </a:r>
            <a:r>
              <a:rPr lang="en-US" sz="2800" b="1" dirty="0" smtClean="0">
                <a:solidFill>
                  <a:srgbClr val="FF0000"/>
                </a:solidFill>
                <a:ea typeface="+mj-ea"/>
                <a:cs typeface="+mj-cs"/>
              </a:rPr>
              <a:t> </a:t>
            </a:r>
            <a:r>
              <a:rPr lang="en-US" sz="2800" b="1" dirty="0" err="1" smtClean="0">
                <a:solidFill>
                  <a:srgbClr val="FF0000"/>
                </a:solidFill>
                <a:ea typeface="+mj-ea"/>
                <a:cs typeface="+mj-cs"/>
              </a:rPr>
              <a:t>qanday</a:t>
            </a:r>
            <a:r>
              <a:rPr lang="en-US" sz="2800" b="1" dirty="0" smtClean="0">
                <a:solidFill>
                  <a:srgbClr val="FF0000"/>
                </a:solidFill>
                <a:ea typeface="+mj-ea"/>
                <a:cs typeface="+mj-cs"/>
              </a:rPr>
              <a:t> "</a:t>
            </a:r>
            <a:r>
              <a:rPr lang="en-US" sz="2800" b="1" dirty="0" err="1" smtClean="0">
                <a:solidFill>
                  <a:srgbClr val="FF0000"/>
                </a:solidFill>
                <a:ea typeface="+mj-ea"/>
                <a:cs typeface="+mj-cs"/>
              </a:rPr>
              <a:t>moslashuvchanlik</a:t>
            </a:r>
            <a:r>
              <a:rPr lang="en-US" sz="2800" b="1" dirty="0" smtClean="0">
                <a:solidFill>
                  <a:srgbClr val="FF0000"/>
                </a:solidFill>
                <a:ea typeface="+mj-ea"/>
                <a:cs typeface="+mj-cs"/>
              </a:rPr>
              <a:t>" </a:t>
            </a:r>
            <a:r>
              <a:rPr lang="en-US" sz="2800" b="1" dirty="0" err="1" smtClean="0">
                <a:solidFill>
                  <a:srgbClr val="FF0000"/>
                </a:solidFill>
                <a:ea typeface="+mj-ea"/>
                <a:cs typeface="+mj-cs"/>
              </a:rPr>
              <a:t>ko'nikmalarni</a:t>
            </a:r>
            <a:r>
              <a:rPr lang="en-US" sz="2800" b="1" dirty="0" smtClean="0">
                <a:solidFill>
                  <a:srgbClr val="FF0000"/>
                </a:solidFill>
                <a:ea typeface="+mj-ea"/>
                <a:cs typeface="+mj-cs"/>
              </a:rPr>
              <a:t> </a:t>
            </a:r>
            <a:r>
              <a:rPr lang="en-US" sz="2800" b="1" dirty="0" err="1" smtClean="0">
                <a:solidFill>
                  <a:srgbClr val="FF0000"/>
                </a:solidFill>
                <a:ea typeface="+mj-ea"/>
                <a:cs typeface="+mj-cs"/>
              </a:rPr>
              <a:t>tez</a:t>
            </a:r>
            <a:r>
              <a:rPr lang="en-US" sz="2800" b="1" dirty="0" smtClean="0">
                <a:solidFill>
                  <a:srgbClr val="FF0000"/>
                </a:solidFill>
                <a:ea typeface="+mj-ea"/>
                <a:cs typeface="+mj-cs"/>
              </a:rPr>
              <a:t> </a:t>
            </a:r>
            <a:r>
              <a:rPr lang="en-US" sz="2800" b="1" dirty="0" err="1" smtClean="0">
                <a:solidFill>
                  <a:srgbClr val="FF0000"/>
                </a:solidFill>
                <a:ea typeface="+mj-ea"/>
                <a:cs typeface="+mj-cs"/>
              </a:rPr>
              <a:t>va</a:t>
            </a:r>
            <a:r>
              <a:rPr lang="en-US" sz="2800" b="1" dirty="0" smtClean="0">
                <a:solidFill>
                  <a:srgbClr val="FF0000"/>
                </a:solidFill>
                <a:ea typeface="+mj-ea"/>
                <a:cs typeface="+mj-cs"/>
              </a:rPr>
              <a:t> </a:t>
            </a:r>
            <a:r>
              <a:rPr lang="en-US" sz="2800" b="1" dirty="0" err="1" smtClean="0">
                <a:solidFill>
                  <a:srgbClr val="FF0000"/>
                </a:solidFill>
                <a:ea typeface="+mj-ea"/>
                <a:cs typeface="+mj-cs"/>
              </a:rPr>
              <a:t>ishonchli</a:t>
            </a:r>
            <a:r>
              <a:rPr lang="en-US" sz="2800" b="1" dirty="0" smtClean="0">
                <a:solidFill>
                  <a:srgbClr val="FF0000"/>
                </a:solidFill>
                <a:ea typeface="+mj-ea"/>
                <a:cs typeface="+mj-cs"/>
              </a:rPr>
              <a:t> </a:t>
            </a:r>
            <a:r>
              <a:rPr lang="en-US" sz="2800" b="1" dirty="0" err="1" smtClean="0">
                <a:solidFill>
                  <a:srgbClr val="FF0000"/>
                </a:solidFill>
                <a:ea typeface="+mj-ea"/>
                <a:cs typeface="+mj-cs"/>
              </a:rPr>
              <a:t>tarzda</a:t>
            </a:r>
            <a:r>
              <a:rPr lang="en-US" sz="2800" b="1" dirty="0" smtClean="0">
                <a:solidFill>
                  <a:srgbClr val="FF0000"/>
                </a:solidFill>
                <a:ea typeface="+mj-ea"/>
                <a:cs typeface="+mj-cs"/>
              </a:rPr>
              <a:t> </a:t>
            </a:r>
            <a:r>
              <a:rPr lang="en-US" sz="2800" b="1" dirty="0" err="1" smtClean="0">
                <a:solidFill>
                  <a:srgbClr val="FF0000"/>
                </a:solidFill>
                <a:ea typeface="+mj-ea"/>
                <a:cs typeface="+mj-cs"/>
              </a:rPr>
              <a:t>rivojlantirish</a:t>
            </a:r>
            <a:r>
              <a:rPr lang="en-US" sz="2800" b="1" dirty="0" smtClean="0">
                <a:solidFill>
                  <a:srgbClr val="FF0000"/>
                </a:solidFill>
                <a:ea typeface="+mj-ea"/>
                <a:cs typeface="+mj-cs"/>
              </a:rPr>
              <a:t> universal </a:t>
            </a:r>
            <a:r>
              <a:rPr lang="en-US" sz="2800" b="1" dirty="0" err="1" smtClean="0">
                <a:solidFill>
                  <a:srgbClr val="FF0000"/>
                </a:solidFill>
                <a:ea typeface="+mj-ea"/>
                <a:cs typeface="+mj-cs"/>
              </a:rPr>
              <a:t>qoidalari</a:t>
            </a:r>
            <a:r>
              <a:rPr lang="en-US" sz="2800" b="1" dirty="0" smtClean="0">
                <a:solidFill>
                  <a:srgbClr val="FF0000"/>
                </a:solidFill>
                <a:ea typeface="+mj-ea"/>
                <a:cs typeface="+mj-cs"/>
              </a:rPr>
              <a:t>:</a:t>
            </a:r>
            <a:endParaRPr lang="ru-RU" sz="2800" b="1" dirty="0">
              <a:solidFill>
                <a:srgbClr val="FF00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1071546"/>
            <a:ext cx="7643866" cy="5000660"/>
          </a:xfrm>
        </p:spPr>
        <p:txBody>
          <a:bodyPr>
            <a:noAutofit/>
          </a:bodyPr>
          <a:lstStyle/>
          <a:p>
            <a:r>
              <a:rPr lang="ru-RU" sz="3600" dirty="0" smtClean="0">
                <a:solidFill>
                  <a:srgbClr val="7030A0"/>
                </a:solidFill>
              </a:rPr>
              <a:t/>
            </a:r>
            <a:br>
              <a:rPr lang="ru-RU" sz="3600" dirty="0" smtClean="0">
                <a:solidFill>
                  <a:srgbClr val="7030A0"/>
                </a:solidFill>
              </a:rPr>
            </a:br>
            <a:r>
              <a:rPr lang="en-US" sz="3600" dirty="0" err="1" smtClean="0">
                <a:solidFill>
                  <a:srgbClr val="7030A0"/>
                </a:solidFill>
              </a:rPr>
              <a:t>Tashkilotda</a:t>
            </a:r>
            <a:r>
              <a:rPr lang="en-US" sz="3600" dirty="0" smtClean="0">
                <a:solidFill>
                  <a:srgbClr val="7030A0"/>
                </a:solidFill>
              </a:rPr>
              <a:t> </a:t>
            </a:r>
            <a:r>
              <a:rPr lang="en-US" sz="3600" dirty="0" err="1" smtClean="0">
                <a:solidFill>
                  <a:srgbClr val="7030A0"/>
                </a:solidFill>
              </a:rPr>
              <a:t>shaxsiy</a:t>
            </a:r>
            <a:r>
              <a:rPr lang="en-US" sz="3600" dirty="0" smtClean="0">
                <a:solidFill>
                  <a:srgbClr val="7030A0"/>
                </a:solidFill>
              </a:rPr>
              <a:t> </a:t>
            </a:r>
            <a:r>
              <a:rPr lang="en-US" sz="3600" dirty="0" err="1" smtClean="0">
                <a:solidFill>
                  <a:srgbClr val="7030A0"/>
                </a:solidFill>
              </a:rPr>
              <a:t>hujjatlar</a:t>
            </a:r>
            <a:r>
              <a:rPr lang="en-US" sz="3600" dirty="0" smtClean="0">
                <a:solidFill>
                  <a:srgbClr val="7030A0"/>
                </a:solidFill>
              </a:rPr>
              <a:t> </a:t>
            </a:r>
            <a:r>
              <a:rPr lang="en-US" sz="3600" dirty="0" err="1" smtClean="0">
                <a:solidFill>
                  <a:srgbClr val="7030A0"/>
                </a:solidFill>
              </a:rPr>
              <a:t>tuziladi</a:t>
            </a:r>
            <a:r>
              <a:rPr lang="en-US" sz="3600" dirty="0" smtClean="0">
                <a:solidFill>
                  <a:srgbClr val="7030A0"/>
                </a:solidFill>
              </a:rPr>
              <a:t>, </a:t>
            </a:r>
            <a:r>
              <a:rPr lang="en-US" sz="3600" dirty="0" err="1" smtClean="0">
                <a:solidFill>
                  <a:srgbClr val="7030A0"/>
                </a:solidFill>
              </a:rPr>
              <a:t>hujjat</a:t>
            </a:r>
            <a:r>
              <a:rPr lang="en-US" sz="3600" dirty="0" smtClean="0">
                <a:solidFill>
                  <a:srgbClr val="7030A0"/>
                </a:solidFill>
              </a:rPr>
              <a:t> </a:t>
            </a:r>
            <a:r>
              <a:rPr lang="en-US" sz="3600" dirty="0" err="1" smtClean="0">
                <a:solidFill>
                  <a:srgbClr val="7030A0"/>
                </a:solidFill>
              </a:rPr>
              <a:t>muallifi</a:t>
            </a:r>
            <a:r>
              <a:rPr lang="en-US" sz="3600" dirty="0" smtClean="0">
                <a:solidFill>
                  <a:srgbClr val="7030A0"/>
                </a:solidFill>
              </a:rPr>
              <a:t> – </a:t>
            </a:r>
            <a:r>
              <a:rPr lang="en-US" sz="3600" dirty="0" err="1" smtClean="0">
                <a:solidFill>
                  <a:srgbClr val="7030A0"/>
                </a:solidFill>
              </a:rPr>
              <a:t>xodim</a:t>
            </a:r>
            <a:r>
              <a:rPr lang="en-US" sz="3600" dirty="0" smtClean="0">
                <a:solidFill>
                  <a:srgbClr val="7030A0"/>
                </a:solidFill>
              </a:rPr>
              <a:t> </a:t>
            </a:r>
            <a:r>
              <a:rPr lang="en-US" sz="3600" dirty="0" err="1" smtClean="0">
                <a:solidFill>
                  <a:srgbClr val="7030A0"/>
                </a:solidFill>
              </a:rPr>
              <a:t>hisoblanadi</a:t>
            </a:r>
            <a:r>
              <a:rPr lang="en-US" sz="3600" dirty="0" smtClean="0">
                <a:solidFill>
                  <a:srgbClr val="7030A0"/>
                </a:solidFill>
              </a:rPr>
              <a:t>. </a:t>
            </a:r>
            <a:br>
              <a:rPr lang="en-US" sz="3600" dirty="0" smtClean="0">
                <a:solidFill>
                  <a:srgbClr val="7030A0"/>
                </a:solidFill>
              </a:rPr>
            </a:br>
            <a:r>
              <a:rPr lang="en-US" sz="3600" dirty="0" err="1" smtClean="0">
                <a:solidFill>
                  <a:srgbClr val="7030A0"/>
                </a:solidFill>
              </a:rPr>
              <a:t>quyidagilar</a:t>
            </a:r>
            <a:r>
              <a:rPr lang="en-US" sz="3600" dirty="0" smtClean="0">
                <a:solidFill>
                  <a:srgbClr val="7030A0"/>
                </a:solidFill>
              </a:rPr>
              <a:t> </a:t>
            </a:r>
            <a:r>
              <a:rPr lang="en-US" sz="3600" dirty="0" err="1" smtClean="0">
                <a:solidFill>
                  <a:srgbClr val="7030A0"/>
                </a:solidFill>
              </a:rPr>
              <a:t>shaxsiy</a:t>
            </a:r>
            <a:r>
              <a:rPr lang="en-US" sz="3600" dirty="0" smtClean="0">
                <a:solidFill>
                  <a:srgbClr val="7030A0"/>
                </a:solidFill>
              </a:rPr>
              <a:t> </a:t>
            </a:r>
            <a:r>
              <a:rPr lang="en-US" sz="3600" dirty="0" err="1" smtClean="0">
                <a:solidFill>
                  <a:srgbClr val="7030A0"/>
                </a:solidFill>
              </a:rPr>
              <a:t>hujjatlar</a:t>
            </a:r>
            <a:r>
              <a:rPr lang="en-US" sz="3600" dirty="0" smtClean="0">
                <a:solidFill>
                  <a:srgbClr val="7030A0"/>
                </a:solidFill>
              </a:rPr>
              <a:t>:</a:t>
            </a:r>
            <a:r>
              <a:rPr lang="ru-RU" sz="3600" dirty="0" smtClean="0">
                <a:solidFill>
                  <a:srgbClr val="7030A0"/>
                </a:solidFill>
              </a:rPr>
              <a:t/>
            </a:r>
            <a:br>
              <a:rPr lang="ru-RU" sz="3600" dirty="0" smtClean="0">
                <a:solidFill>
                  <a:srgbClr val="7030A0"/>
                </a:solidFill>
              </a:rPr>
            </a:br>
            <a:r>
              <a:rPr lang="en-US" sz="3600" dirty="0" smtClean="0">
                <a:solidFill>
                  <a:srgbClr val="7030A0"/>
                </a:solidFill>
              </a:rPr>
              <a:t>	1. </a:t>
            </a:r>
            <a:r>
              <a:rPr lang="ru-RU" sz="3600" dirty="0" smtClean="0">
                <a:solidFill>
                  <a:srgbClr val="7030A0"/>
                </a:solidFill>
              </a:rPr>
              <a:t>М</a:t>
            </a:r>
            <a:r>
              <a:rPr lang="en-US" sz="3600" dirty="0" err="1" smtClean="0">
                <a:solidFill>
                  <a:srgbClr val="7030A0"/>
                </a:solidFill>
              </a:rPr>
              <a:t>urojaat</a:t>
            </a:r>
            <a:r>
              <a:rPr lang="en-US" sz="3600" dirty="0" smtClean="0">
                <a:solidFill>
                  <a:srgbClr val="7030A0"/>
                </a:solidFill>
              </a:rPr>
              <a:t>;</a:t>
            </a:r>
            <a:r>
              <a:rPr lang="ru-RU" sz="3600" dirty="0" smtClean="0">
                <a:solidFill>
                  <a:srgbClr val="7030A0"/>
                </a:solidFill>
              </a:rPr>
              <a:t> </a:t>
            </a:r>
            <a:br>
              <a:rPr lang="ru-RU" sz="3600" dirty="0" smtClean="0">
                <a:solidFill>
                  <a:srgbClr val="7030A0"/>
                </a:solidFill>
              </a:rPr>
            </a:br>
            <a:r>
              <a:rPr lang="en-US" sz="3600" dirty="0" smtClean="0">
                <a:solidFill>
                  <a:srgbClr val="7030A0"/>
                </a:solidFill>
              </a:rPr>
              <a:t>	2. </a:t>
            </a:r>
            <a:r>
              <a:rPr lang="ru-RU" sz="3600" dirty="0" smtClean="0">
                <a:solidFill>
                  <a:srgbClr val="7030A0"/>
                </a:solidFill>
              </a:rPr>
              <a:t>Т</a:t>
            </a:r>
            <a:r>
              <a:rPr lang="en-US" sz="3600" dirty="0" err="1" smtClean="0">
                <a:solidFill>
                  <a:srgbClr val="7030A0"/>
                </a:solidFill>
              </a:rPr>
              <a:t>arjimai</a:t>
            </a:r>
            <a:r>
              <a:rPr lang="en-US" sz="3600" dirty="0" smtClean="0">
                <a:solidFill>
                  <a:srgbClr val="7030A0"/>
                </a:solidFill>
              </a:rPr>
              <a:t> </a:t>
            </a:r>
            <a:r>
              <a:rPr lang="en-US" sz="3600" dirty="0" err="1" smtClean="0">
                <a:solidFill>
                  <a:srgbClr val="7030A0"/>
                </a:solidFill>
              </a:rPr>
              <a:t>hol</a:t>
            </a:r>
            <a:r>
              <a:rPr lang="en-US" sz="3600" dirty="0" smtClean="0">
                <a:solidFill>
                  <a:srgbClr val="7030A0"/>
                </a:solidFill>
              </a:rPr>
              <a:t>;</a:t>
            </a:r>
            <a:r>
              <a:rPr lang="ru-RU" sz="3600" dirty="0" smtClean="0">
                <a:solidFill>
                  <a:srgbClr val="7030A0"/>
                </a:solidFill>
              </a:rPr>
              <a:t/>
            </a:r>
            <a:br>
              <a:rPr lang="ru-RU" sz="3600" dirty="0" smtClean="0">
                <a:solidFill>
                  <a:srgbClr val="7030A0"/>
                </a:solidFill>
              </a:rPr>
            </a:br>
            <a:r>
              <a:rPr lang="en-US" sz="3600" dirty="0" smtClean="0">
                <a:solidFill>
                  <a:srgbClr val="7030A0"/>
                </a:solidFill>
              </a:rPr>
              <a:t>	3. CV;</a:t>
            </a:r>
            <a:br>
              <a:rPr lang="en-US" sz="3600" dirty="0" smtClean="0">
                <a:solidFill>
                  <a:srgbClr val="7030A0"/>
                </a:solidFill>
              </a:rPr>
            </a:br>
            <a:r>
              <a:rPr lang="en-US" sz="3600" dirty="0" smtClean="0">
                <a:solidFill>
                  <a:srgbClr val="7030A0"/>
                </a:solidFill>
              </a:rPr>
              <a:t>	4. </a:t>
            </a:r>
            <a:r>
              <a:rPr lang="en-US" sz="3600" dirty="0" err="1" smtClean="0">
                <a:solidFill>
                  <a:srgbClr val="7030A0"/>
                </a:solidFill>
              </a:rPr>
              <a:t>Rezyume</a:t>
            </a:r>
            <a:r>
              <a:rPr lang="en-US" sz="3600" dirty="0" smtClean="0">
                <a:solidFill>
                  <a:srgbClr val="7030A0"/>
                </a:solidFill>
              </a:rPr>
              <a:t>;</a:t>
            </a:r>
            <a:br>
              <a:rPr lang="en-US" sz="3600" dirty="0" smtClean="0">
                <a:solidFill>
                  <a:srgbClr val="7030A0"/>
                </a:solidFill>
              </a:rPr>
            </a:br>
            <a:r>
              <a:rPr lang="en-US" sz="3600" dirty="0" smtClean="0">
                <a:solidFill>
                  <a:srgbClr val="7030A0"/>
                </a:solidFill>
              </a:rPr>
              <a:t>	5. </a:t>
            </a:r>
            <a:r>
              <a:rPr lang="en-US" sz="3600" dirty="0" err="1" smtClean="0">
                <a:solidFill>
                  <a:srgbClr val="7030A0"/>
                </a:solidFill>
              </a:rPr>
              <a:t>Ariza</a:t>
            </a:r>
            <a:r>
              <a:rPr lang="en-US" sz="3600" dirty="0" smtClean="0">
                <a:solidFill>
                  <a:srgbClr val="7030A0"/>
                </a:solidFill>
              </a:rPr>
              <a:t>.</a:t>
            </a:r>
            <a:endParaRPr lang="ru-RU" sz="3600" dirty="0">
              <a:solidFill>
                <a:srgbClr val="7030A0"/>
              </a:solidFill>
            </a:endParaRPr>
          </a:p>
        </p:txBody>
      </p:sp>
      <p:sp>
        <p:nvSpPr>
          <p:cNvPr id="3" name="Прямоугольник 2"/>
          <p:cNvSpPr/>
          <p:nvPr/>
        </p:nvSpPr>
        <p:spPr>
          <a:xfrm>
            <a:off x="1643042" y="500042"/>
            <a:ext cx="6929486" cy="646331"/>
          </a:xfrm>
          <a:prstGeom prst="rect">
            <a:avLst/>
          </a:prstGeom>
        </p:spPr>
        <p:txBody>
          <a:bodyPr wrap="square">
            <a:spAutoFit/>
          </a:bodyPr>
          <a:lstStyle/>
          <a:p>
            <a:r>
              <a:rPr lang="en-US" sz="3600" b="1" dirty="0" err="1" smtClean="0">
                <a:solidFill>
                  <a:srgbClr val="FF0000"/>
                </a:solidFill>
              </a:rPr>
              <a:t>Shaxsiy</a:t>
            </a:r>
            <a:r>
              <a:rPr lang="en-US" sz="3600" b="1" dirty="0" smtClean="0">
                <a:solidFill>
                  <a:srgbClr val="FF0000"/>
                </a:solidFill>
              </a:rPr>
              <a:t> </a:t>
            </a:r>
            <a:r>
              <a:rPr lang="en-US" sz="3600" b="1" dirty="0" err="1" smtClean="0">
                <a:solidFill>
                  <a:srgbClr val="FF0000"/>
                </a:solidFill>
              </a:rPr>
              <a:t>hujjatlar</a:t>
            </a:r>
            <a:r>
              <a:rPr lang="en-US" sz="3600" b="1" dirty="0" smtClean="0">
                <a:solidFill>
                  <a:srgbClr val="FF0000"/>
                </a:solidFill>
              </a:rPr>
              <a:t> </a:t>
            </a:r>
            <a:r>
              <a:rPr lang="en-US" sz="3600" b="1" dirty="0" err="1" smtClean="0">
                <a:solidFill>
                  <a:srgbClr val="FF0000"/>
                </a:solidFill>
              </a:rPr>
              <a:t>turlari</a:t>
            </a:r>
            <a:endParaRPr lang="ru-RU" sz="3600" dirty="0">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5357850"/>
          </a:xfrm>
        </p:spPr>
        <p:txBody>
          <a:bodyPr>
            <a:noAutofit/>
          </a:bodyPr>
          <a:lstStyle/>
          <a:p>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Tarjimai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hol-xodim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o'z</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qo'li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bilan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tuzatishsiz</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o'z</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hayoti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ish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faoliyati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bosqichlarining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xronologik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ketma-ketligida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qisqacha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tavsif</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beradi</a:t>
            </a:r>
            <a:r>
              <a:rPr lang="en-US" sz="2600" dirty="0" smtClean="0">
                <a:latin typeface="Times New Roman" pitchFamily="18" charset="0"/>
                <a:cs typeface="Times New Roman" pitchFamily="18" charset="0"/>
              </a:rPr>
              <a:t>. </a:t>
            </a:r>
            <a:br>
              <a:rPr lang="en-US"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Quyidagilar</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aks</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ettirilishi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kerak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familiyasi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ismi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otasining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ismi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tug'ilgan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yili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joyi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qaysi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ta'lim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muassasalari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tugatilganligi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qaysi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mutaxassislik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bo'yicha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lavozim</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ish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joyining</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bevosita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xronologik</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tartibida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ko'rsatilgan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mehnat</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faoliyati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xarbiy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xizmatda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bo’lishi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rag'batlantirilishi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oilaviy</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ahvol</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yaqin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qarindoshlar</a:t>
            </a:r>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Tarjimai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hol</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imzolanadi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va</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uni</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tuzgan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yuz</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bilan</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tarixlanadi</a:t>
            </a:r>
            <a:r>
              <a:rPr lang="en-US" sz="2600" dirty="0" smtClean="0">
                <a:latin typeface="Times New Roman" pitchFamily="18" charset="0"/>
                <a:cs typeface="Times New Roman" pitchFamily="18" charset="0"/>
              </a:rPr>
              <a:t>.</a:t>
            </a:r>
            <a:r>
              <a:rPr lang="ru-RU" sz="2600" dirty="0" smtClean="0">
                <a:latin typeface="Times New Roman" pitchFamily="18" charset="0"/>
                <a:cs typeface="Times New Roman" pitchFamily="18" charset="0"/>
              </a:rPr>
              <a:t/>
            </a:r>
            <a:br>
              <a:rPr lang="ru-RU" sz="2600" dirty="0" smtClean="0">
                <a:latin typeface="Times New Roman" pitchFamily="18" charset="0"/>
                <a:cs typeface="Times New Roman" pitchFamily="18" charset="0"/>
              </a:rPr>
            </a:br>
            <a:endParaRPr lang="ru-RU" sz="2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2143108" y="285728"/>
            <a:ext cx="6072230" cy="646331"/>
          </a:xfrm>
          <a:prstGeom prst="rect">
            <a:avLst/>
          </a:prstGeom>
        </p:spPr>
        <p:txBody>
          <a:bodyPr wrap="square">
            <a:spAutoFit/>
          </a:bodyPr>
          <a:lstStyle/>
          <a:p>
            <a:pPr algn="ctr"/>
            <a:r>
              <a:rPr lang="en-US" sz="36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Tarjimai</a:t>
            </a:r>
            <a:r>
              <a:rPr lang="en-US" sz="3600" b="1"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3600" b="1"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hol</a:t>
            </a:r>
            <a:endParaRPr lang="ru-RU" sz="3600" dirty="0">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r>
              <a:rPr lang="en-US" sz="3600" dirty="0" smtClean="0">
                <a:latin typeface="Times New Roman" pitchFamily="18" charset="0"/>
                <a:cs typeface="Times New Roman" pitchFamily="18" charset="0"/>
              </a:rPr>
              <a:t>CV </a:t>
            </a:r>
            <a:r>
              <a:rPr lang="en-US" sz="3600" dirty="0" err="1" smtClean="0">
                <a:latin typeface="Times New Roman" pitchFamily="18" charset="0"/>
                <a:cs typeface="Times New Roman" pitchFamily="18" charset="0"/>
              </a:rPr>
              <a:t>shaxsiy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hujjat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hisoblanib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odamning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hayot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yolini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ko’rsatish</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vazifani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bajaradi</a:t>
            </a:r>
            <a:r>
              <a:rPr lang="en-US" sz="3600" dirty="0" smtClean="0">
                <a:latin typeface="Times New Roman" pitchFamily="18" charset="0"/>
                <a:cs typeface="Times New Roman" pitchFamily="18" charset="0"/>
              </a:rPr>
              <a:t>.</a:t>
            </a:r>
            <a:br>
              <a:rPr lang="en-US" sz="3600" dirty="0" smtClean="0">
                <a:latin typeface="Times New Roman" pitchFamily="18" charset="0"/>
                <a:cs typeface="Times New Roman" pitchFamily="18" charset="0"/>
              </a:rPr>
            </a:br>
            <a:r>
              <a:rPr lang="en-US" sz="3600" dirty="0" smtClean="0">
                <a:latin typeface="Times New Roman" pitchFamily="18" charset="0"/>
                <a:cs typeface="Times New Roman" pitchFamily="18" charset="0"/>
              </a:rPr>
              <a:t> CV </a:t>
            </a:r>
            <a:r>
              <a:rPr lang="en-US" sz="3600" dirty="0" err="1" smtClean="0">
                <a:latin typeface="Times New Roman" pitchFamily="18" charset="0"/>
                <a:cs typeface="Times New Roman" pitchFamily="18" charset="0"/>
              </a:rPr>
              <a:t>umumiy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maqsadda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hayot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yo’lini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taqdim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etadigan</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hujjat</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va</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odamning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umumiy</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tasniflaydi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kimligini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ko’rsatib</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beradi</a:t>
            </a:r>
            <a:r>
              <a:rPr lang="en-US" sz="3600" dirty="0" smtClean="0">
                <a:latin typeface="Times New Roman" pitchFamily="18" charset="0"/>
                <a:cs typeface="Times New Roman" pitchFamily="18" charset="0"/>
              </a:rPr>
              <a:t>. </a:t>
            </a:r>
            <a:endParaRPr lang="ru-RU" sz="36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500166" y="307072"/>
            <a:ext cx="7072362" cy="830997"/>
          </a:xfrm>
          <a:prstGeom prst="rect">
            <a:avLst/>
          </a:prstGeom>
        </p:spPr>
        <p:txBody>
          <a:bodyPr wrap="square">
            <a:spAutoFit/>
          </a:bodyPr>
          <a:lstStyle/>
          <a:p>
            <a:pPr algn="ctr"/>
            <a:r>
              <a:rPr lang="en-US" sz="4800" b="1" dirty="0" smtClean="0">
                <a:solidFill>
                  <a:srgbClr val="FF0000"/>
                </a:solidFill>
                <a:effectLst>
                  <a:outerShdw blurRad="50000" dist="30000" dir="5400000" algn="tl" rotWithShape="0">
                    <a:srgbClr val="000000">
                      <a:alpha val="30000"/>
                    </a:srgbClr>
                  </a:outerShdw>
                </a:effectLst>
                <a:ea typeface="+mj-ea"/>
                <a:cs typeface="+mj-cs"/>
              </a:rPr>
              <a:t>CV </a:t>
            </a:r>
            <a:endParaRPr lang="ru-RU" sz="4800" b="1" dirty="0">
              <a:solidFill>
                <a:srgbClr val="FF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714488"/>
            <a:ext cx="7215238" cy="4572032"/>
          </a:xfrm>
        </p:spPr>
        <p:txBody>
          <a:bodyPr>
            <a:noAutofit/>
          </a:bodyPr>
          <a:lstStyle/>
          <a:p>
            <a:r>
              <a:rPr lang="en-US" sz="3200" dirty="0" smtClean="0"/>
              <a:t>1. </a:t>
            </a:r>
            <a:r>
              <a:rPr lang="en-US" sz="3200" dirty="0" err="1" smtClean="0"/>
              <a:t>Rezyume</a:t>
            </a:r>
            <a:r>
              <a:rPr lang="en-US" sz="3200" dirty="0" smtClean="0"/>
              <a:t> </a:t>
            </a:r>
            <a:r>
              <a:rPr lang="en-US" sz="3200" dirty="0" err="1" smtClean="0"/>
              <a:t>erkin</a:t>
            </a:r>
            <a:r>
              <a:rPr lang="en-US" sz="3200" dirty="0" smtClean="0"/>
              <a:t> </a:t>
            </a:r>
            <a:r>
              <a:rPr lang="en-US" sz="3200" dirty="0" err="1" smtClean="0"/>
              <a:t>shaklda</a:t>
            </a:r>
            <a:r>
              <a:rPr lang="en-US" sz="3200" dirty="0" smtClean="0"/>
              <a:t> </a:t>
            </a:r>
            <a:r>
              <a:rPr lang="en-US" sz="3200" dirty="0" err="1" smtClean="0"/>
              <a:t>bo’lishi</a:t>
            </a:r>
            <a:r>
              <a:rPr lang="en-US" sz="3200" dirty="0" smtClean="0"/>
              <a:t> </a:t>
            </a:r>
            <a:r>
              <a:rPr lang="en-US" sz="3200" dirty="0" err="1" smtClean="0"/>
              <a:t>mumkin</a:t>
            </a:r>
            <a:r>
              <a:rPr lang="en-US" sz="3200" dirty="0" smtClean="0"/>
              <a:t>, ammo </a:t>
            </a:r>
            <a:r>
              <a:rPr lang="en-US" sz="3200" dirty="0" err="1" smtClean="0"/>
              <a:t>amaliyotda</a:t>
            </a:r>
            <a:r>
              <a:rPr lang="en-US" sz="3200" dirty="0" smtClean="0"/>
              <a:t> tan </a:t>
            </a:r>
            <a:r>
              <a:rPr lang="en-US" sz="3200" dirty="0" err="1" smtClean="0"/>
              <a:t>olingan</a:t>
            </a:r>
            <a:r>
              <a:rPr lang="en-US" sz="3200" dirty="0" smtClean="0"/>
              <a:t> </a:t>
            </a:r>
            <a:r>
              <a:rPr lang="en-US" sz="3200" dirty="0" err="1" smtClean="0"/>
              <a:t>va</a:t>
            </a:r>
            <a:r>
              <a:rPr lang="en-US" sz="3200" dirty="0" smtClean="0"/>
              <a:t> </a:t>
            </a:r>
            <a:r>
              <a:rPr lang="en-US" sz="3200" dirty="0" err="1" smtClean="0"/>
              <a:t>keng</a:t>
            </a:r>
            <a:r>
              <a:rPr lang="en-US" sz="3200" dirty="0" smtClean="0"/>
              <a:t> </a:t>
            </a:r>
            <a:r>
              <a:rPr lang="en-US" sz="3200" dirty="0" err="1" smtClean="0"/>
              <a:t>tarqalgan</a:t>
            </a:r>
            <a:r>
              <a:rPr lang="en-US" sz="3200" dirty="0" smtClean="0"/>
              <a:t> </a:t>
            </a:r>
            <a:r>
              <a:rPr lang="en-US" sz="3200" dirty="0" err="1" smtClean="0"/>
              <a:t>shakllar</a:t>
            </a:r>
            <a:r>
              <a:rPr lang="en-US" sz="3200" dirty="0" smtClean="0"/>
              <a:t> </a:t>
            </a:r>
            <a:r>
              <a:rPr lang="en-US" sz="3200" dirty="0" err="1" smtClean="0"/>
              <a:t>asosida</a:t>
            </a:r>
            <a:r>
              <a:rPr lang="en-US" sz="3200" dirty="0" smtClean="0"/>
              <a:t> </a:t>
            </a:r>
            <a:r>
              <a:rPr lang="en-US" sz="3200" dirty="0" err="1" smtClean="0"/>
              <a:t>yoziladi</a:t>
            </a:r>
            <a:r>
              <a:rPr lang="en-US" sz="3200" dirty="0" smtClean="0"/>
              <a:t>.</a:t>
            </a:r>
            <a:br>
              <a:rPr lang="en-US" sz="3200" dirty="0" smtClean="0"/>
            </a:br>
            <a:r>
              <a:rPr lang="en-US" sz="1000" dirty="0" smtClean="0"/>
              <a:t/>
            </a:r>
            <a:br>
              <a:rPr lang="en-US" sz="1000" dirty="0" smtClean="0"/>
            </a:br>
            <a:r>
              <a:rPr lang="en-US" sz="3200" dirty="0" smtClean="0"/>
              <a:t>2. </a:t>
            </a:r>
            <a:r>
              <a:rPr lang="en-US" sz="3200" dirty="0" err="1" smtClean="0"/>
              <a:t>Rezyume</a:t>
            </a:r>
            <a:r>
              <a:rPr lang="en-US" sz="3200" dirty="0" smtClean="0"/>
              <a:t> </a:t>
            </a:r>
            <a:r>
              <a:rPr lang="en-US" sz="3200" dirty="0" err="1" smtClean="0"/>
              <a:t>aniq</a:t>
            </a:r>
            <a:r>
              <a:rPr lang="en-US" sz="3200" dirty="0" smtClean="0"/>
              <a:t> </a:t>
            </a:r>
            <a:r>
              <a:rPr lang="en-US" sz="3200" dirty="0" err="1" smtClean="0"/>
              <a:t>bir</a:t>
            </a:r>
            <a:r>
              <a:rPr lang="en-US" sz="3200" dirty="0" smtClean="0"/>
              <a:t> </a:t>
            </a:r>
            <a:r>
              <a:rPr lang="en-US" sz="3200" dirty="0" err="1" smtClean="0"/>
              <a:t>maqsad</a:t>
            </a:r>
            <a:r>
              <a:rPr lang="en-US" sz="3200" dirty="0" smtClean="0"/>
              <a:t> </a:t>
            </a:r>
            <a:r>
              <a:rPr lang="en-US" sz="3200" dirty="0" err="1" smtClean="0"/>
              <a:t>uchun</a:t>
            </a:r>
            <a:r>
              <a:rPr lang="en-US" sz="3200" dirty="0" smtClean="0"/>
              <a:t> </a:t>
            </a:r>
            <a:r>
              <a:rPr lang="en-US" sz="3200" dirty="0" err="1" smtClean="0"/>
              <a:t>yoziladi</a:t>
            </a:r>
            <a:r>
              <a:rPr lang="en-US" sz="3200" dirty="0" smtClean="0"/>
              <a:t> – </a:t>
            </a:r>
            <a:r>
              <a:rPr lang="en-US" sz="3200" dirty="0" err="1" smtClean="0"/>
              <a:t>masalan</a:t>
            </a:r>
            <a:r>
              <a:rPr lang="en-US" sz="3200" dirty="0" smtClean="0"/>
              <a:t> </a:t>
            </a:r>
            <a:r>
              <a:rPr lang="en-US" sz="3200" dirty="0" err="1" smtClean="0"/>
              <a:t>yangi</a:t>
            </a:r>
            <a:r>
              <a:rPr lang="en-US" sz="3200" dirty="0" smtClean="0"/>
              <a:t> </a:t>
            </a:r>
            <a:r>
              <a:rPr lang="en-US" sz="3200" dirty="0" err="1" smtClean="0"/>
              <a:t>ish</a:t>
            </a:r>
            <a:r>
              <a:rPr lang="en-US" sz="3200" dirty="0" smtClean="0"/>
              <a:t> </a:t>
            </a:r>
            <a:r>
              <a:rPr lang="en-US" sz="3200" dirty="0" err="1" smtClean="0"/>
              <a:t>joyiga</a:t>
            </a:r>
            <a:r>
              <a:rPr lang="en-US" sz="3200" dirty="0" smtClean="0"/>
              <a:t> </a:t>
            </a:r>
            <a:r>
              <a:rPr lang="en-US" sz="3200" dirty="0" err="1" smtClean="0"/>
              <a:t>o’tish</a:t>
            </a:r>
            <a:r>
              <a:rPr lang="en-US" sz="3200" dirty="0" smtClean="0"/>
              <a:t>.</a:t>
            </a:r>
            <a:br>
              <a:rPr lang="en-US" sz="3200" dirty="0" smtClean="0"/>
            </a:br>
            <a:r>
              <a:rPr lang="en-US" sz="1000" dirty="0" smtClean="0"/>
              <a:t/>
            </a:r>
            <a:br>
              <a:rPr lang="en-US" sz="1000" dirty="0" smtClean="0"/>
            </a:br>
            <a:r>
              <a:rPr lang="en-US" sz="3200" dirty="0" smtClean="0"/>
              <a:t>3. </a:t>
            </a:r>
            <a:r>
              <a:rPr lang="en-US" sz="3200" dirty="0" err="1" smtClean="0"/>
              <a:t>Rezyume</a:t>
            </a:r>
            <a:r>
              <a:rPr lang="en-US" sz="3200" dirty="0" smtClean="0"/>
              <a:t> – </a:t>
            </a:r>
            <a:r>
              <a:rPr lang="en-US" sz="3200" dirty="0" err="1" smtClean="0"/>
              <a:t>bu</a:t>
            </a:r>
            <a:r>
              <a:rPr lang="en-US" sz="3200" dirty="0" smtClean="0"/>
              <a:t> </a:t>
            </a:r>
            <a:r>
              <a:rPr lang="en-US" sz="3200" dirty="0" err="1" smtClean="0"/>
              <a:t>odamni</a:t>
            </a:r>
            <a:r>
              <a:rPr lang="en-US" sz="3200" dirty="0" smtClean="0"/>
              <a:t> </a:t>
            </a:r>
            <a:r>
              <a:rPr lang="en-US" sz="3200" dirty="0" err="1" smtClean="0"/>
              <a:t>ma’lum</a:t>
            </a:r>
            <a:r>
              <a:rPr lang="en-US" sz="3200" dirty="0" smtClean="0"/>
              <a:t> </a:t>
            </a:r>
            <a:r>
              <a:rPr lang="en-US" sz="3200" dirty="0" err="1" smtClean="0"/>
              <a:t>vazifa</a:t>
            </a:r>
            <a:r>
              <a:rPr lang="en-US" sz="3200" dirty="0" smtClean="0"/>
              <a:t> </a:t>
            </a:r>
            <a:r>
              <a:rPr lang="en-US" sz="3200" dirty="0" err="1" smtClean="0"/>
              <a:t>bajarishga</a:t>
            </a:r>
            <a:r>
              <a:rPr lang="en-US" sz="3200" dirty="0" smtClean="0"/>
              <a:t> </a:t>
            </a:r>
            <a:r>
              <a:rPr lang="en-US" sz="3200" dirty="0" err="1" smtClean="0"/>
              <a:t>loyikligini</a:t>
            </a:r>
            <a:r>
              <a:rPr lang="en-US" sz="3200" dirty="0" smtClean="0"/>
              <a:t> </a:t>
            </a:r>
            <a:r>
              <a:rPr lang="en-US" sz="3200" dirty="0" err="1" smtClean="0"/>
              <a:t>ko’rsatadi</a:t>
            </a:r>
            <a:r>
              <a:rPr lang="en-US" sz="3200" dirty="0" smtClean="0"/>
              <a:t>.</a:t>
            </a:r>
            <a:br>
              <a:rPr lang="en-US" sz="3200" dirty="0" smtClean="0"/>
            </a:br>
            <a:r>
              <a:rPr lang="en-US" sz="3200" dirty="0" smtClean="0"/>
              <a:t/>
            </a:r>
            <a:br>
              <a:rPr lang="en-US" sz="3200" dirty="0" smtClean="0"/>
            </a:br>
            <a:endParaRPr lang="ru-RU" sz="3200" dirty="0"/>
          </a:p>
        </p:txBody>
      </p:sp>
      <p:sp>
        <p:nvSpPr>
          <p:cNvPr id="3" name="Прямоугольник 2"/>
          <p:cNvSpPr/>
          <p:nvPr/>
        </p:nvSpPr>
        <p:spPr>
          <a:xfrm>
            <a:off x="1571604" y="357166"/>
            <a:ext cx="7215238" cy="769441"/>
          </a:xfrm>
          <a:prstGeom prst="rect">
            <a:avLst/>
          </a:prstGeom>
        </p:spPr>
        <p:txBody>
          <a:bodyPr wrap="square">
            <a:spAutoFit/>
          </a:bodyPr>
          <a:lstStyle/>
          <a:p>
            <a:pPr algn="ctr"/>
            <a:r>
              <a:rPr lang="en-US" sz="4400" b="1" dirty="0" err="1" smtClean="0">
                <a:solidFill>
                  <a:srgbClr val="FF0000"/>
                </a:solidFill>
              </a:rPr>
              <a:t>Rezyume</a:t>
            </a:r>
            <a:endParaRPr lang="ru-RU" sz="4400" b="1" dirty="0">
              <a:solidFill>
                <a:srgbClr val="FF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857364"/>
            <a:ext cx="7500990" cy="4714908"/>
          </a:xfrm>
        </p:spPr>
        <p:txBody>
          <a:bodyPr>
            <a:noAutofit/>
          </a:bodyPr>
          <a:lstStyle/>
          <a:p>
            <a:pPr>
              <a:spcAft>
                <a:spcPts val="1200"/>
              </a:spcAft>
            </a:pPr>
            <a:r>
              <a:rPr lang="en-US" sz="3200" b="1" dirty="0" err="1" smtClean="0">
                <a:solidFill>
                  <a:srgbClr val="002060"/>
                </a:solidFill>
                <a:effectLst/>
              </a:rPr>
              <a:t>Odatda</a:t>
            </a:r>
            <a:r>
              <a:rPr lang="en-US" sz="3200" b="1" dirty="0" smtClean="0">
                <a:solidFill>
                  <a:srgbClr val="002060"/>
                </a:solidFill>
                <a:effectLst/>
              </a:rPr>
              <a:t> 5-6 </a:t>
            </a:r>
            <a:r>
              <a:rPr lang="en-US" sz="3200" b="1" dirty="0" err="1" smtClean="0">
                <a:solidFill>
                  <a:srgbClr val="002060"/>
                </a:solidFill>
                <a:effectLst/>
              </a:rPr>
              <a:t>bloklardan</a:t>
            </a:r>
            <a:r>
              <a:rPr lang="en-US" sz="3200" b="1" dirty="0" smtClean="0">
                <a:solidFill>
                  <a:srgbClr val="002060"/>
                </a:solidFill>
                <a:effectLst/>
              </a:rPr>
              <a:t> </a:t>
            </a:r>
            <a:r>
              <a:rPr lang="en-US" sz="3200" b="1" dirty="0" err="1" smtClean="0">
                <a:solidFill>
                  <a:srgbClr val="002060"/>
                </a:solidFill>
                <a:effectLst/>
              </a:rPr>
              <a:t>iborat</a:t>
            </a:r>
            <a:r>
              <a:rPr lang="en-US" sz="3200" b="1" dirty="0" smtClean="0">
                <a:solidFill>
                  <a:srgbClr val="002060"/>
                </a:solidFill>
                <a:effectLst/>
              </a:rPr>
              <a:t> </a:t>
            </a:r>
            <a:r>
              <a:rPr lang="en-US" sz="3200" b="1" dirty="0" err="1" smtClean="0">
                <a:solidFill>
                  <a:srgbClr val="002060"/>
                </a:solidFill>
                <a:effectLst/>
              </a:rPr>
              <a:t>bo’ladi</a:t>
            </a:r>
            <a:r>
              <a:rPr lang="en-US" sz="3200" b="1" dirty="0" smtClean="0">
                <a:solidFill>
                  <a:srgbClr val="002060"/>
                </a:solidFill>
                <a:effectLst/>
              </a:rPr>
              <a:t>:</a:t>
            </a:r>
            <a:br>
              <a:rPr lang="en-US" sz="3200" b="1" dirty="0" smtClean="0">
                <a:solidFill>
                  <a:srgbClr val="002060"/>
                </a:solidFill>
                <a:effectLst/>
              </a:rPr>
            </a:br>
            <a:r>
              <a:rPr lang="ru-RU" sz="1000" b="1" dirty="0" smtClean="0">
                <a:solidFill>
                  <a:srgbClr val="002060"/>
                </a:solidFill>
                <a:effectLst/>
              </a:rPr>
              <a:t/>
            </a:r>
            <a:br>
              <a:rPr lang="ru-RU" sz="1000" b="1" dirty="0" smtClean="0">
                <a:solidFill>
                  <a:srgbClr val="002060"/>
                </a:solidFill>
                <a:effectLst/>
              </a:rPr>
            </a:br>
            <a:r>
              <a:rPr lang="en-US" sz="3200" b="1" dirty="0" smtClean="0">
                <a:solidFill>
                  <a:srgbClr val="002060"/>
                </a:solidFill>
                <a:effectLst/>
              </a:rPr>
              <a:t>1. </a:t>
            </a:r>
            <a:r>
              <a:rPr lang="en-US" sz="3200" b="1" dirty="0" err="1" smtClean="0">
                <a:solidFill>
                  <a:srgbClr val="002060"/>
                </a:solidFill>
                <a:effectLst/>
              </a:rPr>
              <a:t>Nomzodning</a:t>
            </a:r>
            <a:r>
              <a:rPr lang="en-US" sz="3200" b="1" dirty="0" smtClean="0">
                <a:solidFill>
                  <a:srgbClr val="002060"/>
                </a:solidFill>
                <a:effectLst/>
              </a:rPr>
              <a:t> </a:t>
            </a:r>
            <a:r>
              <a:rPr lang="en-US" sz="3200" b="1" dirty="0" err="1" smtClean="0">
                <a:solidFill>
                  <a:srgbClr val="002060"/>
                </a:solidFill>
                <a:effectLst/>
              </a:rPr>
              <a:t>shaxsiy</a:t>
            </a:r>
            <a:r>
              <a:rPr lang="en-US" sz="3200" b="1" dirty="0" smtClean="0">
                <a:solidFill>
                  <a:srgbClr val="002060"/>
                </a:solidFill>
                <a:effectLst/>
              </a:rPr>
              <a:t> </a:t>
            </a:r>
            <a:r>
              <a:rPr lang="en-US" sz="3200" b="1" dirty="0" err="1" smtClean="0">
                <a:solidFill>
                  <a:srgbClr val="002060"/>
                </a:solidFill>
                <a:effectLst/>
              </a:rPr>
              <a:t>ma'lumotlari</a:t>
            </a:r>
            <a:r>
              <a:rPr lang="en-US" sz="3200" b="1" dirty="0" smtClean="0">
                <a:solidFill>
                  <a:srgbClr val="002060"/>
                </a:solidFill>
                <a:effectLst/>
              </a:rPr>
              <a:t>.</a:t>
            </a:r>
            <a:r>
              <a:rPr lang="ru-RU" sz="3200" b="1" dirty="0" smtClean="0">
                <a:solidFill>
                  <a:srgbClr val="002060"/>
                </a:solidFill>
                <a:effectLst/>
              </a:rPr>
              <a:t/>
            </a:r>
            <a:br>
              <a:rPr lang="ru-RU" sz="3200" b="1" dirty="0" smtClean="0">
                <a:solidFill>
                  <a:srgbClr val="002060"/>
                </a:solidFill>
                <a:effectLst/>
              </a:rPr>
            </a:br>
            <a:r>
              <a:rPr lang="en-US" sz="3200" b="1" dirty="0" smtClean="0">
                <a:solidFill>
                  <a:srgbClr val="002060"/>
                </a:solidFill>
                <a:effectLst/>
              </a:rPr>
              <a:t>2. </a:t>
            </a:r>
            <a:r>
              <a:rPr lang="en-US" sz="3200" b="1" dirty="0" err="1" smtClean="0">
                <a:solidFill>
                  <a:srgbClr val="002060"/>
                </a:solidFill>
                <a:effectLst/>
              </a:rPr>
              <a:t>Kerakli</a:t>
            </a:r>
            <a:r>
              <a:rPr lang="en-US" sz="3200" b="1" dirty="0" smtClean="0">
                <a:solidFill>
                  <a:srgbClr val="002060"/>
                </a:solidFill>
                <a:effectLst/>
              </a:rPr>
              <a:t> </a:t>
            </a:r>
            <a:r>
              <a:rPr lang="en-US" sz="3200" b="1" dirty="0" err="1" smtClean="0">
                <a:solidFill>
                  <a:srgbClr val="002060"/>
                </a:solidFill>
                <a:effectLst/>
              </a:rPr>
              <a:t>lavozim</a:t>
            </a:r>
            <a:r>
              <a:rPr lang="en-US" sz="3200" b="1" dirty="0" smtClean="0">
                <a:solidFill>
                  <a:srgbClr val="002060"/>
                </a:solidFill>
                <a:effectLst/>
              </a:rPr>
              <a:t> (</a:t>
            </a:r>
            <a:r>
              <a:rPr lang="en-US" sz="3200" b="1" dirty="0" err="1" smtClean="0">
                <a:solidFill>
                  <a:srgbClr val="002060"/>
                </a:solidFill>
                <a:effectLst/>
              </a:rPr>
              <a:t>siz</a:t>
            </a:r>
            <a:r>
              <a:rPr lang="en-US" sz="3200" b="1" dirty="0" smtClean="0">
                <a:solidFill>
                  <a:srgbClr val="002060"/>
                </a:solidFill>
                <a:effectLst/>
              </a:rPr>
              <a:t> </a:t>
            </a:r>
            <a:r>
              <a:rPr lang="en-US" sz="3200" b="1" dirty="0" err="1" smtClean="0">
                <a:solidFill>
                  <a:srgbClr val="002060"/>
                </a:solidFill>
                <a:effectLst/>
              </a:rPr>
              <a:t>murojaat</a:t>
            </a:r>
            <a:r>
              <a:rPr lang="en-US" sz="3200" b="1" dirty="0" smtClean="0">
                <a:solidFill>
                  <a:srgbClr val="002060"/>
                </a:solidFill>
                <a:effectLst/>
              </a:rPr>
              <a:t> </a:t>
            </a:r>
            <a:r>
              <a:rPr lang="en-US" sz="3200" b="1" dirty="0" smtClean="0">
                <a:solidFill>
                  <a:srgbClr val="002060"/>
                </a:solidFill>
                <a:effectLst/>
              </a:rPr>
              <a:t/>
            </a:r>
            <a:br>
              <a:rPr lang="en-US" sz="3200" b="1" dirty="0" smtClean="0">
                <a:solidFill>
                  <a:srgbClr val="002060"/>
                </a:solidFill>
                <a:effectLst/>
              </a:rPr>
            </a:br>
            <a:r>
              <a:rPr lang="en-US" sz="3200" b="1" dirty="0" smtClean="0">
                <a:solidFill>
                  <a:srgbClr val="002060"/>
                </a:solidFill>
                <a:effectLst/>
              </a:rPr>
              <a:t> </a:t>
            </a:r>
            <a:r>
              <a:rPr lang="en-US" sz="3200" b="1" dirty="0" smtClean="0">
                <a:solidFill>
                  <a:srgbClr val="002060"/>
                </a:solidFill>
                <a:effectLst/>
              </a:rPr>
              <a:t>   </a:t>
            </a:r>
            <a:r>
              <a:rPr lang="en-US" sz="3200" b="1" dirty="0" err="1" smtClean="0">
                <a:solidFill>
                  <a:srgbClr val="002060"/>
                </a:solidFill>
                <a:effectLst/>
              </a:rPr>
              <a:t>qilgan</a:t>
            </a:r>
            <a:r>
              <a:rPr lang="en-US" sz="3200" b="1" dirty="0" smtClean="0">
                <a:solidFill>
                  <a:srgbClr val="002060"/>
                </a:solidFill>
                <a:effectLst/>
              </a:rPr>
              <a:t> </a:t>
            </a:r>
            <a:r>
              <a:rPr lang="en-US" sz="3200" b="1" dirty="0" err="1" smtClean="0">
                <a:solidFill>
                  <a:srgbClr val="002060"/>
                </a:solidFill>
                <a:effectLst/>
              </a:rPr>
              <a:t>lavozim</a:t>
            </a:r>
            <a:r>
              <a:rPr lang="en-US" sz="3200" b="1" dirty="0" smtClean="0">
                <a:solidFill>
                  <a:srgbClr val="002060"/>
                </a:solidFill>
                <a:effectLst/>
              </a:rPr>
              <a:t>).</a:t>
            </a:r>
            <a:r>
              <a:rPr lang="ru-RU" sz="3200" b="1" dirty="0" smtClean="0">
                <a:solidFill>
                  <a:srgbClr val="002060"/>
                </a:solidFill>
                <a:effectLst/>
              </a:rPr>
              <a:t/>
            </a:r>
            <a:br>
              <a:rPr lang="ru-RU" sz="3200" b="1" dirty="0" smtClean="0">
                <a:solidFill>
                  <a:srgbClr val="002060"/>
                </a:solidFill>
                <a:effectLst/>
              </a:rPr>
            </a:br>
            <a:r>
              <a:rPr lang="en-US" sz="3200" b="1" dirty="0" smtClean="0">
                <a:solidFill>
                  <a:srgbClr val="002060"/>
                </a:solidFill>
                <a:effectLst/>
              </a:rPr>
              <a:t>3. </a:t>
            </a:r>
            <a:r>
              <a:rPr lang="en-US" sz="3200" b="1" dirty="0" err="1" smtClean="0">
                <a:solidFill>
                  <a:srgbClr val="002060"/>
                </a:solidFill>
                <a:effectLst/>
              </a:rPr>
              <a:t>Ish</a:t>
            </a:r>
            <a:r>
              <a:rPr lang="en-US" sz="3200" b="1" dirty="0" smtClean="0">
                <a:solidFill>
                  <a:srgbClr val="002060"/>
                </a:solidFill>
                <a:effectLst/>
              </a:rPr>
              <a:t> </a:t>
            </a:r>
            <a:r>
              <a:rPr lang="en-US" sz="3200" b="1" dirty="0" err="1" smtClean="0">
                <a:solidFill>
                  <a:srgbClr val="002060"/>
                </a:solidFill>
                <a:effectLst/>
              </a:rPr>
              <a:t>tajribasi</a:t>
            </a:r>
            <a:r>
              <a:rPr lang="en-US" sz="3200" b="1" dirty="0" smtClean="0">
                <a:solidFill>
                  <a:srgbClr val="002060"/>
                </a:solidFill>
                <a:effectLst/>
              </a:rPr>
              <a:t> (</a:t>
            </a:r>
            <a:r>
              <a:rPr lang="en-US" sz="3200" b="1" dirty="0" err="1" smtClean="0">
                <a:solidFill>
                  <a:srgbClr val="002060"/>
                </a:solidFill>
                <a:effectLst/>
              </a:rPr>
              <a:t>kasbiy</a:t>
            </a:r>
            <a:r>
              <a:rPr lang="en-US" sz="3200" b="1" dirty="0" smtClean="0">
                <a:solidFill>
                  <a:srgbClr val="002060"/>
                </a:solidFill>
                <a:effectLst/>
              </a:rPr>
              <a:t> </a:t>
            </a:r>
            <a:r>
              <a:rPr lang="en-US" sz="3200" b="1" dirty="0" err="1" smtClean="0">
                <a:solidFill>
                  <a:srgbClr val="002060"/>
                </a:solidFill>
                <a:effectLst/>
              </a:rPr>
              <a:t>tajriba</a:t>
            </a:r>
            <a:r>
              <a:rPr lang="en-US" sz="3200" b="1" dirty="0" smtClean="0">
                <a:solidFill>
                  <a:srgbClr val="002060"/>
                </a:solidFill>
                <a:effectLst/>
              </a:rPr>
              <a:t>).</a:t>
            </a:r>
            <a:r>
              <a:rPr lang="ru-RU" sz="3200" b="1" dirty="0" smtClean="0">
                <a:solidFill>
                  <a:srgbClr val="002060"/>
                </a:solidFill>
                <a:effectLst/>
              </a:rPr>
              <a:t/>
            </a:r>
            <a:br>
              <a:rPr lang="ru-RU" sz="3200" b="1" dirty="0" smtClean="0">
                <a:solidFill>
                  <a:srgbClr val="002060"/>
                </a:solidFill>
                <a:effectLst/>
              </a:rPr>
            </a:br>
            <a:r>
              <a:rPr lang="en-US" sz="3200" b="1" dirty="0" smtClean="0">
                <a:solidFill>
                  <a:srgbClr val="002060"/>
                </a:solidFill>
                <a:effectLst/>
              </a:rPr>
              <a:t>4. </a:t>
            </a:r>
            <a:r>
              <a:rPr lang="en-US" sz="3200" b="1" dirty="0" err="1" smtClean="0">
                <a:solidFill>
                  <a:srgbClr val="002060"/>
                </a:solidFill>
                <a:effectLst/>
              </a:rPr>
              <a:t>Ta'lim</a:t>
            </a:r>
            <a:r>
              <a:rPr lang="en-US" sz="3200" b="1" dirty="0" smtClean="0">
                <a:solidFill>
                  <a:srgbClr val="002060"/>
                </a:solidFill>
                <a:effectLst/>
              </a:rPr>
              <a:t>.</a:t>
            </a:r>
            <a:r>
              <a:rPr lang="ru-RU" sz="3200" b="1" dirty="0" smtClean="0">
                <a:solidFill>
                  <a:srgbClr val="002060"/>
                </a:solidFill>
                <a:effectLst/>
              </a:rPr>
              <a:t/>
            </a:r>
            <a:br>
              <a:rPr lang="ru-RU" sz="3200" b="1" dirty="0" smtClean="0">
                <a:solidFill>
                  <a:srgbClr val="002060"/>
                </a:solidFill>
                <a:effectLst/>
              </a:rPr>
            </a:br>
            <a:r>
              <a:rPr lang="en-US" sz="3200" b="1" dirty="0" smtClean="0">
                <a:solidFill>
                  <a:srgbClr val="002060"/>
                </a:solidFill>
                <a:effectLst/>
              </a:rPr>
              <a:t>5. Professional </a:t>
            </a:r>
            <a:r>
              <a:rPr lang="en-US" sz="3200" b="1" dirty="0" err="1" smtClean="0">
                <a:solidFill>
                  <a:srgbClr val="002060"/>
                </a:solidFill>
                <a:effectLst/>
              </a:rPr>
              <a:t>ko'nikmalar</a:t>
            </a:r>
            <a:r>
              <a:rPr lang="en-US" sz="3200" b="1" dirty="0" smtClean="0">
                <a:solidFill>
                  <a:srgbClr val="002060"/>
                </a:solidFill>
                <a:effectLst/>
              </a:rPr>
              <a:t>.</a:t>
            </a:r>
            <a:r>
              <a:rPr lang="ru-RU" sz="3200" b="1" dirty="0" smtClean="0">
                <a:solidFill>
                  <a:srgbClr val="002060"/>
                </a:solidFill>
                <a:effectLst/>
              </a:rPr>
              <a:t/>
            </a:r>
            <a:br>
              <a:rPr lang="ru-RU" sz="3200" b="1" dirty="0" smtClean="0">
                <a:solidFill>
                  <a:srgbClr val="002060"/>
                </a:solidFill>
                <a:effectLst/>
              </a:rPr>
            </a:br>
            <a:r>
              <a:rPr lang="en-US" sz="3200" b="1" dirty="0" smtClean="0">
                <a:solidFill>
                  <a:srgbClr val="002060"/>
                </a:solidFill>
                <a:effectLst/>
              </a:rPr>
              <a:t>6. </a:t>
            </a:r>
            <a:r>
              <a:rPr lang="en-US" sz="3200" b="1" dirty="0" err="1" smtClean="0">
                <a:solidFill>
                  <a:srgbClr val="002060"/>
                </a:solidFill>
                <a:effectLst/>
              </a:rPr>
              <a:t>Qo'shimcha</a:t>
            </a:r>
            <a:r>
              <a:rPr lang="en-US" sz="3200" b="1" dirty="0" smtClean="0">
                <a:solidFill>
                  <a:srgbClr val="002060"/>
                </a:solidFill>
                <a:effectLst/>
              </a:rPr>
              <a:t> </a:t>
            </a:r>
            <a:r>
              <a:rPr lang="en-US" sz="3200" b="1" dirty="0" err="1" smtClean="0">
                <a:solidFill>
                  <a:srgbClr val="002060"/>
                </a:solidFill>
                <a:effectLst/>
              </a:rPr>
              <a:t>ma'lumotlar</a:t>
            </a:r>
            <a:r>
              <a:rPr lang="en-US" sz="3200" b="1" dirty="0" smtClean="0">
                <a:solidFill>
                  <a:srgbClr val="002060"/>
                </a:solidFill>
                <a:effectLst/>
              </a:rPr>
              <a:t>.</a:t>
            </a:r>
            <a:r>
              <a:rPr lang="ru-RU" sz="3200" b="1" dirty="0" smtClean="0">
                <a:solidFill>
                  <a:srgbClr val="002060"/>
                </a:solidFill>
                <a:effectLst/>
              </a:rPr>
              <a:t/>
            </a:r>
            <a:br>
              <a:rPr lang="ru-RU" sz="3200" b="1" dirty="0" smtClean="0">
                <a:solidFill>
                  <a:srgbClr val="002060"/>
                </a:solidFill>
                <a:effectLst/>
              </a:rPr>
            </a:br>
            <a:endParaRPr lang="ru-RU" sz="3200" b="1"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785918" y="500042"/>
            <a:ext cx="6929486" cy="707886"/>
          </a:xfrm>
          <a:prstGeom prst="rect">
            <a:avLst/>
          </a:prstGeom>
        </p:spPr>
        <p:txBody>
          <a:bodyPr wrap="square">
            <a:spAutoFit/>
          </a:bodyPr>
          <a:lstStyle/>
          <a:p>
            <a:r>
              <a:rPr lang="en-US" sz="40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CV </a:t>
            </a:r>
            <a:r>
              <a:rPr lang="en-US" sz="40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va</a:t>
            </a:r>
            <a:r>
              <a:rPr lang="en-US" sz="40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0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Rezyumening</a:t>
            </a:r>
            <a:r>
              <a:rPr lang="en-US" sz="40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r>
              <a:rPr lang="en-US" sz="4000" dirty="0" err="1"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tarkibi</a:t>
            </a:r>
            <a:r>
              <a:rPr lang="en-US" sz="4000" dirty="0" smtClean="0">
                <a:solidFill>
                  <a:srgbClr val="FF0000"/>
                </a:solidFill>
                <a:effectLst>
                  <a:outerShdw blurRad="50000" dist="30000" dir="5400000" algn="tl" rotWithShape="0">
                    <a:srgbClr val="000000">
                      <a:alpha val="30000"/>
                    </a:srgbClr>
                  </a:outerShdw>
                </a:effectLst>
                <a:latin typeface="Times New Roman" pitchFamily="18" charset="0"/>
                <a:ea typeface="+mj-ea"/>
                <a:cs typeface="Times New Roman" pitchFamily="18" charset="0"/>
              </a:rPr>
              <a:t> </a:t>
            </a:r>
            <a:endParaRPr lang="ru-RU" sz="4000" dirty="0">
              <a:solidFill>
                <a:srgbClr val="FF0000"/>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5214974"/>
          </a:xfrm>
        </p:spPr>
        <p:txBody>
          <a:bodyPr>
            <a:noAutofit/>
          </a:bodyPr>
          <a:lstStyle/>
          <a:p>
            <a:r>
              <a:rPr lang="en-US" sz="2600" dirty="0" smtClean="0">
                <a:solidFill>
                  <a:srgbClr val="7030A0"/>
                </a:solidFill>
              </a:rPr>
              <a:t>1. CV </a:t>
            </a:r>
            <a:r>
              <a:rPr lang="en-US" sz="2600" dirty="0" err="1" smtClean="0">
                <a:solidFill>
                  <a:srgbClr val="7030A0"/>
                </a:solidFill>
              </a:rPr>
              <a:t>bu</a:t>
            </a:r>
            <a:r>
              <a:rPr lang="en-US" sz="2600" dirty="0" smtClean="0">
                <a:solidFill>
                  <a:srgbClr val="7030A0"/>
                </a:solidFill>
              </a:rPr>
              <a:t> </a:t>
            </a:r>
            <a:r>
              <a:rPr lang="en-US" sz="2600" dirty="0" err="1" smtClean="0">
                <a:solidFill>
                  <a:srgbClr val="7030A0"/>
                </a:solidFill>
              </a:rPr>
              <a:t>odamni</a:t>
            </a:r>
            <a:r>
              <a:rPr lang="en-US" sz="2600" dirty="0" smtClean="0">
                <a:solidFill>
                  <a:srgbClr val="7030A0"/>
                </a:solidFill>
              </a:rPr>
              <a:t> </a:t>
            </a:r>
            <a:r>
              <a:rPr lang="en-US" sz="2600" dirty="0" err="1" smtClean="0">
                <a:solidFill>
                  <a:srgbClr val="7030A0"/>
                </a:solidFill>
              </a:rPr>
              <a:t>umumiy</a:t>
            </a:r>
            <a:r>
              <a:rPr lang="en-US" sz="2600" dirty="0" smtClean="0">
                <a:solidFill>
                  <a:srgbClr val="7030A0"/>
                </a:solidFill>
              </a:rPr>
              <a:t> </a:t>
            </a:r>
            <a:r>
              <a:rPr lang="en-US" sz="2600" dirty="0" err="1" smtClean="0">
                <a:solidFill>
                  <a:srgbClr val="7030A0"/>
                </a:solidFill>
              </a:rPr>
              <a:t>maqsadda</a:t>
            </a:r>
            <a:r>
              <a:rPr lang="en-US" sz="2600" dirty="0" smtClean="0">
                <a:solidFill>
                  <a:srgbClr val="7030A0"/>
                </a:solidFill>
              </a:rPr>
              <a:t> </a:t>
            </a:r>
            <a:r>
              <a:rPr lang="en-US" sz="2600" dirty="0" err="1" smtClean="0">
                <a:solidFill>
                  <a:srgbClr val="7030A0"/>
                </a:solidFill>
              </a:rPr>
              <a:t>hayot</a:t>
            </a:r>
            <a:r>
              <a:rPr lang="en-US" sz="2600" dirty="0" smtClean="0">
                <a:solidFill>
                  <a:srgbClr val="7030A0"/>
                </a:solidFill>
              </a:rPr>
              <a:t> </a:t>
            </a:r>
            <a:r>
              <a:rPr lang="en-US" sz="2600" dirty="0" err="1" smtClean="0">
                <a:solidFill>
                  <a:srgbClr val="7030A0"/>
                </a:solidFill>
              </a:rPr>
              <a:t>yo’lini</a:t>
            </a:r>
            <a:r>
              <a:rPr lang="en-US" sz="2600" dirty="0" smtClean="0">
                <a:solidFill>
                  <a:srgbClr val="7030A0"/>
                </a:solidFill>
              </a:rPr>
              <a:t> </a:t>
            </a:r>
            <a:r>
              <a:rPr lang="en-US" sz="2600" dirty="0" err="1" smtClean="0">
                <a:solidFill>
                  <a:srgbClr val="7030A0"/>
                </a:solidFill>
              </a:rPr>
              <a:t>taqdim</a:t>
            </a:r>
            <a:r>
              <a:rPr lang="en-US" sz="2600" dirty="0" smtClean="0">
                <a:solidFill>
                  <a:srgbClr val="7030A0"/>
                </a:solidFill>
              </a:rPr>
              <a:t> </a:t>
            </a:r>
            <a:r>
              <a:rPr lang="en-US" sz="2600" dirty="0" err="1" smtClean="0">
                <a:solidFill>
                  <a:srgbClr val="7030A0"/>
                </a:solidFill>
              </a:rPr>
              <a:t>etadigan</a:t>
            </a:r>
            <a:r>
              <a:rPr lang="en-US" sz="2600" dirty="0" smtClean="0">
                <a:solidFill>
                  <a:srgbClr val="7030A0"/>
                </a:solidFill>
              </a:rPr>
              <a:t> </a:t>
            </a:r>
            <a:r>
              <a:rPr lang="en-US" sz="2600" dirty="0" err="1" smtClean="0">
                <a:solidFill>
                  <a:srgbClr val="7030A0"/>
                </a:solidFill>
              </a:rPr>
              <a:t>hujjat</a:t>
            </a:r>
            <a:r>
              <a:rPr lang="en-US" sz="2600" dirty="0" smtClean="0">
                <a:solidFill>
                  <a:srgbClr val="7030A0"/>
                </a:solidFill>
              </a:rPr>
              <a:t> </a:t>
            </a:r>
            <a:r>
              <a:rPr lang="en-US" sz="2600" dirty="0" err="1" smtClean="0">
                <a:solidFill>
                  <a:srgbClr val="7030A0"/>
                </a:solidFill>
              </a:rPr>
              <a:t>va</a:t>
            </a:r>
            <a:r>
              <a:rPr lang="en-US" sz="2600" dirty="0" smtClean="0">
                <a:solidFill>
                  <a:srgbClr val="7030A0"/>
                </a:solidFill>
              </a:rPr>
              <a:t> </a:t>
            </a:r>
            <a:r>
              <a:rPr lang="en-US" sz="2600" dirty="0" err="1" smtClean="0">
                <a:solidFill>
                  <a:srgbClr val="7030A0"/>
                </a:solidFill>
              </a:rPr>
              <a:t>odamning</a:t>
            </a:r>
            <a:r>
              <a:rPr lang="en-US" sz="2600" dirty="0" smtClean="0">
                <a:solidFill>
                  <a:srgbClr val="7030A0"/>
                </a:solidFill>
              </a:rPr>
              <a:t> </a:t>
            </a:r>
            <a:r>
              <a:rPr lang="en-US" sz="2600" dirty="0" err="1" smtClean="0">
                <a:solidFill>
                  <a:srgbClr val="7030A0"/>
                </a:solidFill>
              </a:rPr>
              <a:t>umumiy</a:t>
            </a:r>
            <a:r>
              <a:rPr lang="en-US" sz="2600" dirty="0" smtClean="0">
                <a:solidFill>
                  <a:srgbClr val="7030A0"/>
                </a:solidFill>
              </a:rPr>
              <a:t> </a:t>
            </a:r>
            <a:r>
              <a:rPr lang="en-US" sz="2600" dirty="0" err="1" smtClean="0">
                <a:solidFill>
                  <a:srgbClr val="7030A0"/>
                </a:solidFill>
              </a:rPr>
              <a:t>tasniflaydi</a:t>
            </a:r>
            <a:r>
              <a:rPr lang="en-US" sz="2600" dirty="0" smtClean="0">
                <a:solidFill>
                  <a:srgbClr val="7030A0"/>
                </a:solidFill>
              </a:rPr>
              <a:t>, </a:t>
            </a:r>
            <a:r>
              <a:rPr lang="en-US" sz="2600" dirty="0" err="1" smtClean="0">
                <a:solidFill>
                  <a:srgbClr val="7030A0"/>
                </a:solidFill>
              </a:rPr>
              <a:t>kimligini</a:t>
            </a:r>
            <a:r>
              <a:rPr lang="en-US" sz="2600" dirty="0" smtClean="0">
                <a:solidFill>
                  <a:srgbClr val="7030A0"/>
                </a:solidFill>
              </a:rPr>
              <a:t> </a:t>
            </a:r>
            <a:r>
              <a:rPr lang="en-US" sz="2600" dirty="0" err="1" smtClean="0">
                <a:solidFill>
                  <a:srgbClr val="7030A0"/>
                </a:solidFill>
              </a:rPr>
              <a:t>ko’rsatib</a:t>
            </a:r>
            <a:r>
              <a:rPr lang="en-US" sz="2600" dirty="0" smtClean="0">
                <a:solidFill>
                  <a:srgbClr val="7030A0"/>
                </a:solidFill>
              </a:rPr>
              <a:t> </a:t>
            </a:r>
            <a:r>
              <a:rPr lang="en-US" sz="2600" dirty="0" err="1" smtClean="0">
                <a:solidFill>
                  <a:srgbClr val="7030A0"/>
                </a:solidFill>
              </a:rPr>
              <a:t>beradi</a:t>
            </a:r>
            <a:r>
              <a:rPr lang="en-US" sz="2600" dirty="0" smtClean="0">
                <a:solidFill>
                  <a:srgbClr val="7030A0"/>
                </a:solidFill>
              </a:rPr>
              <a:t>.</a:t>
            </a:r>
            <a:br>
              <a:rPr lang="en-US" sz="2600" dirty="0" smtClean="0">
                <a:solidFill>
                  <a:srgbClr val="7030A0"/>
                </a:solidFill>
              </a:rPr>
            </a:br>
            <a:r>
              <a:rPr lang="en-US" sz="2600" dirty="0" smtClean="0">
                <a:solidFill>
                  <a:srgbClr val="7030A0"/>
                </a:solidFill>
              </a:rPr>
              <a:t/>
            </a:r>
            <a:br>
              <a:rPr lang="en-US" sz="2600" dirty="0" smtClean="0">
                <a:solidFill>
                  <a:srgbClr val="7030A0"/>
                </a:solidFill>
              </a:rPr>
            </a:br>
            <a:r>
              <a:rPr lang="en-US" sz="2600" dirty="0" smtClean="0">
                <a:solidFill>
                  <a:srgbClr val="7030A0"/>
                </a:solidFill>
              </a:rPr>
              <a:t>2. </a:t>
            </a:r>
            <a:r>
              <a:rPr lang="en-US" sz="2600" dirty="0" err="1" smtClean="0">
                <a:solidFill>
                  <a:srgbClr val="7030A0"/>
                </a:solidFill>
              </a:rPr>
              <a:t>Rezyume</a:t>
            </a:r>
            <a:r>
              <a:rPr lang="en-US" sz="2600" dirty="0" smtClean="0">
                <a:solidFill>
                  <a:srgbClr val="7030A0"/>
                </a:solidFill>
              </a:rPr>
              <a:t> - </a:t>
            </a:r>
            <a:r>
              <a:rPr lang="en-US" sz="2600" dirty="0" err="1" smtClean="0">
                <a:solidFill>
                  <a:srgbClr val="7030A0"/>
                </a:solidFill>
              </a:rPr>
              <a:t>bu</a:t>
            </a:r>
            <a:r>
              <a:rPr lang="en-US" sz="2600" dirty="0" smtClean="0">
                <a:solidFill>
                  <a:srgbClr val="7030A0"/>
                </a:solidFill>
              </a:rPr>
              <a:t> </a:t>
            </a:r>
            <a:r>
              <a:rPr lang="en-US" sz="2600" dirty="0" err="1" smtClean="0">
                <a:solidFill>
                  <a:srgbClr val="7030A0"/>
                </a:solidFill>
              </a:rPr>
              <a:t>CVga</a:t>
            </a:r>
            <a:r>
              <a:rPr lang="en-US" sz="2600" dirty="0" smtClean="0">
                <a:solidFill>
                  <a:srgbClr val="7030A0"/>
                </a:solidFill>
              </a:rPr>
              <a:t> </a:t>
            </a:r>
            <a:r>
              <a:rPr lang="en-US" sz="2600" dirty="0" err="1" smtClean="0">
                <a:solidFill>
                  <a:srgbClr val="7030A0"/>
                </a:solidFill>
              </a:rPr>
              <a:t>nisbatan</a:t>
            </a:r>
            <a:r>
              <a:rPr lang="en-US" sz="2600" dirty="0" smtClean="0">
                <a:solidFill>
                  <a:srgbClr val="7030A0"/>
                </a:solidFill>
              </a:rPr>
              <a:t> </a:t>
            </a:r>
            <a:r>
              <a:rPr lang="en-US" sz="2600" dirty="0" err="1" smtClean="0">
                <a:solidFill>
                  <a:srgbClr val="7030A0"/>
                </a:solidFill>
              </a:rPr>
              <a:t>qisqa</a:t>
            </a:r>
            <a:r>
              <a:rPr lang="en-US" sz="2600" dirty="0" smtClean="0">
                <a:solidFill>
                  <a:srgbClr val="7030A0"/>
                </a:solidFill>
              </a:rPr>
              <a:t> </a:t>
            </a:r>
            <a:r>
              <a:rPr lang="en-US" sz="2600" dirty="0" err="1" smtClean="0">
                <a:solidFill>
                  <a:srgbClr val="7030A0"/>
                </a:solidFill>
              </a:rPr>
              <a:t>yoziladi</a:t>
            </a:r>
            <a:r>
              <a:rPr lang="en-US" sz="2600" dirty="0" smtClean="0">
                <a:solidFill>
                  <a:srgbClr val="7030A0"/>
                </a:solidFill>
              </a:rPr>
              <a:t>, A4 </a:t>
            </a:r>
            <a:r>
              <a:rPr lang="en-US" sz="2600" dirty="0" err="1" smtClean="0">
                <a:solidFill>
                  <a:srgbClr val="7030A0"/>
                </a:solidFill>
              </a:rPr>
              <a:t>o’lchamdagi</a:t>
            </a:r>
            <a:r>
              <a:rPr lang="en-US" sz="2600" dirty="0" smtClean="0">
                <a:solidFill>
                  <a:srgbClr val="7030A0"/>
                </a:solidFill>
              </a:rPr>
              <a:t> </a:t>
            </a:r>
            <a:r>
              <a:rPr lang="en-US" sz="2600" dirty="0" err="1" smtClean="0">
                <a:solidFill>
                  <a:srgbClr val="7030A0"/>
                </a:solidFill>
              </a:rPr>
              <a:t>qog’ozda</a:t>
            </a:r>
            <a:r>
              <a:rPr lang="en-US" sz="2600" dirty="0" smtClean="0">
                <a:solidFill>
                  <a:srgbClr val="7030A0"/>
                </a:solidFill>
              </a:rPr>
              <a:t> </a:t>
            </a:r>
            <a:r>
              <a:rPr lang="en-US" sz="2600" dirty="0" err="1" smtClean="0">
                <a:solidFill>
                  <a:srgbClr val="7030A0"/>
                </a:solidFill>
              </a:rPr>
              <a:t>hajmi</a:t>
            </a:r>
            <a:r>
              <a:rPr lang="en-US" sz="2600" dirty="0" smtClean="0">
                <a:solidFill>
                  <a:srgbClr val="7030A0"/>
                </a:solidFill>
              </a:rPr>
              <a:t> 1-2 </a:t>
            </a:r>
            <a:r>
              <a:rPr lang="en-US" sz="2600" dirty="0" err="1" smtClean="0">
                <a:solidFill>
                  <a:srgbClr val="7030A0"/>
                </a:solidFill>
              </a:rPr>
              <a:t>varaqda</a:t>
            </a:r>
            <a:r>
              <a:rPr lang="en-US" sz="2600" dirty="0" smtClean="0">
                <a:solidFill>
                  <a:srgbClr val="7030A0"/>
                </a:solidFill>
              </a:rPr>
              <a:t> </a:t>
            </a:r>
            <a:r>
              <a:rPr lang="en-US" sz="2600" dirty="0" err="1" smtClean="0">
                <a:solidFill>
                  <a:srgbClr val="7030A0"/>
                </a:solidFill>
              </a:rPr>
              <a:t>bo’ladi</a:t>
            </a:r>
            <a:r>
              <a:rPr lang="en-US" sz="2600" dirty="0" smtClean="0">
                <a:solidFill>
                  <a:srgbClr val="7030A0"/>
                </a:solidFill>
              </a:rPr>
              <a:t>, </a:t>
            </a:r>
            <a:r>
              <a:rPr lang="en-US" sz="2600" dirty="0" err="1" smtClean="0">
                <a:solidFill>
                  <a:srgbClr val="7030A0"/>
                </a:solidFill>
              </a:rPr>
              <a:t>va</a:t>
            </a:r>
            <a:r>
              <a:rPr lang="en-US" sz="2600" dirty="0" smtClean="0">
                <a:solidFill>
                  <a:srgbClr val="7030A0"/>
                </a:solidFill>
              </a:rPr>
              <a:t> </a:t>
            </a:r>
            <a:r>
              <a:rPr lang="en-US" sz="2600" dirty="0" err="1" smtClean="0">
                <a:solidFill>
                  <a:srgbClr val="7030A0"/>
                </a:solidFill>
              </a:rPr>
              <a:t>odamning</a:t>
            </a:r>
            <a:r>
              <a:rPr lang="en-US" sz="2600" dirty="0" smtClean="0">
                <a:solidFill>
                  <a:srgbClr val="7030A0"/>
                </a:solidFill>
              </a:rPr>
              <a:t> </a:t>
            </a:r>
            <a:r>
              <a:rPr lang="en-US" sz="2600" dirty="0" err="1" smtClean="0">
                <a:solidFill>
                  <a:srgbClr val="7030A0"/>
                </a:solidFill>
              </a:rPr>
              <a:t>qandaydir</a:t>
            </a:r>
            <a:r>
              <a:rPr lang="en-US" sz="2600" dirty="0" smtClean="0">
                <a:solidFill>
                  <a:srgbClr val="7030A0"/>
                </a:solidFill>
              </a:rPr>
              <a:t> </a:t>
            </a:r>
            <a:r>
              <a:rPr lang="en-US" sz="2600" dirty="0" err="1" smtClean="0">
                <a:solidFill>
                  <a:srgbClr val="7030A0"/>
                </a:solidFill>
              </a:rPr>
              <a:t>vazifalarga</a:t>
            </a:r>
            <a:r>
              <a:rPr lang="en-US" sz="2600" dirty="0" smtClean="0">
                <a:solidFill>
                  <a:srgbClr val="7030A0"/>
                </a:solidFill>
              </a:rPr>
              <a:t> </a:t>
            </a:r>
            <a:r>
              <a:rPr lang="en-US" sz="2600" dirty="0" err="1" smtClean="0">
                <a:solidFill>
                  <a:srgbClr val="7030A0"/>
                </a:solidFill>
              </a:rPr>
              <a:t>mosligini</a:t>
            </a:r>
            <a:r>
              <a:rPr lang="en-US" sz="2600" dirty="0" smtClean="0">
                <a:solidFill>
                  <a:srgbClr val="7030A0"/>
                </a:solidFill>
              </a:rPr>
              <a:t> </a:t>
            </a:r>
            <a:r>
              <a:rPr lang="en-US" sz="2600" dirty="0" err="1" smtClean="0">
                <a:solidFill>
                  <a:srgbClr val="7030A0"/>
                </a:solidFill>
              </a:rPr>
              <a:t>ko’rsatadi</a:t>
            </a:r>
            <a:r>
              <a:rPr lang="en-US" sz="2600" dirty="0" smtClean="0">
                <a:solidFill>
                  <a:srgbClr val="7030A0"/>
                </a:solidFill>
              </a:rPr>
              <a:t>. </a:t>
            </a:r>
            <a:br>
              <a:rPr lang="en-US" sz="2600" dirty="0" smtClean="0">
                <a:solidFill>
                  <a:srgbClr val="7030A0"/>
                </a:solidFill>
              </a:rPr>
            </a:br>
            <a:r>
              <a:rPr lang="en-US" sz="2600" dirty="0" smtClean="0">
                <a:solidFill>
                  <a:srgbClr val="7030A0"/>
                </a:solidFill>
              </a:rPr>
              <a:t> </a:t>
            </a:r>
            <a:br>
              <a:rPr lang="en-US" sz="2600" dirty="0" smtClean="0">
                <a:solidFill>
                  <a:srgbClr val="7030A0"/>
                </a:solidFill>
              </a:rPr>
            </a:br>
            <a:r>
              <a:rPr lang="en-US" sz="2600" dirty="0" smtClean="0">
                <a:solidFill>
                  <a:srgbClr val="7030A0"/>
                </a:solidFill>
              </a:rPr>
              <a:t>2. </a:t>
            </a:r>
            <a:r>
              <a:rPr lang="en-US" sz="2600" dirty="0" err="1" smtClean="0">
                <a:solidFill>
                  <a:srgbClr val="7030A0"/>
                </a:solidFill>
              </a:rPr>
              <a:t>Ularning</a:t>
            </a:r>
            <a:r>
              <a:rPr lang="en-US" sz="2600" dirty="0" smtClean="0">
                <a:solidFill>
                  <a:srgbClr val="7030A0"/>
                </a:solidFill>
              </a:rPr>
              <a:t> </a:t>
            </a:r>
            <a:r>
              <a:rPr lang="en-US" sz="2600" dirty="0" err="1" smtClean="0">
                <a:solidFill>
                  <a:srgbClr val="7030A0"/>
                </a:solidFill>
              </a:rPr>
              <a:t>maqsadi</a:t>
            </a:r>
            <a:r>
              <a:rPr lang="en-US" sz="2600" dirty="0" smtClean="0">
                <a:solidFill>
                  <a:srgbClr val="7030A0"/>
                </a:solidFill>
              </a:rPr>
              <a:t>, </a:t>
            </a:r>
            <a:r>
              <a:rPr lang="en-US" sz="2600" dirty="0" err="1" smtClean="0">
                <a:solidFill>
                  <a:srgbClr val="7030A0"/>
                </a:solidFill>
              </a:rPr>
              <a:t>hajmi</a:t>
            </a:r>
            <a:r>
              <a:rPr lang="en-US" sz="2600" dirty="0" smtClean="0">
                <a:solidFill>
                  <a:srgbClr val="7030A0"/>
                </a:solidFill>
              </a:rPr>
              <a:t>, </a:t>
            </a:r>
            <a:r>
              <a:rPr lang="en-US" sz="2600" dirty="0" err="1" smtClean="0">
                <a:solidFill>
                  <a:srgbClr val="7030A0"/>
                </a:solidFill>
              </a:rPr>
              <a:t>tuzilishi</a:t>
            </a:r>
            <a:r>
              <a:rPr lang="en-US" sz="2600" dirty="0" smtClean="0">
                <a:solidFill>
                  <a:srgbClr val="7030A0"/>
                </a:solidFill>
              </a:rPr>
              <a:t> </a:t>
            </a:r>
            <a:r>
              <a:rPr lang="en-US" sz="2600" dirty="0" err="1" smtClean="0">
                <a:solidFill>
                  <a:srgbClr val="7030A0"/>
                </a:solidFill>
              </a:rPr>
              <a:t>va</a:t>
            </a:r>
            <a:r>
              <a:rPr lang="en-US" sz="2600" dirty="0" smtClean="0">
                <a:solidFill>
                  <a:srgbClr val="7030A0"/>
                </a:solidFill>
              </a:rPr>
              <a:t> </a:t>
            </a:r>
            <a:r>
              <a:rPr lang="en-US" sz="2600" dirty="0" err="1" smtClean="0">
                <a:solidFill>
                  <a:srgbClr val="7030A0"/>
                </a:solidFill>
              </a:rPr>
              <a:t>shakllantirishi</a:t>
            </a:r>
            <a:r>
              <a:rPr lang="en-US" sz="2600" dirty="0" smtClean="0">
                <a:solidFill>
                  <a:srgbClr val="7030A0"/>
                </a:solidFill>
              </a:rPr>
              <a:t> </a:t>
            </a:r>
            <a:r>
              <a:rPr lang="en-US" sz="2600" dirty="0" err="1" smtClean="0">
                <a:solidFill>
                  <a:srgbClr val="7030A0"/>
                </a:solidFill>
              </a:rPr>
              <a:t>bo’yicha</a:t>
            </a:r>
            <a:r>
              <a:rPr lang="en-US" sz="2600" dirty="0" smtClean="0">
                <a:solidFill>
                  <a:srgbClr val="7030A0"/>
                </a:solidFill>
              </a:rPr>
              <a:t> </a:t>
            </a:r>
            <a:r>
              <a:rPr lang="en-US" sz="2600" dirty="0" err="1" smtClean="0">
                <a:solidFill>
                  <a:srgbClr val="7030A0"/>
                </a:solidFill>
              </a:rPr>
              <a:t>farqlari</a:t>
            </a:r>
            <a:r>
              <a:rPr lang="en-US" sz="2600" dirty="0" smtClean="0">
                <a:solidFill>
                  <a:srgbClr val="7030A0"/>
                </a:solidFill>
              </a:rPr>
              <a:t> </a:t>
            </a:r>
            <a:r>
              <a:rPr lang="en-US" sz="2600" dirty="0" err="1" smtClean="0">
                <a:solidFill>
                  <a:srgbClr val="7030A0"/>
                </a:solidFill>
              </a:rPr>
              <a:t>mavjud</a:t>
            </a:r>
            <a:r>
              <a:rPr lang="en-US" sz="2600" dirty="0" smtClean="0">
                <a:solidFill>
                  <a:srgbClr val="7030A0"/>
                </a:solidFill>
              </a:rPr>
              <a:t>. </a:t>
            </a:r>
            <a:endParaRPr lang="ru-RU" sz="2600" b="1" dirty="0">
              <a:solidFill>
                <a:srgbClr val="7030A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643042" y="285728"/>
            <a:ext cx="7215238" cy="1200329"/>
          </a:xfrm>
          <a:prstGeom prst="rect">
            <a:avLst/>
          </a:prstGeom>
        </p:spPr>
        <p:txBody>
          <a:bodyPr wrap="square">
            <a:spAutoFit/>
          </a:bodyPr>
          <a:lstStyle/>
          <a:p>
            <a:pPr algn="ctr"/>
            <a:r>
              <a:rPr lang="en-US" sz="3600" b="1" dirty="0" smtClean="0">
                <a:solidFill>
                  <a:srgbClr val="FF0000"/>
                </a:solidFill>
                <a:effectLst>
                  <a:outerShdw blurRad="50000" dist="30000" dir="5400000" algn="tl" rotWithShape="0">
                    <a:srgbClr val="000000">
                      <a:alpha val="30000"/>
                    </a:srgbClr>
                  </a:outerShdw>
                </a:effectLst>
                <a:ea typeface="+mj-ea"/>
                <a:cs typeface="+mj-cs"/>
              </a:rPr>
              <a:t>CV </a:t>
            </a:r>
            <a:r>
              <a:rPr lang="en-US" sz="3600" b="1" dirty="0" err="1" smtClean="0">
                <a:solidFill>
                  <a:srgbClr val="FF0000"/>
                </a:solidFill>
                <a:effectLst>
                  <a:outerShdw blurRad="50000" dist="30000" dir="5400000" algn="tl" rotWithShape="0">
                    <a:srgbClr val="000000">
                      <a:alpha val="30000"/>
                    </a:srgbClr>
                  </a:outerShdw>
                </a:effectLst>
                <a:ea typeface="+mj-ea"/>
                <a:cs typeface="+mj-cs"/>
              </a:rPr>
              <a:t>va</a:t>
            </a:r>
            <a:r>
              <a:rPr lang="en-US" sz="3600" b="1" dirty="0" smtClean="0">
                <a:solidFill>
                  <a:srgbClr val="FF0000"/>
                </a:solidFill>
                <a:effectLst>
                  <a:outerShdw blurRad="50000" dist="30000" dir="5400000" algn="tl" rotWithShape="0">
                    <a:srgbClr val="000000">
                      <a:alpha val="30000"/>
                    </a:srgbClr>
                  </a:outerShdw>
                </a:effectLst>
                <a:ea typeface="+mj-ea"/>
                <a:cs typeface="+mj-cs"/>
              </a:rPr>
              <a:t> </a:t>
            </a:r>
            <a:r>
              <a:rPr lang="en-US" sz="3600" b="1" dirty="0" err="1" smtClean="0">
                <a:solidFill>
                  <a:srgbClr val="FF0000"/>
                </a:solidFill>
                <a:effectLst>
                  <a:outerShdw blurRad="50000" dist="30000" dir="5400000" algn="tl" rotWithShape="0">
                    <a:srgbClr val="000000">
                      <a:alpha val="30000"/>
                    </a:srgbClr>
                  </a:outerShdw>
                </a:effectLst>
                <a:ea typeface="+mj-ea"/>
                <a:cs typeface="+mj-cs"/>
              </a:rPr>
              <a:t>Rezyumening</a:t>
            </a:r>
            <a:r>
              <a:rPr lang="en-US" sz="3600" b="1" dirty="0" smtClean="0">
                <a:solidFill>
                  <a:srgbClr val="FF0000"/>
                </a:solidFill>
                <a:effectLst>
                  <a:outerShdw blurRad="50000" dist="30000" dir="5400000" algn="tl" rotWithShape="0">
                    <a:srgbClr val="000000">
                      <a:alpha val="30000"/>
                    </a:srgbClr>
                  </a:outerShdw>
                </a:effectLst>
                <a:ea typeface="+mj-ea"/>
                <a:cs typeface="+mj-cs"/>
              </a:rPr>
              <a:t> </a:t>
            </a:r>
            <a:r>
              <a:rPr lang="en-US" sz="3600" b="1" dirty="0" err="1" smtClean="0">
                <a:solidFill>
                  <a:srgbClr val="FF0000"/>
                </a:solidFill>
                <a:effectLst>
                  <a:outerShdw blurRad="50000" dist="30000" dir="5400000" algn="tl" rotWithShape="0">
                    <a:srgbClr val="000000">
                      <a:alpha val="30000"/>
                    </a:srgbClr>
                  </a:outerShdw>
                </a:effectLst>
                <a:ea typeface="+mj-ea"/>
                <a:cs typeface="+mj-cs"/>
              </a:rPr>
              <a:t>asosiy</a:t>
            </a:r>
            <a:r>
              <a:rPr lang="en-US" sz="3600" b="1" dirty="0" smtClean="0">
                <a:solidFill>
                  <a:srgbClr val="FF0000"/>
                </a:solidFill>
                <a:effectLst>
                  <a:outerShdw blurRad="50000" dist="30000" dir="5400000" algn="tl" rotWithShape="0">
                    <a:srgbClr val="000000">
                      <a:alpha val="30000"/>
                    </a:srgbClr>
                  </a:outerShdw>
                </a:effectLst>
                <a:ea typeface="+mj-ea"/>
                <a:cs typeface="+mj-cs"/>
              </a:rPr>
              <a:t> </a:t>
            </a:r>
            <a:r>
              <a:rPr lang="en-US" sz="3600" b="1" dirty="0" err="1" smtClean="0">
                <a:solidFill>
                  <a:srgbClr val="FF0000"/>
                </a:solidFill>
                <a:effectLst>
                  <a:outerShdw blurRad="50000" dist="30000" dir="5400000" algn="tl" rotWithShape="0">
                    <a:srgbClr val="000000">
                      <a:alpha val="30000"/>
                    </a:srgbClr>
                  </a:outerShdw>
                </a:effectLst>
                <a:ea typeface="+mj-ea"/>
                <a:cs typeface="+mj-cs"/>
              </a:rPr>
              <a:t>farqi</a:t>
            </a:r>
            <a:r>
              <a:rPr lang="en-US" sz="3600" b="1" dirty="0" smtClean="0">
                <a:solidFill>
                  <a:srgbClr val="FF0000"/>
                </a:solidFill>
                <a:effectLst>
                  <a:outerShdw blurRad="50000" dist="30000" dir="5400000" algn="tl" rotWithShape="0">
                    <a:srgbClr val="000000">
                      <a:alpha val="30000"/>
                    </a:srgbClr>
                  </a:outerShdw>
                </a:effectLst>
                <a:ea typeface="+mj-ea"/>
                <a:cs typeface="+mj-cs"/>
              </a:rPr>
              <a:t> </a:t>
            </a:r>
            <a:endParaRPr lang="ru-RU" sz="3600" b="1" dirty="0">
              <a:solidFill>
                <a:srgbClr val="FF0000"/>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85852" y="1643050"/>
            <a:ext cx="7715304" cy="4857784"/>
          </a:xfrm>
        </p:spPr>
        <p:txBody>
          <a:bodyPr>
            <a:noAutofit/>
          </a:bodyPr>
          <a:lstStyle/>
          <a:p>
            <a:r>
              <a:rPr lang="ru-RU" sz="2800" dirty="0" smtClean="0">
                <a:solidFill>
                  <a:srgbClr val="002060"/>
                </a:solidFill>
              </a:rPr>
              <a:t/>
            </a:r>
            <a:br>
              <a:rPr lang="ru-RU" sz="2800" dirty="0" smtClean="0">
                <a:solidFill>
                  <a:srgbClr val="002060"/>
                </a:solidFill>
              </a:rPr>
            </a:br>
            <a:r>
              <a:rPr lang="en-US" sz="2800" dirty="0" smtClean="0">
                <a:solidFill>
                  <a:srgbClr val="002060"/>
                </a:solidFill>
              </a:rPr>
              <a:t>1. </a:t>
            </a:r>
            <a:r>
              <a:rPr lang="en-US" sz="2800" dirty="0" err="1" smtClean="0">
                <a:solidFill>
                  <a:srgbClr val="002060"/>
                </a:solidFill>
              </a:rPr>
              <a:t>Siz</a:t>
            </a:r>
            <a:r>
              <a:rPr lang="en-US" sz="2800" dirty="0" smtClean="0">
                <a:solidFill>
                  <a:srgbClr val="002060"/>
                </a:solidFill>
              </a:rPr>
              <a:t> </a:t>
            </a:r>
            <a:r>
              <a:rPr lang="en-US" sz="2800" dirty="0" err="1" smtClean="0">
                <a:solidFill>
                  <a:srgbClr val="002060"/>
                </a:solidFill>
              </a:rPr>
              <a:t>birinchi</a:t>
            </a:r>
            <a:r>
              <a:rPr lang="en-US" sz="2800" dirty="0" smtClean="0">
                <a:solidFill>
                  <a:srgbClr val="002060"/>
                </a:solidFill>
              </a:rPr>
              <a:t> </a:t>
            </a:r>
            <a:r>
              <a:rPr lang="en-US" sz="2800" dirty="0" err="1" smtClean="0">
                <a:solidFill>
                  <a:srgbClr val="002060"/>
                </a:solidFill>
              </a:rPr>
              <a:t>marta</a:t>
            </a:r>
            <a:r>
              <a:rPr lang="en-US" sz="2800" dirty="0" smtClean="0">
                <a:solidFill>
                  <a:srgbClr val="002060"/>
                </a:solidFill>
              </a:rPr>
              <a:t> </a:t>
            </a:r>
            <a:r>
              <a:rPr lang="en-US" sz="2800" dirty="0" err="1" smtClean="0">
                <a:solidFill>
                  <a:srgbClr val="002060"/>
                </a:solidFill>
              </a:rPr>
              <a:t>o'qiganingizda</a:t>
            </a:r>
            <a:r>
              <a:rPr lang="en-US" sz="2800" dirty="0" smtClean="0">
                <a:solidFill>
                  <a:srgbClr val="002060"/>
                </a:solidFill>
              </a:rPr>
              <a:t> </a:t>
            </a:r>
            <a:r>
              <a:rPr lang="en-US" sz="2800" dirty="0" err="1" smtClean="0">
                <a:solidFill>
                  <a:srgbClr val="002060"/>
                </a:solidFill>
              </a:rPr>
              <a:t>rezyume</a:t>
            </a:r>
            <a:r>
              <a:rPr lang="en-US" sz="2800" dirty="0" smtClean="0">
                <a:solidFill>
                  <a:srgbClr val="002060"/>
                </a:solidFill>
              </a:rPr>
              <a:t> </a:t>
            </a:r>
            <a:r>
              <a:rPr lang="en-US" sz="2800" dirty="0" err="1" smtClean="0">
                <a:solidFill>
                  <a:srgbClr val="002060"/>
                </a:solidFill>
              </a:rPr>
              <a:t>bilan</a:t>
            </a:r>
            <a:r>
              <a:rPr lang="en-US" sz="2800" dirty="0" smtClean="0">
                <a:solidFill>
                  <a:srgbClr val="002060"/>
                </a:solidFill>
              </a:rPr>
              <a:t> </a:t>
            </a:r>
            <a:r>
              <a:rPr lang="en-US" sz="2800" dirty="0" err="1" smtClean="0">
                <a:solidFill>
                  <a:srgbClr val="002060"/>
                </a:solidFill>
              </a:rPr>
              <a:t>muvaffaqiyatli</a:t>
            </a:r>
            <a:r>
              <a:rPr lang="en-US" sz="2800" dirty="0" smtClean="0">
                <a:solidFill>
                  <a:srgbClr val="002060"/>
                </a:solidFill>
              </a:rPr>
              <a:t> </a:t>
            </a:r>
            <a:r>
              <a:rPr lang="en-US" sz="2800" dirty="0" err="1" smtClean="0">
                <a:solidFill>
                  <a:srgbClr val="002060"/>
                </a:solidFill>
              </a:rPr>
              <a:t>bo'lish</a:t>
            </a:r>
            <a:r>
              <a:rPr lang="en-US" sz="2800" dirty="0" smtClean="0">
                <a:solidFill>
                  <a:srgbClr val="002060"/>
                </a:solidFill>
              </a:rPr>
              <a:t> </a:t>
            </a:r>
            <a:r>
              <a:rPr lang="en-US" sz="2800" dirty="0" err="1" smtClean="0">
                <a:solidFill>
                  <a:srgbClr val="002060"/>
                </a:solidFill>
              </a:rPr>
              <a:t>uchun</a:t>
            </a:r>
            <a:r>
              <a:rPr lang="en-US" sz="2800" dirty="0" smtClean="0">
                <a:solidFill>
                  <a:srgbClr val="002060"/>
                </a:solidFill>
              </a:rPr>
              <a:t> </a:t>
            </a:r>
            <a:r>
              <a:rPr lang="en-US" sz="2800" dirty="0" err="1" smtClean="0">
                <a:solidFill>
                  <a:srgbClr val="002060"/>
                </a:solidFill>
              </a:rPr>
              <a:t>yagona</a:t>
            </a:r>
            <a:r>
              <a:rPr lang="en-US" sz="2800" dirty="0" smtClean="0">
                <a:solidFill>
                  <a:srgbClr val="002060"/>
                </a:solidFill>
              </a:rPr>
              <a:t> </a:t>
            </a:r>
            <a:r>
              <a:rPr lang="en-US" sz="2800" dirty="0" err="1" smtClean="0">
                <a:solidFill>
                  <a:srgbClr val="002060"/>
                </a:solidFill>
              </a:rPr>
              <a:t>imkoniyatga</a:t>
            </a:r>
            <a:r>
              <a:rPr lang="en-US" sz="2800" dirty="0" smtClean="0">
                <a:solidFill>
                  <a:srgbClr val="002060"/>
                </a:solidFill>
              </a:rPr>
              <a:t> </a:t>
            </a:r>
            <a:r>
              <a:rPr lang="en-US" sz="2800" dirty="0" err="1" smtClean="0">
                <a:solidFill>
                  <a:srgbClr val="002060"/>
                </a:solidFill>
              </a:rPr>
              <a:t>egasiz</a:t>
            </a:r>
            <a:r>
              <a:rPr lang="en-US" sz="2800" dirty="0" smtClean="0">
                <a:solidFill>
                  <a:srgbClr val="002060"/>
                </a:solidFill>
              </a:rPr>
              <a:t>.</a:t>
            </a:r>
            <a:br>
              <a:rPr lang="en-US" sz="2800" dirty="0" smtClean="0">
                <a:solidFill>
                  <a:srgbClr val="002060"/>
                </a:solidFill>
              </a:rPr>
            </a:br>
            <a:r>
              <a:rPr lang="ru-RU" sz="1100" dirty="0" smtClean="0">
                <a:solidFill>
                  <a:srgbClr val="002060"/>
                </a:solidFill>
              </a:rPr>
              <a:t/>
            </a:r>
            <a:br>
              <a:rPr lang="ru-RU" sz="1100" dirty="0" smtClean="0">
                <a:solidFill>
                  <a:srgbClr val="002060"/>
                </a:solidFill>
              </a:rPr>
            </a:br>
            <a:r>
              <a:rPr lang="en-US" sz="2800" dirty="0" smtClean="0">
                <a:solidFill>
                  <a:srgbClr val="002060"/>
                </a:solidFill>
              </a:rPr>
              <a:t>2. </a:t>
            </a:r>
            <a:r>
              <a:rPr lang="en-US" sz="2800" dirty="0" err="1" smtClean="0">
                <a:solidFill>
                  <a:srgbClr val="002060"/>
                </a:solidFill>
              </a:rPr>
              <a:t>Rezyume</a:t>
            </a:r>
            <a:r>
              <a:rPr lang="en-US" sz="2800" dirty="0" smtClean="0">
                <a:solidFill>
                  <a:srgbClr val="002060"/>
                </a:solidFill>
              </a:rPr>
              <a:t> </a:t>
            </a:r>
            <a:r>
              <a:rPr lang="en-US" sz="2800" dirty="0" err="1" smtClean="0">
                <a:solidFill>
                  <a:srgbClr val="002060"/>
                </a:solidFill>
              </a:rPr>
              <a:t>yozishda</a:t>
            </a:r>
            <a:r>
              <a:rPr lang="en-US" sz="2800" dirty="0" smtClean="0">
                <a:solidFill>
                  <a:srgbClr val="002060"/>
                </a:solidFill>
              </a:rPr>
              <a:t> </a:t>
            </a:r>
            <a:r>
              <a:rPr lang="en-US" sz="2800" dirty="0" err="1" smtClean="0">
                <a:solidFill>
                  <a:srgbClr val="002060"/>
                </a:solidFill>
              </a:rPr>
              <a:t>selektivlik</a:t>
            </a:r>
            <a:r>
              <a:rPr lang="en-US" sz="2800" dirty="0" smtClean="0">
                <a:solidFill>
                  <a:srgbClr val="002060"/>
                </a:solidFill>
              </a:rPr>
              <a:t> </a:t>
            </a:r>
            <a:r>
              <a:rPr lang="en-US" sz="2800" dirty="0" err="1" smtClean="0">
                <a:solidFill>
                  <a:srgbClr val="002060"/>
                </a:solidFill>
              </a:rPr>
              <a:t>printsipiga</a:t>
            </a:r>
            <a:r>
              <a:rPr lang="en-US" sz="2800" dirty="0" smtClean="0">
                <a:solidFill>
                  <a:srgbClr val="002060"/>
                </a:solidFill>
              </a:rPr>
              <a:t> </a:t>
            </a:r>
            <a:r>
              <a:rPr lang="en-US" sz="2800" dirty="0" err="1" smtClean="0">
                <a:solidFill>
                  <a:srgbClr val="002060"/>
                </a:solidFill>
              </a:rPr>
              <a:t>rioya</a:t>
            </a:r>
            <a:r>
              <a:rPr lang="en-US" sz="2800" dirty="0" smtClean="0">
                <a:solidFill>
                  <a:srgbClr val="002060"/>
                </a:solidFill>
              </a:rPr>
              <a:t> </a:t>
            </a:r>
            <a:r>
              <a:rPr lang="en-US" sz="2800" dirty="0" err="1" smtClean="0">
                <a:solidFill>
                  <a:srgbClr val="002060"/>
                </a:solidFill>
              </a:rPr>
              <a:t>qiling</a:t>
            </a:r>
            <a:r>
              <a:rPr lang="en-US" sz="2800" dirty="0" smtClean="0">
                <a:solidFill>
                  <a:srgbClr val="002060"/>
                </a:solidFill>
              </a:rPr>
              <a:t>. </a:t>
            </a:r>
            <a:r>
              <a:rPr lang="en-US" sz="2800" dirty="0" err="1" smtClean="0">
                <a:solidFill>
                  <a:srgbClr val="002060"/>
                </a:solidFill>
              </a:rPr>
              <a:t>Rezyume</a:t>
            </a:r>
            <a:r>
              <a:rPr lang="en-US" sz="2800" dirty="0" smtClean="0">
                <a:solidFill>
                  <a:srgbClr val="002060"/>
                </a:solidFill>
              </a:rPr>
              <a:t> </a:t>
            </a:r>
            <a:r>
              <a:rPr lang="en-US" sz="2800" dirty="0" err="1" smtClean="0">
                <a:solidFill>
                  <a:srgbClr val="002060"/>
                </a:solidFill>
              </a:rPr>
              <a:t>uchun</a:t>
            </a:r>
            <a:r>
              <a:rPr lang="en-US" sz="2800" dirty="0" smtClean="0">
                <a:solidFill>
                  <a:srgbClr val="002060"/>
                </a:solidFill>
              </a:rPr>
              <a:t> </a:t>
            </a:r>
            <a:r>
              <a:rPr lang="en-US" sz="2800" dirty="0" err="1" smtClean="0">
                <a:solidFill>
                  <a:srgbClr val="002060"/>
                </a:solidFill>
              </a:rPr>
              <a:t>ma'lumot</a:t>
            </a:r>
            <a:r>
              <a:rPr lang="en-US" sz="2800" dirty="0" smtClean="0">
                <a:solidFill>
                  <a:srgbClr val="002060"/>
                </a:solidFill>
              </a:rPr>
              <a:t> </a:t>
            </a:r>
            <a:r>
              <a:rPr lang="en-US" sz="2800" dirty="0" err="1" smtClean="0">
                <a:solidFill>
                  <a:srgbClr val="002060"/>
                </a:solidFill>
              </a:rPr>
              <a:t>uning</a:t>
            </a:r>
            <a:r>
              <a:rPr lang="en-US" sz="2800" dirty="0" smtClean="0">
                <a:solidFill>
                  <a:srgbClr val="002060"/>
                </a:solidFill>
              </a:rPr>
              <a:t> </a:t>
            </a:r>
            <a:r>
              <a:rPr lang="en-US" sz="2800" dirty="0" err="1" smtClean="0">
                <a:solidFill>
                  <a:srgbClr val="002060"/>
                </a:solidFill>
              </a:rPr>
              <a:t>maqsadlari</a:t>
            </a:r>
            <a:r>
              <a:rPr lang="en-US" sz="2800" dirty="0" smtClean="0">
                <a:solidFill>
                  <a:srgbClr val="002060"/>
                </a:solidFill>
              </a:rPr>
              <a:t> </a:t>
            </a:r>
            <a:r>
              <a:rPr lang="en-US" sz="2800" dirty="0" err="1" smtClean="0">
                <a:solidFill>
                  <a:srgbClr val="002060"/>
                </a:solidFill>
              </a:rPr>
              <a:t>asosida</a:t>
            </a:r>
            <a:r>
              <a:rPr lang="en-US" sz="2800" dirty="0" smtClean="0">
                <a:solidFill>
                  <a:srgbClr val="002060"/>
                </a:solidFill>
              </a:rPr>
              <a:t> </a:t>
            </a:r>
            <a:r>
              <a:rPr lang="en-US" sz="2800" dirty="0" err="1" smtClean="0">
                <a:solidFill>
                  <a:srgbClr val="002060"/>
                </a:solidFill>
              </a:rPr>
              <a:t>tanlanishi</a:t>
            </a:r>
            <a:r>
              <a:rPr lang="en-US" sz="2800" dirty="0" smtClean="0">
                <a:solidFill>
                  <a:srgbClr val="002060"/>
                </a:solidFill>
              </a:rPr>
              <a:t> </a:t>
            </a:r>
            <a:r>
              <a:rPr lang="en-US" sz="2800" dirty="0" err="1" smtClean="0">
                <a:solidFill>
                  <a:srgbClr val="002060"/>
                </a:solidFill>
              </a:rPr>
              <a:t>kerak</a:t>
            </a:r>
            <a:r>
              <a:rPr lang="en-US" sz="2800" dirty="0" smtClean="0">
                <a:solidFill>
                  <a:srgbClr val="002060"/>
                </a:solidFill>
              </a:rPr>
              <a:t>.</a:t>
            </a:r>
            <a:br>
              <a:rPr lang="en-US" sz="2800" dirty="0" smtClean="0">
                <a:solidFill>
                  <a:srgbClr val="002060"/>
                </a:solidFill>
              </a:rPr>
            </a:br>
            <a:r>
              <a:rPr lang="ru-RU" sz="1100" dirty="0" smtClean="0">
                <a:solidFill>
                  <a:srgbClr val="002060"/>
                </a:solidFill>
              </a:rPr>
              <a:t/>
            </a:r>
            <a:br>
              <a:rPr lang="ru-RU" sz="1100" dirty="0" smtClean="0">
                <a:solidFill>
                  <a:srgbClr val="002060"/>
                </a:solidFill>
              </a:rPr>
            </a:br>
            <a:r>
              <a:rPr lang="en-US" sz="2800" dirty="0" smtClean="0">
                <a:solidFill>
                  <a:srgbClr val="002060"/>
                </a:solidFill>
              </a:rPr>
              <a:t>3. </a:t>
            </a:r>
            <a:r>
              <a:rPr lang="en-US" sz="2800" dirty="0" err="1" smtClean="0">
                <a:solidFill>
                  <a:srgbClr val="002060"/>
                </a:solidFill>
              </a:rPr>
              <a:t>Muvaffaqiyatli</a:t>
            </a:r>
            <a:r>
              <a:rPr lang="en-US" sz="2800" dirty="0" smtClean="0">
                <a:solidFill>
                  <a:srgbClr val="002060"/>
                </a:solidFill>
              </a:rPr>
              <a:t> </a:t>
            </a:r>
            <a:r>
              <a:rPr lang="en-US" sz="2800" dirty="0" err="1" smtClean="0">
                <a:solidFill>
                  <a:srgbClr val="002060"/>
                </a:solidFill>
              </a:rPr>
              <a:t>rezyume</a:t>
            </a:r>
            <a:r>
              <a:rPr lang="en-US" sz="2800" dirty="0" smtClean="0">
                <a:solidFill>
                  <a:srgbClr val="002060"/>
                </a:solidFill>
              </a:rPr>
              <a:t> </a:t>
            </a:r>
            <a:r>
              <a:rPr lang="en-US" sz="2800" dirty="0" err="1" smtClean="0">
                <a:solidFill>
                  <a:srgbClr val="002060"/>
                </a:solidFill>
              </a:rPr>
              <a:t>ish</a:t>
            </a:r>
            <a:r>
              <a:rPr lang="en-US" sz="2800" dirty="0" smtClean="0">
                <a:solidFill>
                  <a:srgbClr val="002060"/>
                </a:solidFill>
              </a:rPr>
              <a:t> </a:t>
            </a:r>
            <a:r>
              <a:rPr lang="en-US" sz="2800" dirty="0" err="1" smtClean="0">
                <a:solidFill>
                  <a:srgbClr val="002060"/>
                </a:solidFill>
              </a:rPr>
              <a:t>beruvchi</a:t>
            </a:r>
            <a:r>
              <a:rPr lang="en-US" sz="2800" dirty="0" smtClean="0">
                <a:solidFill>
                  <a:srgbClr val="002060"/>
                </a:solidFill>
              </a:rPr>
              <a:t> </a:t>
            </a:r>
            <a:r>
              <a:rPr lang="en-US" sz="2800" dirty="0" err="1" smtClean="0">
                <a:solidFill>
                  <a:srgbClr val="002060"/>
                </a:solidFill>
              </a:rPr>
              <a:t>yoki</a:t>
            </a:r>
            <a:r>
              <a:rPr lang="en-US" sz="2800" dirty="0" smtClean="0">
                <a:solidFill>
                  <a:srgbClr val="002060"/>
                </a:solidFill>
              </a:rPr>
              <a:t> </a:t>
            </a:r>
            <a:r>
              <a:rPr lang="en-US" sz="2800" dirty="0" err="1" smtClean="0">
                <a:solidFill>
                  <a:srgbClr val="002060"/>
                </a:solidFill>
              </a:rPr>
              <a:t>uning</a:t>
            </a:r>
            <a:r>
              <a:rPr lang="en-US" sz="2800" dirty="0" smtClean="0">
                <a:solidFill>
                  <a:srgbClr val="002060"/>
                </a:solidFill>
              </a:rPr>
              <a:t> </a:t>
            </a:r>
            <a:r>
              <a:rPr lang="en-US" sz="2800" dirty="0" err="1" smtClean="0">
                <a:solidFill>
                  <a:srgbClr val="002060"/>
                </a:solidFill>
              </a:rPr>
              <a:t>vakili</a:t>
            </a:r>
            <a:r>
              <a:rPr lang="en-US" sz="2800" dirty="0" smtClean="0">
                <a:solidFill>
                  <a:srgbClr val="002060"/>
                </a:solidFill>
              </a:rPr>
              <a:t> </a:t>
            </a:r>
            <a:r>
              <a:rPr lang="en-US" sz="2800" dirty="0" err="1" smtClean="0">
                <a:solidFill>
                  <a:srgbClr val="002060"/>
                </a:solidFill>
              </a:rPr>
              <a:t>bilan</a:t>
            </a:r>
            <a:r>
              <a:rPr lang="en-US" sz="2800" dirty="0" smtClean="0">
                <a:solidFill>
                  <a:srgbClr val="002060"/>
                </a:solidFill>
              </a:rPr>
              <a:t> </a:t>
            </a:r>
            <a:r>
              <a:rPr lang="en-US" sz="2800" dirty="0" err="1" smtClean="0">
                <a:solidFill>
                  <a:srgbClr val="002060"/>
                </a:solidFill>
              </a:rPr>
              <a:t>shaxsiy</a:t>
            </a:r>
            <a:r>
              <a:rPr lang="en-US" sz="2800" dirty="0" smtClean="0">
                <a:solidFill>
                  <a:srgbClr val="002060"/>
                </a:solidFill>
              </a:rPr>
              <a:t> </a:t>
            </a:r>
            <a:r>
              <a:rPr lang="en-US" sz="2800" dirty="0" err="1" smtClean="0">
                <a:solidFill>
                  <a:srgbClr val="002060"/>
                </a:solidFill>
              </a:rPr>
              <a:t>uchrashuvga</a:t>
            </a:r>
            <a:r>
              <a:rPr lang="en-US" sz="2800" dirty="0" smtClean="0">
                <a:solidFill>
                  <a:srgbClr val="002060"/>
                </a:solidFill>
              </a:rPr>
              <a:t> </a:t>
            </a:r>
            <a:r>
              <a:rPr lang="en-US" sz="2800" dirty="0" err="1" smtClean="0">
                <a:solidFill>
                  <a:srgbClr val="002060"/>
                </a:solidFill>
              </a:rPr>
              <a:t>sabab</a:t>
            </a:r>
            <a:r>
              <a:rPr lang="en-US" sz="2800" dirty="0" smtClean="0">
                <a:solidFill>
                  <a:srgbClr val="002060"/>
                </a:solidFill>
              </a:rPr>
              <a:t> </a:t>
            </a:r>
            <a:r>
              <a:rPr lang="en-US" sz="2800" dirty="0" err="1" smtClean="0">
                <a:solidFill>
                  <a:srgbClr val="002060"/>
                </a:solidFill>
              </a:rPr>
              <a:t>bo'lishi</a:t>
            </a:r>
            <a:r>
              <a:rPr lang="en-US" sz="2800" dirty="0" smtClean="0">
                <a:solidFill>
                  <a:srgbClr val="002060"/>
                </a:solidFill>
              </a:rPr>
              <a:t> </a:t>
            </a:r>
            <a:r>
              <a:rPr lang="en-US" sz="2800" dirty="0" err="1" smtClean="0">
                <a:solidFill>
                  <a:srgbClr val="002060"/>
                </a:solidFill>
              </a:rPr>
              <a:t>mumkin</a:t>
            </a:r>
            <a:r>
              <a:rPr lang="en-US" sz="2800" dirty="0" smtClean="0">
                <a:solidFill>
                  <a:srgbClr val="002060"/>
                </a:solidFill>
              </a:rPr>
              <a:t>, ammo </a:t>
            </a:r>
            <a:r>
              <a:rPr lang="en-US" sz="2800" dirty="0" err="1" smtClean="0">
                <a:solidFill>
                  <a:srgbClr val="002060"/>
                </a:solidFill>
              </a:rPr>
              <a:t>hali</a:t>
            </a:r>
            <a:r>
              <a:rPr lang="en-US" sz="2800" dirty="0" smtClean="0">
                <a:solidFill>
                  <a:srgbClr val="002060"/>
                </a:solidFill>
              </a:rPr>
              <a:t> </a:t>
            </a:r>
            <a:r>
              <a:rPr lang="en-US" sz="2800" dirty="0" err="1" smtClean="0">
                <a:solidFill>
                  <a:srgbClr val="002060"/>
                </a:solidFill>
              </a:rPr>
              <a:t>ish</a:t>
            </a:r>
            <a:r>
              <a:rPr lang="en-US" sz="2800" dirty="0" smtClean="0">
                <a:solidFill>
                  <a:srgbClr val="002060"/>
                </a:solidFill>
              </a:rPr>
              <a:t> </a:t>
            </a:r>
            <a:r>
              <a:rPr lang="en-US" sz="2800" dirty="0" err="1" smtClean="0">
                <a:solidFill>
                  <a:srgbClr val="002060"/>
                </a:solidFill>
              </a:rPr>
              <a:t>olishni</a:t>
            </a:r>
            <a:r>
              <a:rPr lang="en-US" sz="2800" dirty="0" smtClean="0">
                <a:solidFill>
                  <a:srgbClr val="002060"/>
                </a:solidFill>
              </a:rPr>
              <a:t> </a:t>
            </a:r>
            <a:r>
              <a:rPr lang="en-US" sz="2800" dirty="0" err="1" smtClean="0">
                <a:solidFill>
                  <a:srgbClr val="002060"/>
                </a:solidFill>
              </a:rPr>
              <a:t>kafolatlamaydi</a:t>
            </a:r>
            <a:r>
              <a:rPr lang="en-US" sz="2800" dirty="0" smtClean="0">
                <a:solidFill>
                  <a:srgbClr val="002060"/>
                </a:solidFill>
              </a:rPr>
              <a:t>.</a:t>
            </a:r>
            <a:r>
              <a:rPr lang="ru-RU" sz="2800" dirty="0" smtClean="0">
                <a:solidFill>
                  <a:srgbClr val="002060"/>
                </a:solidFill>
              </a:rPr>
              <a:t/>
            </a:r>
            <a:br>
              <a:rPr lang="ru-RU" sz="2800" dirty="0" smtClean="0">
                <a:solidFill>
                  <a:srgbClr val="002060"/>
                </a:solidFill>
              </a:rPr>
            </a:br>
            <a:endParaRPr lang="ru-RU" sz="28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428728" y="428604"/>
            <a:ext cx="7358114" cy="954107"/>
          </a:xfrm>
          <a:prstGeom prst="rect">
            <a:avLst/>
          </a:prstGeom>
        </p:spPr>
        <p:txBody>
          <a:bodyPr wrap="square">
            <a:spAutoFit/>
          </a:bodyPr>
          <a:lstStyle/>
          <a:p>
            <a:r>
              <a:rPr lang="en-US" sz="2800" b="1" dirty="0" smtClean="0">
                <a:solidFill>
                  <a:srgbClr val="FF0000"/>
                </a:solidFill>
                <a:ea typeface="+mj-ea"/>
                <a:cs typeface="+mj-cs"/>
              </a:rPr>
              <a:t>CV </a:t>
            </a:r>
            <a:r>
              <a:rPr lang="en-US" sz="2800" b="1" dirty="0" err="1" smtClean="0">
                <a:solidFill>
                  <a:srgbClr val="FF0000"/>
                </a:solidFill>
                <a:ea typeface="+mj-ea"/>
                <a:cs typeface="+mj-cs"/>
              </a:rPr>
              <a:t>va</a:t>
            </a:r>
            <a:r>
              <a:rPr lang="en-US" sz="2800" b="1" dirty="0" smtClean="0">
                <a:solidFill>
                  <a:srgbClr val="FF0000"/>
                </a:solidFill>
                <a:ea typeface="+mj-ea"/>
                <a:cs typeface="+mj-cs"/>
              </a:rPr>
              <a:t> </a:t>
            </a:r>
            <a:r>
              <a:rPr lang="en-US" sz="2800" b="1" dirty="0" err="1" smtClean="0">
                <a:solidFill>
                  <a:srgbClr val="FF0000"/>
                </a:solidFill>
                <a:ea typeface="+mj-ea"/>
                <a:cs typeface="+mj-cs"/>
              </a:rPr>
              <a:t>Rezyumeni</a:t>
            </a:r>
            <a:r>
              <a:rPr lang="en-US" sz="2800" b="1" dirty="0" smtClean="0">
                <a:solidFill>
                  <a:srgbClr val="FF0000"/>
                </a:solidFill>
                <a:ea typeface="+mj-ea"/>
                <a:cs typeface="+mj-cs"/>
              </a:rPr>
              <a:t> </a:t>
            </a:r>
            <a:r>
              <a:rPr lang="en-US" sz="2800" b="1" dirty="0" err="1" smtClean="0">
                <a:solidFill>
                  <a:srgbClr val="FF0000"/>
                </a:solidFill>
                <a:ea typeface="+mj-ea"/>
                <a:cs typeface="+mj-cs"/>
              </a:rPr>
              <a:t>yozish</a:t>
            </a:r>
            <a:r>
              <a:rPr lang="en-US" sz="2800" b="1" dirty="0" smtClean="0">
                <a:solidFill>
                  <a:srgbClr val="FF0000"/>
                </a:solidFill>
                <a:ea typeface="+mj-ea"/>
                <a:cs typeface="+mj-cs"/>
              </a:rPr>
              <a:t> </a:t>
            </a:r>
            <a:r>
              <a:rPr lang="en-US" sz="2800" b="1" dirty="0" err="1" smtClean="0">
                <a:solidFill>
                  <a:srgbClr val="FF0000"/>
                </a:solidFill>
                <a:ea typeface="+mj-ea"/>
                <a:cs typeface="+mj-cs"/>
              </a:rPr>
              <a:t>va</a:t>
            </a:r>
            <a:r>
              <a:rPr lang="en-US" sz="2800" b="1" dirty="0" smtClean="0">
                <a:solidFill>
                  <a:srgbClr val="FF0000"/>
                </a:solidFill>
                <a:ea typeface="+mj-ea"/>
                <a:cs typeface="+mj-cs"/>
              </a:rPr>
              <a:t> </a:t>
            </a:r>
            <a:r>
              <a:rPr lang="en-US" sz="2800" b="1" dirty="0" err="1" smtClean="0">
                <a:solidFill>
                  <a:srgbClr val="FF0000"/>
                </a:solidFill>
                <a:ea typeface="+mj-ea"/>
                <a:cs typeface="+mj-cs"/>
              </a:rPr>
              <a:t>taqdim</a:t>
            </a:r>
            <a:r>
              <a:rPr lang="en-US" sz="2800" b="1" dirty="0" smtClean="0">
                <a:solidFill>
                  <a:srgbClr val="FF0000"/>
                </a:solidFill>
                <a:ea typeface="+mj-ea"/>
                <a:cs typeface="+mj-cs"/>
              </a:rPr>
              <a:t> </a:t>
            </a:r>
            <a:r>
              <a:rPr lang="en-US" sz="2800" b="1" dirty="0" err="1" smtClean="0">
                <a:solidFill>
                  <a:srgbClr val="FF0000"/>
                </a:solidFill>
                <a:ea typeface="+mj-ea"/>
                <a:cs typeface="+mj-cs"/>
              </a:rPr>
              <a:t>etishda</a:t>
            </a:r>
            <a:r>
              <a:rPr lang="en-US" sz="2800" b="1" dirty="0" smtClean="0">
                <a:solidFill>
                  <a:srgbClr val="FF0000"/>
                </a:solidFill>
                <a:ea typeface="+mj-ea"/>
                <a:cs typeface="+mj-cs"/>
              </a:rPr>
              <a:t> 3  </a:t>
            </a:r>
            <a:r>
              <a:rPr lang="en-US" sz="2800" b="1" dirty="0" err="1" smtClean="0">
                <a:solidFill>
                  <a:srgbClr val="FF0000"/>
                </a:solidFill>
                <a:ea typeface="+mj-ea"/>
                <a:cs typeface="+mj-cs"/>
              </a:rPr>
              <a:t>nuqtaga</a:t>
            </a:r>
            <a:r>
              <a:rPr lang="en-US" sz="2800" b="1" dirty="0" smtClean="0">
                <a:solidFill>
                  <a:srgbClr val="FF0000"/>
                </a:solidFill>
                <a:ea typeface="+mj-ea"/>
                <a:cs typeface="+mj-cs"/>
              </a:rPr>
              <a:t> </a:t>
            </a:r>
            <a:r>
              <a:rPr lang="en-US" sz="2800" b="1" dirty="0" err="1" smtClean="0">
                <a:solidFill>
                  <a:srgbClr val="FF0000"/>
                </a:solidFill>
                <a:ea typeface="+mj-ea"/>
                <a:cs typeface="+mj-cs"/>
              </a:rPr>
              <a:t>e’tibor</a:t>
            </a:r>
            <a:r>
              <a:rPr lang="en-US" sz="2800" b="1" dirty="0" smtClean="0">
                <a:solidFill>
                  <a:srgbClr val="FF0000"/>
                </a:solidFill>
                <a:ea typeface="+mj-ea"/>
                <a:cs typeface="+mj-cs"/>
              </a:rPr>
              <a:t> </a:t>
            </a:r>
            <a:r>
              <a:rPr lang="en-US" sz="2800" b="1" dirty="0" err="1" smtClean="0">
                <a:solidFill>
                  <a:srgbClr val="FF0000"/>
                </a:solidFill>
                <a:ea typeface="+mj-ea"/>
                <a:cs typeface="+mj-cs"/>
              </a:rPr>
              <a:t>kilmoq</a:t>
            </a:r>
            <a:r>
              <a:rPr lang="en-US" sz="2800" b="1" dirty="0" smtClean="0">
                <a:solidFill>
                  <a:srgbClr val="FF0000"/>
                </a:solidFill>
                <a:ea typeface="+mj-ea"/>
                <a:cs typeface="+mj-cs"/>
              </a:rPr>
              <a:t> </a:t>
            </a:r>
            <a:r>
              <a:rPr lang="en-US" sz="2800" b="1" dirty="0" err="1" smtClean="0">
                <a:solidFill>
                  <a:srgbClr val="FF0000"/>
                </a:solidFill>
                <a:ea typeface="+mj-ea"/>
                <a:cs typeface="+mj-cs"/>
              </a:rPr>
              <a:t>kerak</a:t>
            </a:r>
            <a:r>
              <a:rPr lang="en-US" sz="2800" b="1" dirty="0" smtClean="0">
                <a:solidFill>
                  <a:srgbClr val="FF0000"/>
                </a:solidFill>
                <a:ea typeface="+mj-ea"/>
                <a:cs typeface="+mj-cs"/>
              </a:rPr>
              <a:t>:</a:t>
            </a:r>
            <a:endParaRPr lang="ru-RU" b="1" dirty="0">
              <a:solidFill>
                <a:srgbClr val="FF0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71604" y="1357298"/>
            <a:ext cx="7215238" cy="5214974"/>
          </a:xfrm>
        </p:spPr>
        <p:txBody>
          <a:bodyPr>
            <a:noAutofit/>
          </a:bodyPr>
          <a:lstStyle/>
          <a:p>
            <a:r>
              <a:rPr lang="en-US" sz="2500" dirty="0" smtClean="0">
                <a:solidFill>
                  <a:srgbClr val="002060"/>
                </a:solidFill>
              </a:rPr>
              <a:t>1. “Men” </a:t>
            </a:r>
            <a:r>
              <a:rPr lang="en-US" sz="2500" dirty="0" err="1" smtClean="0">
                <a:solidFill>
                  <a:srgbClr val="002060"/>
                </a:solidFill>
              </a:rPr>
              <a:t>degan</a:t>
            </a:r>
            <a:r>
              <a:rPr lang="en-US" sz="2500" dirty="0" smtClean="0">
                <a:solidFill>
                  <a:srgbClr val="002060"/>
                </a:solidFill>
              </a:rPr>
              <a:t> </a:t>
            </a:r>
            <a:r>
              <a:rPr lang="en-US" sz="2500" dirty="0" err="1" smtClean="0">
                <a:solidFill>
                  <a:srgbClr val="002060"/>
                </a:solidFill>
              </a:rPr>
              <a:t>iborani</a:t>
            </a:r>
            <a:r>
              <a:rPr lang="en-US" sz="2500" dirty="0" smtClean="0">
                <a:solidFill>
                  <a:srgbClr val="002060"/>
                </a:solidFill>
              </a:rPr>
              <a:t> </a:t>
            </a:r>
            <a:r>
              <a:rPr lang="en-US" sz="2500" dirty="0" err="1" smtClean="0">
                <a:solidFill>
                  <a:srgbClr val="002060"/>
                </a:solidFill>
              </a:rPr>
              <a:t>kamrok</a:t>
            </a:r>
            <a:r>
              <a:rPr lang="en-US" sz="2500" dirty="0" smtClean="0">
                <a:solidFill>
                  <a:srgbClr val="002060"/>
                </a:solidFill>
              </a:rPr>
              <a:t> </a:t>
            </a:r>
            <a:r>
              <a:rPr lang="en-US" sz="2500" dirty="0" err="1" smtClean="0">
                <a:solidFill>
                  <a:srgbClr val="002060"/>
                </a:solidFill>
              </a:rPr>
              <a:t>ishlatish</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2. </a:t>
            </a:r>
            <a:r>
              <a:rPr lang="en-US" sz="2500" dirty="0" err="1" smtClean="0">
                <a:solidFill>
                  <a:srgbClr val="002060"/>
                </a:solidFill>
              </a:rPr>
              <a:t>Qisqartirish</a:t>
            </a:r>
            <a:r>
              <a:rPr lang="en-US" sz="2500" dirty="0" smtClean="0">
                <a:solidFill>
                  <a:srgbClr val="002060"/>
                </a:solidFill>
              </a:rPr>
              <a:t> (</a:t>
            </a:r>
            <a:r>
              <a:rPr lang="en-US" sz="2500" dirty="0" err="1" smtClean="0">
                <a:solidFill>
                  <a:srgbClr val="002060"/>
                </a:solidFill>
              </a:rPr>
              <a:t>qisqacha</a:t>
            </a:r>
            <a:r>
              <a:rPr lang="en-US" sz="2500" dirty="0" smtClean="0">
                <a:solidFill>
                  <a:srgbClr val="002060"/>
                </a:solidFill>
              </a:rPr>
              <a:t> </a:t>
            </a:r>
            <a:r>
              <a:rPr lang="en-US" sz="2500" dirty="0" err="1" smtClean="0">
                <a:solidFill>
                  <a:srgbClr val="002060"/>
                </a:solidFill>
              </a:rPr>
              <a:t>yoish</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3. </a:t>
            </a:r>
            <a:r>
              <a:rPr lang="en-US" sz="2500" dirty="0" err="1" smtClean="0">
                <a:solidFill>
                  <a:srgbClr val="002060"/>
                </a:solidFill>
              </a:rPr>
              <a:t>Aniqlik</a:t>
            </a:r>
            <a:r>
              <a:rPr lang="en-US" sz="2500" dirty="0" smtClean="0">
                <a:solidFill>
                  <a:srgbClr val="002060"/>
                </a:solidFill>
              </a:rPr>
              <a:t> (</a:t>
            </a:r>
            <a:r>
              <a:rPr lang="en-US" sz="2500" dirty="0" err="1" smtClean="0">
                <a:solidFill>
                  <a:srgbClr val="002060"/>
                </a:solidFill>
              </a:rPr>
              <a:t>faqat</a:t>
            </a:r>
            <a:r>
              <a:rPr lang="en-US" sz="2500" dirty="0" smtClean="0">
                <a:solidFill>
                  <a:srgbClr val="002060"/>
                </a:solidFill>
              </a:rPr>
              <a:t> </a:t>
            </a:r>
            <a:r>
              <a:rPr lang="en-US" sz="2500" dirty="0" err="1" smtClean="0">
                <a:solidFill>
                  <a:srgbClr val="002060"/>
                </a:solidFill>
              </a:rPr>
              <a:t>isboti</a:t>
            </a:r>
            <a:r>
              <a:rPr lang="en-US" sz="2500" dirty="0" smtClean="0">
                <a:solidFill>
                  <a:srgbClr val="002060"/>
                </a:solidFill>
              </a:rPr>
              <a:t> </a:t>
            </a:r>
            <a:r>
              <a:rPr lang="en-US" sz="2500" dirty="0" err="1" smtClean="0">
                <a:solidFill>
                  <a:srgbClr val="002060"/>
                </a:solidFill>
              </a:rPr>
              <a:t>mavjud</a:t>
            </a:r>
            <a:r>
              <a:rPr lang="en-US" sz="2500" dirty="0" smtClean="0">
                <a:solidFill>
                  <a:srgbClr val="002060"/>
                </a:solidFill>
              </a:rPr>
              <a:t> </a:t>
            </a:r>
            <a:r>
              <a:rPr lang="en-US" sz="2500" dirty="0" err="1" smtClean="0">
                <a:solidFill>
                  <a:srgbClr val="002060"/>
                </a:solidFill>
              </a:rPr>
              <a:t>narsalar</a:t>
            </a:r>
            <a:r>
              <a:rPr lang="en-US" sz="2500" dirty="0" smtClean="0">
                <a:solidFill>
                  <a:srgbClr val="002060"/>
                </a:solidFill>
              </a:rPr>
              <a:t> </a:t>
            </a:r>
            <a:r>
              <a:rPr lang="en-US" sz="2500" dirty="0" err="1" smtClean="0">
                <a:solidFill>
                  <a:srgbClr val="002060"/>
                </a:solidFill>
              </a:rPr>
              <a:t>yozilish</a:t>
            </a:r>
            <a:r>
              <a:rPr lang="en-US" sz="2500" dirty="0" smtClean="0">
                <a:solidFill>
                  <a:srgbClr val="002060"/>
                </a:solidFill>
              </a:rPr>
              <a:t> </a:t>
            </a:r>
            <a:br>
              <a:rPr lang="en-US" sz="2500" dirty="0" smtClean="0">
                <a:solidFill>
                  <a:srgbClr val="002060"/>
                </a:solidFill>
              </a:rPr>
            </a:br>
            <a:r>
              <a:rPr lang="en-US" sz="2500" dirty="0" smtClean="0">
                <a:solidFill>
                  <a:srgbClr val="002060"/>
                </a:solidFill>
              </a:rPr>
              <a:t>    </a:t>
            </a:r>
            <a:r>
              <a:rPr lang="en-US" sz="2500" dirty="0" err="1" smtClean="0">
                <a:solidFill>
                  <a:srgbClr val="002060"/>
                </a:solidFill>
              </a:rPr>
              <a:t>kerak</a:t>
            </a:r>
            <a:r>
              <a:rPr lang="en-US" sz="2500" dirty="0" smtClean="0">
                <a:solidFill>
                  <a:srgbClr val="002060"/>
                </a:solidFill>
              </a:rPr>
              <a:t>);</a:t>
            </a:r>
            <a:br>
              <a:rPr lang="en-US" sz="2500" dirty="0" smtClean="0">
                <a:solidFill>
                  <a:srgbClr val="002060"/>
                </a:solidFill>
              </a:rPr>
            </a:br>
            <a:r>
              <a:rPr lang="en-US" sz="2500" dirty="0" smtClean="0">
                <a:solidFill>
                  <a:srgbClr val="002060"/>
                </a:solidFill>
              </a:rPr>
              <a:t>4. </a:t>
            </a:r>
            <a:r>
              <a:rPr lang="en-US" sz="2500" dirty="0" err="1" smtClean="0">
                <a:solidFill>
                  <a:srgbClr val="002060"/>
                </a:solidFill>
              </a:rPr>
              <a:t>Shaxsiy</a:t>
            </a:r>
            <a:r>
              <a:rPr lang="en-US" sz="2500" dirty="0" smtClean="0">
                <a:solidFill>
                  <a:srgbClr val="002060"/>
                </a:solidFill>
              </a:rPr>
              <a:t> </a:t>
            </a:r>
            <a:r>
              <a:rPr lang="en-US" sz="2500" dirty="0" err="1" smtClean="0">
                <a:solidFill>
                  <a:srgbClr val="002060"/>
                </a:solidFill>
              </a:rPr>
              <a:t>faoliyat</a:t>
            </a:r>
            <a:r>
              <a:rPr lang="en-US" sz="2500" dirty="0" smtClean="0">
                <a:solidFill>
                  <a:srgbClr val="002060"/>
                </a:solidFill>
              </a:rPr>
              <a:t> </a:t>
            </a:r>
            <a:r>
              <a:rPr lang="en-US" sz="2500" dirty="0" err="1" smtClean="0">
                <a:solidFill>
                  <a:srgbClr val="002060"/>
                </a:solidFill>
              </a:rPr>
              <a:t>aniq</a:t>
            </a:r>
            <a:r>
              <a:rPr lang="en-US" sz="2500" dirty="0" smtClean="0">
                <a:solidFill>
                  <a:srgbClr val="002060"/>
                </a:solidFill>
              </a:rPr>
              <a:t> </a:t>
            </a:r>
            <a:r>
              <a:rPr lang="en-US" sz="2500" dirty="0" err="1" smtClean="0">
                <a:solidFill>
                  <a:srgbClr val="002060"/>
                </a:solidFill>
              </a:rPr>
              <a:t>va</a:t>
            </a:r>
            <a:r>
              <a:rPr lang="en-US" sz="2500" dirty="0" smtClean="0">
                <a:solidFill>
                  <a:srgbClr val="002060"/>
                </a:solidFill>
              </a:rPr>
              <a:t> </a:t>
            </a:r>
            <a:r>
              <a:rPr lang="en-US" sz="2500" dirty="0" err="1" smtClean="0">
                <a:solidFill>
                  <a:srgbClr val="002060"/>
                </a:solidFill>
              </a:rPr>
              <a:t>to’g’ri</a:t>
            </a:r>
            <a:r>
              <a:rPr lang="en-US" sz="2500" dirty="0" smtClean="0">
                <a:solidFill>
                  <a:srgbClr val="002060"/>
                </a:solidFill>
              </a:rPr>
              <a:t>, </a:t>
            </a:r>
            <a:r>
              <a:rPr lang="en-US" sz="2500" dirty="0" err="1" smtClean="0">
                <a:solidFill>
                  <a:srgbClr val="002060"/>
                </a:solidFill>
              </a:rPr>
              <a:t>lekin</a:t>
            </a:r>
            <a:r>
              <a:rPr lang="en-US" sz="2500" dirty="0" smtClean="0">
                <a:solidFill>
                  <a:srgbClr val="002060"/>
                </a:solidFill>
              </a:rPr>
              <a:t> </a:t>
            </a:r>
            <a:r>
              <a:rPr lang="en-US" sz="2500" dirty="0" err="1" smtClean="0">
                <a:solidFill>
                  <a:srgbClr val="002060"/>
                </a:solidFill>
              </a:rPr>
              <a:t>ijobiy</a:t>
            </a:r>
            <a:r>
              <a:rPr lang="en-US" sz="2500" dirty="0" smtClean="0">
                <a:solidFill>
                  <a:srgbClr val="002060"/>
                </a:solidFill>
              </a:rPr>
              <a:t> </a:t>
            </a:r>
            <a:br>
              <a:rPr lang="en-US" sz="2500" dirty="0" smtClean="0">
                <a:solidFill>
                  <a:srgbClr val="002060"/>
                </a:solidFill>
              </a:rPr>
            </a:br>
            <a:r>
              <a:rPr lang="en-US" sz="2500" dirty="0" smtClean="0">
                <a:solidFill>
                  <a:srgbClr val="002060"/>
                </a:solidFill>
              </a:rPr>
              <a:t>     </a:t>
            </a:r>
            <a:r>
              <a:rPr lang="en-US" sz="2500" dirty="0" err="1" smtClean="0">
                <a:solidFill>
                  <a:srgbClr val="002060"/>
                </a:solidFill>
              </a:rPr>
              <a:t>ruxda</a:t>
            </a:r>
            <a:r>
              <a:rPr lang="en-US" sz="2500" dirty="0" smtClean="0">
                <a:solidFill>
                  <a:srgbClr val="002060"/>
                </a:solidFill>
              </a:rPr>
              <a:t> </a:t>
            </a:r>
            <a:r>
              <a:rPr lang="en-US" sz="2500" dirty="0" err="1" smtClean="0">
                <a:solidFill>
                  <a:srgbClr val="002060"/>
                </a:solidFill>
              </a:rPr>
              <a:t>yozilish</a:t>
            </a:r>
            <a:r>
              <a:rPr lang="en-US" sz="2500" dirty="0" smtClean="0">
                <a:solidFill>
                  <a:srgbClr val="002060"/>
                </a:solidFill>
              </a:rPr>
              <a:t> </a:t>
            </a:r>
            <a:r>
              <a:rPr lang="en-US" sz="2500" dirty="0" err="1" smtClean="0">
                <a:solidFill>
                  <a:srgbClr val="002060"/>
                </a:solidFill>
              </a:rPr>
              <a:t>kerak</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5. </a:t>
            </a:r>
            <a:r>
              <a:rPr lang="en-US" sz="2500" dirty="0" err="1" smtClean="0">
                <a:solidFill>
                  <a:srgbClr val="002060"/>
                </a:solidFill>
              </a:rPr>
              <a:t>Halollik</a:t>
            </a:r>
            <a:r>
              <a:rPr lang="en-US" sz="2500" dirty="0" smtClean="0">
                <a:solidFill>
                  <a:srgbClr val="002060"/>
                </a:solidFill>
              </a:rPr>
              <a:t> (</a:t>
            </a:r>
            <a:r>
              <a:rPr lang="en-US" sz="2500" dirty="0" err="1" smtClean="0">
                <a:solidFill>
                  <a:srgbClr val="002060"/>
                </a:solidFill>
              </a:rPr>
              <a:t>faqat</a:t>
            </a:r>
            <a:r>
              <a:rPr lang="en-US" sz="2500" dirty="0" smtClean="0">
                <a:solidFill>
                  <a:srgbClr val="002060"/>
                </a:solidFill>
              </a:rPr>
              <a:t> </a:t>
            </a:r>
            <a:r>
              <a:rPr lang="en-US" sz="2500" dirty="0" err="1" smtClean="0">
                <a:solidFill>
                  <a:srgbClr val="002060"/>
                </a:solidFill>
              </a:rPr>
              <a:t>xaqiqat</a:t>
            </a:r>
            <a:r>
              <a:rPr lang="en-US" sz="2500" dirty="0" smtClean="0">
                <a:solidFill>
                  <a:srgbClr val="002060"/>
                </a:solidFill>
              </a:rPr>
              <a:t>, </a:t>
            </a:r>
            <a:r>
              <a:rPr lang="en-US" sz="2500" dirty="0" err="1" smtClean="0">
                <a:solidFill>
                  <a:srgbClr val="002060"/>
                </a:solidFill>
              </a:rPr>
              <a:t>to’g’ri</a:t>
            </a:r>
            <a:r>
              <a:rPr lang="en-US" sz="2500" dirty="0" smtClean="0">
                <a:solidFill>
                  <a:srgbClr val="002060"/>
                </a:solidFill>
              </a:rPr>
              <a:t> </a:t>
            </a:r>
            <a:r>
              <a:rPr lang="en-US" sz="2500" dirty="0" err="1" smtClean="0">
                <a:solidFill>
                  <a:srgbClr val="002060"/>
                </a:solidFill>
              </a:rPr>
              <a:t>haqiqat</a:t>
            </a:r>
            <a:r>
              <a:rPr lang="en-US" sz="2500" dirty="0" smtClean="0">
                <a:solidFill>
                  <a:srgbClr val="002060"/>
                </a:solidFill>
              </a:rPr>
              <a:t>, </a:t>
            </a:r>
            <a:r>
              <a:rPr lang="en-US" sz="2500" dirty="0" err="1" smtClean="0">
                <a:solidFill>
                  <a:srgbClr val="002060"/>
                </a:solidFill>
              </a:rPr>
              <a:t>balki</a:t>
            </a:r>
            <a:r>
              <a:rPr lang="en-US" sz="2500" dirty="0" smtClean="0">
                <a:solidFill>
                  <a:srgbClr val="002060"/>
                </a:solidFill>
              </a:rPr>
              <a:t> </a:t>
            </a:r>
            <a:r>
              <a:rPr lang="en-US" sz="2500" dirty="0" err="1" smtClean="0">
                <a:solidFill>
                  <a:srgbClr val="002060"/>
                </a:solidFill>
              </a:rPr>
              <a:t>to’la</a:t>
            </a:r>
            <a:r>
              <a:rPr lang="en-US" sz="2500" dirty="0" smtClean="0">
                <a:solidFill>
                  <a:srgbClr val="002060"/>
                </a:solidFill>
              </a:rPr>
              <a:t>     </a:t>
            </a:r>
            <a:br>
              <a:rPr lang="en-US" sz="2500" dirty="0" smtClean="0">
                <a:solidFill>
                  <a:srgbClr val="002060"/>
                </a:solidFill>
              </a:rPr>
            </a:br>
            <a:r>
              <a:rPr lang="en-US" sz="2500" dirty="0" smtClean="0">
                <a:solidFill>
                  <a:srgbClr val="002060"/>
                </a:solidFill>
              </a:rPr>
              <a:t>    </a:t>
            </a:r>
            <a:r>
              <a:rPr lang="en-US" sz="2500" dirty="0" err="1" smtClean="0">
                <a:solidFill>
                  <a:srgbClr val="002060"/>
                </a:solidFill>
              </a:rPr>
              <a:t>xaqiqat</a:t>
            </a:r>
            <a:r>
              <a:rPr lang="en-US" sz="2500" dirty="0" smtClean="0">
                <a:solidFill>
                  <a:srgbClr val="002060"/>
                </a:solidFill>
              </a:rPr>
              <a:t> </a:t>
            </a:r>
            <a:r>
              <a:rPr lang="en-US" sz="2500" dirty="0" err="1" smtClean="0">
                <a:solidFill>
                  <a:srgbClr val="002060"/>
                </a:solidFill>
              </a:rPr>
              <a:t>bo’lmasada</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6. CV/</a:t>
            </a:r>
            <a:r>
              <a:rPr lang="en-US" sz="2500" dirty="0" err="1" smtClean="0">
                <a:solidFill>
                  <a:srgbClr val="002060"/>
                </a:solidFill>
              </a:rPr>
              <a:t>Rezyume</a:t>
            </a:r>
            <a:r>
              <a:rPr lang="en-US" sz="2500" dirty="0" smtClean="0">
                <a:solidFill>
                  <a:srgbClr val="002060"/>
                </a:solidFill>
              </a:rPr>
              <a:t> </a:t>
            </a:r>
            <a:r>
              <a:rPr lang="en-US" sz="2500" dirty="0" err="1" smtClean="0">
                <a:solidFill>
                  <a:srgbClr val="002060"/>
                </a:solidFill>
              </a:rPr>
              <a:t>elektron</a:t>
            </a:r>
            <a:r>
              <a:rPr lang="en-US" sz="2500" dirty="0" smtClean="0">
                <a:solidFill>
                  <a:srgbClr val="002060"/>
                </a:solidFill>
              </a:rPr>
              <a:t> </a:t>
            </a:r>
            <a:r>
              <a:rPr lang="en-US" sz="2500" dirty="0" err="1" smtClean="0">
                <a:solidFill>
                  <a:srgbClr val="002060"/>
                </a:solidFill>
              </a:rPr>
              <a:t>pochtadan</a:t>
            </a:r>
            <a:r>
              <a:rPr lang="en-US" sz="2500" dirty="0" smtClean="0">
                <a:solidFill>
                  <a:srgbClr val="002060"/>
                </a:solidFill>
              </a:rPr>
              <a:t> </a:t>
            </a:r>
            <a:r>
              <a:rPr lang="en-US" sz="2500" dirty="0" err="1" smtClean="0">
                <a:solidFill>
                  <a:srgbClr val="002060"/>
                </a:solidFill>
              </a:rPr>
              <a:t>jo’natilsa</a:t>
            </a:r>
            <a:r>
              <a:rPr lang="en-US" sz="2500" dirty="0" smtClean="0">
                <a:solidFill>
                  <a:srgbClr val="002060"/>
                </a:solidFill>
              </a:rPr>
              <a:t> </a:t>
            </a:r>
            <a:br>
              <a:rPr lang="en-US" sz="2500" dirty="0" smtClean="0">
                <a:solidFill>
                  <a:srgbClr val="002060"/>
                </a:solidFill>
              </a:rPr>
            </a:br>
            <a:r>
              <a:rPr lang="en-US" sz="2500" dirty="0" smtClean="0">
                <a:solidFill>
                  <a:srgbClr val="002060"/>
                </a:solidFill>
              </a:rPr>
              <a:t>    </a:t>
            </a:r>
            <a:r>
              <a:rPr lang="en-US" sz="2500" dirty="0" err="1" smtClean="0">
                <a:solidFill>
                  <a:srgbClr val="002060"/>
                </a:solidFill>
              </a:rPr>
              <a:t>murojat</a:t>
            </a:r>
            <a:r>
              <a:rPr lang="en-US" sz="2500" dirty="0" smtClean="0">
                <a:solidFill>
                  <a:srgbClr val="002060"/>
                </a:solidFill>
              </a:rPr>
              <a:t> </a:t>
            </a:r>
            <a:r>
              <a:rPr lang="en-US" sz="2500" dirty="0" err="1" smtClean="0">
                <a:solidFill>
                  <a:srgbClr val="002060"/>
                </a:solidFill>
              </a:rPr>
              <a:t>qiluvchining</a:t>
            </a:r>
            <a:r>
              <a:rPr lang="en-US" sz="2500" dirty="0" smtClean="0">
                <a:solidFill>
                  <a:srgbClr val="002060"/>
                </a:solidFill>
              </a:rPr>
              <a:t> </a:t>
            </a:r>
            <a:r>
              <a:rPr lang="en-US" sz="2500" dirty="0" err="1" smtClean="0">
                <a:solidFill>
                  <a:srgbClr val="002060"/>
                </a:solidFill>
              </a:rPr>
              <a:t>Familiya</a:t>
            </a:r>
            <a:r>
              <a:rPr lang="en-US" sz="2500" dirty="0" smtClean="0">
                <a:solidFill>
                  <a:srgbClr val="002060"/>
                </a:solidFill>
              </a:rPr>
              <a:t>, </a:t>
            </a:r>
            <a:r>
              <a:rPr lang="en-US" sz="2500" dirty="0" err="1" smtClean="0">
                <a:solidFill>
                  <a:srgbClr val="002060"/>
                </a:solidFill>
              </a:rPr>
              <a:t>Ismi</a:t>
            </a:r>
            <a:r>
              <a:rPr lang="en-US" sz="2500" dirty="0" smtClean="0">
                <a:solidFill>
                  <a:srgbClr val="002060"/>
                </a:solidFill>
              </a:rPr>
              <a:t>, </a:t>
            </a:r>
            <a:r>
              <a:rPr lang="en-US" sz="2500" dirty="0" err="1" smtClean="0">
                <a:solidFill>
                  <a:srgbClr val="002060"/>
                </a:solidFill>
              </a:rPr>
              <a:t>Sharifi</a:t>
            </a:r>
            <a:r>
              <a:rPr lang="en-US" sz="2500" dirty="0" smtClean="0">
                <a:solidFill>
                  <a:srgbClr val="002060"/>
                </a:solidFill>
              </a:rPr>
              <a:t> </a:t>
            </a:r>
            <a:br>
              <a:rPr lang="en-US" sz="2500" dirty="0" smtClean="0">
                <a:solidFill>
                  <a:srgbClr val="002060"/>
                </a:solidFill>
              </a:rPr>
            </a:br>
            <a:r>
              <a:rPr lang="en-US" sz="2500" dirty="0" smtClean="0">
                <a:solidFill>
                  <a:srgbClr val="002060"/>
                </a:solidFill>
              </a:rPr>
              <a:t>    </a:t>
            </a:r>
            <a:r>
              <a:rPr lang="en-US" sz="2500" dirty="0" err="1" smtClean="0">
                <a:solidFill>
                  <a:srgbClr val="002060"/>
                </a:solidFill>
              </a:rPr>
              <a:t>va</a:t>
            </a:r>
            <a:r>
              <a:rPr lang="en-US" sz="2500" dirty="0" smtClean="0">
                <a:solidFill>
                  <a:srgbClr val="002060"/>
                </a:solidFill>
              </a:rPr>
              <a:t> </a:t>
            </a:r>
            <a:r>
              <a:rPr lang="en-US" sz="2500" dirty="0" err="1" smtClean="0">
                <a:solidFill>
                  <a:srgbClr val="002060"/>
                </a:solidFill>
              </a:rPr>
              <a:t>yo’nalsh</a:t>
            </a:r>
            <a:r>
              <a:rPr lang="en-US" sz="2500" dirty="0" smtClean="0">
                <a:solidFill>
                  <a:srgbClr val="002060"/>
                </a:solidFill>
              </a:rPr>
              <a:t> </a:t>
            </a:r>
            <a:r>
              <a:rPr lang="en-US" sz="2500" dirty="0" err="1" smtClean="0">
                <a:solidFill>
                  <a:srgbClr val="002060"/>
                </a:solidFill>
              </a:rPr>
              <a:t>nomi</a:t>
            </a:r>
            <a:r>
              <a:rPr lang="en-US" sz="2500" dirty="0" smtClean="0">
                <a:solidFill>
                  <a:srgbClr val="002060"/>
                </a:solidFill>
              </a:rPr>
              <a:t> </a:t>
            </a:r>
            <a:r>
              <a:rPr lang="en-US" sz="2500" dirty="0" err="1" smtClean="0">
                <a:solidFill>
                  <a:srgbClr val="002060"/>
                </a:solidFill>
              </a:rPr>
              <a:t>fayl</a:t>
            </a:r>
            <a:r>
              <a:rPr lang="en-US" sz="2500" dirty="0" smtClean="0">
                <a:solidFill>
                  <a:srgbClr val="002060"/>
                </a:solidFill>
              </a:rPr>
              <a:t> </a:t>
            </a:r>
            <a:r>
              <a:rPr lang="en-US" sz="2500" dirty="0" err="1" smtClean="0">
                <a:solidFill>
                  <a:srgbClr val="002060"/>
                </a:solidFill>
              </a:rPr>
              <a:t>nomida</a:t>
            </a:r>
            <a:r>
              <a:rPr lang="en-US" sz="2500" dirty="0" smtClean="0">
                <a:solidFill>
                  <a:srgbClr val="002060"/>
                </a:solidFill>
              </a:rPr>
              <a:t> </a:t>
            </a:r>
            <a:r>
              <a:rPr lang="en-US" sz="2500" dirty="0" err="1" smtClean="0">
                <a:solidFill>
                  <a:srgbClr val="002060"/>
                </a:solidFill>
              </a:rPr>
              <a:t>birinchi</a:t>
            </a:r>
            <a:r>
              <a:rPr lang="en-US" sz="2500" dirty="0" smtClean="0">
                <a:solidFill>
                  <a:srgbClr val="002060"/>
                </a:solidFill>
              </a:rPr>
              <a:t> </a:t>
            </a:r>
            <a:r>
              <a:rPr lang="en-US" sz="2500" dirty="0" err="1" smtClean="0">
                <a:solidFill>
                  <a:srgbClr val="002060"/>
                </a:solidFill>
              </a:rPr>
              <a:t>bo’lib</a:t>
            </a:r>
            <a:r>
              <a:rPr lang="en-US" sz="2500" dirty="0" smtClean="0">
                <a:solidFill>
                  <a:srgbClr val="002060"/>
                </a:solidFill>
              </a:rPr>
              <a:t>  </a:t>
            </a:r>
            <a:br>
              <a:rPr lang="en-US" sz="2500" dirty="0" smtClean="0">
                <a:solidFill>
                  <a:srgbClr val="002060"/>
                </a:solidFill>
              </a:rPr>
            </a:br>
            <a:r>
              <a:rPr lang="en-US" sz="2500" dirty="0" smtClean="0">
                <a:solidFill>
                  <a:srgbClr val="002060"/>
                </a:solidFill>
              </a:rPr>
              <a:t>    </a:t>
            </a:r>
            <a:r>
              <a:rPr lang="en-US" sz="2500" dirty="0" err="1" smtClean="0">
                <a:solidFill>
                  <a:srgbClr val="002060"/>
                </a:solidFill>
              </a:rPr>
              <a:t>ko’rsatiladi</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endParaRPr lang="ru-RU" sz="25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643042" y="214290"/>
            <a:ext cx="6929486" cy="1077218"/>
          </a:xfrm>
          <a:prstGeom prst="rect">
            <a:avLst/>
          </a:prstGeom>
        </p:spPr>
        <p:txBody>
          <a:bodyPr wrap="square">
            <a:spAutoFit/>
          </a:bodyPr>
          <a:lstStyle/>
          <a:p>
            <a:pPr algn="ctr"/>
            <a:r>
              <a:rPr lang="en-US" sz="3200" b="1" dirty="0" smtClean="0">
                <a:solidFill>
                  <a:srgbClr val="FF0000"/>
                </a:solidFill>
                <a:ea typeface="+mj-ea"/>
                <a:cs typeface="+mj-cs"/>
              </a:rPr>
              <a:t>CV </a:t>
            </a:r>
            <a:r>
              <a:rPr lang="en-US" sz="3200" b="1" dirty="0" err="1" smtClean="0">
                <a:solidFill>
                  <a:srgbClr val="FF0000"/>
                </a:solidFill>
                <a:ea typeface="+mj-ea"/>
                <a:cs typeface="+mj-cs"/>
              </a:rPr>
              <a:t>va</a:t>
            </a:r>
            <a:r>
              <a:rPr lang="en-US" sz="3200" b="1" dirty="0" smtClean="0">
                <a:solidFill>
                  <a:srgbClr val="FF0000"/>
                </a:solidFill>
                <a:ea typeface="+mj-ea"/>
                <a:cs typeface="+mj-cs"/>
              </a:rPr>
              <a:t> </a:t>
            </a:r>
            <a:r>
              <a:rPr lang="en-US" sz="3200" b="1" dirty="0" err="1" smtClean="0">
                <a:solidFill>
                  <a:srgbClr val="FF0000"/>
                </a:solidFill>
                <a:ea typeface="+mj-ea"/>
                <a:cs typeface="+mj-cs"/>
              </a:rPr>
              <a:t>Rezyume</a:t>
            </a:r>
            <a:r>
              <a:rPr lang="en-US" sz="3200" b="1" dirty="0" smtClean="0">
                <a:solidFill>
                  <a:srgbClr val="FF0000"/>
                </a:solidFill>
                <a:ea typeface="+mj-ea"/>
                <a:cs typeface="+mj-cs"/>
              </a:rPr>
              <a:t> </a:t>
            </a:r>
            <a:r>
              <a:rPr lang="en-US" sz="3200" b="1" dirty="0" err="1" smtClean="0">
                <a:solidFill>
                  <a:srgbClr val="FF0000"/>
                </a:solidFill>
                <a:ea typeface="+mj-ea"/>
                <a:cs typeface="+mj-cs"/>
              </a:rPr>
              <a:t>yozishda</a:t>
            </a:r>
            <a:r>
              <a:rPr lang="en-US" sz="3200" b="1" dirty="0" smtClean="0">
                <a:solidFill>
                  <a:srgbClr val="FF0000"/>
                </a:solidFill>
                <a:ea typeface="+mj-ea"/>
                <a:cs typeface="+mj-cs"/>
              </a:rPr>
              <a:t> </a:t>
            </a:r>
            <a:r>
              <a:rPr lang="en-US" sz="3200" b="1" dirty="0" err="1" smtClean="0">
                <a:solidFill>
                  <a:srgbClr val="FF0000"/>
                </a:solidFill>
                <a:ea typeface="+mj-ea"/>
                <a:cs typeface="+mj-cs"/>
              </a:rPr>
              <a:t>rioya</a:t>
            </a:r>
            <a:r>
              <a:rPr lang="en-US" sz="3200" b="1" dirty="0" smtClean="0">
                <a:solidFill>
                  <a:srgbClr val="FF0000"/>
                </a:solidFill>
                <a:ea typeface="+mj-ea"/>
                <a:cs typeface="+mj-cs"/>
              </a:rPr>
              <a:t> </a:t>
            </a:r>
            <a:r>
              <a:rPr lang="en-US" sz="3200" b="1" dirty="0" err="1" smtClean="0">
                <a:solidFill>
                  <a:srgbClr val="FF0000"/>
                </a:solidFill>
                <a:ea typeface="+mj-ea"/>
                <a:cs typeface="+mj-cs"/>
              </a:rPr>
              <a:t>qilish</a:t>
            </a:r>
            <a:r>
              <a:rPr lang="en-US" sz="3200" b="1" dirty="0" smtClean="0">
                <a:solidFill>
                  <a:srgbClr val="FF0000"/>
                </a:solidFill>
                <a:ea typeface="+mj-ea"/>
                <a:cs typeface="+mj-cs"/>
              </a:rPr>
              <a:t> </a:t>
            </a:r>
            <a:r>
              <a:rPr lang="en-US" sz="3200" b="1" dirty="0" err="1" smtClean="0">
                <a:solidFill>
                  <a:srgbClr val="FF0000"/>
                </a:solidFill>
                <a:ea typeface="+mj-ea"/>
                <a:cs typeface="+mj-cs"/>
              </a:rPr>
              <a:t>qoidalari</a:t>
            </a:r>
            <a:r>
              <a:rPr lang="en-US" sz="3200" b="1" dirty="0" smtClean="0">
                <a:solidFill>
                  <a:srgbClr val="FF0000"/>
                </a:solidFill>
                <a:ea typeface="+mj-ea"/>
                <a:cs typeface="+mj-cs"/>
              </a:rPr>
              <a:t>:</a:t>
            </a:r>
            <a:endParaRPr lang="ru-RU" sz="3200" dirty="0">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3042" y="1785926"/>
            <a:ext cx="7215238" cy="4929222"/>
          </a:xfrm>
        </p:spPr>
        <p:txBody>
          <a:bodyPr>
            <a:noAutofit/>
          </a:bodyPr>
          <a:lstStyle/>
          <a:p>
            <a:r>
              <a:rPr lang="en-US" sz="2400" b="1" dirty="0" smtClean="0">
                <a:solidFill>
                  <a:srgbClr val="002060"/>
                </a:solidFill>
                <a:effectLst/>
              </a:rPr>
              <a:t>7. </a:t>
            </a:r>
            <a:r>
              <a:rPr lang="en-US" sz="2400" b="1" dirty="0" err="1" smtClean="0">
                <a:solidFill>
                  <a:srgbClr val="002060"/>
                </a:solidFill>
                <a:effectLst/>
              </a:rPr>
              <a:t>So'zlarni</a:t>
            </a:r>
            <a:r>
              <a:rPr lang="en-US" sz="2400" b="1" dirty="0" smtClean="0">
                <a:solidFill>
                  <a:srgbClr val="002060"/>
                </a:solidFill>
                <a:effectLst/>
              </a:rPr>
              <a:t> </a:t>
            </a:r>
            <a:r>
              <a:rPr lang="en-US" sz="2400" b="1" dirty="0" err="1" smtClean="0">
                <a:solidFill>
                  <a:srgbClr val="002060"/>
                </a:solidFill>
                <a:effectLst/>
              </a:rPr>
              <a:t>tanlashda</a:t>
            </a:r>
            <a:r>
              <a:rPr lang="en-US" sz="2400" b="1" dirty="0" smtClean="0">
                <a:solidFill>
                  <a:srgbClr val="002060"/>
                </a:solidFill>
                <a:effectLst/>
              </a:rPr>
              <a:t> </a:t>
            </a:r>
            <a:r>
              <a:rPr lang="en-US" sz="2400" b="1" dirty="0" err="1" smtClean="0">
                <a:solidFill>
                  <a:srgbClr val="002060"/>
                </a:solidFill>
                <a:effectLst/>
              </a:rPr>
              <a:t>juda</a:t>
            </a:r>
            <a:r>
              <a:rPr lang="en-US" sz="2400" b="1" dirty="0" smtClean="0">
                <a:solidFill>
                  <a:srgbClr val="002060"/>
                </a:solidFill>
                <a:effectLst/>
              </a:rPr>
              <a:t> </a:t>
            </a:r>
            <a:r>
              <a:rPr lang="en-US" sz="2400" b="1" dirty="0" err="1" smtClean="0">
                <a:solidFill>
                  <a:srgbClr val="002060"/>
                </a:solidFill>
                <a:effectLst/>
              </a:rPr>
              <a:t>aniq</a:t>
            </a:r>
            <a:r>
              <a:rPr lang="en-US" sz="2400" b="1" dirty="0" smtClean="0">
                <a:solidFill>
                  <a:srgbClr val="002060"/>
                </a:solidFill>
                <a:effectLst/>
              </a:rPr>
              <a:t> </a:t>
            </a:r>
            <a:r>
              <a:rPr lang="en-US" sz="2400" b="1" dirty="0" err="1" smtClean="0">
                <a:solidFill>
                  <a:srgbClr val="002060"/>
                </a:solidFill>
                <a:effectLst/>
              </a:rPr>
              <a:t>bo'lishi</a:t>
            </a:r>
            <a:r>
              <a:rPr lang="en-US" sz="2400" b="1" dirty="0" smtClean="0">
                <a:solidFill>
                  <a:srgbClr val="002060"/>
                </a:solidFill>
                <a:effectLst/>
              </a:rPr>
              <a:t> </a:t>
            </a:r>
            <a:r>
              <a:rPr lang="en-US" sz="2400" b="1" dirty="0" err="1" smtClean="0">
                <a:solidFill>
                  <a:srgbClr val="002060"/>
                </a:solidFill>
                <a:effectLst/>
              </a:rPr>
              <a:t>kerak</a:t>
            </a:r>
            <a:r>
              <a:rPr lang="en-US" sz="2400" b="1" dirty="0" smtClean="0">
                <a:solidFill>
                  <a:srgbClr val="002060"/>
                </a:solidFill>
                <a:effectLst/>
              </a:rPr>
              <a:t>. </a:t>
            </a:r>
            <a:r>
              <a:rPr lang="en-US" sz="2400" b="1" dirty="0" err="1" smtClean="0">
                <a:solidFill>
                  <a:srgbClr val="002060"/>
                </a:solidFill>
                <a:effectLst/>
              </a:rPr>
              <a:t>Quyidagilarni</a:t>
            </a:r>
            <a:r>
              <a:rPr lang="en-US" sz="2400" b="1" dirty="0" smtClean="0">
                <a:solidFill>
                  <a:srgbClr val="002060"/>
                </a:solidFill>
                <a:effectLst/>
              </a:rPr>
              <a:t> </a:t>
            </a:r>
            <a:r>
              <a:rPr lang="en-US" sz="2400" b="1" dirty="0" err="1" smtClean="0">
                <a:solidFill>
                  <a:srgbClr val="002060"/>
                </a:solidFill>
                <a:effectLst/>
              </a:rPr>
              <a:t>yozish</a:t>
            </a:r>
            <a:r>
              <a:rPr lang="en-US" sz="2400" b="1" dirty="0" smtClean="0">
                <a:solidFill>
                  <a:srgbClr val="002060"/>
                </a:solidFill>
                <a:effectLst/>
              </a:rPr>
              <a:t> </a:t>
            </a:r>
            <a:r>
              <a:rPr lang="en-US" sz="2400" b="1" dirty="0" err="1" smtClean="0">
                <a:solidFill>
                  <a:srgbClr val="002060"/>
                </a:solidFill>
                <a:effectLst/>
              </a:rPr>
              <a:t>kerak</a:t>
            </a:r>
            <a:r>
              <a:rPr lang="en-US" sz="2400" b="1" dirty="0" smtClean="0">
                <a:solidFill>
                  <a:srgbClr val="002060"/>
                </a:solidFill>
                <a:effectLst/>
              </a:rPr>
              <a:t> </a:t>
            </a:r>
            <a:r>
              <a:rPr lang="en-US" sz="2400" b="1" dirty="0" err="1" smtClean="0">
                <a:solidFill>
                  <a:srgbClr val="002060"/>
                </a:solidFill>
                <a:effectLst/>
              </a:rPr>
              <a:t>emas</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a:t>
            </a:r>
            <a:r>
              <a:rPr lang="en-US" sz="2400" b="1" dirty="0" err="1" smtClean="0">
                <a:solidFill>
                  <a:srgbClr val="002060"/>
                </a:solidFill>
                <a:effectLst/>
              </a:rPr>
              <a:t>ta'lim</a:t>
            </a:r>
            <a:r>
              <a:rPr lang="en-US" sz="2400" b="1" dirty="0" smtClean="0">
                <a:solidFill>
                  <a:srgbClr val="002060"/>
                </a:solidFill>
                <a:effectLst/>
              </a:rPr>
              <a:t> </a:t>
            </a:r>
            <a:r>
              <a:rPr lang="en-US" sz="2400" b="1" dirty="0" err="1" smtClean="0">
                <a:solidFill>
                  <a:srgbClr val="002060"/>
                </a:solidFill>
                <a:effectLst/>
              </a:rPr>
              <a:t>bilan</a:t>
            </a:r>
            <a:r>
              <a:rPr lang="en-US" sz="2400" b="1" dirty="0" smtClean="0">
                <a:solidFill>
                  <a:srgbClr val="002060"/>
                </a:solidFill>
                <a:effectLst/>
              </a:rPr>
              <a:t> </a:t>
            </a:r>
            <a:r>
              <a:rPr lang="en-US" sz="2400" b="1" dirty="0" err="1" smtClean="0">
                <a:solidFill>
                  <a:srgbClr val="002060"/>
                </a:solidFill>
                <a:effectLst/>
              </a:rPr>
              <a:t>shug'ullanganman</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a:t>
            </a:r>
            <a:r>
              <a:rPr lang="en-US" sz="2400" b="1" dirty="0" err="1" smtClean="0">
                <a:solidFill>
                  <a:srgbClr val="002060"/>
                </a:solidFill>
                <a:effectLst/>
              </a:rPr>
              <a:t>xatolarni</a:t>
            </a:r>
            <a:r>
              <a:rPr lang="en-US" sz="2400" b="1" dirty="0" smtClean="0">
                <a:solidFill>
                  <a:srgbClr val="002060"/>
                </a:solidFill>
                <a:effectLst/>
              </a:rPr>
              <a:t> </a:t>
            </a:r>
            <a:r>
              <a:rPr lang="en-US" sz="2400" b="1" dirty="0" err="1" smtClean="0">
                <a:solidFill>
                  <a:srgbClr val="002060"/>
                </a:solidFill>
                <a:effectLst/>
              </a:rPr>
              <a:t>kamaytirishga</a:t>
            </a:r>
            <a:r>
              <a:rPr lang="en-US" sz="2400" b="1" dirty="0" smtClean="0">
                <a:solidFill>
                  <a:srgbClr val="002060"/>
                </a:solidFill>
                <a:effectLst/>
              </a:rPr>
              <a:t> </a:t>
            </a:r>
            <a:r>
              <a:rPr lang="en-US" sz="2400" b="1" dirty="0" err="1" smtClean="0">
                <a:solidFill>
                  <a:srgbClr val="002060"/>
                </a:solidFill>
                <a:effectLst/>
              </a:rPr>
              <a:t>yordam</a:t>
            </a:r>
            <a:r>
              <a:rPr lang="en-US" sz="2400" b="1" dirty="0" smtClean="0">
                <a:solidFill>
                  <a:srgbClr val="002060"/>
                </a:solidFill>
                <a:effectLst/>
              </a:rPr>
              <a:t> </a:t>
            </a:r>
            <a:br>
              <a:rPr lang="en-US" sz="2400" b="1" dirty="0" smtClean="0">
                <a:solidFill>
                  <a:srgbClr val="002060"/>
                </a:solidFill>
                <a:effectLst/>
              </a:rPr>
            </a:br>
            <a:r>
              <a:rPr lang="en-US" sz="2400" b="1" dirty="0" smtClean="0">
                <a:solidFill>
                  <a:srgbClr val="002060"/>
                </a:solidFill>
                <a:effectLst/>
              </a:rPr>
              <a:t>	</a:t>
            </a:r>
            <a:r>
              <a:rPr lang="en-US" sz="2400" b="1" dirty="0" err="1" smtClean="0">
                <a:solidFill>
                  <a:srgbClr val="002060"/>
                </a:solidFill>
                <a:effectLst/>
              </a:rPr>
              <a:t>berganman</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a:t>
            </a:r>
            <a:r>
              <a:rPr lang="en-US" sz="2400" b="1" dirty="0" err="1" smtClean="0">
                <a:solidFill>
                  <a:srgbClr val="002060"/>
                </a:solidFill>
                <a:effectLst/>
              </a:rPr>
              <a:t>yangi</a:t>
            </a:r>
            <a:r>
              <a:rPr lang="en-US" sz="2400" b="1" dirty="0" smtClean="0">
                <a:solidFill>
                  <a:srgbClr val="002060"/>
                </a:solidFill>
                <a:effectLst/>
              </a:rPr>
              <a:t> </a:t>
            </a:r>
            <a:r>
              <a:rPr lang="en-US" sz="2400" b="1" dirty="0" err="1" smtClean="0">
                <a:solidFill>
                  <a:srgbClr val="002060"/>
                </a:solidFill>
                <a:effectLst/>
              </a:rPr>
              <a:t>bilimlarni</a:t>
            </a:r>
            <a:r>
              <a:rPr lang="en-US" sz="2400" b="1" dirty="0" smtClean="0">
                <a:solidFill>
                  <a:srgbClr val="002060"/>
                </a:solidFill>
                <a:effectLst/>
              </a:rPr>
              <a:t> </a:t>
            </a:r>
            <a:r>
              <a:rPr lang="en-US" sz="2400" b="1" dirty="0" err="1" smtClean="0">
                <a:solidFill>
                  <a:srgbClr val="002060"/>
                </a:solidFill>
                <a:effectLst/>
              </a:rPr>
              <a:t>tezda</a:t>
            </a:r>
            <a:r>
              <a:rPr lang="en-US" sz="2400" b="1" dirty="0" smtClean="0">
                <a:solidFill>
                  <a:srgbClr val="002060"/>
                </a:solidFill>
                <a:effectLst/>
              </a:rPr>
              <a:t> </a:t>
            </a:r>
            <a:r>
              <a:rPr lang="en-US" sz="2400" b="1" dirty="0" err="1" smtClean="0">
                <a:solidFill>
                  <a:srgbClr val="002060"/>
                </a:solidFill>
                <a:effectLst/>
              </a:rPr>
              <a:t>o'rganaman</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a:r>
            <a:br>
              <a:rPr lang="en-US" sz="2400" b="1" dirty="0" smtClean="0">
                <a:solidFill>
                  <a:srgbClr val="002060"/>
                </a:solidFill>
                <a:effectLst/>
              </a:rPr>
            </a:br>
            <a:r>
              <a:rPr lang="en-US" sz="2400" b="1" dirty="0" smtClean="0">
                <a:solidFill>
                  <a:srgbClr val="002060"/>
                </a:solidFill>
                <a:effectLst/>
              </a:rPr>
              <a:t>8. </a:t>
            </a:r>
            <a:r>
              <a:rPr lang="en-US" sz="2400" b="1" dirty="0" err="1" smtClean="0">
                <a:solidFill>
                  <a:srgbClr val="002060"/>
                </a:solidFill>
                <a:effectLst/>
              </a:rPr>
              <a:t>Uning</a:t>
            </a:r>
            <a:r>
              <a:rPr lang="en-US" sz="2400" b="1" dirty="0" smtClean="0">
                <a:solidFill>
                  <a:srgbClr val="002060"/>
                </a:solidFill>
                <a:effectLst/>
              </a:rPr>
              <a:t> </a:t>
            </a:r>
            <a:r>
              <a:rPr lang="en-US" sz="2400" b="1" dirty="0" err="1" smtClean="0">
                <a:solidFill>
                  <a:srgbClr val="002060"/>
                </a:solidFill>
                <a:effectLst/>
              </a:rPr>
              <a:t>o’rniga</a:t>
            </a:r>
            <a:r>
              <a:rPr lang="en-US" sz="2400" b="1" dirty="0" smtClean="0">
                <a:solidFill>
                  <a:srgbClr val="002060"/>
                </a:solidFill>
                <a:effectLst/>
              </a:rPr>
              <a:t> </a:t>
            </a:r>
            <a:r>
              <a:rPr lang="en-US" sz="2400" b="1" dirty="0" err="1" smtClean="0">
                <a:solidFill>
                  <a:srgbClr val="002060"/>
                </a:solidFill>
                <a:effectLst/>
              </a:rPr>
              <a:t>yozish</a:t>
            </a:r>
            <a:r>
              <a:rPr lang="en-US" sz="2400" b="1" dirty="0" smtClean="0">
                <a:solidFill>
                  <a:srgbClr val="002060"/>
                </a:solidFill>
                <a:effectLst/>
              </a:rPr>
              <a:t> </a:t>
            </a:r>
            <a:r>
              <a:rPr lang="en-US" sz="2400" b="1" dirty="0" err="1" smtClean="0">
                <a:solidFill>
                  <a:srgbClr val="002060"/>
                </a:solidFill>
                <a:effectLst/>
              </a:rPr>
              <a:t>tavsiya</a:t>
            </a:r>
            <a:r>
              <a:rPr lang="en-US" sz="2400" b="1" dirty="0" smtClean="0">
                <a:solidFill>
                  <a:srgbClr val="002060"/>
                </a:solidFill>
                <a:effectLst/>
              </a:rPr>
              <a:t> </a:t>
            </a:r>
            <a:r>
              <a:rPr lang="en-US" sz="2400" b="1" dirty="0" err="1" smtClean="0">
                <a:solidFill>
                  <a:srgbClr val="002060"/>
                </a:solidFill>
                <a:effectLst/>
              </a:rPr>
              <a:t>etiladi</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8ta </a:t>
            </a:r>
            <a:r>
              <a:rPr lang="en-US" sz="2400" b="1" dirty="0" err="1" smtClean="0">
                <a:solidFill>
                  <a:srgbClr val="002060"/>
                </a:solidFill>
                <a:effectLst/>
              </a:rPr>
              <a:t>o’quv</a:t>
            </a:r>
            <a:r>
              <a:rPr lang="en-US" sz="2400" b="1" dirty="0" smtClean="0">
                <a:solidFill>
                  <a:srgbClr val="002060"/>
                </a:solidFill>
                <a:effectLst/>
              </a:rPr>
              <a:t> </a:t>
            </a:r>
            <a:r>
              <a:rPr lang="en-US" sz="2400" b="1" dirty="0" err="1" smtClean="0">
                <a:solidFill>
                  <a:srgbClr val="002060"/>
                </a:solidFill>
                <a:effectLst/>
              </a:rPr>
              <a:t>dasturini</a:t>
            </a:r>
            <a:r>
              <a:rPr lang="en-US" sz="2400" b="1" dirty="0" smtClean="0">
                <a:solidFill>
                  <a:srgbClr val="002060"/>
                </a:solidFill>
                <a:effectLst/>
              </a:rPr>
              <a:t> </a:t>
            </a:r>
            <a:r>
              <a:rPr lang="en-US" sz="2400" b="1" dirty="0" err="1" smtClean="0">
                <a:solidFill>
                  <a:srgbClr val="002060"/>
                </a:solidFill>
                <a:effectLst/>
              </a:rPr>
              <a:t>ishlab</a:t>
            </a:r>
            <a:r>
              <a:rPr lang="en-US" sz="2400" b="1" dirty="0" smtClean="0">
                <a:solidFill>
                  <a:srgbClr val="002060"/>
                </a:solidFill>
                <a:effectLst/>
              </a:rPr>
              <a:t> </a:t>
            </a:r>
            <a:r>
              <a:rPr lang="en-US" sz="2400" b="1" dirty="0" err="1" smtClean="0">
                <a:solidFill>
                  <a:srgbClr val="002060"/>
                </a:solidFill>
                <a:effectLst/>
              </a:rPr>
              <a:t>chiqdim</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a:t>
            </a:r>
            <a:r>
              <a:rPr lang="en-US" sz="2400" b="1" dirty="0" err="1" smtClean="0">
                <a:solidFill>
                  <a:srgbClr val="002060"/>
                </a:solidFill>
                <a:effectLst/>
              </a:rPr>
              <a:t>ikkita</a:t>
            </a:r>
            <a:r>
              <a:rPr lang="en-US" sz="2400" b="1" dirty="0" smtClean="0">
                <a:solidFill>
                  <a:srgbClr val="002060"/>
                </a:solidFill>
                <a:effectLst/>
              </a:rPr>
              <a:t> </a:t>
            </a:r>
            <a:r>
              <a:rPr lang="en-US" sz="2400" b="1" dirty="0" err="1" smtClean="0">
                <a:solidFill>
                  <a:srgbClr val="002060"/>
                </a:solidFill>
                <a:effectLst/>
              </a:rPr>
              <a:t>yangi</a:t>
            </a:r>
            <a:r>
              <a:rPr lang="en-US" sz="2400" b="1" dirty="0" smtClean="0">
                <a:solidFill>
                  <a:srgbClr val="002060"/>
                </a:solidFill>
                <a:effectLst/>
              </a:rPr>
              <a:t> </a:t>
            </a:r>
            <a:r>
              <a:rPr lang="en-US" sz="2400" b="1" dirty="0" err="1" smtClean="0">
                <a:solidFill>
                  <a:srgbClr val="002060"/>
                </a:solidFill>
                <a:effectLst/>
              </a:rPr>
              <a:t>xodimni</a:t>
            </a:r>
            <a:r>
              <a:rPr lang="en-US" sz="2400" b="1" dirty="0" smtClean="0">
                <a:solidFill>
                  <a:srgbClr val="002060"/>
                </a:solidFill>
                <a:effectLst/>
              </a:rPr>
              <a:t> </a:t>
            </a:r>
            <a:r>
              <a:rPr lang="en-US" sz="2400" b="1" dirty="0" err="1" smtClean="0">
                <a:solidFill>
                  <a:srgbClr val="002060"/>
                </a:solidFill>
                <a:effectLst/>
              </a:rPr>
              <a:t>o'qitdim</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a:t>
            </a:r>
            <a:r>
              <a:rPr lang="en-US" sz="2400" b="1" dirty="0" err="1" smtClean="0">
                <a:solidFill>
                  <a:srgbClr val="002060"/>
                </a:solidFill>
                <a:effectLst/>
              </a:rPr>
              <a:t>xatolarni</a:t>
            </a:r>
            <a:r>
              <a:rPr lang="en-US" sz="2400" b="1" dirty="0" smtClean="0">
                <a:solidFill>
                  <a:srgbClr val="002060"/>
                </a:solidFill>
                <a:effectLst/>
              </a:rPr>
              <a:t> 15% </a:t>
            </a:r>
            <a:r>
              <a:rPr lang="en-US" sz="2400" b="1" dirty="0" err="1" smtClean="0">
                <a:solidFill>
                  <a:srgbClr val="002060"/>
                </a:solidFill>
                <a:effectLst/>
              </a:rPr>
              <a:t>ga</a:t>
            </a:r>
            <a:r>
              <a:rPr lang="en-US" sz="2400" b="1" dirty="0" smtClean="0">
                <a:solidFill>
                  <a:srgbClr val="002060"/>
                </a:solidFill>
                <a:effectLst/>
              </a:rPr>
              <a:t> </a:t>
            </a:r>
            <a:r>
              <a:rPr lang="en-US" sz="2400" b="1" dirty="0" err="1" smtClean="0">
                <a:solidFill>
                  <a:srgbClr val="002060"/>
                </a:solidFill>
                <a:effectLst/>
              </a:rPr>
              <a:t>kamaytirdim</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en-US" sz="2400" b="1" dirty="0" smtClean="0">
                <a:solidFill>
                  <a:srgbClr val="002060"/>
                </a:solidFill>
                <a:effectLst/>
              </a:rPr>
              <a:t>	</a:t>
            </a:r>
            <a:r>
              <a:rPr lang="en-US" sz="2400" b="1" dirty="0" err="1" smtClean="0">
                <a:solidFill>
                  <a:srgbClr val="002060"/>
                </a:solidFill>
                <a:effectLst/>
              </a:rPr>
              <a:t>ikki</a:t>
            </a:r>
            <a:r>
              <a:rPr lang="en-US" sz="2400" b="1" dirty="0" smtClean="0">
                <a:solidFill>
                  <a:srgbClr val="002060"/>
                </a:solidFill>
                <a:effectLst/>
              </a:rPr>
              <a:t> </a:t>
            </a:r>
            <a:r>
              <a:rPr lang="en-US" sz="2400" b="1" dirty="0" err="1" smtClean="0">
                <a:solidFill>
                  <a:srgbClr val="002060"/>
                </a:solidFill>
                <a:effectLst/>
              </a:rPr>
              <a:t>hafta</a:t>
            </a:r>
            <a:r>
              <a:rPr lang="en-US" sz="2400" b="1" dirty="0" smtClean="0">
                <a:solidFill>
                  <a:srgbClr val="002060"/>
                </a:solidFill>
                <a:effectLst/>
              </a:rPr>
              <a:t> </a:t>
            </a:r>
            <a:r>
              <a:rPr lang="en-US" sz="2400" b="1" dirty="0" err="1" smtClean="0">
                <a:solidFill>
                  <a:srgbClr val="002060"/>
                </a:solidFill>
                <a:effectLst/>
              </a:rPr>
              <a:t>ichida</a:t>
            </a:r>
            <a:r>
              <a:rPr lang="en-US" sz="2400" b="1" dirty="0" smtClean="0">
                <a:solidFill>
                  <a:srgbClr val="002060"/>
                </a:solidFill>
                <a:effectLst/>
              </a:rPr>
              <a:t> </a:t>
            </a:r>
            <a:r>
              <a:rPr lang="en-US" sz="2400" b="1" dirty="0" err="1" smtClean="0">
                <a:solidFill>
                  <a:srgbClr val="002060"/>
                </a:solidFill>
                <a:effectLst/>
              </a:rPr>
              <a:t>yangi</a:t>
            </a:r>
            <a:r>
              <a:rPr lang="en-US" sz="2400" b="1" dirty="0" smtClean="0">
                <a:solidFill>
                  <a:srgbClr val="002060"/>
                </a:solidFill>
                <a:effectLst/>
              </a:rPr>
              <a:t> </a:t>
            </a:r>
            <a:r>
              <a:rPr lang="en-US" sz="2400" b="1" dirty="0" err="1" smtClean="0">
                <a:solidFill>
                  <a:srgbClr val="002060"/>
                </a:solidFill>
                <a:effectLst/>
              </a:rPr>
              <a:t>tartib-qoidalarni</a:t>
            </a:r>
            <a:r>
              <a:rPr lang="en-US" sz="2400" b="1" dirty="0" smtClean="0">
                <a:solidFill>
                  <a:srgbClr val="002060"/>
                </a:solidFill>
                <a:effectLst/>
              </a:rPr>
              <a:t> 	</a:t>
            </a:r>
            <a:r>
              <a:rPr lang="en-US" sz="2400" b="1" dirty="0" err="1" smtClean="0">
                <a:solidFill>
                  <a:srgbClr val="002060"/>
                </a:solidFill>
                <a:effectLst/>
              </a:rPr>
              <a:t>o'zlashtirdim</a:t>
            </a:r>
            <a:r>
              <a:rPr lang="en-US" sz="2400" b="1" dirty="0" smtClean="0">
                <a:solidFill>
                  <a:srgbClr val="002060"/>
                </a:solidFill>
                <a:effectLst/>
              </a:rPr>
              <a:t>.</a:t>
            </a:r>
            <a:r>
              <a:rPr lang="ru-RU" sz="2400" b="1" dirty="0" smtClean="0">
                <a:solidFill>
                  <a:srgbClr val="002060"/>
                </a:solidFill>
                <a:effectLst/>
              </a:rPr>
              <a:t/>
            </a:r>
            <a:br>
              <a:rPr lang="ru-RU" sz="2400" b="1" dirty="0" smtClean="0">
                <a:solidFill>
                  <a:srgbClr val="002060"/>
                </a:solidFill>
                <a:effectLst/>
              </a:rPr>
            </a:br>
            <a:r>
              <a:rPr lang="ru-RU" sz="2400" b="1" dirty="0" smtClean="0">
                <a:solidFill>
                  <a:srgbClr val="002060"/>
                </a:solidFill>
                <a:effectLst/>
              </a:rPr>
              <a:t/>
            </a:r>
            <a:br>
              <a:rPr lang="ru-RU" sz="2400" b="1" dirty="0" smtClean="0">
                <a:solidFill>
                  <a:srgbClr val="002060"/>
                </a:solidFill>
                <a:effectLst/>
              </a:rPr>
            </a:br>
            <a:endParaRPr lang="ru-RU" sz="2400" b="1" dirty="0">
              <a:solidFill>
                <a:srgbClr val="002060"/>
              </a:solidFill>
              <a:effectLst/>
              <a:latin typeface="Times New Roman" pitchFamily="18" charset="0"/>
              <a:cs typeface="Times New Roman" pitchFamily="18" charset="0"/>
            </a:endParaRPr>
          </a:p>
        </p:txBody>
      </p:sp>
      <p:sp>
        <p:nvSpPr>
          <p:cNvPr id="3" name="Прямоугольник 2"/>
          <p:cNvSpPr/>
          <p:nvPr/>
        </p:nvSpPr>
        <p:spPr>
          <a:xfrm>
            <a:off x="1643042" y="214290"/>
            <a:ext cx="6929486" cy="1077218"/>
          </a:xfrm>
          <a:prstGeom prst="rect">
            <a:avLst/>
          </a:prstGeom>
        </p:spPr>
        <p:txBody>
          <a:bodyPr wrap="square">
            <a:spAutoFit/>
          </a:bodyPr>
          <a:lstStyle/>
          <a:p>
            <a:pPr algn="ctr"/>
            <a:r>
              <a:rPr lang="en-US" sz="3200" b="1" dirty="0" smtClean="0">
                <a:solidFill>
                  <a:srgbClr val="FF0000"/>
                </a:solidFill>
                <a:ea typeface="+mj-ea"/>
                <a:cs typeface="+mj-cs"/>
              </a:rPr>
              <a:t>CV </a:t>
            </a:r>
            <a:r>
              <a:rPr lang="en-US" sz="3200" b="1" dirty="0" err="1" smtClean="0">
                <a:solidFill>
                  <a:srgbClr val="FF0000"/>
                </a:solidFill>
                <a:ea typeface="+mj-ea"/>
                <a:cs typeface="+mj-cs"/>
              </a:rPr>
              <a:t>va</a:t>
            </a:r>
            <a:r>
              <a:rPr lang="en-US" sz="3200" b="1" dirty="0" smtClean="0">
                <a:solidFill>
                  <a:srgbClr val="FF0000"/>
                </a:solidFill>
                <a:ea typeface="+mj-ea"/>
                <a:cs typeface="+mj-cs"/>
              </a:rPr>
              <a:t> </a:t>
            </a:r>
            <a:r>
              <a:rPr lang="en-US" sz="3200" b="1" dirty="0" err="1" smtClean="0">
                <a:solidFill>
                  <a:srgbClr val="FF0000"/>
                </a:solidFill>
                <a:ea typeface="+mj-ea"/>
                <a:cs typeface="+mj-cs"/>
              </a:rPr>
              <a:t>Rezyume</a:t>
            </a:r>
            <a:r>
              <a:rPr lang="en-US" sz="3200" b="1" dirty="0" smtClean="0">
                <a:solidFill>
                  <a:srgbClr val="FF0000"/>
                </a:solidFill>
                <a:ea typeface="+mj-ea"/>
                <a:cs typeface="+mj-cs"/>
              </a:rPr>
              <a:t> </a:t>
            </a:r>
            <a:r>
              <a:rPr lang="en-US" sz="3200" b="1" dirty="0" err="1" smtClean="0">
                <a:solidFill>
                  <a:srgbClr val="FF0000"/>
                </a:solidFill>
                <a:ea typeface="+mj-ea"/>
                <a:cs typeface="+mj-cs"/>
              </a:rPr>
              <a:t>yozishda</a:t>
            </a:r>
            <a:r>
              <a:rPr lang="en-US" sz="3200" b="1" dirty="0" smtClean="0">
                <a:solidFill>
                  <a:srgbClr val="FF0000"/>
                </a:solidFill>
                <a:ea typeface="+mj-ea"/>
                <a:cs typeface="+mj-cs"/>
              </a:rPr>
              <a:t> </a:t>
            </a:r>
            <a:r>
              <a:rPr lang="en-US" sz="3200" b="1" dirty="0" err="1" smtClean="0">
                <a:solidFill>
                  <a:srgbClr val="FF0000"/>
                </a:solidFill>
                <a:ea typeface="+mj-ea"/>
                <a:cs typeface="+mj-cs"/>
              </a:rPr>
              <a:t>rioya</a:t>
            </a:r>
            <a:r>
              <a:rPr lang="en-US" sz="3200" b="1" dirty="0" smtClean="0">
                <a:solidFill>
                  <a:srgbClr val="FF0000"/>
                </a:solidFill>
                <a:ea typeface="+mj-ea"/>
                <a:cs typeface="+mj-cs"/>
              </a:rPr>
              <a:t> </a:t>
            </a:r>
            <a:r>
              <a:rPr lang="en-US" sz="3200" b="1" dirty="0" err="1" smtClean="0">
                <a:solidFill>
                  <a:srgbClr val="FF0000"/>
                </a:solidFill>
                <a:ea typeface="+mj-ea"/>
                <a:cs typeface="+mj-cs"/>
              </a:rPr>
              <a:t>qilish</a:t>
            </a:r>
            <a:r>
              <a:rPr lang="en-US" sz="3200" b="1" dirty="0" smtClean="0">
                <a:solidFill>
                  <a:srgbClr val="FF0000"/>
                </a:solidFill>
                <a:ea typeface="+mj-ea"/>
                <a:cs typeface="+mj-cs"/>
              </a:rPr>
              <a:t> </a:t>
            </a:r>
            <a:r>
              <a:rPr lang="en-US" sz="3200" b="1" dirty="0" err="1" smtClean="0">
                <a:solidFill>
                  <a:srgbClr val="FF0000"/>
                </a:solidFill>
                <a:ea typeface="+mj-ea"/>
                <a:cs typeface="+mj-cs"/>
              </a:rPr>
              <a:t>qoidalari</a:t>
            </a:r>
            <a:r>
              <a:rPr lang="en-US" sz="3200" b="1" dirty="0" smtClean="0">
                <a:solidFill>
                  <a:srgbClr val="FF0000"/>
                </a:solidFill>
                <a:ea typeface="+mj-ea"/>
                <a:cs typeface="+mj-cs"/>
              </a:rPr>
              <a:t>:</a:t>
            </a:r>
            <a:endParaRPr lang="ru-RU" sz="3200" dirty="0">
              <a:solidFill>
                <a:srgbClr val="FF0000"/>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3042" y="1857364"/>
            <a:ext cx="7215238" cy="4857784"/>
          </a:xfrm>
        </p:spPr>
        <p:txBody>
          <a:bodyPr>
            <a:noAutofit/>
          </a:bodyPr>
          <a:lstStyle/>
          <a:p>
            <a:r>
              <a:rPr lang="ru-RU" sz="2400" dirty="0" smtClean="0"/>
              <a:t/>
            </a:r>
            <a:br>
              <a:rPr lang="ru-RU" sz="2400" dirty="0" smtClean="0"/>
            </a:br>
            <a:r>
              <a:rPr lang="ru-RU" sz="2400" dirty="0" smtClean="0">
                <a:solidFill>
                  <a:srgbClr val="002060"/>
                </a:solidFill>
              </a:rPr>
              <a:t/>
            </a:r>
            <a:br>
              <a:rPr lang="ru-RU" sz="2400" dirty="0" smtClean="0">
                <a:solidFill>
                  <a:srgbClr val="002060"/>
                </a:solidFill>
              </a:rPr>
            </a:br>
            <a:endParaRPr lang="ru-RU" sz="24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714480" y="285728"/>
            <a:ext cx="6929486" cy="1077218"/>
          </a:xfrm>
          <a:prstGeom prst="rect">
            <a:avLst/>
          </a:prstGeom>
        </p:spPr>
        <p:txBody>
          <a:bodyPr wrap="square">
            <a:spAutoFit/>
          </a:bodyPr>
          <a:lstStyle/>
          <a:p>
            <a:pPr algn="ctr"/>
            <a:r>
              <a:rPr lang="en-US" sz="3200" b="1" dirty="0" smtClean="0">
                <a:solidFill>
                  <a:srgbClr val="FF0000"/>
                </a:solidFill>
                <a:ea typeface="+mj-ea"/>
                <a:cs typeface="+mj-cs"/>
              </a:rPr>
              <a:t>CV </a:t>
            </a:r>
            <a:r>
              <a:rPr lang="en-US" sz="3200" b="1" dirty="0" err="1" smtClean="0">
                <a:solidFill>
                  <a:srgbClr val="FF0000"/>
                </a:solidFill>
                <a:ea typeface="+mj-ea"/>
                <a:cs typeface="+mj-cs"/>
              </a:rPr>
              <a:t>va</a:t>
            </a:r>
            <a:r>
              <a:rPr lang="en-US" sz="3200" b="1" dirty="0" smtClean="0">
                <a:solidFill>
                  <a:srgbClr val="FF0000"/>
                </a:solidFill>
                <a:ea typeface="+mj-ea"/>
                <a:cs typeface="+mj-cs"/>
              </a:rPr>
              <a:t> </a:t>
            </a:r>
            <a:r>
              <a:rPr lang="en-US" sz="3200" b="1" dirty="0" err="1" smtClean="0">
                <a:solidFill>
                  <a:srgbClr val="FF0000"/>
                </a:solidFill>
                <a:ea typeface="+mj-ea"/>
                <a:cs typeface="+mj-cs"/>
              </a:rPr>
              <a:t>Rezyume</a:t>
            </a:r>
            <a:r>
              <a:rPr lang="en-US" sz="3200" b="1" dirty="0" smtClean="0">
                <a:solidFill>
                  <a:srgbClr val="FF0000"/>
                </a:solidFill>
                <a:ea typeface="+mj-ea"/>
                <a:cs typeface="+mj-cs"/>
              </a:rPr>
              <a:t> </a:t>
            </a:r>
            <a:r>
              <a:rPr lang="en-US" sz="3200" b="1" dirty="0" err="1" smtClean="0">
                <a:solidFill>
                  <a:srgbClr val="FF0000"/>
                </a:solidFill>
                <a:ea typeface="+mj-ea"/>
                <a:cs typeface="+mj-cs"/>
              </a:rPr>
              <a:t>yozishda</a:t>
            </a:r>
            <a:r>
              <a:rPr lang="en-US" sz="3200" b="1" dirty="0" smtClean="0">
                <a:solidFill>
                  <a:srgbClr val="FF0000"/>
                </a:solidFill>
                <a:ea typeface="+mj-ea"/>
                <a:cs typeface="+mj-cs"/>
              </a:rPr>
              <a:t> </a:t>
            </a:r>
            <a:r>
              <a:rPr lang="en-US" sz="3200" b="1" dirty="0" err="1" smtClean="0">
                <a:solidFill>
                  <a:srgbClr val="FF0000"/>
                </a:solidFill>
                <a:ea typeface="+mj-ea"/>
                <a:cs typeface="+mj-cs"/>
              </a:rPr>
              <a:t>rioya</a:t>
            </a:r>
            <a:r>
              <a:rPr lang="en-US" sz="3200" b="1" dirty="0" smtClean="0">
                <a:solidFill>
                  <a:srgbClr val="FF0000"/>
                </a:solidFill>
                <a:ea typeface="+mj-ea"/>
                <a:cs typeface="+mj-cs"/>
              </a:rPr>
              <a:t> </a:t>
            </a:r>
            <a:r>
              <a:rPr lang="en-US" sz="3200" b="1" dirty="0" err="1" smtClean="0">
                <a:solidFill>
                  <a:srgbClr val="FF0000"/>
                </a:solidFill>
                <a:ea typeface="+mj-ea"/>
                <a:cs typeface="+mj-cs"/>
              </a:rPr>
              <a:t>qilish</a:t>
            </a:r>
            <a:r>
              <a:rPr lang="en-US" sz="3200" b="1" dirty="0" smtClean="0">
                <a:solidFill>
                  <a:srgbClr val="FF0000"/>
                </a:solidFill>
                <a:ea typeface="+mj-ea"/>
                <a:cs typeface="+mj-cs"/>
              </a:rPr>
              <a:t> </a:t>
            </a:r>
            <a:r>
              <a:rPr lang="en-US" sz="3200" b="1" dirty="0" err="1" smtClean="0">
                <a:solidFill>
                  <a:srgbClr val="FF0000"/>
                </a:solidFill>
                <a:ea typeface="+mj-ea"/>
                <a:cs typeface="+mj-cs"/>
              </a:rPr>
              <a:t>qoidalari</a:t>
            </a:r>
            <a:r>
              <a:rPr lang="en-US" sz="3200" b="1" dirty="0" smtClean="0">
                <a:solidFill>
                  <a:srgbClr val="FF0000"/>
                </a:solidFill>
                <a:ea typeface="+mj-ea"/>
                <a:cs typeface="+mj-cs"/>
              </a:rPr>
              <a:t>:</a:t>
            </a:r>
            <a:endParaRPr lang="ru-RU" sz="3200" dirty="0">
              <a:solidFill>
                <a:srgbClr val="FF0000"/>
              </a:solidFill>
            </a:endParaRPr>
          </a:p>
        </p:txBody>
      </p:sp>
      <p:sp>
        <p:nvSpPr>
          <p:cNvPr id="4" name="Прямоугольник 3"/>
          <p:cNvSpPr/>
          <p:nvPr/>
        </p:nvSpPr>
        <p:spPr>
          <a:xfrm>
            <a:off x="1571604" y="1500174"/>
            <a:ext cx="7143800" cy="4708981"/>
          </a:xfrm>
          <a:prstGeom prst="rect">
            <a:avLst/>
          </a:prstGeom>
        </p:spPr>
        <p:txBody>
          <a:bodyPr wrap="square">
            <a:spAutoFit/>
          </a:bodyPr>
          <a:lstStyle/>
          <a:p>
            <a:r>
              <a:rPr lang="en-US" sz="2500" b="1" dirty="0" err="1" smtClean="0">
                <a:solidFill>
                  <a:srgbClr val="002060"/>
                </a:solidFill>
              </a:rPr>
              <a:t>Salbiy</a:t>
            </a:r>
            <a:r>
              <a:rPr lang="en-US" sz="2500" b="1" dirty="0" smtClean="0">
                <a:solidFill>
                  <a:srgbClr val="002060"/>
                </a:solidFill>
              </a:rPr>
              <a:t> </a:t>
            </a:r>
            <a:r>
              <a:rPr lang="en-US" sz="2500" b="1" dirty="0" err="1" smtClean="0">
                <a:solidFill>
                  <a:srgbClr val="002060"/>
                </a:solidFill>
              </a:rPr>
              <a:t>so’zlarga</a:t>
            </a:r>
            <a:r>
              <a:rPr lang="en-US" sz="2500" b="1" dirty="0" smtClean="0">
                <a:solidFill>
                  <a:srgbClr val="002060"/>
                </a:solidFill>
              </a:rPr>
              <a:t> </a:t>
            </a:r>
            <a:r>
              <a:rPr lang="en-US" sz="2500" b="1" dirty="0" err="1" smtClean="0">
                <a:solidFill>
                  <a:srgbClr val="002060"/>
                </a:solidFill>
              </a:rPr>
              <a:t>nisbatab</a:t>
            </a:r>
            <a:r>
              <a:rPr lang="en-US" sz="2500" b="1" dirty="0" smtClean="0">
                <a:solidFill>
                  <a:srgbClr val="002060"/>
                </a:solidFill>
              </a:rPr>
              <a:t> </a:t>
            </a:r>
            <a:r>
              <a:rPr lang="en-US" sz="2500" b="1" dirty="0" err="1" smtClean="0">
                <a:solidFill>
                  <a:srgbClr val="002060"/>
                </a:solidFill>
              </a:rPr>
              <a:t>ijobiy</a:t>
            </a:r>
            <a:r>
              <a:rPr lang="en-US" sz="2500" b="1" dirty="0" smtClean="0">
                <a:solidFill>
                  <a:srgbClr val="002060"/>
                </a:solidFill>
              </a:rPr>
              <a:t> </a:t>
            </a:r>
            <a:r>
              <a:rPr lang="en-US" sz="2500" b="1" dirty="0" err="1" smtClean="0">
                <a:solidFill>
                  <a:srgbClr val="002060"/>
                </a:solidFill>
              </a:rPr>
              <a:t>ma'lumotni</a:t>
            </a:r>
            <a:r>
              <a:rPr lang="en-US" sz="2500" b="1" dirty="0" smtClean="0">
                <a:solidFill>
                  <a:srgbClr val="002060"/>
                </a:solidFill>
              </a:rPr>
              <a:t> </a:t>
            </a:r>
            <a:r>
              <a:rPr lang="en-US" sz="2500" b="1" dirty="0" err="1" smtClean="0">
                <a:solidFill>
                  <a:srgbClr val="002060"/>
                </a:solidFill>
              </a:rPr>
              <a:t>afzal</a:t>
            </a:r>
            <a:r>
              <a:rPr lang="en-US" sz="2500" b="1" dirty="0" smtClean="0">
                <a:solidFill>
                  <a:srgbClr val="002060"/>
                </a:solidFill>
              </a:rPr>
              <a:t> </a:t>
            </a:r>
            <a:r>
              <a:rPr lang="en-US" sz="2500" b="1" dirty="0" err="1" smtClean="0">
                <a:solidFill>
                  <a:srgbClr val="002060"/>
                </a:solidFill>
              </a:rPr>
              <a:t>qiling</a:t>
            </a:r>
            <a:r>
              <a:rPr lang="en-US" sz="2500" b="1" dirty="0" smtClean="0">
                <a:solidFill>
                  <a:srgbClr val="002060"/>
                </a:solidFill>
              </a:rPr>
              <a:t>. </a:t>
            </a:r>
            <a:r>
              <a:rPr lang="en-US" sz="2500" b="1" dirty="0" err="1" smtClean="0">
                <a:solidFill>
                  <a:srgbClr val="002060"/>
                </a:solidFill>
              </a:rPr>
              <a:t>Quyidagilarni</a:t>
            </a:r>
            <a:r>
              <a:rPr lang="en-US" sz="2500" b="1" dirty="0" smtClean="0">
                <a:solidFill>
                  <a:srgbClr val="002060"/>
                </a:solidFill>
              </a:rPr>
              <a:t> </a:t>
            </a:r>
            <a:r>
              <a:rPr lang="en-US" sz="2500" b="1" dirty="0" err="1" smtClean="0">
                <a:solidFill>
                  <a:srgbClr val="002060"/>
                </a:solidFill>
              </a:rPr>
              <a:t>yozish</a:t>
            </a:r>
            <a:r>
              <a:rPr lang="en-US" sz="2500" b="1" dirty="0" smtClean="0">
                <a:solidFill>
                  <a:srgbClr val="002060"/>
                </a:solidFill>
              </a:rPr>
              <a:t> </a:t>
            </a:r>
            <a:r>
              <a:rPr lang="en-US" sz="2500" b="1" dirty="0" err="1" smtClean="0">
                <a:solidFill>
                  <a:srgbClr val="002060"/>
                </a:solidFill>
              </a:rPr>
              <a:t>kerak</a:t>
            </a:r>
            <a:r>
              <a:rPr lang="en-US" sz="2500" b="1" dirty="0" smtClean="0">
                <a:solidFill>
                  <a:srgbClr val="002060"/>
                </a:solidFill>
              </a:rPr>
              <a:t> </a:t>
            </a:r>
            <a:r>
              <a:rPr lang="en-US" sz="2500" b="1" dirty="0" err="1" smtClean="0">
                <a:solidFill>
                  <a:srgbClr val="002060"/>
                </a:solidFill>
              </a:rPr>
              <a:t>emas</a:t>
            </a:r>
            <a:r>
              <a:rPr lang="en-US" sz="2500" b="1"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	</a:t>
            </a:r>
            <a:r>
              <a:rPr lang="en-US" sz="2500" dirty="0" err="1" smtClean="0">
                <a:solidFill>
                  <a:srgbClr val="002060"/>
                </a:solidFill>
              </a:rPr>
              <a:t>shikoyat</a:t>
            </a:r>
            <a:r>
              <a:rPr lang="en-US" sz="2500" dirty="0" smtClean="0">
                <a:solidFill>
                  <a:srgbClr val="002060"/>
                </a:solidFill>
              </a:rPr>
              <a:t> </a:t>
            </a:r>
            <a:r>
              <a:rPr lang="en-US" sz="2500" dirty="0" err="1" smtClean="0">
                <a:solidFill>
                  <a:srgbClr val="002060"/>
                </a:solidFill>
              </a:rPr>
              <a:t>qildi</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	</a:t>
            </a:r>
            <a:r>
              <a:rPr lang="en-US" sz="2500" dirty="0" err="1" smtClean="0">
                <a:solidFill>
                  <a:srgbClr val="002060"/>
                </a:solidFill>
              </a:rPr>
              <a:t>savdo</a:t>
            </a:r>
            <a:r>
              <a:rPr lang="en-US" sz="2500" dirty="0" smtClean="0">
                <a:solidFill>
                  <a:srgbClr val="002060"/>
                </a:solidFill>
              </a:rPr>
              <a:t> </a:t>
            </a:r>
            <a:r>
              <a:rPr lang="en-US" sz="2500" dirty="0" err="1" smtClean="0">
                <a:solidFill>
                  <a:srgbClr val="002060"/>
                </a:solidFill>
              </a:rPr>
              <a:t>ulushini</a:t>
            </a:r>
            <a:r>
              <a:rPr lang="en-US" sz="2500" dirty="0" smtClean="0">
                <a:solidFill>
                  <a:srgbClr val="002060"/>
                </a:solidFill>
              </a:rPr>
              <a:t> </a:t>
            </a:r>
            <a:r>
              <a:rPr lang="en-US" sz="2500" dirty="0" err="1" smtClean="0">
                <a:solidFill>
                  <a:srgbClr val="002060"/>
                </a:solidFill>
              </a:rPr>
              <a:t>kamaytirishga</a:t>
            </a:r>
            <a:r>
              <a:rPr lang="en-US" sz="2500" dirty="0" smtClean="0">
                <a:solidFill>
                  <a:srgbClr val="002060"/>
                </a:solidFill>
              </a:rPr>
              <a:t> </a:t>
            </a:r>
            <a:r>
              <a:rPr lang="en-US" sz="2500" dirty="0" err="1" smtClean="0">
                <a:solidFill>
                  <a:srgbClr val="002060"/>
                </a:solidFill>
              </a:rPr>
              <a:t>to'sqinlik</a:t>
            </a:r>
            <a:r>
              <a:rPr lang="en-US" sz="2500" dirty="0" smtClean="0">
                <a:solidFill>
                  <a:srgbClr val="002060"/>
                </a:solidFill>
              </a:rPr>
              <a:t> 	</a:t>
            </a:r>
            <a:r>
              <a:rPr lang="en-US" sz="2500" dirty="0" err="1" smtClean="0">
                <a:solidFill>
                  <a:srgbClr val="002060"/>
                </a:solidFill>
              </a:rPr>
              <a:t>qildi</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	</a:t>
            </a:r>
            <a:r>
              <a:rPr lang="en-US" sz="2500" dirty="0" err="1" smtClean="0">
                <a:solidFill>
                  <a:srgbClr val="002060"/>
                </a:solidFill>
              </a:rPr>
              <a:t>lavozimidan</a:t>
            </a:r>
            <a:r>
              <a:rPr lang="en-US" sz="2500" dirty="0" smtClean="0">
                <a:solidFill>
                  <a:srgbClr val="002060"/>
                </a:solidFill>
              </a:rPr>
              <a:t> </a:t>
            </a:r>
            <a:r>
              <a:rPr lang="en-US" sz="2500" dirty="0" err="1" smtClean="0">
                <a:solidFill>
                  <a:srgbClr val="002060"/>
                </a:solidFill>
              </a:rPr>
              <a:t>ko'chib</a:t>
            </a:r>
            <a:r>
              <a:rPr lang="en-US" sz="2500" dirty="0" smtClean="0">
                <a:solidFill>
                  <a:srgbClr val="002060"/>
                </a:solidFill>
              </a:rPr>
              <a:t> </a:t>
            </a:r>
            <a:r>
              <a:rPr lang="en-US" sz="2500" dirty="0" err="1" smtClean="0">
                <a:solidFill>
                  <a:srgbClr val="002060"/>
                </a:solidFill>
              </a:rPr>
              <a:t>o'tdi</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ru-RU" sz="2500" dirty="0" smtClean="0">
                <a:solidFill>
                  <a:srgbClr val="002060"/>
                </a:solidFill>
              </a:rPr>
              <a:t/>
            </a:r>
            <a:br>
              <a:rPr lang="ru-RU" sz="2500" dirty="0" smtClean="0">
                <a:solidFill>
                  <a:srgbClr val="002060"/>
                </a:solidFill>
              </a:rPr>
            </a:br>
            <a:r>
              <a:rPr lang="en-US" sz="2500" b="1" dirty="0" err="1" smtClean="0">
                <a:solidFill>
                  <a:srgbClr val="002060"/>
                </a:solidFill>
              </a:rPr>
              <a:t>Uning</a:t>
            </a:r>
            <a:r>
              <a:rPr lang="en-US" sz="2500" b="1" dirty="0" smtClean="0">
                <a:solidFill>
                  <a:srgbClr val="002060"/>
                </a:solidFill>
              </a:rPr>
              <a:t> </a:t>
            </a:r>
            <a:r>
              <a:rPr lang="en-US" sz="2500" b="1" dirty="0" err="1" smtClean="0">
                <a:solidFill>
                  <a:srgbClr val="002060"/>
                </a:solidFill>
              </a:rPr>
              <a:t>o’rniga</a:t>
            </a:r>
            <a:r>
              <a:rPr lang="en-US" sz="2500" b="1" dirty="0" smtClean="0">
                <a:solidFill>
                  <a:srgbClr val="002060"/>
                </a:solidFill>
              </a:rPr>
              <a:t> </a:t>
            </a:r>
            <a:r>
              <a:rPr lang="en-US" sz="2500" b="1" dirty="0" err="1" smtClean="0">
                <a:solidFill>
                  <a:srgbClr val="002060"/>
                </a:solidFill>
              </a:rPr>
              <a:t>yozish</a:t>
            </a:r>
            <a:r>
              <a:rPr lang="en-US" sz="2500" b="1" dirty="0" smtClean="0">
                <a:solidFill>
                  <a:srgbClr val="002060"/>
                </a:solidFill>
              </a:rPr>
              <a:t> </a:t>
            </a:r>
            <a:r>
              <a:rPr lang="en-US" sz="2500" b="1" dirty="0" err="1" smtClean="0">
                <a:solidFill>
                  <a:srgbClr val="002060"/>
                </a:solidFill>
              </a:rPr>
              <a:t>tavsiya</a:t>
            </a:r>
            <a:r>
              <a:rPr lang="en-US" sz="2500" b="1" dirty="0" smtClean="0">
                <a:solidFill>
                  <a:srgbClr val="002060"/>
                </a:solidFill>
              </a:rPr>
              <a:t> </a:t>
            </a:r>
            <a:r>
              <a:rPr lang="en-US" sz="2500" b="1" dirty="0" err="1" smtClean="0">
                <a:solidFill>
                  <a:srgbClr val="002060"/>
                </a:solidFill>
              </a:rPr>
              <a:t>etiladi</a:t>
            </a:r>
            <a:r>
              <a:rPr lang="en-US" sz="2500" b="1"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	N-</a:t>
            </a:r>
            <a:r>
              <a:rPr lang="en-US" sz="2500" dirty="0" err="1" smtClean="0">
                <a:solidFill>
                  <a:srgbClr val="002060"/>
                </a:solidFill>
              </a:rPr>
              <a:t>sonli</a:t>
            </a:r>
            <a:r>
              <a:rPr lang="en-US" sz="2500" dirty="0" smtClean="0">
                <a:solidFill>
                  <a:srgbClr val="002060"/>
                </a:solidFill>
              </a:rPr>
              <a:t> </a:t>
            </a:r>
            <a:r>
              <a:rPr lang="en-US" sz="2500" dirty="0" err="1" smtClean="0">
                <a:solidFill>
                  <a:srgbClr val="002060"/>
                </a:solidFill>
              </a:rPr>
              <a:t>mijozlarga</a:t>
            </a:r>
            <a:r>
              <a:rPr lang="en-US" sz="2500" dirty="0" smtClean="0">
                <a:solidFill>
                  <a:srgbClr val="002060"/>
                </a:solidFill>
              </a:rPr>
              <a:t> </a:t>
            </a:r>
            <a:r>
              <a:rPr lang="en-US" sz="2500" dirty="0" err="1" smtClean="0">
                <a:solidFill>
                  <a:srgbClr val="002060"/>
                </a:solidFill>
              </a:rPr>
              <a:t>yordam</a:t>
            </a:r>
            <a:r>
              <a:rPr lang="en-US" sz="2500" dirty="0" smtClean="0">
                <a:solidFill>
                  <a:srgbClr val="002060"/>
                </a:solidFill>
              </a:rPr>
              <a:t> </a:t>
            </a:r>
            <a:r>
              <a:rPr lang="en-US" sz="2500" dirty="0" err="1" smtClean="0">
                <a:solidFill>
                  <a:srgbClr val="002060"/>
                </a:solidFill>
              </a:rPr>
              <a:t>berildi</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	M-</a:t>
            </a:r>
            <a:r>
              <a:rPr lang="en-US" sz="2500" dirty="0" err="1" smtClean="0">
                <a:solidFill>
                  <a:srgbClr val="002060"/>
                </a:solidFill>
              </a:rPr>
              <a:t>bozorida</a:t>
            </a:r>
            <a:r>
              <a:rPr lang="en-US" sz="2500" dirty="0" smtClean="0">
                <a:solidFill>
                  <a:srgbClr val="002060"/>
                </a:solidFill>
              </a:rPr>
              <a:t> </a:t>
            </a:r>
            <a:r>
              <a:rPr lang="en-US" sz="2500" dirty="0" err="1" smtClean="0">
                <a:solidFill>
                  <a:srgbClr val="002060"/>
                </a:solidFill>
              </a:rPr>
              <a:t>mahsulot</a:t>
            </a:r>
            <a:r>
              <a:rPr lang="en-US" sz="2500" dirty="0" smtClean="0">
                <a:solidFill>
                  <a:srgbClr val="002060"/>
                </a:solidFill>
              </a:rPr>
              <a:t> </a:t>
            </a:r>
            <a:r>
              <a:rPr lang="en-US" sz="2500" dirty="0" err="1" smtClean="0">
                <a:solidFill>
                  <a:srgbClr val="002060"/>
                </a:solidFill>
              </a:rPr>
              <a:t>salohiyatini</a:t>
            </a:r>
            <a:r>
              <a:rPr lang="en-US" sz="2500" dirty="0" smtClean="0">
                <a:solidFill>
                  <a:srgbClr val="002060"/>
                </a:solidFill>
              </a:rPr>
              <a:t> N% </a:t>
            </a:r>
            <a:r>
              <a:rPr lang="en-US" sz="2500" dirty="0" err="1" smtClean="0">
                <a:solidFill>
                  <a:srgbClr val="002060"/>
                </a:solidFill>
              </a:rPr>
              <a:t>ga</a:t>
            </a:r>
            <a:r>
              <a:rPr lang="en-US" sz="2500" dirty="0" smtClean="0">
                <a:solidFill>
                  <a:srgbClr val="002060"/>
                </a:solidFill>
              </a:rPr>
              <a:t> 	</a:t>
            </a:r>
            <a:r>
              <a:rPr lang="en-US" sz="2500" dirty="0" err="1" smtClean="0">
                <a:solidFill>
                  <a:srgbClr val="002060"/>
                </a:solidFill>
              </a:rPr>
              <a:t>oshirildi</a:t>
            </a:r>
            <a:r>
              <a:rPr lang="en-US" sz="2500" dirty="0" smtClean="0">
                <a:solidFill>
                  <a:srgbClr val="002060"/>
                </a:solidFill>
              </a:rPr>
              <a:t>;</a:t>
            </a:r>
            <a:r>
              <a:rPr lang="ru-RU" sz="2500" dirty="0" smtClean="0">
                <a:solidFill>
                  <a:srgbClr val="002060"/>
                </a:solidFill>
              </a:rPr>
              <a:t/>
            </a:r>
            <a:br>
              <a:rPr lang="ru-RU" sz="2500" dirty="0" smtClean="0">
                <a:solidFill>
                  <a:srgbClr val="002060"/>
                </a:solidFill>
              </a:rPr>
            </a:br>
            <a:r>
              <a:rPr lang="en-US" sz="2500" dirty="0" smtClean="0">
                <a:solidFill>
                  <a:srgbClr val="002060"/>
                </a:solidFill>
              </a:rPr>
              <a:t>	N-</a:t>
            </a:r>
            <a:r>
              <a:rPr lang="en-US" sz="2500" dirty="0" err="1" smtClean="0">
                <a:solidFill>
                  <a:srgbClr val="002060"/>
                </a:solidFill>
              </a:rPr>
              <a:t>pog’ona</a:t>
            </a:r>
            <a:r>
              <a:rPr lang="en-US" sz="2500" dirty="0" smtClean="0">
                <a:solidFill>
                  <a:srgbClr val="002060"/>
                </a:solidFill>
              </a:rPr>
              <a:t> </a:t>
            </a:r>
            <a:r>
              <a:rPr lang="en-US" sz="2500" dirty="0" err="1" smtClean="0">
                <a:solidFill>
                  <a:srgbClr val="002060"/>
                </a:solidFill>
              </a:rPr>
              <a:t>lavozimga</a:t>
            </a:r>
            <a:r>
              <a:rPr lang="en-US" sz="2500" dirty="0" smtClean="0">
                <a:solidFill>
                  <a:srgbClr val="002060"/>
                </a:solidFill>
              </a:rPr>
              <a:t> </a:t>
            </a:r>
            <a:r>
              <a:rPr lang="en-US" sz="2500" dirty="0" err="1" smtClean="0">
                <a:solidFill>
                  <a:srgbClr val="002060"/>
                </a:solidFill>
              </a:rPr>
              <a:t>ko'tarildi</a:t>
            </a:r>
            <a:r>
              <a:rPr lang="en-US" sz="2500" dirty="0" smtClean="0">
                <a:solidFill>
                  <a:srgbClr val="002060"/>
                </a:solidFill>
              </a:rPr>
              <a:t>.</a:t>
            </a:r>
            <a:endParaRPr lang="ru-RU" sz="2500" dirty="0">
              <a:solidFill>
                <a:srgbClr val="00206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r>
              <a:rPr lang="ru-RU" sz="2400" dirty="0" smtClean="0"/>
              <a:t/>
            </a:r>
            <a:br>
              <a:rPr lang="ru-RU" sz="2400" dirty="0" smtClean="0"/>
            </a:br>
            <a:endParaRPr lang="ru-RU" sz="24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241" name="Rectangle 1"/>
          <p:cNvSpPr>
            <a:spLocks noChangeArrowheads="1"/>
          </p:cNvSpPr>
          <p:nvPr/>
        </p:nvSpPr>
        <p:spPr bwMode="auto">
          <a:xfrm>
            <a:off x="1357290" y="1643050"/>
            <a:ext cx="7429552"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52413" algn="l" defTabSz="914400" rtl="0" eaLnBrk="0" fontAlgn="base" latinLnBrk="0" hangingPunct="0">
              <a:lnSpc>
                <a:spcPct val="100000"/>
              </a:lnSpc>
              <a:spcBef>
                <a:spcPct val="0"/>
              </a:spcBef>
              <a:spcAft>
                <a:spcPct val="0"/>
              </a:spcAft>
              <a:buClrTx/>
              <a:buSzTx/>
              <a:buFontTx/>
              <a:buChar char="•"/>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Bo'sh</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ish</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o'rinlari</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belgilangan</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dirty="0" smtClean="0">
                <a:ln>
                  <a:noFill/>
                </a:ln>
                <a:solidFill>
                  <a:srgbClr val="002060"/>
                </a:solidFill>
                <a:effectLst/>
                <a:latin typeface="Times New Roman" pitchFamily="18" charset="0"/>
                <a:ea typeface="Calibri" pitchFamily="34" charset="0"/>
                <a:cs typeface="Times New Roman" pitchFamily="18" charset="0"/>
              </a:rPr>
              <a:t>     </a:t>
            </a:r>
          </a:p>
          <a:p>
            <a:pPr marL="0" marR="0" lvl="0" indent="252413" algn="l" defTabSz="914400" rtl="0" eaLnBrk="0" fontAlgn="base" latinLnBrk="0" hangingPunct="0">
              <a:lnSpc>
                <a:spcPct val="100000"/>
              </a:lnSpc>
              <a:spcBef>
                <a:spcPct val="0"/>
              </a:spcBef>
              <a:spcAft>
                <a:spcPct val="0"/>
              </a:spcAft>
              <a:buClrTx/>
              <a:buSzTx/>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maqsadlarga</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mos</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kelmasligi</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Char char="•"/>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Ma'lumotlarning</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noaniqligi</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Char char="•"/>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Ortiqcha</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ma'lumot</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Char char="•"/>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Dalillar</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yetishmasligi</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Char char="•"/>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Elektron</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pochta</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orqali</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jo’natilgan</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p>
          <a:p>
            <a:pPr marL="0" marR="0" lvl="0" indent="252413" algn="l" defTabSz="914400" rtl="0" eaLnBrk="0" fontAlgn="base" latinLnBrk="0" hangingPunct="0">
              <a:lnSpc>
                <a:spcPct val="100000"/>
              </a:lnSpc>
              <a:spcBef>
                <a:spcPct val="0"/>
              </a:spcBef>
              <a:spcAft>
                <a:spcPct val="0"/>
              </a:spcAft>
              <a:buClrTx/>
              <a:buSzTx/>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fotosuratlar</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sifati</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Char char="•"/>
              <a:tabLst/>
            </a:pP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Soxta</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yolg'on</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ma’lumot</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taqdim</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 </a:t>
            </a:r>
            <a:r>
              <a:rPr kumimoji="0" lang="en-US" sz="3000" b="1" i="0" u="none" strike="noStrike" cap="none" normalizeH="0" baseline="0" dirty="0" err="1" smtClean="0">
                <a:ln>
                  <a:noFill/>
                </a:ln>
                <a:solidFill>
                  <a:srgbClr val="002060"/>
                </a:solidFill>
                <a:effectLst/>
                <a:latin typeface="Times New Roman" pitchFamily="18" charset="0"/>
                <a:ea typeface="Calibri" pitchFamily="34" charset="0"/>
                <a:cs typeface="Times New Roman" pitchFamily="18" charset="0"/>
              </a:rPr>
              <a:t>etish</a:t>
            </a:r>
            <a:r>
              <a:rPr kumimoji="0" lang="en-US" sz="3000" b="1" i="0" u="none" strike="noStrike" cap="none" normalizeH="0" baseline="0" dirty="0" smtClean="0">
                <a:ln>
                  <a:noFill/>
                </a:ln>
                <a:solidFill>
                  <a:srgbClr val="002060"/>
                </a:solidFill>
                <a:effectLst/>
                <a:latin typeface="Times New Roman" pitchFamily="18" charset="0"/>
                <a:ea typeface="Calibri" pitchFamily="34" charset="0"/>
                <a:cs typeface="Times New Roman" pitchFamily="18" charset="0"/>
              </a:rPr>
              <a:t>.</a:t>
            </a: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252413" algn="l" defTabSz="914400" rtl="0" eaLnBrk="0" fontAlgn="base" latinLnBrk="0" hangingPunct="0">
              <a:lnSpc>
                <a:spcPct val="100000"/>
              </a:lnSpc>
              <a:spcBef>
                <a:spcPct val="0"/>
              </a:spcBef>
              <a:spcAft>
                <a:spcPct val="0"/>
              </a:spcAft>
              <a:buClrTx/>
              <a:buSzTx/>
              <a:buFontTx/>
              <a:buNone/>
              <a:tabLst/>
            </a:pPr>
            <a:endParaRPr kumimoji="0" lang="ru-RU" sz="3000" b="1" i="0" u="none" strike="noStrike" cap="none" normalizeH="0" baseline="0" dirty="0" smtClean="0">
              <a:ln>
                <a:noFill/>
              </a:ln>
              <a:solidFill>
                <a:srgbClr val="002060"/>
              </a:solidFill>
              <a:effectLst/>
              <a:latin typeface="Times New Roman" pitchFamily="18" charset="0"/>
              <a:cs typeface="Times New Roman" pitchFamily="18" charset="0"/>
            </a:endParaRPr>
          </a:p>
        </p:txBody>
      </p:sp>
      <p:sp>
        <p:nvSpPr>
          <p:cNvPr id="4" name="Прямоугольник 3"/>
          <p:cNvSpPr/>
          <p:nvPr/>
        </p:nvSpPr>
        <p:spPr>
          <a:xfrm>
            <a:off x="1285852" y="600174"/>
            <a:ext cx="7715304" cy="707886"/>
          </a:xfrm>
          <a:prstGeom prst="rect">
            <a:avLst/>
          </a:prstGeom>
        </p:spPr>
        <p:txBody>
          <a:bodyPr wrap="square">
            <a:spAutoFit/>
          </a:bodyPr>
          <a:lstStyle/>
          <a:p>
            <a:pPr lvl="0" indent="252413" fontAlgn="base">
              <a:spcBef>
                <a:spcPct val="0"/>
              </a:spcBef>
              <a:spcAft>
                <a:spcPct val="0"/>
              </a:spcAft>
            </a:pPr>
            <a:r>
              <a:rPr lang="en-US" sz="4000" b="1" dirty="0" err="1" smtClean="0">
                <a:solidFill>
                  <a:srgbClr val="FF0000"/>
                </a:solidFill>
                <a:latin typeface="Times New Roman" pitchFamily="18" charset="0"/>
                <a:ea typeface="Calibri" pitchFamily="34" charset="0"/>
                <a:cs typeface="Times New Roman" pitchFamily="18" charset="0"/>
              </a:rPr>
              <a:t>Ko’p</a:t>
            </a:r>
            <a:r>
              <a:rPr lang="en-US" sz="4000" b="1" dirty="0" smtClean="0">
                <a:solidFill>
                  <a:srgbClr val="FF0000"/>
                </a:solidFill>
                <a:latin typeface="Times New Roman" pitchFamily="18" charset="0"/>
                <a:ea typeface="Calibri" pitchFamily="34" charset="0"/>
                <a:cs typeface="Times New Roman" pitchFamily="18" charset="0"/>
              </a:rPr>
              <a:t> </a:t>
            </a:r>
            <a:r>
              <a:rPr lang="en-US" sz="4000" b="1" dirty="0" err="1" smtClean="0">
                <a:solidFill>
                  <a:srgbClr val="FF0000"/>
                </a:solidFill>
                <a:latin typeface="Times New Roman" pitchFamily="18" charset="0"/>
                <a:ea typeface="Calibri" pitchFamily="34" charset="0"/>
                <a:cs typeface="Times New Roman" pitchFamily="18" charset="0"/>
              </a:rPr>
              <a:t>uchraydigan</a:t>
            </a:r>
            <a:r>
              <a:rPr lang="en-US" sz="4000" b="1" dirty="0" smtClean="0">
                <a:solidFill>
                  <a:srgbClr val="FF0000"/>
                </a:solidFill>
                <a:latin typeface="Times New Roman" pitchFamily="18" charset="0"/>
                <a:ea typeface="Calibri" pitchFamily="34" charset="0"/>
                <a:cs typeface="Times New Roman" pitchFamily="18" charset="0"/>
              </a:rPr>
              <a:t> </a:t>
            </a:r>
            <a:r>
              <a:rPr lang="en-US" sz="4000" b="1" dirty="0" err="1" smtClean="0">
                <a:solidFill>
                  <a:srgbClr val="FF0000"/>
                </a:solidFill>
                <a:latin typeface="Times New Roman" pitchFamily="18" charset="0"/>
                <a:ea typeface="Calibri" pitchFamily="34" charset="0"/>
                <a:cs typeface="Times New Roman" pitchFamily="18" charset="0"/>
              </a:rPr>
              <a:t>kamchiliklar</a:t>
            </a:r>
            <a:endParaRPr lang="ru-RU" sz="4000" dirty="0" smtClean="0">
              <a:solidFill>
                <a:srgbClr val="FF0000"/>
              </a:solidFill>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pPr algn="ctr"/>
            <a:r>
              <a:rPr lang="en-US" sz="3600" dirty="0" err="1" smtClean="0">
                <a:solidFill>
                  <a:srgbClr val="002060"/>
                </a:solidFill>
                <a:latin typeface="Times New Roman" pitchFamily="18" charset="0"/>
                <a:cs typeface="Times New Roman" pitchFamily="18" charset="0"/>
              </a:rPr>
              <a:t>Ish</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intervyu</a:t>
            </a:r>
            <a:r>
              <a:rPr lang="en-US" sz="3600" dirty="0" smtClean="0">
                <a:solidFill>
                  <a:srgbClr val="002060"/>
                </a:solidFill>
                <a:latin typeface="Times New Roman" pitchFamily="18" charset="0"/>
                <a:cs typeface="Times New Roman" pitchFamily="18" charset="0"/>
              </a:rPr>
              <a:t> -  </a:t>
            </a:r>
            <a:r>
              <a:rPr lang="en-US" sz="3600" dirty="0" err="1" smtClean="0">
                <a:solidFill>
                  <a:srgbClr val="002060"/>
                </a:solidFill>
                <a:latin typeface="Times New Roman" pitchFamily="18" charset="0"/>
                <a:cs typeface="Times New Roman" pitchFamily="18" charset="0"/>
              </a:rPr>
              <a:t>bu</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nomzod</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haqida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shaxsiy</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uchrashuvda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ma'lumot</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olishni</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o'z</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ichiga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olgan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ishga</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qabul</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qilishning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keng</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tarqalgan</a:t>
            </a:r>
            <a:r>
              <a:rPr lang="en-US" sz="3600" dirty="0" smtClean="0">
                <a:solidFill>
                  <a:srgbClr val="002060"/>
                </a:solidFill>
                <a:latin typeface="Times New Roman" pitchFamily="18" charset="0"/>
                <a:cs typeface="Times New Roman" pitchFamily="18" charset="0"/>
              </a:rPr>
              <a:t> </a:t>
            </a:r>
            <a:r>
              <a:rPr lang="en-US" sz="3600" dirty="0" err="1" smtClean="0">
                <a:solidFill>
                  <a:srgbClr val="002060"/>
                </a:solidFill>
                <a:latin typeface="Times New Roman" pitchFamily="18" charset="0"/>
                <a:cs typeface="Times New Roman" pitchFamily="18" charset="0"/>
              </a:rPr>
              <a:t>usuli</a:t>
            </a:r>
            <a:endParaRPr lang="ru-RU" sz="36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3071802" y="468997"/>
            <a:ext cx="4071966" cy="646331"/>
          </a:xfrm>
          <a:prstGeom prst="rect">
            <a:avLst/>
          </a:prstGeom>
        </p:spPr>
        <p:txBody>
          <a:bodyPr wrap="square">
            <a:spAutoFit/>
          </a:bodyPr>
          <a:lstStyle/>
          <a:p>
            <a:pPr algn="ctr"/>
            <a:r>
              <a:rPr lang="en-US" sz="3600" b="1" dirty="0" smtClean="0">
                <a:solidFill>
                  <a:srgbClr val="FF0000"/>
                </a:solidFill>
                <a:ea typeface="+mj-ea"/>
                <a:cs typeface="+mj-cs"/>
              </a:rPr>
              <a:t>INTERVYU </a:t>
            </a:r>
            <a:endParaRPr lang="ru-RU" b="1" dirty="0">
              <a:solidFill>
                <a:srgbClr val="FF00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429552" cy="4000528"/>
          </a:xfrm>
        </p:spPr>
        <p:txBody>
          <a:bodyPr>
            <a:noAutofit/>
          </a:bodyPr>
          <a:lstStyle/>
          <a:p>
            <a:pPr>
              <a:lnSpc>
                <a:spcPts val="4200"/>
              </a:lnSpc>
            </a:pPr>
            <a:r>
              <a:rPr lang="ru-RU" sz="3200" b="1" dirty="0" smtClean="0">
                <a:solidFill>
                  <a:srgbClr val="002060"/>
                </a:solidFill>
              </a:rPr>
              <a:t/>
            </a:r>
            <a:br>
              <a:rPr lang="ru-RU" sz="3200" b="1" dirty="0" smtClean="0">
                <a:solidFill>
                  <a:srgbClr val="002060"/>
                </a:solidFill>
              </a:rPr>
            </a:br>
            <a:r>
              <a:rPr lang="en-US" sz="3200" b="1" dirty="0" smtClean="0">
                <a:solidFill>
                  <a:srgbClr val="002060"/>
                </a:solidFill>
              </a:rPr>
              <a:t>1. </a:t>
            </a:r>
            <a:r>
              <a:rPr lang="en-US" sz="3200" b="1" dirty="0" err="1" smtClean="0">
                <a:solidFill>
                  <a:srgbClr val="002060"/>
                </a:solidFill>
              </a:rPr>
              <a:t>Korxona</a:t>
            </a:r>
            <a:r>
              <a:rPr lang="en-US" sz="3200" b="1" dirty="0" smtClean="0">
                <a:solidFill>
                  <a:srgbClr val="002060"/>
                </a:solidFill>
              </a:rPr>
              <a:t> </a:t>
            </a:r>
            <a:r>
              <a:rPr lang="en-US" sz="3200" b="1" dirty="0" err="1" smtClean="0">
                <a:solidFill>
                  <a:srgbClr val="002060"/>
                </a:solidFill>
              </a:rPr>
              <a:t>haqida</a:t>
            </a:r>
            <a:r>
              <a:rPr lang="en-US" sz="3200" b="1" dirty="0" smtClean="0">
                <a:solidFill>
                  <a:srgbClr val="002060"/>
                </a:solidFill>
              </a:rPr>
              <a:t> </a:t>
            </a:r>
            <a:r>
              <a:rPr lang="en-US" sz="3200" b="1" dirty="0" err="1" smtClean="0">
                <a:solidFill>
                  <a:srgbClr val="002060"/>
                </a:solidFill>
              </a:rPr>
              <a:t>ma'lumot</a:t>
            </a:r>
            <a:r>
              <a:rPr lang="en-US" sz="3200" b="1" dirty="0" smtClean="0">
                <a:solidFill>
                  <a:srgbClr val="002060"/>
                </a:solidFill>
              </a:rPr>
              <a:t> </a:t>
            </a:r>
            <a:r>
              <a:rPr lang="en-US" sz="3200" b="1" dirty="0" err="1" smtClean="0">
                <a:solidFill>
                  <a:srgbClr val="002060"/>
                </a:solidFill>
              </a:rPr>
              <a:t>to'plash</a:t>
            </a:r>
            <a:r>
              <a:rPr lang="ru-RU" sz="3200" b="1" dirty="0" smtClean="0">
                <a:solidFill>
                  <a:srgbClr val="002060"/>
                </a:solidFill>
              </a:rPr>
              <a:t/>
            </a:r>
            <a:br>
              <a:rPr lang="ru-RU" sz="3200" b="1" dirty="0" smtClean="0">
                <a:solidFill>
                  <a:srgbClr val="002060"/>
                </a:solidFill>
              </a:rPr>
            </a:br>
            <a:r>
              <a:rPr lang="en-US" sz="3200" b="1" dirty="0" smtClean="0">
                <a:solidFill>
                  <a:srgbClr val="002060"/>
                </a:solidFill>
              </a:rPr>
              <a:t>2. </a:t>
            </a:r>
            <a:r>
              <a:rPr lang="en-US" sz="3200" b="1" dirty="0" err="1" smtClean="0">
                <a:solidFill>
                  <a:srgbClr val="002060"/>
                </a:solidFill>
              </a:rPr>
              <a:t>Hujjatlarni</a:t>
            </a:r>
            <a:r>
              <a:rPr lang="en-US" sz="3200" b="1" dirty="0" smtClean="0">
                <a:solidFill>
                  <a:srgbClr val="002060"/>
                </a:solidFill>
              </a:rPr>
              <a:t> </a:t>
            </a:r>
            <a:r>
              <a:rPr lang="en-US" sz="3200" b="1" dirty="0" err="1" smtClean="0">
                <a:solidFill>
                  <a:srgbClr val="002060"/>
                </a:solidFill>
              </a:rPr>
              <a:t>tayyorlash</a:t>
            </a:r>
            <a:r>
              <a:rPr lang="en-US" sz="3200" b="1" dirty="0" smtClean="0">
                <a:solidFill>
                  <a:srgbClr val="002060"/>
                </a:solidFill>
              </a:rPr>
              <a:t> </a:t>
            </a:r>
            <a:r>
              <a:rPr lang="ru-RU" sz="3200" b="1" dirty="0" smtClean="0">
                <a:solidFill>
                  <a:srgbClr val="002060"/>
                </a:solidFill>
              </a:rPr>
              <a:t/>
            </a:r>
            <a:br>
              <a:rPr lang="ru-RU" sz="3200" b="1" dirty="0" smtClean="0">
                <a:solidFill>
                  <a:srgbClr val="002060"/>
                </a:solidFill>
              </a:rPr>
            </a:br>
            <a:r>
              <a:rPr lang="en-US" sz="3200" b="1" dirty="0" smtClean="0">
                <a:solidFill>
                  <a:srgbClr val="002060"/>
                </a:solidFill>
              </a:rPr>
              <a:t>3. </a:t>
            </a:r>
            <a:r>
              <a:rPr lang="en-US" sz="3200" b="1" dirty="0" err="1" smtClean="0">
                <a:solidFill>
                  <a:srgbClr val="002060"/>
                </a:solidFill>
              </a:rPr>
              <a:t>O'z-o'zini</a:t>
            </a:r>
            <a:r>
              <a:rPr lang="en-US" sz="3200" b="1" dirty="0" smtClean="0">
                <a:solidFill>
                  <a:srgbClr val="002060"/>
                </a:solidFill>
              </a:rPr>
              <a:t> </a:t>
            </a:r>
            <a:r>
              <a:rPr lang="en-US" sz="3200" b="1" dirty="0" err="1" smtClean="0">
                <a:solidFill>
                  <a:srgbClr val="002060"/>
                </a:solidFill>
              </a:rPr>
              <a:t>tahlil</a:t>
            </a:r>
            <a:r>
              <a:rPr lang="en-US" sz="3200" b="1" dirty="0" smtClean="0">
                <a:solidFill>
                  <a:srgbClr val="002060"/>
                </a:solidFill>
              </a:rPr>
              <a:t> </a:t>
            </a:r>
            <a:r>
              <a:rPr lang="en-US" sz="3200" b="1" dirty="0" err="1" smtClean="0">
                <a:solidFill>
                  <a:srgbClr val="002060"/>
                </a:solidFill>
              </a:rPr>
              <a:t>qilish</a:t>
            </a:r>
            <a:r>
              <a:rPr lang="ru-RU" sz="3200" b="1" dirty="0" smtClean="0">
                <a:solidFill>
                  <a:srgbClr val="002060"/>
                </a:solidFill>
              </a:rPr>
              <a:t/>
            </a:r>
            <a:br>
              <a:rPr lang="ru-RU" sz="3200" b="1" dirty="0" smtClean="0">
                <a:solidFill>
                  <a:srgbClr val="002060"/>
                </a:solidFill>
              </a:rPr>
            </a:br>
            <a:r>
              <a:rPr lang="en-US" sz="3200" b="1" dirty="0" smtClean="0">
                <a:solidFill>
                  <a:srgbClr val="002060"/>
                </a:solidFill>
              </a:rPr>
              <a:t>4. </a:t>
            </a:r>
            <a:r>
              <a:rPr lang="en-US" sz="3200" b="1" dirty="0" err="1" smtClean="0">
                <a:solidFill>
                  <a:srgbClr val="002060"/>
                </a:solidFill>
              </a:rPr>
              <a:t>Intervyu</a:t>
            </a:r>
            <a:r>
              <a:rPr lang="en-US" sz="3200" b="1" dirty="0" smtClean="0">
                <a:solidFill>
                  <a:srgbClr val="002060"/>
                </a:solidFill>
              </a:rPr>
              <a:t> </a:t>
            </a:r>
            <a:r>
              <a:rPr lang="en-US" sz="3200" b="1" dirty="0" err="1" smtClean="0">
                <a:solidFill>
                  <a:srgbClr val="002060"/>
                </a:solidFill>
              </a:rPr>
              <a:t>o’tishga</a:t>
            </a:r>
            <a:r>
              <a:rPr lang="en-US" sz="3200" b="1" dirty="0" smtClean="0">
                <a:solidFill>
                  <a:srgbClr val="002060"/>
                </a:solidFill>
              </a:rPr>
              <a:t> </a:t>
            </a:r>
            <a:r>
              <a:rPr lang="en-US" sz="3200" b="1" dirty="0" err="1" smtClean="0">
                <a:solidFill>
                  <a:srgbClr val="002060"/>
                </a:solidFill>
              </a:rPr>
              <a:t>qaratilgan</a:t>
            </a:r>
            <a:r>
              <a:rPr lang="en-US" sz="3200" b="1" dirty="0" smtClean="0">
                <a:solidFill>
                  <a:srgbClr val="002060"/>
                </a:solidFill>
              </a:rPr>
              <a:t> </a:t>
            </a:r>
            <a:r>
              <a:rPr lang="en-US" sz="3200" b="1" dirty="0" err="1" smtClean="0">
                <a:solidFill>
                  <a:srgbClr val="002060"/>
                </a:solidFill>
              </a:rPr>
              <a:t>xatti</a:t>
            </a:r>
            <a:r>
              <a:rPr lang="en-US" sz="3200" b="1" dirty="0" smtClean="0">
                <a:solidFill>
                  <a:srgbClr val="002060"/>
                </a:solidFill>
              </a:rPr>
              <a:t>-</a:t>
            </a:r>
            <a:br>
              <a:rPr lang="en-US" sz="3200" b="1" dirty="0" smtClean="0">
                <a:solidFill>
                  <a:srgbClr val="002060"/>
                </a:solidFill>
              </a:rPr>
            </a:br>
            <a:r>
              <a:rPr lang="en-US" sz="3200" b="1" dirty="0" smtClean="0">
                <a:solidFill>
                  <a:srgbClr val="002060"/>
                </a:solidFill>
              </a:rPr>
              <a:t>    </a:t>
            </a:r>
            <a:r>
              <a:rPr lang="en-US" sz="3200" b="1" dirty="0" err="1" smtClean="0">
                <a:solidFill>
                  <a:srgbClr val="002060"/>
                </a:solidFill>
              </a:rPr>
              <a:t>harakatlar</a:t>
            </a:r>
            <a:r>
              <a:rPr lang="en-US" sz="3200" b="1" dirty="0" smtClean="0">
                <a:solidFill>
                  <a:srgbClr val="002060"/>
                </a:solidFill>
              </a:rPr>
              <a:t> </a:t>
            </a:r>
            <a:r>
              <a:rPr lang="en-US" sz="3200" b="1" dirty="0" err="1" smtClean="0">
                <a:solidFill>
                  <a:srgbClr val="002060"/>
                </a:solidFill>
              </a:rPr>
              <a:t>strategiyasini</a:t>
            </a:r>
            <a:r>
              <a:rPr lang="en-US" sz="3200" b="1" dirty="0" smtClean="0">
                <a:solidFill>
                  <a:srgbClr val="002060"/>
                </a:solidFill>
              </a:rPr>
              <a:t> </a:t>
            </a:r>
            <a:r>
              <a:rPr lang="en-US" sz="3200" b="1" dirty="0" err="1" smtClean="0">
                <a:solidFill>
                  <a:srgbClr val="002060"/>
                </a:solidFill>
              </a:rPr>
              <a:t>yaratish</a:t>
            </a:r>
            <a:r>
              <a:rPr lang="ru-RU" sz="3200" b="1" dirty="0" smtClean="0">
                <a:solidFill>
                  <a:srgbClr val="002060"/>
                </a:solidFill>
              </a:rPr>
              <a:t/>
            </a:r>
            <a:br>
              <a:rPr lang="ru-RU" sz="3200" b="1" dirty="0" smtClean="0">
                <a:solidFill>
                  <a:srgbClr val="002060"/>
                </a:solidFill>
              </a:rPr>
            </a:br>
            <a:r>
              <a:rPr lang="en-US" sz="3200" b="1" dirty="0" smtClean="0">
                <a:solidFill>
                  <a:srgbClr val="002060"/>
                </a:solidFill>
              </a:rPr>
              <a:t>5. </a:t>
            </a:r>
            <a:r>
              <a:rPr lang="en-US" sz="3200" b="1" dirty="0" err="1" smtClean="0">
                <a:solidFill>
                  <a:srgbClr val="002060"/>
                </a:solidFill>
              </a:rPr>
              <a:t>Tasvirni</a:t>
            </a:r>
            <a:r>
              <a:rPr lang="en-US" sz="3200" b="1" dirty="0" smtClean="0">
                <a:solidFill>
                  <a:srgbClr val="002060"/>
                </a:solidFill>
              </a:rPr>
              <a:t> </a:t>
            </a:r>
            <a:r>
              <a:rPr lang="en-US" sz="3200" b="1" dirty="0" err="1" smtClean="0">
                <a:solidFill>
                  <a:srgbClr val="002060"/>
                </a:solidFill>
              </a:rPr>
              <a:t>shakllantirish</a:t>
            </a:r>
            <a:r>
              <a:rPr lang="ru-RU" sz="3200" b="1" dirty="0" smtClean="0">
                <a:solidFill>
                  <a:srgbClr val="002060"/>
                </a:solidFill>
              </a:rPr>
              <a:t/>
            </a:r>
            <a:br>
              <a:rPr lang="ru-RU" sz="3200" b="1" dirty="0" smtClean="0">
                <a:solidFill>
                  <a:srgbClr val="002060"/>
                </a:solidFill>
              </a:rPr>
            </a:br>
            <a:r>
              <a:rPr lang="en-US" sz="3200" b="1" dirty="0" smtClean="0">
                <a:solidFill>
                  <a:srgbClr val="002060"/>
                </a:solidFill>
              </a:rPr>
              <a:t>6. </a:t>
            </a:r>
            <a:r>
              <a:rPr lang="en-US" sz="3200" b="1" dirty="0" err="1" smtClean="0">
                <a:solidFill>
                  <a:srgbClr val="002060"/>
                </a:solidFill>
              </a:rPr>
              <a:t>Savollarga</a:t>
            </a:r>
            <a:r>
              <a:rPr lang="en-US" sz="3200" b="1" dirty="0" smtClean="0">
                <a:solidFill>
                  <a:srgbClr val="002060"/>
                </a:solidFill>
              </a:rPr>
              <a:t> </a:t>
            </a:r>
            <a:r>
              <a:rPr lang="en-US" sz="3200" b="1" dirty="0" err="1" smtClean="0">
                <a:solidFill>
                  <a:srgbClr val="002060"/>
                </a:solidFill>
              </a:rPr>
              <a:t>javob</a:t>
            </a:r>
            <a:r>
              <a:rPr lang="en-US" sz="3200" b="1" dirty="0" smtClean="0">
                <a:solidFill>
                  <a:srgbClr val="002060"/>
                </a:solidFill>
              </a:rPr>
              <a:t> </a:t>
            </a:r>
            <a:r>
              <a:rPr lang="en-US" sz="3200" b="1" dirty="0" err="1" smtClean="0">
                <a:solidFill>
                  <a:srgbClr val="002060"/>
                </a:solidFill>
              </a:rPr>
              <a:t>berishga</a:t>
            </a:r>
            <a:r>
              <a:rPr lang="en-US" sz="3200" b="1" dirty="0" smtClean="0">
                <a:solidFill>
                  <a:srgbClr val="002060"/>
                </a:solidFill>
              </a:rPr>
              <a:t> </a:t>
            </a:r>
            <a:br>
              <a:rPr lang="en-US" sz="3200" b="1" dirty="0" smtClean="0">
                <a:solidFill>
                  <a:srgbClr val="002060"/>
                </a:solidFill>
              </a:rPr>
            </a:br>
            <a:r>
              <a:rPr lang="en-US" sz="3200" b="1" dirty="0" smtClean="0">
                <a:solidFill>
                  <a:srgbClr val="002060"/>
                </a:solidFill>
              </a:rPr>
              <a:t>    </a:t>
            </a:r>
            <a:r>
              <a:rPr lang="en-US" sz="3200" b="1" dirty="0" err="1" smtClean="0">
                <a:solidFill>
                  <a:srgbClr val="002060"/>
                </a:solidFill>
              </a:rPr>
              <a:t>ijobiy</a:t>
            </a:r>
            <a:r>
              <a:rPr lang="en-US" sz="3200" b="1" dirty="0" smtClean="0">
                <a:solidFill>
                  <a:srgbClr val="002060"/>
                </a:solidFill>
              </a:rPr>
              <a:t> </a:t>
            </a:r>
            <a:r>
              <a:rPr lang="en-US" sz="3200" b="1" dirty="0" err="1" smtClean="0">
                <a:solidFill>
                  <a:srgbClr val="002060"/>
                </a:solidFill>
              </a:rPr>
              <a:t>munosabat</a:t>
            </a:r>
            <a:r>
              <a:rPr lang="en-US" sz="3200" b="1" dirty="0" smtClean="0">
                <a:solidFill>
                  <a:srgbClr val="002060"/>
                </a:solidFill>
              </a:rPr>
              <a:t> </a:t>
            </a:r>
            <a:r>
              <a:rPr lang="en-US" sz="3200" b="1" dirty="0" err="1" smtClean="0">
                <a:solidFill>
                  <a:srgbClr val="002060"/>
                </a:solidFill>
              </a:rPr>
              <a:t>yaratish</a:t>
            </a:r>
            <a:endParaRPr lang="ru-RU" sz="3200" b="1" dirty="0">
              <a:solidFill>
                <a:srgbClr val="002060"/>
              </a:solidFill>
            </a:endParaRPr>
          </a:p>
        </p:txBody>
      </p:sp>
      <p:sp>
        <p:nvSpPr>
          <p:cNvPr id="3" name="Прямоугольник 2"/>
          <p:cNvSpPr/>
          <p:nvPr/>
        </p:nvSpPr>
        <p:spPr>
          <a:xfrm>
            <a:off x="1643042" y="138539"/>
            <a:ext cx="7000924" cy="769441"/>
          </a:xfrm>
          <a:prstGeom prst="rect">
            <a:avLst/>
          </a:prstGeom>
        </p:spPr>
        <p:txBody>
          <a:bodyPr wrap="square">
            <a:spAutoFit/>
          </a:bodyPr>
          <a:lstStyle/>
          <a:p>
            <a:pPr algn="ctr"/>
            <a:r>
              <a:rPr lang="en-US" sz="4400" b="1" dirty="0" err="1" smtClean="0">
                <a:solidFill>
                  <a:srgbClr val="FF0000"/>
                </a:solidFill>
                <a:ea typeface="+mj-ea"/>
                <a:cs typeface="+mj-cs"/>
              </a:rPr>
              <a:t>Intervyuga</a:t>
            </a:r>
            <a:r>
              <a:rPr lang="en-US" sz="4400" b="1" dirty="0" smtClean="0">
                <a:solidFill>
                  <a:srgbClr val="FF0000"/>
                </a:solidFill>
                <a:ea typeface="+mj-ea"/>
                <a:cs typeface="+mj-cs"/>
              </a:rPr>
              <a:t> </a:t>
            </a:r>
            <a:r>
              <a:rPr lang="en-US" sz="4400" b="1" dirty="0" err="1" smtClean="0">
                <a:solidFill>
                  <a:srgbClr val="FF0000"/>
                </a:solidFill>
                <a:ea typeface="+mj-ea"/>
                <a:cs typeface="+mj-cs"/>
              </a:rPr>
              <a:t>tayyorgarlik</a:t>
            </a:r>
            <a:r>
              <a:rPr lang="en-US" sz="4400" b="1" dirty="0" smtClean="0">
                <a:solidFill>
                  <a:srgbClr val="FF0000"/>
                </a:solidFill>
                <a:ea typeface="+mj-ea"/>
                <a:cs typeface="+mj-cs"/>
              </a:rPr>
              <a:t>. </a:t>
            </a:r>
            <a:endParaRPr lang="ru-RU" sz="4400" dirty="0">
              <a:solidFill>
                <a:srgbClr val="FF0000"/>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85886" y="1285860"/>
            <a:ext cx="7358114" cy="4643470"/>
          </a:xfrm>
        </p:spPr>
        <p:txBody>
          <a:bodyPr>
            <a:noAutofit/>
          </a:bodyPr>
          <a:lstStyle/>
          <a:p>
            <a:r>
              <a:rPr lang="ru-RU" sz="3000" dirty="0" smtClean="0"/>
              <a:t/>
            </a:r>
            <a:br>
              <a:rPr lang="ru-RU" sz="3000" dirty="0" smtClean="0"/>
            </a:br>
            <a:r>
              <a:rPr lang="en-US" sz="3000" dirty="0" smtClean="0"/>
              <a:t>1. </a:t>
            </a:r>
            <a:r>
              <a:rPr lang="en-US" sz="3000" dirty="0" err="1" smtClean="0"/>
              <a:t>Boshlanish</a:t>
            </a:r>
            <a:r>
              <a:rPr lang="en-US" sz="3000" dirty="0" smtClean="0"/>
              <a:t> 10 </a:t>
            </a:r>
            <a:r>
              <a:rPr lang="en-US" sz="3000" dirty="0" err="1" smtClean="0"/>
              <a:t>daqiqa</a:t>
            </a:r>
            <a:r>
              <a:rPr lang="en-US" sz="3000" dirty="0" smtClean="0"/>
              <a:t> </a:t>
            </a:r>
            <a:r>
              <a:rPr lang="en-US" sz="3000" dirty="0" err="1" smtClean="0"/>
              <a:t>oldin</a:t>
            </a:r>
            <a:r>
              <a:rPr lang="en-US" sz="3000" dirty="0" smtClean="0"/>
              <a:t> </a:t>
            </a:r>
            <a:r>
              <a:rPr lang="en-US" sz="3000" dirty="0" err="1" smtClean="0"/>
              <a:t>kelish</a:t>
            </a:r>
            <a:r>
              <a:rPr lang="ru-RU" sz="3000" dirty="0" smtClean="0"/>
              <a:t/>
            </a:r>
            <a:br>
              <a:rPr lang="ru-RU" sz="3000" dirty="0" smtClean="0"/>
            </a:br>
            <a:r>
              <a:rPr lang="en-US" sz="3000" dirty="0" smtClean="0"/>
              <a:t>2. Mobil </a:t>
            </a:r>
            <a:r>
              <a:rPr lang="en-US" sz="3000" dirty="0" err="1" smtClean="0"/>
              <a:t>telefonni</a:t>
            </a:r>
            <a:r>
              <a:rPr lang="en-US" sz="3000" dirty="0" smtClean="0"/>
              <a:t> </a:t>
            </a:r>
            <a:r>
              <a:rPr lang="en-US" sz="3000" dirty="0" err="1" smtClean="0"/>
              <a:t>o'chirish</a:t>
            </a:r>
            <a:r>
              <a:rPr lang="en-US" sz="3000" dirty="0" smtClean="0"/>
              <a:t> </a:t>
            </a:r>
            <a:r>
              <a:rPr lang="ru-RU" sz="3000" dirty="0" smtClean="0"/>
              <a:t/>
            </a:r>
            <a:br>
              <a:rPr lang="ru-RU" sz="3000" dirty="0" smtClean="0"/>
            </a:br>
            <a:r>
              <a:rPr lang="en-US" sz="3000" dirty="0" smtClean="0"/>
              <a:t>3. </a:t>
            </a:r>
            <a:r>
              <a:rPr lang="en-US" sz="3000" dirty="0" err="1" smtClean="0"/>
              <a:t>Ahloq</a:t>
            </a:r>
            <a:r>
              <a:rPr lang="en-US" sz="3000" dirty="0" smtClean="0"/>
              <a:t> </a:t>
            </a:r>
            <a:r>
              <a:rPr lang="en-US" sz="3000" dirty="0" err="1" smtClean="0"/>
              <a:t>qoidalariga</a:t>
            </a:r>
            <a:r>
              <a:rPr lang="en-US" sz="3000" dirty="0" smtClean="0"/>
              <a:t> </a:t>
            </a:r>
            <a:r>
              <a:rPr lang="en-US" sz="3000" dirty="0" err="1" smtClean="0"/>
              <a:t>rioya</a:t>
            </a:r>
            <a:r>
              <a:rPr lang="en-US" sz="3000" dirty="0" smtClean="0"/>
              <a:t> </a:t>
            </a:r>
            <a:r>
              <a:rPr lang="en-US" sz="3000" dirty="0" err="1" smtClean="0"/>
              <a:t>qilish</a:t>
            </a:r>
            <a:r>
              <a:rPr lang="ru-RU" sz="3000" dirty="0" smtClean="0"/>
              <a:t/>
            </a:r>
            <a:br>
              <a:rPr lang="ru-RU" sz="3000" dirty="0" smtClean="0"/>
            </a:br>
            <a:r>
              <a:rPr lang="en-US" sz="3000" dirty="0" smtClean="0"/>
              <a:t>4. </a:t>
            </a:r>
            <a:r>
              <a:rPr lang="en-US" sz="3000" dirty="0" err="1" smtClean="0"/>
              <a:t>O'z-o'ziga</a:t>
            </a:r>
            <a:r>
              <a:rPr lang="en-US" sz="3000" dirty="0" smtClean="0"/>
              <a:t> </a:t>
            </a:r>
            <a:r>
              <a:rPr lang="en-US" sz="3000" dirty="0" err="1" smtClean="0"/>
              <a:t>ishonchni</a:t>
            </a:r>
            <a:r>
              <a:rPr lang="en-US" sz="3000" dirty="0" smtClean="0"/>
              <a:t> </a:t>
            </a:r>
            <a:r>
              <a:rPr lang="en-US" sz="3000" dirty="0" err="1" smtClean="0"/>
              <a:t>namoyon</a:t>
            </a:r>
            <a:r>
              <a:rPr lang="en-US" sz="3000" dirty="0" smtClean="0"/>
              <a:t> </a:t>
            </a:r>
            <a:r>
              <a:rPr lang="en-US" sz="3000" dirty="0" err="1" smtClean="0"/>
              <a:t>etish</a:t>
            </a:r>
            <a:r>
              <a:rPr lang="ru-RU" sz="3000" dirty="0" smtClean="0"/>
              <a:t/>
            </a:r>
            <a:br>
              <a:rPr lang="ru-RU" sz="3000" dirty="0" smtClean="0"/>
            </a:br>
            <a:r>
              <a:rPr lang="en-US" sz="3000" dirty="0" smtClean="0"/>
              <a:t>5. </a:t>
            </a:r>
            <a:r>
              <a:rPr lang="en-US" sz="3000" dirty="0" err="1" smtClean="0"/>
              <a:t>Gapni</a:t>
            </a:r>
            <a:r>
              <a:rPr lang="en-US" sz="3000" dirty="0" smtClean="0"/>
              <a:t> </a:t>
            </a:r>
            <a:r>
              <a:rPr lang="en-US" sz="3000" dirty="0" err="1" smtClean="0"/>
              <a:t>bo’lmaslik</a:t>
            </a:r>
            <a:r>
              <a:rPr lang="en-US" sz="3000" dirty="0" smtClean="0"/>
              <a:t>, </a:t>
            </a:r>
            <a:r>
              <a:rPr lang="en-US" sz="3000" dirty="0" err="1" smtClean="0"/>
              <a:t>to'xtatmasdan</a:t>
            </a:r>
            <a:r>
              <a:rPr lang="en-US" sz="3000" dirty="0" smtClean="0"/>
              <a:t> </a:t>
            </a:r>
            <a:br>
              <a:rPr lang="en-US" sz="3000" dirty="0" smtClean="0"/>
            </a:br>
            <a:r>
              <a:rPr lang="en-US" sz="3000" dirty="0" smtClean="0"/>
              <a:t>    </a:t>
            </a:r>
            <a:r>
              <a:rPr lang="en-US" sz="3000" dirty="0" err="1" smtClean="0"/>
              <a:t>tinglash</a:t>
            </a:r>
            <a:r>
              <a:rPr lang="en-US" sz="3000" dirty="0" smtClean="0"/>
              <a:t>, </a:t>
            </a:r>
            <a:r>
              <a:rPr lang="en-US" sz="3000" dirty="0" err="1" smtClean="0"/>
              <a:t>suhbatni</a:t>
            </a:r>
            <a:r>
              <a:rPr lang="en-US" sz="3000" dirty="0" smtClean="0"/>
              <a:t> </a:t>
            </a:r>
            <a:r>
              <a:rPr lang="en-US" sz="3000" dirty="0" err="1" smtClean="0"/>
              <a:t>qisqacha</a:t>
            </a:r>
            <a:r>
              <a:rPr lang="en-US" sz="3000" dirty="0" smtClean="0"/>
              <a:t> </a:t>
            </a:r>
            <a:r>
              <a:rPr lang="en-US" sz="3000" dirty="0" err="1" smtClean="0"/>
              <a:t>yosib</a:t>
            </a:r>
            <a:r>
              <a:rPr lang="en-US" sz="3000" dirty="0" smtClean="0"/>
              <a:t> </a:t>
            </a:r>
            <a:r>
              <a:rPr lang="en-US" sz="3000" dirty="0" err="1" smtClean="0"/>
              <a:t>borish</a:t>
            </a:r>
            <a:r>
              <a:rPr lang="ru-RU" sz="3000" dirty="0" smtClean="0"/>
              <a:t/>
            </a:r>
            <a:br>
              <a:rPr lang="ru-RU" sz="3000" dirty="0" smtClean="0"/>
            </a:br>
            <a:r>
              <a:rPr lang="en-US" sz="3000" dirty="0" smtClean="0"/>
              <a:t>6. </a:t>
            </a:r>
            <a:r>
              <a:rPr lang="en-US" sz="3000" dirty="0" err="1" smtClean="0"/>
              <a:t>To’g’ri</a:t>
            </a:r>
            <a:r>
              <a:rPr lang="en-US" sz="3000" dirty="0" smtClean="0"/>
              <a:t>, </a:t>
            </a:r>
            <a:r>
              <a:rPr lang="en-US" sz="3000" dirty="0" err="1" smtClean="0"/>
              <a:t>qisqacha</a:t>
            </a:r>
            <a:r>
              <a:rPr lang="en-US" sz="3000" dirty="0" smtClean="0"/>
              <a:t> </a:t>
            </a:r>
            <a:r>
              <a:rPr lang="en-US" sz="3000" dirty="0" err="1" smtClean="0"/>
              <a:t>lekin</a:t>
            </a:r>
            <a:r>
              <a:rPr lang="en-US" sz="3000" dirty="0" smtClean="0"/>
              <a:t> </a:t>
            </a:r>
            <a:r>
              <a:rPr lang="en-US" sz="3000" dirty="0" err="1" smtClean="0"/>
              <a:t>batafsil</a:t>
            </a:r>
            <a:r>
              <a:rPr lang="en-US" sz="3000" dirty="0" smtClean="0"/>
              <a:t> </a:t>
            </a:r>
            <a:r>
              <a:rPr lang="en-US" sz="3000" dirty="0" err="1" smtClean="0"/>
              <a:t>javob</a:t>
            </a:r>
            <a:r>
              <a:rPr lang="en-US" sz="3000" dirty="0" smtClean="0"/>
              <a:t> </a:t>
            </a:r>
            <a:br>
              <a:rPr lang="en-US" sz="3000" dirty="0" smtClean="0"/>
            </a:br>
            <a:r>
              <a:rPr lang="en-US" sz="3000" dirty="0" smtClean="0"/>
              <a:t>     </a:t>
            </a:r>
            <a:r>
              <a:rPr lang="en-US" sz="3000" dirty="0" err="1" smtClean="0"/>
              <a:t>berish</a:t>
            </a:r>
            <a:r>
              <a:rPr lang="ru-RU" sz="3000" dirty="0" smtClean="0"/>
              <a:t/>
            </a:r>
            <a:br>
              <a:rPr lang="ru-RU" sz="3000" dirty="0" smtClean="0"/>
            </a:br>
            <a:r>
              <a:rPr lang="en-US" sz="3000" dirty="0" smtClean="0"/>
              <a:t>7. </a:t>
            </a:r>
            <a:r>
              <a:rPr lang="en-US" sz="3000" dirty="0" err="1" smtClean="0"/>
              <a:t>Suhbat</a:t>
            </a:r>
            <a:r>
              <a:rPr lang="en-US" sz="3000" dirty="0" smtClean="0"/>
              <a:t> </a:t>
            </a:r>
            <a:r>
              <a:rPr lang="en-US" sz="3000" dirty="0" err="1" smtClean="0"/>
              <a:t>interfaol</a:t>
            </a:r>
            <a:r>
              <a:rPr lang="en-US" sz="3000" dirty="0" smtClean="0"/>
              <a:t> </a:t>
            </a:r>
            <a:r>
              <a:rPr lang="en-US" sz="3000" dirty="0" err="1" smtClean="0"/>
              <a:t>bolishi</a:t>
            </a:r>
            <a:r>
              <a:rPr lang="en-US" sz="3000" dirty="0" smtClean="0"/>
              <a:t>, </a:t>
            </a:r>
            <a:r>
              <a:rPr lang="en-US" sz="3000" dirty="0" err="1" smtClean="0"/>
              <a:t>yani</a:t>
            </a:r>
            <a:r>
              <a:rPr lang="en-US" sz="3000" dirty="0" smtClean="0"/>
              <a:t> </a:t>
            </a:r>
            <a:r>
              <a:rPr lang="en-US" sz="3000" dirty="0" err="1" smtClean="0"/>
              <a:t>o’zi</a:t>
            </a:r>
            <a:r>
              <a:rPr lang="en-US" sz="3000" dirty="0" smtClean="0"/>
              <a:t> ham </a:t>
            </a:r>
            <a:br>
              <a:rPr lang="en-US" sz="3000" dirty="0" smtClean="0"/>
            </a:br>
            <a:r>
              <a:rPr lang="en-US" sz="3000" dirty="0" smtClean="0"/>
              <a:t>    </a:t>
            </a:r>
            <a:r>
              <a:rPr lang="en-US" sz="3000" dirty="0" err="1" smtClean="0"/>
              <a:t>savollar</a:t>
            </a:r>
            <a:r>
              <a:rPr lang="en-US" sz="3000" dirty="0" smtClean="0"/>
              <a:t> </a:t>
            </a:r>
            <a:r>
              <a:rPr lang="en-US" sz="3000" dirty="0" err="1" smtClean="0"/>
              <a:t>berishi</a:t>
            </a:r>
            <a:endParaRPr lang="ru-RU" sz="3000" dirty="0"/>
          </a:p>
        </p:txBody>
      </p:sp>
      <p:sp>
        <p:nvSpPr>
          <p:cNvPr id="3" name="Прямоугольник 2"/>
          <p:cNvSpPr/>
          <p:nvPr/>
        </p:nvSpPr>
        <p:spPr>
          <a:xfrm>
            <a:off x="1571604" y="285728"/>
            <a:ext cx="7286676" cy="769441"/>
          </a:xfrm>
          <a:prstGeom prst="rect">
            <a:avLst/>
          </a:prstGeom>
        </p:spPr>
        <p:txBody>
          <a:bodyPr wrap="square">
            <a:spAutoFit/>
          </a:bodyPr>
          <a:lstStyle/>
          <a:p>
            <a:pPr algn="ctr"/>
            <a:r>
              <a:rPr lang="en-US" sz="4400" b="1" dirty="0" err="1" smtClean="0">
                <a:solidFill>
                  <a:srgbClr val="FF0000"/>
                </a:solidFill>
                <a:ea typeface="+mj-ea"/>
                <a:cs typeface="+mj-cs"/>
              </a:rPr>
              <a:t>Xulq-atvor</a:t>
            </a:r>
            <a:r>
              <a:rPr lang="en-US" sz="4400" b="1" dirty="0" smtClean="0">
                <a:solidFill>
                  <a:srgbClr val="FF0000"/>
                </a:solidFill>
                <a:ea typeface="+mj-ea"/>
                <a:cs typeface="+mj-cs"/>
              </a:rPr>
              <a:t> </a:t>
            </a:r>
            <a:r>
              <a:rPr lang="en-US" sz="4400" b="1" dirty="0" err="1" smtClean="0">
                <a:solidFill>
                  <a:srgbClr val="FF0000"/>
                </a:solidFill>
                <a:ea typeface="+mj-ea"/>
                <a:cs typeface="+mj-cs"/>
              </a:rPr>
              <a:t>qoidalari</a:t>
            </a:r>
            <a:endParaRPr lang="ru-RU" sz="4400" dirty="0">
              <a:solidFill>
                <a:srgbClr val="FF00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57290" y="1071546"/>
            <a:ext cx="7643866" cy="4714908"/>
          </a:xfrm>
        </p:spPr>
        <p:txBody>
          <a:bodyPr>
            <a:noAutofit/>
          </a:bodyPr>
          <a:lstStyle/>
          <a:p>
            <a:r>
              <a:rPr lang="ru-RU" sz="2800" b="1" dirty="0" smtClean="0">
                <a:solidFill>
                  <a:srgbClr val="002060"/>
                </a:solidFill>
              </a:rPr>
              <a:t/>
            </a:r>
            <a:br>
              <a:rPr lang="ru-RU" sz="2800" b="1" dirty="0" smtClean="0">
                <a:solidFill>
                  <a:srgbClr val="002060"/>
                </a:solidFill>
              </a:rPr>
            </a:br>
            <a:r>
              <a:rPr lang="en-US" sz="2800" b="1" dirty="0" smtClean="0">
                <a:solidFill>
                  <a:srgbClr val="002060"/>
                </a:solidFill>
              </a:rPr>
              <a:t>1. </a:t>
            </a:r>
            <a:r>
              <a:rPr lang="en-US" sz="3000" b="1" dirty="0" err="1" smtClean="0">
                <a:solidFill>
                  <a:srgbClr val="002060"/>
                </a:solidFill>
              </a:rPr>
              <a:t>Kechikish</a:t>
            </a:r>
            <a:r>
              <a:rPr lang="ru-RU" sz="3000" b="1" dirty="0" smtClean="0">
                <a:solidFill>
                  <a:srgbClr val="002060"/>
                </a:solidFill>
              </a:rPr>
              <a:t/>
            </a:r>
            <a:br>
              <a:rPr lang="ru-RU" sz="3000" b="1" dirty="0" smtClean="0">
                <a:solidFill>
                  <a:srgbClr val="002060"/>
                </a:solidFill>
              </a:rPr>
            </a:br>
            <a:r>
              <a:rPr lang="en-US" sz="3000" b="1" dirty="0" smtClean="0">
                <a:solidFill>
                  <a:srgbClr val="002060"/>
                </a:solidFill>
              </a:rPr>
              <a:t>2. </a:t>
            </a:r>
            <a:r>
              <a:rPr lang="en-US" sz="3000" b="1" dirty="0" err="1" smtClean="0">
                <a:solidFill>
                  <a:srgbClr val="002060"/>
                </a:solidFill>
              </a:rPr>
              <a:t>Noqulay</a:t>
            </a:r>
            <a:r>
              <a:rPr lang="en-US" sz="3000" b="1" dirty="0" smtClean="0">
                <a:solidFill>
                  <a:srgbClr val="002060"/>
                </a:solidFill>
              </a:rPr>
              <a:t> </a:t>
            </a:r>
            <a:r>
              <a:rPr lang="en-US" sz="3000" b="1" dirty="0" err="1" smtClean="0">
                <a:solidFill>
                  <a:srgbClr val="002060"/>
                </a:solidFill>
              </a:rPr>
              <a:t>yoki</a:t>
            </a:r>
            <a:r>
              <a:rPr lang="en-US" sz="3000" b="1" dirty="0" smtClean="0">
                <a:solidFill>
                  <a:srgbClr val="002060"/>
                </a:solidFill>
              </a:rPr>
              <a:t> </a:t>
            </a:r>
            <a:r>
              <a:rPr lang="en-US" sz="3000" b="1" dirty="0" err="1" smtClean="0">
                <a:solidFill>
                  <a:srgbClr val="002060"/>
                </a:solidFill>
              </a:rPr>
              <a:t>vaziyatga</a:t>
            </a:r>
            <a:r>
              <a:rPr lang="en-US" sz="3000" b="1" dirty="0" smtClean="0">
                <a:solidFill>
                  <a:srgbClr val="002060"/>
                </a:solidFill>
              </a:rPr>
              <a:t> </a:t>
            </a:r>
            <a:r>
              <a:rPr lang="en-US" sz="3000" b="1" dirty="0" err="1" smtClean="0">
                <a:solidFill>
                  <a:srgbClr val="002060"/>
                </a:solidFill>
              </a:rPr>
              <a:t>mos</a:t>
            </a:r>
            <a:r>
              <a:rPr lang="en-US" sz="3000" b="1" dirty="0" smtClean="0">
                <a:solidFill>
                  <a:srgbClr val="002060"/>
                </a:solidFill>
              </a:rPr>
              <a:t> </a:t>
            </a:r>
            <a:r>
              <a:rPr lang="en-US" sz="3000" b="1" dirty="0" err="1" smtClean="0">
                <a:solidFill>
                  <a:srgbClr val="002060"/>
                </a:solidFill>
              </a:rPr>
              <a:t>emas</a:t>
            </a:r>
            <a:r>
              <a:rPr lang="en-US" sz="3000" b="1" dirty="0" smtClean="0">
                <a:solidFill>
                  <a:srgbClr val="002060"/>
                </a:solidFill>
              </a:rPr>
              <a:t> </a:t>
            </a:r>
            <a:br>
              <a:rPr lang="en-US" sz="3000" b="1" dirty="0" smtClean="0">
                <a:solidFill>
                  <a:srgbClr val="002060"/>
                </a:solidFill>
              </a:rPr>
            </a:br>
            <a:r>
              <a:rPr lang="en-US" sz="3000" b="1" dirty="0" smtClean="0">
                <a:solidFill>
                  <a:srgbClr val="002060"/>
                </a:solidFill>
              </a:rPr>
              <a:t>    </a:t>
            </a:r>
            <a:r>
              <a:rPr lang="en-US" sz="3000" b="1" dirty="0" err="1" smtClean="0">
                <a:solidFill>
                  <a:srgbClr val="002060"/>
                </a:solidFill>
              </a:rPr>
              <a:t>kiyinish</a:t>
            </a:r>
            <a:r>
              <a:rPr lang="en-US" sz="3000" b="1" dirty="0" smtClean="0">
                <a:solidFill>
                  <a:srgbClr val="002060"/>
                </a:solidFill>
              </a:rPr>
              <a:t>, </a:t>
            </a:r>
            <a:r>
              <a:rPr lang="en-US" sz="3000" b="1" dirty="0" err="1" smtClean="0">
                <a:solidFill>
                  <a:srgbClr val="002060"/>
                </a:solidFill>
              </a:rPr>
              <a:t>o’zini</a:t>
            </a:r>
            <a:r>
              <a:rPr lang="en-US" sz="3000" b="1" dirty="0" smtClean="0">
                <a:solidFill>
                  <a:srgbClr val="002060"/>
                </a:solidFill>
              </a:rPr>
              <a:t> </a:t>
            </a:r>
            <a:r>
              <a:rPr lang="en-US" sz="3000" b="1" dirty="0" err="1" smtClean="0">
                <a:solidFill>
                  <a:srgbClr val="002060"/>
                </a:solidFill>
              </a:rPr>
              <a:t>tutish</a:t>
            </a:r>
            <a:r>
              <a:rPr lang="en-US" sz="3000" b="1" dirty="0" smtClean="0">
                <a:solidFill>
                  <a:srgbClr val="002060"/>
                </a:solidFill>
              </a:rPr>
              <a:t>, </a:t>
            </a:r>
            <a:r>
              <a:rPr lang="en-US" sz="3000" b="1" dirty="0" err="1" smtClean="0">
                <a:solidFill>
                  <a:srgbClr val="002060"/>
                </a:solidFill>
              </a:rPr>
              <a:t>xatti-harakatlari</a:t>
            </a:r>
            <a:r>
              <a:rPr lang="ru-RU" sz="3000" b="1" dirty="0" smtClean="0">
                <a:solidFill>
                  <a:srgbClr val="002060"/>
                </a:solidFill>
              </a:rPr>
              <a:t/>
            </a:r>
            <a:br>
              <a:rPr lang="ru-RU" sz="3000" b="1" dirty="0" smtClean="0">
                <a:solidFill>
                  <a:srgbClr val="002060"/>
                </a:solidFill>
              </a:rPr>
            </a:br>
            <a:r>
              <a:rPr lang="en-US" sz="3000" b="1" dirty="0" smtClean="0">
                <a:solidFill>
                  <a:srgbClr val="002060"/>
                </a:solidFill>
              </a:rPr>
              <a:t>3. </a:t>
            </a:r>
            <a:r>
              <a:rPr lang="en-US" sz="3000" b="1" dirty="0" err="1" smtClean="0">
                <a:solidFill>
                  <a:srgbClr val="002060"/>
                </a:solidFill>
              </a:rPr>
              <a:t>Avvalgi</a:t>
            </a:r>
            <a:r>
              <a:rPr lang="en-US" sz="3000" b="1" dirty="0" smtClean="0">
                <a:solidFill>
                  <a:srgbClr val="002060"/>
                </a:solidFill>
              </a:rPr>
              <a:t> </a:t>
            </a:r>
            <a:r>
              <a:rPr lang="en-US" sz="3000" b="1" dirty="0" err="1" smtClean="0">
                <a:solidFill>
                  <a:srgbClr val="002060"/>
                </a:solidFill>
              </a:rPr>
              <a:t>ish</a:t>
            </a:r>
            <a:r>
              <a:rPr lang="en-US" sz="3000" b="1" dirty="0" smtClean="0">
                <a:solidFill>
                  <a:srgbClr val="002060"/>
                </a:solidFill>
              </a:rPr>
              <a:t> </a:t>
            </a:r>
            <a:r>
              <a:rPr lang="en-US" sz="3000" b="1" dirty="0" err="1" smtClean="0">
                <a:solidFill>
                  <a:srgbClr val="002060"/>
                </a:solidFill>
              </a:rPr>
              <a:t>joyini</a:t>
            </a:r>
            <a:r>
              <a:rPr lang="en-US" sz="3000" b="1" dirty="0" smtClean="0">
                <a:solidFill>
                  <a:srgbClr val="002060"/>
                </a:solidFill>
              </a:rPr>
              <a:t> </a:t>
            </a:r>
            <a:r>
              <a:rPr lang="en-US" sz="3000" b="1" dirty="0" err="1" smtClean="0">
                <a:solidFill>
                  <a:srgbClr val="002060"/>
                </a:solidFill>
              </a:rPr>
              <a:t>yomon</a:t>
            </a:r>
            <a:r>
              <a:rPr lang="en-US" sz="3000" b="1" dirty="0" smtClean="0">
                <a:solidFill>
                  <a:srgbClr val="002060"/>
                </a:solidFill>
              </a:rPr>
              <a:t> </a:t>
            </a:r>
            <a:r>
              <a:rPr lang="en-US" sz="3000" b="1" dirty="0" err="1" smtClean="0">
                <a:solidFill>
                  <a:srgbClr val="002060"/>
                </a:solidFill>
              </a:rPr>
              <a:t>ko’rsatish</a:t>
            </a:r>
            <a:r>
              <a:rPr lang="ru-RU" sz="3000" b="1" dirty="0" smtClean="0">
                <a:solidFill>
                  <a:srgbClr val="002060"/>
                </a:solidFill>
              </a:rPr>
              <a:t/>
            </a:r>
            <a:br>
              <a:rPr lang="ru-RU" sz="3000" b="1" dirty="0" smtClean="0">
                <a:solidFill>
                  <a:srgbClr val="002060"/>
                </a:solidFill>
              </a:rPr>
            </a:br>
            <a:r>
              <a:rPr lang="en-US" sz="3000" b="1" dirty="0" smtClean="0">
                <a:solidFill>
                  <a:srgbClr val="002060"/>
                </a:solidFill>
              </a:rPr>
              <a:t>4. </a:t>
            </a:r>
            <a:r>
              <a:rPr lang="en-US" sz="3000" b="1" dirty="0" err="1" smtClean="0">
                <a:solidFill>
                  <a:srgbClr val="002060"/>
                </a:solidFill>
              </a:rPr>
              <a:t>Soxta</a:t>
            </a:r>
            <a:r>
              <a:rPr lang="en-US" sz="3000" b="1" dirty="0" smtClean="0">
                <a:solidFill>
                  <a:srgbClr val="002060"/>
                </a:solidFill>
              </a:rPr>
              <a:t> </a:t>
            </a:r>
            <a:r>
              <a:rPr lang="en-US" sz="3000" b="1" dirty="0" err="1" smtClean="0">
                <a:solidFill>
                  <a:srgbClr val="002060"/>
                </a:solidFill>
              </a:rPr>
              <a:t>yolg'on</a:t>
            </a:r>
            <a:r>
              <a:rPr lang="en-US" sz="3000" b="1" dirty="0" smtClean="0">
                <a:solidFill>
                  <a:srgbClr val="002060"/>
                </a:solidFill>
              </a:rPr>
              <a:t> </a:t>
            </a:r>
            <a:r>
              <a:rPr lang="en-US" sz="3000" b="1" dirty="0" err="1" smtClean="0">
                <a:solidFill>
                  <a:srgbClr val="002060"/>
                </a:solidFill>
              </a:rPr>
              <a:t>ma’lumot</a:t>
            </a:r>
            <a:r>
              <a:rPr lang="en-US" sz="3000" b="1" dirty="0" smtClean="0">
                <a:solidFill>
                  <a:srgbClr val="002060"/>
                </a:solidFill>
              </a:rPr>
              <a:t> </a:t>
            </a:r>
            <a:r>
              <a:rPr lang="en-US" sz="3000" b="1" dirty="0" err="1" smtClean="0">
                <a:solidFill>
                  <a:srgbClr val="002060"/>
                </a:solidFill>
              </a:rPr>
              <a:t>berish</a:t>
            </a:r>
            <a:r>
              <a:rPr lang="ru-RU" sz="3000" b="1" dirty="0" smtClean="0">
                <a:solidFill>
                  <a:srgbClr val="002060"/>
                </a:solidFill>
              </a:rPr>
              <a:t/>
            </a:r>
            <a:br>
              <a:rPr lang="ru-RU" sz="3000" b="1" dirty="0" smtClean="0">
                <a:solidFill>
                  <a:srgbClr val="002060"/>
                </a:solidFill>
              </a:rPr>
            </a:br>
            <a:r>
              <a:rPr lang="en-US" sz="3000" b="1" dirty="0" smtClean="0">
                <a:solidFill>
                  <a:srgbClr val="002060"/>
                </a:solidFill>
              </a:rPr>
              <a:t>5. </a:t>
            </a:r>
            <a:r>
              <a:rPr lang="en-US" sz="3000" b="1" dirty="0" err="1" smtClean="0">
                <a:solidFill>
                  <a:srgbClr val="002060"/>
                </a:solidFill>
              </a:rPr>
              <a:t>Savollarga</a:t>
            </a:r>
            <a:r>
              <a:rPr lang="en-US" sz="3000" b="1" dirty="0" smtClean="0">
                <a:solidFill>
                  <a:srgbClr val="002060"/>
                </a:solidFill>
              </a:rPr>
              <a:t> </a:t>
            </a:r>
            <a:r>
              <a:rPr lang="en-US" sz="3000" b="1" dirty="0" err="1" smtClean="0">
                <a:solidFill>
                  <a:srgbClr val="002060"/>
                </a:solidFill>
              </a:rPr>
              <a:t>javob</a:t>
            </a:r>
            <a:r>
              <a:rPr lang="en-US" sz="3000" b="1" dirty="0" smtClean="0">
                <a:solidFill>
                  <a:srgbClr val="002060"/>
                </a:solidFill>
              </a:rPr>
              <a:t> </a:t>
            </a:r>
            <a:r>
              <a:rPr lang="en-US" sz="3000" b="1" dirty="0" err="1" smtClean="0">
                <a:solidFill>
                  <a:srgbClr val="002060"/>
                </a:solidFill>
              </a:rPr>
              <a:t>berishga</a:t>
            </a:r>
            <a:r>
              <a:rPr lang="en-US" sz="3000" b="1" dirty="0" smtClean="0">
                <a:solidFill>
                  <a:srgbClr val="002060"/>
                </a:solidFill>
              </a:rPr>
              <a:t> </a:t>
            </a:r>
            <a:r>
              <a:rPr lang="en-US" sz="3000" b="1" dirty="0" err="1" smtClean="0">
                <a:solidFill>
                  <a:srgbClr val="002060"/>
                </a:solidFill>
              </a:rPr>
              <a:t>tayyor</a:t>
            </a:r>
            <a:r>
              <a:rPr lang="en-US" sz="3000" b="1" dirty="0" smtClean="0">
                <a:solidFill>
                  <a:srgbClr val="002060"/>
                </a:solidFill>
              </a:rPr>
              <a:t> </a:t>
            </a:r>
            <a:br>
              <a:rPr lang="en-US" sz="3000" b="1" dirty="0" smtClean="0">
                <a:solidFill>
                  <a:srgbClr val="002060"/>
                </a:solidFill>
              </a:rPr>
            </a:br>
            <a:r>
              <a:rPr lang="en-US" sz="3000" b="1" dirty="0" smtClean="0">
                <a:solidFill>
                  <a:srgbClr val="002060"/>
                </a:solidFill>
              </a:rPr>
              <a:t>    </a:t>
            </a:r>
            <a:r>
              <a:rPr lang="en-US" sz="3000" b="1" dirty="0" err="1" smtClean="0">
                <a:solidFill>
                  <a:srgbClr val="002060"/>
                </a:solidFill>
              </a:rPr>
              <a:t>emaslik</a:t>
            </a:r>
            <a:r>
              <a:rPr lang="ru-RU" sz="3000" b="1" dirty="0" smtClean="0">
                <a:solidFill>
                  <a:srgbClr val="002060"/>
                </a:solidFill>
              </a:rPr>
              <a:t/>
            </a:r>
            <a:br>
              <a:rPr lang="ru-RU" sz="3000" b="1" dirty="0" smtClean="0">
                <a:solidFill>
                  <a:srgbClr val="002060"/>
                </a:solidFill>
              </a:rPr>
            </a:br>
            <a:r>
              <a:rPr lang="en-US" sz="3000" b="1" dirty="0" smtClean="0">
                <a:solidFill>
                  <a:srgbClr val="002060"/>
                </a:solidFill>
              </a:rPr>
              <a:t>6. </a:t>
            </a:r>
            <a:r>
              <a:rPr lang="en-US" sz="3000" b="1" dirty="0" err="1" smtClean="0">
                <a:solidFill>
                  <a:srgbClr val="002060"/>
                </a:solidFill>
              </a:rPr>
              <a:t>Ish</a:t>
            </a:r>
            <a:r>
              <a:rPr lang="en-US" sz="3000" b="1" dirty="0" smtClean="0">
                <a:solidFill>
                  <a:srgbClr val="002060"/>
                </a:solidFill>
              </a:rPr>
              <a:t> </a:t>
            </a:r>
            <a:r>
              <a:rPr lang="en-US" sz="3000" b="1" dirty="0" err="1" smtClean="0">
                <a:solidFill>
                  <a:srgbClr val="002060"/>
                </a:solidFill>
              </a:rPr>
              <a:t>haqiga</a:t>
            </a:r>
            <a:r>
              <a:rPr lang="en-US" sz="3000" b="1" dirty="0" smtClean="0">
                <a:solidFill>
                  <a:srgbClr val="002060"/>
                </a:solidFill>
              </a:rPr>
              <a:t> </a:t>
            </a:r>
            <a:r>
              <a:rPr lang="en-US" sz="3000" b="1" dirty="0" err="1" smtClean="0">
                <a:solidFill>
                  <a:srgbClr val="002060"/>
                </a:solidFill>
              </a:rPr>
              <a:t>bo'lgan</a:t>
            </a:r>
            <a:r>
              <a:rPr lang="en-US" sz="3000" b="1" dirty="0" smtClean="0">
                <a:solidFill>
                  <a:srgbClr val="002060"/>
                </a:solidFill>
              </a:rPr>
              <a:t> </a:t>
            </a:r>
            <a:r>
              <a:rPr lang="en-US" sz="3000" b="1" dirty="0" err="1" smtClean="0">
                <a:solidFill>
                  <a:srgbClr val="002060"/>
                </a:solidFill>
              </a:rPr>
              <a:t>qiziqishni</a:t>
            </a:r>
            <a:r>
              <a:rPr lang="en-US" sz="3000" b="1" dirty="0" smtClean="0">
                <a:solidFill>
                  <a:srgbClr val="002060"/>
                </a:solidFill>
              </a:rPr>
              <a:t> </a:t>
            </a:r>
            <a:br>
              <a:rPr lang="en-US" sz="3000" b="1" dirty="0" smtClean="0">
                <a:solidFill>
                  <a:srgbClr val="002060"/>
                </a:solidFill>
              </a:rPr>
            </a:br>
            <a:r>
              <a:rPr lang="en-US" sz="3000" b="1" dirty="0" smtClean="0">
                <a:solidFill>
                  <a:srgbClr val="002060"/>
                </a:solidFill>
              </a:rPr>
              <a:t>    </a:t>
            </a:r>
            <a:r>
              <a:rPr lang="en-US" sz="3000" b="1" dirty="0" err="1" smtClean="0">
                <a:solidFill>
                  <a:srgbClr val="002060"/>
                </a:solidFill>
              </a:rPr>
              <a:t>bildirmaslik</a:t>
            </a:r>
            <a:r>
              <a:rPr lang="en-US" sz="3000" b="1" dirty="0" smtClean="0">
                <a:solidFill>
                  <a:srgbClr val="002060"/>
                </a:solidFill>
              </a:rPr>
              <a:t> /</a:t>
            </a:r>
            <a:r>
              <a:rPr lang="en-US" sz="3000" b="1" dirty="0" err="1" smtClean="0">
                <a:solidFill>
                  <a:srgbClr val="002060"/>
                </a:solidFill>
              </a:rPr>
              <a:t>maoshga</a:t>
            </a:r>
            <a:r>
              <a:rPr lang="en-US" sz="3000" b="1" dirty="0" smtClean="0">
                <a:solidFill>
                  <a:srgbClr val="002060"/>
                </a:solidFill>
              </a:rPr>
              <a:t> </a:t>
            </a:r>
            <a:r>
              <a:rPr lang="en-US" sz="3000" b="1" dirty="0" err="1" smtClean="0">
                <a:solidFill>
                  <a:srgbClr val="002060"/>
                </a:solidFill>
              </a:rPr>
              <a:t>ko’p</a:t>
            </a:r>
            <a:r>
              <a:rPr lang="en-US" sz="3000" b="1" dirty="0" smtClean="0">
                <a:solidFill>
                  <a:srgbClr val="002060"/>
                </a:solidFill>
              </a:rPr>
              <a:t> </a:t>
            </a:r>
            <a:r>
              <a:rPr lang="en-US" sz="3000" b="1" dirty="0" err="1" smtClean="0">
                <a:solidFill>
                  <a:srgbClr val="002060"/>
                </a:solidFill>
              </a:rPr>
              <a:t>qiziqish</a:t>
            </a:r>
            <a:r>
              <a:rPr lang="ru-RU" sz="3000" b="1" dirty="0" smtClean="0">
                <a:solidFill>
                  <a:srgbClr val="002060"/>
                </a:solidFill>
              </a:rPr>
              <a:t/>
            </a:r>
            <a:br>
              <a:rPr lang="ru-RU" sz="3000" b="1" dirty="0" smtClean="0">
                <a:solidFill>
                  <a:srgbClr val="002060"/>
                </a:solidFill>
              </a:rPr>
            </a:br>
            <a:r>
              <a:rPr lang="en-US" sz="3000" b="1" dirty="0" smtClean="0">
                <a:solidFill>
                  <a:srgbClr val="002060"/>
                </a:solidFill>
              </a:rPr>
              <a:t>7. </a:t>
            </a:r>
            <a:r>
              <a:rPr lang="en-US" sz="3000" b="1" dirty="0" err="1" smtClean="0">
                <a:solidFill>
                  <a:srgbClr val="002060"/>
                </a:solidFill>
              </a:rPr>
              <a:t>Muloqotda</a:t>
            </a:r>
            <a:r>
              <a:rPr lang="en-US" sz="3000" b="1" dirty="0" smtClean="0">
                <a:solidFill>
                  <a:srgbClr val="002060"/>
                </a:solidFill>
              </a:rPr>
              <a:t> </a:t>
            </a:r>
            <a:r>
              <a:rPr lang="en-US" sz="3000" b="1" dirty="0" err="1" smtClean="0">
                <a:solidFill>
                  <a:srgbClr val="002060"/>
                </a:solidFill>
              </a:rPr>
              <a:t>Kelajakga</a:t>
            </a:r>
            <a:r>
              <a:rPr lang="en-US" sz="3000" b="1" dirty="0" smtClean="0">
                <a:solidFill>
                  <a:srgbClr val="002060"/>
                </a:solidFill>
              </a:rPr>
              <a:t> </a:t>
            </a:r>
            <a:r>
              <a:rPr lang="en-US" sz="3000" b="1" dirty="0" err="1" smtClean="0">
                <a:solidFill>
                  <a:srgbClr val="002060"/>
                </a:solidFill>
              </a:rPr>
              <a:t>befarq</a:t>
            </a:r>
            <a:r>
              <a:rPr lang="en-US" sz="3000" b="1" dirty="0" smtClean="0">
                <a:solidFill>
                  <a:srgbClr val="002060"/>
                </a:solidFill>
              </a:rPr>
              <a:t>  </a:t>
            </a:r>
            <a:r>
              <a:rPr lang="en-US" sz="3000" b="1" dirty="0" err="1" smtClean="0">
                <a:solidFill>
                  <a:srgbClr val="002060"/>
                </a:solidFill>
              </a:rPr>
              <a:t>bo’lish</a:t>
            </a:r>
            <a:endParaRPr lang="ru-RU" sz="3000" b="1" dirty="0">
              <a:solidFill>
                <a:srgbClr val="00206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Прямоугольник 2"/>
          <p:cNvSpPr/>
          <p:nvPr/>
        </p:nvSpPr>
        <p:spPr>
          <a:xfrm>
            <a:off x="1714480" y="357166"/>
            <a:ext cx="7215238" cy="707886"/>
          </a:xfrm>
          <a:prstGeom prst="rect">
            <a:avLst/>
          </a:prstGeom>
        </p:spPr>
        <p:txBody>
          <a:bodyPr wrap="square">
            <a:spAutoFit/>
          </a:bodyPr>
          <a:lstStyle/>
          <a:p>
            <a:pPr algn="ctr"/>
            <a:r>
              <a:rPr lang="en-US" sz="4000" b="1" dirty="0" err="1" smtClean="0">
                <a:solidFill>
                  <a:srgbClr val="FF0000"/>
                </a:solidFill>
                <a:ea typeface="+mj-ea"/>
                <a:cs typeface="+mj-cs"/>
              </a:rPr>
              <a:t>Ko’p</a:t>
            </a:r>
            <a:r>
              <a:rPr lang="en-US" sz="4000" b="1" dirty="0" smtClean="0">
                <a:solidFill>
                  <a:srgbClr val="FF0000"/>
                </a:solidFill>
                <a:ea typeface="+mj-ea"/>
                <a:cs typeface="+mj-cs"/>
              </a:rPr>
              <a:t> </a:t>
            </a:r>
            <a:r>
              <a:rPr lang="en-US" sz="4000" b="1" dirty="0" err="1" smtClean="0">
                <a:solidFill>
                  <a:srgbClr val="FF0000"/>
                </a:solidFill>
                <a:ea typeface="+mj-ea"/>
                <a:cs typeface="+mj-cs"/>
              </a:rPr>
              <a:t>uchraydigan</a:t>
            </a:r>
            <a:r>
              <a:rPr lang="en-US" sz="4000" b="1" dirty="0" smtClean="0">
                <a:solidFill>
                  <a:srgbClr val="FF0000"/>
                </a:solidFill>
                <a:ea typeface="+mj-ea"/>
                <a:cs typeface="+mj-cs"/>
              </a:rPr>
              <a:t> </a:t>
            </a:r>
            <a:r>
              <a:rPr lang="en-US" sz="4000" b="1" dirty="0" err="1" smtClean="0">
                <a:solidFill>
                  <a:srgbClr val="FF0000"/>
                </a:solidFill>
                <a:ea typeface="+mj-ea"/>
                <a:cs typeface="+mj-cs"/>
              </a:rPr>
              <a:t>xatolar</a:t>
            </a:r>
            <a:endParaRPr lang="ru-RU" sz="4000" dirty="0">
              <a:solidFill>
                <a:srgbClr val="FF0000"/>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500174"/>
            <a:ext cx="7215238" cy="4214842"/>
          </a:xfrm>
        </p:spPr>
        <p:txBody>
          <a:bodyPr>
            <a:noAutofit/>
          </a:bodyPr>
          <a:lstStyle/>
          <a:p>
            <a:r>
              <a:rPr lang="en-US" sz="2800" dirty="0" err="1" smtClean="0"/>
              <a:t>To'g'ri</a:t>
            </a:r>
            <a:r>
              <a:rPr lang="en-US" sz="2800" dirty="0" smtClean="0"/>
              <a:t> </a:t>
            </a:r>
            <a:r>
              <a:rPr lang="en-US" sz="2800" dirty="0" err="1" smtClean="0"/>
              <a:t>so'zlarni</a:t>
            </a:r>
            <a:r>
              <a:rPr lang="en-US" sz="2800" dirty="0" smtClean="0"/>
              <a:t> </a:t>
            </a:r>
            <a:r>
              <a:rPr lang="en-US" sz="2800" dirty="0" err="1" smtClean="0"/>
              <a:t>topish</a:t>
            </a:r>
            <a:r>
              <a:rPr lang="en-US" sz="2800" dirty="0" smtClean="0"/>
              <a:t> – </a:t>
            </a:r>
            <a:r>
              <a:rPr lang="en-US" sz="2800" dirty="0" err="1" smtClean="0"/>
              <a:t>katta</a:t>
            </a:r>
            <a:r>
              <a:rPr lang="en-US" sz="2800" dirty="0" smtClean="0"/>
              <a:t> </a:t>
            </a:r>
            <a:r>
              <a:rPr lang="en-US" sz="2800" dirty="0" err="1" smtClean="0"/>
              <a:t>mahorat</a:t>
            </a:r>
            <a:r>
              <a:rPr lang="en-US" sz="2800" dirty="0" smtClean="0"/>
              <a:t> </a:t>
            </a:r>
            <a:r>
              <a:rPr lang="en-US" sz="2800" dirty="0" err="1" smtClean="0"/>
              <a:t>talab</a:t>
            </a:r>
            <a:r>
              <a:rPr lang="en-US" sz="2800" dirty="0" smtClean="0"/>
              <a:t> </a:t>
            </a:r>
            <a:r>
              <a:rPr lang="en-US" sz="2800" dirty="0" err="1" smtClean="0"/>
              <a:t>etadi</a:t>
            </a:r>
            <a:r>
              <a:rPr lang="en-US" sz="2800" dirty="0" smtClean="0"/>
              <a:t>. </a:t>
            </a:r>
            <a:r>
              <a:rPr lang="en-US" sz="2800" dirty="0" err="1" smtClean="0"/>
              <a:t>Bunday</a:t>
            </a:r>
            <a:r>
              <a:rPr lang="en-US" sz="2800" dirty="0" smtClean="0"/>
              <a:t> </a:t>
            </a:r>
            <a:r>
              <a:rPr lang="en-US" sz="2800" dirty="0" err="1" smtClean="0"/>
              <a:t>vaziyatga</a:t>
            </a:r>
            <a:r>
              <a:rPr lang="en-US" sz="2800" dirty="0" smtClean="0"/>
              <a:t> </a:t>
            </a:r>
            <a:r>
              <a:rPr lang="en-US" sz="2800" dirty="0" err="1" smtClean="0"/>
              <a:t>tushmaslik</a:t>
            </a:r>
            <a:r>
              <a:rPr lang="en-US" sz="2800" dirty="0" smtClean="0"/>
              <a:t> </a:t>
            </a:r>
            <a:r>
              <a:rPr lang="en-US" sz="2800" dirty="0" err="1" smtClean="0"/>
              <a:t>uchun</a:t>
            </a:r>
            <a:r>
              <a:rPr lang="en-US" sz="2800" dirty="0" smtClean="0"/>
              <a:t> </a:t>
            </a:r>
            <a:r>
              <a:rPr lang="en-US" sz="2800" dirty="0" err="1" smtClean="0"/>
              <a:t>quyidagi</a:t>
            </a:r>
            <a:r>
              <a:rPr lang="en-US" sz="2800" dirty="0" smtClean="0"/>
              <a:t> </a:t>
            </a:r>
            <a:r>
              <a:rPr lang="en-US" sz="2800" dirty="0" err="1" smtClean="0"/>
              <a:t>maslahatlar</a:t>
            </a:r>
            <a:r>
              <a:rPr lang="en-US" sz="2800" dirty="0" smtClean="0"/>
              <a:t> </a:t>
            </a:r>
            <a:r>
              <a:rPr lang="en-US" sz="2800" dirty="0" err="1" smtClean="0"/>
              <a:t>beramiz</a:t>
            </a:r>
            <a:r>
              <a:rPr lang="en-US" sz="2800" dirty="0" smtClean="0"/>
              <a:t>:</a:t>
            </a:r>
            <a:r>
              <a:rPr lang="ru-RU" sz="2800" dirty="0" smtClean="0"/>
              <a:t/>
            </a:r>
            <a:br>
              <a:rPr lang="ru-RU" sz="2800" dirty="0" smtClean="0"/>
            </a:br>
            <a:r>
              <a:rPr lang="en-US" sz="1000" dirty="0" smtClean="0"/>
              <a:t/>
            </a:r>
            <a:br>
              <a:rPr lang="en-US" sz="1000" dirty="0" smtClean="0"/>
            </a:br>
            <a:r>
              <a:rPr lang="en-US" sz="2800" dirty="0" smtClean="0"/>
              <a:t>1. </a:t>
            </a:r>
            <a:r>
              <a:rPr lang="en-US" sz="2800" dirty="0" err="1" smtClean="0"/>
              <a:t>Klassik</a:t>
            </a:r>
            <a:r>
              <a:rPr lang="en-US" sz="2800" dirty="0" smtClean="0"/>
              <a:t> </a:t>
            </a:r>
            <a:r>
              <a:rPr lang="en-US" sz="2800" dirty="0" err="1" smtClean="0"/>
              <a:t>adabiyotni</a:t>
            </a:r>
            <a:r>
              <a:rPr lang="en-US" sz="2800" dirty="0" smtClean="0"/>
              <a:t> </a:t>
            </a:r>
            <a:r>
              <a:rPr lang="en-US" sz="2800" dirty="0" err="1" smtClean="0"/>
              <a:t>o'qish</a:t>
            </a:r>
            <a:r>
              <a:rPr lang="en-US" sz="2800" dirty="0" smtClean="0"/>
              <a:t>. </a:t>
            </a:r>
            <a:r>
              <a:rPr lang="ru-RU" sz="2800" dirty="0" smtClean="0"/>
              <a:t/>
            </a:r>
            <a:br>
              <a:rPr lang="ru-RU" sz="2800" dirty="0" smtClean="0"/>
            </a:br>
            <a:r>
              <a:rPr lang="en-US" sz="2800" dirty="0" smtClean="0"/>
              <a:t>2. </a:t>
            </a:r>
            <a:r>
              <a:rPr lang="en-US" sz="2800" dirty="0" err="1" smtClean="0"/>
              <a:t>Xotirani</a:t>
            </a:r>
            <a:r>
              <a:rPr lang="en-US" sz="2800" dirty="0" smtClean="0"/>
              <a:t> </a:t>
            </a:r>
            <a:r>
              <a:rPr lang="en-US" sz="2800" dirty="0" err="1" smtClean="0"/>
              <a:t>rivojlantirish</a:t>
            </a:r>
            <a:r>
              <a:rPr lang="en-US" sz="2800" dirty="0" smtClean="0"/>
              <a:t>.</a:t>
            </a:r>
            <a:r>
              <a:rPr lang="ru-RU" sz="2800" dirty="0" smtClean="0"/>
              <a:t/>
            </a:r>
            <a:br>
              <a:rPr lang="ru-RU" sz="2800" dirty="0" smtClean="0"/>
            </a:br>
            <a:r>
              <a:rPr lang="en-US" sz="2800" dirty="0" smtClean="0"/>
              <a:t>3. </a:t>
            </a:r>
            <a:r>
              <a:rPr lang="en-US" sz="2800" dirty="0" err="1" smtClean="0"/>
              <a:t>Kundalik</a:t>
            </a:r>
            <a:r>
              <a:rPr lang="en-US" sz="2800" dirty="0" smtClean="0"/>
              <a:t> </a:t>
            </a:r>
            <a:r>
              <a:rPr lang="en-US" sz="2800" dirty="0" err="1" smtClean="0"/>
              <a:t>jurnal</a:t>
            </a:r>
            <a:r>
              <a:rPr lang="en-US" sz="2800" dirty="0" smtClean="0"/>
              <a:t> </a:t>
            </a:r>
            <a:r>
              <a:rPr lang="en-US" sz="2800" dirty="0" err="1" smtClean="0"/>
              <a:t>yuritish</a:t>
            </a:r>
            <a:r>
              <a:rPr lang="en-US" sz="2800" dirty="0" smtClean="0"/>
              <a:t>. </a:t>
            </a:r>
            <a:r>
              <a:rPr lang="ru-RU" sz="2800" dirty="0" smtClean="0"/>
              <a:t/>
            </a:r>
            <a:br>
              <a:rPr lang="ru-RU" sz="2800" dirty="0" smtClean="0"/>
            </a:br>
            <a:r>
              <a:rPr lang="en-US" sz="2800" dirty="0" smtClean="0"/>
              <a:t>4. </a:t>
            </a:r>
            <a:r>
              <a:rPr lang="en-US" sz="2800" dirty="0" err="1" smtClean="0"/>
              <a:t>Muhokamalarda</a:t>
            </a:r>
            <a:r>
              <a:rPr lang="en-US" sz="2800" dirty="0" smtClean="0"/>
              <a:t> </a:t>
            </a:r>
            <a:r>
              <a:rPr lang="en-US" sz="2800" dirty="0" err="1" smtClean="0"/>
              <a:t>ishtiroq</a:t>
            </a:r>
            <a:r>
              <a:rPr lang="en-US" sz="2800" dirty="0" smtClean="0"/>
              <a:t> </a:t>
            </a:r>
            <a:r>
              <a:rPr lang="en-US" sz="2800" dirty="0" err="1" smtClean="0"/>
              <a:t>etish</a:t>
            </a:r>
            <a:r>
              <a:rPr lang="en-US" sz="2800" dirty="0" smtClean="0"/>
              <a:t>. ⠀</a:t>
            </a:r>
            <a:r>
              <a:rPr lang="ru-RU" sz="2800" dirty="0" smtClean="0"/>
              <a:t/>
            </a:r>
            <a:br>
              <a:rPr lang="ru-RU" sz="2800" dirty="0" smtClean="0"/>
            </a:br>
            <a:r>
              <a:rPr lang="en-US" sz="2800" dirty="0" smtClean="0"/>
              <a:t>5. </a:t>
            </a:r>
            <a:r>
              <a:rPr lang="en-US" sz="2800" dirty="0" err="1" smtClean="0"/>
              <a:t>To'g'ri</a:t>
            </a:r>
            <a:r>
              <a:rPr lang="en-US" sz="2800" dirty="0" smtClean="0"/>
              <a:t> </a:t>
            </a:r>
            <a:r>
              <a:rPr lang="en-US" sz="2800" dirty="0" err="1" smtClean="0"/>
              <a:t>odamlarni</a:t>
            </a:r>
            <a:r>
              <a:rPr lang="en-US" sz="2800" dirty="0" smtClean="0"/>
              <a:t> </a:t>
            </a:r>
            <a:r>
              <a:rPr lang="en-US" sz="2800" dirty="0" err="1" smtClean="0"/>
              <a:t>do’st</a:t>
            </a:r>
            <a:r>
              <a:rPr lang="en-US" sz="2800" dirty="0" smtClean="0"/>
              <a:t> </a:t>
            </a:r>
            <a:r>
              <a:rPr lang="en-US" sz="2800" dirty="0" err="1" smtClean="0"/>
              <a:t>tutish</a:t>
            </a:r>
            <a:r>
              <a:rPr lang="en-US" sz="2800" dirty="0" smtClean="0"/>
              <a:t>.</a:t>
            </a:r>
            <a:r>
              <a:rPr lang="ru-RU" sz="2800" dirty="0" smtClean="0"/>
              <a:t/>
            </a:r>
            <a:br>
              <a:rPr lang="ru-RU" sz="2800" dirty="0" smtClean="0"/>
            </a:br>
            <a:r>
              <a:rPr lang="en-US" sz="2800" dirty="0" smtClean="0"/>
              <a:t>6. </a:t>
            </a:r>
            <a:r>
              <a:rPr lang="en-US" sz="2800" dirty="0" err="1" smtClean="0"/>
              <a:t>Muloqot</a:t>
            </a:r>
            <a:r>
              <a:rPr lang="en-US" sz="2800" dirty="0" smtClean="0"/>
              <a:t> </a:t>
            </a:r>
            <a:r>
              <a:rPr lang="en-US" sz="2800" dirty="0" err="1" smtClean="0"/>
              <a:t>qobiliyatni</a:t>
            </a:r>
            <a:r>
              <a:rPr lang="en-US" sz="2800" dirty="0" smtClean="0"/>
              <a:t> </a:t>
            </a:r>
            <a:r>
              <a:rPr lang="en-US" sz="2800" dirty="0" err="1" smtClean="0"/>
              <a:t>oshirish</a:t>
            </a:r>
            <a:r>
              <a:rPr lang="en-US" sz="2800" dirty="0" smtClean="0"/>
              <a:t>. ⠀</a:t>
            </a:r>
            <a:endParaRPr lang="ru-RU" sz="2800" dirty="0"/>
          </a:p>
        </p:txBody>
      </p:sp>
      <p:sp>
        <p:nvSpPr>
          <p:cNvPr id="3" name="Прямоугольник 2"/>
          <p:cNvSpPr/>
          <p:nvPr/>
        </p:nvSpPr>
        <p:spPr>
          <a:xfrm>
            <a:off x="1500166" y="357166"/>
            <a:ext cx="7358114" cy="1077218"/>
          </a:xfrm>
          <a:prstGeom prst="rect">
            <a:avLst/>
          </a:prstGeom>
        </p:spPr>
        <p:txBody>
          <a:bodyPr wrap="square">
            <a:spAutoFit/>
          </a:bodyPr>
          <a:lstStyle/>
          <a:p>
            <a:pPr algn="ctr"/>
            <a:r>
              <a:rPr lang="en-US" sz="3200" b="1" dirty="0" smtClean="0">
                <a:solidFill>
                  <a:srgbClr val="FF0000"/>
                </a:solidFill>
              </a:rPr>
              <a:t>FIKRLARNI ANIQ VA TO’LA YETKAZISH TALABLARI </a:t>
            </a:r>
            <a:endParaRPr lang="ru-RU" sz="3200" dirty="0">
              <a:solidFill>
                <a:srgbClr val="FF0000"/>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214422"/>
            <a:ext cx="7215238" cy="4000528"/>
          </a:xfrm>
        </p:spPr>
        <p:txBody>
          <a:bodyPr>
            <a:noAutofit/>
          </a:bodyPr>
          <a:lstStyle/>
          <a:p>
            <a:r>
              <a:rPr lang="ru-RU" sz="2800" dirty="0" smtClean="0"/>
              <a:t/>
            </a:r>
            <a:br>
              <a:rPr lang="ru-RU" sz="2800" dirty="0" smtClean="0"/>
            </a:br>
            <a:r>
              <a:rPr lang="en-US" sz="2800" dirty="0" smtClean="0"/>
              <a:t>1. </a:t>
            </a:r>
            <a:r>
              <a:rPr lang="en-US" sz="2800" dirty="0" err="1" smtClean="0"/>
              <a:t>Strukturaviy</a:t>
            </a:r>
            <a:r>
              <a:rPr lang="en-US" sz="2800" dirty="0" smtClean="0"/>
              <a:t> </a:t>
            </a:r>
            <a:r>
              <a:rPr lang="en-US" sz="2800" dirty="0" err="1" smtClean="0"/>
              <a:t>nutqning</a:t>
            </a:r>
            <a:r>
              <a:rPr lang="en-US" sz="2800" dirty="0" smtClean="0"/>
              <a:t> </a:t>
            </a:r>
            <a:r>
              <a:rPr lang="en-US" sz="2800" dirty="0" err="1" smtClean="0"/>
              <a:t>qanday</a:t>
            </a:r>
            <a:r>
              <a:rPr lang="en-US" sz="2800" dirty="0" smtClean="0"/>
              <a:t> </a:t>
            </a:r>
            <a:r>
              <a:rPr lang="en-US" sz="2800" dirty="0" err="1" smtClean="0"/>
              <a:t>ko'rinishini</a:t>
            </a:r>
            <a:r>
              <a:rPr lang="en-US" sz="2800" dirty="0" smtClean="0"/>
              <a:t> </a:t>
            </a:r>
            <a:r>
              <a:rPr lang="en-US" sz="2800" dirty="0" err="1" smtClean="0"/>
              <a:t>tushunish</a:t>
            </a:r>
            <a:r>
              <a:rPr lang="en-US" sz="2800" dirty="0" smtClean="0"/>
              <a:t>: </a:t>
            </a:r>
            <a:r>
              <a:rPr lang="en-US" sz="2800" dirty="0" err="1" smtClean="0"/>
              <a:t>kirish</a:t>
            </a:r>
            <a:r>
              <a:rPr lang="en-US" sz="2800" dirty="0" smtClean="0"/>
              <a:t>, </a:t>
            </a:r>
            <a:r>
              <a:rPr lang="en-US" sz="2800" dirty="0" err="1" smtClean="0"/>
              <a:t>asosiy</a:t>
            </a:r>
            <a:r>
              <a:rPr lang="en-US" sz="2800" dirty="0" smtClean="0"/>
              <a:t> </a:t>
            </a:r>
            <a:r>
              <a:rPr lang="en-US" sz="2800" dirty="0" err="1" smtClean="0"/>
              <a:t>qism</a:t>
            </a:r>
            <a:r>
              <a:rPr lang="en-US" sz="2800" dirty="0" smtClean="0"/>
              <a:t>, </a:t>
            </a:r>
            <a:r>
              <a:rPr lang="en-US" sz="2800" dirty="0" err="1" smtClean="0"/>
              <a:t>avj</a:t>
            </a:r>
            <a:r>
              <a:rPr lang="en-US" sz="2800" dirty="0" smtClean="0"/>
              <a:t> </a:t>
            </a:r>
            <a:r>
              <a:rPr lang="en-US" sz="2800" dirty="0" err="1" smtClean="0"/>
              <a:t>nuqtasi</a:t>
            </a:r>
            <a:r>
              <a:rPr lang="en-US" sz="2800" dirty="0" smtClean="0"/>
              <a:t>, </a:t>
            </a:r>
            <a:r>
              <a:rPr lang="en-US" sz="2800" dirty="0" err="1" smtClean="0"/>
              <a:t>xulosa</a:t>
            </a:r>
            <a:r>
              <a:rPr lang="en-US" sz="2800" dirty="0" smtClean="0"/>
              <a:t>, </a:t>
            </a:r>
            <a:r>
              <a:rPr lang="en-US" sz="2800" dirty="0" err="1" smtClean="0"/>
              <a:t>takliflar</a:t>
            </a:r>
            <a:r>
              <a:rPr lang="en-US" sz="2800" dirty="0" smtClean="0"/>
              <a:t>. </a:t>
            </a:r>
            <a:br>
              <a:rPr lang="en-US" sz="2800" dirty="0" smtClean="0"/>
            </a:br>
            <a:r>
              <a:rPr lang="ru-RU" sz="1100" dirty="0" smtClean="0"/>
              <a:t/>
            </a:r>
            <a:br>
              <a:rPr lang="ru-RU" sz="1100" dirty="0" smtClean="0"/>
            </a:br>
            <a:r>
              <a:rPr lang="en-US" sz="2800" dirty="0" smtClean="0"/>
              <a:t>2. </a:t>
            </a:r>
            <a:r>
              <a:rPr lang="en-US" sz="2800" dirty="0" err="1" smtClean="0"/>
              <a:t>Nima</a:t>
            </a:r>
            <a:r>
              <a:rPr lang="en-US" sz="2800" dirty="0" smtClean="0"/>
              <a:t> </a:t>
            </a:r>
            <a:r>
              <a:rPr lang="en-US" sz="2800" dirty="0" err="1" smtClean="0"/>
              <a:t>uchun</a:t>
            </a:r>
            <a:r>
              <a:rPr lang="en-US" sz="2800" dirty="0" smtClean="0"/>
              <a:t> </a:t>
            </a:r>
            <a:r>
              <a:rPr lang="en-US" sz="2800" dirty="0" err="1" smtClean="0"/>
              <a:t>bunday</a:t>
            </a:r>
            <a:r>
              <a:rPr lang="en-US" sz="2800" dirty="0" smtClean="0"/>
              <a:t> </a:t>
            </a:r>
            <a:r>
              <a:rPr lang="en-US" sz="2800" dirty="0" err="1" smtClean="0"/>
              <a:t>tartib</a:t>
            </a:r>
            <a:r>
              <a:rPr lang="en-US" sz="2800" dirty="0" smtClean="0"/>
              <a:t> </a:t>
            </a:r>
            <a:r>
              <a:rPr lang="en-US" sz="2800" dirty="0" err="1" smtClean="0"/>
              <a:t>borligini</a:t>
            </a:r>
            <a:r>
              <a:rPr lang="en-US" sz="2800" dirty="0" smtClean="0"/>
              <a:t> </a:t>
            </a:r>
            <a:r>
              <a:rPr lang="en-US" sz="2800" dirty="0" err="1" smtClean="0"/>
              <a:t>va</a:t>
            </a:r>
            <a:r>
              <a:rPr lang="en-US" sz="2800" dirty="0" smtClean="0"/>
              <a:t> </a:t>
            </a:r>
            <a:r>
              <a:rPr lang="en-US" sz="2800" dirty="0" err="1" smtClean="0"/>
              <a:t>har</a:t>
            </a:r>
            <a:r>
              <a:rPr lang="en-US" sz="2800" dirty="0" smtClean="0"/>
              <a:t> </a:t>
            </a:r>
            <a:r>
              <a:rPr lang="en-US" sz="2800" dirty="0" err="1" smtClean="0"/>
              <a:t>bir</a:t>
            </a:r>
            <a:r>
              <a:rPr lang="en-US" sz="2800" dirty="0" smtClean="0"/>
              <a:t> </a:t>
            </a:r>
            <a:r>
              <a:rPr lang="en-US" sz="2800" dirty="0" err="1" smtClean="0"/>
              <a:t>elementga</a:t>
            </a:r>
            <a:r>
              <a:rPr lang="en-US" sz="2800" dirty="0" smtClean="0"/>
              <a:t> </a:t>
            </a:r>
            <a:r>
              <a:rPr lang="en-US" sz="2800" dirty="0" err="1" smtClean="0"/>
              <a:t>nima</a:t>
            </a:r>
            <a:r>
              <a:rPr lang="en-US" sz="2800" dirty="0" smtClean="0"/>
              <a:t> </a:t>
            </a:r>
            <a:r>
              <a:rPr lang="en-US" sz="2800" dirty="0" err="1" smtClean="0"/>
              <a:t>kirganini</a:t>
            </a:r>
            <a:r>
              <a:rPr lang="en-US" sz="2800" dirty="0" smtClean="0"/>
              <a:t> </a:t>
            </a:r>
            <a:r>
              <a:rPr lang="en-US" sz="2800" dirty="0" err="1" smtClean="0"/>
              <a:t>tushunish</a:t>
            </a:r>
            <a:r>
              <a:rPr lang="en-US" sz="2800" dirty="0" smtClean="0"/>
              <a:t>.</a:t>
            </a:r>
            <a:br>
              <a:rPr lang="en-US" sz="2800" dirty="0" smtClean="0"/>
            </a:br>
            <a:r>
              <a:rPr lang="ru-RU" sz="1100" dirty="0" smtClean="0"/>
              <a:t/>
            </a:r>
            <a:br>
              <a:rPr lang="ru-RU" sz="1100" dirty="0" smtClean="0"/>
            </a:br>
            <a:r>
              <a:rPr lang="en-US" sz="2800" dirty="0" smtClean="0"/>
              <a:t>3. </a:t>
            </a:r>
            <a:r>
              <a:rPr lang="en-US" sz="2800" dirty="0" err="1" smtClean="0"/>
              <a:t>Nutqdan</a:t>
            </a:r>
            <a:r>
              <a:rPr lang="en-US" sz="2800" dirty="0" smtClean="0"/>
              <a:t> </a:t>
            </a:r>
            <a:r>
              <a:rPr lang="en-US" sz="2800" dirty="0" err="1" smtClean="0"/>
              <a:t>oldin</a:t>
            </a:r>
            <a:r>
              <a:rPr lang="en-US" sz="2800" dirty="0" smtClean="0"/>
              <a:t> </a:t>
            </a:r>
            <a:r>
              <a:rPr lang="en-US" sz="2800" dirty="0" err="1" smtClean="0"/>
              <a:t>tezis</a:t>
            </a:r>
            <a:r>
              <a:rPr lang="en-US" sz="2800" dirty="0" smtClean="0"/>
              <a:t> </a:t>
            </a:r>
            <a:r>
              <a:rPr lang="en-US" sz="2800" dirty="0" err="1" smtClean="0"/>
              <a:t>rejasini</a:t>
            </a:r>
            <a:r>
              <a:rPr lang="en-US" sz="2800" dirty="0" smtClean="0"/>
              <a:t> </a:t>
            </a:r>
            <a:r>
              <a:rPr lang="en-US" sz="2800" dirty="0" err="1" smtClean="0"/>
              <a:t>yozish</a:t>
            </a:r>
            <a:r>
              <a:rPr lang="en-US" sz="2800" dirty="0" smtClean="0"/>
              <a:t>. Agar  </a:t>
            </a:r>
            <a:r>
              <a:rPr lang="en-US" sz="2800" dirty="0" err="1" smtClean="0"/>
              <a:t>nutq</a:t>
            </a:r>
            <a:r>
              <a:rPr lang="en-US" sz="2800" dirty="0" smtClean="0"/>
              <a:t> </a:t>
            </a:r>
            <a:r>
              <a:rPr lang="en-US" sz="2800" dirty="0" err="1" smtClean="0"/>
              <a:t>dialogda</a:t>
            </a:r>
            <a:r>
              <a:rPr lang="en-US" sz="2800" dirty="0" smtClean="0"/>
              <a:t> </a:t>
            </a:r>
            <a:r>
              <a:rPr lang="en-US" sz="2800" dirty="0" err="1" smtClean="0"/>
              <a:t>tuzilmasa</a:t>
            </a:r>
            <a:r>
              <a:rPr lang="en-US" sz="2800" dirty="0" smtClean="0"/>
              <a:t>, </a:t>
            </a:r>
            <a:r>
              <a:rPr lang="en-US" sz="2800" dirty="0" err="1" smtClean="0"/>
              <a:t>avval</a:t>
            </a:r>
            <a:r>
              <a:rPr lang="en-US" sz="2800" dirty="0" smtClean="0"/>
              <a:t> </a:t>
            </a:r>
            <a:r>
              <a:rPr lang="en-US" sz="2800" dirty="0" err="1" smtClean="0"/>
              <a:t>tasavvur</a:t>
            </a:r>
            <a:r>
              <a:rPr lang="en-US" sz="2800" dirty="0" smtClean="0"/>
              <a:t> </a:t>
            </a:r>
            <a:r>
              <a:rPr lang="en-US" sz="2800" dirty="0" err="1" smtClean="0"/>
              <a:t>kilish</a:t>
            </a:r>
            <a:r>
              <a:rPr lang="en-US" sz="2800" dirty="0" smtClean="0"/>
              <a:t> </a:t>
            </a:r>
            <a:r>
              <a:rPr lang="en-US" sz="2800" dirty="0" err="1" smtClean="0"/>
              <a:t>kerak</a:t>
            </a:r>
            <a:r>
              <a:rPr lang="en-US" sz="2800" dirty="0" smtClean="0"/>
              <a:t>. </a:t>
            </a:r>
            <a:endParaRPr lang="ru-RU" sz="2800" dirty="0"/>
          </a:p>
        </p:txBody>
      </p:sp>
      <p:sp>
        <p:nvSpPr>
          <p:cNvPr id="3" name="Прямоугольник 2"/>
          <p:cNvSpPr/>
          <p:nvPr/>
        </p:nvSpPr>
        <p:spPr>
          <a:xfrm>
            <a:off x="1571604" y="214290"/>
            <a:ext cx="7277121" cy="646331"/>
          </a:xfrm>
          <a:prstGeom prst="rect">
            <a:avLst/>
          </a:prstGeom>
        </p:spPr>
        <p:txBody>
          <a:bodyPr wrap="square">
            <a:spAutoFit/>
          </a:bodyPr>
          <a:lstStyle/>
          <a:p>
            <a:pPr algn="ctr"/>
            <a:r>
              <a:rPr lang="en-US" sz="3600" b="1" dirty="0" err="1" smtClean="0">
                <a:solidFill>
                  <a:srgbClr val="FF0000"/>
                </a:solidFill>
                <a:ea typeface="+mj-ea"/>
                <a:cs typeface="+mj-cs"/>
              </a:rPr>
              <a:t>Notiqlik</a:t>
            </a:r>
            <a:r>
              <a:rPr lang="en-US" sz="3600" b="1" dirty="0" smtClean="0">
                <a:solidFill>
                  <a:srgbClr val="FF0000"/>
                </a:solidFill>
                <a:ea typeface="+mj-ea"/>
                <a:cs typeface="+mj-cs"/>
              </a:rPr>
              <a:t> </a:t>
            </a:r>
            <a:r>
              <a:rPr lang="en-US" sz="3600" b="1" dirty="0" err="1" smtClean="0">
                <a:solidFill>
                  <a:srgbClr val="FF0000"/>
                </a:solidFill>
                <a:ea typeface="+mj-ea"/>
                <a:cs typeface="+mj-cs"/>
              </a:rPr>
              <a:t>mahorati</a:t>
            </a:r>
            <a:r>
              <a:rPr lang="en-US" sz="3600" b="1" dirty="0" smtClean="0">
                <a:solidFill>
                  <a:srgbClr val="FF0000"/>
                </a:solidFill>
                <a:ea typeface="+mj-ea"/>
                <a:cs typeface="+mj-cs"/>
              </a:rPr>
              <a:t> </a:t>
            </a:r>
            <a:r>
              <a:rPr lang="en-US" sz="3600" b="1" dirty="0" err="1" smtClean="0">
                <a:solidFill>
                  <a:srgbClr val="FF0000"/>
                </a:solidFill>
                <a:ea typeface="+mj-ea"/>
                <a:cs typeface="+mj-cs"/>
              </a:rPr>
              <a:t>asoslari</a:t>
            </a:r>
            <a:endParaRPr lang="ru-RU" sz="3600" b="1" dirty="0">
              <a:solidFill>
                <a:srgbClr val="FF000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571604" y="214290"/>
            <a:ext cx="7277121" cy="7017306"/>
          </a:xfrm>
          <a:prstGeom prst="rect">
            <a:avLst/>
          </a:prstGeom>
        </p:spPr>
        <p:txBody>
          <a:bodyPr wrap="square">
            <a:spAutoFit/>
          </a:bodyPr>
          <a:lstStyle/>
          <a:p>
            <a:pPr algn="ctr"/>
            <a:r>
              <a:rPr lang="ru-RU" b="1" dirty="0" smtClean="0"/>
              <a:t>ТЕШАБАЕВ АНВАР ЭРГАШЕВИЧ</a:t>
            </a:r>
          </a:p>
          <a:p>
            <a:pPr algn="ctr"/>
            <a:r>
              <a:rPr lang="ru-RU" dirty="0" smtClean="0"/>
              <a:t>Кандидат технических наук (</a:t>
            </a:r>
            <a:r>
              <a:rPr lang="en-US" dirty="0" smtClean="0"/>
              <a:t>PhD in </a:t>
            </a:r>
            <a:r>
              <a:rPr lang="en-US" dirty="0" err="1" smtClean="0"/>
              <a:t>technics</a:t>
            </a:r>
            <a:r>
              <a:rPr lang="ru-RU" dirty="0" smtClean="0"/>
              <a:t>) (1993)</a:t>
            </a:r>
            <a:endParaRPr lang="ru-RU" b="1" dirty="0" smtClean="0"/>
          </a:p>
          <a:p>
            <a:pPr algn="ctr"/>
            <a:r>
              <a:rPr lang="ru-RU" dirty="0" smtClean="0"/>
              <a:t>МВА</a:t>
            </a:r>
            <a:r>
              <a:rPr lang="en-US" dirty="0" smtClean="0"/>
              <a:t> – Master of Business Administration (2005) </a:t>
            </a:r>
            <a:endParaRPr lang="ru-RU" b="1" dirty="0" smtClean="0"/>
          </a:p>
          <a:p>
            <a:pPr algn="ctr"/>
            <a:r>
              <a:rPr lang="en-US" dirty="0" smtClean="0"/>
              <a:t>+998 93 252 6488 (</a:t>
            </a:r>
            <a:r>
              <a:rPr lang="ru-RU" dirty="0" err="1" smtClean="0"/>
              <a:t>моб</a:t>
            </a:r>
            <a:r>
              <a:rPr lang="en-US" dirty="0" smtClean="0"/>
              <a:t>.)</a:t>
            </a:r>
            <a:endParaRPr lang="ru-RU" b="1" dirty="0" smtClean="0"/>
          </a:p>
          <a:p>
            <a:pPr algn="ctr"/>
            <a:r>
              <a:rPr lang="en-US" b="1" u="sng" dirty="0" smtClean="0">
                <a:hlinkClick r:id="rId3"/>
              </a:rPr>
              <a:t>ateshabaev1958@gmail.com</a:t>
            </a:r>
            <a:endParaRPr lang="ru-RU" b="1" dirty="0" smtClean="0"/>
          </a:p>
          <a:p>
            <a:pPr algn="ctr"/>
            <a:endParaRPr lang="en-US" b="1" u="sng" dirty="0" smtClean="0"/>
          </a:p>
          <a:p>
            <a:pPr algn="ctr"/>
            <a:r>
              <a:rPr lang="en-US" b="1" u="sng" dirty="0" smtClean="0"/>
              <a:t>CURRICULUM VITAE</a:t>
            </a:r>
            <a:endParaRPr lang="ru-RU" b="1" dirty="0" smtClean="0"/>
          </a:p>
          <a:p>
            <a:r>
              <a:rPr lang="en-US" b="1" dirty="0" smtClean="0"/>
              <a:t> </a:t>
            </a:r>
            <a:r>
              <a:rPr lang="ru-RU" b="1" dirty="0" smtClean="0"/>
              <a:t>Образование</a:t>
            </a:r>
            <a:r>
              <a:rPr lang="uz-Cyrl-UZ" b="1" dirty="0" smtClean="0"/>
              <a:t>:</a:t>
            </a:r>
            <a:endParaRPr lang="ru-RU" b="1" dirty="0" smtClean="0"/>
          </a:p>
          <a:p>
            <a:r>
              <a:rPr lang="en-US" dirty="0" smtClean="0"/>
              <a:t>1. </a:t>
            </a:r>
            <a:r>
              <a:rPr lang="ru-RU" dirty="0" smtClean="0"/>
              <a:t>Высшая школа бизнеса Академии государственного и общественного строительства при Президенте Республики Узбекистан, июль 2004 – октябрь 2006 г.</a:t>
            </a:r>
            <a:endParaRPr lang="ru-RU" b="1" dirty="0" smtClean="0"/>
          </a:p>
          <a:p>
            <a:r>
              <a:rPr lang="en-US" dirty="0" smtClean="0"/>
              <a:t>2. </a:t>
            </a:r>
            <a:r>
              <a:rPr lang="ru-RU" dirty="0" smtClean="0"/>
              <a:t>Аспирантура Узбекского научно-исследовательского института механизации и электрификации сельского хозяйства, 1985-1988.</a:t>
            </a:r>
            <a:endParaRPr lang="ru-RU" b="1" dirty="0" smtClean="0"/>
          </a:p>
          <a:p>
            <a:r>
              <a:rPr lang="en-US" dirty="0" smtClean="0"/>
              <a:t>3. </a:t>
            </a:r>
            <a:r>
              <a:rPr lang="ru-RU" dirty="0" smtClean="0"/>
              <a:t>Андижанский институт хлопководства, факультет «Механизация сельского хозяйства», 1978-1981 (диплом инженера -механика по механизации сельскохозяйственного производства)</a:t>
            </a:r>
            <a:endParaRPr lang="ru-RU" b="1" dirty="0" smtClean="0"/>
          </a:p>
          <a:p>
            <a:r>
              <a:rPr lang="en-US" dirty="0" smtClean="0"/>
              <a:t>4. </a:t>
            </a:r>
            <a:r>
              <a:rPr lang="ru-RU" dirty="0" smtClean="0"/>
              <a:t>Ташкентский автомобильно-дорожный институт факультет «Дорожные машины», 1975-1978</a:t>
            </a:r>
            <a:endParaRPr lang="ru-RU" b="1" dirty="0" smtClean="0"/>
          </a:p>
          <a:p>
            <a:r>
              <a:rPr lang="uz-Cyrl-UZ" b="1" dirty="0" smtClean="0"/>
              <a:t>Учебные курсы и стажировка</a:t>
            </a:r>
            <a:endParaRPr lang="ru-RU" b="1" dirty="0" smtClean="0"/>
          </a:p>
          <a:p>
            <a:r>
              <a:rPr lang="en-US" dirty="0" smtClean="0"/>
              <a:t>1.</a:t>
            </a:r>
            <a:r>
              <a:rPr lang="uz-Cyrl-UZ" dirty="0" smtClean="0"/>
              <a:t>“Менеджмент образовательной системы” Курсы переподготовки и повышения квалификации руководящих кадров высших учебных заведений. Головной научно-методический центр Министерства высшего и среднего специального образования Республики Узбекистан. г.Ташкент, январь – февраль 2019 г.</a:t>
            </a:r>
            <a:endParaRPr lang="ru-RU" b="1" dirty="0" smtClean="0"/>
          </a:p>
          <a:p>
            <a:pPr algn="ctr"/>
            <a:endParaRPr lang="ru-RU" b="1" dirty="0">
              <a:solidFill>
                <a:srgbClr val="FF0000"/>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571604" y="214290"/>
            <a:ext cx="7277121" cy="6463308"/>
          </a:xfrm>
          <a:prstGeom prst="rect">
            <a:avLst/>
          </a:prstGeom>
        </p:spPr>
        <p:txBody>
          <a:bodyPr wrap="square">
            <a:spAutoFit/>
          </a:bodyPr>
          <a:lstStyle/>
          <a:p>
            <a:r>
              <a:rPr lang="en-US" dirty="0" smtClean="0"/>
              <a:t>2. </a:t>
            </a:r>
            <a:r>
              <a:rPr lang="uz-Cyrl-UZ" dirty="0" smtClean="0"/>
              <a:t>“Менеджмент образовательных систем” Курсы повышения квалификации руководящих работников высшего образования. Главный научно-методический центр Министерства высшего и среднего специального образования Республики Узбекистан. г.Ташкент, апрель – июнь 2015 г.</a:t>
            </a:r>
            <a:endParaRPr lang="ru-RU" b="1" dirty="0" smtClean="0"/>
          </a:p>
          <a:p>
            <a:r>
              <a:rPr lang="en-US" dirty="0" smtClean="0"/>
              <a:t>3. </a:t>
            </a:r>
            <a:r>
              <a:rPr lang="uz-Cyrl-UZ" dirty="0" smtClean="0"/>
              <a:t>“Современный университет: развитие образовательных программ и партнерство с </a:t>
            </a:r>
            <a:r>
              <a:rPr lang="ru-RU" dirty="0" smtClean="0"/>
              <a:t>индустрией</a:t>
            </a:r>
            <a:r>
              <a:rPr lang="uz-Cyrl-UZ" dirty="0" smtClean="0"/>
              <a:t>” </a:t>
            </a:r>
            <a:r>
              <a:rPr lang="en-US" dirty="0" smtClean="0"/>
              <a:t>c</a:t>
            </a:r>
            <a:r>
              <a:rPr lang="uz-Cyrl-UZ" dirty="0" smtClean="0"/>
              <a:t>тажировка по программе Агентства США по международному развитию USAID и </a:t>
            </a:r>
            <a:r>
              <a:rPr lang="en-US" dirty="0" smtClean="0"/>
              <a:t>ACCELS </a:t>
            </a:r>
            <a:r>
              <a:rPr lang="uz-Cyrl-UZ" dirty="0" smtClean="0"/>
              <a:t>по программе сотрудничеств в области образования,</a:t>
            </a:r>
            <a:r>
              <a:rPr lang="en-US" dirty="0" smtClean="0"/>
              <a:t> </a:t>
            </a:r>
            <a:r>
              <a:rPr lang="uz-Cyrl-UZ" dirty="0" smtClean="0"/>
              <a:t>США, сентябрь-октябрь 2012 г. </a:t>
            </a:r>
            <a:endParaRPr lang="ru-RU" b="1" dirty="0" smtClean="0"/>
          </a:p>
          <a:p>
            <a:r>
              <a:rPr lang="en-US" dirty="0" smtClean="0"/>
              <a:t>4. </a:t>
            </a:r>
            <a:r>
              <a:rPr lang="uz-Cyrl-UZ" dirty="0" smtClean="0"/>
              <a:t>Курсы повышения квалификации руководящих работников АК “Узавтосаноат”, Туринский политехнический университет в г.Ташкенте, Ташкент, апрель 2011 г.</a:t>
            </a:r>
            <a:endParaRPr lang="en-US" dirty="0" smtClean="0"/>
          </a:p>
          <a:p>
            <a:r>
              <a:rPr lang="en-US" dirty="0" smtClean="0"/>
              <a:t>5. </a:t>
            </a:r>
            <a:r>
              <a:rPr lang="uz-Cyrl-UZ" dirty="0" smtClean="0"/>
              <a:t>“Современные методы управления персоналом”</a:t>
            </a:r>
            <a:r>
              <a:rPr lang="ru-RU" dirty="0" smtClean="0"/>
              <a:t>, </a:t>
            </a:r>
            <a:r>
              <a:rPr lang="uz-Cyrl-UZ" dirty="0" smtClean="0"/>
              <a:t> Центр подготовки и повышения квалификации Министерства внешних экономических связей, торговли и инвестиций, Ташкент, март 2007 г.</a:t>
            </a:r>
            <a:endParaRPr lang="ru-RU" b="1" dirty="0" smtClean="0"/>
          </a:p>
          <a:p>
            <a:r>
              <a:rPr lang="en-US" dirty="0" smtClean="0"/>
              <a:t>6. </a:t>
            </a:r>
            <a:r>
              <a:rPr lang="uz-Cyrl-UZ" dirty="0" smtClean="0"/>
              <a:t>Стажировка по программе международного научного обмена IREX “International Research Exchanges”,</a:t>
            </a:r>
            <a:r>
              <a:rPr lang="en-US" dirty="0" smtClean="0"/>
              <a:t>USAID</a:t>
            </a:r>
            <a:r>
              <a:rPr lang="ru-RU" dirty="0" smtClean="0"/>
              <a:t> - </a:t>
            </a:r>
            <a:r>
              <a:rPr lang="uz-Cyrl-UZ" dirty="0" smtClean="0"/>
              <a:t>Агентства США по международному развитию</a:t>
            </a:r>
            <a:r>
              <a:rPr lang="ru-RU" dirty="0" smtClean="0"/>
              <a:t>,</a:t>
            </a:r>
            <a:r>
              <a:rPr lang="uz-Cyrl-UZ" dirty="0" smtClean="0"/>
              <a:t> организованная “Meridian” (Вашингтон, округ Колумбия) и Советом по международным программам (Council of International Programs) (</a:t>
            </a:r>
            <a:r>
              <a:rPr lang="ru-RU" dirty="0" smtClean="0"/>
              <a:t>Чикаго, Иллинойс) </a:t>
            </a:r>
            <a:r>
              <a:rPr lang="uz-Cyrl-UZ" dirty="0" smtClean="0"/>
              <a:t>по современным методам управления и внедрению управленческих инноваций, Университет шт.Иллинойс, г.Шампань-Урбана, Чикагский университет.  США, январь-июнь 2005 г.</a:t>
            </a:r>
            <a:endParaRPr lang="ru-RU" b="1" dirty="0">
              <a:solidFill>
                <a:srgbClr val="FF0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7504242"/>
          </a:xfrm>
          <a:prstGeom prst="rect">
            <a:avLst/>
          </a:prstGeom>
        </p:spPr>
        <p:txBody>
          <a:bodyPr wrap="square">
            <a:spAutoFit/>
          </a:bodyPr>
          <a:lstStyle/>
          <a:p>
            <a:pPr>
              <a:lnSpc>
                <a:spcPct val="150000"/>
              </a:lnSpc>
            </a:pPr>
            <a:r>
              <a:rPr lang="ru-RU" b="1" dirty="0" smtClean="0"/>
              <a:t>Профессиональный опыт:</a:t>
            </a:r>
          </a:p>
          <a:p>
            <a:r>
              <a:rPr lang="ru-RU" b="1" dirty="0" smtClean="0"/>
              <a:t> А. Постоянная работа</a:t>
            </a:r>
          </a:p>
          <a:p>
            <a:r>
              <a:rPr lang="ru-RU" dirty="0" smtClean="0"/>
              <a:t>2020 октябрь – доцент кафедры «Технология машиностроения и автоматизация», Ферганский политехнический институт, г. Фергана</a:t>
            </a:r>
            <a:endParaRPr lang="ru-RU" b="1" dirty="0" smtClean="0"/>
          </a:p>
          <a:p>
            <a:r>
              <a:rPr lang="ru-RU" dirty="0" smtClean="0"/>
              <a:t>2017 сентябрь – заведующий кафедрой «Технология машиностроения и автоматизация», Ферганский политехнический институт, г. Фергана</a:t>
            </a:r>
            <a:endParaRPr lang="ru-RU" b="1" dirty="0" smtClean="0"/>
          </a:p>
          <a:p>
            <a:r>
              <a:rPr lang="ru-RU" dirty="0" smtClean="0"/>
              <a:t>2016 октябрь–июль 2017 г., доцент, Ташкентский государственный технический университет, г.Ташкент</a:t>
            </a:r>
            <a:endParaRPr lang="ru-RU" b="1" dirty="0" smtClean="0"/>
          </a:p>
          <a:p>
            <a:r>
              <a:rPr lang="ru-RU" dirty="0" smtClean="0"/>
              <a:t>2013 май - сентябрь 2016 г., Ректор Андижанского машиностроительного института, г.Андижан</a:t>
            </a:r>
            <a:endParaRPr lang="ru-RU" b="1" dirty="0" smtClean="0"/>
          </a:p>
          <a:p>
            <a:r>
              <a:rPr lang="ru-RU" dirty="0" smtClean="0"/>
              <a:t>2012 апрель - 2013 май, Проректор по научной работе Андижанского машиностроительного института,</a:t>
            </a:r>
            <a:endParaRPr lang="ru-RU" b="1" dirty="0" smtClean="0"/>
          </a:p>
          <a:p>
            <a:r>
              <a:rPr lang="ru-RU" dirty="0" smtClean="0"/>
              <a:t>2009 октябрь - 2012 июль, Начальник Отдела рационализации ЗАО «</a:t>
            </a:r>
            <a:r>
              <a:rPr lang="ru-RU" dirty="0" err="1" smtClean="0"/>
              <a:t>Дженерал</a:t>
            </a:r>
            <a:r>
              <a:rPr lang="ru-RU" dirty="0" smtClean="0"/>
              <a:t> </a:t>
            </a:r>
            <a:r>
              <a:rPr lang="en-US" dirty="0" smtClean="0"/>
              <a:t> </a:t>
            </a:r>
            <a:r>
              <a:rPr lang="ru-RU" dirty="0" err="1" smtClean="0"/>
              <a:t>Моторс</a:t>
            </a:r>
            <a:r>
              <a:rPr lang="ru-RU" dirty="0" smtClean="0"/>
              <a:t> Узбекистан»</a:t>
            </a:r>
            <a:endParaRPr lang="ru-RU" b="1" dirty="0" smtClean="0"/>
          </a:p>
          <a:p>
            <a:r>
              <a:rPr lang="ru-RU" dirty="0" smtClean="0"/>
              <a:t>2007 октябрь – 2009 октябрь, Директор </a:t>
            </a:r>
            <a:r>
              <a:rPr lang="ru-RU" dirty="0" err="1" smtClean="0"/>
              <a:t>Асакинского</a:t>
            </a:r>
            <a:r>
              <a:rPr lang="ru-RU" dirty="0" smtClean="0"/>
              <a:t> автомобилестроительного профессионального колледжа, </a:t>
            </a:r>
            <a:r>
              <a:rPr lang="ru-RU" dirty="0" err="1" smtClean="0"/>
              <a:t>Асакинский</a:t>
            </a:r>
            <a:r>
              <a:rPr lang="ru-RU" dirty="0" smtClean="0"/>
              <a:t> район, Андижанская область (по совместительству)</a:t>
            </a:r>
            <a:endParaRPr lang="en-US" dirty="0" smtClean="0"/>
          </a:p>
          <a:p>
            <a:r>
              <a:rPr lang="ru-RU" dirty="0" smtClean="0"/>
              <a:t>2002 август – 2009 октябрь, Руководитель Учебного центра «</a:t>
            </a:r>
            <a:r>
              <a:rPr lang="ru-RU" dirty="0" err="1" smtClean="0"/>
              <a:t>УзДЭУавто</a:t>
            </a:r>
            <a:r>
              <a:rPr lang="ru-RU" dirty="0" smtClean="0"/>
              <a:t>» (с марта 2008 именуется ЗАО «</a:t>
            </a:r>
            <a:r>
              <a:rPr lang="ru-RU" dirty="0" err="1" smtClean="0"/>
              <a:t>Дженерал</a:t>
            </a:r>
            <a:r>
              <a:rPr lang="ru-RU" dirty="0" smtClean="0"/>
              <a:t> </a:t>
            </a:r>
            <a:r>
              <a:rPr lang="ru-RU" dirty="0" err="1" smtClean="0"/>
              <a:t>Моторс</a:t>
            </a:r>
            <a:r>
              <a:rPr lang="ru-RU" dirty="0" smtClean="0"/>
              <a:t> Узбекистан») </a:t>
            </a:r>
            <a:r>
              <a:rPr lang="ru-RU" dirty="0" err="1" smtClean="0"/>
              <a:t>г.Асака</a:t>
            </a:r>
            <a:r>
              <a:rPr lang="ru-RU" dirty="0" smtClean="0"/>
              <a:t>, Андижанская область</a:t>
            </a:r>
            <a:endParaRPr lang="ru-RU" b="1" dirty="0" smtClean="0"/>
          </a:p>
          <a:p>
            <a:r>
              <a:rPr lang="ru-RU" dirty="0" smtClean="0"/>
              <a:t>2000 август – 2002 август, Менеджер Отдела корпоративных инноваций СП «</a:t>
            </a:r>
            <a:r>
              <a:rPr lang="ru-RU" dirty="0" err="1" smtClean="0"/>
              <a:t>УзДЭУавто</a:t>
            </a:r>
            <a:r>
              <a:rPr lang="ru-RU" dirty="0" smtClean="0"/>
              <a:t>», </a:t>
            </a:r>
            <a:r>
              <a:rPr lang="ru-RU" dirty="0" err="1" smtClean="0"/>
              <a:t>г.Асака</a:t>
            </a:r>
            <a:r>
              <a:rPr lang="ru-RU" dirty="0" smtClean="0"/>
              <a:t>, Андижанская область</a:t>
            </a:r>
            <a:endParaRPr lang="ru-RU" b="1" dirty="0" smtClean="0"/>
          </a:p>
          <a:p>
            <a:r>
              <a:rPr lang="ru-RU" dirty="0" smtClean="0"/>
              <a:t>1999 январь – 2000 август, Менеджер отдела «</a:t>
            </a:r>
            <a:r>
              <a:rPr lang="en-US" dirty="0" smtClean="0"/>
              <a:t>Design</a:t>
            </a:r>
            <a:r>
              <a:rPr lang="ru-RU" dirty="0" smtClean="0"/>
              <a:t>-2» Департамента </a:t>
            </a:r>
            <a:r>
              <a:rPr lang="ru-RU" sz="1600" dirty="0" smtClean="0"/>
              <a:t>«</a:t>
            </a:r>
            <a:r>
              <a:rPr lang="en-US" sz="1600" dirty="0" smtClean="0"/>
              <a:t>Product Engineering</a:t>
            </a:r>
            <a:r>
              <a:rPr lang="ru-RU" sz="1600" dirty="0" smtClean="0"/>
              <a:t>» СП «</a:t>
            </a:r>
            <a:r>
              <a:rPr lang="ru-RU" sz="1600" dirty="0" err="1" smtClean="0"/>
              <a:t>УзДЭУавто</a:t>
            </a:r>
            <a:r>
              <a:rPr lang="ru-RU" dirty="0" smtClean="0"/>
              <a:t>»</a:t>
            </a:r>
            <a:endParaRPr lang="ru-RU" b="1" dirty="0" smtClean="0"/>
          </a:p>
          <a:p>
            <a:endParaRPr lang="ru-RU" b="1" dirty="0" smtClean="0"/>
          </a:p>
          <a:p>
            <a:endParaRPr lang="ru-RU" b="1" dirty="0">
              <a:solidFill>
                <a:srgbClr val="FF0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6463308"/>
          </a:xfrm>
          <a:prstGeom prst="rect">
            <a:avLst/>
          </a:prstGeom>
        </p:spPr>
        <p:txBody>
          <a:bodyPr wrap="square">
            <a:spAutoFit/>
          </a:bodyPr>
          <a:lstStyle/>
          <a:p>
            <a:r>
              <a:rPr lang="ru-RU" b="1" dirty="0" smtClean="0"/>
              <a:t>Кратковременная и дополнительная работа:</a:t>
            </a:r>
          </a:p>
          <a:p>
            <a:r>
              <a:rPr lang="ru-RU" dirty="0" smtClean="0"/>
              <a:t>2015 сентябрь – 2016 сентябрь, доцент кафедры «Метрология, стандартизация и управления качеством»  Андижанского машиностроительного института, г. Андижан</a:t>
            </a:r>
            <a:endParaRPr lang="ru-RU" b="1" dirty="0" smtClean="0"/>
          </a:p>
          <a:p>
            <a:r>
              <a:rPr lang="ru-RU" dirty="0" smtClean="0"/>
              <a:t>2013 декабрь - 2016 май, руководитель проектной группы «Нормирование электроэнергии и расходных материалов»</a:t>
            </a:r>
            <a:endParaRPr lang="ru-RU" b="1" dirty="0" smtClean="0"/>
          </a:p>
          <a:p>
            <a:r>
              <a:rPr lang="ru-RU" dirty="0" smtClean="0"/>
              <a:t>2013 август – 2016 май, руководитель проектной группы </a:t>
            </a:r>
            <a:r>
              <a:rPr lang="uz-Cyrl-UZ" dirty="0" smtClean="0"/>
              <a:t> и ответственный исполнитель </a:t>
            </a:r>
            <a:r>
              <a:rPr lang="ru-RU" dirty="0" smtClean="0"/>
              <a:t>по хоздоговорной тематике «Нормирование расходных материалов</a:t>
            </a:r>
            <a:r>
              <a:rPr lang="uz-Cyrl-UZ" dirty="0" smtClean="0"/>
              <a:t>для производства продукции</a:t>
            </a:r>
            <a:r>
              <a:rPr lang="ru-RU" dirty="0" smtClean="0"/>
              <a:t>»</a:t>
            </a:r>
            <a:endParaRPr lang="ru-RU" b="1" dirty="0" smtClean="0"/>
          </a:p>
          <a:p>
            <a:r>
              <a:rPr lang="ru-RU" dirty="0" smtClean="0"/>
              <a:t>2014 сентябрь – 2015 декабрь – ответственный исполнитель по гранту </a:t>
            </a:r>
            <a:r>
              <a:rPr lang="uz-Cyrl-UZ" dirty="0" smtClean="0"/>
              <a:t>“Оптимизация управления предприятиями”</a:t>
            </a:r>
            <a:endParaRPr lang="ru-RU" b="1" dirty="0" smtClean="0"/>
          </a:p>
          <a:p>
            <a:r>
              <a:rPr lang="ru-RU" dirty="0" smtClean="0"/>
              <a:t>2009 октябрь – 2015 июнь, доцент кафедры «Специальных дисциплин» Андижанского инженерно-экономического института (с сентября 2011 года – Андижанский машиностроительный институт), г.Андижан</a:t>
            </a:r>
            <a:endParaRPr lang="ru-RU" b="1" dirty="0" smtClean="0"/>
          </a:p>
          <a:p>
            <a:r>
              <a:rPr lang="ru-RU" dirty="0" smtClean="0"/>
              <a:t>2007 август – 2009 октябрь, руководитель Учебных курсов по профессиональной подготовке сварщиков Учебного центра «</a:t>
            </a:r>
            <a:r>
              <a:rPr lang="ru-RU" dirty="0" err="1" smtClean="0"/>
              <a:t>Аср</a:t>
            </a:r>
            <a:r>
              <a:rPr lang="ru-RU" dirty="0" smtClean="0"/>
              <a:t> </a:t>
            </a:r>
            <a:r>
              <a:rPr lang="ru-RU" dirty="0" err="1" smtClean="0"/>
              <a:t>Умиди</a:t>
            </a:r>
            <a:r>
              <a:rPr lang="ru-RU" dirty="0" smtClean="0"/>
              <a:t>», </a:t>
            </a:r>
            <a:r>
              <a:rPr lang="ru-RU" dirty="0" err="1" smtClean="0"/>
              <a:t>Асакинский</a:t>
            </a:r>
            <a:r>
              <a:rPr lang="ru-RU" dirty="0" smtClean="0"/>
              <a:t> район, Андижанская область </a:t>
            </a:r>
          </a:p>
          <a:p>
            <a:r>
              <a:rPr lang="ru-RU" dirty="0" smtClean="0"/>
              <a:t>2004 апрель – 2007 май, преподаватель Учебных курсов по профессиональной подготовке сварщиков Учебного центра «</a:t>
            </a:r>
            <a:r>
              <a:rPr lang="ru-RU" dirty="0" err="1" smtClean="0"/>
              <a:t>Аср</a:t>
            </a:r>
            <a:r>
              <a:rPr lang="ru-RU" dirty="0" smtClean="0"/>
              <a:t> </a:t>
            </a:r>
            <a:r>
              <a:rPr lang="ru-RU" dirty="0" err="1" smtClean="0"/>
              <a:t>Умиди</a:t>
            </a:r>
            <a:r>
              <a:rPr lang="ru-RU" dirty="0" smtClean="0"/>
              <a:t>» , </a:t>
            </a:r>
            <a:r>
              <a:rPr lang="ru-RU" dirty="0" err="1" smtClean="0"/>
              <a:t>Асакинский</a:t>
            </a:r>
            <a:r>
              <a:rPr lang="ru-RU" dirty="0" smtClean="0"/>
              <a:t> район, Андижанская область</a:t>
            </a:r>
          </a:p>
          <a:p>
            <a:r>
              <a:rPr lang="ru-RU" dirty="0" smtClean="0"/>
              <a:t>2001 сентябрь – 2007 июнь, доцент кафедры «Наземные транспортные системы»Андижанского инженерно-экономического института, г.Андижан</a:t>
            </a:r>
            <a:r>
              <a:rPr lang="en-US" dirty="0" smtClean="0"/>
              <a:t> (</a:t>
            </a:r>
            <a:r>
              <a:rPr lang="ru-RU" dirty="0" smtClean="0"/>
              <a:t>по совместительству)</a:t>
            </a:r>
            <a:endParaRPr lang="ru-RU" b="1" dirty="0">
              <a:solidFill>
                <a:srgbClr val="FF0000"/>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4832092"/>
          </a:xfrm>
          <a:prstGeom prst="rect">
            <a:avLst/>
          </a:prstGeom>
        </p:spPr>
        <p:txBody>
          <a:bodyPr wrap="square">
            <a:spAutoFit/>
          </a:bodyPr>
          <a:lstStyle/>
          <a:p>
            <a:r>
              <a:rPr lang="ru-RU" sz="2800" b="1" dirty="0" smtClean="0">
                <a:latin typeface="Times New Roman" pitchFamily="18" charset="0"/>
                <a:cs typeface="Times New Roman" pitchFamily="18" charset="0"/>
              </a:rPr>
              <a:t>Ученая степень</a:t>
            </a:r>
            <a:r>
              <a:rPr lang="uz-Cyrl-UZ" sz="2800" b="1" dirty="0" smtClean="0">
                <a:latin typeface="Times New Roman" pitchFamily="18" charset="0"/>
                <a:cs typeface="Times New Roman" pitchFamily="18" charset="0"/>
              </a:rPr>
              <a:t>:</a:t>
            </a:r>
          </a:p>
          <a:p>
            <a:endParaRPr lang="ru-RU" sz="2800" b="1" dirty="0" smtClean="0">
              <a:latin typeface="Times New Roman" pitchFamily="18" charset="0"/>
              <a:cs typeface="Times New Roman" pitchFamily="18" charset="0"/>
            </a:endParaRPr>
          </a:p>
          <a:p>
            <a:r>
              <a:rPr lang="ru-RU" sz="2800" dirty="0" smtClean="0">
                <a:latin typeface="Times New Roman" pitchFamily="18" charset="0"/>
                <a:cs typeface="Times New Roman" pitchFamily="18" charset="0"/>
              </a:rPr>
              <a:t>Кандидат технических наук, Узбекский научно-исследовательский институт механизации и электрификации сельского хозяйства, 1993.</a:t>
            </a:r>
            <a:endParaRPr lang="ru-RU" sz="2800" b="1" dirty="0" smtClean="0">
              <a:latin typeface="Times New Roman" pitchFamily="18" charset="0"/>
              <a:cs typeface="Times New Roman" pitchFamily="18" charset="0"/>
            </a:endParaRPr>
          </a:p>
          <a:p>
            <a:endParaRPr lang="ru-RU"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MBA</a:t>
            </a:r>
            <a:r>
              <a:rPr lang="ru-RU" sz="2800" dirty="0" smtClean="0">
                <a:latin typeface="Times New Roman" pitchFamily="18" charset="0"/>
                <a:cs typeface="Times New Roman" pitchFamily="18" charset="0"/>
              </a:rPr>
              <a:t> – </a:t>
            </a:r>
            <a:r>
              <a:rPr lang="en-US" sz="2800" dirty="0" smtClean="0">
                <a:latin typeface="Times New Roman" pitchFamily="18" charset="0"/>
                <a:cs typeface="Times New Roman" pitchFamily="18" charset="0"/>
              </a:rPr>
              <a:t>Master of Business Administration</a:t>
            </a:r>
            <a:r>
              <a:rPr lang="ru-RU" sz="2800" dirty="0" smtClean="0">
                <a:latin typeface="Times New Roman" pitchFamily="18" charset="0"/>
                <a:cs typeface="Times New Roman" pitchFamily="18" charset="0"/>
              </a:rPr>
              <a:t>, Высшая школа бизнеса Академии государственного и общественного строительства, 2006.</a:t>
            </a:r>
            <a:endParaRPr lang="ru-RU" sz="2800" b="1" dirty="0" smtClean="0">
              <a:latin typeface="Times New Roman" pitchFamily="18" charset="0"/>
              <a:cs typeface="Times New Roman" pitchFamily="18" charset="0"/>
            </a:endParaRPr>
          </a:p>
          <a:p>
            <a:endParaRPr lang="ru-RU" sz="2800" b="1" dirty="0">
              <a:solidFill>
                <a:srgbClr val="FF0000"/>
              </a:solidFill>
              <a:latin typeface="Times New Roman" pitchFamily="18" charset="0"/>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6463308"/>
          </a:xfrm>
          <a:prstGeom prst="rect">
            <a:avLst/>
          </a:prstGeom>
        </p:spPr>
        <p:txBody>
          <a:bodyPr wrap="square">
            <a:spAutoFit/>
          </a:bodyPr>
          <a:lstStyle/>
          <a:p>
            <a:r>
              <a:rPr lang="uz-Cyrl-UZ" b="1" dirty="0" smtClean="0"/>
              <a:t>Личная информация:</a:t>
            </a:r>
            <a:endParaRPr lang="ru-RU" b="1" dirty="0" smtClean="0"/>
          </a:p>
          <a:p>
            <a:r>
              <a:rPr lang="ru-RU" dirty="0" smtClean="0"/>
              <a:t>Дата рождения - 21 июня 1958 г, национальность – узбек, женат ( жена – </a:t>
            </a:r>
            <a:r>
              <a:rPr lang="ru-RU" dirty="0" err="1" smtClean="0"/>
              <a:t>ТешабаеваМахаррам</a:t>
            </a:r>
            <a:r>
              <a:rPr lang="ru-RU" dirty="0" smtClean="0"/>
              <a:t>, девичья фамилия – </a:t>
            </a:r>
            <a:r>
              <a:rPr lang="ru-RU" dirty="0" err="1" smtClean="0"/>
              <a:t>Ахрарова</a:t>
            </a:r>
            <a:r>
              <a:rPr lang="ru-RU" dirty="0" smtClean="0"/>
              <a:t>), 5 детей (3 дочери </a:t>
            </a:r>
            <a:r>
              <a:rPr lang="uz-Cyrl-UZ" dirty="0" smtClean="0"/>
              <a:t>в возрасте</a:t>
            </a:r>
            <a:r>
              <a:rPr lang="ru-RU" dirty="0" smtClean="0"/>
              <a:t> 36, 32 и 26 года, 2 сына 30 и 20 лет).</a:t>
            </a:r>
            <a:endParaRPr lang="ru-RU" b="1" dirty="0" smtClean="0"/>
          </a:p>
          <a:p>
            <a:r>
              <a:rPr lang="ru-RU" dirty="0" smtClean="0"/>
              <a:t>Состояние здоровья – превосходное. Мобильность – высокая. Коммуникабельность – высокая.</a:t>
            </a:r>
            <a:endParaRPr lang="ru-RU" b="1" dirty="0" smtClean="0"/>
          </a:p>
          <a:p>
            <a:r>
              <a:rPr lang="uz-Cyrl-UZ" dirty="0" smtClean="0"/>
              <a:t>Водительские права – категория “ВС” </a:t>
            </a:r>
            <a:endParaRPr lang="ru-RU" b="1" dirty="0" smtClean="0"/>
          </a:p>
          <a:p>
            <a:endParaRPr lang="uz-Cyrl-UZ" b="1" dirty="0" smtClean="0"/>
          </a:p>
          <a:p>
            <a:r>
              <a:rPr lang="uz-Cyrl-UZ" b="1" dirty="0" smtClean="0"/>
              <a:t>Редакторская деятельность</a:t>
            </a:r>
            <a:r>
              <a:rPr lang="ru-RU" b="1" dirty="0" smtClean="0"/>
              <a:t> (журналы и сборники):</a:t>
            </a:r>
          </a:p>
          <a:p>
            <a:r>
              <a:rPr lang="ru-RU" dirty="0" smtClean="0"/>
              <a:t>Член редакционной коллеги научного журнала «Современные технологии управления» (Россия)  с 2020 года.</a:t>
            </a:r>
          </a:p>
          <a:p>
            <a:r>
              <a:rPr lang="ru-RU" i="1" dirty="0" smtClean="0"/>
              <a:t>Главный редактор научного журнала «Машиностроитель Узбекистана», 2015– 2016 август.</a:t>
            </a:r>
          </a:p>
          <a:p>
            <a:r>
              <a:rPr lang="ru-RU" dirty="0" smtClean="0"/>
              <a:t>Главный редактор сборника научных трудов Международной научно-практической конференции «Материалы, техника и технологии в современном машиностроении» 2014-2016 г.</a:t>
            </a:r>
          </a:p>
          <a:p>
            <a:r>
              <a:rPr lang="ru-RU" dirty="0" smtClean="0"/>
              <a:t>Главный редактор и член редакционной коллеги сборника научных трудов Международной научно-практической конференции «Современное машиностроение: материалы, техника и технологии» 2012 – 2014 г. </a:t>
            </a:r>
          </a:p>
          <a:p>
            <a:r>
              <a:rPr lang="ru-RU" dirty="0" smtClean="0"/>
              <a:t>Член редакционной коллеги сборника научных трудов Республиканской научно-практической конференции «Проблемы современного машиностроения» 2012 -2013гг. </a:t>
            </a:r>
          </a:p>
          <a:p>
            <a:endParaRPr lang="ru-RU" b="1" dirty="0">
              <a:solidFill>
                <a:srgbClr val="FF0000"/>
              </a:solidFill>
              <a:latin typeface="Times New Roman" pitchFamily="18" charset="0"/>
              <a:cs typeface="Times New Roman"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3785652"/>
          </a:xfrm>
          <a:prstGeom prst="rect">
            <a:avLst/>
          </a:prstGeom>
        </p:spPr>
        <p:txBody>
          <a:bodyPr wrap="square">
            <a:spAutoFit/>
          </a:bodyPr>
          <a:lstStyle/>
          <a:p>
            <a:r>
              <a:rPr lang="uz-Cyrl-UZ" sz="2400" b="1" dirty="0" smtClean="0">
                <a:latin typeface="Times New Roman" pitchFamily="18" charset="0"/>
                <a:cs typeface="Times New Roman" pitchFamily="18" charset="0"/>
              </a:rPr>
              <a:t>Другая профессиональная деятельность</a:t>
            </a:r>
            <a:r>
              <a:rPr lang="ru-RU" sz="2400" b="1" dirty="0" smtClean="0">
                <a:latin typeface="Times New Roman" pitchFamily="18" charset="0"/>
                <a:cs typeface="Times New Roman" pitchFamily="18" charset="0"/>
              </a:rPr>
              <a:t>:</a:t>
            </a:r>
          </a:p>
          <a:p>
            <a:endParaRPr lang="ru-RU" sz="2400" dirty="0" smtClean="0">
              <a:latin typeface="Times New Roman" pitchFamily="18" charset="0"/>
              <a:cs typeface="Times New Roman" pitchFamily="18" charset="0"/>
            </a:endParaRPr>
          </a:p>
          <a:p>
            <a:r>
              <a:rPr lang="ru-RU" sz="2400" dirty="0" smtClean="0">
                <a:latin typeface="Times New Roman" pitchFamily="18" charset="0"/>
                <a:cs typeface="Times New Roman" pitchFamily="18" charset="0"/>
              </a:rPr>
              <a:t>Международный эксперт Проекта по совершенствованию инженерного образования в Узбекистане (2012-2016 гг.)</a:t>
            </a:r>
          </a:p>
          <a:p>
            <a:endParaRPr lang="uz-Cyrl-UZ" sz="2400" b="1" dirty="0" smtClean="0">
              <a:latin typeface="Times New Roman" pitchFamily="18" charset="0"/>
              <a:cs typeface="Times New Roman" pitchFamily="18" charset="0"/>
            </a:endParaRPr>
          </a:p>
          <a:p>
            <a:r>
              <a:rPr lang="uz-Cyrl-UZ" sz="2400" b="1" dirty="0" smtClean="0">
                <a:latin typeface="Times New Roman" pitchFamily="18" charset="0"/>
                <a:cs typeface="Times New Roman" pitchFamily="18" charset="0"/>
              </a:rPr>
              <a:t>Языки</a:t>
            </a:r>
            <a:r>
              <a:rPr lang="ru-RU" sz="2400" b="1" dirty="0" smtClean="0">
                <a:latin typeface="Times New Roman" pitchFamily="18" charset="0"/>
                <a:cs typeface="Times New Roman" pitchFamily="18" charset="0"/>
              </a:rPr>
              <a:t>:</a:t>
            </a:r>
          </a:p>
          <a:p>
            <a:r>
              <a:rPr lang="ru-RU" sz="2400" dirty="0" smtClean="0">
                <a:latin typeface="Times New Roman" pitchFamily="18" charset="0"/>
                <a:cs typeface="Times New Roman" pitchFamily="18" charset="0"/>
              </a:rPr>
              <a:t>Русский (в совершенстве), узбекский(родной), английский (свободно), корейский – разговорный. </a:t>
            </a:r>
          </a:p>
          <a:p>
            <a:endParaRPr lang="ru-RU" sz="2400" b="1" dirty="0">
              <a:solidFill>
                <a:srgbClr val="FF0000"/>
              </a:solidFill>
              <a:latin typeface="Times New Roman" pitchFamily="18" charset="0"/>
              <a:cs typeface="Times New Roman"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6093976"/>
          </a:xfrm>
          <a:prstGeom prst="rect">
            <a:avLst/>
          </a:prstGeom>
        </p:spPr>
        <p:txBody>
          <a:bodyPr wrap="square">
            <a:spAutoFit/>
          </a:bodyPr>
          <a:lstStyle/>
          <a:p>
            <a:r>
              <a:rPr lang="uz-Cyrl-UZ" sz="2600" b="1" dirty="0" smtClean="0"/>
              <a:t>Область научных и профессиональных интересов:</a:t>
            </a:r>
            <a:endParaRPr lang="ru-RU" sz="2600" b="1" dirty="0" smtClean="0"/>
          </a:p>
          <a:p>
            <a:endParaRPr lang="ru-RU" sz="2600" b="1" dirty="0" smtClean="0"/>
          </a:p>
          <a:p>
            <a:r>
              <a:rPr lang="ru-RU" sz="2600" b="1" dirty="0" smtClean="0"/>
              <a:t>Технические науки: </a:t>
            </a:r>
            <a:r>
              <a:rPr lang="ru-RU" sz="2600" dirty="0" smtClean="0"/>
              <a:t>Технология машиностроения, Современные методы производства, Технологические инновации и перспективные технологии, Методы совершенствования производственных процессов, Управление качеством, Системы менеджмента качества, Стандартизация, Основы надежности и диагностика, Сертификация и испытания машиностроительной продукции, Гидравлика и гидравлические машины, </a:t>
            </a:r>
            <a:r>
              <a:rPr lang="ru-RU" sz="2600" dirty="0" err="1" smtClean="0"/>
              <a:t>Энергоаудит</a:t>
            </a:r>
            <a:r>
              <a:rPr lang="ru-RU" sz="2600" dirty="0" smtClean="0"/>
              <a:t> и нормирование энергоресурсов, Изобретения и рационализация производства.</a:t>
            </a:r>
          </a:p>
          <a:p>
            <a:endParaRPr lang="uz-Cyrl-UZ" sz="2600" b="1" dirty="0"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6678751"/>
          </a:xfrm>
          <a:prstGeom prst="rect">
            <a:avLst/>
          </a:prstGeom>
        </p:spPr>
        <p:txBody>
          <a:bodyPr wrap="square">
            <a:spAutoFit/>
          </a:bodyPr>
          <a:lstStyle/>
          <a:p>
            <a:r>
              <a:rPr lang="uz-Cyrl-UZ" sz="2400" b="1" dirty="0" smtClean="0"/>
              <a:t>Область научных и профессиональных интересов:</a:t>
            </a:r>
            <a:endParaRPr lang="ru-RU" sz="2400" b="1" dirty="0" smtClean="0"/>
          </a:p>
          <a:p>
            <a:endParaRPr lang="ru-RU" sz="1000" b="1" dirty="0" smtClean="0"/>
          </a:p>
          <a:p>
            <a:r>
              <a:rPr lang="ru-RU" sz="2400" b="1" dirty="0" smtClean="0"/>
              <a:t>Менеджмент: </a:t>
            </a:r>
            <a:r>
              <a:rPr lang="ru-RU" sz="2400" dirty="0" smtClean="0"/>
              <a:t>Общий, стратегический и инновационный менеджмент, Совершенствование менеджмента предприятий, Развитие людских ресурсов, Инновации и управление инновациями, Техническое творчество (ТРИЗ - теория решения изобретательских задач). </a:t>
            </a:r>
          </a:p>
          <a:p>
            <a:endParaRPr lang="ru-RU" sz="1000" b="1" dirty="0" smtClean="0"/>
          </a:p>
          <a:p>
            <a:r>
              <a:rPr lang="ru-RU" sz="2400" b="1" dirty="0" smtClean="0"/>
              <a:t>Профессиональное образование:</a:t>
            </a:r>
            <a:r>
              <a:rPr lang="ru-RU" sz="2400" dirty="0" smtClean="0"/>
              <a:t> Современное инженерное образование, Совершенствование инженерного образования, Профессиональное образование, Внутрифирменное обучение, Развитие персонала, Обучение взрослых, Обучение основам технического творчества и принятию решений. </a:t>
            </a:r>
          </a:p>
          <a:p>
            <a:endParaRPr lang="uz-Cyrl-UZ" sz="1000" b="1" dirty="0" smtClean="0"/>
          </a:p>
          <a:p>
            <a:r>
              <a:rPr lang="uz-Cyrl-UZ" sz="2400" b="1" dirty="0" smtClean="0"/>
              <a:t>Профессиональные ассоциации:</a:t>
            </a:r>
            <a:endParaRPr lang="ru-RU" sz="2400" b="1" dirty="0" smtClean="0"/>
          </a:p>
          <a:p>
            <a:r>
              <a:rPr lang="ru-RU" sz="2400" dirty="0" smtClean="0"/>
              <a:t>Ассоциация автомобильных инженеров России (ААИ) (с 1997 г.).</a:t>
            </a:r>
            <a:endParaRPr lang="ru-RU" sz="24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7294305"/>
          </a:xfrm>
          <a:prstGeom prst="rect">
            <a:avLst/>
          </a:prstGeom>
        </p:spPr>
        <p:txBody>
          <a:bodyPr wrap="square">
            <a:spAutoFit/>
          </a:bodyPr>
          <a:lstStyle/>
          <a:p>
            <a:r>
              <a:rPr lang="uz-Cyrl-UZ" b="1" dirty="0" smtClean="0">
                <a:latin typeface="Times New Roman" pitchFamily="18" charset="0"/>
                <a:cs typeface="Times New Roman" pitchFamily="18" charset="0"/>
              </a:rPr>
              <a:t>Публикации:</a:t>
            </a:r>
            <a:endParaRPr lang="ru-RU" b="1" dirty="0" smtClean="0">
              <a:latin typeface="Times New Roman" pitchFamily="18" charset="0"/>
              <a:cs typeface="Times New Roman" pitchFamily="18" charset="0"/>
            </a:endParaRPr>
          </a:p>
          <a:p>
            <a:r>
              <a:rPr lang="ru-RU" b="1" u="sng" dirty="0" smtClean="0">
                <a:latin typeface="Times New Roman" pitchFamily="18" charset="0"/>
                <a:cs typeface="Times New Roman" pitchFamily="18" charset="0"/>
              </a:rPr>
              <a:t>А1. Монографии</a:t>
            </a:r>
            <a:endParaRPr lang="ru-RU" b="1" dirty="0" smtClean="0">
              <a:latin typeface="Times New Roman" pitchFamily="18" charset="0"/>
              <a:cs typeface="Times New Roman" pitchFamily="18" charset="0"/>
            </a:endParaRPr>
          </a:p>
          <a:p>
            <a:pPr lvl="0"/>
            <a:r>
              <a:rPr lang="ru-RU" i="1" dirty="0" smtClean="0">
                <a:latin typeface="Times New Roman" pitchFamily="18" charset="0"/>
                <a:cs typeface="Times New Roman" pitchFamily="18" charset="0"/>
              </a:rPr>
              <a:t>Тешабаев А.Э. </a:t>
            </a:r>
            <a:r>
              <a:rPr lang="uz-Cyrl-UZ" i="1" dirty="0" smtClean="0">
                <a:latin typeface="Times New Roman" pitchFamily="18" charset="0"/>
                <a:cs typeface="Times New Roman" pitchFamily="18" charset="0"/>
              </a:rPr>
              <a:t>”</a:t>
            </a:r>
            <a:r>
              <a:rPr lang="ru-RU" i="1" dirty="0" err="1" smtClean="0">
                <a:latin typeface="Times New Roman" pitchFamily="18" charset="0"/>
                <a:cs typeface="Times New Roman" pitchFamily="18" charset="0"/>
              </a:rPr>
              <a:t>Замонавий</a:t>
            </a:r>
            <a:r>
              <a:rPr lang="ru-RU" i="1" dirty="0" smtClean="0">
                <a:latin typeface="Times New Roman" pitchFamily="18" charset="0"/>
                <a:cs typeface="Times New Roman" pitchFamily="18" charset="0"/>
              </a:rPr>
              <a:t> </a:t>
            </a:r>
            <a:r>
              <a:rPr lang="ru-RU" i="1" dirty="0" err="1" smtClean="0">
                <a:latin typeface="Times New Roman" pitchFamily="18" charset="0"/>
                <a:cs typeface="Times New Roman" pitchFamily="18" charset="0"/>
              </a:rPr>
              <a:t>корхоналар</a:t>
            </a:r>
            <a:r>
              <a:rPr lang="ru-RU" i="1" dirty="0" smtClean="0">
                <a:latin typeface="Times New Roman" pitchFamily="18" charset="0"/>
                <a:cs typeface="Times New Roman" pitchFamily="18" charset="0"/>
              </a:rPr>
              <a:t> бош</a:t>
            </a:r>
            <a:r>
              <a:rPr lang="uz-Cyrl-UZ" i="1" dirty="0" smtClean="0">
                <a:latin typeface="Times New Roman" pitchFamily="18" charset="0"/>
                <a:cs typeface="Times New Roman" pitchFamily="18" charset="0"/>
              </a:rPr>
              <a:t>қаруви” (на узбекском языке). (“Управление современными компаниями”),  Т.: “Фан”, 2006.- 302 с. </a:t>
            </a:r>
            <a:endParaRPr lang="ru-RU" i="1" dirty="0" smtClean="0">
              <a:latin typeface="Times New Roman" pitchFamily="18" charset="0"/>
              <a:cs typeface="Times New Roman" pitchFamily="18" charset="0"/>
            </a:endParaRPr>
          </a:p>
          <a:p>
            <a:pPr lvl="0"/>
            <a:r>
              <a:rPr lang="ru-RU" dirty="0" smtClean="0">
                <a:latin typeface="Times New Roman" pitchFamily="18" charset="0"/>
                <a:cs typeface="Times New Roman" pitchFamily="18" charset="0"/>
              </a:rPr>
              <a:t>Тешабаев А.Э. “Сове</a:t>
            </a:r>
            <a:r>
              <a:rPr lang="uz-Cyrl-UZ" dirty="0" smtClean="0">
                <a:latin typeface="Times New Roman" pitchFamily="18" charset="0"/>
                <a:cs typeface="Times New Roman" pitchFamily="18" charset="0"/>
              </a:rPr>
              <a:t>ршенствование управления на современных предприятиях. Т.: “Фан ва технология”</a:t>
            </a:r>
            <a:r>
              <a:rPr lang="ru-RU" dirty="0" smtClean="0">
                <a:latin typeface="Times New Roman" pitchFamily="18" charset="0"/>
                <a:cs typeface="Times New Roman" pitchFamily="18" charset="0"/>
              </a:rPr>
              <a:t>, 201</a:t>
            </a:r>
            <a:r>
              <a:rPr lang="uz-Cyrl-UZ" dirty="0" smtClean="0">
                <a:latin typeface="Times New Roman" pitchFamily="18" charset="0"/>
                <a:cs typeface="Times New Roman" pitchFamily="18" charset="0"/>
              </a:rPr>
              <a:t>7</a:t>
            </a:r>
            <a:r>
              <a:rPr lang="ru-RU" dirty="0" smtClean="0">
                <a:latin typeface="Times New Roman" pitchFamily="18" charset="0"/>
                <a:cs typeface="Times New Roman" pitchFamily="18" charset="0"/>
              </a:rPr>
              <a:t>. – </a:t>
            </a:r>
            <a:r>
              <a:rPr lang="uz-Cyrl-UZ" dirty="0" smtClean="0">
                <a:latin typeface="Times New Roman" pitchFamily="18" charset="0"/>
                <a:cs typeface="Times New Roman" pitchFamily="18" charset="0"/>
              </a:rPr>
              <a:t>2</a:t>
            </a:r>
            <a:r>
              <a:rPr lang="ru-RU" dirty="0" smtClean="0">
                <a:latin typeface="Times New Roman" pitchFamily="18" charset="0"/>
                <a:cs typeface="Times New Roman" pitchFamily="18" charset="0"/>
              </a:rPr>
              <a:t>32 стр.</a:t>
            </a:r>
          </a:p>
          <a:p>
            <a:pPr lvl="0"/>
            <a:r>
              <a:rPr lang="ru-RU" dirty="0" smtClean="0">
                <a:latin typeface="Times New Roman" pitchFamily="18" charset="0"/>
                <a:cs typeface="Times New Roman" pitchFamily="18" charset="0"/>
              </a:rPr>
              <a:t>Тешабаев А.Э., </a:t>
            </a:r>
            <a:r>
              <a:rPr lang="ru-RU" dirty="0" err="1" smtClean="0">
                <a:latin typeface="Times New Roman" pitchFamily="18" charset="0"/>
                <a:cs typeface="Times New Roman" pitchFamily="18" charset="0"/>
              </a:rPr>
              <a:t>Солиева</a:t>
            </a:r>
            <a:r>
              <a:rPr lang="ru-RU" dirty="0" smtClean="0">
                <a:latin typeface="Times New Roman" pitchFamily="18" charset="0"/>
                <a:cs typeface="Times New Roman" pitchFamily="18" charset="0"/>
              </a:rPr>
              <a:t> Д.А. Современный менеджмент качества: проблемы развития. Монография. Т.:«</a:t>
            </a:r>
            <a:r>
              <a:rPr lang="ru-RU" dirty="0" err="1" smtClean="0">
                <a:latin typeface="Times New Roman" pitchFamily="18" charset="0"/>
                <a:cs typeface="Times New Roman" pitchFamily="18" charset="0"/>
              </a:rPr>
              <a:t>Навруз</a:t>
            </a:r>
            <a:r>
              <a:rPr lang="ru-RU" dirty="0" smtClean="0">
                <a:latin typeface="Times New Roman" pitchFamily="18" charset="0"/>
                <a:cs typeface="Times New Roman" pitchFamily="18" charset="0"/>
              </a:rPr>
              <a:t>», 2020.-172 с.</a:t>
            </a:r>
          </a:p>
          <a:p>
            <a:pPr lvl="0"/>
            <a:r>
              <a:rPr lang="ru-RU" dirty="0" smtClean="0">
                <a:latin typeface="Times New Roman" pitchFamily="18" charset="0"/>
                <a:cs typeface="Times New Roman" pitchFamily="18" charset="0"/>
              </a:rPr>
              <a:t>Тешабаев А.Э. “Современное инженерное образование: проблемы и тенденции развития”.</a:t>
            </a:r>
            <a:r>
              <a:rPr lang="uz-Cyrl-UZ" dirty="0" smtClean="0">
                <a:latin typeface="Times New Roman" pitchFamily="18" charset="0"/>
                <a:cs typeface="Times New Roman" pitchFamily="18" charset="0"/>
              </a:rPr>
              <a:t>Т.: “Фан ва технология” </a:t>
            </a:r>
            <a:r>
              <a:rPr lang="ru-RU" dirty="0" smtClean="0">
                <a:latin typeface="Times New Roman" pitchFamily="18" charset="0"/>
                <a:cs typeface="Times New Roman" pitchFamily="18" charset="0"/>
              </a:rPr>
              <a:t>2021. – 216 стр.</a:t>
            </a:r>
          </a:p>
          <a:p>
            <a:r>
              <a:rPr lang="ru-RU" b="1" u="sng" dirty="0" smtClean="0">
                <a:latin typeface="Times New Roman" pitchFamily="18" charset="0"/>
                <a:cs typeface="Times New Roman" pitchFamily="18" charset="0"/>
              </a:rPr>
              <a:t>А2. Учебники и Учебные пособия</a:t>
            </a:r>
            <a:endParaRPr lang="ru-RU" b="1" dirty="0" smtClean="0">
              <a:latin typeface="Times New Roman" pitchFamily="18" charset="0"/>
              <a:cs typeface="Times New Roman" pitchFamily="18" charset="0"/>
            </a:endParaRPr>
          </a:p>
          <a:p>
            <a:pPr lvl="0"/>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Texnologik</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innovatsiyalar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va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istiqbolli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texnologiyalar</a:t>
            </a:r>
            <a:r>
              <a:rPr lang="en-US" dirty="0" smtClean="0">
                <a:latin typeface="Times New Roman" pitchFamily="18" charset="0"/>
                <a:cs typeface="Times New Roman" pitchFamily="18" charset="0"/>
              </a:rPr>
              <a:t> ” </a:t>
            </a:r>
            <a:r>
              <a:rPr lang="en-US" dirty="0" err="1" smtClean="0">
                <a:latin typeface="Times New Roman" pitchFamily="18" charset="0"/>
                <a:cs typeface="Times New Roman" pitchFamily="18" charset="0"/>
              </a:rPr>
              <a:t>O’quv</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qo’llanma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Farg’ona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politexnika</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instituti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Farg’ona</a:t>
            </a:r>
            <a:r>
              <a:rPr lang="en-US" dirty="0" smtClean="0">
                <a:latin typeface="Times New Roman" pitchFamily="18" charset="0"/>
                <a:cs typeface="Times New Roman" pitchFamily="18" charset="0"/>
              </a:rPr>
              <a:t>, 2021. – 214 b.</a:t>
            </a:r>
            <a:endParaRPr lang="ru-RU" dirty="0" smtClean="0">
              <a:latin typeface="Times New Roman" pitchFamily="18" charset="0"/>
              <a:cs typeface="Times New Roman" pitchFamily="18" charset="0"/>
            </a:endParaRPr>
          </a:p>
          <a:p>
            <a:pPr lvl="0"/>
            <a:r>
              <a:rPr lang="ru-RU" dirty="0" err="1" smtClean="0">
                <a:latin typeface="Times New Roman" pitchFamily="18" charset="0"/>
                <a:cs typeface="Times New Roman" pitchFamily="18" charset="0"/>
              </a:rPr>
              <a:t>ТешабаевА.Э</a:t>
            </a:r>
            <a:r>
              <a:rPr lang="ru-RU" dirty="0" smtClean="0">
                <a:latin typeface="Times New Roman" pitchFamily="18" charset="0"/>
                <a:cs typeface="Times New Roman" pitchFamily="18" charset="0"/>
              </a:rPr>
              <a:t>. (в соавторстве). “</a:t>
            </a:r>
            <a:r>
              <a:rPr lang="uz-Cyrl-UZ" i="1" dirty="0" smtClean="0">
                <a:latin typeface="Times New Roman" pitchFamily="18" charset="0"/>
                <a:cs typeface="Times New Roman" pitchFamily="18" charset="0"/>
              </a:rPr>
              <a:t>Инновацион менежмент” </a:t>
            </a:r>
            <a:r>
              <a:rPr lang="ru-RU" dirty="0" smtClean="0">
                <a:latin typeface="Times New Roman" pitchFamily="18" charset="0"/>
                <a:cs typeface="Times New Roman" pitchFamily="18" charset="0"/>
              </a:rPr>
              <a:t>(Учебник для вузов на узбекском языке).</a:t>
            </a:r>
            <a:r>
              <a:rPr lang="uz-Cyrl-UZ" i="1" dirty="0" smtClean="0">
                <a:latin typeface="Times New Roman" pitchFamily="18" charset="0"/>
                <a:cs typeface="Times New Roman" pitchFamily="18" charset="0"/>
              </a:rPr>
              <a:t>Т.: Иҳтисодиёт-Молия, 2015.-152 с. </a:t>
            </a:r>
            <a:endParaRPr lang="ru-RU" dirty="0" smtClean="0">
              <a:latin typeface="Times New Roman" pitchFamily="18" charset="0"/>
              <a:cs typeface="Times New Roman" pitchFamily="18" charset="0"/>
            </a:endParaRPr>
          </a:p>
          <a:p>
            <a:pPr lvl="0"/>
            <a:r>
              <a:rPr lang="ru-RU" dirty="0" smtClean="0">
                <a:latin typeface="Times New Roman" pitchFamily="18" charset="0"/>
                <a:cs typeface="Times New Roman" pitchFamily="18" charset="0"/>
              </a:rPr>
              <a:t>Тешабаев А.Э. (в соавторстве).</a:t>
            </a:r>
            <a:r>
              <a:rPr lang="uz-Cyrl-UZ" i="1"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Ҳозирги замон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техникаси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технологиялари</a:t>
            </a:r>
            <a:r>
              <a:rPr lang="uz-Cyrl-UZ" i="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на узбекском языке</a:t>
            </a:r>
            <a:r>
              <a:rPr lang="uz-Cyrl-UZ" i="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Учебное пособие - Андижанский машиностроительный институт. Андижан: 2015. 188 с. </a:t>
            </a:r>
          </a:p>
          <a:p>
            <a:pPr lvl="0"/>
            <a:r>
              <a:rPr lang="uz-Cyrl-UZ" dirty="0" smtClean="0">
                <a:latin typeface="Times New Roman" pitchFamily="18" charset="0"/>
                <a:cs typeface="Times New Roman" pitchFamily="18" charset="0"/>
              </a:rPr>
              <a:t>Современная техника и технология. Основы формирования инженерного мышления</a:t>
            </a:r>
            <a:r>
              <a:rPr lang="uz-Cyrl-UZ" i="1"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Учебное пособие - Андижанский машиностроительный институт. Андижан: 2015. 184 с. </a:t>
            </a:r>
          </a:p>
          <a:p>
            <a:pPr lvl="0"/>
            <a:r>
              <a:rPr lang="ru-RU" dirty="0" smtClean="0">
                <a:latin typeface="Times New Roman" pitchFamily="18" charset="0"/>
                <a:cs typeface="Times New Roman" pitchFamily="18" charset="0"/>
              </a:rPr>
              <a:t>«</a:t>
            </a:r>
            <a:r>
              <a:rPr lang="uz-Latn-UZ" dirty="0" smtClean="0">
                <a:latin typeface="Times New Roman" pitchFamily="18" charset="0"/>
                <a:cs typeface="Times New Roman" pitchFamily="18" charset="0"/>
              </a:rPr>
              <a:t>Avtosanoat korhonalarida ISO/TS 16949</a:t>
            </a:r>
            <a:r>
              <a:rPr lang="en-US" dirty="0" smtClean="0">
                <a:latin typeface="Times New Roman" pitchFamily="18" charset="0"/>
                <a:cs typeface="Times New Roman" pitchFamily="18" charset="0"/>
              </a:rPr>
              <a:t>-</a:t>
            </a:r>
            <a:r>
              <a:rPr lang="uz-Latn-UZ" dirty="0" smtClean="0">
                <a:latin typeface="Times New Roman" pitchFamily="18" charset="0"/>
                <a:cs typeface="Times New Roman" pitchFamily="18" charset="0"/>
              </a:rPr>
              <a:t>2009 boy’icha sifatni boshqarish</a:t>
            </a:r>
            <a:r>
              <a:rPr lang="ru-RU" dirty="0" smtClean="0">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Учебное пособие </a:t>
            </a: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Андижанский машиностроительный институт</a:t>
            </a:r>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Андижан: 2015. 98с. </a:t>
            </a:r>
          </a:p>
          <a:p>
            <a:endParaRPr lang="ru-RU" dirty="0">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2"/>
            <a:ext cx="7643866" cy="5909310"/>
          </a:xfrm>
          <a:prstGeom prst="rect">
            <a:avLst/>
          </a:prstGeom>
        </p:spPr>
        <p:txBody>
          <a:bodyPr wrap="square">
            <a:spAutoFit/>
          </a:bodyPr>
          <a:lstStyle/>
          <a:p>
            <a:r>
              <a:rPr lang="uz-Cyrl-UZ" b="1" dirty="0" smtClean="0">
                <a:latin typeface="Times New Roman" pitchFamily="18" charset="0"/>
                <a:cs typeface="Times New Roman" pitchFamily="18" charset="0"/>
              </a:rPr>
              <a:t>Публикации:</a:t>
            </a:r>
            <a:endParaRPr lang="ru-RU" b="1" dirty="0" smtClean="0">
              <a:latin typeface="Times New Roman" pitchFamily="18" charset="0"/>
              <a:cs typeface="Times New Roman" pitchFamily="18" charset="0"/>
            </a:endParaRPr>
          </a:p>
          <a:p>
            <a:pPr lvl="0"/>
            <a:r>
              <a:rPr lang="ru-RU" b="1" u="sng" dirty="0" smtClean="0"/>
              <a:t>Изобретения</a:t>
            </a:r>
            <a:r>
              <a:rPr lang="uz-Cyrl-UZ" b="1" u="sng" dirty="0" smtClean="0"/>
              <a:t>.</a:t>
            </a:r>
            <a:endParaRPr lang="ru-RU" u="sng" dirty="0" smtClean="0"/>
          </a:p>
          <a:p>
            <a:r>
              <a:rPr lang="ru-RU" dirty="0" smtClean="0"/>
              <a:t>12 Авторских свидетельств на изобретения СССР, 18 положительных решений на Патент Республики Узбекистан.</a:t>
            </a:r>
          </a:p>
          <a:p>
            <a:pPr lvl="0"/>
            <a:r>
              <a:rPr lang="ru-RU" b="1" u="sng" dirty="0" smtClean="0"/>
              <a:t>Стандарты</a:t>
            </a:r>
            <a:endParaRPr lang="ru-RU" u="sng" dirty="0" smtClean="0"/>
          </a:p>
          <a:p>
            <a:r>
              <a:rPr lang="ru-RU" dirty="0" smtClean="0"/>
              <a:t>Проект Государственного образовательного стандарта для направления обучения «Автомобилестроение и тракторостроение» (2014) </a:t>
            </a:r>
          </a:p>
          <a:p>
            <a:pPr lvl="0"/>
            <a:r>
              <a:rPr lang="ru-RU" b="1" u="sng" dirty="0" smtClean="0"/>
              <a:t>Научные брошюры.</a:t>
            </a:r>
            <a:endParaRPr lang="ru-RU" u="sng" dirty="0" smtClean="0"/>
          </a:p>
          <a:p>
            <a:r>
              <a:rPr lang="ru-RU" dirty="0" smtClean="0"/>
              <a:t>5 научных брошюр (в соавторстве) по вопросам инженерного дела – гидравлические машины и механизация гидростроительства – </a:t>
            </a:r>
            <a:r>
              <a:rPr lang="ru-RU" dirty="0" err="1" smtClean="0"/>
              <a:t>Узбекско-Швейцарский</a:t>
            </a:r>
            <a:r>
              <a:rPr lang="ru-RU" dirty="0" smtClean="0"/>
              <a:t> проект развития профессиональных навыков (2014-2015 гг.).</a:t>
            </a:r>
          </a:p>
          <a:p>
            <a:pPr lvl="0"/>
            <a:r>
              <a:rPr lang="ru-RU" b="1" u="sng" dirty="0" smtClean="0"/>
              <a:t>Публикации в научных изданиях.</a:t>
            </a:r>
            <a:endParaRPr lang="ru-RU" u="sng" dirty="0" smtClean="0"/>
          </a:p>
          <a:p>
            <a:r>
              <a:rPr lang="ru-RU" dirty="0" smtClean="0"/>
              <a:t>Более 140 научных статей по проблемам механизации и энергетики сельского хозяйства и гидростроительства, энергетики и двигателей внутреннего сгорания, автомобилестроения, испытаний автомобилей, развития конструкции автомобилей, профессионального и внутрифирменного образования, общего и инновационного менеджмента, управленческих инноваций, инженерного дела, совершенствования инженерного образования, ТРИЗ – теории решения изобретательских задач, технического творчества.  </a:t>
            </a:r>
          </a:p>
          <a:p>
            <a:endParaRPr lang="ru-RU" dirty="0">
              <a:latin typeface="Times New Roman" pitchFamily="18" charset="0"/>
              <a:cs typeface="Times New Roman" pitchFamily="18"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Прямоугольник 2"/>
          <p:cNvSpPr/>
          <p:nvPr/>
        </p:nvSpPr>
        <p:spPr>
          <a:xfrm>
            <a:off x="1357290" y="142853"/>
            <a:ext cx="7643866" cy="6500858"/>
          </a:xfrm>
          <a:prstGeom prst="rect">
            <a:avLst/>
          </a:prstGeom>
        </p:spPr>
        <p:txBody>
          <a:bodyPr wrap="square">
            <a:spAutoFit/>
          </a:bodyPr>
          <a:lstStyle/>
          <a:p>
            <a:r>
              <a:rPr lang="ru-RU" sz="1600" b="1" dirty="0" smtClean="0"/>
              <a:t>Гранты международные</a:t>
            </a:r>
          </a:p>
          <a:p>
            <a:endParaRPr lang="ru-RU" sz="1600" b="1" dirty="0" smtClean="0"/>
          </a:p>
          <a:p>
            <a:r>
              <a:rPr lang="ru-RU" sz="1600" dirty="0" smtClean="0"/>
              <a:t>Грант ЮНЕСКО / Корейский Международный университет </a:t>
            </a:r>
            <a:r>
              <a:rPr lang="en-US" sz="1600" dirty="0" smtClean="0"/>
              <a:t>UUOOI</a:t>
            </a:r>
            <a:r>
              <a:rPr lang="ru-RU" sz="1600" dirty="0" smtClean="0"/>
              <a:t> (</a:t>
            </a:r>
            <a:r>
              <a:rPr lang="en-US" sz="1600" dirty="0" smtClean="0"/>
              <a:t>UNESCO UNITWINOCW</a:t>
            </a:r>
            <a:r>
              <a:rPr lang="ru-RU" sz="1600" dirty="0" smtClean="0"/>
              <a:t>/</a:t>
            </a:r>
            <a:r>
              <a:rPr lang="en-US" sz="1600" dirty="0" smtClean="0"/>
              <a:t>OER Initiative</a:t>
            </a:r>
            <a:r>
              <a:rPr lang="ru-RU" sz="1600" dirty="0" smtClean="0"/>
              <a:t>) Совершенствование преподавательских навыков и материалов по курсу «</a:t>
            </a:r>
            <a:r>
              <a:rPr lang="en-US" sz="1600" dirty="0" smtClean="0"/>
              <a:t>Soft Skills for engineers</a:t>
            </a:r>
            <a:r>
              <a:rPr lang="ru-RU" sz="1600" dirty="0" smtClean="0"/>
              <a:t>», 2021 г.</a:t>
            </a:r>
            <a:r>
              <a:rPr lang="en-US" sz="1600" dirty="0" smtClean="0"/>
              <a:t>, </a:t>
            </a:r>
            <a:r>
              <a:rPr lang="ru-RU" sz="1600" dirty="0" smtClean="0"/>
              <a:t>осень   </a:t>
            </a:r>
          </a:p>
          <a:p>
            <a:pPr lvl="0"/>
            <a:r>
              <a:rPr lang="ru-RU" sz="1600" dirty="0" smtClean="0"/>
              <a:t>Грант ЮНЕСКО / Корейский Международный университет </a:t>
            </a:r>
            <a:r>
              <a:rPr lang="en-US" sz="1600" dirty="0" smtClean="0"/>
              <a:t>UUOOI</a:t>
            </a:r>
            <a:r>
              <a:rPr lang="ru-RU" sz="1600" dirty="0" smtClean="0"/>
              <a:t> (</a:t>
            </a:r>
            <a:r>
              <a:rPr lang="en-US" sz="1600" dirty="0" smtClean="0"/>
              <a:t>UNESCO UNITWINOCW</a:t>
            </a:r>
            <a:r>
              <a:rPr lang="ru-RU" sz="1600" dirty="0" smtClean="0"/>
              <a:t>/</a:t>
            </a:r>
            <a:r>
              <a:rPr lang="en-US" sz="1600" dirty="0" smtClean="0"/>
              <a:t>OER Initiative</a:t>
            </a:r>
            <a:r>
              <a:rPr lang="ru-RU" sz="1600" dirty="0" smtClean="0"/>
              <a:t>) Совершенствование преподавательских навыков и материалов по курсу «Технологические инновации и перспективные технологии», 2021 г., весна </a:t>
            </a:r>
          </a:p>
          <a:p>
            <a:pPr lvl="0"/>
            <a:r>
              <a:rPr lang="ru-RU" sz="1600" dirty="0" smtClean="0"/>
              <a:t>Грант ЮНЕСКО / Корейский Международный университет </a:t>
            </a:r>
            <a:r>
              <a:rPr lang="en-US" sz="1600" dirty="0" smtClean="0"/>
              <a:t>UUOOI</a:t>
            </a:r>
            <a:r>
              <a:rPr lang="ru-RU" sz="1600" dirty="0" smtClean="0"/>
              <a:t> (</a:t>
            </a:r>
            <a:r>
              <a:rPr lang="en-US" sz="1600" dirty="0" smtClean="0"/>
              <a:t>UNESCO UNITWINOCW</a:t>
            </a:r>
            <a:r>
              <a:rPr lang="ru-RU" sz="1600" dirty="0" smtClean="0"/>
              <a:t>/</a:t>
            </a:r>
            <a:r>
              <a:rPr lang="en-US" sz="1600" dirty="0" smtClean="0"/>
              <a:t>OER Initiative</a:t>
            </a:r>
            <a:r>
              <a:rPr lang="ru-RU" sz="1600" dirty="0" smtClean="0"/>
              <a:t>) Совершенствование преподавательских навыков и материалов по курсу «Стандартизация и сертификация», 2016 г. </a:t>
            </a:r>
          </a:p>
          <a:p>
            <a:pPr lvl="0"/>
            <a:r>
              <a:rPr lang="ru-RU" sz="1600" dirty="0" smtClean="0"/>
              <a:t>Грант ЮНЕСКО / Корейский Международный университет </a:t>
            </a:r>
            <a:r>
              <a:rPr lang="en-US" sz="1600" dirty="0" smtClean="0"/>
              <a:t>UUOOI</a:t>
            </a:r>
            <a:r>
              <a:rPr lang="ru-RU" sz="1600" dirty="0" smtClean="0"/>
              <a:t> (</a:t>
            </a:r>
            <a:r>
              <a:rPr lang="en-US" sz="1600" dirty="0" smtClean="0"/>
              <a:t>UNESCO UNITWINOCW</a:t>
            </a:r>
            <a:r>
              <a:rPr lang="ru-RU" sz="1600" dirty="0" smtClean="0"/>
              <a:t>/</a:t>
            </a:r>
            <a:r>
              <a:rPr lang="en-US" sz="1600" dirty="0" smtClean="0"/>
              <a:t>OER Initiative</a:t>
            </a:r>
            <a:r>
              <a:rPr lang="ru-RU" sz="1600" dirty="0" smtClean="0"/>
              <a:t>) Совершенствование преподавательских навыков и материалов по курсу «Теория решения изобретательских задач (ТРИЗ)», 2016 г. </a:t>
            </a:r>
          </a:p>
          <a:p>
            <a:pPr lvl="0"/>
            <a:endParaRPr lang="ru-RU" sz="1600" dirty="0" smtClean="0"/>
          </a:p>
          <a:p>
            <a:pPr lvl="0"/>
            <a:r>
              <a:rPr lang="ru-RU" sz="1600" dirty="0" smtClean="0"/>
              <a:t>Грант  </a:t>
            </a:r>
            <a:r>
              <a:rPr lang="en-US" sz="1600" dirty="0" smtClean="0"/>
              <a:t>USAID</a:t>
            </a:r>
            <a:r>
              <a:rPr lang="ru-RU" sz="1600" dirty="0" smtClean="0"/>
              <a:t> Агентства США по международному сотрудничеству «Программа международного обмена исследовательских программ» (стажировка в США)  январь-июнь 2005 г. Тема - «Управленческие инновации на предприятиях» </a:t>
            </a:r>
          </a:p>
          <a:p>
            <a:pPr lvl="0"/>
            <a:endParaRPr lang="ru-RU" sz="1600" dirty="0" smtClean="0"/>
          </a:p>
          <a:p>
            <a:pPr lvl="0"/>
            <a:r>
              <a:rPr lang="ru-RU" sz="1600" dirty="0" smtClean="0"/>
              <a:t>Грант Европейского союза по развитию образовательных программ. Совершенствование учебных материалов по учебному курсу «Стратегический менеджмент», 2003.</a:t>
            </a:r>
          </a:p>
          <a:p>
            <a:pPr lvl="0"/>
            <a:r>
              <a:rPr lang="ru-RU" sz="1600" dirty="0" smtClean="0"/>
              <a:t>Грант Европейского союза по развитию образовательных программ. Совершенствование учебных материалов по учебному курсу «Инновационный менеджмент», 2002.</a:t>
            </a:r>
            <a:endParaRPr lang="ru-RU" sz="1600" dirty="0">
              <a:latin typeface="Times New Roman" pitchFamily="18" charset="0"/>
              <a:cs typeface="Times New Roman"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Savollar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ko’shimchalar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e’tirozlar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 </a:t>
            </a:r>
            <a:b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br>
            <a:r>
              <a:rPr lang="en-US" sz="6000" b="1" dirty="0" err="1"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takliflar</a:t>
            </a:r>
            <a:r>
              <a:rPr lang="en-U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rPr>
              <a:t>?</a:t>
            </a:r>
            <a:endParaRPr lang="ru-RU" sz="60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00166" y="1357298"/>
            <a:ext cx="7215238" cy="4572032"/>
          </a:xfrm>
        </p:spPr>
        <p:txBody>
          <a:bodyPr>
            <a:noAutofit/>
          </a:bodyPr>
          <a:lstStyle/>
          <a:p>
            <a:pPr algn="ctr">
              <a:defRPr/>
            </a:pPr>
            <a:r>
              <a:rPr lang="en-US" sz="6600" b="1" dirty="0" err="1" smtClean="0">
                <a:solidFill>
                  <a:srgbClr val="FF0000"/>
                </a:solidFill>
                <a:effectLst>
                  <a:outerShdw blurRad="38100" dist="38100" dir="2700000" algn="tl">
                    <a:srgbClr val="000000">
                      <a:alpha val="43137"/>
                    </a:srgbClr>
                  </a:outerShdw>
                </a:effectLst>
              </a:rPr>
              <a:t>E’tiboringiz</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uchun</a:t>
            </a:r>
            <a:r>
              <a:rPr lang="en-US" sz="6600" b="1" dirty="0" smtClean="0">
                <a:solidFill>
                  <a:srgbClr val="FF0000"/>
                </a:solidFill>
                <a:effectLst>
                  <a:outerShdw blurRad="38100" dist="38100" dir="2700000" algn="tl">
                    <a:srgbClr val="000000">
                      <a:alpha val="43137"/>
                    </a:srgbClr>
                  </a:outerShdw>
                </a:effectLst>
              </a:rPr>
              <a:t> </a:t>
            </a:r>
            <a:r>
              <a:rPr lang="en-US" sz="6600" b="1" dirty="0" err="1" smtClean="0">
                <a:solidFill>
                  <a:srgbClr val="FF0000"/>
                </a:solidFill>
                <a:effectLst>
                  <a:outerShdw blurRad="38100" dist="38100" dir="2700000" algn="tl">
                    <a:srgbClr val="000000">
                      <a:alpha val="43137"/>
                    </a:srgbClr>
                  </a:outerShdw>
                </a:effectLst>
              </a:rPr>
              <a:t>rahmat</a:t>
            </a:r>
            <a:r>
              <a:rPr lang="en-US" sz="6600" b="1" dirty="0" smtClean="0">
                <a:solidFill>
                  <a:srgbClr val="FF0000"/>
                </a:solidFill>
                <a:effectLst>
                  <a:outerShdw blurRad="38100" dist="38100" dir="2700000" algn="tl">
                    <a:srgbClr val="000000">
                      <a:alpha val="43137"/>
                    </a:srgbClr>
                  </a:outerShdw>
                </a:effectLst>
              </a:rPr>
              <a:t>!</a:t>
            </a:r>
            <a:r>
              <a:rPr lang="ru-RU" sz="6600" b="1" dirty="0" smtClean="0">
                <a:solidFill>
                  <a:srgbClr val="FF0000"/>
                </a:solidFill>
                <a:effectLst>
                  <a:outerShdw blurRad="38100" dist="38100" dir="2700000" algn="tl">
                    <a:srgbClr val="000000">
                      <a:alpha val="43137"/>
                    </a:srgbClr>
                  </a:outerShdw>
                </a:effectLst>
              </a:rPr>
              <a:t/>
            </a:r>
            <a:br>
              <a:rPr lang="ru-RU" sz="6600" b="1" dirty="0" smtClean="0">
                <a:solidFill>
                  <a:srgbClr val="FF0000"/>
                </a:solidFill>
                <a:effectLst>
                  <a:outerShdw blurRad="38100" dist="38100" dir="2700000" algn="tl">
                    <a:srgbClr val="000000">
                      <a:alpha val="43137"/>
                    </a:srgbClr>
                  </a:outerShdw>
                </a:effectLst>
              </a:rPr>
            </a:br>
            <a:endParaRPr lang="ru-RU" sz="66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2565</TotalTime>
  <Words>1901</Words>
  <Application>Microsoft Office PowerPoint</Application>
  <PresentationFormat>Экран (4:3)</PresentationFormat>
  <Paragraphs>211</Paragraphs>
  <Slides>51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51</vt:i4>
      </vt:variant>
    </vt:vector>
  </HeadingPairs>
  <TitlesOfParts>
    <vt:vector size="52" baseType="lpstr">
      <vt:lpstr>Солнцестояние</vt:lpstr>
      <vt:lpstr>Soft skills for Engineers.  Lecture 1. </vt:lpstr>
      <vt:lpstr>1-mavzu.  Muhandislar uchun Amaliy Ko’nikmalar /  Soft Skills for Engineers  </vt:lpstr>
      <vt:lpstr>KIRISH.  REZYUME / CV.  INTERVYU KO’NIKMALARI.  FIQRLARNI ANIQ YETKAZISH QOBILIYATI.</vt:lpstr>
      <vt:lpstr>Kursga kirish. O’quv kursi mazmuni      va ahamiyati. 2. Rivojlanish uchburchagi. 3. Tashkilotlarda ish yuritish koidalari.  4. CV / Rezyume: asosiy talablar. 5. Intervyu. Tayoarlanish talablari.  6. Fiqrlarni aniq va to’la yetkazish      talablari va uchraydigan kamchiliklar.</vt:lpstr>
      <vt:lpstr>IQ (intellektual rivojlanish ko’rsatkichi) yuqori darajasi bilan birga / o'rniga yuqori darajadagi EQ (hissiy, emotsional) rivojlanishning yuqori darajasi – zamon talabi </vt:lpstr>
      <vt:lpstr>Soft Skills / “Amaliy Yumshoq" ko'nikmalarsiz muvaffaqiyatga erishib bo’lmaydi</vt:lpstr>
      <vt:lpstr>"Amaliy / yumshoq" / Soft Skills ko'nikmalarni qanday rivojlantirish mumkin?   Savol: oxir-oqibat nimani rivojlantirishimiz kerak?</vt:lpstr>
      <vt:lpstr>Amaliy ko’nikmalar (Soft-skills): hayotning aksariyat holatlarida siz uchun foydali bo'lgan ijtimoiy-psixologik ko'nikmalar : kommunikativ, etakchilik, jamoa, jamoat, "fikrlash" va boshqalar.  Mahsus qasbiy ko’nikmalar (Hard-skills): qasbiy bilim va ko'nikmalar, ular ishda va biznes yuritish jarayonlarini bajarishda kerak bo'ladi.</vt:lpstr>
      <vt:lpstr>                                                             Shahsiy fazilatlar,                      duniyokarash                           Hard Skills /                                  Soft skills /               Amaliy ko’nikmalar              Kasbiy bilim,                              Mulokot , Sardorlik              Ko’nikma,                    Jamoa ko’nikmalari,              Mahorat         Mahorat       Muhandislik layoatlilikni rivojlantirish yollari       </vt:lpstr>
      <vt:lpstr>   Shahsiy fazilatlar va duniyo karash,  II.  Kasbiy layokatlilik – bilim, ko’nikma va       mahorat (Hard Skills),  III. Amaliy / yumshok layokatlilik – bilim,       ko’nikma va mahorat (Soft Skills),   IV. Motiv – harakatlantiruvchi kuch, intilish         asosida bo’lgan qiziqish.</vt:lpstr>
      <vt:lpstr> 1. Muloqot madaniyati, qobiliyati va mahorati,          samimiy munosabatlar 2. O'z-o'zini boshqarish qobiliyatlari: o’zini      holatini, vaqtini, jarayonlarini samarali      nazorat qilish. 3. Samarali fikrlash qobiliyatlari: hayotni va ishni      yanada tizimli qilishga yordam beradigan      jarayonlarni boshqarish. 4. Har qanday biznes va rahbarlikda odamlar       tomonidan talab qilinadigan boshqaruv       ko'nikmalari.</vt:lpstr>
      <vt:lpstr>1) 97.5 % rahbarlar Amaliy qo’nikmalar (Soft      Skills) ni o’z faoliyatida o’ta kerakligini      ma’lum qilgan, ular qatorida:  2) O’z fikrini aniq eyetkasa olish – 89%,  3) Murakkab narsalar to’grisida sodda      tushintirish – 84%,  4) Muammoni tez anglash va tushinish –      83%.       Manba:Future of Jobs Report. World Economic Report. 2020. OCTOBER 2020. http://www3.weforum.org/ docs /WEF_Future_of_Jobs_2020.pdf </vt:lpstr>
      <vt:lpstr> 2015  Muammolarni hal etish Xamkorlikda ishlash Xodimlarni boshqarish Tanqidiy fiqrlash Muzokaralar olib borish Sifatni boshqarish Xizmat ko’rsatish Qaror qabul qilish Faol eshitish Ijodkorlik </vt:lpstr>
      <vt:lpstr>1. Tanqidiy fiqrlash (tashqaridan olinayotgan axborotni tanqidiy baholash, tahlil etish, aniqligini tekshirish, sabab-natija aloqalarini ko’ra bilish, kerakmas ma’lumotni va eng asosiy ma’lumotlarni ajratish, xulosa chiqarish.   2. Ijodkorlik – ichki va tashqi o’zgarishlarga egiluvchan yondashish, muammolarni yangi yechimini topish, yangicha fikr yuritish.  3. Munosabatlar o’rnatish qobiliyati – momilada bo’lish, o’z fikrini aniq yetkazish,   4. Muvofiqlashtirish qobiliyati – jamoada ishlash, sardorlik va ijrochilik vazifalarini bir hilda bajarish, vazifalarni taqsimlash va ularning ijrosini nazorat qilish.</vt:lpstr>
      <vt:lpstr>LinkedIn 2019 Jahonda mavjud 50 000 kasbiy ko’nikmalardan eng yuqori talab etilgan "Soft Skills" ("amaliy ko'nikmalar") va "qattiq ko'nikmalar" (qasbiy ko'nikmalar) deb nomlangan ikkita ro'yxatni tuzdi</vt:lpstr>
      <vt:lpstr> 1. Ijodkorlik (Creativity)  2. Ishontirish (The ability to      convince)  3. Xamkorlik (Cooperation)  4. Moslashuvchanlik (Adaptability)   5. Vaqtni boshqarish (Time      management) </vt:lpstr>
      <vt:lpstr> 1. Qaror qabul qilish (Decision      making)   2. Xodimarni boshqrish (Personal      management)  3. NX loyihalash (NX design)  4. Kompyuter ishi (PC skills) 55. Tillarni bilish (Foreign language) </vt:lpstr>
      <vt:lpstr>Слайд 18</vt:lpstr>
      <vt:lpstr>1. Anglanmagan nolayoqatlilik – kishi mahoratiga ega emasligini anglamaydi va uni tuzatish uchun hech narsa qilmaydi  2. Anglangan nolayoqatlilik – inson qobiliyatlari va ko'nikmalariga ega emasligini tushunadi, bilim qidirishni boshlaydi va vazifalarni bajaradi.  3. Anglangan layoqatlilik – inson ko'nikmalarga ega bo'ldi, lekin ularni doimo nazorat qiladi, hamma narsani to'g'ri bajaradimi-yo'qmi tekshiriladi.  4. Anglangmagan layoqatlilik – inson qobiliyatni osongina ishlatadi va harakatlarning to'g'riligini kuzatmaydi.</vt:lpstr>
      <vt:lpstr> Kichik qadamlar bilan harakat qilish.  Muayyan vazifalar va muddatlarni belgilash.  Muntazam mashq qilish, jurnalni yuritish.  Turli adabiyot va tajribalardan foydalanish.  O'qituvchi va ustozlarndan saboq olish.   Murakkablikni asta sekin oshirib borish.   Fikr-mulohazalarni boshqalar bilan muxokama qilish. </vt:lpstr>
      <vt:lpstr> Tashkilotda shaxsiy hujjatlar tuziladi, hujjat muallifi – xodim hisoblanadi.  quyidagilar shaxsiy hujjatlar:  1. Мurojaat;   2. Тarjimai hol;  3. CV;  4. Rezyume;  5. Ariza.</vt:lpstr>
      <vt:lpstr>       Tarjimai hol-xodim o'z qo'li bilan (tuzatishsiz) o'z hayoti va ish faoliyati bosqichlarining xronologik ketma-ketligida qisqacha tavsif beradi.        Quyidagilar aks ettirilishi kerak: familiyasi, ismi, otasining ismi, tug'ilgan yili va joyi, qaysi ta'lim muassasalari tugatilganligi va qaysi mutaxassislik bo'yicha, lavozim va ish joyining bevosita xronologik tartibida ko'rsatilgan mehnat faoliyati, xarbiy xizmatda bo’lishi rag'batlantirilishi, oilaviy ahvol, yaqin qarindoshlar      Tarjimai hol imzolanadi va uni tuzgan yuz bilan tarixlanadi. </vt:lpstr>
      <vt:lpstr>CV shaxsiy hujjat hisoblanib, odamning hayot yolini ko’rsatish vazifani bajaradi.  CV umumiy maqsadda hayot yo’lini taqdim etadigan hujjat va odamning umumiy tasniflaydi, kimligini ko’rsatib beradi. </vt:lpstr>
      <vt:lpstr>1. Rezyume erkin shaklda bo’lishi mumkin, ammo amaliyotda tan olingan va keng tarqalgan shakllar asosida yoziladi.  2. Rezyume aniq bir maqsad uchun yoziladi – masalan yangi ish joyiga o’tish.  3. Rezyume – bu odamni ma’lum vazifa bajarishga loyikligini ko’rsatadi.  </vt:lpstr>
      <vt:lpstr>Odatda 5-6 bloklardan iborat bo’ladi:  1. Nomzodning shaxsiy ma'lumotlari. 2. Kerakli lavozim (siz murojaat      qilgan lavozim). 3. Ish tajribasi (kasbiy tajriba). 4. Ta'lim. 5. Professional ko'nikmalar. 6. Qo'shimcha ma'lumotlar. </vt:lpstr>
      <vt:lpstr>1. CV bu odamni umumiy maqsadda hayot yo’lini taqdim etadigan hujjat va odamning umumiy tasniflaydi, kimligini ko’rsatib beradi.  2. Rezyume - bu CVga nisbatan qisqa yoziladi, A4 o’lchamdagi qog’ozda hajmi 1-2 varaqda bo’ladi, va odamning qandaydir vazifalarga mosligini ko’rsatadi.    2. Ularning maqsadi, hajmi, tuzilishi va shakllantirishi bo’yicha farqlari mavjud. </vt:lpstr>
      <vt:lpstr> 1. Siz birinchi marta o'qiganingizda rezyume bilan muvaffaqiyatli bo'lish uchun yagona imkoniyatga egasiz.  2. Rezyume yozishda selektivlik printsipiga rioya qiling. Rezyume uchun ma'lumot uning maqsadlari asosida tanlanishi kerak.  3. Muvaffaqiyatli rezyume ish beruvchi yoki uning vakili bilan shaxsiy uchrashuvga sabab bo'lishi mumkin, ammo hali ish olishni kafolatlamaydi. </vt:lpstr>
      <vt:lpstr>1. “Men” degan iborani kamrok ishlatish; 2. Qisqartirish (qisqacha yoish); 3. Aniqlik (faqat isboti mavjud narsalar yozilish      kerak); 4. Shaxsiy faoliyat aniq va to’g’ri, lekin ijobiy       ruxda yozilish kerak; 5. Halollik (faqat xaqiqat, to’g’ri haqiqat, balki to’la          xaqiqat bo’lmasada); 6. CV/Rezyume elektron pochtadan jo’natilsa      murojat qiluvchining Familiya, Ismi, Sharifi      va yo’nalsh nomi fayl nomida birinchi bo’lib       ko’rsatiladi. </vt:lpstr>
      <vt:lpstr>7. So'zlarni tanlashda juda aniq bo'lishi kerak. Quyidagilarni yozish kerak emas:  ta'lim bilan shug'ullanganman;  xatolarni kamaytirishga yordam   berganman;  yangi bilimlarni tezda o'rganaman.  8. Uning o’rniga yozish tavsiya etiladi:  8ta o’quv dasturini ishlab chiqdim;  ikkita yangi xodimni o'qitdim;  xatolarni 15% ga kamaytirdim;  ikki hafta ichida yangi tartib-qoidalarni  o'zlashtirdim.  </vt:lpstr>
      <vt:lpstr>  </vt:lpstr>
      <vt:lpstr> </vt:lpstr>
      <vt:lpstr>Ish intervyu -  bu nomzod haqida shaxsiy uchrashuvda ma'lumot olishni o'z ichiga olgan ishga qabul qilishning keng tarqalgan usuli</vt:lpstr>
      <vt:lpstr> 1. Korxona haqida ma'lumot to'plash 2. Hujjatlarni tayyorlash  3. O'z-o'zini tahlil qilish 4. Intervyu o’tishga qaratilgan xatti-     harakatlar strategiyasini yaratish 5. Tasvirni shakllantirish 6. Savollarga javob berishga      ijobiy munosabat yaratish</vt:lpstr>
      <vt:lpstr> 1. Boshlanish 10 daqiqa oldin kelish 2. Mobil telefonni o'chirish  3. Ahloq qoidalariga rioya qilish 4. O'z-o'ziga ishonchni namoyon etish 5. Gapni bo’lmaslik, to'xtatmasdan      tinglash, suhbatni qisqacha yosib borish 6. To’g’ri, qisqacha lekin batafsil javob       berish 7. Suhbat interfaol bolishi, yani o’zi ham      savollar berishi</vt:lpstr>
      <vt:lpstr> 1. Kechikish 2. Noqulay yoki vaziyatga mos emas      kiyinish, o’zini tutish, xatti-harakatlari 3. Avvalgi ish joyini yomon ko’rsatish 4. Soxta yolg'on ma’lumot berish 5. Savollarga javob berishga tayyor      emaslik 6. Ish haqiga bo'lgan qiziqishni      bildirmaslik /maoshga ko’p qiziqish 7. Muloqotda Kelajakga befarq  bo’lish</vt:lpstr>
      <vt:lpstr>To'g'ri so'zlarni topish – katta mahorat talab etadi. Bunday vaziyatga tushmaslik uchun quyidagi maslahatlar beramiz:  1. Klassik adabiyotni o'qish.  2. Xotirani rivojlantirish. 3. Kundalik jurnal yuritish.  4. Muhokamalarda ishtiroq etish. ⠀ 5. To'g'ri odamlarni do’st tutish. 6. Muloqot qobiliyatni oshirish. ⠀</vt:lpstr>
      <vt:lpstr> 1. Strukturaviy nutqning qanday ko'rinishini tushunish: kirish, asosiy qism, avj nuqtasi, xulosa, takliflar.   2. Nima uchun bunday tartib borligini va har bir elementga nima kirganini tushunish.  3. Nutqdan oldin tezis rejasini yozish. Agar  nutq dialogda tuzilmasa, avval tasavvur kilish kerak. </vt:lpstr>
      <vt:lpstr>Слайд 38</vt:lpstr>
      <vt:lpstr>Слайд 39</vt:lpstr>
      <vt:lpstr>Слайд 40</vt:lpstr>
      <vt:lpstr>Слайд 41</vt:lpstr>
      <vt:lpstr>Слайд 42</vt:lpstr>
      <vt:lpstr>Слайд 43</vt:lpstr>
      <vt:lpstr>Слайд 44</vt:lpstr>
      <vt:lpstr>Слайд 45</vt:lpstr>
      <vt:lpstr>Слайд 46</vt:lpstr>
      <vt:lpstr>Слайд 47</vt:lpstr>
      <vt:lpstr>Слайд 48</vt:lpstr>
      <vt:lpstr>Слайд 49</vt:lpstr>
      <vt:lpstr>Savollar, ko’shimchalar, e’tirozlar,  takliflar?</vt:lpstr>
      <vt:lpstr>E’tiboringiz uchun rahmat!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Metallarga ishlov berish turlari, usullari va jihozlar,</dc:title>
  <dc:creator>Пользователь Windows</dc:creator>
  <cp:lastModifiedBy>Пользователь Windows</cp:lastModifiedBy>
  <cp:revision>138</cp:revision>
  <dcterms:created xsi:type="dcterms:W3CDTF">2021-05-20T07:27:36Z</dcterms:created>
  <dcterms:modified xsi:type="dcterms:W3CDTF">2021-09-21T19:58:56Z</dcterms:modified>
</cp:coreProperties>
</file>