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50"/>
  </p:notesMasterIdLst>
  <p:sldIdLst>
    <p:sldId id="324" r:id="rId2"/>
    <p:sldId id="330" r:id="rId3"/>
    <p:sldId id="314" r:id="rId4"/>
    <p:sldId id="458" r:id="rId5"/>
    <p:sldId id="554" r:id="rId6"/>
    <p:sldId id="553" r:id="rId7"/>
    <p:sldId id="558" r:id="rId8"/>
    <p:sldId id="593" r:id="rId9"/>
    <p:sldId id="594" r:id="rId10"/>
    <p:sldId id="595" r:id="rId11"/>
    <p:sldId id="596" r:id="rId12"/>
    <p:sldId id="597" r:id="rId13"/>
    <p:sldId id="598" r:id="rId14"/>
    <p:sldId id="599" r:id="rId15"/>
    <p:sldId id="563" r:id="rId16"/>
    <p:sldId id="600" r:id="rId17"/>
    <p:sldId id="564" r:id="rId18"/>
    <p:sldId id="565" r:id="rId19"/>
    <p:sldId id="566" r:id="rId20"/>
    <p:sldId id="567" r:id="rId21"/>
    <p:sldId id="568" r:id="rId22"/>
    <p:sldId id="569" r:id="rId23"/>
    <p:sldId id="570" r:id="rId24"/>
    <p:sldId id="571" r:id="rId25"/>
    <p:sldId id="572" r:id="rId26"/>
    <p:sldId id="573" r:id="rId27"/>
    <p:sldId id="574" r:id="rId28"/>
    <p:sldId id="575" r:id="rId29"/>
    <p:sldId id="576" r:id="rId30"/>
    <p:sldId id="577" r:id="rId31"/>
    <p:sldId id="578" r:id="rId32"/>
    <p:sldId id="579" r:id="rId33"/>
    <p:sldId id="580" r:id="rId34"/>
    <p:sldId id="581" r:id="rId35"/>
    <p:sldId id="582" r:id="rId36"/>
    <p:sldId id="583" r:id="rId37"/>
    <p:sldId id="601" r:id="rId38"/>
    <p:sldId id="584" r:id="rId39"/>
    <p:sldId id="585" r:id="rId40"/>
    <p:sldId id="507" r:id="rId41"/>
    <p:sldId id="587" r:id="rId42"/>
    <p:sldId id="588" r:id="rId43"/>
    <p:sldId id="589" r:id="rId44"/>
    <p:sldId id="590" r:id="rId45"/>
    <p:sldId id="592" r:id="rId46"/>
    <p:sldId id="591" r:id="rId47"/>
    <p:sldId id="342" r:id="rId48"/>
    <p:sldId id="354" r:id="rId49"/>
  </p:sldIdLst>
  <p:sldSz cx="9144000" cy="6858000" type="screen4x3"/>
  <p:notesSz cx="6735763" cy="98694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860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6D9E91-6DFE-47A7-8532-26459E98F9B6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E4568169-E8FD-4BEE-A3D8-0850F33CCF12}">
      <dgm:prSet phldrT="[Текст]"/>
      <dgm:spPr>
        <a:solidFill>
          <a:srgbClr val="C00000"/>
        </a:solidFill>
      </dgm:spPr>
      <dgm:t>
        <a:bodyPr/>
        <a:lstStyle/>
        <a:p>
          <a:r>
            <a:rPr lang="en-US" dirty="0" err="1" smtClean="0"/>
            <a:t>Yuqori</a:t>
          </a:r>
          <a:r>
            <a:rPr lang="en-US" dirty="0" smtClean="0"/>
            <a:t> </a:t>
          </a:r>
          <a:r>
            <a:rPr lang="en-US" dirty="0" err="1" smtClean="0"/>
            <a:t>samarali</a:t>
          </a:r>
          <a:r>
            <a:rPr lang="en-US" dirty="0" smtClean="0"/>
            <a:t> </a:t>
          </a:r>
          <a:r>
            <a:rPr lang="en-US" dirty="0" err="1" smtClean="0"/>
            <a:t>guruh</a:t>
          </a:r>
          <a:endParaRPr lang="ru-RU" dirty="0"/>
        </a:p>
      </dgm:t>
    </dgm:pt>
    <dgm:pt modelId="{84EA8D4A-24D7-43B9-A449-5A209E284232}" type="parTrans" cxnId="{CB639884-A138-4FEA-9181-9E3AAC096B73}">
      <dgm:prSet/>
      <dgm:spPr/>
      <dgm:t>
        <a:bodyPr/>
        <a:lstStyle/>
        <a:p>
          <a:endParaRPr lang="ru-RU"/>
        </a:p>
      </dgm:t>
    </dgm:pt>
    <dgm:pt modelId="{AC6DE53B-737B-49E5-B744-9BF16688D9DD}" type="sibTrans" cxnId="{CB639884-A138-4FEA-9181-9E3AAC096B73}">
      <dgm:prSet/>
      <dgm:spPr/>
      <dgm:t>
        <a:bodyPr/>
        <a:lstStyle/>
        <a:p>
          <a:endParaRPr lang="ru-RU"/>
        </a:p>
      </dgm:t>
    </dgm:pt>
    <dgm:pt modelId="{6EE6BE2B-603C-49B0-A705-F3B6A41CDA46}">
      <dgm:prSet phldrT="[Текст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err="1" smtClean="0"/>
            <a:t>Guruhsimon</a:t>
          </a:r>
          <a:r>
            <a:rPr lang="en-US" dirty="0" smtClean="0"/>
            <a:t> </a:t>
          </a:r>
          <a:r>
            <a:rPr lang="en-US" dirty="0" err="1" smtClean="0"/>
            <a:t>yigindi</a:t>
          </a:r>
          <a:endParaRPr lang="ru-RU" dirty="0"/>
        </a:p>
      </dgm:t>
    </dgm:pt>
    <dgm:pt modelId="{E2B51C1D-2F41-4291-99AE-C4662E2251D8}" type="parTrans" cxnId="{D59A8C26-CA7B-45FC-842A-E9FD48C2D770}">
      <dgm:prSet/>
      <dgm:spPr/>
      <dgm:t>
        <a:bodyPr/>
        <a:lstStyle/>
        <a:p>
          <a:endParaRPr lang="ru-RU"/>
        </a:p>
      </dgm:t>
    </dgm:pt>
    <dgm:pt modelId="{3E1DF6D4-FCC0-429D-8758-ABDFDB08709C}" type="sibTrans" cxnId="{D59A8C26-CA7B-45FC-842A-E9FD48C2D770}">
      <dgm:prSet/>
      <dgm:spPr/>
      <dgm:t>
        <a:bodyPr/>
        <a:lstStyle/>
        <a:p>
          <a:endParaRPr lang="ru-RU"/>
        </a:p>
      </dgm:t>
    </dgm:pt>
    <dgm:pt modelId="{2954AA32-DE67-4968-9D35-B5E84A3FA498}">
      <dgm:prSet phldrT="[Текст]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en-US" dirty="0" err="1" smtClean="0"/>
            <a:t>Ishchi</a:t>
          </a:r>
          <a:r>
            <a:rPr lang="en-US" dirty="0" smtClean="0"/>
            <a:t> </a:t>
          </a:r>
          <a:r>
            <a:rPr lang="en-US" dirty="0" err="1" smtClean="0"/>
            <a:t>guruh</a:t>
          </a:r>
          <a:endParaRPr lang="ru-RU" dirty="0"/>
        </a:p>
      </dgm:t>
    </dgm:pt>
    <dgm:pt modelId="{FABA951E-2837-482C-B983-64DD1C258C61}" type="parTrans" cxnId="{0849AB5F-2B1C-4EB1-88C1-D1C0E366B918}">
      <dgm:prSet/>
      <dgm:spPr/>
      <dgm:t>
        <a:bodyPr/>
        <a:lstStyle/>
        <a:p>
          <a:endParaRPr lang="ru-RU"/>
        </a:p>
      </dgm:t>
    </dgm:pt>
    <dgm:pt modelId="{469DC0C2-C305-4D4C-840A-0F5CB5FA6E50}" type="sibTrans" cxnId="{0849AB5F-2B1C-4EB1-88C1-D1C0E366B918}">
      <dgm:prSet/>
      <dgm:spPr/>
      <dgm:t>
        <a:bodyPr/>
        <a:lstStyle/>
        <a:p>
          <a:endParaRPr lang="ru-RU"/>
        </a:p>
      </dgm:t>
    </dgm:pt>
    <dgm:pt modelId="{F8F46A87-CA06-4230-8850-6081073A6E54}">
      <dgm:prSet/>
      <dgm:spPr>
        <a:solidFill>
          <a:srgbClr val="FF0000"/>
        </a:solidFill>
      </dgm:spPr>
      <dgm:t>
        <a:bodyPr/>
        <a:lstStyle/>
        <a:p>
          <a:r>
            <a:rPr lang="en-US" dirty="0" err="1" smtClean="0"/>
            <a:t>Haqiqiy</a:t>
          </a:r>
          <a:r>
            <a:rPr lang="en-US" dirty="0" smtClean="0"/>
            <a:t> </a:t>
          </a:r>
          <a:r>
            <a:rPr lang="en-US" dirty="0" err="1" smtClean="0"/>
            <a:t>guruh</a:t>
          </a:r>
          <a:endParaRPr lang="ru-RU" dirty="0"/>
        </a:p>
      </dgm:t>
    </dgm:pt>
    <dgm:pt modelId="{AC3063FB-3F52-4447-B0F8-20A4B384B6DC}" type="parTrans" cxnId="{2D1BDF17-50EF-497C-A52D-31488FEC1C1B}">
      <dgm:prSet/>
      <dgm:spPr/>
      <dgm:t>
        <a:bodyPr/>
        <a:lstStyle/>
        <a:p>
          <a:endParaRPr lang="ru-RU"/>
        </a:p>
      </dgm:t>
    </dgm:pt>
    <dgm:pt modelId="{C58BCD7A-9E70-49DF-ADF5-0C13B4AB13A7}" type="sibTrans" cxnId="{2D1BDF17-50EF-497C-A52D-31488FEC1C1B}">
      <dgm:prSet/>
      <dgm:spPr/>
      <dgm:t>
        <a:bodyPr/>
        <a:lstStyle/>
        <a:p>
          <a:endParaRPr lang="ru-RU"/>
        </a:p>
      </dgm:t>
    </dgm:pt>
    <dgm:pt modelId="{0D791958-3DE6-4D70-9FF4-90BC0DA83311}">
      <dgm:prSet/>
      <dgm:spPr>
        <a:solidFill>
          <a:srgbClr val="FFC000"/>
        </a:solidFill>
      </dgm:spPr>
      <dgm:t>
        <a:bodyPr/>
        <a:lstStyle/>
        <a:p>
          <a:r>
            <a:rPr lang="en-US" dirty="0" err="1" smtClean="0"/>
            <a:t>Istiqbolda</a:t>
          </a:r>
          <a:r>
            <a:rPr lang="en-US" dirty="0" smtClean="0"/>
            <a:t> </a:t>
          </a:r>
          <a:r>
            <a:rPr lang="en-US" dirty="0" err="1" smtClean="0"/>
            <a:t>guruh</a:t>
          </a:r>
          <a:endParaRPr lang="ru-RU" dirty="0"/>
        </a:p>
      </dgm:t>
    </dgm:pt>
    <dgm:pt modelId="{62AEFB2C-3FBB-45ED-AC9F-669A4F150156}" type="parTrans" cxnId="{7D39FF6A-09A4-4F27-AA06-652E27638C7D}">
      <dgm:prSet/>
      <dgm:spPr/>
      <dgm:t>
        <a:bodyPr/>
        <a:lstStyle/>
        <a:p>
          <a:endParaRPr lang="ru-RU"/>
        </a:p>
      </dgm:t>
    </dgm:pt>
    <dgm:pt modelId="{619A080F-8CC0-49DA-8CED-0BB44E4CA283}" type="sibTrans" cxnId="{7D39FF6A-09A4-4F27-AA06-652E27638C7D}">
      <dgm:prSet/>
      <dgm:spPr/>
      <dgm:t>
        <a:bodyPr/>
        <a:lstStyle/>
        <a:p>
          <a:endParaRPr lang="ru-RU"/>
        </a:p>
      </dgm:t>
    </dgm:pt>
    <dgm:pt modelId="{E2765647-4190-439C-A594-7109A407A686}" type="pres">
      <dgm:prSet presAssocID="{A06D9E91-6DFE-47A7-8532-26459E98F9B6}" presName="Name0" presStyleCnt="0">
        <dgm:presLayoutVars>
          <dgm:dir/>
          <dgm:animLvl val="lvl"/>
          <dgm:resizeHandles val="exact"/>
        </dgm:presLayoutVars>
      </dgm:prSet>
      <dgm:spPr/>
    </dgm:pt>
    <dgm:pt modelId="{68483EF3-0D97-4EA6-BFEA-AEE4E4D604D8}" type="pres">
      <dgm:prSet presAssocID="{E4568169-E8FD-4BEE-A3D8-0850F33CCF12}" presName="Name8" presStyleCnt="0"/>
      <dgm:spPr/>
    </dgm:pt>
    <dgm:pt modelId="{363A2EF6-FDA9-4E80-9244-AE8FF85CB204}" type="pres">
      <dgm:prSet presAssocID="{E4568169-E8FD-4BEE-A3D8-0850F33CCF12}" presName="level" presStyleLbl="node1" presStyleIdx="0" presStyleCnt="5" custLinFactNeighborX="781" custLinFactNeighborY="234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6FE3C9-979A-4CB3-861D-76C4150C551E}" type="pres">
      <dgm:prSet presAssocID="{E4568169-E8FD-4BEE-A3D8-0850F33CCF1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67A2BB-07A1-4678-8440-0936EFF4CE6A}" type="pres">
      <dgm:prSet presAssocID="{F8F46A87-CA06-4230-8850-6081073A6E54}" presName="Name8" presStyleCnt="0"/>
      <dgm:spPr/>
    </dgm:pt>
    <dgm:pt modelId="{2F5D37BF-7C39-499B-8D19-BBF8A58A54E6}" type="pres">
      <dgm:prSet presAssocID="{F8F46A87-CA06-4230-8850-6081073A6E54}" presName="level" presStyleLbl="node1" presStyleIdx="1" presStyleCnt="5" custLinFactNeighborX="2206" custLinFactNeighborY="126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16ED5E-C5A5-4AFF-9AB9-FB14C8AB1E15}" type="pres">
      <dgm:prSet presAssocID="{F8F46A87-CA06-4230-8850-6081073A6E5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A4DB5E-210D-4FBD-A0EA-DCDB9EED7579}" type="pres">
      <dgm:prSet presAssocID="{0D791958-3DE6-4D70-9FF4-90BC0DA83311}" presName="Name8" presStyleCnt="0"/>
      <dgm:spPr/>
    </dgm:pt>
    <dgm:pt modelId="{790524CA-FB8C-44E9-8B9E-6DBE5B779D0F}" type="pres">
      <dgm:prSet presAssocID="{0D791958-3DE6-4D70-9FF4-90BC0DA83311}" presName="level" presStyleLbl="node1" presStyleIdx="2" presStyleCnt="5" custLinFactNeighborX="1593" custLinFactNeighborY="-379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06160A-E1CE-41F5-A8D2-E18647D7AEEC}" type="pres">
      <dgm:prSet presAssocID="{0D791958-3DE6-4D70-9FF4-90BC0DA8331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190A68-DF6A-44DB-93E8-E42339C213EA}" type="pres">
      <dgm:prSet presAssocID="{6EE6BE2B-603C-49B0-A705-F3B6A41CDA46}" presName="Name8" presStyleCnt="0"/>
      <dgm:spPr/>
    </dgm:pt>
    <dgm:pt modelId="{AE11A278-8ADC-46AB-AA1D-2DD4EB12FC7D}" type="pres">
      <dgm:prSet presAssocID="{6EE6BE2B-603C-49B0-A705-F3B6A41CDA46}" presName="level" presStyleLbl="node1" presStyleIdx="3" presStyleCnt="5" custLinFactNeighborX="-92" custLinFactNeighborY="-253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017355-97B3-4B5A-8B3F-C84EEF0DC8F8}" type="pres">
      <dgm:prSet presAssocID="{6EE6BE2B-603C-49B0-A705-F3B6A41CDA4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2166CB-EF44-4ACE-9974-693BF7A1613D}" type="pres">
      <dgm:prSet presAssocID="{2954AA32-DE67-4968-9D35-B5E84A3FA498}" presName="Name8" presStyleCnt="0"/>
      <dgm:spPr/>
    </dgm:pt>
    <dgm:pt modelId="{54C9410F-9591-4DCF-A819-AF1337E57DFF}" type="pres">
      <dgm:prSet presAssocID="{2954AA32-DE67-4968-9D35-B5E84A3FA498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69F04-15E2-44B1-9D04-28D92D7ABBBE}" type="pres">
      <dgm:prSet presAssocID="{2954AA32-DE67-4968-9D35-B5E84A3FA49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ECB6EF-4EFB-49BD-B3FD-31C8A35794FB}" type="presOf" srcId="{A06D9E91-6DFE-47A7-8532-26459E98F9B6}" destId="{E2765647-4190-439C-A594-7109A407A686}" srcOrd="0" destOrd="0" presId="urn:microsoft.com/office/officeart/2005/8/layout/pyramid1"/>
    <dgm:cxn modelId="{059BD8B5-310E-4692-AFA2-CC5502D10672}" type="presOf" srcId="{0D791958-3DE6-4D70-9FF4-90BC0DA83311}" destId="{790524CA-FB8C-44E9-8B9E-6DBE5B779D0F}" srcOrd="0" destOrd="0" presId="urn:microsoft.com/office/officeart/2005/8/layout/pyramid1"/>
    <dgm:cxn modelId="{D202AC60-1619-48DA-91BF-7D1D2C614463}" type="presOf" srcId="{0D791958-3DE6-4D70-9FF4-90BC0DA83311}" destId="{6106160A-E1CE-41F5-A8D2-E18647D7AEEC}" srcOrd="1" destOrd="0" presId="urn:microsoft.com/office/officeart/2005/8/layout/pyramid1"/>
    <dgm:cxn modelId="{8B16CCB9-A72C-439C-B8EF-580ECF83B5BE}" type="presOf" srcId="{6EE6BE2B-603C-49B0-A705-F3B6A41CDA46}" destId="{AE11A278-8ADC-46AB-AA1D-2DD4EB12FC7D}" srcOrd="0" destOrd="0" presId="urn:microsoft.com/office/officeart/2005/8/layout/pyramid1"/>
    <dgm:cxn modelId="{0849AB5F-2B1C-4EB1-88C1-D1C0E366B918}" srcId="{A06D9E91-6DFE-47A7-8532-26459E98F9B6}" destId="{2954AA32-DE67-4968-9D35-B5E84A3FA498}" srcOrd="4" destOrd="0" parTransId="{FABA951E-2837-482C-B983-64DD1C258C61}" sibTransId="{469DC0C2-C305-4D4C-840A-0F5CB5FA6E50}"/>
    <dgm:cxn modelId="{A6DE956B-933B-451E-A727-D89D8348D818}" type="presOf" srcId="{E4568169-E8FD-4BEE-A3D8-0850F33CCF12}" destId="{C86FE3C9-979A-4CB3-861D-76C4150C551E}" srcOrd="1" destOrd="0" presId="urn:microsoft.com/office/officeart/2005/8/layout/pyramid1"/>
    <dgm:cxn modelId="{2D1BDF17-50EF-497C-A52D-31488FEC1C1B}" srcId="{A06D9E91-6DFE-47A7-8532-26459E98F9B6}" destId="{F8F46A87-CA06-4230-8850-6081073A6E54}" srcOrd="1" destOrd="0" parTransId="{AC3063FB-3F52-4447-B0F8-20A4B384B6DC}" sibTransId="{C58BCD7A-9E70-49DF-ADF5-0C13B4AB13A7}"/>
    <dgm:cxn modelId="{64F718D3-DCE2-4F9A-8B84-B6978B44090D}" type="presOf" srcId="{E4568169-E8FD-4BEE-A3D8-0850F33CCF12}" destId="{363A2EF6-FDA9-4E80-9244-AE8FF85CB204}" srcOrd="0" destOrd="0" presId="urn:microsoft.com/office/officeart/2005/8/layout/pyramid1"/>
    <dgm:cxn modelId="{96CA3B75-4F64-4FCE-BC25-B7E3D12DDBDA}" type="presOf" srcId="{F8F46A87-CA06-4230-8850-6081073A6E54}" destId="{7916ED5E-C5A5-4AFF-9AB9-FB14C8AB1E15}" srcOrd="1" destOrd="0" presId="urn:microsoft.com/office/officeart/2005/8/layout/pyramid1"/>
    <dgm:cxn modelId="{7D39FF6A-09A4-4F27-AA06-652E27638C7D}" srcId="{A06D9E91-6DFE-47A7-8532-26459E98F9B6}" destId="{0D791958-3DE6-4D70-9FF4-90BC0DA83311}" srcOrd="2" destOrd="0" parTransId="{62AEFB2C-3FBB-45ED-AC9F-669A4F150156}" sibTransId="{619A080F-8CC0-49DA-8CED-0BB44E4CA283}"/>
    <dgm:cxn modelId="{38CB4521-CE64-4070-A98A-E5BD21779047}" type="presOf" srcId="{F8F46A87-CA06-4230-8850-6081073A6E54}" destId="{2F5D37BF-7C39-499B-8D19-BBF8A58A54E6}" srcOrd="0" destOrd="0" presId="urn:microsoft.com/office/officeart/2005/8/layout/pyramid1"/>
    <dgm:cxn modelId="{08B63949-B829-4EDC-A40C-4D682A8FBC46}" type="presOf" srcId="{6EE6BE2B-603C-49B0-A705-F3B6A41CDA46}" destId="{F3017355-97B3-4B5A-8B3F-C84EEF0DC8F8}" srcOrd="1" destOrd="0" presId="urn:microsoft.com/office/officeart/2005/8/layout/pyramid1"/>
    <dgm:cxn modelId="{8160A40B-3E2B-4285-873A-27459B3C2E0F}" type="presOf" srcId="{2954AA32-DE67-4968-9D35-B5E84A3FA498}" destId="{54C9410F-9591-4DCF-A819-AF1337E57DFF}" srcOrd="0" destOrd="0" presId="urn:microsoft.com/office/officeart/2005/8/layout/pyramid1"/>
    <dgm:cxn modelId="{D59A8C26-CA7B-45FC-842A-E9FD48C2D770}" srcId="{A06D9E91-6DFE-47A7-8532-26459E98F9B6}" destId="{6EE6BE2B-603C-49B0-A705-F3B6A41CDA46}" srcOrd="3" destOrd="0" parTransId="{E2B51C1D-2F41-4291-99AE-C4662E2251D8}" sibTransId="{3E1DF6D4-FCC0-429D-8758-ABDFDB08709C}"/>
    <dgm:cxn modelId="{49B27A8D-D9CD-4E26-B9EE-3415F77C7D9C}" type="presOf" srcId="{2954AA32-DE67-4968-9D35-B5E84A3FA498}" destId="{E6069F04-15E2-44B1-9D04-28D92D7ABBBE}" srcOrd="1" destOrd="0" presId="urn:microsoft.com/office/officeart/2005/8/layout/pyramid1"/>
    <dgm:cxn modelId="{CB639884-A138-4FEA-9181-9E3AAC096B73}" srcId="{A06D9E91-6DFE-47A7-8532-26459E98F9B6}" destId="{E4568169-E8FD-4BEE-A3D8-0850F33CCF12}" srcOrd="0" destOrd="0" parTransId="{84EA8D4A-24D7-43B9-A449-5A209E284232}" sibTransId="{AC6DE53B-737B-49E5-B744-9BF16688D9DD}"/>
    <dgm:cxn modelId="{1535DF7A-9C80-4BFA-A592-C929589F3482}" type="presParOf" srcId="{E2765647-4190-439C-A594-7109A407A686}" destId="{68483EF3-0D97-4EA6-BFEA-AEE4E4D604D8}" srcOrd="0" destOrd="0" presId="urn:microsoft.com/office/officeart/2005/8/layout/pyramid1"/>
    <dgm:cxn modelId="{60091B0C-E9C2-42E4-806B-CD767CB63309}" type="presParOf" srcId="{68483EF3-0D97-4EA6-BFEA-AEE4E4D604D8}" destId="{363A2EF6-FDA9-4E80-9244-AE8FF85CB204}" srcOrd="0" destOrd="0" presId="urn:microsoft.com/office/officeart/2005/8/layout/pyramid1"/>
    <dgm:cxn modelId="{6F30CFD9-7504-4C92-925B-9714ED70D5C7}" type="presParOf" srcId="{68483EF3-0D97-4EA6-BFEA-AEE4E4D604D8}" destId="{C86FE3C9-979A-4CB3-861D-76C4150C551E}" srcOrd="1" destOrd="0" presId="urn:microsoft.com/office/officeart/2005/8/layout/pyramid1"/>
    <dgm:cxn modelId="{57BE13B1-AAEE-4B61-B270-CE518050EE39}" type="presParOf" srcId="{E2765647-4190-439C-A594-7109A407A686}" destId="{6867A2BB-07A1-4678-8440-0936EFF4CE6A}" srcOrd="1" destOrd="0" presId="urn:microsoft.com/office/officeart/2005/8/layout/pyramid1"/>
    <dgm:cxn modelId="{575050AA-9BCE-4973-AB39-DB85068FA015}" type="presParOf" srcId="{6867A2BB-07A1-4678-8440-0936EFF4CE6A}" destId="{2F5D37BF-7C39-499B-8D19-BBF8A58A54E6}" srcOrd="0" destOrd="0" presId="urn:microsoft.com/office/officeart/2005/8/layout/pyramid1"/>
    <dgm:cxn modelId="{62065335-9F00-4AE9-9CB3-A55BE2165770}" type="presParOf" srcId="{6867A2BB-07A1-4678-8440-0936EFF4CE6A}" destId="{7916ED5E-C5A5-4AFF-9AB9-FB14C8AB1E15}" srcOrd="1" destOrd="0" presId="urn:microsoft.com/office/officeart/2005/8/layout/pyramid1"/>
    <dgm:cxn modelId="{1AF73B61-3F98-47D4-AB27-43E4974D0796}" type="presParOf" srcId="{E2765647-4190-439C-A594-7109A407A686}" destId="{5DA4DB5E-210D-4FBD-A0EA-DCDB9EED7579}" srcOrd="2" destOrd="0" presId="urn:microsoft.com/office/officeart/2005/8/layout/pyramid1"/>
    <dgm:cxn modelId="{9F8E10F4-DA64-4CDC-8222-8D2F09AF7A82}" type="presParOf" srcId="{5DA4DB5E-210D-4FBD-A0EA-DCDB9EED7579}" destId="{790524CA-FB8C-44E9-8B9E-6DBE5B779D0F}" srcOrd="0" destOrd="0" presId="urn:microsoft.com/office/officeart/2005/8/layout/pyramid1"/>
    <dgm:cxn modelId="{72320CC9-84FD-4C47-93A2-A1CCEA326918}" type="presParOf" srcId="{5DA4DB5E-210D-4FBD-A0EA-DCDB9EED7579}" destId="{6106160A-E1CE-41F5-A8D2-E18647D7AEEC}" srcOrd="1" destOrd="0" presId="urn:microsoft.com/office/officeart/2005/8/layout/pyramid1"/>
    <dgm:cxn modelId="{22A26566-AF0E-4407-98ED-1F41F9E9307C}" type="presParOf" srcId="{E2765647-4190-439C-A594-7109A407A686}" destId="{FA190A68-DF6A-44DB-93E8-E42339C213EA}" srcOrd="3" destOrd="0" presId="urn:microsoft.com/office/officeart/2005/8/layout/pyramid1"/>
    <dgm:cxn modelId="{462F4425-C59C-461F-B7AE-CE48239956F3}" type="presParOf" srcId="{FA190A68-DF6A-44DB-93E8-E42339C213EA}" destId="{AE11A278-8ADC-46AB-AA1D-2DD4EB12FC7D}" srcOrd="0" destOrd="0" presId="urn:microsoft.com/office/officeart/2005/8/layout/pyramid1"/>
    <dgm:cxn modelId="{72C5E683-D224-48C9-BF92-7BE7244E78AD}" type="presParOf" srcId="{FA190A68-DF6A-44DB-93E8-E42339C213EA}" destId="{F3017355-97B3-4B5A-8B3F-C84EEF0DC8F8}" srcOrd="1" destOrd="0" presId="urn:microsoft.com/office/officeart/2005/8/layout/pyramid1"/>
    <dgm:cxn modelId="{B18F431A-E4C1-4D4B-A23F-F61F7C01BA84}" type="presParOf" srcId="{E2765647-4190-439C-A594-7109A407A686}" destId="{532166CB-EF44-4ACE-9974-693BF7A1613D}" srcOrd="4" destOrd="0" presId="urn:microsoft.com/office/officeart/2005/8/layout/pyramid1"/>
    <dgm:cxn modelId="{BD82097F-E2A2-48BF-A375-76D1EB944E7D}" type="presParOf" srcId="{532166CB-EF44-4ACE-9974-693BF7A1613D}" destId="{54C9410F-9591-4DCF-A819-AF1337E57DFF}" srcOrd="0" destOrd="0" presId="urn:microsoft.com/office/officeart/2005/8/layout/pyramid1"/>
    <dgm:cxn modelId="{3AEE617B-B8D1-4DE6-A79D-658154C85EC0}" type="presParOf" srcId="{532166CB-EF44-4ACE-9974-693BF7A1613D}" destId="{E6069F04-15E2-44B1-9D04-28D92D7ABBBE}" srcOrd="1" destOrd="0" presId="urn:microsoft.com/office/officeart/2005/8/layout/pyramid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2CB8B-BF8B-4D2D-8E42-4B5833EC2166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B93F6-FEBE-48C8-A24E-776B2E7301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AF4DE2-17A6-4D5C-B2D2-E476EA60DBCB}" type="datetime1">
              <a:rPr lang="ru-RU" smtClean="0"/>
              <a:pPr/>
              <a:t>07.11.2021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C4C340-DE50-45D1-8663-D7DC695392E4}" type="datetime1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E2D0C4-8A8D-4BEB-84A3-7FB895289627}" type="datetime1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901735-8B52-444B-BED5-FA277B9968BF}" type="datetime1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0E0791-4A37-4870-ABC7-C4E79F766591}" type="datetime1">
              <a:rPr lang="ru-RU" smtClean="0"/>
              <a:pPr/>
              <a:t>07.11.2021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E351CE-FA28-4929-9D5E-D7E543F63A3A}" type="datetime1">
              <a:rPr lang="ru-RU" smtClean="0"/>
              <a:pPr/>
              <a:t>07.11.2021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E03663-0A60-4AE7-B578-CA00E709E4F4}" type="datetime1">
              <a:rPr lang="ru-RU" smtClean="0"/>
              <a:pPr/>
              <a:t>07.11.2021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1E8D0C-AA99-4433-A3C4-C360E67A2342}" type="datetime1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43D213-3439-4C89-B7C2-9095EA24D494}" type="datetime1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102A04-722B-44E3-BCC7-382B5C9CEEC7}" type="datetime1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8B09581-042B-4437-97E0-27D8B0E515D9}" type="datetime1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026E0B7-3758-41C6-9691-7F2E124B23B7}" type="datetime1">
              <a:rPr lang="ru-RU" smtClean="0"/>
              <a:pPr/>
              <a:t>07.11.2021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ecsocman.hse.ru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 skills for Engineers.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Lecture 14.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429652" y="6286520"/>
            <a:ext cx="641196" cy="495280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1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928670"/>
            <a:ext cx="8143900" cy="5429288"/>
          </a:xfrm>
          <a:noFill/>
        </p:spPr>
        <p:txBody>
          <a:bodyPr>
            <a:noAutofit/>
          </a:bodyPr>
          <a:lstStyle/>
          <a:p>
            <a:pPr algn="ctr">
              <a:lnSpc>
                <a:spcPts val="5000"/>
              </a:lnSpc>
              <a:spcAft>
                <a:spcPts val="2400"/>
              </a:spcAft>
            </a:pPr>
            <a: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14-MAVZU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GURUHDA MUVAFFAQIYATNI SHAKLANTIRISH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001024" y="6286520"/>
            <a:ext cx="1069824" cy="495280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</a:t>
            </a:fld>
            <a:endParaRPr lang="ru-RU" sz="2400">
              <a:solidFill>
                <a:schemeClr val="tx1"/>
              </a:solidFill>
            </a:endParaRPr>
          </a:p>
        </p:txBody>
      </p:sp>
      <p:pic>
        <p:nvPicPr>
          <p:cNvPr id="6" name="Рисунок 5" descr="5w9InCodJbk.jpg"/>
          <p:cNvPicPr>
            <a:picLocks noChangeAspect="1"/>
          </p:cNvPicPr>
          <p:nvPr/>
        </p:nvPicPr>
        <p:blipFill>
          <a:blip r:embed="rId2" cstate="print"/>
          <a:srcRect b="12423"/>
          <a:stretch>
            <a:fillRect/>
          </a:stretch>
        </p:blipFill>
        <p:spPr>
          <a:xfrm>
            <a:off x="3571868" y="3989140"/>
            <a:ext cx="2857520" cy="2154504"/>
          </a:xfrm>
          <a:prstGeom prst="rect">
            <a:avLst/>
          </a:prstGeom>
        </p:spPr>
      </p:pic>
      <p:pic>
        <p:nvPicPr>
          <p:cNvPr id="7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15338" y="785826"/>
            <a:ext cx="857224" cy="857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142984"/>
            <a:ext cx="7215238" cy="4357718"/>
          </a:xfrm>
        </p:spPr>
        <p:txBody>
          <a:bodyPr>
            <a:noAutofit/>
          </a:bodyPr>
          <a:lstStyle/>
          <a:p>
            <a:pPr marL="266700"/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guruhlash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Guruhda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1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Guruhlarning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Foydalanilgan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adabiyotlar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savollar</a:t>
            </a:r>
            <a:r>
              <a:rPr lang="en-US" sz="40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REJA 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86776" y="6357958"/>
            <a:ext cx="784072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</a:t>
            </a:fld>
            <a:endParaRPr lang="ru-RU" sz="2400">
              <a:solidFill>
                <a:schemeClr val="tx1"/>
              </a:solidFill>
            </a:endParaRPr>
          </a:p>
        </p:txBody>
      </p:sp>
      <p:pic>
        <p:nvPicPr>
          <p:cNvPr id="8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785826"/>
            <a:ext cx="857224" cy="857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1142976" y="857232"/>
            <a:ext cx="7000924" cy="4286280"/>
          </a:xfrm>
        </p:spPr>
        <p:txBody>
          <a:bodyPr>
            <a:noAutofit/>
          </a:bodyPr>
          <a:lstStyle/>
          <a:p>
            <a:pPr marL="0" indent="0" algn="ctr">
              <a:buFont typeface="Arial" charset="0"/>
              <a:buNone/>
            </a:pP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Jamoa-bu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qarashlarga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sodiq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yuksak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jamoaviy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maqsadlarga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koshilgan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kishilar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guruhidir</a:t>
            </a:r>
            <a:r>
              <a:rPr lang="en-US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o’zi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15338" y="6286520"/>
            <a:ext cx="855510" cy="495280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4</a:t>
            </a:fld>
            <a:endParaRPr lang="ru-RU" sz="2400">
              <a:solidFill>
                <a:schemeClr val="tx1"/>
              </a:solidFill>
            </a:endParaRPr>
          </a:p>
        </p:txBody>
      </p:sp>
      <p:pic>
        <p:nvPicPr>
          <p:cNvPr id="8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785826"/>
            <a:ext cx="857224" cy="857224"/>
          </a:xfrm>
          <a:prstGeom prst="rect">
            <a:avLst/>
          </a:prstGeom>
          <a:noFill/>
        </p:spPr>
      </p:pic>
      <p:pic>
        <p:nvPicPr>
          <p:cNvPr id="7" name="Рисунок 6" descr="5w9InCodJbk.jpg"/>
          <p:cNvPicPr>
            <a:picLocks noChangeAspect="1"/>
          </p:cNvPicPr>
          <p:nvPr/>
        </p:nvPicPr>
        <p:blipFill>
          <a:blip r:embed="rId3" cstate="print"/>
          <a:srcRect b="12423"/>
          <a:stretch>
            <a:fillRect/>
          </a:stretch>
        </p:blipFill>
        <p:spPr>
          <a:xfrm>
            <a:off x="3929058" y="4214818"/>
            <a:ext cx="2573275" cy="19401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Guruhda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ishlash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286776" y="6286520"/>
            <a:ext cx="784072" cy="495280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5</a:t>
            </a:fld>
            <a:endParaRPr lang="ru-RU" sz="240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71538" y="1000108"/>
            <a:ext cx="80724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Jamoaning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muvaffaqiyatli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faoliyati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bajarilishi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>
              <a:buFont typeface="Arial" pitchFamily="34" charset="0"/>
              <a:buChar char="•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Malakali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maqsadlarni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belgilash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indent="355600"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vazifalar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tarkibini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Batafsil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tizimining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>
              <a:buFont typeface="Arial" pitchFamily="34" charset="0"/>
              <a:buChar char="•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Odamlarning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jamoada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355600"/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to’g’ri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insonlararo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munosabatlar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71446"/>
            <a:ext cx="857224" cy="857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1142976" y="785794"/>
            <a:ext cx="7858180" cy="5929354"/>
          </a:xfrm>
        </p:spPr>
        <p:txBody>
          <a:bodyPr>
            <a:noAutofit/>
          </a:bodyPr>
          <a:lstStyle/>
          <a:p>
            <a:pPr marL="0" indent="0">
              <a:buFont typeface="Arial" charset="0"/>
              <a:buNone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a’zolarning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imkoniyatlarini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kengaytiradi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Font typeface="Arial" charset="0"/>
              <a:buNone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A’zolarning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g'oyalari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kengroq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doiradagi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muhokama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kilinadi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Font typeface="Arial" charset="0"/>
              <a:buNone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iste'dod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ko'nikmalari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qatori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rivoj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topadi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Font typeface="Arial" charset="0"/>
              <a:buNone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hamkasblaridan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ko'nikmalarni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o'rganadilar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afzalliklari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15338" y="6286520"/>
            <a:ext cx="855510" cy="495280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6</a:t>
            </a:fld>
            <a:endParaRPr lang="ru-RU" sz="2400">
              <a:solidFill>
                <a:schemeClr val="tx1"/>
              </a:solidFill>
            </a:endParaRPr>
          </a:p>
        </p:txBody>
      </p:sp>
      <p:pic>
        <p:nvPicPr>
          <p:cNvPr id="7170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808" y="714356"/>
            <a:ext cx="857224" cy="857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1142976" y="785794"/>
            <a:ext cx="7858180" cy="5929354"/>
          </a:xfrm>
        </p:spPr>
        <p:txBody>
          <a:bodyPr>
            <a:noAutofit/>
          </a:bodyPr>
          <a:lstStyle/>
          <a:p>
            <a:pPr marL="0" indent="0">
              <a:buFont typeface="Arial" charset="0"/>
              <a:buNone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Jamoaviy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Font typeface="Arial" charset="0"/>
              <a:buNone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Muammoga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duch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kelganida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a’zolar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Font typeface="Arial" charset="0"/>
              <a:buNone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a'zosi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narsalarga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egalik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Font typeface="Arial" charset="0"/>
              <a:buNone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jamoalarda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yetakchilar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tivoj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topadi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Font typeface="Arial" charset="0"/>
              <a:buNone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ishlashda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oldinga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o’sadi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afzalliklari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15338" y="6286520"/>
            <a:ext cx="855510" cy="495280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7</a:t>
            </a:fld>
            <a:endParaRPr lang="ru-RU" sz="2400">
              <a:solidFill>
                <a:schemeClr val="tx1"/>
              </a:solidFill>
            </a:endParaRPr>
          </a:p>
        </p:txBody>
      </p:sp>
      <p:pic>
        <p:nvPicPr>
          <p:cNvPr id="5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808" y="785826"/>
            <a:ext cx="857224" cy="857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ishining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afzalliklari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429652" y="6357958"/>
            <a:ext cx="641196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8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71538" y="1000108"/>
            <a:ext cx="807246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rejimda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ishlaydigan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tashqariga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olmaydi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vakolatlari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chegaralangan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olmaydi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3-4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effektdan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chiqqan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kishiga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natijalarga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erishadi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indent="355600"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Individual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elementlarning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salohiyati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yig'indisi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– Synergy</a:t>
            </a:r>
          </a:p>
          <a:p>
            <a:pPr indent="3556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shakllanishining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tamoyillarini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inobatga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a'zolarining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g'oyalarini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fikrlarini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71446"/>
            <a:ext cx="857224" cy="857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ishining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afzalliklari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215338" y="6357958"/>
            <a:ext cx="855510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9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285852" y="1142984"/>
            <a:ext cx="750099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Hamkorlik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odatiy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tashkiliy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bo'linmalardan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mutaxassislar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jamoaning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o'tkazish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ba'zan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hatto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imkonsiz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indent="3556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g'oyalarini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tinglashga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qaror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qilganligi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ishtirokchilar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qiziqarli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g'oyalar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maksimal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sonini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muhokama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355600">
              <a:buFont typeface="Arial" pitchFamily="34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deyarli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100%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muvaffaqiyatli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bo'lishiga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kafolatdir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71446"/>
            <a:ext cx="857224" cy="857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ishining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muammolari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10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71538" y="1071546"/>
            <a:ext cx="792961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qaror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355600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harakatlari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355600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Jamoaning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muvaffaqiyatida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tengmas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355600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noto'g'ri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yo'nalishda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355600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Jamoada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insonlararo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muammolar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355600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A'zolar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qoniqarsiz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boshqalarga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aytmasligi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355600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Motivatsiya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Guruhda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ishlash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43900" y="6286520"/>
            <a:ext cx="928694" cy="500066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11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Разрыв таланта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3547" y="1926272"/>
            <a:ext cx="6501791" cy="407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1428728" y="1214422"/>
            <a:ext cx="714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Muhandislik</a:t>
            </a:r>
            <a:r>
              <a:rPr lang="en-US" dirty="0" smtClean="0"/>
              <a:t> </a:t>
            </a:r>
            <a:r>
              <a:rPr lang="en-US" dirty="0" err="1" smtClean="0"/>
              <a:t>faoliyatida</a:t>
            </a:r>
            <a:r>
              <a:rPr lang="en-US" dirty="0" smtClean="0"/>
              <a:t> </a:t>
            </a:r>
            <a:r>
              <a:rPr lang="en-US" dirty="0" err="1" smtClean="0"/>
              <a:t>guruhni</a:t>
            </a:r>
            <a:r>
              <a:rPr lang="en-US" dirty="0" smtClean="0"/>
              <a:t> </a:t>
            </a:r>
            <a:r>
              <a:rPr lang="en-US" dirty="0" err="1" smtClean="0"/>
              <a:t>shaqllantirish</a:t>
            </a:r>
            <a:r>
              <a:rPr lang="en-US" dirty="0" smtClean="0"/>
              <a:t>  </a:t>
            </a:r>
            <a:r>
              <a:rPr lang="en-US" dirty="0" err="1" smtClean="0"/>
              <a:t>texnologiyasi</a:t>
            </a:r>
            <a:endParaRPr lang="ru-RU" dirty="0"/>
          </a:p>
        </p:txBody>
      </p:sp>
      <p:pic>
        <p:nvPicPr>
          <p:cNvPr id="11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15338" y="71414"/>
            <a:ext cx="857224" cy="857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Jamoani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shaqllantirish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muammolari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- 1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12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643042" y="1000109"/>
            <a:ext cx="721523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targ'ibot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kampaniyasini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Mablag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'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yig'ish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Tashkilotda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tashabbus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etayotgan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targ'ibot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shug'ullanish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tashabbusi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doirasida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vazifani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muddat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o'zgartirish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Jamoani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shaqllantirish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muammolari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- 2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13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1000109"/>
            <a:ext cx="75724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Jamiyat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masalalarini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strategik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rejasini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tashabbusni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boshlash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aralashuvini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boshlab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Koalitsiya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Jamiyatni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rejalashtirish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Tashkilotni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tashabbusni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aralashuvni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Jamoani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shaqllantirish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muammolari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- 3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14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1000109"/>
            <a:ext cx="75724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Buyuklik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ajoyib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rahbarlar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bir-birlarini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yaratadilar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buyuk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lider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rahbarlari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iste'dodli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ishlaydigan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iqtidorli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to'la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Jamoani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shaqllantirish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muammolari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15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1000109"/>
            <a:ext cx="75724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missiyasi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bor.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buyuk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dunyo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Yahshi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doimo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g'olib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Yahshi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doim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dushmani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bor.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Yahshi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optimistik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yahshi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natijalar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korsatadi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GURUHDA BIRLASHISHGA TA'SIR QILUVCHI OMILLAR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16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071538" y="1071546"/>
            <a:ext cx="778674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Arial" pitchFamily="34" charset="0"/>
              <a:buChar char="•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obro'si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qo'shilish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qiyinligi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rozilik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qiymatlarning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umumiyligi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oldida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vazifalarning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bog'liqligi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vazifalarning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murakkabligi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raqobat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guruhlararo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Yahshi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jamoani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shaqllantirish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tavsiyalar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- 1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17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1000109"/>
            <a:ext cx="75724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Eng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boshlang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tanlang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shunda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kelishadi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Xilma-xil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istiqbolli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izlang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Sodiq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qidiring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munosabatda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hazil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tuyg'usi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odamlarni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topishga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xarakat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kiling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Yahshi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jamoani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shaqllantirish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tavsiyalar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- 2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18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1000109"/>
            <a:ext cx="75724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Vizyon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boshlang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rishtalarini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qurish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mutlaqo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ekanligiga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rejalashtirish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faoliyati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mas'uliyatlarga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jalb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masalalarni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normalarini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belgilash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Yahshi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jamoani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shaqllantirish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tavsiyalar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- 3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19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1000109"/>
            <a:ext cx="75724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logistikasini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aniqlang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Jamoaviy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vazifa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boshlang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Kelajakda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muvaffaqiyat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muvaffaqiyatsizliklarga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Odamlarga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qo'shimcha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narsa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Yahshi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jamoani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alomatlari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20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1000109"/>
            <a:ext cx="75724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ijrolardan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umumiylik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hissi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shakllanadigan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jamoatchilik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fikri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qadriyatlari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jamoalardan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ajratib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turadigan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tamoyillari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bosimi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xatti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harakatlariga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Yahshi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jamoani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alomatlari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-2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21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1000109"/>
            <a:ext cx="75724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o'rtasida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yuzaga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munosabatlar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barqarorlik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mustahkam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an'analar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Kasbiy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jamoalar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turlari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22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786050" y="1441440"/>
            <a:ext cx="54292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Shlab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endPara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Servis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O'quv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ta'limda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tadqiqot</a:t>
            </a:r>
            <a:endPara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Innovatsion</a:t>
            </a:r>
            <a:endPara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Birlashgan</a:t>
            </a:r>
            <a:endParaRPr lang="en-US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Muhandislik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opup_img" descr="http://go4.imgsmail.ru/imgpreview?key=http%3A//www.savenkoff.name/uploads/posts/2011-01/1296059731_6715453.jpg&amp;mb=imgdb_preview_180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071942"/>
            <a:ext cx="2857520" cy="2087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Jamoalar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shaqllantirishning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5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bosqichi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23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1476453"/>
            <a:ext cx="76438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shakllanishining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bosqichlarini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submuhiti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aylantirish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000250" indent="-742950">
              <a:buFont typeface="+mj-lt"/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Moslashish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000250" indent="-742950">
              <a:buFont typeface="+mj-lt"/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000250" indent="-742950">
              <a:buFont typeface="+mj-lt"/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Hamkorlik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000250" indent="-742950">
              <a:buFont typeface="+mj-lt"/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Faoliyatni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tartibga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solish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000250" indent="-742950">
              <a:buFont typeface="+mj-lt"/>
              <a:buAutoNum type="arabicPeriod"/>
            </a:pP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Moslashish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bosqichi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24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142976" y="1357298"/>
            <a:ext cx="76438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nuqtai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nazaridan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xabardor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bosqichi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tavsiflanadi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bosqichda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muammoni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usulini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izlashadi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ishtirokchilarni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bir-birining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xatti-harakatlari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yo'nalishga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yo'naltirish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guruhdagi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maqbul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xatti-harakatni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izlash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Guruhlash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bosqichi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25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142976" y="1357298"/>
            <a:ext cx="76438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Xushyoqish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qiziqish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uyushmalar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yaratilishi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tavsiflanadi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bosqichda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motivatsiyasi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o'rtasidagi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farqni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aniqlashdan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ichidagi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normalarni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shakllana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boshlaydi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Hamkorlik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bosqichi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26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071538" y="1142984"/>
            <a:ext cx="76438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bosqichda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muammoni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istagi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avvalgi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bosqichlarga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konstruktiv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muloqot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tavsiflanadi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hamjihatlik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birdamligi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marta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biz"degan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tuyg'uga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birligi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tayyorgarligi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namoyon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ammo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psixologik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aloqalar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Tartibga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solish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bosqichi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27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500166" y="1142984"/>
            <a:ext cx="678661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bosqichda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guruhlararo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hamkorlik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tamoyillari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chiqilmoqda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Hissiy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sohasi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ustunlik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"men-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munosabatlarining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keskin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8f3e941c98da8f542af085c27741637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3929066"/>
            <a:ext cx="3135521" cy="2239658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Faoliyat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bosqichi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28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1071546"/>
            <a:ext cx="692948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Muammoni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muvaffaqiyatli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etishga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konstruktiv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urinishlar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tavsiflangan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qaror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bosqichi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nizoni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namoyon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Muammoni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uslublar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yondashuvlar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ijtimoiy-psixologik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etuklikning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darajasiga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darajadagi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tayyorgarlik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tashkiliy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psixologik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birlik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ajralib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Yahlit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guruh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faoliyati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29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142976" y="1000108"/>
            <a:ext cx="735811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bir-birlarini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bezovta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qilmaydi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aloqada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aralashmaydi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sa'y-harakatlarida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ishtirok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etadilar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vijdon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ishlashadi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imkoniyat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bo'lganda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ishdan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qochishmaydi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topshiriqlarni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erishishga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yo'naltirilgan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>
              <a:buAutoNum type="arabicPeriod"/>
            </a:pP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Yahlit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guruh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faoliyati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- 2 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30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142976" y="1000108"/>
            <a:ext cx="735811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maqsadlarni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resurslar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uskunalar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malakalardan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oqilona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foydalanadilar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fikrlarini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yashirmaydilar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bir-biri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ma'lumot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almashadi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doim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baham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ko'rishga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berishga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514350">
              <a:buAutoNum type="arabicPeriod"/>
            </a:pP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tez-tez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muloqot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qiladilar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Guruhlar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rivojlanish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bosqichlari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31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graphicFrame>
        <p:nvGraphicFramePr>
          <p:cNvPr id="12" name="Схема 11"/>
          <p:cNvGraphicFramePr/>
          <p:nvPr/>
        </p:nvGraphicFramePr>
        <p:xfrm>
          <a:off x="1142976" y="1000108"/>
          <a:ext cx="6477024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Ishchi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guruh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bosqichi</a:t>
            </a:r>
            <a:r>
              <a:rPr 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32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85852" y="1214422"/>
            <a:ext cx="635798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guruh-bu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jamoaviy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samaradorligini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oshirishga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hojat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yo'q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bo'lmagan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500438"/>
            <a:ext cx="3468344" cy="2599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GURUHSIMON YIGINDI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33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428728" y="1214422"/>
            <a:ext cx="67151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Qo'shma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samaradorligini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zarurati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ammo u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jamoaviy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bajarishga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e'tibor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bermadi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8f3e941c98da8f542af085c27741637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4214818"/>
            <a:ext cx="3135521" cy="2239658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POTENSIAL GURUH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34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785918" y="2017463"/>
            <a:ext cx="671517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Potentsial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birgalikdagi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samaradorligini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jamoaviy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ishlarning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yo'nalishi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maqsadlari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ma'lumotga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HAQIQIY GURUH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35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071538" y="1071546"/>
            <a:ext cx="778674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yondashuviga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bag'ishlangan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bir-birini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to'ldiruvchi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mahoratga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oz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sonli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51435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kelishilgan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maqsadlarga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to'liq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aniqladilar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51435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muhimligini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tushunadilar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ammo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o'zlarini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to'liq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oshira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olmadilar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YUQORI SAMARALI GURUH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36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071538" y="1071546"/>
            <a:ext cx="77867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Mas'uliyat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hissi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kuchaygan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514350"/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Guruhdagi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hamkorlik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o'sishiga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muvaffaqiyatiga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514350"/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sinergiyaga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boshqalarning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umidlaridan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ustun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natijaga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erishadilar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000108"/>
            <a:ext cx="7143800" cy="128588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faoliyati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natijalari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yakka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a’zolarnin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natijalarini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yig’indisida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ko’proq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kattaroqdir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Штриховая стрелка вправо 4"/>
          <p:cNvSpPr/>
          <p:nvPr/>
        </p:nvSpPr>
        <p:spPr>
          <a:xfrm>
            <a:off x="3923928" y="3280994"/>
            <a:ext cx="864096" cy="648072"/>
          </a:xfrm>
          <a:prstGeom prst="striped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сохраненные данные 6"/>
          <p:cNvSpPr/>
          <p:nvPr/>
        </p:nvSpPr>
        <p:spPr>
          <a:xfrm rot="10800000">
            <a:off x="1044178" y="3143248"/>
            <a:ext cx="3456384" cy="936104"/>
          </a:xfrm>
          <a:prstGeom prst="flowChartOnlineStorag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503531" y="3357562"/>
            <a:ext cx="3068469" cy="523220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solidFill>
                  <a:srgbClr val="FFFF00"/>
                </a:solidFill>
              </a:rPr>
              <a:t>Sinergetik</a:t>
            </a:r>
            <a:r>
              <a:rPr lang="en-US" sz="24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effekt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72132" y="2636342"/>
            <a:ext cx="3024336" cy="86409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Optimal </a:t>
            </a:r>
            <a:r>
              <a:rPr lang="en-US" sz="2800" dirty="0" err="1" smtClean="0"/>
              <a:t>qarorlar</a:t>
            </a:r>
            <a:endParaRPr lang="ru-RU" sz="28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72132" y="3850218"/>
            <a:ext cx="3024336" cy="93610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ijodiy</a:t>
            </a:r>
            <a:r>
              <a:rPr lang="en-US" sz="2800" dirty="0" smtClean="0"/>
              <a:t> </a:t>
            </a:r>
            <a:r>
              <a:rPr lang="en-US" sz="2800" dirty="0" err="1" smtClean="0"/>
              <a:t>faoliyat</a:t>
            </a:r>
            <a:endParaRPr lang="ru-RU" sz="28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14876" y="5500702"/>
            <a:ext cx="4176464" cy="792088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guruh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shahsiy</a:t>
            </a:r>
            <a:r>
              <a:rPr lang="en-US" sz="2800" dirty="0" smtClean="0"/>
              <a:t> </a:t>
            </a:r>
            <a:r>
              <a:rPr lang="en-US" sz="2800" dirty="0" err="1" smtClean="0"/>
              <a:t>samaradorik</a:t>
            </a:r>
            <a:r>
              <a:rPr lang="en-US" sz="2800" dirty="0" smtClean="0"/>
              <a:t> </a:t>
            </a:r>
            <a:endParaRPr lang="ru-RU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1285852" y="5357826"/>
            <a:ext cx="27860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C00000"/>
                </a:solidFill>
              </a:rPr>
              <a:t>Vaqolatlarni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</a:rPr>
              <a:t>berish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37</a:t>
            </a:fld>
            <a:endParaRPr lang="ru-RU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000100" y="0"/>
            <a:ext cx="8143900" cy="1000108"/>
          </a:xfrm>
          <a:prstGeom prst="rect">
            <a:avLst/>
          </a:prstGeom>
          <a:solidFill>
            <a:srgbClr val="FFFF00"/>
          </a:solidFill>
        </p:spPr>
        <p:txBody>
          <a:bodyPr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Guruhda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sinergetik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effekt</a:t>
            </a:r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YUQORI SAMARALI GURUH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38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1" name="Овал 10"/>
          <p:cNvSpPr/>
          <p:nvPr/>
        </p:nvSpPr>
        <p:spPr>
          <a:xfrm>
            <a:off x="2750140" y="1785926"/>
            <a:ext cx="4536504" cy="115212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</a:rPr>
              <a:t>Sinergetik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effekt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47664" y="4005064"/>
            <a:ext cx="3024336" cy="208823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002060"/>
                </a:solidFill>
              </a:rPr>
              <a:t>Bir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</a:rPr>
              <a:t>hillik</a:t>
            </a:r>
            <a:r>
              <a:rPr lang="en-US" sz="3200" b="1" dirty="0" smtClean="0">
                <a:solidFill>
                  <a:srgbClr val="002060"/>
                </a:solidFill>
              </a:rPr>
              <a:t>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833944" y="4005064"/>
            <a:ext cx="3024336" cy="216024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Yuqori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kasbiy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layoqat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mehnat</a:t>
            </a: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</a:rPr>
              <a:t>motivatsiyasi</a:t>
            </a:r>
            <a:endParaRPr lang="ru-RU" dirty="0"/>
          </a:p>
        </p:txBody>
      </p:sp>
      <p:cxnSp>
        <p:nvCxnSpPr>
          <p:cNvPr id="14" name="Прямая со стрелкой 13"/>
          <p:cNvCxnSpPr>
            <a:stCxn id="13" idx="0"/>
            <a:endCxn id="11" idx="4"/>
          </p:cNvCxnSpPr>
          <p:nvPr/>
        </p:nvCxnSpPr>
        <p:spPr>
          <a:xfrm rot="16200000" flipV="1">
            <a:off x="5648747" y="2307699"/>
            <a:ext cx="1067010" cy="232772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2500298" y="2928934"/>
            <a:ext cx="1714512" cy="107157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BIR HILLIK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39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6" name="Овал 15"/>
          <p:cNvSpPr/>
          <p:nvPr/>
        </p:nvSpPr>
        <p:spPr>
          <a:xfrm>
            <a:off x="3428992" y="4929198"/>
            <a:ext cx="1214446" cy="1285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ЭЛК</a:t>
            </a:r>
            <a:endParaRPr lang="ru-RU" sz="2400" dirty="0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flipH="1">
            <a:off x="3357554" y="5143512"/>
            <a:ext cx="1296144" cy="93610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2" descr="http://img.labirint.ru/images/comments_pic/1642/0_f4a0c8e4af23f91099c27ee5e3b97e07_14772470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436096" y="1556792"/>
            <a:ext cx="3168352" cy="2376264"/>
          </a:xfrm>
          <a:prstGeom prst="rect">
            <a:avLst/>
          </a:prstGeom>
          <a:noFill/>
        </p:spPr>
      </p:pic>
      <p:pic>
        <p:nvPicPr>
          <p:cNvPr id="19" name="Picture 6" descr="http://migranov.ru/photoalbum/moscow/mostovay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221088"/>
            <a:ext cx="3144927" cy="2088232"/>
          </a:xfrm>
          <a:prstGeom prst="rect">
            <a:avLst/>
          </a:prstGeom>
          <a:noFill/>
        </p:spPr>
      </p:pic>
      <p:sp>
        <p:nvSpPr>
          <p:cNvPr id="20" name="Овал 19"/>
          <p:cNvSpPr/>
          <p:nvPr/>
        </p:nvSpPr>
        <p:spPr>
          <a:xfrm>
            <a:off x="1714480" y="4929198"/>
            <a:ext cx="1152128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МД</a:t>
            </a:r>
            <a:endParaRPr lang="ru-RU" sz="24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214414" y="1285860"/>
            <a:ext cx="40719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 smtClean="0"/>
              <a:t>Yoshi</a:t>
            </a:r>
            <a:r>
              <a:rPr lang="en-US" sz="3200" dirty="0" smtClean="0"/>
              <a:t> </a:t>
            </a:r>
            <a:r>
              <a:rPr lang="en-US" sz="3200" dirty="0" err="1" smtClean="0"/>
              <a:t>boyicha</a:t>
            </a:r>
            <a:endParaRPr lang="ru-RU" sz="3200" dirty="0" smtClean="0"/>
          </a:p>
          <a:p>
            <a:r>
              <a:rPr lang="en-US" sz="3200" dirty="0" err="1" smtClean="0"/>
              <a:t>Ta’limi</a:t>
            </a:r>
            <a:r>
              <a:rPr lang="en-US" sz="3200" dirty="0" smtClean="0"/>
              <a:t> </a:t>
            </a:r>
            <a:r>
              <a:rPr lang="en-US" sz="3200" dirty="0" err="1" smtClean="0"/>
              <a:t>boyicha</a:t>
            </a:r>
            <a:endParaRPr lang="ru-RU" sz="3200" dirty="0" smtClean="0"/>
          </a:p>
          <a:p>
            <a:r>
              <a:rPr lang="en-US" sz="3200" dirty="0" err="1" smtClean="0"/>
              <a:t>Jamoadagi</a:t>
            </a:r>
            <a:r>
              <a:rPr lang="en-US" sz="3200" dirty="0" smtClean="0"/>
              <a:t> </a:t>
            </a:r>
            <a:r>
              <a:rPr lang="en-US" sz="3200" dirty="0" err="1" smtClean="0"/>
              <a:t>o’rni</a:t>
            </a:r>
            <a:r>
              <a:rPr lang="en-US" sz="3200" dirty="0" smtClean="0"/>
              <a:t> </a:t>
            </a:r>
            <a:endParaRPr lang="ru-RU" sz="3200" dirty="0" smtClean="0"/>
          </a:p>
          <a:p>
            <a:r>
              <a:rPr lang="en-US" sz="3200" dirty="0" err="1" smtClean="0"/>
              <a:t>Shahsiy</a:t>
            </a:r>
            <a:r>
              <a:rPr lang="en-US" sz="3200" dirty="0" smtClean="0"/>
              <a:t> </a:t>
            </a:r>
            <a:r>
              <a:rPr lang="en-US" sz="3200" dirty="0" err="1" smtClean="0"/>
              <a:t>fazilatlar</a:t>
            </a:r>
            <a:endParaRPr lang="ru-RU" sz="32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142976" y="4357694"/>
            <a:ext cx="3005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Shahsiy</a:t>
            </a:r>
            <a:r>
              <a:rPr lang="en-US" dirty="0" smtClean="0"/>
              <a:t> </a:t>
            </a:r>
            <a:r>
              <a:rPr lang="en-US" dirty="0" err="1" smtClean="0"/>
              <a:t>fazilatlarga</a:t>
            </a:r>
            <a:r>
              <a:rPr lang="en-US" dirty="0" smtClean="0"/>
              <a:t> </a:t>
            </a:r>
            <a:r>
              <a:rPr lang="en-US" dirty="0" err="1" smtClean="0"/>
              <a:t>talablar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 стрелкой 5"/>
          <p:cNvCxnSpPr/>
          <p:nvPr/>
        </p:nvCxnSpPr>
        <p:spPr>
          <a:xfrm rot="16200000" flipV="1">
            <a:off x="2051244" y="3825044"/>
            <a:ext cx="5184576" cy="7200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1071538" y="3929066"/>
            <a:ext cx="8072494" cy="399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714876" y="114298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err="1" smtClean="0"/>
              <a:t>Kasbiy</a:t>
            </a:r>
            <a:r>
              <a:rPr lang="en-US" b="1" i="1" dirty="0" smtClean="0"/>
              <a:t> </a:t>
            </a:r>
            <a:r>
              <a:rPr lang="en-US" b="1" i="1" dirty="0" err="1" smtClean="0"/>
              <a:t>mahorat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7572396" y="4077072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err="1" smtClean="0"/>
              <a:t>Motivatsiya</a:t>
            </a:r>
            <a:r>
              <a:rPr lang="en-US" b="1" i="1" dirty="0" smtClean="0"/>
              <a:t> </a:t>
            </a:r>
            <a:endParaRPr lang="ru-RU" b="1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1142976" y="2071678"/>
            <a:ext cx="33288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Ko’lidan</a:t>
            </a:r>
            <a:r>
              <a:rPr lang="en-US" sz="2800" dirty="0" smtClean="0"/>
              <a:t> </a:t>
            </a:r>
            <a:r>
              <a:rPr lang="en-US" sz="2800" dirty="0" err="1" smtClean="0"/>
              <a:t>keladi</a:t>
            </a:r>
            <a:r>
              <a:rPr lang="en-US" sz="2800" dirty="0" smtClean="0"/>
              <a:t>, </a:t>
            </a:r>
            <a:r>
              <a:rPr lang="en-US" sz="2800" dirty="0" err="1" smtClean="0"/>
              <a:t>xoxlamaydi</a:t>
            </a:r>
            <a:endParaRPr lang="ru-RU" sz="2800" dirty="0"/>
          </a:p>
        </p:txBody>
      </p:sp>
      <p:sp>
        <p:nvSpPr>
          <p:cNvPr id="20" name="Овал 19"/>
          <p:cNvSpPr/>
          <p:nvPr/>
        </p:nvSpPr>
        <p:spPr>
          <a:xfrm>
            <a:off x="7236296" y="2996952"/>
            <a:ext cx="1512168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команда</a:t>
            </a:r>
            <a:endParaRPr lang="ru-RU" b="1" dirty="0"/>
          </a:p>
        </p:txBody>
      </p:sp>
      <p:sp>
        <p:nvSpPr>
          <p:cNvPr id="21" name="Овал 20"/>
          <p:cNvSpPr/>
          <p:nvPr/>
        </p:nvSpPr>
        <p:spPr>
          <a:xfrm>
            <a:off x="1714480" y="5929330"/>
            <a:ext cx="1944216" cy="72008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БАЛЛАСТ</a:t>
            </a:r>
            <a:endParaRPr lang="ru-RU" dirty="0"/>
          </a:p>
        </p:txBody>
      </p:sp>
      <p:pic>
        <p:nvPicPr>
          <p:cNvPr id="27650" name="Picture 2" descr="http://zi.dn.ua/upload/iblock/9f2/9f2b9834fe5b270718ee9589a7acb9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214422"/>
            <a:ext cx="720079" cy="407504"/>
          </a:xfrm>
          <a:prstGeom prst="rect">
            <a:avLst/>
          </a:prstGeom>
          <a:noFill/>
        </p:spPr>
      </p:pic>
      <p:pic>
        <p:nvPicPr>
          <p:cNvPr id="14" name="Picture 2" descr="http://zi.dn.ua/upload/iblock/9f2/9f2b9834fe5b270718ee9589a7acb9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5877272"/>
            <a:ext cx="720079" cy="407504"/>
          </a:xfrm>
          <a:prstGeom prst="rect">
            <a:avLst/>
          </a:prstGeom>
          <a:noFill/>
        </p:spPr>
      </p:pic>
      <p:pic>
        <p:nvPicPr>
          <p:cNvPr id="18" name="Picture 2" descr="http://zi.dn.ua/upload/iblock/9f2/9f2b9834fe5b270718ee9589a7acb9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4214818"/>
            <a:ext cx="720079" cy="407504"/>
          </a:xfrm>
          <a:prstGeom prst="rect">
            <a:avLst/>
          </a:prstGeom>
          <a:noFill/>
        </p:spPr>
      </p:pic>
      <p:pic>
        <p:nvPicPr>
          <p:cNvPr id="19" name="Picture 2" descr="http://zi.dn.ua/upload/iblock/9f2/9f2b9834fe5b270718ee9589a7acb9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44408" y="1052736"/>
            <a:ext cx="720079" cy="407504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6072198" y="1643050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C00000"/>
                </a:solidFill>
              </a:rPr>
              <a:t>Ko’llab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kuvvatlash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020272" y="5949280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C00000"/>
                </a:solidFill>
              </a:rPr>
              <a:t>O’qitish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214546" y="1285860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C00000"/>
                </a:solidFill>
              </a:rPr>
              <a:t>Rag’batlantirish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428860" y="4286256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C00000"/>
                </a:solidFill>
              </a:rPr>
              <a:t>Ozod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etish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27" name="Штриховая стрелка вправо 26"/>
          <p:cNvSpPr/>
          <p:nvPr/>
        </p:nvSpPr>
        <p:spPr>
          <a:xfrm rot="16200000">
            <a:off x="5076056" y="3966211"/>
            <a:ext cx="864096" cy="504056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Штриховая стрелка вправо 27"/>
          <p:cNvSpPr/>
          <p:nvPr/>
        </p:nvSpPr>
        <p:spPr>
          <a:xfrm>
            <a:off x="3923928" y="3140968"/>
            <a:ext cx="864096" cy="504056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Номер слайда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40</a:t>
            </a:fld>
            <a:endParaRPr lang="ru-RU"/>
          </a:p>
        </p:txBody>
      </p:sp>
      <p:sp>
        <p:nvSpPr>
          <p:cNvPr id="29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KASBIY MAHORAT VA MEXNATGA MOTIVATSIYA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786314" y="2143116"/>
            <a:ext cx="33288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Ko’lidan</a:t>
            </a:r>
            <a:r>
              <a:rPr lang="en-US" sz="2800" dirty="0" smtClean="0"/>
              <a:t> </a:t>
            </a:r>
            <a:r>
              <a:rPr lang="en-US" sz="2800" dirty="0" err="1" smtClean="0"/>
              <a:t>keladi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 </a:t>
            </a:r>
            <a:r>
              <a:rPr lang="en-US" sz="2800" dirty="0" err="1" smtClean="0"/>
              <a:t>xoxlaydi</a:t>
            </a:r>
            <a:endParaRPr lang="ru-RU" sz="2800" dirty="0"/>
          </a:p>
        </p:txBody>
      </p:sp>
      <p:sp>
        <p:nvSpPr>
          <p:cNvPr id="34" name="TextBox 33"/>
          <p:cNvSpPr txBox="1"/>
          <p:nvPr/>
        </p:nvSpPr>
        <p:spPr>
          <a:xfrm>
            <a:off x="5214942" y="4786322"/>
            <a:ext cx="33288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Ko’lidan</a:t>
            </a:r>
            <a:r>
              <a:rPr lang="en-US" sz="2800" dirty="0" smtClean="0"/>
              <a:t> </a:t>
            </a:r>
            <a:r>
              <a:rPr lang="en-US" sz="2800" dirty="0" err="1" smtClean="0"/>
              <a:t>kelmayadi</a:t>
            </a:r>
            <a:r>
              <a:rPr lang="en-US" sz="2800" dirty="0" smtClean="0"/>
              <a:t>, </a:t>
            </a:r>
            <a:r>
              <a:rPr lang="en-US" sz="2800" dirty="0" err="1" smtClean="0"/>
              <a:t>xoxlaydi</a:t>
            </a:r>
            <a:endParaRPr lang="ru-RU" sz="2800" dirty="0"/>
          </a:p>
        </p:txBody>
      </p:sp>
      <p:sp>
        <p:nvSpPr>
          <p:cNvPr id="35" name="TextBox 34"/>
          <p:cNvSpPr txBox="1"/>
          <p:nvPr/>
        </p:nvSpPr>
        <p:spPr>
          <a:xfrm>
            <a:off x="1214414" y="4857760"/>
            <a:ext cx="33288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Ko’lidan</a:t>
            </a:r>
            <a:r>
              <a:rPr lang="en-US" sz="2800" dirty="0" smtClean="0"/>
              <a:t> </a:t>
            </a:r>
            <a:r>
              <a:rPr lang="en-US" sz="2800" dirty="0" err="1" smtClean="0"/>
              <a:t>kelmayadi</a:t>
            </a:r>
            <a:r>
              <a:rPr lang="en-US" sz="2800" dirty="0" smtClean="0"/>
              <a:t>, </a:t>
            </a:r>
            <a:r>
              <a:rPr lang="en-US" sz="2800" dirty="0" err="1" smtClean="0"/>
              <a:t>xoxlamaydi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7" grpId="0" animBg="1"/>
      <p:bldP spid="2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XULOSA 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41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071538" y="1071546"/>
            <a:ext cx="778674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a'zolarini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birlashtirsa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etishning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xodimning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fazilatlari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qo'llaniladi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jamoaviy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manfaatlarni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birlashtiradi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XULOSA -2 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42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785918" y="1571612"/>
            <a:ext cx="664373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Odamlarni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maqsadlarga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rahbar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menejer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jamoaviy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ishlarni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layoqatiga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NAZORAT SAVOLLARI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43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142976" y="1000108"/>
            <a:ext cx="7143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shakllanishi"tushunchalari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tushunchalari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o'xshashlik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farqlar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tashkilotdagi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roli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vazifalari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roli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samarasiz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o'xshashlik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farqlar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munosabatlarini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Jamoada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Muvozanatli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jamoalarni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shakllantirishga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tipologik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yondashuvning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o'ziga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xosligi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Rahbarlar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guruhini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Jamoada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jamoaviy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qaror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qilishning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o'ziga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xos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NAZORAT SAVOLLARI-2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44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071538" y="1107121"/>
            <a:ext cx="74295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Tashkilotdagi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jamoalarning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bosqichlari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shakllanishini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o'qitish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o'tkazilishning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mazmuni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Jamoaviy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shakllanish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treninglarining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timbilding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sxemasining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Jamoaga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salbiy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ko'rsatadigan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vaziyatlar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hayotiy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faoliyatining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omillari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Guruhning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bosqichlarini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tavsiflang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hayotining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bosqichlarining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o'ziga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xosligi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Jamoalarni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qurish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tamoyillari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tarkibini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yondashuvlari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VA TAVSIYA ETILGAN ADABIYOTLAR  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45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142976" y="1071546"/>
            <a:ext cx="771530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fontAlgn="base">
              <a:buAutoNum type="arabicPeriod"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Грабенко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Т. М. Теория и практика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командообразования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Современная технология создания команд. СПб.: Речь, 2004. 304 с.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base">
              <a:buAutoNum type="arabicPeriod"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Зинкевич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Евстигнеева Т.Д., Фролов Д. Ф.,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Грабенко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Т. М. Технология создания команды. СПб.: Речь, 2004. 214 с.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base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Сидоренко Е. В. Технологии создания тренинга. От замысла к результату. СПб.: Речь, 2007. 336 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fontAlgn="base"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Dyer William G. Team Building. Addison-Wesley 1st ed. 1977. 139 p.</a:t>
            </a:r>
          </a:p>
          <a:p>
            <a:pPr marL="457200" indent="-457200" fontAlgn="base"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Dyer William G. Team Building: Current Issues and New Alternatives. Addison-Wesley Publishing Company, Third edition. 1994. 154 p.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00010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VA TAVSIYA ETILGAN ADABIYOTLAR - 2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358214" y="6357958"/>
            <a:ext cx="712634" cy="423842"/>
          </a:xfrm>
        </p:spPr>
        <p:txBody>
          <a:bodyPr/>
          <a:lstStyle/>
          <a:p>
            <a:fld id="{1182D2C8-8C08-481D-98E3-DD766A4C5F69}" type="slidenum">
              <a:rPr lang="ru-RU" sz="2400" smtClean="0">
                <a:solidFill>
                  <a:srgbClr val="002060"/>
                </a:solidFill>
              </a:rPr>
              <a:pPr/>
              <a:t>46</a:t>
            </a:fld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6084" name="AutoShape 4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Командная работа, команда рук плоская цветовая линейка значок Иллюстрация  вектора - иллюстрации насчитывающей знак, конструкция: 16317788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142976" y="1071546"/>
            <a:ext cx="77153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fontAlgn="base">
              <a:buAutoNum type="arabicPeriod"/>
            </a:pPr>
            <a:r>
              <a:rPr lang="ru-RU" sz="2400" dirty="0" smtClean="0"/>
              <a:t>Безрукова Е.Ю. Технология </a:t>
            </a:r>
            <a:r>
              <a:rPr lang="ru-RU" sz="2400" dirty="0" err="1" smtClean="0"/>
              <a:t>командообразования</a:t>
            </a:r>
            <a:r>
              <a:rPr lang="ru-RU" sz="2400" dirty="0" smtClean="0"/>
              <a:t>: методы и перспективы [Электронный ресурс] / Е.Ю. Безрукова // Режим доступа: </a:t>
            </a:r>
            <a:r>
              <a:rPr lang="en-US" sz="2400" dirty="0" smtClean="0">
                <a:hlinkClick r:id="rId3"/>
              </a:rPr>
              <a:t>h</a:t>
            </a:r>
            <a:r>
              <a:rPr lang="ru-RU" sz="2400" dirty="0" err="1" smtClean="0">
                <a:hlinkClick r:id="rId3"/>
              </a:rPr>
              <a:t>ttp</a:t>
            </a:r>
            <a:r>
              <a:rPr lang="ru-RU" sz="2400" dirty="0" smtClean="0">
                <a:hlinkClick r:id="rId3"/>
              </a:rPr>
              <a:t>://</a:t>
            </a:r>
            <a:r>
              <a:rPr lang="ru-RU" sz="2400" dirty="0" err="1" smtClean="0">
                <a:hlinkClick r:id="rId3"/>
              </a:rPr>
              <a:t>ecsocman.hse.ru</a:t>
            </a:r>
            <a:r>
              <a:rPr lang="ru-RU" sz="2400" dirty="0" smtClean="0">
                <a:hlinkClick r:id="rId3"/>
              </a:rPr>
              <a:t>/</a:t>
            </a:r>
            <a:endParaRPr lang="en-US" sz="2400" dirty="0" smtClean="0"/>
          </a:p>
          <a:p>
            <a:pPr marL="457200" indent="-457200" fontAlgn="base">
              <a:buAutoNum type="arabicPeriod"/>
            </a:pPr>
            <a:r>
              <a:rPr lang="ru-RU" sz="2400" dirty="0" smtClean="0"/>
              <a:t>В </a:t>
            </a:r>
            <a:r>
              <a:rPr lang="ru-RU" sz="2400" dirty="0" err="1" smtClean="0"/>
              <a:t>Google</a:t>
            </a:r>
            <a:r>
              <a:rPr lang="ru-RU" sz="2400" dirty="0" smtClean="0"/>
              <a:t> выяснили, что влияет на эффективность работы команды [Электронный ресурс] / HR – </a:t>
            </a:r>
            <a:r>
              <a:rPr lang="ru-RU" sz="2400" dirty="0" err="1" smtClean="0"/>
              <a:t>portal</a:t>
            </a:r>
            <a:r>
              <a:rPr lang="ru-RU" sz="2400" dirty="0" smtClean="0"/>
              <a:t>. – Режим доступа: http://hrportal.ru/blog/v-google-vyyasnili-chto-vliyaet-na-effektivnost-raboty-komandy </a:t>
            </a:r>
            <a:endParaRPr lang="en-US" sz="2400" dirty="0" smtClean="0"/>
          </a:p>
          <a:p>
            <a:pPr marL="457200" indent="-457200" fontAlgn="base">
              <a:buAutoNum type="arabicPeriod"/>
            </a:pPr>
            <a:r>
              <a:rPr lang="ru-RU" sz="2400" dirty="0" err="1" smtClean="0"/>
              <a:t>Духнич</a:t>
            </a:r>
            <a:r>
              <a:rPr lang="ru-RU" sz="2400" dirty="0" smtClean="0"/>
              <a:t> Ю., </a:t>
            </a:r>
            <a:r>
              <a:rPr lang="ru-RU" sz="2400" dirty="0" err="1" smtClean="0"/>
              <a:t>Командообразование</a:t>
            </a:r>
            <a:r>
              <a:rPr lang="ru-RU" sz="2400" dirty="0" smtClean="0"/>
              <a:t> [Электронный ресурс] / Ю. </a:t>
            </a:r>
            <a:r>
              <a:rPr lang="ru-RU" sz="2400" dirty="0" err="1" smtClean="0"/>
              <a:t>Духнич</a:t>
            </a:r>
            <a:r>
              <a:rPr lang="ru-RU" sz="2400" dirty="0" smtClean="0"/>
              <a:t> // </a:t>
            </a:r>
            <a:r>
              <a:rPr lang="ru-RU" sz="2400" dirty="0" err="1" smtClean="0"/>
              <a:t>Smart</a:t>
            </a:r>
            <a:r>
              <a:rPr lang="ru-RU" sz="2400" dirty="0" smtClean="0"/>
              <a:t> </a:t>
            </a:r>
            <a:r>
              <a:rPr lang="ru-RU" sz="2400" dirty="0" err="1" smtClean="0"/>
              <a:t>education</a:t>
            </a:r>
            <a:r>
              <a:rPr lang="ru-RU" sz="2400" dirty="0" smtClean="0"/>
              <a:t>. – 2012. – Режим доступа: http://www.smartedu.com/teambuilding-learning.html </a:t>
            </a:r>
            <a:endParaRPr lang="en-US" sz="2400" dirty="0" smtClean="0"/>
          </a:p>
          <a:p>
            <a:pPr marL="457200" indent="-457200" fontAlgn="base">
              <a:buAutoNum type="arabicPeriod"/>
            </a:pPr>
            <a:r>
              <a:rPr lang="ru-RU" sz="2400" dirty="0" smtClean="0"/>
              <a:t>Жуков Ю.М., Журавлев А.В., Павлова Е.Н. Технология </a:t>
            </a:r>
            <a:r>
              <a:rPr lang="ru-RU" sz="2400" dirty="0" err="1" smtClean="0"/>
              <a:t>командообразования</a:t>
            </a:r>
            <a:r>
              <a:rPr lang="ru-RU" sz="2400" dirty="0" smtClean="0"/>
              <a:t> [Электронный ресурс] / Ю.М. Жуков, А.В. Журавлев, Е.Н. Павлова // Аспект пресс. – 2008. – Режим доступа: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47</a:t>
            </a:fld>
            <a:endParaRPr lang="ru-RU"/>
          </a:p>
        </p:txBody>
      </p:sp>
      <p:pic>
        <p:nvPicPr>
          <p:cNvPr id="5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000100" y="0"/>
            <a:ext cx="8143900" cy="1000108"/>
          </a:xfrm>
          <a:prstGeom prst="rect">
            <a:avLst/>
          </a:prstGeom>
          <a:solidFill>
            <a:srgbClr val="FFFF00"/>
          </a:solidFill>
        </p:spPr>
        <p:txBody>
          <a:bodyPr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E’tiboringiz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rahmat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mtClean="0"/>
              <a:pPr/>
              <a:t>48</a:t>
            </a:fld>
            <a:endParaRPr lang="ru-RU"/>
          </a:p>
        </p:txBody>
      </p:sp>
      <p:pic>
        <p:nvPicPr>
          <p:cNvPr id="5" name="Picture 2" descr="Символ коллективной работы группы, состоящий из пяти человек, вектор  люстрация - стоковый вектор | Crushpix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15338" y="1000108"/>
            <a:ext cx="857224" cy="857224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000100" y="0"/>
            <a:ext cx="8143900" cy="1000108"/>
          </a:xfrm>
          <a:prstGeom prst="rect">
            <a:avLst/>
          </a:prstGeom>
          <a:solidFill>
            <a:srgbClr val="FFFF00"/>
          </a:solidFill>
        </p:spPr>
        <p:txBody>
          <a:bodyPr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4079</TotalTime>
  <Words>1910</Words>
  <Application>Microsoft Office PowerPoint</Application>
  <PresentationFormat>Экран (4:3)</PresentationFormat>
  <Paragraphs>288</Paragraphs>
  <Slides>48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49" baseType="lpstr">
      <vt:lpstr>Солнцестояние</vt:lpstr>
      <vt:lpstr>Soft skills for Engineers.  Lecture 14. </vt:lpstr>
      <vt:lpstr>14-MAVZU  GURUHDA MUVAFFAQIYATNI SHAKLANTIRISH     </vt:lpstr>
      <vt:lpstr>1. Guruh va guruhlash  2. Guruhda ishlash afzalliklari   3. Guruhlarning rivojlanishi  4. Foydalanilgan va tavsiya      etilgan adabiyotlar 5. Nazorat savollar </vt:lpstr>
      <vt:lpstr>Слайд 4</vt:lpstr>
      <vt:lpstr>Guruhda ishlash</vt:lpstr>
      <vt:lpstr>Слайд 6</vt:lpstr>
      <vt:lpstr>Слайд 7</vt:lpstr>
      <vt:lpstr>Jamoa ishining afzalliklari</vt:lpstr>
      <vt:lpstr>Jamoa ishining afzalliklari</vt:lpstr>
      <vt:lpstr>Jamoa ishining muammolari</vt:lpstr>
      <vt:lpstr>Guruhda ishlash</vt:lpstr>
      <vt:lpstr>Jamoani shaqllantirish muammolari - 1</vt:lpstr>
      <vt:lpstr>Jamoani shaqllantirish muammolari - 2</vt:lpstr>
      <vt:lpstr>Jamoani shaqllantirish muammolari - 3</vt:lpstr>
      <vt:lpstr>Jamoani shaqllantirish muammolari</vt:lpstr>
      <vt:lpstr>GURUHDA BIRLASHISHGA TA'SIR QILUVCHI OMILLAR</vt:lpstr>
      <vt:lpstr>Yahshi jamoani shaqllantirish tavsiyalar - 1</vt:lpstr>
      <vt:lpstr>Yahshi jamoani shaqllantirish tavsiyalar - 2</vt:lpstr>
      <vt:lpstr>Yahshi jamoani shaqllantirish tavsiyalar - 3</vt:lpstr>
      <vt:lpstr>Yahshi jamoani alomatlari</vt:lpstr>
      <vt:lpstr>Yahshi jamoani alomatlari -2</vt:lpstr>
      <vt:lpstr>Kasbiy jamoalar turlari</vt:lpstr>
      <vt:lpstr>Jamoalar shaqllantirishning 5 bosqichi</vt:lpstr>
      <vt:lpstr>Moslashish bosqichi</vt:lpstr>
      <vt:lpstr>Guruhlash bosqichi</vt:lpstr>
      <vt:lpstr>Hamkorlik bosqichi</vt:lpstr>
      <vt:lpstr>Tartibga solish bosqichi</vt:lpstr>
      <vt:lpstr>Faoliyat bosqichi</vt:lpstr>
      <vt:lpstr>Yahlit guruh faoliyati</vt:lpstr>
      <vt:lpstr>Yahlit guruh faoliyati - 2 </vt:lpstr>
      <vt:lpstr>Guruhlar rivojlanish bosqichlari </vt:lpstr>
      <vt:lpstr>Ishchi guruh bosqichi </vt:lpstr>
      <vt:lpstr>GURUHSIMON YIGINDI</vt:lpstr>
      <vt:lpstr>POTENSIAL GURUH</vt:lpstr>
      <vt:lpstr>HAQIQIY GURUH</vt:lpstr>
      <vt:lpstr>YUQORI SAMARALI GURUH</vt:lpstr>
      <vt:lpstr>Слайд 37</vt:lpstr>
      <vt:lpstr>YUQORI SAMARALI GURUH</vt:lpstr>
      <vt:lpstr>BIR HILLIK</vt:lpstr>
      <vt:lpstr>KASBIY MAHORAT VA MEXNATGA MOTIVATSIYA</vt:lpstr>
      <vt:lpstr>XULOSA </vt:lpstr>
      <vt:lpstr>XULOSA -2 </vt:lpstr>
      <vt:lpstr>NAZORAT SAVOLLARI</vt:lpstr>
      <vt:lpstr>NAZORAT SAVOLLARI-2</vt:lpstr>
      <vt:lpstr>FOYDALANILGAN VA TAVSIYA ETILGAN ADABIYOTLAR  </vt:lpstr>
      <vt:lpstr>FOYDALANILGAN VA TAVSIYA ETILGAN ADABIYOTLAR - 2</vt:lpstr>
      <vt:lpstr>Savollar, qo’shimchalar, e’tirozlar,  takliflar?</vt:lpstr>
      <vt:lpstr>E’tiboringiz uchun rahmat!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323</cp:revision>
  <dcterms:created xsi:type="dcterms:W3CDTF">2021-05-20T07:27:36Z</dcterms:created>
  <dcterms:modified xsi:type="dcterms:W3CDTF">2021-11-07T13:19:20Z</dcterms:modified>
</cp:coreProperties>
</file>