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1.xml" ContentType="application/vnd.openxmlformats-officedocument.drawingml.diagramLayout+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20" r:id="rId1"/>
  </p:sldMasterIdLst>
  <p:notesMasterIdLst>
    <p:notesMasterId r:id="rId47"/>
  </p:notesMasterIdLst>
  <p:sldIdLst>
    <p:sldId id="324" r:id="rId2"/>
    <p:sldId id="330" r:id="rId3"/>
    <p:sldId id="314" r:id="rId4"/>
    <p:sldId id="416" r:id="rId5"/>
    <p:sldId id="380" r:id="rId6"/>
    <p:sldId id="381" r:id="rId7"/>
    <p:sldId id="412" r:id="rId8"/>
    <p:sldId id="413" r:id="rId9"/>
    <p:sldId id="415" r:id="rId10"/>
    <p:sldId id="414" r:id="rId11"/>
    <p:sldId id="437" r:id="rId12"/>
    <p:sldId id="359" r:id="rId13"/>
    <p:sldId id="361" r:id="rId14"/>
    <p:sldId id="363" r:id="rId15"/>
    <p:sldId id="364" r:id="rId16"/>
    <p:sldId id="436" r:id="rId17"/>
    <p:sldId id="438" r:id="rId18"/>
    <p:sldId id="439" r:id="rId19"/>
    <p:sldId id="440" r:id="rId20"/>
    <p:sldId id="441" r:id="rId21"/>
    <p:sldId id="442" r:id="rId22"/>
    <p:sldId id="366" r:id="rId23"/>
    <p:sldId id="367" r:id="rId24"/>
    <p:sldId id="395" r:id="rId25"/>
    <p:sldId id="368" r:id="rId26"/>
    <p:sldId id="423" r:id="rId27"/>
    <p:sldId id="429" r:id="rId28"/>
    <p:sldId id="426" r:id="rId29"/>
    <p:sldId id="428" r:id="rId30"/>
    <p:sldId id="427" r:id="rId31"/>
    <p:sldId id="431" r:id="rId32"/>
    <p:sldId id="430" r:id="rId33"/>
    <p:sldId id="374" r:id="rId34"/>
    <p:sldId id="376" r:id="rId35"/>
    <p:sldId id="377" r:id="rId36"/>
    <p:sldId id="433" r:id="rId37"/>
    <p:sldId id="432" r:id="rId38"/>
    <p:sldId id="417" r:id="rId39"/>
    <p:sldId id="418" r:id="rId40"/>
    <p:sldId id="419" r:id="rId41"/>
    <p:sldId id="421" r:id="rId42"/>
    <p:sldId id="420" r:id="rId43"/>
    <p:sldId id="422" r:id="rId44"/>
    <p:sldId id="342" r:id="rId45"/>
    <p:sldId id="354" r:id="rId46"/>
  </p:sldIdLst>
  <p:sldSz cx="9144000" cy="6858000" type="screen4x3"/>
  <p:notesSz cx="6735763" cy="986948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p:restoredLeft sz="15620"/>
    <p:restoredTop sz="94660"/>
  </p:normalViewPr>
  <p:slideViewPr>
    <p:cSldViewPr>
      <p:cViewPr>
        <p:scale>
          <a:sx n="100" d="100"/>
          <a:sy n="100" d="100"/>
        </p:scale>
        <p:origin x="-2730" y="-33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366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Office_Excel1.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ru-RU"/>
  <c:chart>
    <c:autoTitleDeleted val="1"/>
    <c:view3D>
      <c:rotX val="30"/>
      <c:perspective val="30"/>
    </c:view3D>
    <c:plotArea>
      <c:layout>
        <c:manualLayout>
          <c:layoutTarget val="inner"/>
          <c:xMode val="edge"/>
          <c:yMode val="edge"/>
          <c:x val="8.6751968503936926E-3"/>
          <c:y val="1.0515748031496058E-2"/>
          <c:w val="0.61007480314960694"/>
          <c:h val="0.82073425196850436"/>
        </c:manualLayout>
      </c:layout>
      <c:pie3DChart>
        <c:varyColors val="1"/>
        <c:ser>
          <c:idx val="0"/>
          <c:order val="0"/>
          <c:tx>
            <c:strRef>
              <c:f>Лист1!$B$1</c:f>
              <c:strCache>
                <c:ptCount val="1"/>
                <c:pt idx="0">
                  <c:v>Продажи</c:v>
                </c:pt>
              </c:strCache>
            </c:strRef>
          </c:tx>
          <c:dLbls>
            <c:showVal val="1"/>
            <c:showLeaderLines val="1"/>
          </c:dLbls>
          <c:cat>
            <c:strRef>
              <c:f>Лист1!$A$2:$A$6</c:f>
              <c:strCache>
                <c:ptCount val="5"/>
                <c:pt idx="0">
                  <c:v>Rejalashtirilgan yig'ilishlar </c:v>
                </c:pt>
                <c:pt idx="1">
                  <c:v>Readan tashqari yig'ilishlar</c:v>
                </c:pt>
                <c:pt idx="2">
                  <c:v>Joylarda tanishuv </c:v>
                </c:pt>
                <c:pt idx="3">
                  <c:v>Hujjatlar bilan ishlash</c:v>
                </c:pt>
                <c:pt idx="4">
                  <c:v>Muzokaralar</c:v>
                </c:pt>
              </c:strCache>
            </c:strRef>
          </c:cat>
          <c:val>
            <c:numRef>
              <c:f>Лист1!$B$2:$B$6</c:f>
              <c:numCache>
                <c:formatCode>0%</c:formatCode>
                <c:ptCount val="5"/>
                <c:pt idx="0">
                  <c:v>0.60000000000000042</c:v>
                </c:pt>
                <c:pt idx="1">
                  <c:v>8.0000000000000043E-2</c:v>
                </c:pt>
                <c:pt idx="2">
                  <c:v>0.14000000000000001</c:v>
                </c:pt>
                <c:pt idx="3">
                  <c:v>8.0000000000000043E-2</c:v>
                </c:pt>
                <c:pt idx="4">
                  <c:v>0.1</c:v>
                </c:pt>
              </c:numCache>
            </c:numRef>
          </c:val>
        </c:ser>
      </c:pie3DChart>
    </c:plotArea>
    <c:legend>
      <c:legendPos val="r"/>
      <c:layout/>
    </c:legend>
    <c:plotVisOnly val="1"/>
  </c:chart>
  <c:txPr>
    <a:bodyPr/>
    <a:lstStyle/>
    <a:p>
      <a:pPr>
        <a:defRPr sz="1800"/>
      </a:pPr>
      <a:endParaRPr lang="ru-RU"/>
    </a:p>
  </c:txPr>
  <c:externalData r:id="rId1"/>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125556-E26D-4682-A700-BC2CCF41A279}" type="doc">
      <dgm:prSet loTypeId="urn:microsoft.com/office/officeart/2005/8/layout/pyramid1" loCatId="pyramid" qsTypeId="urn:microsoft.com/office/officeart/2005/8/quickstyle/simple1" qsCatId="simple" csTypeId="urn:microsoft.com/office/officeart/2005/8/colors/accent1_2" csCatId="accent1" phldr="1"/>
      <dgm:spPr/>
    </dgm:pt>
    <dgm:pt modelId="{4915190B-20F0-4AAA-90F0-F89F7834E9AA}">
      <dgm:prSet phldrT="[Текст]"/>
      <dgm:spPr>
        <a:solidFill>
          <a:srgbClr val="FF0000"/>
        </a:solidFill>
      </dgm:spPr>
      <dgm:t>
        <a:bodyPr/>
        <a:lstStyle/>
        <a:p>
          <a:r>
            <a:rPr lang="en-US" dirty="0" smtClean="0"/>
            <a:t>MAQSADGA ERISHISH UCHUN</a:t>
          </a:r>
          <a:endParaRPr lang="ru-RU" dirty="0"/>
        </a:p>
      </dgm:t>
    </dgm:pt>
    <dgm:pt modelId="{E52F5EAA-2269-4AEA-BB2A-BF8178721575}" type="parTrans" cxnId="{4129396D-CDE3-4DC8-809C-FC58DFDA1235}">
      <dgm:prSet/>
      <dgm:spPr/>
      <dgm:t>
        <a:bodyPr/>
        <a:lstStyle/>
        <a:p>
          <a:endParaRPr lang="ru-RU"/>
        </a:p>
      </dgm:t>
    </dgm:pt>
    <dgm:pt modelId="{A5907769-3A84-4621-8CC4-952F960CE190}" type="sibTrans" cxnId="{4129396D-CDE3-4DC8-809C-FC58DFDA1235}">
      <dgm:prSet/>
      <dgm:spPr/>
      <dgm:t>
        <a:bodyPr/>
        <a:lstStyle/>
        <a:p>
          <a:endParaRPr lang="ru-RU"/>
        </a:p>
      </dgm:t>
    </dgm:pt>
    <dgm:pt modelId="{E18F7DAC-D7A7-4A98-8C66-8FCE5E869E22}">
      <dgm:prSet phldrT="[Текст]"/>
      <dgm:spPr>
        <a:solidFill>
          <a:schemeClr val="accent5">
            <a:lumMod val="40000"/>
            <a:lumOff val="60000"/>
          </a:schemeClr>
        </a:solidFill>
      </dgm:spPr>
      <dgm:t>
        <a:bodyPr/>
        <a:lstStyle/>
        <a:p>
          <a:r>
            <a:rPr lang="en-US" dirty="0" smtClean="0"/>
            <a:t>QO’PROQ NARSALARNI QILISHGA</a:t>
          </a:r>
          <a:endParaRPr lang="ru-RU" dirty="0"/>
        </a:p>
      </dgm:t>
    </dgm:pt>
    <dgm:pt modelId="{F0F9B9BC-7D85-40C7-99F6-854A8969619E}" type="parTrans" cxnId="{1C25ACBF-8E6A-454E-BD31-C167E8EF7DBE}">
      <dgm:prSet/>
      <dgm:spPr/>
      <dgm:t>
        <a:bodyPr/>
        <a:lstStyle/>
        <a:p>
          <a:endParaRPr lang="ru-RU"/>
        </a:p>
      </dgm:t>
    </dgm:pt>
    <dgm:pt modelId="{2BBFCDA5-7EA3-47F1-86DC-877C48CB244D}" type="sibTrans" cxnId="{1C25ACBF-8E6A-454E-BD31-C167E8EF7DBE}">
      <dgm:prSet/>
      <dgm:spPr/>
      <dgm:t>
        <a:bodyPr/>
        <a:lstStyle/>
        <a:p>
          <a:endParaRPr lang="ru-RU"/>
        </a:p>
      </dgm:t>
    </dgm:pt>
    <dgm:pt modelId="{FFAEAAD4-AA61-4FC3-B3F5-D08B90FB335E}">
      <dgm:prSet phldrT="[Текст]"/>
      <dgm:spPr>
        <a:solidFill>
          <a:schemeClr val="tx2">
            <a:lumMod val="20000"/>
            <a:lumOff val="80000"/>
          </a:schemeClr>
        </a:solidFill>
      </dgm:spPr>
      <dgm:t>
        <a:bodyPr/>
        <a:lstStyle/>
        <a:p>
          <a:r>
            <a:rPr lang="en-US" dirty="0" smtClean="0"/>
            <a:t>OZROQ CHARCHASHGA</a:t>
          </a:r>
          <a:endParaRPr lang="ru-RU" dirty="0"/>
        </a:p>
      </dgm:t>
    </dgm:pt>
    <dgm:pt modelId="{C69BAA03-3061-4C7B-84B5-F039C195E47A}" type="parTrans" cxnId="{F310CA98-4D07-46B1-B962-A28CB8645BE6}">
      <dgm:prSet/>
      <dgm:spPr/>
      <dgm:t>
        <a:bodyPr/>
        <a:lstStyle/>
        <a:p>
          <a:endParaRPr lang="ru-RU"/>
        </a:p>
      </dgm:t>
    </dgm:pt>
    <dgm:pt modelId="{684DFF93-B592-4FD9-89AA-9111E47669DC}" type="sibTrans" cxnId="{F310CA98-4D07-46B1-B962-A28CB8645BE6}">
      <dgm:prSet/>
      <dgm:spPr/>
      <dgm:t>
        <a:bodyPr/>
        <a:lstStyle/>
        <a:p>
          <a:endParaRPr lang="ru-RU"/>
        </a:p>
      </dgm:t>
    </dgm:pt>
    <dgm:pt modelId="{F9862888-1746-46BA-9DA9-04308BE9C7D5}">
      <dgm:prSet/>
      <dgm:spPr>
        <a:solidFill>
          <a:schemeClr val="accent4">
            <a:lumMod val="75000"/>
          </a:schemeClr>
        </a:solidFill>
      </dgm:spPr>
      <dgm:t>
        <a:bodyPr/>
        <a:lstStyle/>
        <a:p>
          <a:r>
            <a:rPr lang="en-US" dirty="0" smtClean="0"/>
            <a:t>ISH VA HAYOT BILAN MUVOZANAT OR’NATISH UCHUN</a:t>
          </a:r>
          <a:endParaRPr lang="ru-RU" dirty="0"/>
        </a:p>
      </dgm:t>
    </dgm:pt>
    <dgm:pt modelId="{952938B4-3397-4A44-A38D-AEF887C335D5}" type="parTrans" cxnId="{26C8E67B-2BCD-42D5-9E1E-BD5DB614C222}">
      <dgm:prSet/>
      <dgm:spPr/>
      <dgm:t>
        <a:bodyPr/>
        <a:lstStyle/>
        <a:p>
          <a:endParaRPr lang="ru-RU"/>
        </a:p>
      </dgm:t>
    </dgm:pt>
    <dgm:pt modelId="{88841F3E-EEE3-4FEF-81B1-390B69BE77CE}" type="sibTrans" cxnId="{26C8E67B-2BCD-42D5-9E1E-BD5DB614C222}">
      <dgm:prSet/>
      <dgm:spPr/>
      <dgm:t>
        <a:bodyPr/>
        <a:lstStyle/>
        <a:p>
          <a:endParaRPr lang="ru-RU"/>
        </a:p>
      </dgm:t>
    </dgm:pt>
    <dgm:pt modelId="{56DD0A5B-A271-4B37-AC0B-87F83CD61B53}" type="pres">
      <dgm:prSet presAssocID="{F2125556-E26D-4682-A700-BC2CCF41A279}" presName="Name0" presStyleCnt="0">
        <dgm:presLayoutVars>
          <dgm:dir/>
          <dgm:animLvl val="lvl"/>
          <dgm:resizeHandles val="exact"/>
        </dgm:presLayoutVars>
      </dgm:prSet>
      <dgm:spPr/>
    </dgm:pt>
    <dgm:pt modelId="{73502DCB-939D-42D9-A6C4-BEC4D9CCA20A}" type="pres">
      <dgm:prSet presAssocID="{4915190B-20F0-4AAA-90F0-F89F7834E9AA}" presName="Name8" presStyleCnt="0"/>
      <dgm:spPr/>
    </dgm:pt>
    <dgm:pt modelId="{D9D65A51-D70F-4C94-BA62-7F785012AC4D}" type="pres">
      <dgm:prSet presAssocID="{4915190B-20F0-4AAA-90F0-F89F7834E9AA}" presName="level" presStyleLbl="node1" presStyleIdx="0" presStyleCnt="4" custLinFactNeighborX="-1563" custLinFactNeighborY="-3908">
        <dgm:presLayoutVars>
          <dgm:chMax val="1"/>
          <dgm:bulletEnabled val="1"/>
        </dgm:presLayoutVars>
      </dgm:prSet>
      <dgm:spPr/>
    </dgm:pt>
    <dgm:pt modelId="{EBD063F3-556F-499F-85C2-EAC62351AAC0}" type="pres">
      <dgm:prSet presAssocID="{4915190B-20F0-4AAA-90F0-F89F7834E9AA}" presName="levelTx" presStyleLbl="revTx" presStyleIdx="0" presStyleCnt="0">
        <dgm:presLayoutVars>
          <dgm:chMax val="1"/>
          <dgm:bulletEnabled val="1"/>
        </dgm:presLayoutVars>
      </dgm:prSet>
      <dgm:spPr/>
    </dgm:pt>
    <dgm:pt modelId="{40BDDE15-7FF0-4A46-8A3A-7F25E5B74B54}" type="pres">
      <dgm:prSet presAssocID="{F9862888-1746-46BA-9DA9-04308BE9C7D5}" presName="Name8" presStyleCnt="0"/>
      <dgm:spPr/>
    </dgm:pt>
    <dgm:pt modelId="{5C472D8A-13AD-4950-9FED-6617AC12AB8E}" type="pres">
      <dgm:prSet presAssocID="{F9862888-1746-46BA-9DA9-04308BE9C7D5}" presName="level" presStyleLbl="node1" presStyleIdx="1" presStyleCnt="4" custLinFactNeighborX="781" custLinFactNeighborY="1562">
        <dgm:presLayoutVars>
          <dgm:chMax val="1"/>
          <dgm:bulletEnabled val="1"/>
        </dgm:presLayoutVars>
      </dgm:prSet>
      <dgm:spPr/>
    </dgm:pt>
    <dgm:pt modelId="{27CD825D-0BA0-4DC6-898B-8C732EEB9735}" type="pres">
      <dgm:prSet presAssocID="{F9862888-1746-46BA-9DA9-04308BE9C7D5}" presName="levelTx" presStyleLbl="revTx" presStyleIdx="0" presStyleCnt="0">
        <dgm:presLayoutVars>
          <dgm:chMax val="1"/>
          <dgm:bulletEnabled val="1"/>
        </dgm:presLayoutVars>
      </dgm:prSet>
      <dgm:spPr/>
    </dgm:pt>
    <dgm:pt modelId="{1A1B24C4-414E-44CF-8150-6B802A0F0DF1}" type="pres">
      <dgm:prSet presAssocID="{E18F7DAC-D7A7-4A98-8C66-8FCE5E869E22}" presName="Name8" presStyleCnt="0"/>
      <dgm:spPr/>
    </dgm:pt>
    <dgm:pt modelId="{9E466EB7-E61B-4961-A9FB-43E776A541F8}" type="pres">
      <dgm:prSet presAssocID="{E18F7DAC-D7A7-4A98-8C66-8FCE5E869E22}" presName="level" presStyleLbl="node1" presStyleIdx="2" presStyleCnt="4">
        <dgm:presLayoutVars>
          <dgm:chMax val="1"/>
          <dgm:bulletEnabled val="1"/>
        </dgm:presLayoutVars>
      </dgm:prSet>
      <dgm:spPr/>
      <dgm:t>
        <a:bodyPr/>
        <a:lstStyle/>
        <a:p>
          <a:endParaRPr lang="ru-RU"/>
        </a:p>
      </dgm:t>
    </dgm:pt>
    <dgm:pt modelId="{5390ECE5-1541-47CA-8C3C-CC3D36A25173}" type="pres">
      <dgm:prSet presAssocID="{E18F7DAC-D7A7-4A98-8C66-8FCE5E869E22}" presName="levelTx" presStyleLbl="revTx" presStyleIdx="0" presStyleCnt="0">
        <dgm:presLayoutVars>
          <dgm:chMax val="1"/>
          <dgm:bulletEnabled val="1"/>
        </dgm:presLayoutVars>
      </dgm:prSet>
      <dgm:spPr/>
      <dgm:t>
        <a:bodyPr/>
        <a:lstStyle/>
        <a:p>
          <a:endParaRPr lang="ru-RU"/>
        </a:p>
      </dgm:t>
    </dgm:pt>
    <dgm:pt modelId="{4B16F4DF-0236-4526-9EB1-8BC3EA49C961}" type="pres">
      <dgm:prSet presAssocID="{FFAEAAD4-AA61-4FC3-B3F5-D08B90FB335E}" presName="Name8" presStyleCnt="0"/>
      <dgm:spPr/>
    </dgm:pt>
    <dgm:pt modelId="{941D2270-6D40-44F7-87A5-5639D165A0FA}" type="pres">
      <dgm:prSet presAssocID="{FFAEAAD4-AA61-4FC3-B3F5-D08B90FB335E}" presName="level" presStyleLbl="node1" presStyleIdx="3" presStyleCnt="4">
        <dgm:presLayoutVars>
          <dgm:chMax val="1"/>
          <dgm:bulletEnabled val="1"/>
        </dgm:presLayoutVars>
      </dgm:prSet>
      <dgm:spPr/>
      <dgm:t>
        <a:bodyPr/>
        <a:lstStyle/>
        <a:p>
          <a:endParaRPr lang="ru-RU"/>
        </a:p>
      </dgm:t>
    </dgm:pt>
    <dgm:pt modelId="{3FBC1BD5-E684-4519-BE9F-9CC0E3D389DB}" type="pres">
      <dgm:prSet presAssocID="{FFAEAAD4-AA61-4FC3-B3F5-D08B90FB335E}" presName="levelTx" presStyleLbl="revTx" presStyleIdx="0" presStyleCnt="0">
        <dgm:presLayoutVars>
          <dgm:chMax val="1"/>
          <dgm:bulletEnabled val="1"/>
        </dgm:presLayoutVars>
      </dgm:prSet>
      <dgm:spPr/>
      <dgm:t>
        <a:bodyPr/>
        <a:lstStyle/>
        <a:p>
          <a:endParaRPr lang="ru-RU"/>
        </a:p>
      </dgm:t>
    </dgm:pt>
  </dgm:ptLst>
  <dgm:cxnLst>
    <dgm:cxn modelId="{B8DAF2B7-4AB1-4A9A-A666-472331D4A77C}" type="presOf" srcId="{4915190B-20F0-4AAA-90F0-F89F7834E9AA}" destId="{EBD063F3-556F-499F-85C2-EAC62351AAC0}" srcOrd="1" destOrd="0" presId="urn:microsoft.com/office/officeart/2005/8/layout/pyramid1"/>
    <dgm:cxn modelId="{494CF729-63A2-414C-9F1A-CEDED8592A73}" type="presOf" srcId="{FFAEAAD4-AA61-4FC3-B3F5-D08B90FB335E}" destId="{941D2270-6D40-44F7-87A5-5639D165A0FA}" srcOrd="0" destOrd="0" presId="urn:microsoft.com/office/officeart/2005/8/layout/pyramid1"/>
    <dgm:cxn modelId="{269442D8-74A3-4672-A2DE-34859E73B9AD}" type="presOf" srcId="{F2125556-E26D-4682-A700-BC2CCF41A279}" destId="{56DD0A5B-A271-4B37-AC0B-87F83CD61B53}" srcOrd="0" destOrd="0" presId="urn:microsoft.com/office/officeart/2005/8/layout/pyramid1"/>
    <dgm:cxn modelId="{FF68720C-8517-4258-8761-D8A404BCC09E}" type="presOf" srcId="{4915190B-20F0-4AAA-90F0-F89F7834E9AA}" destId="{D9D65A51-D70F-4C94-BA62-7F785012AC4D}" srcOrd="0" destOrd="0" presId="urn:microsoft.com/office/officeart/2005/8/layout/pyramid1"/>
    <dgm:cxn modelId="{CEF5D910-EC6A-4840-86B1-25614517ECC8}" type="presOf" srcId="{E18F7DAC-D7A7-4A98-8C66-8FCE5E869E22}" destId="{9E466EB7-E61B-4961-A9FB-43E776A541F8}" srcOrd="0" destOrd="0" presId="urn:microsoft.com/office/officeart/2005/8/layout/pyramid1"/>
    <dgm:cxn modelId="{62FCA959-0C52-4A75-A2B0-1E0DD88AA6E2}" type="presOf" srcId="{E18F7DAC-D7A7-4A98-8C66-8FCE5E869E22}" destId="{5390ECE5-1541-47CA-8C3C-CC3D36A25173}" srcOrd="1" destOrd="0" presId="urn:microsoft.com/office/officeart/2005/8/layout/pyramid1"/>
    <dgm:cxn modelId="{6C736862-AE72-48EB-A91F-97D098E6B69E}" type="presOf" srcId="{F9862888-1746-46BA-9DA9-04308BE9C7D5}" destId="{5C472D8A-13AD-4950-9FED-6617AC12AB8E}" srcOrd="0" destOrd="0" presId="urn:microsoft.com/office/officeart/2005/8/layout/pyramid1"/>
    <dgm:cxn modelId="{BA8245A5-1434-45C1-8006-EB6E5199F35D}" type="presOf" srcId="{FFAEAAD4-AA61-4FC3-B3F5-D08B90FB335E}" destId="{3FBC1BD5-E684-4519-BE9F-9CC0E3D389DB}" srcOrd="1" destOrd="0" presId="urn:microsoft.com/office/officeart/2005/8/layout/pyramid1"/>
    <dgm:cxn modelId="{26C8E67B-2BCD-42D5-9E1E-BD5DB614C222}" srcId="{F2125556-E26D-4682-A700-BC2CCF41A279}" destId="{F9862888-1746-46BA-9DA9-04308BE9C7D5}" srcOrd="1" destOrd="0" parTransId="{952938B4-3397-4A44-A38D-AEF887C335D5}" sibTransId="{88841F3E-EEE3-4FEF-81B1-390B69BE77CE}"/>
    <dgm:cxn modelId="{1C25ACBF-8E6A-454E-BD31-C167E8EF7DBE}" srcId="{F2125556-E26D-4682-A700-BC2CCF41A279}" destId="{E18F7DAC-D7A7-4A98-8C66-8FCE5E869E22}" srcOrd="2" destOrd="0" parTransId="{F0F9B9BC-7D85-40C7-99F6-854A8969619E}" sibTransId="{2BBFCDA5-7EA3-47F1-86DC-877C48CB244D}"/>
    <dgm:cxn modelId="{F310CA98-4D07-46B1-B962-A28CB8645BE6}" srcId="{F2125556-E26D-4682-A700-BC2CCF41A279}" destId="{FFAEAAD4-AA61-4FC3-B3F5-D08B90FB335E}" srcOrd="3" destOrd="0" parTransId="{C69BAA03-3061-4C7B-84B5-F039C195E47A}" sibTransId="{684DFF93-B592-4FD9-89AA-9111E47669DC}"/>
    <dgm:cxn modelId="{4129396D-CDE3-4DC8-809C-FC58DFDA1235}" srcId="{F2125556-E26D-4682-A700-BC2CCF41A279}" destId="{4915190B-20F0-4AAA-90F0-F89F7834E9AA}" srcOrd="0" destOrd="0" parTransId="{E52F5EAA-2269-4AEA-BB2A-BF8178721575}" sibTransId="{A5907769-3A84-4621-8CC4-952F960CE190}"/>
    <dgm:cxn modelId="{0F595C94-9D75-4436-946B-96F476F309E6}" type="presOf" srcId="{F9862888-1746-46BA-9DA9-04308BE9C7D5}" destId="{27CD825D-0BA0-4DC6-898B-8C732EEB9735}" srcOrd="1" destOrd="0" presId="urn:microsoft.com/office/officeart/2005/8/layout/pyramid1"/>
    <dgm:cxn modelId="{B0371B80-2EDB-4304-9508-404D5751B5ED}" type="presParOf" srcId="{56DD0A5B-A271-4B37-AC0B-87F83CD61B53}" destId="{73502DCB-939D-42D9-A6C4-BEC4D9CCA20A}" srcOrd="0" destOrd="0" presId="urn:microsoft.com/office/officeart/2005/8/layout/pyramid1"/>
    <dgm:cxn modelId="{2EBC7D78-20BF-4778-A7DE-668B448BE7BA}" type="presParOf" srcId="{73502DCB-939D-42D9-A6C4-BEC4D9CCA20A}" destId="{D9D65A51-D70F-4C94-BA62-7F785012AC4D}" srcOrd="0" destOrd="0" presId="urn:microsoft.com/office/officeart/2005/8/layout/pyramid1"/>
    <dgm:cxn modelId="{65BC6242-0810-4700-B009-F77300532EDC}" type="presParOf" srcId="{73502DCB-939D-42D9-A6C4-BEC4D9CCA20A}" destId="{EBD063F3-556F-499F-85C2-EAC62351AAC0}" srcOrd="1" destOrd="0" presId="urn:microsoft.com/office/officeart/2005/8/layout/pyramid1"/>
    <dgm:cxn modelId="{859D8E92-6E4B-4D08-9F37-F9EE21846550}" type="presParOf" srcId="{56DD0A5B-A271-4B37-AC0B-87F83CD61B53}" destId="{40BDDE15-7FF0-4A46-8A3A-7F25E5B74B54}" srcOrd="1" destOrd="0" presId="urn:microsoft.com/office/officeart/2005/8/layout/pyramid1"/>
    <dgm:cxn modelId="{3A051218-CE52-4FCE-933C-EB8F44E10CEF}" type="presParOf" srcId="{40BDDE15-7FF0-4A46-8A3A-7F25E5B74B54}" destId="{5C472D8A-13AD-4950-9FED-6617AC12AB8E}" srcOrd="0" destOrd="0" presId="urn:microsoft.com/office/officeart/2005/8/layout/pyramid1"/>
    <dgm:cxn modelId="{0B3533C0-B6C3-4A43-8244-51E9B53D7515}" type="presParOf" srcId="{40BDDE15-7FF0-4A46-8A3A-7F25E5B74B54}" destId="{27CD825D-0BA0-4DC6-898B-8C732EEB9735}" srcOrd="1" destOrd="0" presId="urn:microsoft.com/office/officeart/2005/8/layout/pyramid1"/>
    <dgm:cxn modelId="{4BED9EEC-BD48-424A-9571-BBE05B69E215}" type="presParOf" srcId="{56DD0A5B-A271-4B37-AC0B-87F83CD61B53}" destId="{1A1B24C4-414E-44CF-8150-6B802A0F0DF1}" srcOrd="2" destOrd="0" presId="urn:microsoft.com/office/officeart/2005/8/layout/pyramid1"/>
    <dgm:cxn modelId="{8254577B-7625-4498-AA9F-97DDDB04E21C}" type="presParOf" srcId="{1A1B24C4-414E-44CF-8150-6B802A0F0DF1}" destId="{9E466EB7-E61B-4961-A9FB-43E776A541F8}" srcOrd="0" destOrd="0" presId="urn:microsoft.com/office/officeart/2005/8/layout/pyramid1"/>
    <dgm:cxn modelId="{CA34F5EA-01A7-4B5A-8DA0-DCFCC992165E}" type="presParOf" srcId="{1A1B24C4-414E-44CF-8150-6B802A0F0DF1}" destId="{5390ECE5-1541-47CA-8C3C-CC3D36A25173}" srcOrd="1" destOrd="0" presId="urn:microsoft.com/office/officeart/2005/8/layout/pyramid1"/>
    <dgm:cxn modelId="{787A462C-9377-4671-8C34-DECF94FAD026}" type="presParOf" srcId="{56DD0A5B-A271-4B37-AC0B-87F83CD61B53}" destId="{4B16F4DF-0236-4526-9EB1-8BC3EA49C961}" srcOrd="3" destOrd="0" presId="urn:microsoft.com/office/officeart/2005/8/layout/pyramid1"/>
    <dgm:cxn modelId="{3601AA21-A9D4-4E40-9142-2ED84D70EAAE}" type="presParOf" srcId="{4B16F4DF-0236-4526-9EB1-8BC3EA49C961}" destId="{941D2270-6D40-44F7-87A5-5639D165A0FA}" srcOrd="0" destOrd="0" presId="urn:microsoft.com/office/officeart/2005/8/layout/pyramid1"/>
    <dgm:cxn modelId="{3BDE472E-4355-4DDC-8D41-3A5318D8312C}" type="presParOf" srcId="{4B16F4DF-0236-4526-9EB1-8BC3EA49C961}" destId="{3FBC1BD5-E684-4519-BE9F-9CC0E3D389DB}" srcOrd="1" destOrd="0" presId="urn:microsoft.com/office/officeart/2005/8/layout/pyramid1"/>
  </dgm:cxnLst>
  <dgm:bg/>
  <dgm:whole/>
</dgm:dataModel>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18831" cy="493474"/>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5373" y="0"/>
            <a:ext cx="2918831" cy="493474"/>
          </a:xfrm>
          <a:prstGeom prst="rect">
            <a:avLst/>
          </a:prstGeom>
        </p:spPr>
        <p:txBody>
          <a:bodyPr vert="horz" lIns="91440" tIns="45720" rIns="91440" bIns="45720" rtlCol="0"/>
          <a:lstStyle>
            <a:lvl1pPr algn="r">
              <a:defRPr sz="1200"/>
            </a:lvl1pPr>
          </a:lstStyle>
          <a:p>
            <a:fld id="{5BD2CB8B-BF8B-4D2D-8E42-4B5833EC2166}" type="datetimeFigureOut">
              <a:rPr lang="ru-RU" smtClean="0"/>
              <a:pPr/>
              <a:t>13.11.2021</a:t>
            </a:fld>
            <a:endParaRPr lang="ru-RU"/>
          </a:p>
        </p:txBody>
      </p:sp>
      <p:sp>
        <p:nvSpPr>
          <p:cNvPr id="4" name="Образ слайда 3"/>
          <p:cNvSpPr>
            <a:spLocks noGrp="1" noRot="1" noChangeAspect="1"/>
          </p:cNvSpPr>
          <p:nvPr>
            <p:ph type="sldImg" idx="2"/>
          </p:nvPr>
        </p:nvSpPr>
        <p:spPr>
          <a:xfrm>
            <a:off x="900113" y="739775"/>
            <a:ext cx="4935537" cy="370205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3577" y="4688007"/>
            <a:ext cx="5388610" cy="444127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374301"/>
            <a:ext cx="2918831" cy="493474"/>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5373" y="9374301"/>
            <a:ext cx="2918831" cy="493474"/>
          </a:xfrm>
          <a:prstGeom prst="rect">
            <a:avLst/>
          </a:prstGeom>
        </p:spPr>
        <p:txBody>
          <a:bodyPr vert="horz" lIns="91440" tIns="45720" rIns="91440" bIns="45720" rtlCol="0" anchor="b"/>
          <a:lstStyle>
            <a:lvl1pPr algn="r">
              <a:defRPr sz="1200"/>
            </a:lvl1pPr>
          </a:lstStyle>
          <a:p>
            <a:fld id="{8F9B93F6-FEBE-48C8-A24E-776B2E730130}"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ln>
            <a:miter lim="800000"/>
            <a:headEnd/>
            <a:tailEnd/>
          </a:ln>
        </p:spPr>
        <p:txBody>
          <a:bodyPr/>
          <a:lstStyle/>
          <a:p>
            <a:fld id="{B4C79EEA-46F3-415A-80D7-0F2CA8A4EC17}" type="slidenum">
              <a:rPr lang="uk-UA" altLang="ru-RU" smtClean="0"/>
              <a:pPr/>
              <a:t>16</a:t>
            </a:fld>
            <a:endParaRPr lang="uk-UA" altLang="ru-RU" smtClean="0"/>
          </a:p>
        </p:txBody>
      </p:sp>
      <p:sp>
        <p:nvSpPr>
          <p:cNvPr id="29699" name="Rectangle 7"/>
          <p:cNvSpPr txBox="1">
            <a:spLocks noGrp="1" noChangeArrowheads="1"/>
          </p:cNvSpPr>
          <p:nvPr/>
        </p:nvSpPr>
        <p:spPr bwMode="auto">
          <a:xfrm>
            <a:off x="3815373" y="9374301"/>
            <a:ext cx="2918831" cy="493474"/>
          </a:xfrm>
          <a:prstGeom prst="rect">
            <a:avLst/>
          </a:prstGeom>
          <a:noFill/>
          <a:ln w="9525">
            <a:noFill/>
            <a:miter lim="800000"/>
            <a:headEnd/>
            <a:tailEnd/>
          </a:ln>
        </p:spPr>
        <p:txBody>
          <a:bodyPr anchor="b"/>
          <a:lstStyle/>
          <a:p>
            <a:pPr algn="r" eaLnBrk="1" hangingPunct="1"/>
            <a:fld id="{BB7612AA-F9C6-4157-98DD-B906349FD800}" type="slidenum">
              <a:rPr lang="en-US" altLang="ru-RU" sz="1200"/>
              <a:pPr algn="r" eaLnBrk="1" hangingPunct="1"/>
              <a:t>16</a:t>
            </a:fld>
            <a:endParaRPr lang="en-US" altLang="ru-RU" sz="1200"/>
          </a:p>
        </p:txBody>
      </p:sp>
      <p:sp>
        <p:nvSpPr>
          <p:cNvPr id="29700" name="Rectangle 2"/>
          <p:cNvSpPr>
            <a:spLocks noGrp="1" noRot="1" noChangeAspect="1" noChangeArrowheads="1" noTextEdit="1"/>
          </p:cNvSpPr>
          <p:nvPr>
            <p:ph type="sldImg"/>
          </p:nvPr>
        </p:nvSpPr>
        <p:spPr>
          <a:ln/>
        </p:spPr>
      </p:sp>
      <p:sp>
        <p:nvSpPr>
          <p:cNvPr id="29701" name="Rectangle 3"/>
          <p:cNvSpPr>
            <a:spLocks noGrp="1" noChangeArrowheads="1"/>
          </p:cNvSpPr>
          <p:nvPr>
            <p:ph type="body" idx="1"/>
          </p:nvPr>
        </p:nvSpPr>
        <p:spPr>
          <a:noFill/>
        </p:spPr>
        <p:txBody>
          <a:bodyPr/>
          <a:lstStyle/>
          <a:p>
            <a:pPr eaLnBrk="1" hangingPunct="1">
              <a:lnSpc>
                <a:spcPct val="80000"/>
              </a:lnSpc>
            </a:pPr>
            <a:r>
              <a:rPr lang="ru-RU" altLang="ru-RU" sz="1000" smtClean="0"/>
              <a:t>11. «Менеджер – это человек, который своей цели в работе добивается трудом других», а это, в сущности, и есть «делегирование». Менеджер, который не делегирует работу другим, не может быть хорошим менеджером. </a:t>
            </a:r>
            <a:r>
              <a:rPr lang="ru-RU" altLang="ja-JP" sz="1000" smtClean="0"/>
              <a:t>Причины, по которым менеджер не делегирует работу своим подчиненным, бывают различными. Самолюбие («Я могу сделать это лучше», «А что, если он сделает это лучше меня?»), боязнь ошибок, неготовность взять на себя иные, более сложные задачи (вместо дел, выполняемых с легкостью), боязнь потерять контроль, «перфекционизм», недоверие к подчиненным и прочее. Результаты этого всегда удручают, ибо все оборачивается  перегруженностью работой, занятием рутинными и тривиальными делами, а до главных стратегических дел очередь не доходит. </a:t>
            </a:r>
          </a:p>
          <a:p>
            <a:pPr eaLnBrk="1" hangingPunct="1">
              <a:lnSpc>
                <a:spcPct val="80000"/>
              </a:lnSpc>
            </a:pPr>
            <a:r>
              <a:rPr lang="ru-RU" altLang="ru-RU" sz="1000" smtClean="0"/>
              <a:t>12. Больше всего написано и рассказано о совещаниях как о самых больших “пожирателях” времени. </a:t>
            </a:r>
          </a:p>
          <a:p>
            <a:pPr eaLnBrk="1" hangingPunct="1">
              <a:lnSpc>
                <a:spcPct val="80000"/>
              </a:lnSpc>
            </a:pPr>
            <a:r>
              <a:rPr lang="ru-RU" altLang="ru-RU" sz="1000" smtClean="0"/>
              <a:t>Любопытны результаты проведенного в США исследования о собраниях. Опрошенные (в ходе этого исследования) заявили, что совещаний слишком много, что они плохо организованы, затянуты, и что их эффективности не видно. Исследование показало, что каждый менеджер в среднем проводит на совещаниях по 10 часов в неделю, а 90% менеджеров оценивают половину этого времени как потерянную зря. Это означает, что в неделю без необходимости потрачено по 5 часов: в год это составляет целых 250 часов! </a:t>
            </a:r>
          </a:p>
          <a:p>
            <a:pPr eaLnBrk="1" hangingPunct="1">
              <a:lnSpc>
                <a:spcPct val="80000"/>
              </a:lnSpc>
            </a:pPr>
            <a:r>
              <a:rPr lang="ru-RU" altLang="ru-RU" sz="1000" smtClean="0"/>
              <a:t>13. Предполагалось, что эра компьютеризации освободит работников от непосильного груза “бумаготворчества”, однако положение дел даже ухудшилось. Компьютеры сделали так, что теперь гора документов выглядит привлекательней и “производится” быстрее. Без долгого раздумья сообщения рассылаются во все стороны. Высший менеджмент “завален” всеми видами документов, поступающих с нижнего управленческого уровня, а тот, в свою очередь, “бомбардируется” грудой бумаг сверху! </a:t>
            </a:r>
          </a:p>
          <a:p>
            <a:pPr eaLnBrk="1" hangingPunct="1">
              <a:lnSpc>
                <a:spcPct val="80000"/>
              </a:lnSpc>
            </a:pPr>
            <a:r>
              <a:rPr lang="ru-RU" altLang="ru-RU" sz="1000" smtClean="0"/>
              <a:t>14. </a:t>
            </a:r>
            <a:r>
              <a:rPr lang="ru-RU" altLang="ja-JP" sz="1000" smtClean="0"/>
              <a:t>Для  организованных людей путешествия не должны быть «потерей» времени. Напротив, они как раз могут и сберечь время! Путешествие самолетом или другим видом транспорта даст Вам несколько часов для работы, которой ничто не мешает: работы без визитов, телефонных звонков, совещаний… Час времени без этих беспокойств можно использовать продуктивнее, чем три часа обычного труда в офисе. </a:t>
            </a:r>
          </a:p>
          <a:p>
            <a:pPr eaLnBrk="1" hangingPunct="1">
              <a:lnSpc>
                <a:spcPct val="80000"/>
              </a:lnSpc>
            </a:pPr>
            <a:r>
              <a:rPr lang="ru-RU" altLang="ru-RU" sz="1000" smtClean="0"/>
              <a:t>15. Откладывание работы «на потом». Об этом мы поговорим немного позже.</a:t>
            </a:r>
          </a:p>
          <a:p>
            <a:pPr eaLnBrk="1" hangingPunct="1">
              <a:lnSpc>
                <a:spcPct val="80000"/>
              </a:lnSpc>
            </a:pPr>
            <a:endParaRPr lang="en-US" altLang="ru-RU" sz="10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1ECC4DC0-A349-4600-8918-F2B6CC1FFBBC}" type="datetime1">
              <a:rPr lang="ru-RU" smtClean="0"/>
              <a:pPr/>
              <a:t>13.11.2021</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3DDFE8F5-2DE8-445B-8067-797F4C63CB61}" type="datetime1">
              <a:rPr lang="ru-RU" smtClean="0"/>
              <a:pPr/>
              <a:t>13.11.2021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1968D59B-CF40-4EBC-BCCC-AF410C95F0BF}" type="datetime1">
              <a:rPr lang="ru-RU" smtClean="0"/>
              <a:pPr/>
              <a:t>13.11.2021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3ED2FC35-9CC4-4AC0-A445-A00E6ABEE112}" type="datetime1">
              <a:rPr lang="ru-RU" smtClean="0"/>
              <a:pPr/>
              <a:t>13.11.2021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6ABBA5BD-2E92-45E8-98FF-EC30A0FAD9F0}" type="datetime1">
              <a:rPr lang="ru-RU" smtClean="0"/>
              <a:pPr/>
              <a:t>13.11.2021</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4C2147B7-5D57-4559-96A6-2455066281DD}" type="datetime1">
              <a:rPr lang="ru-RU" smtClean="0"/>
              <a:pPr/>
              <a:t>13.11.2021</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47C12338-6674-4D94-9297-D7BFCD5E9A74}" type="datetime1">
              <a:rPr lang="ru-RU" smtClean="0"/>
              <a:pPr/>
              <a:t>13.11.2021</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7107F806-F87F-4FBD-9122-28957F508ED7}" type="datetime1">
              <a:rPr lang="ru-RU" smtClean="0"/>
              <a:pPr/>
              <a:t>13.11.2021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ABC1FB01-F260-4F3B-AA57-1446B3960442}" type="datetime1">
              <a:rPr lang="ru-RU" smtClean="0"/>
              <a:pPr/>
              <a:t>13.11.2021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01CA02F-0EF6-48D3-BCF2-82F4F276E201}" type="datetime1">
              <a:rPr lang="ru-RU" smtClean="0"/>
              <a:pPr/>
              <a:t>13.11.2021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DCDABA50-8D3C-4E41-85EF-5C9F4840AB04}" type="datetime1">
              <a:rPr lang="ru-RU" smtClean="0"/>
              <a:pPr/>
              <a:t>13.11.2021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609600"/>
            <a:ext cx="77724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685800" y="1981200"/>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81200"/>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a:xfrm>
            <a:off x="685800" y="6248400"/>
            <a:ext cx="1905000" cy="457200"/>
          </a:xfrm>
        </p:spPr>
        <p:txBody>
          <a:bodyPr/>
          <a:lstStyle>
            <a:lvl1pPr>
              <a:defRPr/>
            </a:lvl1pPr>
          </a:lstStyle>
          <a:p>
            <a:endParaRPr lang="ru-RU"/>
          </a:p>
        </p:txBody>
      </p:sp>
      <p:sp>
        <p:nvSpPr>
          <p:cNvPr id="6" name="Нижний колонтитул 5"/>
          <p:cNvSpPr>
            <a:spLocks noGrp="1"/>
          </p:cNvSpPr>
          <p:nvPr>
            <p:ph type="ftr" sz="quarter" idx="11"/>
          </p:nvPr>
        </p:nvSpPr>
        <p:spPr>
          <a:xfrm>
            <a:off x="3124200" y="6248400"/>
            <a:ext cx="2895600" cy="457200"/>
          </a:xfrm>
        </p:spPr>
        <p:txBody>
          <a:bodyPr/>
          <a:lstStyle>
            <a:lvl1pPr>
              <a:defRPr/>
            </a:lvl1pPr>
          </a:lstStyle>
          <a:p>
            <a:endParaRPr lang="ru-RU"/>
          </a:p>
        </p:txBody>
      </p:sp>
      <p:sp>
        <p:nvSpPr>
          <p:cNvPr id="7" name="Номер слайда 6"/>
          <p:cNvSpPr>
            <a:spLocks noGrp="1"/>
          </p:cNvSpPr>
          <p:nvPr>
            <p:ph type="sldNum" sz="quarter" idx="12"/>
          </p:nvPr>
        </p:nvSpPr>
        <p:spPr>
          <a:xfrm>
            <a:off x="6553200" y="6248400"/>
            <a:ext cx="1905000" cy="457200"/>
          </a:xfrm>
        </p:spPr>
        <p:txBody>
          <a:bodyPr/>
          <a:lstStyle>
            <a:lvl1pPr>
              <a:defRPr/>
            </a:lvl1pPr>
          </a:lstStyle>
          <a:p>
            <a:fld id="{0DC455D2-4976-477D-B73C-77E18A6898FC}" type="slidenum">
              <a:rPr lang="ru-RU"/>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srcRect/>
          <a:tile tx="0" ty="0" sx="100000" sy="100000" flip="none" algn="tl"/>
        </a:blipFill>
        <a:effectLst/>
      </p:bgPr>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5EE2B6CC-4759-43F5-B3D1-3CEB4D13E2FA}" type="datetime1">
              <a:rPr lang="ru-RU" smtClean="0"/>
              <a:pPr/>
              <a:t>13.11.2021</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1182D2C8-8C08-481D-98E3-DD766A4C5F69}" type="slidenum">
              <a:rPr lang="ru-RU" smtClean="0"/>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Lst>
  <p:hf hdr="0" ftr="0" dt="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wmf"/><Relationship Id="rId7" Type="http://schemas.openxmlformats.org/officeDocument/2006/relationships/image" Target="../media/image3.jpeg"/><Relationship Id="rId2" Type="http://schemas.openxmlformats.org/officeDocument/2006/relationships/image" Target="../media/image11.wmf"/><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wmf"/></Relationships>
</file>

<file path=ppt/slides/_rels/slide15.xml.rels><?xml version="1.0" encoding="UTF-8" standalone="yes"?>
<Relationships xmlns="http://schemas.openxmlformats.org/package/2006/relationships"><Relationship Id="rId3" Type="http://schemas.openxmlformats.org/officeDocument/2006/relationships/image" Target="../media/image17.wmf"/><Relationship Id="rId7" Type="http://schemas.openxmlformats.org/officeDocument/2006/relationships/image" Target="../media/image3.jpeg"/><Relationship Id="rId2" Type="http://schemas.openxmlformats.org/officeDocument/2006/relationships/image" Target="../media/image16.wmf"/><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png"/><Relationship Id="rId4" Type="http://schemas.openxmlformats.org/officeDocument/2006/relationships/image" Target="../media/image18.wmf"/></Relationships>
</file>

<file path=ppt/slides/_rels/slide16.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21.jpeg"/><Relationship Id="rId7" Type="http://schemas.openxmlformats.org/officeDocument/2006/relationships/image" Target="../media/image2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3.png"/><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7.jpeg"/><Relationship Id="rId7" Type="http://schemas.openxmlformats.org/officeDocument/2006/relationships/image" Target="../media/image31.jpeg"/><Relationship Id="rId2" Type="http://schemas.openxmlformats.org/officeDocument/2006/relationships/image" Target="../media/image26.jpeg"/><Relationship Id="rId1" Type="http://schemas.openxmlformats.org/officeDocument/2006/relationships/slideLayout" Target="../slideLayouts/slideLayout12.xml"/><Relationship Id="rId6" Type="http://schemas.openxmlformats.org/officeDocument/2006/relationships/image" Target="../media/image30.png"/><Relationship Id="rId5" Type="http://schemas.openxmlformats.org/officeDocument/2006/relationships/image" Target="../media/image29.jpeg"/><Relationship Id="rId10" Type="http://schemas.openxmlformats.org/officeDocument/2006/relationships/image" Target="../media/image3.jpeg"/><Relationship Id="rId4" Type="http://schemas.openxmlformats.org/officeDocument/2006/relationships/image" Target="../media/image28.png"/><Relationship Id="rId9" Type="http://schemas.openxmlformats.org/officeDocument/2006/relationships/image" Target="../media/image33.jpeg"/></Relationships>
</file>

<file path=ppt/slides/_rels/slide1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image" Target="../media/image37.jpeg"/><Relationship Id="rId4" Type="http://schemas.openxmlformats.org/officeDocument/2006/relationships/image" Target="../media/image36.jpeg"/></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0.w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wmf"/><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www.indeed.com/career-advice-careeer-development" TargetMode="External"/><Relationship Id="rId2" Type="http://schemas.openxmlformats.org/officeDocument/2006/relationships/hyperlink" Target="https://thebalancecareers.com/time-management-skills-2063776" TargetMode="Externa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4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214422"/>
            <a:ext cx="7215238" cy="4000528"/>
          </a:xfrm>
        </p:spPr>
        <p:txBody>
          <a:bodyPr>
            <a:noAutofit/>
          </a:bodyPr>
          <a:lstStyle/>
          <a:p>
            <a:pPr algn="ct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Soft skills for Engineers. </a:t>
            </a:r>
            <a:b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Lecture 15. </a:t>
            </a:r>
            <a:endParaRPr lang="ru-RU" sz="36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1182D2C8-8C08-481D-98E3-DD766A4C5F69}" type="slidenum">
              <a:rPr lang="ru-RU" sz="2000" b="1" smtClean="0">
                <a:solidFill>
                  <a:schemeClr val="tx1"/>
                </a:solidFill>
              </a:rPr>
              <a:pPr/>
              <a:t>1</a:t>
            </a:fld>
            <a:endParaRPr lang="ru-RU" sz="2000" b="1" dirty="0">
              <a:solidFill>
                <a:schemeClr val="tx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0"/>
            <a:ext cx="8143900" cy="6858000"/>
          </a:xfrm>
          <a:noFill/>
        </p:spPr>
        <p:txBody>
          <a:bodyPr>
            <a:noAutofit/>
          </a:bodyPr>
          <a:lstStyle/>
          <a:p>
            <a:pPr algn="ctr"/>
            <a:r>
              <a:rPr lang="en-US" sz="3600" b="1" dirty="0" smtClean="0">
                <a:solidFill>
                  <a:srgbClr val="FF0000"/>
                </a:solidFill>
                <a:effectLst/>
                <a:latin typeface="Times New Roman" pitchFamily="18" charset="0"/>
                <a:cs typeface="Times New Roman" pitchFamily="18" charset="0"/>
              </a:rPr>
              <a:t>15-MAVZU</a:t>
            </a:r>
            <a:r>
              <a:rPr lang="en-US" sz="36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r>
            <a:br>
              <a:rPr lang="en-US" sz="36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 </a:t>
            </a:r>
            <a:b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smtClean="0">
                <a:solidFill>
                  <a:srgbClr val="C00000"/>
                </a:solidFill>
                <a:effectLst/>
                <a:latin typeface="Times New Roman" pitchFamily="18" charset="0"/>
                <a:cs typeface="Times New Roman" pitchFamily="18" charset="0"/>
              </a:rPr>
              <a:t>VAQTNI BOSHQARISH, MUNOSABATLAR VA   </a:t>
            </a:r>
            <a:r>
              <a:rPr lang="ru-RU" sz="3600" b="1" dirty="0" smtClean="0">
                <a:solidFill>
                  <a:srgbClr val="C00000"/>
                </a:solidFill>
                <a:effectLst/>
                <a:latin typeface="Times New Roman" pitchFamily="18" charset="0"/>
                <a:cs typeface="Times New Roman" pitchFamily="18" charset="0"/>
              </a:rPr>
              <a:t/>
            </a:r>
            <a:br>
              <a:rPr lang="ru-RU" sz="3600" b="1" dirty="0" smtClean="0">
                <a:solidFill>
                  <a:srgbClr val="C00000"/>
                </a:solidFill>
                <a:effectLst/>
                <a:latin typeface="Times New Roman" pitchFamily="18" charset="0"/>
                <a:cs typeface="Times New Roman" pitchFamily="18" charset="0"/>
              </a:rPr>
            </a:br>
            <a:r>
              <a:rPr lang="en-US" sz="3600" b="1" dirty="0" smtClean="0">
                <a:solidFill>
                  <a:srgbClr val="C00000"/>
                </a:solidFill>
                <a:effectLst/>
                <a:latin typeface="Times New Roman" pitchFamily="18" charset="0"/>
                <a:cs typeface="Times New Roman" pitchFamily="18" charset="0"/>
              </a:rPr>
              <a:t>TAFSILOTLARGA E'TIBOR. </a:t>
            </a:r>
            <a:r>
              <a:rPr lang="ru-RU" sz="3200" dirty="0" smtClean="0">
                <a:solidFill>
                  <a:srgbClr val="C00000"/>
                </a:solidFill>
                <a:latin typeface="Times New Roman" pitchFamily="18" charset="0"/>
                <a:cs typeface="Times New Roman" pitchFamily="18" charset="0"/>
              </a:rPr>
              <a:t/>
            </a:r>
            <a:br>
              <a:rPr lang="ru-RU" sz="3200" dirty="0" smtClean="0">
                <a:solidFill>
                  <a:srgbClr val="C00000"/>
                </a:solidFill>
                <a:latin typeface="Times New Roman" pitchFamily="18" charset="0"/>
                <a:cs typeface="Times New Roman" pitchFamily="18" charset="0"/>
              </a:rPr>
            </a:br>
            <a:endParaRPr lang="ru-RU" sz="3200" dirty="0">
              <a:solidFill>
                <a:srgbClr val="C00000"/>
              </a:solidFill>
              <a:effectLst/>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1182D2C8-8C08-481D-98E3-DD766A4C5F69}" type="slidenum">
              <a:rPr lang="ru-RU" sz="2400" smtClean="0">
                <a:solidFill>
                  <a:schemeClr val="tx1"/>
                </a:solidFill>
              </a:rPr>
              <a:pPr/>
              <a:t>2</a:t>
            </a:fld>
            <a:endParaRPr lang="ru-RU" sz="2400" dirty="0">
              <a:solidFill>
                <a:schemeClr val="tx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43042" y="857232"/>
            <a:ext cx="7215238" cy="5000660"/>
          </a:xfrm>
        </p:spPr>
        <p:txBody>
          <a:bodyPr>
            <a:noAutofit/>
          </a:bodyPr>
          <a:lstStyle/>
          <a:p>
            <a:pPr marL="447675" lvl="0" indent="-85725">
              <a:lnSpc>
                <a:spcPts val="4800"/>
              </a:lnSpc>
              <a:buFont typeface="+mj-lt"/>
              <a:buAutoNum type="arabicPeriod"/>
              <a:tabLst>
                <a:tab pos="361950" algn="l"/>
              </a:tabLst>
            </a:pPr>
            <a:r>
              <a:rPr lang="ru-RU" sz="3600" b="1" dirty="0" smtClean="0">
                <a:solidFill>
                  <a:srgbClr val="C00000"/>
                </a:solidFill>
                <a:effectLst/>
                <a:latin typeface="Times New Roman" pitchFamily="18" charset="0"/>
                <a:cs typeface="Times New Roman" pitchFamily="18" charset="0"/>
              </a:rPr>
              <a:t>  </a:t>
            </a:r>
            <a:r>
              <a:rPr lang="en-US" sz="3600" b="1" dirty="0" err="1" smtClean="0">
                <a:solidFill>
                  <a:srgbClr val="C00000"/>
                </a:solidFill>
                <a:effectLst/>
                <a:latin typeface="Times New Roman" pitchFamily="18" charset="0"/>
                <a:cs typeface="Times New Roman" pitchFamily="18" charset="0"/>
              </a:rPr>
              <a:t>Vaqtni</a:t>
            </a:r>
            <a:r>
              <a:rPr lang="en-US" sz="3600" b="1" dirty="0" smtClean="0">
                <a:solidFill>
                  <a:srgbClr val="C00000"/>
                </a:solidFill>
                <a:effectLst/>
                <a:latin typeface="Times New Roman" pitchFamily="18" charset="0"/>
                <a:cs typeface="Times New Roman" pitchFamily="18" charset="0"/>
              </a:rPr>
              <a:t> </a:t>
            </a:r>
            <a:r>
              <a:rPr lang="en-US" sz="3600" b="1" dirty="0" err="1" smtClean="0">
                <a:solidFill>
                  <a:srgbClr val="C00000"/>
                </a:solidFill>
                <a:effectLst/>
                <a:latin typeface="Times New Roman" pitchFamily="18" charset="0"/>
                <a:cs typeface="Times New Roman" pitchFamily="18" charset="0"/>
              </a:rPr>
              <a:t>boshqarish</a:t>
            </a:r>
            <a:r>
              <a:rPr lang="en-US" sz="3600" b="1" dirty="0" smtClean="0">
                <a:solidFill>
                  <a:srgbClr val="C00000"/>
                </a:solidFill>
                <a:effectLst/>
                <a:latin typeface="Times New Roman" pitchFamily="18" charset="0"/>
                <a:cs typeface="Times New Roman" pitchFamily="18" charset="0"/>
              </a:rPr>
              <a:t> </a:t>
            </a:r>
            <a:r>
              <a:rPr lang="ru-RU" sz="3600" b="1" dirty="0" smtClean="0">
                <a:solidFill>
                  <a:srgbClr val="C00000"/>
                </a:solidFill>
                <a:effectLst/>
                <a:latin typeface="Times New Roman" pitchFamily="18" charset="0"/>
                <a:cs typeface="Times New Roman" pitchFamily="18" charset="0"/>
              </a:rPr>
              <a:t/>
            </a:r>
            <a:br>
              <a:rPr lang="ru-RU" sz="3600" b="1" dirty="0" smtClean="0">
                <a:solidFill>
                  <a:srgbClr val="C00000"/>
                </a:solidFill>
                <a:effectLst/>
                <a:latin typeface="Times New Roman" pitchFamily="18" charset="0"/>
                <a:cs typeface="Times New Roman" pitchFamily="18" charset="0"/>
              </a:rPr>
            </a:br>
            <a:r>
              <a:rPr lang="ru-RU" sz="3600" b="1" dirty="0" smtClean="0">
                <a:solidFill>
                  <a:srgbClr val="C00000"/>
                </a:solidFill>
                <a:effectLst/>
                <a:latin typeface="Times New Roman" pitchFamily="18" charset="0"/>
                <a:cs typeface="Times New Roman" pitchFamily="18" charset="0"/>
              </a:rPr>
              <a:t>     </a:t>
            </a:r>
            <a:r>
              <a:rPr lang="en-US" sz="3600" b="1" dirty="0" err="1" smtClean="0">
                <a:solidFill>
                  <a:srgbClr val="C00000"/>
                </a:solidFill>
                <a:effectLst/>
                <a:latin typeface="Times New Roman" pitchFamily="18" charset="0"/>
                <a:cs typeface="Times New Roman" pitchFamily="18" charset="0"/>
              </a:rPr>
              <a:t>ahamiyati</a:t>
            </a:r>
            <a:r>
              <a:rPr lang="en-US" sz="3600" b="1" dirty="0" smtClean="0">
                <a:solidFill>
                  <a:srgbClr val="C00000"/>
                </a:solidFill>
                <a:effectLst/>
                <a:latin typeface="Times New Roman" pitchFamily="18" charset="0"/>
                <a:cs typeface="Times New Roman" pitchFamily="18" charset="0"/>
              </a:rPr>
              <a:t> </a:t>
            </a:r>
            <a:r>
              <a:rPr lang="en-US" sz="3600" b="1" dirty="0" err="1" smtClean="0">
                <a:solidFill>
                  <a:srgbClr val="C00000"/>
                </a:solidFill>
                <a:effectLst/>
                <a:latin typeface="Times New Roman" pitchFamily="18" charset="0"/>
                <a:cs typeface="Times New Roman" pitchFamily="18" charset="0"/>
              </a:rPr>
              <a:t>va</a:t>
            </a:r>
            <a:r>
              <a:rPr lang="en-US" sz="3600" b="1" dirty="0" smtClean="0">
                <a:solidFill>
                  <a:srgbClr val="C00000"/>
                </a:solidFill>
                <a:effectLst/>
                <a:latin typeface="Times New Roman" pitchFamily="18" charset="0"/>
                <a:cs typeface="Times New Roman" pitchFamily="18" charset="0"/>
              </a:rPr>
              <a:t> </a:t>
            </a:r>
            <a:r>
              <a:rPr lang="en-US" sz="3600" b="1" dirty="0" err="1" smtClean="0">
                <a:solidFill>
                  <a:srgbClr val="C00000"/>
                </a:solidFill>
                <a:effectLst/>
                <a:latin typeface="Times New Roman" pitchFamily="18" charset="0"/>
                <a:cs typeface="Times New Roman" pitchFamily="18" charset="0"/>
              </a:rPr>
              <a:t>yo’nalishlari</a:t>
            </a:r>
            <a:r>
              <a:rPr lang="en-US" sz="3600" b="1" dirty="0" smtClean="0">
                <a:solidFill>
                  <a:srgbClr val="C00000"/>
                </a:solidFill>
                <a:effectLst/>
                <a:latin typeface="Times New Roman" pitchFamily="18" charset="0"/>
                <a:cs typeface="Times New Roman" pitchFamily="18" charset="0"/>
              </a:rPr>
              <a:t>.</a:t>
            </a:r>
            <a:r>
              <a:rPr lang="ru-RU" sz="3600" b="1" dirty="0" smtClean="0">
                <a:solidFill>
                  <a:srgbClr val="C00000"/>
                </a:solidFill>
                <a:effectLst/>
                <a:latin typeface="Times New Roman" pitchFamily="18" charset="0"/>
                <a:cs typeface="Times New Roman" pitchFamily="18" charset="0"/>
              </a:rPr>
              <a:t/>
            </a:r>
            <a:br>
              <a:rPr lang="ru-RU" sz="3600" b="1" dirty="0" smtClean="0">
                <a:solidFill>
                  <a:srgbClr val="C00000"/>
                </a:solidFill>
                <a:effectLst/>
                <a:latin typeface="Times New Roman" pitchFamily="18" charset="0"/>
                <a:cs typeface="Times New Roman" pitchFamily="18" charset="0"/>
              </a:rPr>
            </a:br>
            <a:r>
              <a:rPr lang="ru-RU" sz="3600" b="1" dirty="0" smtClean="0">
                <a:solidFill>
                  <a:srgbClr val="C00000"/>
                </a:solidFill>
                <a:effectLst/>
                <a:latin typeface="Times New Roman" pitchFamily="18" charset="0"/>
                <a:cs typeface="Times New Roman" pitchFamily="18" charset="0"/>
              </a:rPr>
              <a:t>2. </a:t>
            </a:r>
            <a:r>
              <a:rPr lang="en-US" sz="3600" b="1" dirty="0" err="1" smtClean="0">
                <a:solidFill>
                  <a:srgbClr val="C00000"/>
                </a:solidFill>
                <a:effectLst/>
                <a:latin typeface="Times New Roman" pitchFamily="18" charset="0"/>
                <a:cs typeface="Times New Roman" pitchFamily="18" charset="0"/>
              </a:rPr>
              <a:t>Munosabatlar</a:t>
            </a:r>
            <a:r>
              <a:rPr lang="en-US" sz="3600" b="1" dirty="0" smtClean="0">
                <a:solidFill>
                  <a:srgbClr val="C00000"/>
                </a:solidFill>
                <a:effectLst/>
                <a:latin typeface="Times New Roman" pitchFamily="18" charset="0"/>
                <a:cs typeface="Times New Roman" pitchFamily="18" charset="0"/>
              </a:rPr>
              <a:t> </a:t>
            </a:r>
            <a:r>
              <a:rPr lang="en-US" sz="3600" b="1" dirty="0" err="1" smtClean="0">
                <a:solidFill>
                  <a:srgbClr val="C00000"/>
                </a:solidFill>
                <a:effectLst/>
                <a:latin typeface="Times New Roman" pitchFamily="18" charset="0"/>
                <a:cs typeface="Times New Roman" pitchFamily="18" charset="0"/>
              </a:rPr>
              <a:t>va</a:t>
            </a:r>
            <a:r>
              <a:rPr lang="en-US" sz="3600" b="1" dirty="0" smtClean="0">
                <a:solidFill>
                  <a:srgbClr val="C00000"/>
                </a:solidFill>
                <a:effectLst/>
                <a:latin typeface="Times New Roman" pitchFamily="18" charset="0"/>
                <a:cs typeface="Times New Roman" pitchFamily="18" charset="0"/>
              </a:rPr>
              <a:t> </a:t>
            </a:r>
            <a:r>
              <a:rPr lang="en-US" sz="3600" b="1" dirty="0" err="1" smtClean="0">
                <a:solidFill>
                  <a:srgbClr val="C00000"/>
                </a:solidFill>
                <a:effectLst/>
                <a:latin typeface="Times New Roman" pitchFamily="18" charset="0"/>
                <a:cs typeface="Times New Roman" pitchFamily="18" charset="0"/>
              </a:rPr>
              <a:t>ish</a:t>
            </a:r>
            <a:r>
              <a:rPr lang="en-US" sz="3600" b="1" dirty="0" smtClean="0">
                <a:solidFill>
                  <a:srgbClr val="C00000"/>
                </a:solidFill>
                <a:effectLst/>
                <a:latin typeface="Times New Roman" pitchFamily="18" charset="0"/>
                <a:cs typeface="Times New Roman" pitchFamily="18" charset="0"/>
              </a:rPr>
              <a:t> </a:t>
            </a:r>
            <a:r>
              <a:rPr lang="ru-RU" sz="3600" b="1" dirty="0" smtClean="0">
                <a:solidFill>
                  <a:srgbClr val="C00000"/>
                </a:solidFill>
                <a:effectLst/>
                <a:latin typeface="Times New Roman" pitchFamily="18" charset="0"/>
                <a:cs typeface="Times New Roman" pitchFamily="18" charset="0"/>
              </a:rPr>
              <a:t/>
            </a:r>
            <a:br>
              <a:rPr lang="ru-RU" sz="3600" b="1" dirty="0" smtClean="0">
                <a:solidFill>
                  <a:srgbClr val="C00000"/>
                </a:solidFill>
                <a:effectLst/>
                <a:latin typeface="Times New Roman" pitchFamily="18" charset="0"/>
                <a:cs typeface="Times New Roman" pitchFamily="18" charset="0"/>
              </a:rPr>
            </a:br>
            <a:r>
              <a:rPr lang="ru-RU" sz="3600" b="1" dirty="0" smtClean="0">
                <a:solidFill>
                  <a:srgbClr val="C00000"/>
                </a:solidFill>
                <a:effectLst/>
                <a:latin typeface="Times New Roman" pitchFamily="18" charset="0"/>
                <a:cs typeface="Times New Roman" pitchFamily="18" charset="0"/>
              </a:rPr>
              <a:t>     </a:t>
            </a:r>
            <a:r>
              <a:rPr lang="en-US" sz="3600" b="1" dirty="0" err="1" smtClean="0">
                <a:solidFill>
                  <a:srgbClr val="C00000"/>
                </a:solidFill>
                <a:effectLst/>
                <a:latin typeface="Times New Roman" pitchFamily="18" charset="0"/>
                <a:cs typeface="Times New Roman" pitchFamily="18" charset="0"/>
              </a:rPr>
              <a:t>joyidagi</a:t>
            </a:r>
            <a:r>
              <a:rPr lang="en-US" sz="3600" b="1" dirty="0" smtClean="0">
                <a:solidFill>
                  <a:srgbClr val="C00000"/>
                </a:solidFill>
                <a:effectLst/>
                <a:latin typeface="Times New Roman" pitchFamily="18" charset="0"/>
                <a:cs typeface="Times New Roman" pitchFamily="18" charset="0"/>
              </a:rPr>
              <a:t> </a:t>
            </a:r>
            <a:r>
              <a:rPr lang="en-US" sz="3600" b="1" dirty="0" err="1" smtClean="0">
                <a:solidFill>
                  <a:srgbClr val="C00000"/>
                </a:solidFill>
                <a:effectLst/>
                <a:latin typeface="Times New Roman" pitchFamily="18" charset="0"/>
                <a:cs typeface="Times New Roman" pitchFamily="18" charset="0"/>
              </a:rPr>
              <a:t>muhit</a:t>
            </a:r>
            <a:r>
              <a:rPr lang="en-US" sz="3600" b="1" dirty="0" smtClean="0">
                <a:solidFill>
                  <a:srgbClr val="C00000"/>
                </a:solidFill>
                <a:effectLst/>
                <a:latin typeface="Times New Roman" pitchFamily="18" charset="0"/>
                <a:cs typeface="Times New Roman" pitchFamily="18" charset="0"/>
              </a:rPr>
              <a:t>. </a:t>
            </a:r>
            <a:r>
              <a:rPr lang="ru-RU" sz="3600" b="1" dirty="0" smtClean="0">
                <a:solidFill>
                  <a:srgbClr val="C00000"/>
                </a:solidFill>
                <a:effectLst/>
                <a:latin typeface="Times New Roman" pitchFamily="18" charset="0"/>
                <a:cs typeface="Times New Roman" pitchFamily="18" charset="0"/>
              </a:rPr>
              <a:t/>
            </a:r>
            <a:br>
              <a:rPr lang="ru-RU" sz="3600" b="1" dirty="0" smtClean="0">
                <a:solidFill>
                  <a:srgbClr val="C00000"/>
                </a:solidFill>
                <a:effectLst/>
                <a:latin typeface="Times New Roman" pitchFamily="18" charset="0"/>
                <a:cs typeface="Times New Roman" pitchFamily="18" charset="0"/>
              </a:rPr>
            </a:br>
            <a:r>
              <a:rPr lang="ru-RU" sz="3600" b="1" dirty="0" smtClean="0">
                <a:solidFill>
                  <a:srgbClr val="C00000"/>
                </a:solidFill>
                <a:effectLst/>
                <a:latin typeface="Times New Roman" pitchFamily="18" charset="0"/>
                <a:cs typeface="Times New Roman" pitchFamily="18" charset="0"/>
              </a:rPr>
              <a:t>3</a:t>
            </a:r>
            <a:r>
              <a:rPr lang="en-US" sz="3600" b="1" dirty="0" smtClean="0">
                <a:solidFill>
                  <a:srgbClr val="C00000"/>
                </a:solidFill>
                <a:effectLst/>
                <a:latin typeface="Times New Roman" pitchFamily="18" charset="0"/>
                <a:cs typeface="Times New Roman" pitchFamily="18" charset="0"/>
              </a:rPr>
              <a:t>.</a:t>
            </a:r>
            <a:r>
              <a:rPr lang="ru-RU" sz="3600" b="1" dirty="0" smtClean="0">
                <a:solidFill>
                  <a:srgbClr val="C00000"/>
                </a:solidFill>
                <a:effectLst/>
                <a:latin typeface="Times New Roman" pitchFamily="18" charset="0"/>
                <a:cs typeface="Times New Roman" pitchFamily="18" charset="0"/>
              </a:rPr>
              <a:t> </a:t>
            </a:r>
            <a:r>
              <a:rPr lang="en-US" sz="3600" b="1" dirty="0" err="1" smtClean="0">
                <a:solidFill>
                  <a:srgbClr val="C00000"/>
                </a:solidFill>
                <a:effectLst/>
                <a:latin typeface="Times New Roman" pitchFamily="18" charset="0"/>
                <a:cs typeface="Times New Roman" pitchFamily="18" charset="0"/>
              </a:rPr>
              <a:t>Tafsilotlarga</a:t>
            </a:r>
            <a:r>
              <a:rPr lang="en-US" sz="3600" b="1" dirty="0" smtClean="0">
                <a:solidFill>
                  <a:srgbClr val="C00000"/>
                </a:solidFill>
                <a:effectLst/>
                <a:latin typeface="Times New Roman" pitchFamily="18" charset="0"/>
                <a:cs typeface="Times New Roman" pitchFamily="18" charset="0"/>
              </a:rPr>
              <a:t> </a:t>
            </a:r>
            <a:r>
              <a:rPr lang="en-US" sz="3600" b="1" dirty="0" err="1" smtClean="0">
                <a:solidFill>
                  <a:srgbClr val="C00000"/>
                </a:solidFill>
                <a:effectLst/>
                <a:latin typeface="Times New Roman" pitchFamily="18" charset="0"/>
                <a:cs typeface="Times New Roman" pitchFamily="18" charset="0"/>
              </a:rPr>
              <a:t>e'tibor</a:t>
            </a:r>
            <a:r>
              <a:rPr lang="en-US" sz="3600" b="1" dirty="0" smtClean="0">
                <a:solidFill>
                  <a:srgbClr val="C00000"/>
                </a:solidFill>
                <a:effectLst/>
                <a:latin typeface="Times New Roman" pitchFamily="18" charset="0"/>
                <a:cs typeface="Times New Roman" pitchFamily="18" charset="0"/>
              </a:rPr>
              <a:t>.</a:t>
            </a:r>
            <a:r>
              <a:rPr lang="ru-RU" sz="3600" b="1" dirty="0" smtClean="0">
                <a:solidFill>
                  <a:srgbClr val="C00000"/>
                </a:solidFill>
                <a:effectLst/>
                <a:latin typeface="Times New Roman" pitchFamily="18" charset="0"/>
                <a:cs typeface="Times New Roman" pitchFamily="18" charset="0"/>
              </a:rPr>
              <a:t/>
            </a:r>
            <a:br>
              <a:rPr lang="ru-RU" sz="3600" b="1" dirty="0" smtClean="0">
                <a:solidFill>
                  <a:srgbClr val="C00000"/>
                </a:solidFill>
                <a:effectLst/>
                <a:latin typeface="Times New Roman" pitchFamily="18" charset="0"/>
                <a:cs typeface="Times New Roman" pitchFamily="18" charset="0"/>
              </a:rPr>
            </a:br>
            <a:r>
              <a:rPr lang="en-US" sz="3600" b="1" dirty="0" smtClean="0">
                <a:solidFill>
                  <a:srgbClr val="C00000"/>
                </a:solidFill>
                <a:effectLst/>
                <a:latin typeface="Times New Roman" pitchFamily="18" charset="0"/>
                <a:cs typeface="Times New Roman" pitchFamily="18" charset="0"/>
              </a:rPr>
              <a:t>4. </a:t>
            </a:r>
            <a:r>
              <a:rPr lang="en-US" sz="3600" b="1" dirty="0" err="1" smtClean="0">
                <a:solidFill>
                  <a:srgbClr val="C00000"/>
                </a:solidFill>
                <a:effectLst/>
                <a:latin typeface="Times New Roman" pitchFamily="18" charset="0"/>
                <a:cs typeface="Times New Roman" pitchFamily="18" charset="0"/>
              </a:rPr>
              <a:t>Nazorat</a:t>
            </a:r>
            <a:r>
              <a:rPr lang="en-US" sz="3600" b="1" dirty="0" smtClean="0">
                <a:solidFill>
                  <a:srgbClr val="C00000"/>
                </a:solidFill>
                <a:effectLst/>
                <a:latin typeface="Times New Roman" pitchFamily="18" charset="0"/>
                <a:cs typeface="Times New Roman" pitchFamily="18" charset="0"/>
              </a:rPr>
              <a:t> </a:t>
            </a:r>
            <a:r>
              <a:rPr lang="en-US" sz="3600" b="1" dirty="0" err="1" smtClean="0">
                <a:solidFill>
                  <a:srgbClr val="C00000"/>
                </a:solidFill>
                <a:effectLst/>
                <a:latin typeface="Times New Roman" pitchFamily="18" charset="0"/>
                <a:cs typeface="Times New Roman" pitchFamily="18" charset="0"/>
              </a:rPr>
              <a:t>savollari</a:t>
            </a:r>
            <a:r>
              <a:rPr lang="en-US" sz="3600" b="1" dirty="0" smtClean="0">
                <a:solidFill>
                  <a:srgbClr val="C00000"/>
                </a:solidFill>
                <a:effectLst/>
                <a:latin typeface="Times New Roman" pitchFamily="18" charset="0"/>
                <a:cs typeface="Times New Roman" pitchFamily="18" charset="0"/>
              </a:rPr>
              <a:t>.</a:t>
            </a:r>
            <a:r>
              <a:rPr lang="ru-RU" sz="3600" b="1" dirty="0" smtClean="0">
                <a:solidFill>
                  <a:srgbClr val="C00000"/>
                </a:solidFill>
                <a:effectLst/>
                <a:latin typeface="Times New Roman" pitchFamily="18" charset="0"/>
                <a:cs typeface="Times New Roman" pitchFamily="18" charset="0"/>
              </a:rPr>
              <a:t/>
            </a:r>
            <a:br>
              <a:rPr lang="ru-RU" sz="3600" b="1" dirty="0" smtClean="0">
                <a:solidFill>
                  <a:srgbClr val="C00000"/>
                </a:solidFill>
                <a:effectLst/>
                <a:latin typeface="Times New Roman" pitchFamily="18" charset="0"/>
                <a:cs typeface="Times New Roman" pitchFamily="18" charset="0"/>
              </a:rPr>
            </a:br>
            <a:r>
              <a:rPr lang="en-US" sz="3600" b="1" dirty="0" smtClean="0">
                <a:solidFill>
                  <a:srgbClr val="C00000"/>
                </a:solidFill>
                <a:effectLst/>
                <a:latin typeface="Times New Roman" pitchFamily="18" charset="0"/>
                <a:cs typeface="Times New Roman" pitchFamily="18" charset="0"/>
              </a:rPr>
              <a:t>5. </a:t>
            </a:r>
            <a:r>
              <a:rPr lang="en-US" sz="3600" b="1" dirty="0" err="1" smtClean="0">
                <a:solidFill>
                  <a:srgbClr val="C00000"/>
                </a:solidFill>
                <a:effectLst/>
                <a:latin typeface="Times New Roman" pitchFamily="18" charset="0"/>
                <a:cs typeface="Times New Roman" pitchFamily="18" charset="0"/>
              </a:rPr>
              <a:t>Foydalangan</a:t>
            </a:r>
            <a:r>
              <a:rPr lang="en-US" sz="3600" b="1" dirty="0" smtClean="0">
                <a:solidFill>
                  <a:srgbClr val="C00000"/>
                </a:solidFill>
                <a:effectLst/>
                <a:latin typeface="Times New Roman" pitchFamily="18" charset="0"/>
                <a:cs typeface="Times New Roman" pitchFamily="18" charset="0"/>
              </a:rPr>
              <a:t> </a:t>
            </a:r>
            <a:r>
              <a:rPr lang="en-US" sz="3600" b="1" dirty="0" err="1" smtClean="0">
                <a:solidFill>
                  <a:srgbClr val="C00000"/>
                </a:solidFill>
                <a:effectLst/>
                <a:latin typeface="Times New Roman" pitchFamily="18" charset="0"/>
                <a:cs typeface="Times New Roman" pitchFamily="18" charset="0"/>
              </a:rPr>
              <a:t>va</a:t>
            </a:r>
            <a:r>
              <a:rPr lang="en-US" sz="3600" b="1" dirty="0" smtClean="0">
                <a:solidFill>
                  <a:srgbClr val="C00000"/>
                </a:solidFill>
                <a:effectLst/>
                <a:latin typeface="Times New Roman" pitchFamily="18" charset="0"/>
                <a:cs typeface="Times New Roman" pitchFamily="18" charset="0"/>
              </a:rPr>
              <a:t> </a:t>
            </a:r>
            <a:r>
              <a:rPr lang="en-US" sz="3600" b="1" dirty="0" err="1" smtClean="0">
                <a:solidFill>
                  <a:srgbClr val="C00000"/>
                </a:solidFill>
                <a:effectLst/>
                <a:latin typeface="Times New Roman" pitchFamily="18" charset="0"/>
                <a:cs typeface="Times New Roman" pitchFamily="18" charset="0"/>
              </a:rPr>
              <a:t>tavsiya</a:t>
            </a:r>
            <a:r>
              <a:rPr lang="en-US" sz="3600" b="1" dirty="0" smtClean="0">
                <a:solidFill>
                  <a:srgbClr val="C00000"/>
                </a:solidFill>
                <a:effectLst/>
                <a:latin typeface="Times New Roman" pitchFamily="18" charset="0"/>
                <a:cs typeface="Times New Roman" pitchFamily="18" charset="0"/>
              </a:rPr>
              <a:t> </a:t>
            </a:r>
            <a:br>
              <a:rPr lang="en-US" sz="3600" b="1" dirty="0" smtClean="0">
                <a:solidFill>
                  <a:srgbClr val="C00000"/>
                </a:solidFill>
                <a:effectLst/>
                <a:latin typeface="Times New Roman" pitchFamily="18" charset="0"/>
                <a:cs typeface="Times New Roman" pitchFamily="18" charset="0"/>
              </a:rPr>
            </a:br>
            <a:r>
              <a:rPr lang="en-US" sz="3600" b="1" dirty="0" smtClean="0">
                <a:solidFill>
                  <a:srgbClr val="C00000"/>
                </a:solidFill>
                <a:effectLst/>
                <a:latin typeface="Times New Roman" pitchFamily="18" charset="0"/>
                <a:cs typeface="Times New Roman" pitchFamily="18" charset="0"/>
              </a:rPr>
              <a:t>    </a:t>
            </a:r>
            <a:r>
              <a:rPr lang="en-US" sz="3600" b="1" dirty="0" err="1" smtClean="0">
                <a:solidFill>
                  <a:srgbClr val="C00000"/>
                </a:solidFill>
                <a:effectLst/>
                <a:latin typeface="Times New Roman" pitchFamily="18" charset="0"/>
                <a:cs typeface="Times New Roman" pitchFamily="18" charset="0"/>
              </a:rPr>
              <a:t>etilgan</a:t>
            </a:r>
            <a:r>
              <a:rPr lang="en-US" sz="3600" b="1" dirty="0" smtClean="0">
                <a:solidFill>
                  <a:srgbClr val="C00000"/>
                </a:solidFill>
                <a:effectLst/>
                <a:latin typeface="Times New Roman" pitchFamily="18" charset="0"/>
                <a:cs typeface="Times New Roman" pitchFamily="18" charset="0"/>
              </a:rPr>
              <a:t> </a:t>
            </a:r>
            <a:r>
              <a:rPr lang="en-US" sz="3600" b="1" dirty="0" err="1" smtClean="0">
                <a:solidFill>
                  <a:srgbClr val="C00000"/>
                </a:solidFill>
                <a:effectLst/>
                <a:latin typeface="Times New Roman" pitchFamily="18" charset="0"/>
                <a:cs typeface="Times New Roman" pitchFamily="18" charset="0"/>
              </a:rPr>
              <a:t>adabiyotlar</a:t>
            </a:r>
            <a:r>
              <a:rPr lang="en-US" sz="3600" b="1" dirty="0" smtClean="0">
                <a:solidFill>
                  <a:srgbClr val="C00000"/>
                </a:solidFill>
                <a:effectLst/>
                <a:latin typeface="Times New Roman" pitchFamily="18" charset="0"/>
                <a:cs typeface="Times New Roman" pitchFamily="18" charset="0"/>
              </a:rPr>
              <a:t>.</a:t>
            </a:r>
            <a:endParaRPr lang="ru-RU" sz="3600" b="1" dirty="0">
              <a:solidFill>
                <a:srgbClr val="C00000"/>
              </a:solidFill>
              <a:effectLst/>
              <a:latin typeface="Times New Roman" pitchFamily="18" charset="0"/>
              <a:cs typeface="Times New Roman" pitchFamily="18" charset="0"/>
            </a:endParaRPr>
          </a:p>
        </p:txBody>
      </p:sp>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3</a:t>
            </a:fld>
            <a:endParaRPr lang="ru-RU" sz="2400" dirty="0">
              <a:solidFill>
                <a:schemeClr val="tx1"/>
              </a:solidFill>
            </a:endParaRPr>
          </a:p>
        </p:txBody>
      </p:sp>
      <p:sp>
        <p:nvSpPr>
          <p:cNvPr id="6" name="TextBox 5"/>
          <p:cNvSpPr txBox="1"/>
          <p:nvPr/>
        </p:nvSpPr>
        <p:spPr>
          <a:xfrm>
            <a:off x="1000100" y="0"/>
            <a:ext cx="8143900" cy="646331"/>
          </a:xfrm>
          <a:prstGeom prst="rect">
            <a:avLst/>
          </a:prstGeom>
          <a:solidFill>
            <a:srgbClr val="FFFF00"/>
          </a:solidFill>
          <a:ln w="19050">
            <a:solidFill>
              <a:srgbClr val="FF0000"/>
            </a:solidFill>
          </a:ln>
        </p:spPr>
        <p:txBody>
          <a:bodyPr wrap="square" rtlCol="0">
            <a:spAutoFit/>
          </a:bodyPr>
          <a:lstStyle/>
          <a:p>
            <a:pPr algn="ctr"/>
            <a:r>
              <a:rPr lang="en-US" sz="3600" b="1" dirty="0" err="1" smtClean="0">
                <a:solidFill>
                  <a:srgbClr val="FF0000"/>
                </a:solidFill>
                <a:latin typeface="Times New Roman" pitchFamily="18" charset="0"/>
                <a:cs typeface="Times New Roman" pitchFamily="18" charset="0"/>
              </a:rPr>
              <a:t>Reja</a:t>
            </a:r>
            <a:r>
              <a:rPr lang="en-US" sz="3600" b="1" dirty="0" smtClean="0">
                <a:solidFill>
                  <a:srgbClr val="FF0000"/>
                </a:solidFill>
                <a:latin typeface="Times New Roman" pitchFamily="18" charset="0"/>
                <a:cs typeface="Times New Roman" pitchFamily="18" charset="0"/>
              </a:rPr>
              <a:t> </a:t>
            </a:r>
            <a:endParaRPr lang="ru-RU" sz="3600" b="1" dirty="0">
              <a:solidFill>
                <a:srgbClr val="FF0000"/>
              </a:solidFill>
              <a:latin typeface="Times New Roman" pitchFamily="18" charset="0"/>
              <a:cs typeface="Times New Roman" pitchFamily="18" charset="0"/>
            </a:endParaRPr>
          </a:p>
        </p:txBody>
      </p:sp>
      <p:pic>
        <p:nvPicPr>
          <p:cNvPr id="75778"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501090" y="24653"/>
            <a:ext cx="642910" cy="618265"/>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9" descr="untitled"/>
          <p:cNvPicPr>
            <a:picLocks noChangeAspect="1" noChangeArrowheads="1"/>
          </p:cNvPicPr>
          <p:nvPr/>
        </p:nvPicPr>
        <p:blipFill>
          <a:blip r:embed="rId2"/>
          <a:srcRect/>
          <a:stretch>
            <a:fillRect/>
          </a:stretch>
        </p:blipFill>
        <p:spPr bwMode="auto">
          <a:xfrm>
            <a:off x="2786050" y="2272021"/>
            <a:ext cx="3929090" cy="3914466"/>
          </a:xfrm>
          <a:prstGeom prst="rect">
            <a:avLst/>
          </a:prstGeom>
          <a:noFill/>
          <a:ln w="9525">
            <a:noFill/>
            <a:miter lim="800000"/>
            <a:headEnd/>
            <a:tailEnd/>
          </a:ln>
        </p:spPr>
      </p:pic>
      <p:sp>
        <p:nvSpPr>
          <p:cNvPr id="4" name="TextBox 3"/>
          <p:cNvSpPr txBox="1"/>
          <p:nvPr/>
        </p:nvSpPr>
        <p:spPr>
          <a:xfrm>
            <a:off x="1000100" y="0"/>
            <a:ext cx="8143900" cy="1200329"/>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VAQTNI BOSHQARISH  (TM)– HAYOTNI BOSHQARISH</a:t>
            </a:r>
            <a:endParaRPr lang="ru-RU" sz="3600" b="1" dirty="0">
              <a:solidFill>
                <a:srgbClr val="FF0000"/>
              </a:solidFill>
              <a:latin typeface="Times New Roman" pitchFamily="18" charset="0"/>
              <a:cs typeface="Times New Roman" pitchFamily="18" charset="0"/>
            </a:endParaRPr>
          </a:p>
        </p:txBody>
      </p:sp>
      <p:sp>
        <p:nvSpPr>
          <p:cNvPr id="5" name="TextBox 4"/>
          <p:cNvSpPr txBox="1"/>
          <p:nvPr/>
        </p:nvSpPr>
        <p:spPr>
          <a:xfrm>
            <a:off x="1928794" y="1500174"/>
            <a:ext cx="6286544" cy="584775"/>
          </a:xfrm>
          <a:prstGeom prst="rect">
            <a:avLst/>
          </a:prstGeom>
          <a:noFill/>
        </p:spPr>
        <p:txBody>
          <a:bodyPr wrap="square" rtlCol="0">
            <a:spAutoFit/>
          </a:bodyPr>
          <a:lstStyle/>
          <a:p>
            <a:pPr algn="ctr"/>
            <a:r>
              <a:rPr lang="en-US" sz="32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Time management</a:t>
            </a:r>
            <a:endParaRPr lang="ru-RU" sz="32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5</a:t>
            </a:fld>
            <a:endParaRPr lang="ru-RU" sz="2400" dirty="0">
              <a:solidFill>
                <a:schemeClr val="tx1"/>
              </a:solidFill>
            </a:endParaRPr>
          </a:p>
        </p:txBody>
      </p:sp>
      <p:sp>
        <p:nvSpPr>
          <p:cNvPr id="6" name="TextBox 5"/>
          <p:cNvSpPr txBox="1"/>
          <p:nvPr/>
        </p:nvSpPr>
        <p:spPr>
          <a:xfrm>
            <a:off x="1000100" y="0"/>
            <a:ext cx="8143900" cy="1200329"/>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VAQTNI BOSHQARISH  (TM)– HAYOTNI BOSHQARISH</a:t>
            </a:r>
            <a:endParaRPr lang="ru-RU" sz="3600" b="1" dirty="0">
              <a:solidFill>
                <a:srgbClr val="FF0000"/>
              </a:solidFill>
              <a:latin typeface="Times New Roman" pitchFamily="18" charset="0"/>
              <a:cs typeface="Times New Roman" pitchFamily="18" charset="0"/>
            </a:endParaRPr>
          </a:p>
        </p:txBody>
      </p:sp>
      <p:sp>
        <p:nvSpPr>
          <p:cNvPr id="8" name="TextBox 7"/>
          <p:cNvSpPr txBox="1"/>
          <p:nvPr/>
        </p:nvSpPr>
        <p:spPr>
          <a:xfrm>
            <a:off x="1071538" y="1357298"/>
            <a:ext cx="7929618" cy="4247317"/>
          </a:xfrm>
          <a:prstGeom prst="rect">
            <a:avLst/>
          </a:prstGeom>
          <a:noFill/>
        </p:spPr>
        <p:txBody>
          <a:bodyPr wrap="square" rtlCol="0">
            <a:spAutoFit/>
          </a:bodyPr>
          <a:lstStyle/>
          <a:p>
            <a:pPr marL="342900" indent="-342900"/>
            <a:r>
              <a:rPr lang="en-US" sz="3600" dirty="0" err="1" smtClean="0">
                <a:latin typeface="Times New Roman" pitchFamily="18" charset="0"/>
                <a:cs typeface="Times New Roman" pitchFamily="18" charset="0"/>
              </a:rPr>
              <a:t>Vaqtni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boshqarish</a:t>
            </a:r>
            <a:r>
              <a:rPr lang="en-US" sz="3600" dirty="0" smtClean="0">
                <a:latin typeface="Times New Roman" pitchFamily="18" charset="0"/>
                <a:cs typeface="Times New Roman" pitchFamily="18" charset="0"/>
              </a:rPr>
              <a:t> (TM) – </a:t>
            </a:r>
            <a:r>
              <a:rPr lang="en-US" sz="3600" dirty="0" err="1" smtClean="0">
                <a:latin typeface="Times New Roman" pitchFamily="18" charset="0"/>
                <a:cs typeface="Times New Roman" pitchFamily="18" charset="0"/>
              </a:rPr>
              <a:t>o'z</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vaqtini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faoliyatini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boshqarishning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kompleks</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tizimi</a:t>
            </a:r>
            <a:r>
              <a:rPr lang="en-US" sz="3600" dirty="0" smtClean="0">
                <a:latin typeface="Times New Roman" pitchFamily="18" charset="0"/>
                <a:cs typeface="Times New Roman" pitchFamily="18" charset="0"/>
              </a:rPr>
              <a:t>. </a:t>
            </a:r>
          </a:p>
          <a:p>
            <a:pPr marL="342900" indent="-342900"/>
            <a:endParaRPr lang="en-US" dirty="0" smtClean="0">
              <a:latin typeface="Times New Roman" pitchFamily="18" charset="0"/>
              <a:cs typeface="Times New Roman" pitchFamily="18" charset="0"/>
            </a:endParaRPr>
          </a:p>
          <a:p>
            <a:pPr marL="342900" indent="-342900"/>
            <a:r>
              <a:rPr lang="en-US" sz="3600" dirty="0" err="1" smtClean="0">
                <a:latin typeface="Times New Roman" pitchFamily="18" charset="0"/>
                <a:cs typeface="Times New Roman" pitchFamily="18" charset="0"/>
              </a:rPr>
              <a:t>Vaqt</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menejeri</a:t>
            </a:r>
            <a:r>
              <a:rPr lang="en-US" sz="3600" dirty="0" smtClean="0">
                <a:latin typeface="Times New Roman" pitchFamily="18" charset="0"/>
                <a:cs typeface="Times New Roman" pitchFamily="18" charset="0"/>
              </a:rPr>
              <a:t> – </a:t>
            </a:r>
            <a:r>
              <a:rPr lang="en-US" sz="3600" dirty="0" err="1" smtClean="0">
                <a:latin typeface="Times New Roman" pitchFamily="18" charset="0"/>
                <a:cs typeface="Times New Roman" pitchFamily="18" charset="0"/>
              </a:rPr>
              <a:t>o'z</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hayotini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ongli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ravishda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mas'uliyatli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tarzda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quradigan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mazmunli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maqsadlarni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qo'ygan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ularga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erishgan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inson</a:t>
            </a:r>
            <a:r>
              <a:rPr lang="en-US" sz="3600" dirty="0" smtClean="0">
                <a:latin typeface="Times New Roman" pitchFamily="18" charset="0"/>
                <a:cs typeface="Times New Roman" pitchFamily="18" charset="0"/>
              </a:rPr>
              <a:t>.</a:t>
            </a:r>
          </a:p>
        </p:txBody>
      </p:sp>
      <p:pic>
        <p:nvPicPr>
          <p:cNvPr id="7"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501090" y="500042"/>
            <a:ext cx="642910" cy="618265"/>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6</a:t>
            </a:fld>
            <a:endParaRPr lang="ru-RU" sz="2400" dirty="0">
              <a:solidFill>
                <a:schemeClr val="tx1"/>
              </a:solidFill>
            </a:endParaRPr>
          </a:p>
        </p:txBody>
      </p:sp>
      <p:sp>
        <p:nvSpPr>
          <p:cNvPr id="6" name="TextBox 5"/>
          <p:cNvSpPr txBox="1"/>
          <p:nvPr/>
        </p:nvSpPr>
        <p:spPr>
          <a:xfrm>
            <a:off x="1000100" y="0"/>
            <a:ext cx="8143900" cy="1200329"/>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VAQTNI BOSHQARISH  (TM)– HAYOTNI BOSHQARISH</a:t>
            </a:r>
            <a:endParaRPr lang="ru-RU" sz="3600" b="1" dirty="0">
              <a:solidFill>
                <a:srgbClr val="FF0000"/>
              </a:solidFill>
              <a:latin typeface="Times New Roman" pitchFamily="18" charset="0"/>
              <a:cs typeface="Times New Roman" pitchFamily="18" charset="0"/>
            </a:endParaRPr>
          </a:p>
        </p:txBody>
      </p:sp>
      <p:sp>
        <p:nvSpPr>
          <p:cNvPr id="8" name="TextBox 7"/>
          <p:cNvSpPr txBox="1"/>
          <p:nvPr/>
        </p:nvSpPr>
        <p:spPr>
          <a:xfrm>
            <a:off x="1071538" y="1214422"/>
            <a:ext cx="7929618" cy="5078313"/>
          </a:xfrm>
          <a:prstGeom prst="rect">
            <a:avLst/>
          </a:prstGeom>
          <a:noFill/>
        </p:spPr>
        <p:txBody>
          <a:bodyPr wrap="square" rtlCol="0">
            <a:spAutoFit/>
          </a:bodyPr>
          <a:lstStyle/>
          <a:p>
            <a:pPr marL="342900" indent="-342900"/>
            <a:r>
              <a:rPr lang="en-US" sz="3600" dirty="0" err="1" smtClean="0">
                <a:latin typeface="Times New Roman" pitchFamily="18" charset="0"/>
                <a:cs typeface="Times New Roman" pitchFamily="18" charset="0"/>
              </a:rPr>
              <a:t>Muvaffaqiyatlarning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asosiy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vositasi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bizning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shaxsiyatdir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shuning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uchun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birinchi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navbatda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ushbu</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vosita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ning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xususiyatlarini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bilishi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uning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doimiy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rivojlanishiga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intilish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kerak</a:t>
            </a:r>
            <a:r>
              <a:rPr lang="en-US" sz="3600" dirty="0" smtClean="0">
                <a:latin typeface="Times New Roman" pitchFamily="18" charset="0"/>
                <a:cs typeface="Times New Roman" pitchFamily="18" charset="0"/>
              </a:rPr>
              <a:t>.</a:t>
            </a:r>
          </a:p>
          <a:p>
            <a:pPr marL="342900" indent="-342900"/>
            <a:r>
              <a:rPr lang="en-US" sz="3600" dirty="0" smtClean="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marL="342900" indent="-342900"/>
            <a:r>
              <a:rPr lang="en-US" sz="3600" dirty="0" smtClean="0">
                <a:latin typeface="Times New Roman" pitchFamily="18" charset="0"/>
                <a:cs typeface="Times New Roman" pitchFamily="18" charset="0"/>
              </a:rPr>
              <a:t>TM </a:t>
            </a:r>
            <a:r>
              <a:rPr lang="en-US" sz="3600" dirty="0" err="1" smtClean="0">
                <a:latin typeface="Times New Roman" pitchFamily="18" charset="0"/>
                <a:cs typeface="Times New Roman" pitchFamily="18" charset="0"/>
              </a:rPr>
              <a:t>birinchi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navbatda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o'z</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jismoniy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aqliy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ma'naviy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rivojlanishiga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qaratilgan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ish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mashqdir</a:t>
            </a:r>
            <a:r>
              <a:rPr lang="ru-RU" sz="3600" dirty="0" smtClean="0">
                <a:latin typeface="Times New Roman" pitchFamily="18" charset="0"/>
                <a:cs typeface="Times New Roman" pitchFamily="18" charset="0"/>
              </a:rPr>
              <a:t>.</a:t>
            </a:r>
            <a:endParaRPr lang="ru-RU" sz="3600" dirty="0">
              <a:latin typeface="Times New Roman" pitchFamily="18" charset="0"/>
              <a:cs typeface="Times New Roman" pitchFamily="18" charset="0"/>
            </a:endParaRPr>
          </a:p>
        </p:txBody>
      </p:sp>
      <p:pic>
        <p:nvPicPr>
          <p:cNvPr id="7"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501090" y="500042"/>
            <a:ext cx="642910" cy="618265"/>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7</a:t>
            </a:fld>
            <a:endParaRPr lang="ru-RU" sz="2400" dirty="0">
              <a:solidFill>
                <a:schemeClr val="tx1"/>
              </a:solidFill>
            </a:endParaRPr>
          </a:p>
        </p:txBody>
      </p:sp>
      <p:sp>
        <p:nvSpPr>
          <p:cNvPr id="6" name="TextBox 5"/>
          <p:cNvSpPr txBox="1"/>
          <p:nvPr/>
        </p:nvSpPr>
        <p:spPr>
          <a:xfrm>
            <a:off x="1000100" y="0"/>
            <a:ext cx="8143900" cy="646331"/>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VAQT – BU PULMI?</a:t>
            </a:r>
            <a:endParaRPr lang="ru-RU" sz="3600" b="1" dirty="0">
              <a:solidFill>
                <a:srgbClr val="FF0000"/>
              </a:solidFill>
              <a:latin typeface="Times New Roman" pitchFamily="18" charset="0"/>
              <a:cs typeface="Times New Roman" pitchFamily="18" charset="0"/>
            </a:endParaRPr>
          </a:p>
        </p:txBody>
      </p:sp>
      <p:sp>
        <p:nvSpPr>
          <p:cNvPr id="8" name="TextBox 7"/>
          <p:cNvSpPr txBox="1"/>
          <p:nvPr/>
        </p:nvSpPr>
        <p:spPr>
          <a:xfrm>
            <a:off x="1071538" y="3929066"/>
            <a:ext cx="7929618" cy="1600438"/>
          </a:xfrm>
          <a:prstGeom prst="rect">
            <a:avLst/>
          </a:prstGeom>
          <a:noFill/>
        </p:spPr>
        <p:txBody>
          <a:bodyPr wrap="square" rtlCol="0">
            <a:spAutoFit/>
          </a:bodyPr>
          <a:lstStyle/>
          <a:p>
            <a:r>
              <a:rPr lang="en-US" sz="5400" dirty="0" smtClean="0">
                <a:solidFill>
                  <a:schemeClr val="accent1">
                    <a:lumMod val="50000"/>
                  </a:schemeClr>
                </a:solidFill>
                <a:latin typeface="Times New Roman" pitchFamily="18" charset="0"/>
                <a:cs typeface="Times New Roman" pitchFamily="18" charset="0"/>
              </a:rPr>
              <a:t>"</a:t>
            </a:r>
            <a:r>
              <a:rPr lang="en-US" sz="5400" dirty="0" err="1" smtClean="0">
                <a:solidFill>
                  <a:schemeClr val="accent1">
                    <a:lumMod val="50000"/>
                  </a:schemeClr>
                </a:solidFill>
                <a:latin typeface="Times New Roman" pitchFamily="18" charset="0"/>
                <a:cs typeface="Times New Roman" pitchFamily="18" charset="0"/>
              </a:rPr>
              <a:t>Vaqt</a:t>
            </a:r>
            <a:r>
              <a:rPr lang="en-US" sz="5400" dirty="0" smtClean="0">
                <a:solidFill>
                  <a:schemeClr val="accent1">
                    <a:lumMod val="50000"/>
                  </a:schemeClr>
                </a:solidFill>
                <a:latin typeface="Times New Roman" pitchFamily="18" charset="0"/>
                <a:cs typeface="Times New Roman" pitchFamily="18" charset="0"/>
              </a:rPr>
              <a:t> </a:t>
            </a:r>
            <a:r>
              <a:rPr lang="en-US" sz="5400" dirty="0" err="1" smtClean="0">
                <a:solidFill>
                  <a:schemeClr val="accent1">
                    <a:lumMod val="50000"/>
                  </a:schemeClr>
                </a:solidFill>
                <a:latin typeface="Times New Roman" pitchFamily="18" charset="0"/>
                <a:cs typeface="Times New Roman" pitchFamily="18" charset="0"/>
              </a:rPr>
              <a:t>hayotning</a:t>
            </a:r>
            <a:r>
              <a:rPr lang="en-US" sz="5400" dirty="0" smtClean="0">
                <a:solidFill>
                  <a:schemeClr val="accent1">
                    <a:lumMod val="50000"/>
                  </a:schemeClr>
                </a:solidFill>
                <a:latin typeface="Times New Roman" pitchFamily="18" charset="0"/>
                <a:cs typeface="Times New Roman" pitchFamily="18" charset="0"/>
              </a:rPr>
              <a:t> </a:t>
            </a:r>
            <a:r>
              <a:rPr lang="en-US" sz="5400" dirty="0" err="1" smtClean="0">
                <a:solidFill>
                  <a:schemeClr val="accent1">
                    <a:lumMod val="50000"/>
                  </a:schemeClr>
                </a:solidFill>
                <a:latin typeface="Times New Roman" pitchFamily="18" charset="0"/>
                <a:cs typeface="Times New Roman" pitchFamily="18" charset="0"/>
              </a:rPr>
              <a:t>mazmuni</a:t>
            </a:r>
            <a:r>
              <a:rPr lang="en-US" sz="5400" dirty="0" smtClean="0">
                <a:solidFill>
                  <a:schemeClr val="accent1">
                    <a:lumMod val="50000"/>
                  </a:schemeClr>
                </a:solidFill>
                <a:latin typeface="Times New Roman" pitchFamily="18" charset="0"/>
                <a:cs typeface="Times New Roman" pitchFamily="18" charset="0"/>
              </a:rPr>
              <a:t>“</a:t>
            </a:r>
          </a:p>
          <a:p>
            <a:pPr algn="r"/>
            <a:r>
              <a:rPr lang="en-US" sz="4000" dirty="0" smtClean="0">
                <a:solidFill>
                  <a:schemeClr val="accent1">
                    <a:lumMod val="50000"/>
                  </a:schemeClr>
                </a:solidFill>
                <a:latin typeface="Times New Roman" pitchFamily="18" charset="0"/>
                <a:cs typeface="Times New Roman" pitchFamily="18" charset="0"/>
              </a:rPr>
              <a:t>Benjamin Franklin</a:t>
            </a:r>
            <a:r>
              <a:rPr lang="ru-RU" sz="4400" dirty="0" smtClean="0">
                <a:latin typeface="Times New Roman" pitchFamily="18" charset="0"/>
                <a:cs typeface="Times New Roman" pitchFamily="18" charset="0"/>
              </a:rPr>
              <a:t>.</a:t>
            </a:r>
            <a:endParaRPr lang="ru-RU" sz="4400" dirty="0">
              <a:latin typeface="Times New Roman" pitchFamily="18" charset="0"/>
              <a:cs typeface="Times New Roman" pitchFamily="18" charset="0"/>
            </a:endParaRPr>
          </a:p>
        </p:txBody>
      </p:sp>
      <p:pic>
        <p:nvPicPr>
          <p:cNvPr id="7"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501090" y="24653"/>
            <a:ext cx="642910" cy="618265"/>
          </a:xfrm>
          <a:prstGeom prst="rect">
            <a:avLst/>
          </a:prstGeom>
          <a:noFill/>
        </p:spPr>
      </p:pic>
      <p:pic>
        <p:nvPicPr>
          <p:cNvPr id="72706" name="Picture 2" descr="Benjamin Franklin Dolar: изображения, стоковые фотографии и векторная  графика | Shutterstock"/>
          <p:cNvPicPr>
            <a:picLocks noChangeAspect="1" noChangeArrowheads="1"/>
          </p:cNvPicPr>
          <p:nvPr/>
        </p:nvPicPr>
        <p:blipFill>
          <a:blip r:embed="rId3"/>
          <a:srcRect l="3846" r="15384" b="6249"/>
          <a:stretch>
            <a:fillRect/>
          </a:stretch>
        </p:blipFill>
        <p:spPr bwMode="auto">
          <a:xfrm>
            <a:off x="3143240" y="928670"/>
            <a:ext cx="3429024" cy="285752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8</a:t>
            </a:fld>
            <a:endParaRPr lang="ru-RU" sz="2400" dirty="0">
              <a:solidFill>
                <a:schemeClr val="tx1"/>
              </a:solidFill>
            </a:endParaRPr>
          </a:p>
        </p:txBody>
      </p:sp>
      <p:sp>
        <p:nvSpPr>
          <p:cNvPr id="6" name="TextBox 5"/>
          <p:cNvSpPr txBox="1"/>
          <p:nvPr/>
        </p:nvSpPr>
        <p:spPr>
          <a:xfrm>
            <a:off x="1000100" y="0"/>
            <a:ext cx="8143900" cy="646331"/>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VAQT – BU PULMI?</a:t>
            </a:r>
            <a:endParaRPr lang="ru-RU" sz="3600" b="1" dirty="0">
              <a:solidFill>
                <a:srgbClr val="FF0000"/>
              </a:solidFill>
              <a:latin typeface="Times New Roman" pitchFamily="18" charset="0"/>
              <a:cs typeface="Times New Roman" pitchFamily="18" charset="0"/>
            </a:endParaRPr>
          </a:p>
        </p:txBody>
      </p:sp>
      <p:sp>
        <p:nvSpPr>
          <p:cNvPr id="8" name="TextBox 7"/>
          <p:cNvSpPr txBox="1"/>
          <p:nvPr/>
        </p:nvSpPr>
        <p:spPr>
          <a:xfrm>
            <a:off x="1071538" y="857232"/>
            <a:ext cx="7929618" cy="5632311"/>
          </a:xfrm>
          <a:prstGeom prst="rect">
            <a:avLst/>
          </a:prstGeom>
          <a:noFill/>
        </p:spPr>
        <p:txBody>
          <a:bodyPr wrap="square" rtlCol="0">
            <a:spAutoFit/>
          </a:bodyPr>
          <a:lstStyle/>
          <a:p>
            <a:r>
              <a:rPr lang="en-US" sz="3600" dirty="0" err="1" smtClean="0">
                <a:solidFill>
                  <a:schemeClr val="accent1">
                    <a:lumMod val="50000"/>
                  </a:schemeClr>
                </a:solidFill>
                <a:latin typeface="Times New Roman" pitchFamily="18" charset="0"/>
                <a:cs typeface="Times New Roman" pitchFamily="18" charset="0"/>
              </a:rPr>
              <a:t>Vaqt</a:t>
            </a:r>
            <a:r>
              <a:rPr lang="en-US" sz="3600" dirty="0" smtClean="0">
                <a:solidFill>
                  <a:schemeClr val="accent1">
                    <a:lumMod val="50000"/>
                  </a:schemeClr>
                </a:solidFill>
                <a:latin typeface="Times New Roman" pitchFamily="18" charset="0"/>
                <a:cs typeface="Times New Roman" pitchFamily="18" charset="0"/>
              </a:rPr>
              <a:t>, </a:t>
            </a:r>
            <a:r>
              <a:rPr lang="en-US" sz="3600" dirty="0" err="1" smtClean="0">
                <a:solidFill>
                  <a:schemeClr val="accent1">
                    <a:lumMod val="50000"/>
                  </a:schemeClr>
                </a:solidFill>
                <a:latin typeface="Times New Roman" pitchFamily="18" charset="0"/>
                <a:cs typeface="Times New Roman" pitchFamily="18" charset="0"/>
              </a:rPr>
              <a:t>boshqa</a:t>
            </a:r>
            <a:r>
              <a:rPr lang="en-US" sz="3600" dirty="0" smtClean="0">
                <a:solidFill>
                  <a:schemeClr val="accent1">
                    <a:lumMod val="50000"/>
                  </a:schemeClr>
                </a:solidFill>
                <a:latin typeface="Times New Roman" pitchFamily="18" charset="0"/>
                <a:cs typeface="Times New Roman" pitchFamily="18" charset="0"/>
              </a:rPr>
              <a:t> </a:t>
            </a:r>
            <a:r>
              <a:rPr lang="en-US" sz="3600" dirty="0" err="1" smtClean="0">
                <a:solidFill>
                  <a:schemeClr val="accent1">
                    <a:lumMod val="50000"/>
                  </a:schemeClr>
                </a:solidFill>
                <a:latin typeface="Times New Roman" pitchFamily="18" charset="0"/>
                <a:cs typeface="Times New Roman" pitchFamily="18" charset="0"/>
              </a:rPr>
              <a:t>resurslardan</a:t>
            </a:r>
            <a:r>
              <a:rPr lang="en-US" sz="3600" dirty="0" smtClean="0">
                <a:solidFill>
                  <a:schemeClr val="accent1">
                    <a:lumMod val="50000"/>
                  </a:schemeClr>
                </a:solidFill>
                <a:latin typeface="Times New Roman" pitchFamily="18" charset="0"/>
                <a:cs typeface="Times New Roman" pitchFamily="18" charset="0"/>
              </a:rPr>
              <a:t>, </a:t>
            </a:r>
            <a:endParaRPr lang="en-US" sz="3600" dirty="0" smtClean="0">
              <a:solidFill>
                <a:schemeClr val="accent1">
                  <a:lumMod val="50000"/>
                </a:schemeClr>
              </a:solidFill>
              <a:latin typeface="Times New Roman" pitchFamily="18" charset="0"/>
              <a:cs typeface="Times New Roman" pitchFamily="18" charset="0"/>
            </a:endParaRPr>
          </a:p>
          <a:p>
            <a:r>
              <a:rPr lang="en-US" sz="3600" dirty="0" err="1" smtClean="0">
                <a:solidFill>
                  <a:schemeClr val="accent1">
                    <a:lumMod val="50000"/>
                  </a:schemeClr>
                </a:solidFill>
                <a:latin typeface="Times New Roman" pitchFamily="18" charset="0"/>
                <a:cs typeface="Times New Roman" pitchFamily="18" charset="0"/>
              </a:rPr>
              <a:t>shu</a:t>
            </a:r>
            <a:r>
              <a:rPr lang="en-US" sz="3600" dirty="0" smtClean="0">
                <a:solidFill>
                  <a:schemeClr val="accent1">
                    <a:lumMod val="50000"/>
                  </a:schemeClr>
                </a:solidFill>
                <a:latin typeface="Times New Roman" pitchFamily="18" charset="0"/>
                <a:cs typeface="Times New Roman" pitchFamily="18" charset="0"/>
              </a:rPr>
              <a:t> </a:t>
            </a:r>
            <a:r>
              <a:rPr lang="en-US" sz="3600" dirty="0" err="1" smtClean="0">
                <a:solidFill>
                  <a:schemeClr val="accent1">
                    <a:lumMod val="50000"/>
                  </a:schemeClr>
                </a:solidFill>
                <a:latin typeface="Times New Roman" pitchFamily="18" charset="0"/>
                <a:cs typeface="Times New Roman" pitchFamily="18" charset="0"/>
              </a:rPr>
              <a:t>jumladan</a:t>
            </a:r>
            <a:r>
              <a:rPr lang="en-US" sz="3600" dirty="0" smtClean="0">
                <a:solidFill>
                  <a:schemeClr val="accent1">
                    <a:lumMod val="50000"/>
                  </a:schemeClr>
                </a:solidFill>
                <a:latin typeface="Times New Roman" pitchFamily="18" charset="0"/>
                <a:cs typeface="Times New Roman" pitchFamily="18" charset="0"/>
              </a:rPr>
              <a:t> </a:t>
            </a:r>
            <a:r>
              <a:rPr lang="en-US" sz="3600" dirty="0" err="1" smtClean="0">
                <a:solidFill>
                  <a:schemeClr val="accent1">
                    <a:lumMod val="50000"/>
                  </a:schemeClr>
                </a:solidFill>
                <a:latin typeface="Times New Roman" pitchFamily="18" charset="0"/>
                <a:cs typeface="Times New Roman" pitchFamily="18" charset="0"/>
              </a:rPr>
              <a:t>puldan</a:t>
            </a:r>
            <a:r>
              <a:rPr lang="en-US" sz="3600" dirty="0" smtClean="0">
                <a:solidFill>
                  <a:schemeClr val="accent1">
                    <a:lumMod val="50000"/>
                  </a:schemeClr>
                </a:solidFill>
                <a:latin typeface="Times New Roman" pitchFamily="18" charset="0"/>
                <a:cs typeface="Times New Roman" pitchFamily="18" charset="0"/>
              </a:rPr>
              <a:t> </a:t>
            </a:r>
            <a:r>
              <a:rPr lang="en-US" sz="3600" dirty="0" err="1" smtClean="0">
                <a:solidFill>
                  <a:schemeClr val="accent1">
                    <a:lumMod val="50000"/>
                  </a:schemeClr>
                </a:solidFill>
                <a:latin typeface="Times New Roman" pitchFamily="18" charset="0"/>
                <a:cs typeface="Times New Roman" pitchFamily="18" charset="0"/>
              </a:rPr>
              <a:t>farq</a:t>
            </a:r>
            <a:r>
              <a:rPr lang="en-US" sz="3600" dirty="0" smtClean="0">
                <a:solidFill>
                  <a:schemeClr val="accent1">
                    <a:lumMod val="50000"/>
                  </a:schemeClr>
                </a:solidFill>
                <a:latin typeface="Times New Roman" pitchFamily="18" charset="0"/>
                <a:cs typeface="Times New Roman" pitchFamily="18" charset="0"/>
              </a:rPr>
              <a:t> </a:t>
            </a:r>
            <a:endParaRPr lang="en-US" sz="3600" dirty="0" smtClean="0">
              <a:solidFill>
                <a:schemeClr val="accent1">
                  <a:lumMod val="50000"/>
                </a:schemeClr>
              </a:solidFill>
              <a:latin typeface="Times New Roman" pitchFamily="18" charset="0"/>
              <a:cs typeface="Times New Roman" pitchFamily="18" charset="0"/>
            </a:endParaRPr>
          </a:p>
          <a:p>
            <a:r>
              <a:rPr lang="en-US" sz="3600" dirty="0" err="1" smtClean="0">
                <a:solidFill>
                  <a:schemeClr val="accent1">
                    <a:lumMod val="50000"/>
                  </a:schemeClr>
                </a:solidFill>
                <a:latin typeface="Times New Roman" pitchFamily="18" charset="0"/>
                <a:cs typeface="Times New Roman" pitchFamily="18" charset="0"/>
              </a:rPr>
              <a:t>qiladi</a:t>
            </a:r>
            <a:r>
              <a:rPr lang="en-US" sz="3600" dirty="0" smtClean="0">
                <a:solidFill>
                  <a:schemeClr val="accent1">
                    <a:lumMod val="50000"/>
                  </a:schemeClr>
                </a:solidFill>
                <a:latin typeface="Times New Roman" pitchFamily="18" charset="0"/>
                <a:cs typeface="Times New Roman" pitchFamily="18" charset="0"/>
              </a:rPr>
              <a:t>: </a:t>
            </a:r>
          </a:p>
          <a:p>
            <a:pPr marL="742950" indent="-742950">
              <a:buAutoNum type="arabicPeriod"/>
            </a:pPr>
            <a:r>
              <a:rPr lang="en-US" sz="3600" dirty="0" err="1" smtClean="0">
                <a:solidFill>
                  <a:schemeClr val="accent1">
                    <a:lumMod val="50000"/>
                  </a:schemeClr>
                </a:solidFill>
                <a:latin typeface="Times New Roman" pitchFamily="18" charset="0"/>
                <a:cs typeface="Times New Roman" pitchFamily="18" charset="0"/>
              </a:rPr>
              <a:t>Qaytarilmas</a:t>
            </a:r>
            <a:r>
              <a:rPr lang="en-US" sz="3600" dirty="0" smtClean="0">
                <a:solidFill>
                  <a:schemeClr val="accent1">
                    <a:lumMod val="50000"/>
                  </a:schemeClr>
                </a:solidFill>
                <a:latin typeface="Times New Roman" pitchFamily="18" charset="0"/>
                <a:cs typeface="Times New Roman" pitchFamily="18" charset="0"/>
              </a:rPr>
              <a:t>;</a:t>
            </a:r>
          </a:p>
          <a:p>
            <a:pPr marL="742950" indent="-742950">
              <a:buAutoNum type="arabicPeriod"/>
            </a:pPr>
            <a:r>
              <a:rPr lang="en-US" sz="3600" dirty="0" err="1" smtClean="0">
                <a:solidFill>
                  <a:schemeClr val="accent1">
                    <a:lumMod val="50000"/>
                  </a:schemeClr>
                </a:solidFill>
                <a:latin typeface="Times New Roman" pitchFamily="18" charset="0"/>
                <a:cs typeface="Times New Roman" pitchFamily="18" charset="0"/>
              </a:rPr>
              <a:t>Ko'paytirilmaydi</a:t>
            </a:r>
            <a:r>
              <a:rPr lang="en-US" sz="3600" dirty="0" smtClean="0">
                <a:solidFill>
                  <a:schemeClr val="accent1">
                    <a:lumMod val="50000"/>
                  </a:schemeClr>
                </a:solidFill>
                <a:latin typeface="Times New Roman" pitchFamily="18" charset="0"/>
                <a:cs typeface="Times New Roman" pitchFamily="18" charset="0"/>
              </a:rPr>
              <a:t>;</a:t>
            </a:r>
          </a:p>
          <a:p>
            <a:pPr marL="742950" indent="-742950">
              <a:buAutoNum type="arabicPeriod"/>
            </a:pPr>
            <a:r>
              <a:rPr lang="en-US" sz="3600" dirty="0" err="1" smtClean="0">
                <a:solidFill>
                  <a:schemeClr val="accent1">
                    <a:lumMod val="50000"/>
                  </a:schemeClr>
                </a:solidFill>
                <a:latin typeface="Times New Roman" pitchFamily="18" charset="0"/>
                <a:cs typeface="Times New Roman" pitchFamily="18" charset="0"/>
              </a:rPr>
              <a:t>Saqlash</a:t>
            </a:r>
            <a:r>
              <a:rPr lang="en-US" sz="3600" dirty="0" smtClean="0">
                <a:solidFill>
                  <a:schemeClr val="accent1">
                    <a:lumMod val="50000"/>
                  </a:schemeClr>
                </a:solidFill>
                <a:latin typeface="Times New Roman" pitchFamily="18" charset="0"/>
                <a:cs typeface="Times New Roman" pitchFamily="18" charset="0"/>
              </a:rPr>
              <a:t> </a:t>
            </a:r>
            <a:r>
              <a:rPr lang="en-US" sz="3600" dirty="0" err="1" smtClean="0">
                <a:solidFill>
                  <a:schemeClr val="accent1">
                    <a:lumMod val="50000"/>
                  </a:schemeClr>
                </a:solidFill>
                <a:latin typeface="Times New Roman" pitchFamily="18" charset="0"/>
                <a:cs typeface="Times New Roman" pitchFamily="18" charset="0"/>
              </a:rPr>
              <a:t>mumkin</a:t>
            </a:r>
            <a:r>
              <a:rPr lang="en-US" sz="3600" dirty="0" smtClean="0">
                <a:solidFill>
                  <a:schemeClr val="accent1">
                    <a:lumMod val="50000"/>
                  </a:schemeClr>
                </a:solidFill>
                <a:latin typeface="Times New Roman" pitchFamily="18" charset="0"/>
                <a:cs typeface="Times New Roman" pitchFamily="18" charset="0"/>
              </a:rPr>
              <a:t> </a:t>
            </a:r>
            <a:r>
              <a:rPr lang="en-US" sz="3600" dirty="0" err="1" smtClean="0">
                <a:solidFill>
                  <a:schemeClr val="accent1">
                    <a:lumMod val="50000"/>
                  </a:schemeClr>
                </a:solidFill>
                <a:latin typeface="Times New Roman" pitchFamily="18" charset="0"/>
                <a:cs typeface="Times New Roman" pitchFamily="18" charset="0"/>
              </a:rPr>
              <a:t>emas</a:t>
            </a:r>
            <a:r>
              <a:rPr lang="en-US" sz="3600" dirty="0" smtClean="0">
                <a:solidFill>
                  <a:schemeClr val="accent1">
                    <a:lumMod val="50000"/>
                  </a:schemeClr>
                </a:solidFill>
                <a:latin typeface="Times New Roman" pitchFamily="18" charset="0"/>
                <a:cs typeface="Times New Roman" pitchFamily="18" charset="0"/>
              </a:rPr>
              <a:t>;</a:t>
            </a:r>
          </a:p>
          <a:p>
            <a:pPr marL="742950" indent="-742950">
              <a:buAutoNum type="arabicPeriod"/>
            </a:pPr>
            <a:r>
              <a:rPr lang="en-US" sz="3600" dirty="0" err="1" smtClean="0">
                <a:solidFill>
                  <a:schemeClr val="accent1">
                    <a:lumMod val="50000"/>
                  </a:schemeClr>
                </a:solidFill>
                <a:latin typeface="Times New Roman" pitchFamily="18" charset="0"/>
                <a:cs typeface="Times New Roman" pitchFamily="18" charset="0"/>
              </a:rPr>
              <a:t>Siz</a:t>
            </a:r>
            <a:r>
              <a:rPr lang="en-US" sz="3600" dirty="0" smtClean="0">
                <a:solidFill>
                  <a:schemeClr val="accent1">
                    <a:lumMod val="50000"/>
                  </a:schemeClr>
                </a:solidFill>
                <a:latin typeface="Times New Roman" pitchFamily="18" charset="0"/>
                <a:cs typeface="Times New Roman" pitchFamily="18" charset="0"/>
              </a:rPr>
              <a:t> </a:t>
            </a:r>
            <a:r>
              <a:rPr lang="en-US" sz="3600" dirty="0" err="1" smtClean="0">
                <a:solidFill>
                  <a:schemeClr val="accent1">
                    <a:lumMod val="50000"/>
                  </a:schemeClr>
                </a:solidFill>
                <a:latin typeface="Times New Roman" pitchFamily="18" charset="0"/>
                <a:cs typeface="Times New Roman" pitchFamily="18" charset="0"/>
              </a:rPr>
              <a:t>uni</a:t>
            </a:r>
            <a:r>
              <a:rPr lang="en-US" sz="3600" dirty="0" smtClean="0">
                <a:solidFill>
                  <a:schemeClr val="accent1">
                    <a:lumMod val="50000"/>
                  </a:schemeClr>
                </a:solidFill>
                <a:latin typeface="Times New Roman" pitchFamily="18" charset="0"/>
                <a:cs typeface="Times New Roman" pitchFamily="18" charset="0"/>
              </a:rPr>
              <a:t> </a:t>
            </a:r>
            <a:r>
              <a:rPr lang="en-US" sz="3600" dirty="0" err="1" smtClean="0">
                <a:solidFill>
                  <a:schemeClr val="accent1">
                    <a:lumMod val="50000"/>
                  </a:schemeClr>
                </a:solidFill>
                <a:latin typeface="Times New Roman" pitchFamily="18" charset="0"/>
                <a:cs typeface="Times New Roman" pitchFamily="18" charset="0"/>
              </a:rPr>
              <a:t>boshqalarga</a:t>
            </a:r>
            <a:r>
              <a:rPr lang="en-US" sz="3600" dirty="0" smtClean="0">
                <a:solidFill>
                  <a:schemeClr val="accent1">
                    <a:lumMod val="50000"/>
                  </a:schemeClr>
                </a:solidFill>
                <a:latin typeface="Times New Roman" pitchFamily="18" charset="0"/>
                <a:cs typeface="Times New Roman" pitchFamily="18" charset="0"/>
              </a:rPr>
              <a:t> </a:t>
            </a:r>
            <a:r>
              <a:rPr lang="en-US" sz="3600" dirty="0" err="1" smtClean="0">
                <a:solidFill>
                  <a:schemeClr val="accent1">
                    <a:lumMod val="50000"/>
                  </a:schemeClr>
                </a:solidFill>
                <a:latin typeface="Times New Roman" pitchFamily="18" charset="0"/>
                <a:cs typeface="Times New Roman" pitchFamily="18" charset="0"/>
              </a:rPr>
              <a:t>topshira</a:t>
            </a:r>
            <a:r>
              <a:rPr lang="en-US" sz="3600" dirty="0" smtClean="0">
                <a:solidFill>
                  <a:schemeClr val="accent1">
                    <a:lumMod val="50000"/>
                  </a:schemeClr>
                </a:solidFill>
                <a:latin typeface="Times New Roman" pitchFamily="18" charset="0"/>
                <a:cs typeface="Times New Roman" pitchFamily="18" charset="0"/>
              </a:rPr>
              <a:t> </a:t>
            </a:r>
            <a:r>
              <a:rPr lang="en-US" sz="3600" dirty="0" err="1" smtClean="0">
                <a:solidFill>
                  <a:schemeClr val="accent1">
                    <a:lumMod val="50000"/>
                  </a:schemeClr>
                </a:solidFill>
                <a:latin typeface="Times New Roman" pitchFamily="18" charset="0"/>
                <a:cs typeface="Times New Roman" pitchFamily="18" charset="0"/>
              </a:rPr>
              <a:t>olmaysiz</a:t>
            </a:r>
            <a:r>
              <a:rPr lang="en-US" sz="3600" dirty="0" smtClean="0">
                <a:solidFill>
                  <a:schemeClr val="accent1">
                    <a:lumMod val="50000"/>
                  </a:schemeClr>
                </a:solidFill>
                <a:latin typeface="Times New Roman" pitchFamily="18" charset="0"/>
                <a:cs typeface="Times New Roman" pitchFamily="18" charset="0"/>
              </a:rPr>
              <a:t> </a:t>
            </a:r>
            <a:r>
              <a:rPr lang="en-US" sz="3600" dirty="0" err="1" smtClean="0">
                <a:solidFill>
                  <a:schemeClr val="accent1">
                    <a:lumMod val="50000"/>
                  </a:schemeClr>
                </a:solidFill>
                <a:latin typeface="Times New Roman" pitchFamily="18" charset="0"/>
                <a:cs typeface="Times New Roman" pitchFamily="18" charset="0"/>
              </a:rPr>
              <a:t>yoki</a:t>
            </a:r>
            <a:r>
              <a:rPr lang="en-US" sz="3600" dirty="0" smtClean="0">
                <a:solidFill>
                  <a:schemeClr val="accent1">
                    <a:lumMod val="50000"/>
                  </a:schemeClr>
                </a:solidFill>
                <a:latin typeface="Times New Roman" pitchFamily="18" charset="0"/>
                <a:cs typeface="Times New Roman" pitchFamily="18" charset="0"/>
              </a:rPr>
              <a:t> </a:t>
            </a:r>
            <a:r>
              <a:rPr lang="en-US" sz="3600" dirty="0" err="1" smtClean="0">
                <a:solidFill>
                  <a:schemeClr val="accent1">
                    <a:lumMod val="50000"/>
                  </a:schemeClr>
                </a:solidFill>
                <a:latin typeface="Times New Roman" pitchFamily="18" charset="0"/>
                <a:cs typeface="Times New Roman" pitchFamily="18" charset="0"/>
              </a:rPr>
              <a:t>qabul</a:t>
            </a:r>
            <a:r>
              <a:rPr lang="en-US" sz="3600" dirty="0" smtClean="0">
                <a:solidFill>
                  <a:schemeClr val="accent1">
                    <a:lumMod val="50000"/>
                  </a:schemeClr>
                </a:solidFill>
                <a:latin typeface="Times New Roman" pitchFamily="18" charset="0"/>
                <a:cs typeface="Times New Roman" pitchFamily="18" charset="0"/>
              </a:rPr>
              <a:t> </a:t>
            </a:r>
            <a:r>
              <a:rPr lang="en-US" sz="3600" dirty="0" err="1" smtClean="0">
                <a:solidFill>
                  <a:schemeClr val="accent1">
                    <a:lumMod val="50000"/>
                  </a:schemeClr>
                </a:solidFill>
                <a:latin typeface="Times New Roman" pitchFamily="18" charset="0"/>
                <a:cs typeface="Times New Roman" pitchFamily="18" charset="0"/>
              </a:rPr>
              <a:t>qila</a:t>
            </a:r>
            <a:r>
              <a:rPr lang="en-US" sz="3600" dirty="0" smtClean="0">
                <a:solidFill>
                  <a:schemeClr val="accent1">
                    <a:lumMod val="50000"/>
                  </a:schemeClr>
                </a:solidFill>
                <a:latin typeface="Times New Roman" pitchFamily="18" charset="0"/>
                <a:cs typeface="Times New Roman" pitchFamily="18" charset="0"/>
              </a:rPr>
              <a:t> </a:t>
            </a:r>
            <a:r>
              <a:rPr lang="en-US" sz="3600" dirty="0" err="1" smtClean="0">
                <a:solidFill>
                  <a:schemeClr val="accent1">
                    <a:lumMod val="50000"/>
                  </a:schemeClr>
                </a:solidFill>
                <a:latin typeface="Times New Roman" pitchFamily="18" charset="0"/>
                <a:cs typeface="Times New Roman" pitchFamily="18" charset="0"/>
              </a:rPr>
              <a:t>olmaysiz</a:t>
            </a:r>
            <a:r>
              <a:rPr lang="en-US" sz="3600" dirty="0" smtClean="0">
                <a:solidFill>
                  <a:schemeClr val="accent1">
                    <a:lumMod val="50000"/>
                  </a:schemeClr>
                </a:solidFill>
                <a:latin typeface="Times New Roman" pitchFamily="18" charset="0"/>
                <a:cs typeface="Times New Roman" pitchFamily="18" charset="0"/>
              </a:rPr>
              <a:t>;</a:t>
            </a:r>
          </a:p>
          <a:p>
            <a:pPr marL="742950" indent="-742950">
              <a:buAutoNum type="arabicPeriod"/>
            </a:pPr>
            <a:r>
              <a:rPr lang="en-US" sz="3600" dirty="0" err="1" smtClean="0">
                <a:solidFill>
                  <a:schemeClr val="accent1">
                    <a:lumMod val="50000"/>
                  </a:schemeClr>
                </a:solidFill>
                <a:latin typeface="Times New Roman" pitchFamily="18" charset="0"/>
                <a:cs typeface="Times New Roman" pitchFamily="18" charset="0"/>
              </a:rPr>
              <a:t>Shunday</a:t>
            </a:r>
            <a:r>
              <a:rPr lang="en-US" sz="3600" dirty="0" smtClean="0">
                <a:solidFill>
                  <a:schemeClr val="accent1">
                    <a:lumMod val="50000"/>
                  </a:schemeClr>
                </a:solidFill>
                <a:latin typeface="Times New Roman" pitchFamily="18" charset="0"/>
                <a:cs typeface="Times New Roman" pitchFamily="18" charset="0"/>
              </a:rPr>
              <a:t> </a:t>
            </a:r>
            <a:r>
              <a:rPr lang="en-US" sz="3600" dirty="0" err="1" smtClean="0">
                <a:solidFill>
                  <a:schemeClr val="accent1">
                    <a:lumMod val="50000"/>
                  </a:schemeClr>
                </a:solidFill>
                <a:latin typeface="Times New Roman" pitchFamily="18" charset="0"/>
                <a:cs typeface="Times New Roman" pitchFamily="18" charset="0"/>
              </a:rPr>
              <a:t>qilib</a:t>
            </a:r>
            <a:r>
              <a:rPr lang="en-US" sz="3600" dirty="0" smtClean="0">
                <a:solidFill>
                  <a:schemeClr val="accent1">
                    <a:lumMod val="50000"/>
                  </a:schemeClr>
                </a:solidFill>
                <a:latin typeface="Times New Roman" pitchFamily="18" charset="0"/>
                <a:cs typeface="Times New Roman" pitchFamily="18" charset="0"/>
              </a:rPr>
              <a:t>, </a:t>
            </a:r>
            <a:r>
              <a:rPr lang="en-US" sz="3600" dirty="0" err="1" smtClean="0">
                <a:solidFill>
                  <a:schemeClr val="accent1">
                    <a:lumMod val="50000"/>
                  </a:schemeClr>
                </a:solidFill>
                <a:latin typeface="Times New Roman" pitchFamily="18" charset="0"/>
                <a:cs typeface="Times New Roman" pitchFamily="18" charset="0"/>
              </a:rPr>
              <a:t>vaqt</a:t>
            </a:r>
            <a:r>
              <a:rPr lang="en-US" sz="3600" dirty="0" smtClean="0">
                <a:solidFill>
                  <a:schemeClr val="accent1">
                    <a:lumMod val="50000"/>
                  </a:schemeClr>
                </a:solidFill>
                <a:latin typeface="Times New Roman" pitchFamily="18" charset="0"/>
                <a:cs typeface="Times New Roman" pitchFamily="18" charset="0"/>
              </a:rPr>
              <a:t> </a:t>
            </a:r>
            <a:r>
              <a:rPr lang="en-US" sz="3600" dirty="0" err="1" smtClean="0">
                <a:solidFill>
                  <a:schemeClr val="accent1">
                    <a:lumMod val="50000"/>
                  </a:schemeClr>
                </a:solidFill>
                <a:latin typeface="Times New Roman" pitchFamily="18" charset="0"/>
                <a:cs typeface="Times New Roman" pitchFamily="18" charset="0"/>
              </a:rPr>
              <a:t>pulga</a:t>
            </a:r>
            <a:r>
              <a:rPr lang="en-US" sz="3600" dirty="0" smtClean="0">
                <a:solidFill>
                  <a:schemeClr val="accent1">
                    <a:lumMod val="50000"/>
                  </a:schemeClr>
                </a:solidFill>
                <a:latin typeface="Times New Roman" pitchFamily="18" charset="0"/>
                <a:cs typeface="Times New Roman" pitchFamily="18" charset="0"/>
              </a:rPr>
              <a:t> </a:t>
            </a:r>
            <a:r>
              <a:rPr lang="en-US" sz="3600" dirty="0" err="1" smtClean="0">
                <a:solidFill>
                  <a:schemeClr val="accent1">
                    <a:lumMod val="50000"/>
                  </a:schemeClr>
                </a:solidFill>
                <a:latin typeface="Times New Roman" pitchFamily="18" charset="0"/>
                <a:cs typeface="Times New Roman" pitchFamily="18" charset="0"/>
              </a:rPr>
              <a:t>qaraganda</a:t>
            </a:r>
            <a:r>
              <a:rPr lang="en-US" sz="3600" dirty="0" smtClean="0">
                <a:solidFill>
                  <a:schemeClr val="accent1">
                    <a:lumMod val="50000"/>
                  </a:schemeClr>
                </a:solidFill>
                <a:latin typeface="Times New Roman" pitchFamily="18" charset="0"/>
                <a:cs typeface="Times New Roman" pitchFamily="18" charset="0"/>
              </a:rPr>
              <a:t> </a:t>
            </a:r>
            <a:r>
              <a:rPr lang="en-US" sz="3600" dirty="0" err="1" smtClean="0">
                <a:solidFill>
                  <a:schemeClr val="accent1">
                    <a:lumMod val="50000"/>
                  </a:schemeClr>
                </a:solidFill>
                <a:latin typeface="Times New Roman" pitchFamily="18" charset="0"/>
                <a:cs typeface="Times New Roman" pitchFamily="18" charset="0"/>
              </a:rPr>
              <a:t>qimmatroq</a:t>
            </a:r>
            <a:r>
              <a:rPr lang="en-US" sz="3600" dirty="0" smtClean="0">
                <a:solidFill>
                  <a:schemeClr val="accent1">
                    <a:lumMod val="50000"/>
                  </a:schemeClr>
                </a:solidFill>
                <a:latin typeface="Times New Roman" pitchFamily="18" charset="0"/>
                <a:cs typeface="Times New Roman" pitchFamily="18" charset="0"/>
              </a:rPr>
              <a:t> – </a:t>
            </a:r>
            <a:r>
              <a:rPr lang="en-US" sz="3600" dirty="0" err="1" smtClean="0">
                <a:solidFill>
                  <a:schemeClr val="accent1">
                    <a:lumMod val="50000"/>
                  </a:schemeClr>
                </a:solidFill>
                <a:latin typeface="Times New Roman" pitchFamily="18" charset="0"/>
                <a:cs typeface="Times New Roman" pitchFamily="18" charset="0"/>
              </a:rPr>
              <a:t>bu</a:t>
            </a:r>
            <a:r>
              <a:rPr lang="en-US" sz="3600" dirty="0" smtClean="0">
                <a:solidFill>
                  <a:schemeClr val="accent1">
                    <a:lumMod val="50000"/>
                  </a:schemeClr>
                </a:solidFill>
                <a:latin typeface="Times New Roman" pitchFamily="18" charset="0"/>
                <a:cs typeface="Times New Roman" pitchFamily="18" charset="0"/>
              </a:rPr>
              <a:t> </a:t>
            </a:r>
            <a:r>
              <a:rPr lang="en-US" sz="3600" dirty="0" err="1" smtClean="0">
                <a:solidFill>
                  <a:schemeClr val="accent1">
                    <a:lumMod val="50000"/>
                  </a:schemeClr>
                </a:solidFill>
                <a:latin typeface="Times New Roman" pitchFamily="18" charset="0"/>
                <a:cs typeface="Times New Roman" pitchFamily="18" charset="0"/>
              </a:rPr>
              <a:t>hayotning</a:t>
            </a:r>
            <a:r>
              <a:rPr lang="en-US" sz="3600" dirty="0" smtClean="0">
                <a:solidFill>
                  <a:schemeClr val="accent1">
                    <a:lumMod val="50000"/>
                  </a:schemeClr>
                </a:solidFill>
                <a:latin typeface="Times New Roman" pitchFamily="18" charset="0"/>
                <a:cs typeface="Times New Roman" pitchFamily="18" charset="0"/>
              </a:rPr>
              <a:t> </a:t>
            </a:r>
            <a:r>
              <a:rPr lang="en-US" sz="3600" dirty="0" err="1" smtClean="0">
                <a:solidFill>
                  <a:schemeClr val="accent1">
                    <a:lumMod val="50000"/>
                  </a:schemeClr>
                </a:solidFill>
                <a:latin typeface="Times New Roman" pitchFamily="18" charset="0"/>
                <a:cs typeface="Times New Roman" pitchFamily="18" charset="0"/>
              </a:rPr>
              <a:t>o'zi</a:t>
            </a:r>
            <a:r>
              <a:rPr lang="en-US" sz="3600" dirty="0" smtClean="0">
                <a:solidFill>
                  <a:schemeClr val="accent1">
                    <a:lumMod val="50000"/>
                  </a:schemeClr>
                </a:solidFill>
                <a:latin typeface="Times New Roman" pitchFamily="18" charset="0"/>
                <a:cs typeface="Times New Roman" pitchFamily="18" charset="0"/>
              </a:rPr>
              <a:t>!</a:t>
            </a:r>
            <a:endParaRPr lang="ru-RU" sz="3600" dirty="0">
              <a:latin typeface="Times New Roman" pitchFamily="18" charset="0"/>
              <a:cs typeface="Times New Roman" pitchFamily="18" charset="0"/>
            </a:endParaRPr>
          </a:p>
        </p:txBody>
      </p:sp>
      <p:pic>
        <p:nvPicPr>
          <p:cNvPr id="7" name="Рисунок 6"/>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6000760" y="1142984"/>
            <a:ext cx="3000396" cy="2500330"/>
          </a:xfrm>
          <a:prstGeom prst="rect">
            <a:avLst/>
          </a:prstGeom>
        </p:spPr>
      </p:pic>
      <p:pic>
        <p:nvPicPr>
          <p:cNvPr id="9" name="Picture 2" descr="пунктуальный Сток-фотографии, графику и векторные иллюстрации | Stockfresh"/>
          <p:cNvPicPr>
            <a:picLocks noChangeAspect="1" noChangeArrowheads="1"/>
          </p:cNvPicPr>
          <p:nvPr/>
        </p:nvPicPr>
        <p:blipFill>
          <a:blip r:embed="rId3" cstate="print"/>
          <a:srcRect/>
          <a:stretch>
            <a:fillRect/>
          </a:stretch>
        </p:blipFill>
        <p:spPr bwMode="auto">
          <a:xfrm>
            <a:off x="8501090" y="24653"/>
            <a:ext cx="642910" cy="618265"/>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9</a:t>
            </a:fld>
            <a:endParaRPr lang="ru-RU" sz="2400" dirty="0">
              <a:solidFill>
                <a:schemeClr val="tx1"/>
              </a:solidFill>
            </a:endParaRPr>
          </a:p>
        </p:txBody>
      </p:sp>
      <p:sp>
        <p:nvSpPr>
          <p:cNvPr id="6" name="TextBox 5"/>
          <p:cNvSpPr txBox="1"/>
          <p:nvPr/>
        </p:nvSpPr>
        <p:spPr>
          <a:xfrm>
            <a:off x="1000100" y="0"/>
            <a:ext cx="8143900" cy="1200329"/>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KAYTMAS: VAQT, SO’Z, IMKONIYAT</a:t>
            </a:r>
            <a:endParaRPr lang="ru-RU" sz="3600" b="1" dirty="0">
              <a:solidFill>
                <a:srgbClr val="FF0000"/>
              </a:solidFill>
              <a:latin typeface="Times New Roman" pitchFamily="18" charset="0"/>
              <a:cs typeface="Times New Roman" pitchFamily="18" charset="0"/>
            </a:endParaRPr>
          </a:p>
        </p:txBody>
      </p:sp>
      <p:pic>
        <p:nvPicPr>
          <p:cNvPr id="4"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501122" y="571480"/>
            <a:ext cx="642910" cy="618265"/>
          </a:xfrm>
          <a:prstGeom prst="rect">
            <a:avLst/>
          </a:prstGeom>
          <a:noFill/>
        </p:spPr>
      </p:pic>
      <p:pic>
        <p:nvPicPr>
          <p:cNvPr id="7" name="Picture 6" descr="http://motivatory.ru/img/poster/e7df55300f.jpg"/>
          <p:cNvPicPr>
            <a:picLocks noChangeAspect="1" noChangeArrowheads="1"/>
          </p:cNvPicPr>
          <p:nvPr/>
        </p:nvPicPr>
        <p:blipFill>
          <a:blip r:embed="rId3">
            <a:extLst>
              <a:ext uri="{28A0092B-C50C-407E-A947-70E740481C1C}">
                <a14:useLocalDpi xmlns="" xmlns:a14="http://schemas.microsoft.com/office/drawing/2010/main" val="0"/>
              </a:ext>
            </a:extLst>
          </a:blip>
          <a:srcRect l="7980" t="6596" r="8475" b="28021"/>
          <a:stretch>
            <a:fillRect/>
          </a:stretch>
        </p:blipFill>
        <p:spPr bwMode="auto">
          <a:xfrm>
            <a:off x="2357422" y="1198892"/>
            <a:ext cx="5572164" cy="5087628"/>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10</a:t>
            </a:fld>
            <a:endParaRPr lang="ru-RU" sz="2400" dirty="0">
              <a:solidFill>
                <a:schemeClr val="tx1"/>
              </a:solidFill>
            </a:endParaRPr>
          </a:p>
        </p:txBody>
      </p:sp>
      <p:sp>
        <p:nvSpPr>
          <p:cNvPr id="6" name="TextBox 5"/>
          <p:cNvSpPr txBox="1"/>
          <p:nvPr/>
        </p:nvSpPr>
        <p:spPr>
          <a:xfrm>
            <a:off x="1000100" y="0"/>
            <a:ext cx="8143900" cy="646331"/>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VAQT – BU PULMI?</a:t>
            </a:r>
            <a:endParaRPr lang="ru-RU" sz="3600" b="1" dirty="0">
              <a:solidFill>
                <a:srgbClr val="FF0000"/>
              </a:solidFill>
              <a:latin typeface="Times New Roman" pitchFamily="18" charset="0"/>
              <a:cs typeface="Times New Roman" pitchFamily="18" charset="0"/>
            </a:endParaRPr>
          </a:p>
        </p:txBody>
      </p:sp>
      <p:sp>
        <p:nvSpPr>
          <p:cNvPr id="8" name="TextBox 7"/>
          <p:cNvSpPr txBox="1"/>
          <p:nvPr/>
        </p:nvSpPr>
        <p:spPr>
          <a:xfrm>
            <a:off x="1214382" y="4000504"/>
            <a:ext cx="7929618" cy="2431435"/>
          </a:xfrm>
          <a:prstGeom prst="rect">
            <a:avLst/>
          </a:prstGeom>
          <a:noFill/>
        </p:spPr>
        <p:txBody>
          <a:bodyPr wrap="square" rtlCol="0">
            <a:spAutoFit/>
          </a:bodyPr>
          <a:lstStyle/>
          <a:p>
            <a:r>
              <a:rPr lang="en-US" sz="5400" dirty="0" err="1" smtClean="0">
                <a:solidFill>
                  <a:schemeClr val="accent1">
                    <a:lumMod val="50000"/>
                  </a:schemeClr>
                </a:solidFill>
                <a:latin typeface="Times New Roman" pitchFamily="18" charset="0"/>
                <a:cs typeface="Times New Roman" pitchFamily="18" charset="0"/>
              </a:rPr>
              <a:t>Vaqt</a:t>
            </a:r>
            <a:r>
              <a:rPr lang="en-US" sz="5400" dirty="0" smtClean="0">
                <a:solidFill>
                  <a:schemeClr val="accent1">
                    <a:lumMod val="50000"/>
                  </a:schemeClr>
                </a:solidFill>
                <a:latin typeface="Times New Roman" pitchFamily="18" charset="0"/>
                <a:cs typeface="Times New Roman" pitchFamily="18" charset="0"/>
              </a:rPr>
              <a:t> – </a:t>
            </a:r>
            <a:r>
              <a:rPr lang="en-US" sz="5400" dirty="0" err="1" smtClean="0">
                <a:solidFill>
                  <a:schemeClr val="accent1">
                    <a:lumMod val="50000"/>
                  </a:schemeClr>
                </a:solidFill>
                <a:latin typeface="Times New Roman" pitchFamily="18" charset="0"/>
                <a:cs typeface="Times New Roman" pitchFamily="18" charset="0"/>
              </a:rPr>
              <a:t>bu</a:t>
            </a:r>
            <a:r>
              <a:rPr lang="en-US" sz="5400" dirty="0" smtClean="0">
                <a:solidFill>
                  <a:schemeClr val="accent1">
                    <a:lumMod val="50000"/>
                  </a:schemeClr>
                </a:solidFill>
                <a:latin typeface="Times New Roman" pitchFamily="18" charset="0"/>
                <a:cs typeface="Times New Roman" pitchFamily="18" charset="0"/>
              </a:rPr>
              <a:t> </a:t>
            </a:r>
            <a:r>
              <a:rPr lang="en-US" sz="5400" dirty="0" err="1" smtClean="0">
                <a:solidFill>
                  <a:schemeClr val="accent1">
                    <a:lumMod val="50000"/>
                  </a:schemeClr>
                </a:solidFill>
                <a:latin typeface="Times New Roman" pitchFamily="18" charset="0"/>
                <a:cs typeface="Times New Roman" pitchFamily="18" charset="0"/>
              </a:rPr>
              <a:t>qobiliyatlarimizni</a:t>
            </a:r>
            <a:r>
              <a:rPr lang="en-US" sz="5400" dirty="0" smtClean="0">
                <a:solidFill>
                  <a:schemeClr val="accent1">
                    <a:lumMod val="50000"/>
                  </a:schemeClr>
                </a:solidFill>
                <a:latin typeface="Times New Roman" pitchFamily="18" charset="0"/>
                <a:cs typeface="Times New Roman" pitchFamily="18" charset="0"/>
              </a:rPr>
              <a:t>  </a:t>
            </a:r>
            <a:r>
              <a:rPr lang="en-US" sz="5400" dirty="0" err="1" smtClean="0">
                <a:solidFill>
                  <a:schemeClr val="accent1">
                    <a:lumMod val="50000"/>
                  </a:schemeClr>
                </a:solidFill>
                <a:latin typeface="Times New Roman" pitchFamily="18" charset="0"/>
                <a:cs typeface="Times New Roman" pitchFamily="18" charset="0"/>
              </a:rPr>
              <a:t>rivojlantirish</a:t>
            </a:r>
            <a:r>
              <a:rPr lang="en-US" sz="5400" dirty="0" smtClean="0">
                <a:solidFill>
                  <a:schemeClr val="accent1">
                    <a:lumMod val="50000"/>
                  </a:schemeClr>
                </a:solidFill>
                <a:latin typeface="Times New Roman" pitchFamily="18" charset="0"/>
                <a:cs typeface="Times New Roman" pitchFamily="18" charset="0"/>
              </a:rPr>
              <a:t> </a:t>
            </a:r>
            <a:r>
              <a:rPr lang="en-US" sz="5400" dirty="0" err="1" smtClean="0">
                <a:solidFill>
                  <a:schemeClr val="accent1">
                    <a:lumMod val="50000"/>
                  </a:schemeClr>
                </a:solidFill>
                <a:latin typeface="Times New Roman" pitchFamily="18" charset="0"/>
                <a:cs typeface="Times New Roman" pitchFamily="18" charset="0"/>
              </a:rPr>
              <a:t>uchun</a:t>
            </a:r>
            <a:r>
              <a:rPr lang="en-US" sz="5400" dirty="0" smtClean="0">
                <a:solidFill>
                  <a:schemeClr val="accent1">
                    <a:lumMod val="50000"/>
                  </a:schemeClr>
                </a:solidFill>
                <a:latin typeface="Times New Roman" pitchFamily="18" charset="0"/>
                <a:cs typeface="Times New Roman" pitchFamily="18" charset="0"/>
              </a:rPr>
              <a:t> </a:t>
            </a:r>
            <a:r>
              <a:rPr lang="en-US" sz="5400" dirty="0" err="1" smtClean="0">
                <a:solidFill>
                  <a:schemeClr val="accent1">
                    <a:lumMod val="50000"/>
                  </a:schemeClr>
                </a:solidFill>
                <a:latin typeface="Times New Roman" pitchFamily="18" charset="0"/>
                <a:cs typeface="Times New Roman" pitchFamily="18" charset="0"/>
              </a:rPr>
              <a:t>fazo</a:t>
            </a:r>
            <a:r>
              <a:rPr lang="en-US" sz="5400" dirty="0" smtClean="0">
                <a:solidFill>
                  <a:schemeClr val="accent1">
                    <a:lumMod val="50000"/>
                  </a:schemeClr>
                </a:solidFill>
                <a:latin typeface="Times New Roman" pitchFamily="18" charset="0"/>
                <a:cs typeface="Times New Roman" pitchFamily="18" charset="0"/>
              </a:rPr>
              <a:t>.</a:t>
            </a:r>
          </a:p>
          <a:p>
            <a:pPr algn="r"/>
            <a:r>
              <a:rPr lang="en-US" sz="4400" dirty="0" smtClean="0">
                <a:solidFill>
                  <a:schemeClr val="accent1">
                    <a:lumMod val="50000"/>
                  </a:schemeClr>
                </a:solidFill>
                <a:latin typeface="Times New Roman" pitchFamily="18" charset="0"/>
                <a:cs typeface="Times New Roman" pitchFamily="18" charset="0"/>
              </a:rPr>
              <a:t>K. Marks</a:t>
            </a:r>
            <a:r>
              <a:rPr lang="ru-RU" sz="4400" dirty="0" smtClean="0">
                <a:latin typeface="Times New Roman" pitchFamily="18" charset="0"/>
                <a:cs typeface="Times New Roman" pitchFamily="18" charset="0"/>
              </a:rPr>
              <a:t>.</a:t>
            </a:r>
            <a:endParaRPr lang="ru-RU" sz="4400" dirty="0">
              <a:latin typeface="Times New Roman" pitchFamily="18" charset="0"/>
              <a:cs typeface="Times New Roman" pitchFamily="18" charset="0"/>
            </a:endParaRPr>
          </a:p>
        </p:txBody>
      </p:sp>
      <p:pic>
        <p:nvPicPr>
          <p:cNvPr id="7"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501090" y="24653"/>
            <a:ext cx="642910" cy="618265"/>
          </a:xfrm>
          <a:prstGeom prst="rect">
            <a:avLst/>
          </a:prstGeom>
          <a:noFill/>
        </p:spPr>
      </p:pic>
      <p:pic>
        <p:nvPicPr>
          <p:cNvPr id="70658" name="Picture 2" descr="Karl Marx - Theory, Quotes &amp;amp; Books - Biography"/>
          <p:cNvPicPr>
            <a:picLocks noChangeAspect="1" noChangeArrowheads="1"/>
          </p:cNvPicPr>
          <p:nvPr/>
        </p:nvPicPr>
        <p:blipFill>
          <a:blip r:embed="rId3"/>
          <a:srcRect/>
          <a:stretch>
            <a:fillRect/>
          </a:stretch>
        </p:blipFill>
        <p:spPr bwMode="auto">
          <a:xfrm>
            <a:off x="3286116" y="857232"/>
            <a:ext cx="2857500" cy="285750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fld id="{1182D2C8-8C08-481D-98E3-DD766A4C5F69}" type="slidenum">
              <a:rPr lang="ru-RU" smtClean="0"/>
              <a:pPr/>
              <a:t>11</a:t>
            </a:fld>
            <a:endParaRPr lang="ru-RU"/>
          </a:p>
        </p:txBody>
      </p:sp>
      <p:sp>
        <p:nvSpPr>
          <p:cNvPr id="307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 name="TextBox 5"/>
          <p:cNvSpPr txBox="1"/>
          <p:nvPr/>
        </p:nvSpPr>
        <p:spPr>
          <a:xfrm>
            <a:off x="1214414" y="714356"/>
            <a:ext cx="7500990" cy="5262979"/>
          </a:xfrm>
          <a:prstGeom prst="rect">
            <a:avLst/>
          </a:prstGeom>
          <a:noFill/>
        </p:spPr>
        <p:txBody>
          <a:bodyPr wrap="square" rtlCol="0">
            <a:spAutoFit/>
          </a:bodyPr>
          <a:lstStyle/>
          <a:p>
            <a:pPr marL="266700" indent="-266700">
              <a:buFont typeface="Arial" pitchFamily="34" charset="0"/>
              <a:buChar char="•"/>
            </a:pPr>
            <a:r>
              <a:rPr lang="en-US" sz="2800" dirty="0" err="1" smtClean="0">
                <a:latin typeface="Times New Roman" pitchFamily="18" charset="0"/>
                <a:cs typeface="Times New Roman" pitchFamily="18" charset="0"/>
              </a:rPr>
              <a:t>Zamonaviy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biznes</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o'z</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xodimlarining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salohiyatiing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bilim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qobiliyat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tajriba</a:t>
            </a:r>
            <a:r>
              <a:rPr lang="en-US" sz="2800" dirty="0" smtClean="0">
                <a:latin typeface="Times New Roman" pitchFamily="18" charset="0"/>
                <a:cs typeface="Times New Roman" pitchFamily="18" charset="0"/>
              </a:rPr>
              <a:t>) 20% </a:t>
            </a:r>
            <a:r>
              <a:rPr lang="en-US" sz="2800" dirty="0" err="1" smtClean="0">
                <a:latin typeface="Times New Roman" pitchFamily="18" charset="0"/>
                <a:cs typeface="Times New Roman" pitchFamily="18" charset="0"/>
              </a:rPr>
              <a:t>dan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foydlanadi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shu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jumldan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vaqtni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etishmasligidan</a:t>
            </a:r>
            <a:r>
              <a:rPr lang="en-US" sz="2800" dirty="0" smtClean="0">
                <a:latin typeface="Times New Roman" pitchFamily="18" charset="0"/>
                <a:cs typeface="Times New Roman" pitchFamily="18" charset="0"/>
              </a:rPr>
              <a:t> ). </a:t>
            </a:r>
            <a:endParaRPr lang="en-US" sz="2800" dirty="0" smtClean="0">
              <a:latin typeface="Times New Roman" pitchFamily="18" charset="0"/>
              <a:cs typeface="Times New Roman" pitchFamily="18" charset="0"/>
            </a:endParaRPr>
          </a:p>
          <a:p>
            <a:pPr marL="714375" indent="-266700"/>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Biznes</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turlari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boshqacha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bo’lsada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ularning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miqyosi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tuzilishi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texnologiyalari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bozorlari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boshqaruv</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madaniyati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vakolatidan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qat'i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nazar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tizim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xil</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bo'lib</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qoladi</a:t>
            </a:r>
            <a:r>
              <a:rPr lang="en-US"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marL="266700" indent="-266700" algn="r"/>
            <a:r>
              <a:rPr lang="en-US" sz="2800" dirty="0" err="1" smtClean="0">
                <a:latin typeface="Times New Roman" pitchFamily="18" charset="0"/>
                <a:cs typeface="Times New Roman" pitchFamily="18" charset="0"/>
              </a:rPr>
              <a:t>Piter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Drucker</a:t>
            </a:r>
            <a:endParaRPr lang="en-US" sz="2800" dirty="0" smtClean="0">
              <a:latin typeface="Times New Roman" pitchFamily="18" charset="0"/>
              <a:cs typeface="Times New Roman" pitchFamily="18" charset="0"/>
            </a:endParaRPr>
          </a:p>
          <a:p>
            <a:pPr marL="266700" indent="-266700">
              <a:buFont typeface="Arial" pitchFamily="34" charset="0"/>
              <a:buChar char="•"/>
            </a:pPr>
            <a:r>
              <a:rPr lang="en-US" sz="2800" dirty="0" err="1" smtClean="0">
                <a:latin typeface="Times New Roman" pitchFamily="18" charset="0"/>
                <a:cs typeface="Times New Roman" pitchFamily="18" charset="0"/>
              </a:rPr>
              <a:t>Ishlab</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chiqarish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quvvatlari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moddiy</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moliyaviy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resurslardan</a:t>
            </a:r>
            <a:r>
              <a:rPr lang="en-US"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20% </a:t>
            </a:r>
            <a:r>
              <a:rPr lang="en-US" sz="2800" dirty="0" err="1" smtClean="0">
                <a:latin typeface="Times New Roman" pitchFamily="18" charset="0"/>
                <a:cs typeface="Times New Roman" pitchFamily="18" charset="0"/>
              </a:rPr>
              <a:t>da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foydalangan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holda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kompaniyalar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nima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bo’lardi</a:t>
            </a:r>
            <a:r>
              <a:rPr lang="en-US" sz="2800" dirty="0" smtClean="0">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
        <p:nvSpPr>
          <p:cNvPr id="7" name="Заголовок 1"/>
          <p:cNvSpPr txBox="1">
            <a:spLocks/>
          </p:cNvSpPr>
          <p:nvPr/>
        </p:nvSpPr>
        <p:spPr>
          <a:xfrm>
            <a:off x="1000100" y="-24"/>
            <a:ext cx="8143900" cy="714356"/>
          </a:xfrm>
          <a:prstGeom prst="rect">
            <a:avLst/>
          </a:prstGeom>
          <a:solidFill>
            <a:srgbClr val="FFFF00"/>
          </a:solidFill>
          <a:ln w="12700">
            <a:solidFill>
              <a:srgbClr val="FF0000"/>
            </a:solidFill>
          </a:ln>
        </p:spPr>
        <p:txBody>
          <a:bodyPr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b="1" i="0" u="none" strike="noStrike" kern="1200" cap="none" spc="0" normalizeH="0" baseline="0" noProof="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uLnTx/>
                <a:uFillTx/>
                <a:latin typeface="+mj-lt"/>
                <a:ea typeface="+mj-ea"/>
                <a:cs typeface="+mj-cs"/>
              </a:rPr>
              <a:t>VAQT – BU MUHIM RESURS</a:t>
            </a:r>
            <a:endParaRPr kumimoji="0" lang="ru-RU" sz="320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ea typeface="+mj-ea"/>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000100" y="0"/>
            <a:ext cx="8143900" cy="646331"/>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BIZ TAKOMILLASHAMIZ: </a:t>
            </a:r>
            <a:endParaRPr lang="ru-RU" sz="3600" b="1" dirty="0">
              <a:solidFill>
                <a:srgbClr val="FF0000"/>
              </a:solidFill>
              <a:latin typeface="Times New Roman" pitchFamily="18" charset="0"/>
              <a:cs typeface="Times New Roman" pitchFamily="18" charset="0"/>
            </a:endParaRPr>
          </a:p>
        </p:txBody>
      </p:sp>
      <p:pic>
        <p:nvPicPr>
          <p:cNvPr id="8"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501090" y="0"/>
            <a:ext cx="642910" cy="618265"/>
          </a:xfrm>
          <a:prstGeom prst="rect">
            <a:avLst/>
          </a:prstGeom>
          <a:noFill/>
        </p:spPr>
      </p:pic>
      <p:graphicFrame>
        <p:nvGraphicFramePr>
          <p:cNvPr id="10" name="Схема 9"/>
          <p:cNvGraphicFramePr/>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99685942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p:cNvPicPr>
            <a:picLocks noGrp="1" noChangeAspect="1"/>
          </p:cNvPicPr>
          <p:nvPr>
            <p:ph idx="1"/>
          </p:nvPr>
        </p:nvPicPr>
        <p:blipFill>
          <a:blip r:embed="rId2"/>
          <a:stretch>
            <a:fillRect/>
          </a:stretch>
        </p:blipFill>
        <p:spPr>
          <a:xfrm>
            <a:off x="1195388" y="2729120"/>
            <a:ext cx="7514035" cy="1749009"/>
          </a:xfrm>
          <a:prstGeom prst="rect">
            <a:avLst/>
          </a:prstGeom>
        </p:spPr>
      </p:pic>
      <p:sp>
        <p:nvSpPr>
          <p:cNvPr id="7" name="Text Box 4"/>
          <p:cNvSpPr txBox="1">
            <a:spLocks noGrp="1" noChangeArrowheads="1"/>
          </p:cNvSpPr>
          <p:nvPr>
            <p:ph type="title"/>
          </p:nvPr>
        </p:nvSpPr>
        <p:spPr bwMode="auto">
          <a:xfrm>
            <a:off x="1357290" y="2643182"/>
            <a:ext cx="7514035" cy="20313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ru-RU" sz="3600" b="1" dirty="0" err="1" smtClean="0">
                <a:solidFill>
                  <a:srgbClr val="FF3300"/>
                </a:solidFill>
              </a:rPr>
              <a:t>Bizga</a:t>
            </a:r>
            <a:r>
              <a:rPr lang="en-US" altLang="ru-RU" sz="3600" b="1" dirty="0" smtClean="0">
                <a:solidFill>
                  <a:srgbClr val="FF3300"/>
                </a:solidFill>
              </a:rPr>
              <a:t> </a:t>
            </a:r>
            <a:r>
              <a:rPr lang="en-US" altLang="ru-RU" sz="3600" b="1" dirty="0" err="1" smtClean="0">
                <a:solidFill>
                  <a:srgbClr val="FF3300"/>
                </a:solidFill>
              </a:rPr>
              <a:t>boshqacha</a:t>
            </a:r>
            <a:r>
              <a:rPr lang="en-US" altLang="ru-RU" sz="3600" b="1" dirty="0" smtClean="0">
                <a:solidFill>
                  <a:srgbClr val="FF3300"/>
                </a:solidFill>
              </a:rPr>
              <a:t> </a:t>
            </a:r>
            <a:r>
              <a:rPr lang="en-US" altLang="ru-RU" sz="3600" b="1" dirty="0" err="1" smtClean="0">
                <a:solidFill>
                  <a:srgbClr val="FF3300"/>
                </a:solidFill>
              </a:rPr>
              <a:t>yashash</a:t>
            </a:r>
            <a:r>
              <a:rPr lang="en-US" altLang="ru-RU" sz="3600" b="1" dirty="0" err="1" smtClean="0">
                <a:solidFill>
                  <a:srgbClr val="FF3300"/>
                </a:solidFill>
              </a:rPr>
              <a:t>ga</a:t>
            </a:r>
            <a:r>
              <a:rPr lang="en-US" altLang="ru-RU" sz="3600" b="1" dirty="0" smtClean="0">
                <a:solidFill>
                  <a:srgbClr val="FF3300"/>
                </a:solidFill>
              </a:rPr>
              <a:t> </a:t>
            </a:r>
            <a:r>
              <a:rPr lang="en-US" altLang="ru-RU" sz="3600" b="1" dirty="0" err="1" smtClean="0">
                <a:solidFill>
                  <a:srgbClr val="FF3300"/>
                </a:solidFill>
              </a:rPr>
              <a:t>nima</a:t>
            </a:r>
            <a:r>
              <a:rPr lang="en-US" altLang="ru-RU" sz="3600" b="1" dirty="0" smtClean="0">
                <a:solidFill>
                  <a:srgbClr val="FF3300"/>
                </a:solidFill>
              </a:rPr>
              <a:t> </a:t>
            </a:r>
            <a:r>
              <a:rPr lang="en-US" altLang="ru-RU" sz="3600" b="1" dirty="0" err="1" smtClean="0">
                <a:solidFill>
                  <a:srgbClr val="FF3300"/>
                </a:solidFill>
              </a:rPr>
              <a:t>to’sqinlik</a:t>
            </a:r>
            <a:r>
              <a:rPr lang="en-US" altLang="ru-RU" sz="3600" b="1" dirty="0" smtClean="0">
                <a:solidFill>
                  <a:srgbClr val="FF3300"/>
                </a:solidFill>
              </a:rPr>
              <a:t> </a:t>
            </a:r>
            <a:r>
              <a:rPr lang="en-US" altLang="ru-RU" sz="3600" b="1" dirty="0" err="1" smtClean="0">
                <a:solidFill>
                  <a:srgbClr val="FF3300"/>
                </a:solidFill>
              </a:rPr>
              <a:t>qilyapti</a:t>
            </a:r>
            <a:r>
              <a:rPr lang="ru-RU" altLang="ru-RU" sz="3600" b="1" dirty="0" smtClean="0">
                <a:solidFill>
                  <a:srgbClr val="FF3300"/>
                </a:solidFill>
              </a:rPr>
              <a:t>? </a:t>
            </a:r>
            <a:endParaRPr lang="ru-RU" altLang="ru-RU" sz="3600" b="1" dirty="0">
              <a:solidFill>
                <a:srgbClr val="FF3300"/>
              </a:solidFill>
            </a:endParaRPr>
          </a:p>
          <a:p>
            <a:pPr algn="ctr">
              <a:spcBef>
                <a:spcPct val="50000"/>
              </a:spcBef>
            </a:pPr>
            <a:r>
              <a:rPr lang="en-US" altLang="ru-RU" sz="3600" b="1" dirty="0" err="1" smtClean="0">
                <a:solidFill>
                  <a:srgbClr val="FF3300"/>
                </a:solidFill>
              </a:rPr>
              <a:t>Vaqtimiz</a:t>
            </a:r>
            <a:r>
              <a:rPr lang="en-US" altLang="ru-RU" sz="3600" b="1" dirty="0" smtClean="0">
                <a:solidFill>
                  <a:srgbClr val="FF3300"/>
                </a:solidFill>
              </a:rPr>
              <a:t> </a:t>
            </a:r>
            <a:r>
              <a:rPr lang="en-US" altLang="ru-RU" sz="3600" b="1" dirty="0" err="1" smtClean="0">
                <a:solidFill>
                  <a:srgbClr val="FF3300"/>
                </a:solidFill>
              </a:rPr>
              <a:t>nimaga</a:t>
            </a:r>
            <a:r>
              <a:rPr lang="en-US" altLang="ru-RU" sz="3600" b="1" dirty="0" smtClean="0">
                <a:solidFill>
                  <a:srgbClr val="FF3300"/>
                </a:solidFill>
              </a:rPr>
              <a:t> </a:t>
            </a:r>
            <a:r>
              <a:rPr lang="en-US" altLang="ru-RU" sz="3600" b="1" dirty="0" err="1" smtClean="0">
                <a:solidFill>
                  <a:srgbClr val="FF3300"/>
                </a:solidFill>
              </a:rPr>
              <a:t>ketyapti</a:t>
            </a:r>
            <a:r>
              <a:rPr lang="en-US" altLang="ru-RU" sz="3600" b="1" dirty="0" smtClean="0">
                <a:solidFill>
                  <a:srgbClr val="FF3300"/>
                </a:solidFill>
              </a:rPr>
              <a:t>?</a:t>
            </a:r>
            <a:endParaRPr lang="en-US" altLang="ru-RU" sz="3600" b="1" dirty="0">
              <a:solidFill>
                <a:srgbClr val="FF3300"/>
              </a:solidFill>
            </a:endParaRPr>
          </a:p>
        </p:txBody>
      </p:sp>
      <p:pic>
        <p:nvPicPr>
          <p:cNvPr id="8" name="Рисунок 7"/>
          <p:cNvPicPr>
            <a:picLocks noChangeAspect="1"/>
          </p:cNvPicPr>
          <p:nvPr/>
        </p:nvPicPr>
        <p:blipFill>
          <a:blip r:embed="rId3"/>
          <a:stretch>
            <a:fillRect/>
          </a:stretch>
        </p:blipFill>
        <p:spPr>
          <a:xfrm>
            <a:off x="4143372" y="4830419"/>
            <a:ext cx="2214578" cy="1908362"/>
          </a:xfrm>
          <a:prstGeom prst="rect">
            <a:avLst/>
          </a:prstGeom>
        </p:spPr>
      </p:pic>
      <p:sp>
        <p:nvSpPr>
          <p:cNvPr id="6" name="TextBox 5"/>
          <p:cNvSpPr txBox="1"/>
          <p:nvPr/>
        </p:nvSpPr>
        <p:spPr>
          <a:xfrm>
            <a:off x="1357290" y="357166"/>
            <a:ext cx="7000924" cy="2308324"/>
          </a:xfrm>
          <a:prstGeom prst="rect">
            <a:avLst/>
          </a:prstGeom>
          <a:noFill/>
        </p:spPr>
        <p:txBody>
          <a:bodyPr wrap="square" rtlCol="0">
            <a:spAutoFit/>
          </a:bodyPr>
          <a:lstStyle/>
          <a:p>
            <a:pPr algn="ctr"/>
            <a:r>
              <a:rPr lang="en-US" sz="3600" b="1" dirty="0" err="1" smtClean="0">
                <a:solidFill>
                  <a:srgbClr val="FF0000"/>
                </a:solidFill>
                <a:latin typeface="Times New Roman" pitchFamily="18" charset="0"/>
                <a:cs typeface="Times New Roman" pitchFamily="18" charset="0"/>
              </a:rPr>
              <a:t>O’tgan</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yillarni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qaytarishni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iloji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yo’q</a:t>
            </a:r>
            <a:r>
              <a:rPr lang="en-US" sz="3600" b="1" dirty="0" smtClean="0">
                <a:solidFill>
                  <a:srgbClr val="FF0000"/>
                </a:solidFill>
                <a:latin typeface="Times New Roman" pitchFamily="18" charset="0"/>
                <a:cs typeface="Times New Roman" pitchFamily="18" charset="0"/>
              </a:rPr>
              <a:t>.</a:t>
            </a:r>
          </a:p>
          <a:p>
            <a:pPr algn="ctr"/>
            <a:r>
              <a:rPr lang="en-US" sz="3600" b="1" dirty="0" err="1" smtClean="0">
                <a:solidFill>
                  <a:srgbClr val="FF0000"/>
                </a:solidFill>
                <a:latin typeface="Times New Roman" pitchFamily="18" charset="0"/>
                <a:cs typeface="Times New Roman" pitchFamily="18" charset="0"/>
              </a:rPr>
              <a:t>Kelayatgan</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yilni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qanday</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o’tkazish</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esa</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bizga</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bog’liq</a:t>
            </a:r>
            <a:r>
              <a:rPr lang="en-US" sz="3600" b="1" dirty="0" smtClean="0">
                <a:solidFill>
                  <a:srgbClr val="FF0000"/>
                </a:solidFill>
                <a:latin typeface="Times New Roman" pitchFamily="18" charset="0"/>
                <a:cs typeface="Times New Roman" pitchFamily="18" charset="0"/>
              </a:rPr>
              <a:t>.</a:t>
            </a:r>
            <a:endParaRPr lang="ru-RU" sz="3600" b="1" dirty="0">
              <a:solidFill>
                <a:srgbClr val="FF00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26472492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1000100" y="857232"/>
            <a:ext cx="2571750" cy="9541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ru-RU" altLang="ru-RU" sz="2800" b="1" dirty="0"/>
              <a:t>1. </a:t>
            </a:r>
            <a:r>
              <a:rPr lang="en-US" altLang="ru-RU" sz="2800" b="1" dirty="0" err="1" smtClean="0"/>
              <a:t>Noaniq</a:t>
            </a:r>
            <a:r>
              <a:rPr lang="en-US" altLang="ru-RU" sz="2800" b="1" dirty="0" smtClean="0"/>
              <a:t> </a:t>
            </a:r>
            <a:r>
              <a:rPr lang="en-US" altLang="ru-RU" sz="2800" b="1" dirty="0" err="1" smtClean="0"/>
              <a:t>maqsadlar</a:t>
            </a:r>
            <a:endParaRPr lang="en-US" altLang="ru-RU" sz="2800" b="1" dirty="0"/>
          </a:p>
        </p:txBody>
      </p:sp>
      <p:pic>
        <p:nvPicPr>
          <p:cNvPr id="7" name="Picture 4" descr="C:\WINNT\Profiles\tpietras\Application Data\Microsoft\Media Catalog\Downloaded Clips\cl45\j0174435.wmf"/>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000364" y="714356"/>
            <a:ext cx="1285884" cy="17918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Text Box 6"/>
          <p:cNvSpPr txBox="1">
            <a:spLocks noChangeArrowheads="1"/>
          </p:cNvSpPr>
          <p:nvPr/>
        </p:nvSpPr>
        <p:spPr bwMode="auto">
          <a:xfrm>
            <a:off x="1071538" y="2857496"/>
            <a:ext cx="2714644" cy="9541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ru-RU" altLang="ru-RU" sz="2800" b="1" dirty="0"/>
              <a:t>3. </a:t>
            </a:r>
            <a:r>
              <a:rPr lang="en-US" altLang="ru-RU" sz="2800" b="1" dirty="0" smtClean="0"/>
              <a:t>“</a:t>
            </a:r>
            <a:r>
              <a:rPr lang="en-US" altLang="ru-RU" sz="2800" b="1" dirty="0" err="1" smtClean="0"/>
              <a:t>Yo’q</a:t>
            </a:r>
            <a:r>
              <a:rPr lang="en-US" altLang="ru-RU" sz="2800" b="1" dirty="0" smtClean="0"/>
              <a:t>” </a:t>
            </a:r>
            <a:r>
              <a:rPr lang="en-US" altLang="ru-RU" sz="2800" b="1" dirty="0" err="1" smtClean="0"/>
              <a:t>deya</a:t>
            </a:r>
            <a:r>
              <a:rPr lang="en-US" altLang="ru-RU" sz="2800" b="1" dirty="0" smtClean="0"/>
              <a:t> </a:t>
            </a:r>
            <a:r>
              <a:rPr lang="en-US" altLang="ru-RU" sz="2800" b="1" dirty="0" err="1" smtClean="0"/>
              <a:t>emaslik</a:t>
            </a:r>
            <a:endParaRPr lang="en-US" altLang="ru-RU" sz="2800" b="1" dirty="0"/>
          </a:p>
        </p:txBody>
      </p:sp>
      <p:pic>
        <p:nvPicPr>
          <p:cNvPr id="9" name="Picture 12" descr="C:\WINNT\Profiles\tpietras\Application Data\Microsoft\Media Catalog\Downloaded Clips\cl0\BS01707_.wmf"/>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099780" y="2714620"/>
            <a:ext cx="1543790" cy="21179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 name="Text Box 9"/>
          <p:cNvSpPr txBox="1">
            <a:spLocks noChangeArrowheads="1"/>
          </p:cNvSpPr>
          <p:nvPr/>
        </p:nvSpPr>
        <p:spPr bwMode="auto">
          <a:xfrm>
            <a:off x="1071538" y="4357694"/>
            <a:ext cx="3000396"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ru-RU" altLang="ru-RU" sz="2800" b="1" dirty="0"/>
              <a:t>4. </a:t>
            </a:r>
            <a:r>
              <a:rPr lang="en-US" altLang="ru-RU" sz="2800" b="1" dirty="0" err="1" smtClean="0"/>
              <a:t>Bo’linishlar</a:t>
            </a:r>
            <a:r>
              <a:rPr lang="en-US" altLang="ru-RU" sz="2800" b="1" dirty="0" smtClean="0"/>
              <a:t> </a:t>
            </a:r>
            <a:endParaRPr lang="en-US" altLang="ru-RU" sz="2800" b="1" dirty="0"/>
          </a:p>
        </p:txBody>
      </p:sp>
      <p:pic>
        <p:nvPicPr>
          <p:cNvPr id="12" name="Picture 6" descr="C:\WINNT\Profiles\tpietras\Application Data\Microsoft\Media Catalog\Downloaded Clips\cl0\BS01040_.wmf"/>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2214546" y="4929198"/>
            <a:ext cx="1143008" cy="17065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3" name="Text Box 4"/>
          <p:cNvSpPr txBox="1">
            <a:spLocks noChangeArrowheads="1"/>
          </p:cNvSpPr>
          <p:nvPr/>
        </p:nvSpPr>
        <p:spPr bwMode="auto">
          <a:xfrm>
            <a:off x="4572000" y="857232"/>
            <a:ext cx="3357586" cy="9541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ru-RU" altLang="ru-RU" sz="2800" b="1" dirty="0"/>
              <a:t>2. </a:t>
            </a:r>
            <a:r>
              <a:rPr lang="en-US" altLang="ru-RU" sz="2800" b="1" dirty="0" err="1" smtClean="0"/>
              <a:t>Tashkilotchililik</a:t>
            </a:r>
            <a:r>
              <a:rPr lang="en-US" altLang="ru-RU" sz="2800" b="1" dirty="0" smtClean="0"/>
              <a:t> </a:t>
            </a:r>
            <a:r>
              <a:rPr lang="en-US" altLang="ru-RU" sz="2800" b="1" dirty="0" err="1" smtClean="0"/>
              <a:t>yetishmasliligi</a:t>
            </a:r>
            <a:endParaRPr lang="en-US" altLang="ru-RU" sz="2800" b="1" dirty="0"/>
          </a:p>
        </p:txBody>
      </p:sp>
      <p:pic>
        <p:nvPicPr>
          <p:cNvPr id="14" name="Рисунок 13"/>
          <p:cNvPicPr>
            <a:picLocks noChangeAspect="1"/>
          </p:cNvPicPr>
          <p:nvPr/>
        </p:nvPicPr>
        <p:blipFill>
          <a:blip r:embed="rId5"/>
          <a:stretch>
            <a:fillRect/>
          </a:stretch>
        </p:blipFill>
        <p:spPr>
          <a:xfrm>
            <a:off x="7143768" y="1285860"/>
            <a:ext cx="1951547" cy="1455081"/>
          </a:xfrm>
          <a:prstGeom prst="rect">
            <a:avLst/>
          </a:prstGeom>
        </p:spPr>
      </p:pic>
      <p:sp>
        <p:nvSpPr>
          <p:cNvPr id="15" name="Text Box 11"/>
          <p:cNvSpPr txBox="1">
            <a:spLocks noChangeArrowheads="1"/>
          </p:cNvSpPr>
          <p:nvPr/>
        </p:nvSpPr>
        <p:spPr bwMode="auto">
          <a:xfrm>
            <a:off x="5143504" y="4827955"/>
            <a:ext cx="2688977"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ru-RU" altLang="ru-RU" sz="2800" b="1" dirty="0"/>
              <a:t>5. </a:t>
            </a:r>
            <a:r>
              <a:rPr lang="en-US" altLang="ru-RU" sz="2800" b="1" dirty="0" err="1" smtClean="0"/>
              <a:t>Chalg’ishlar</a:t>
            </a:r>
            <a:endParaRPr lang="en-US" altLang="ru-RU" sz="2800" b="1" dirty="0"/>
          </a:p>
        </p:txBody>
      </p:sp>
      <p:pic>
        <p:nvPicPr>
          <p:cNvPr id="16" name="Рисунок 15"/>
          <p:cNvPicPr>
            <a:picLocks noChangeAspect="1"/>
          </p:cNvPicPr>
          <p:nvPr/>
        </p:nvPicPr>
        <p:blipFill>
          <a:blip r:embed="rId6"/>
          <a:stretch>
            <a:fillRect/>
          </a:stretch>
        </p:blipFill>
        <p:spPr>
          <a:xfrm>
            <a:off x="7858148" y="4071942"/>
            <a:ext cx="967055" cy="2388127"/>
          </a:xfrm>
          <a:prstGeom prst="rect">
            <a:avLst/>
          </a:prstGeom>
        </p:spPr>
      </p:pic>
      <p:sp>
        <p:nvSpPr>
          <p:cNvPr id="18" name="TextBox 17"/>
          <p:cNvSpPr txBox="1"/>
          <p:nvPr/>
        </p:nvSpPr>
        <p:spPr>
          <a:xfrm>
            <a:off x="1000100" y="0"/>
            <a:ext cx="8143900" cy="646331"/>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VAQT </a:t>
            </a:r>
            <a:r>
              <a:rPr lang="en-US" sz="3600" b="1" dirty="0" smtClean="0">
                <a:solidFill>
                  <a:srgbClr val="FF0000"/>
                </a:solidFill>
                <a:latin typeface="Times New Roman" pitchFamily="18" charset="0"/>
                <a:cs typeface="Times New Roman" pitchFamily="18" charset="0"/>
              </a:rPr>
              <a:t> O’G’RILARI</a:t>
            </a:r>
            <a:endParaRPr lang="ru-RU" sz="3600" b="1" dirty="0">
              <a:solidFill>
                <a:srgbClr val="FF0000"/>
              </a:solidFill>
              <a:latin typeface="Times New Roman" pitchFamily="18" charset="0"/>
              <a:cs typeface="Times New Roman" pitchFamily="18" charset="0"/>
            </a:endParaRPr>
          </a:p>
        </p:txBody>
      </p:sp>
      <p:pic>
        <p:nvPicPr>
          <p:cNvPr id="19" name="Picture 2" descr="пунктуальный Сток-фотографии, графику и векторные иллюстрации | Stockfresh"/>
          <p:cNvPicPr>
            <a:picLocks noChangeAspect="1" noChangeArrowheads="1"/>
          </p:cNvPicPr>
          <p:nvPr/>
        </p:nvPicPr>
        <p:blipFill>
          <a:blip r:embed="rId7" cstate="print"/>
          <a:srcRect/>
          <a:stretch>
            <a:fillRect/>
          </a:stretch>
        </p:blipFill>
        <p:spPr bwMode="auto">
          <a:xfrm>
            <a:off x="8501090" y="24653"/>
            <a:ext cx="642910" cy="618265"/>
          </a:xfrm>
          <a:prstGeom prst="rect">
            <a:avLst/>
          </a:prstGeom>
          <a:noFill/>
        </p:spPr>
      </p:pic>
    </p:spTree>
    <p:extLst>
      <p:ext uri="{BB962C8B-B14F-4D97-AF65-F5344CB8AC3E}">
        <p14:creationId xmlns="" xmlns:p14="http://schemas.microsoft.com/office/powerpoint/2010/main" val="9957229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 Box 7"/>
          <p:cNvSpPr txBox="1">
            <a:spLocks noChangeArrowheads="1"/>
          </p:cNvSpPr>
          <p:nvPr/>
        </p:nvSpPr>
        <p:spPr bwMode="auto">
          <a:xfrm>
            <a:off x="1071538" y="785794"/>
            <a:ext cx="3643338"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ru-RU" altLang="ru-RU" sz="2000" b="1" dirty="0"/>
              <a:t>6. </a:t>
            </a:r>
            <a:r>
              <a:rPr lang="en-US" altLang="ru-RU" sz="2000" b="1" dirty="0" err="1" smtClean="0"/>
              <a:t>Bekarchilik</a:t>
            </a:r>
            <a:r>
              <a:rPr lang="en-US" altLang="ru-RU" sz="2000" b="1" dirty="0" smtClean="0"/>
              <a:t> </a:t>
            </a:r>
            <a:r>
              <a:rPr lang="en-US" altLang="ru-RU" sz="2000" b="1" dirty="0" err="1" smtClean="0"/>
              <a:t>davrlari</a:t>
            </a:r>
            <a:endParaRPr lang="en-US" altLang="ru-RU" sz="2000" b="1" dirty="0"/>
          </a:p>
        </p:txBody>
      </p:sp>
      <p:sp>
        <p:nvSpPr>
          <p:cNvPr id="19" name="Text Box 13"/>
          <p:cNvSpPr txBox="1">
            <a:spLocks noChangeArrowheads="1"/>
          </p:cNvSpPr>
          <p:nvPr/>
        </p:nvSpPr>
        <p:spPr bwMode="auto">
          <a:xfrm>
            <a:off x="4857752" y="928670"/>
            <a:ext cx="2457450" cy="12003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ru-RU" altLang="ru-RU" sz="2400" b="1" dirty="0"/>
              <a:t>7. </a:t>
            </a:r>
            <a:r>
              <a:rPr lang="en-US" altLang="ru-RU" sz="2400" b="1" dirty="0" smtClean="0"/>
              <a:t>Dam </a:t>
            </a:r>
            <a:r>
              <a:rPr lang="en-US" altLang="ru-RU" sz="2400" b="1" dirty="0" err="1" smtClean="0"/>
              <a:t>olmasdan</a:t>
            </a:r>
            <a:r>
              <a:rPr lang="en-US" altLang="ru-RU" sz="2400" b="1" dirty="0" smtClean="0"/>
              <a:t> </a:t>
            </a:r>
            <a:r>
              <a:rPr lang="en-US" altLang="ru-RU" sz="2400" b="1" dirty="0" err="1" smtClean="0"/>
              <a:t>ishlash</a:t>
            </a:r>
            <a:endParaRPr lang="en-US" altLang="ru-RU" sz="2400" b="1" dirty="0"/>
          </a:p>
        </p:txBody>
      </p:sp>
      <p:pic>
        <p:nvPicPr>
          <p:cNvPr id="20" name="Picture 9" descr="C:\WINNT\Profiles\tpietras\Application Data\Microsoft\Media Catalog\Downloaded Clips\cl25\j0093779.wmf"/>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7429520" y="500042"/>
            <a:ext cx="1373986" cy="253964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1" name="Text Box 9"/>
          <p:cNvSpPr txBox="1">
            <a:spLocks noChangeArrowheads="1"/>
          </p:cNvSpPr>
          <p:nvPr/>
        </p:nvSpPr>
        <p:spPr bwMode="auto">
          <a:xfrm>
            <a:off x="1142976" y="3500438"/>
            <a:ext cx="4171950"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ru-RU" altLang="ru-RU" sz="2400" b="1" dirty="0"/>
              <a:t>8. </a:t>
            </a:r>
            <a:r>
              <a:rPr lang="en-US" altLang="ru-RU" sz="2400" b="1" dirty="0" err="1" smtClean="0"/>
              <a:t>Juda</a:t>
            </a:r>
            <a:r>
              <a:rPr lang="en-US" altLang="ru-RU" sz="2400" b="1" dirty="0" smtClean="0"/>
              <a:t> </a:t>
            </a:r>
            <a:r>
              <a:rPr lang="en-US" altLang="ru-RU" sz="2400" b="1" dirty="0" err="1" smtClean="0"/>
              <a:t>ko’p</a:t>
            </a:r>
            <a:r>
              <a:rPr lang="en-US" altLang="ru-RU" sz="2400" b="1" dirty="0" smtClean="0"/>
              <a:t> </a:t>
            </a:r>
            <a:r>
              <a:rPr lang="en-US" altLang="ru-RU" sz="2400" b="1" dirty="0" err="1" smtClean="0"/>
              <a:t>topshiriq</a:t>
            </a:r>
            <a:endParaRPr lang="en-US" altLang="ru-RU" sz="2400" b="1" dirty="0"/>
          </a:p>
        </p:txBody>
      </p:sp>
      <p:pic>
        <p:nvPicPr>
          <p:cNvPr id="22" name="Picture 5" descr="C:\WINNT\Profiles\tpietras\Application Data\Microsoft\Media Catalog\Downloaded Clips\cl1f\j0078626.wmf"/>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857488" y="3857628"/>
            <a:ext cx="977506" cy="183050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3" name="Text Box 11"/>
          <p:cNvSpPr txBox="1">
            <a:spLocks noChangeArrowheads="1"/>
          </p:cNvSpPr>
          <p:nvPr/>
        </p:nvSpPr>
        <p:spPr bwMode="auto">
          <a:xfrm>
            <a:off x="1214414" y="5643578"/>
            <a:ext cx="3486150"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ru-RU" altLang="ru-RU" sz="2800" b="1" dirty="0"/>
              <a:t>9. </a:t>
            </a:r>
            <a:r>
              <a:rPr lang="en-US" altLang="ru-RU" sz="2800" b="1" dirty="0" smtClean="0"/>
              <a:t>Stress </a:t>
            </a:r>
            <a:endParaRPr lang="en-US" altLang="ru-RU" sz="2800" b="1" dirty="0"/>
          </a:p>
        </p:txBody>
      </p:sp>
      <p:pic>
        <p:nvPicPr>
          <p:cNvPr id="24" name="Picture 7" descr="C:\WINNT\Profiles\tpietras\Application Data\Microsoft\Media Catalog\Downloaded Clips\cl2\PE06127_.wmf"/>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4143372" y="5214950"/>
            <a:ext cx="1214446" cy="14573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5" name="Text Box 15"/>
          <p:cNvSpPr txBox="1">
            <a:spLocks noChangeArrowheads="1"/>
          </p:cNvSpPr>
          <p:nvPr/>
        </p:nvSpPr>
        <p:spPr bwMode="auto">
          <a:xfrm>
            <a:off x="5143504" y="3357562"/>
            <a:ext cx="3086100"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ru-RU" altLang="ru-RU" sz="2400" b="1" dirty="0"/>
              <a:t>10. </a:t>
            </a:r>
            <a:r>
              <a:rPr lang="en-US" altLang="ru-RU" sz="2400" b="1" dirty="0" err="1" smtClean="0"/>
              <a:t>Noto’g’ri</a:t>
            </a:r>
            <a:r>
              <a:rPr lang="en-US" altLang="ru-RU" sz="2400" b="1" dirty="0" smtClean="0"/>
              <a:t> </a:t>
            </a:r>
            <a:r>
              <a:rPr lang="en-US" altLang="ru-RU" sz="2400" b="1" dirty="0" err="1" smtClean="0"/>
              <a:t>rejalashtirish</a:t>
            </a:r>
            <a:endParaRPr lang="en-US" altLang="ru-RU" sz="2400" b="1" dirty="0"/>
          </a:p>
        </p:txBody>
      </p:sp>
      <p:pic>
        <p:nvPicPr>
          <p:cNvPr id="2" name="Рисунок 1"/>
          <p:cNvPicPr>
            <a:picLocks noChangeAspect="1"/>
          </p:cNvPicPr>
          <p:nvPr/>
        </p:nvPicPr>
        <p:blipFill>
          <a:blip r:embed="rId5"/>
          <a:stretch>
            <a:fillRect/>
          </a:stretch>
        </p:blipFill>
        <p:spPr>
          <a:xfrm>
            <a:off x="6286512" y="4231461"/>
            <a:ext cx="2071702" cy="2197935"/>
          </a:xfrm>
          <a:prstGeom prst="rect">
            <a:avLst/>
          </a:prstGeom>
        </p:spPr>
      </p:pic>
      <p:sp>
        <p:nvSpPr>
          <p:cNvPr id="13" name="TextBox 12"/>
          <p:cNvSpPr txBox="1"/>
          <p:nvPr/>
        </p:nvSpPr>
        <p:spPr>
          <a:xfrm>
            <a:off x="1000100" y="0"/>
            <a:ext cx="8143900" cy="646331"/>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VAQT  </a:t>
            </a:r>
            <a:r>
              <a:rPr lang="en-US" sz="3600" b="1" dirty="0" smtClean="0">
                <a:solidFill>
                  <a:srgbClr val="FF0000"/>
                </a:solidFill>
                <a:latin typeface="Times New Roman" pitchFamily="18" charset="0"/>
                <a:cs typeface="Times New Roman" pitchFamily="18" charset="0"/>
              </a:rPr>
              <a:t>O’G’RILARI</a:t>
            </a:r>
            <a:endParaRPr lang="ru-RU" sz="3600" b="1" dirty="0">
              <a:solidFill>
                <a:srgbClr val="FF0000"/>
              </a:solidFill>
              <a:latin typeface="Times New Roman" pitchFamily="18" charset="0"/>
              <a:cs typeface="Times New Roman" pitchFamily="18" charset="0"/>
            </a:endParaRPr>
          </a:p>
        </p:txBody>
      </p:sp>
      <p:pic>
        <p:nvPicPr>
          <p:cNvPr id="62466" name="Picture 2" descr="Человек лежит в бокале вина Алкоголизм и плох привычки Векторные графики  плохой образ жизни Иллюстрация вектора - иллюстрации насчитывающей :  144468296"/>
          <p:cNvPicPr>
            <a:picLocks noChangeAspect="1" noChangeArrowheads="1"/>
          </p:cNvPicPr>
          <p:nvPr/>
        </p:nvPicPr>
        <p:blipFill>
          <a:blip r:embed="rId6"/>
          <a:srcRect/>
          <a:stretch>
            <a:fillRect/>
          </a:stretch>
        </p:blipFill>
        <p:spPr bwMode="auto">
          <a:xfrm>
            <a:off x="1428728" y="1142984"/>
            <a:ext cx="3029173" cy="2143140"/>
          </a:xfrm>
          <a:prstGeom prst="rect">
            <a:avLst/>
          </a:prstGeom>
          <a:noFill/>
        </p:spPr>
      </p:pic>
      <p:pic>
        <p:nvPicPr>
          <p:cNvPr id="16" name="Picture 2" descr="пунктуальный Сток-фотографии, графику и векторные иллюстрации | Stockfresh"/>
          <p:cNvPicPr>
            <a:picLocks noChangeAspect="1" noChangeArrowheads="1"/>
          </p:cNvPicPr>
          <p:nvPr/>
        </p:nvPicPr>
        <p:blipFill>
          <a:blip r:embed="rId7" cstate="print"/>
          <a:srcRect/>
          <a:stretch>
            <a:fillRect/>
          </a:stretch>
        </p:blipFill>
        <p:spPr bwMode="auto">
          <a:xfrm>
            <a:off x="8501090" y="24653"/>
            <a:ext cx="642910" cy="618265"/>
          </a:xfrm>
          <a:prstGeom prst="rect">
            <a:avLst/>
          </a:prstGeom>
          <a:noFill/>
        </p:spPr>
      </p:pic>
    </p:spTree>
    <p:extLst>
      <p:ext uri="{BB962C8B-B14F-4D97-AF65-F5344CB8AC3E}">
        <p14:creationId xmlns="" xmlns:p14="http://schemas.microsoft.com/office/powerpoint/2010/main" val="334870422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Text Box 7"/>
          <p:cNvSpPr txBox="1">
            <a:spLocks noChangeArrowheads="1"/>
          </p:cNvSpPr>
          <p:nvPr/>
        </p:nvSpPr>
        <p:spPr bwMode="auto">
          <a:xfrm>
            <a:off x="1214414" y="785794"/>
            <a:ext cx="3886200" cy="830997"/>
          </a:xfrm>
          <a:prstGeom prst="rect">
            <a:avLst/>
          </a:prstGeom>
          <a:noFill/>
          <a:ln w="9525">
            <a:noFill/>
            <a:miter lim="800000"/>
            <a:headEnd/>
            <a:tailEnd/>
          </a:ln>
        </p:spPr>
        <p:txBody>
          <a:bodyPr>
            <a:spAutoFit/>
          </a:bodyPr>
          <a:lstStyle/>
          <a:p>
            <a:pPr>
              <a:spcBef>
                <a:spcPct val="50000"/>
              </a:spcBef>
            </a:pPr>
            <a:r>
              <a:rPr lang="ru-RU" altLang="ru-RU" sz="2400" b="1" dirty="0">
                <a:latin typeface="Times New Roman" pitchFamily="18" charset="0"/>
                <a:cs typeface="Times New Roman" pitchFamily="18" charset="0"/>
              </a:rPr>
              <a:t>11. </a:t>
            </a:r>
            <a:r>
              <a:rPr lang="en-US" altLang="ru-RU" sz="2400" b="1" dirty="0" err="1" smtClean="0">
                <a:latin typeface="Times New Roman" pitchFamily="18" charset="0"/>
                <a:cs typeface="Times New Roman" pitchFamily="18" charset="0"/>
              </a:rPr>
              <a:t>Barcha</a:t>
            </a:r>
            <a:r>
              <a:rPr lang="en-US" altLang="ru-RU" sz="2400" b="1" dirty="0" smtClean="0">
                <a:latin typeface="Times New Roman" pitchFamily="18" charset="0"/>
                <a:cs typeface="Times New Roman" pitchFamily="18" charset="0"/>
              </a:rPr>
              <a:t> </a:t>
            </a:r>
            <a:r>
              <a:rPr lang="en-US" altLang="ru-RU" sz="2400" b="1" dirty="0" err="1" smtClean="0">
                <a:latin typeface="Times New Roman" pitchFamily="18" charset="0"/>
                <a:cs typeface="Times New Roman" pitchFamily="18" charset="0"/>
              </a:rPr>
              <a:t>ishni</a:t>
            </a:r>
            <a:r>
              <a:rPr lang="en-US" altLang="ru-RU" sz="2400" b="1" dirty="0" smtClean="0">
                <a:latin typeface="Times New Roman" pitchFamily="18" charset="0"/>
                <a:cs typeface="Times New Roman" pitchFamily="18" charset="0"/>
              </a:rPr>
              <a:t> </a:t>
            </a:r>
            <a:r>
              <a:rPr lang="en-US" altLang="ru-RU" sz="2400" b="1" dirty="0" err="1" smtClean="0">
                <a:latin typeface="Times New Roman" pitchFamily="18" charset="0"/>
                <a:cs typeface="Times New Roman" pitchFamily="18" charset="0"/>
              </a:rPr>
              <a:t>o’zim</a:t>
            </a:r>
            <a:r>
              <a:rPr lang="en-US" altLang="ru-RU" sz="2400" b="1" dirty="0" smtClean="0">
                <a:latin typeface="Times New Roman" pitchFamily="18" charset="0"/>
                <a:cs typeface="Times New Roman" pitchFamily="18" charset="0"/>
              </a:rPr>
              <a:t> </a:t>
            </a:r>
            <a:r>
              <a:rPr lang="en-US" altLang="ru-RU" sz="2400" b="1" dirty="0" err="1" smtClean="0">
                <a:latin typeface="Times New Roman" pitchFamily="18" charset="0"/>
                <a:cs typeface="Times New Roman" pitchFamily="18" charset="0"/>
              </a:rPr>
              <a:t>qilaman</a:t>
            </a:r>
            <a:r>
              <a:rPr lang="en-US" altLang="ru-RU" sz="2400" b="1" dirty="0" smtClean="0">
                <a:latin typeface="Times New Roman" pitchFamily="18" charset="0"/>
                <a:cs typeface="Times New Roman" pitchFamily="18" charset="0"/>
              </a:rPr>
              <a:t> </a:t>
            </a:r>
            <a:endParaRPr lang="en-US" altLang="ru-RU" sz="2400" b="1" dirty="0">
              <a:latin typeface="Times New Roman" pitchFamily="18" charset="0"/>
              <a:cs typeface="Times New Roman" pitchFamily="18" charset="0"/>
            </a:endParaRPr>
          </a:p>
        </p:txBody>
      </p:sp>
      <p:sp>
        <p:nvSpPr>
          <p:cNvPr id="9221" name="Text Box 9"/>
          <p:cNvSpPr txBox="1">
            <a:spLocks noChangeArrowheads="1"/>
          </p:cNvSpPr>
          <p:nvPr/>
        </p:nvSpPr>
        <p:spPr bwMode="auto">
          <a:xfrm>
            <a:off x="5257800" y="1828800"/>
            <a:ext cx="1981200" cy="369332"/>
          </a:xfrm>
          <a:prstGeom prst="rect">
            <a:avLst/>
          </a:prstGeom>
          <a:noFill/>
          <a:ln w="9525">
            <a:noFill/>
            <a:miter lim="800000"/>
            <a:headEnd/>
            <a:tailEnd/>
          </a:ln>
        </p:spPr>
        <p:txBody>
          <a:bodyPr>
            <a:spAutoFit/>
          </a:bodyPr>
          <a:lstStyle/>
          <a:p>
            <a:pPr>
              <a:spcBef>
                <a:spcPct val="50000"/>
              </a:spcBef>
            </a:pPr>
            <a:r>
              <a:rPr lang="ru-RU" altLang="ru-RU" b="1" dirty="0"/>
              <a:t>12. </a:t>
            </a:r>
            <a:r>
              <a:rPr lang="en-US" altLang="ru-RU" b="1" dirty="0" err="1" smtClean="0"/>
              <a:t>Majlislar</a:t>
            </a:r>
            <a:endParaRPr lang="en-US" altLang="ru-RU" b="1" dirty="0"/>
          </a:p>
        </p:txBody>
      </p:sp>
      <p:pic>
        <p:nvPicPr>
          <p:cNvPr id="9222" name="Picture 10" descr="MH900230770"/>
          <p:cNvPicPr>
            <a:picLocks noChangeAspect="1" noChangeArrowheads="1"/>
          </p:cNvPicPr>
          <p:nvPr/>
        </p:nvPicPr>
        <p:blipFill>
          <a:blip r:embed="rId3"/>
          <a:srcRect/>
          <a:stretch>
            <a:fillRect/>
          </a:stretch>
        </p:blipFill>
        <p:spPr bwMode="auto">
          <a:xfrm>
            <a:off x="6786578" y="995378"/>
            <a:ext cx="1695435" cy="1695435"/>
          </a:xfrm>
          <a:prstGeom prst="rect">
            <a:avLst/>
          </a:prstGeom>
          <a:noFill/>
          <a:ln w="9525">
            <a:noFill/>
            <a:miter lim="800000"/>
            <a:headEnd/>
            <a:tailEnd/>
          </a:ln>
        </p:spPr>
      </p:pic>
      <p:sp>
        <p:nvSpPr>
          <p:cNvPr id="9223" name="Text Box 11"/>
          <p:cNvSpPr txBox="1">
            <a:spLocks noChangeArrowheads="1"/>
          </p:cNvSpPr>
          <p:nvPr/>
        </p:nvSpPr>
        <p:spPr bwMode="auto">
          <a:xfrm>
            <a:off x="1142976" y="2571744"/>
            <a:ext cx="1600200" cy="369332"/>
          </a:xfrm>
          <a:prstGeom prst="rect">
            <a:avLst/>
          </a:prstGeom>
          <a:noFill/>
          <a:ln w="9525">
            <a:noFill/>
            <a:miter lim="800000"/>
            <a:headEnd/>
            <a:tailEnd/>
          </a:ln>
        </p:spPr>
        <p:txBody>
          <a:bodyPr>
            <a:spAutoFit/>
          </a:bodyPr>
          <a:lstStyle/>
          <a:p>
            <a:pPr>
              <a:spcBef>
                <a:spcPct val="50000"/>
              </a:spcBef>
            </a:pPr>
            <a:r>
              <a:rPr lang="ru-RU" altLang="ru-RU" b="1" dirty="0"/>
              <a:t>13. </a:t>
            </a:r>
            <a:r>
              <a:rPr lang="en-US" altLang="ru-RU" b="1" dirty="0" err="1" smtClean="0"/>
              <a:t>Qog’ozlar</a:t>
            </a:r>
            <a:endParaRPr lang="en-US" altLang="ru-RU" b="1" dirty="0"/>
          </a:p>
        </p:txBody>
      </p:sp>
      <p:pic>
        <p:nvPicPr>
          <p:cNvPr id="9224" name="Picture 12" descr="CALGOX4N"/>
          <p:cNvPicPr>
            <a:picLocks noChangeAspect="1" noChangeArrowheads="1"/>
          </p:cNvPicPr>
          <p:nvPr/>
        </p:nvPicPr>
        <p:blipFill>
          <a:blip r:embed="rId4"/>
          <a:srcRect/>
          <a:stretch>
            <a:fillRect/>
          </a:stretch>
        </p:blipFill>
        <p:spPr bwMode="auto">
          <a:xfrm>
            <a:off x="1833678" y="3048000"/>
            <a:ext cx="1868614" cy="1809760"/>
          </a:xfrm>
          <a:prstGeom prst="rect">
            <a:avLst/>
          </a:prstGeom>
          <a:noFill/>
          <a:ln w="9525">
            <a:noFill/>
            <a:miter lim="800000"/>
            <a:headEnd/>
            <a:tailEnd/>
          </a:ln>
        </p:spPr>
      </p:pic>
      <p:sp>
        <p:nvSpPr>
          <p:cNvPr id="9225" name="Text Box 13"/>
          <p:cNvSpPr txBox="1">
            <a:spLocks noChangeArrowheads="1"/>
          </p:cNvSpPr>
          <p:nvPr/>
        </p:nvSpPr>
        <p:spPr bwMode="auto">
          <a:xfrm>
            <a:off x="4500562" y="3143248"/>
            <a:ext cx="2466988" cy="369332"/>
          </a:xfrm>
          <a:prstGeom prst="rect">
            <a:avLst/>
          </a:prstGeom>
          <a:noFill/>
          <a:ln w="9525">
            <a:noFill/>
            <a:miter lim="800000"/>
            <a:headEnd/>
            <a:tailEnd/>
          </a:ln>
        </p:spPr>
        <p:txBody>
          <a:bodyPr wrap="square">
            <a:spAutoFit/>
          </a:bodyPr>
          <a:lstStyle/>
          <a:p>
            <a:pPr>
              <a:spcBef>
                <a:spcPct val="50000"/>
              </a:spcBef>
            </a:pPr>
            <a:r>
              <a:rPr lang="ru-RU" altLang="ru-RU" b="1" dirty="0"/>
              <a:t>14. </a:t>
            </a:r>
            <a:r>
              <a:rPr lang="en-US" altLang="ru-RU" b="1" dirty="0" err="1" smtClean="0"/>
              <a:t>Xizmat</a:t>
            </a:r>
            <a:r>
              <a:rPr lang="en-US" altLang="ru-RU" b="1" dirty="0" smtClean="0"/>
              <a:t> </a:t>
            </a:r>
            <a:r>
              <a:rPr lang="en-US" altLang="ru-RU" b="1" dirty="0" err="1" smtClean="0"/>
              <a:t>safarlari</a:t>
            </a:r>
            <a:endParaRPr lang="en-US" altLang="ru-RU" b="1" dirty="0"/>
          </a:p>
        </p:txBody>
      </p:sp>
      <p:sp>
        <p:nvSpPr>
          <p:cNvPr id="9227" name="Text Box 15"/>
          <p:cNvSpPr txBox="1">
            <a:spLocks noChangeArrowheads="1"/>
          </p:cNvSpPr>
          <p:nvPr/>
        </p:nvSpPr>
        <p:spPr bwMode="auto">
          <a:xfrm>
            <a:off x="1752600" y="5334000"/>
            <a:ext cx="2590800" cy="366713"/>
          </a:xfrm>
          <a:prstGeom prst="rect">
            <a:avLst/>
          </a:prstGeom>
          <a:noFill/>
          <a:ln w="9525">
            <a:noFill/>
            <a:miter lim="800000"/>
            <a:headEnd/>
            <a:tailEnd/>
          </a:ln>
        </p:spPr>
        <p:txBody>
          <a:bodyPr>
            <a:spAutoFit/>
          </a:bodyPr>
          <a:lstStyle/>
          <a:p>
            <a:pPr>
              <a:spcBef>
                <a:spcPct val="50000"/>
              </a:spcBef>
            </a:pPr>
            <a:r>
              <a:rPr lang="ru-RU" altLang="ru-RU" b="1" dirty="0"/>
              <a:t>15. </a:t>
            </a:r>
            <a:r>
              <a:rPr lang="en-US" altLang="ru-RU" b="1" dirty="0" err="1" smtClean="0"/>
              <a:t>Ishga</a:t>
            </a:r>
            <a:r>
              <a:rPr lang="en-US" altLang="ru-RU" b="1" dirty="0" smtClean="0"/>
              <a:t> </a:t>
            </a:r>
            <a:r>
              <a:rPr lang="en-US" altLang="ru-RU" b="1" dirty="0" err="1" smtClean="0"/>
              <a:t>kirib</a:t>
            </a:r>
            <a:r>
              <a:rPr lang="en-US" altLang="ru-RU" b="1" dirty="0" smtClean="0"/>
              <a:t> </a:t>
            </a:r>
            <a:r>
              <a:rPr lang="en-US" altLang="ru-RU" b="1" dirty="0" err="1" smtClean="0"/>
              <a:t>ketish</a:t>
            </a:r>
            <a:endParaRPr lang="en-US" altLang="ru-RU" b="1" dirty="0"/>
          </a:p>
        </p:txBody>
      </p:sp>
      <p:pic>
        <p:nvPicPr>
          <p:cNvPr id="9228" name="Picture 16" descr="untitled"/>
          <p:cNvPicPr>
            <a:picLocks noChangeAspect="1" noChangeArrowheads="1"/>
          </p:cNvPicPr>
          <p:nvPr/>
        </p:nvPicPr>
        <p:blipFill>
          <a:blip r:embed="rId5"/>
          <a:srcRect/>
          <a:stretch>
            <a:fillRect/>
          </a:stretch>
        </p:blipFill>
        <p:spPr bwMode="auto">
          <a:xfrm>
            <a:off x="4191000" y="4541778"/>
            <a:ext cx="2238388" cy="1923615"/>
          </a:xfrm>
          <a:prstGeom prst="rect">
            <a:avLst/>
          </a:prstGeom>
          <a:noFill/>
          <a:ln w="9525">
            <a:noFill/>
            <a:miter lim="800000"/>
            <a:headEnd/>
            <a:tailEnd/>
          </a:ln>
        </p:spPr>
      </p:pic>
      <p:sp>
        <p:nvSpPr>
          <p:cNvPr id="13" name="TextBox 12"/>
          <p:cNvSpPr txBox="1"/>
          <p:nvPr/>
        </p:nvSpPr>
        <p:spPr>
          <a:xfrm>
            <a:off x="1000100" y="0"/>
            <a:ext cx="8143900" cy="646331"/>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VAQT  </a:t>
            </a:r>
            <a:r>
              <a:rPr lang="en-US" sz="3600" b="1" dirty="0" smtClean="0">
                <a:solidFill>
                  <a:srgbClr val="FF0000"/>
                </a:solidFill>
                <a:latin typeface="Times New Roman" pitchFamily="18" charset="0"/>
                <a:cs typeface="Times New Roman" pitchFamily="18" charset="0"/>
              </a:rPr>
              <a:t>O’G’RILARI</a:t>
            </a:r>
            <a:endParaRPr lang="ru-RU" sz="3600" b="1" dirty="0">
              <a:solidFill>
                <a:srgbClr val="FF0000"/>
              </a:solidFill>
              <a:latin typeface="Times New Roman" pitchFamily="18" charset="0"/>
              <a:cs typeface="Times New Roman" pitchFamily="18" charset="0"/>
            </a:endParaRPr>
          </a:p>
        </p:txBody>
      </p:sp>
      <p:pic>
        <p:nvPicPr>
          <p:cNvPr id="14" name="Picture 2" descr="пунктуальный Сток-фотографии, графику и векторные иллюстрации | Stockfresh"/>
          <p:cNvPicPr>
            <a:picLocks noChangeAspect="1" noChangeArrowheads="1"/>
          </p:cNvPicPr>
          <p:nvPr/>
        </p:nvPicPr>
        <p:blipFill>
          <a:blip r:embed="rId6" cstate="print"/>
          <a:srcRect/>
          <a:stretch>
            <a:fillRect/>
          </a:stretch>
        </p:blipFill>
        <p:spPr bwMode="auto">
          <a:xfrm>
            <a:off x="8501090" y="24653"/>
            <a:ext cx="642910" cy="618265"/>
          </a:xfrm>
          <a:prstGeom prst="rect">
            <a:avLst/>
          </a:prstGeom>
          <a:noFill/>
        </p:spPr>
      </p:pic>
      <p:pic>
        <p:nvPicPr>
          <p:cNvPr id="107522" name="Picture 2" descr="задание делегат делегирование полномочий распределение резюме квартиру Col,  абстрактные значки, фон, Бизнес PNG и вектор пнг для бесплатной загрузки"/>
          <p:cNvPicPr>
            <a:picLocks noChangeAspect="1" noChangeArrowheads="1"/>
          </p:cNvPicPr>
          <p:nvPr/>
        </p:nvPicPr>
        <p:blipFill>
          <a:blip r:embed="rId7" cstate="print"/>
          <a:srcRect/>
          <a:stretch>
            <a:fillRect/>
          </a:stretch>
        </p:blipFill>
        <p:spPr bwMode="auto">
          <a:xfrm>
            <a:off x="3000364" y="1357298"/>
            <a:ext cx="1500198" cy="1500198"/>
          </a:xfrm>
          <a:prstGeom prst="rect">
            <a:avLst/>
          </a:prstGeom>
          <a:noFill/>
        </p:spPr>
      </p:pic>
      <p:pic>
        <p:nvPicPr>
          <p:cNvPr id="107524" name="Picture 4" descr="Линия значок командировки тонкая, знак, символ, Illustation, линейная  концепция, вектор Иллюстрация вектора - иллюстрации насчитывающей  плоскость, линейно: 115181325"/>
          <p:cNvPicPr>
            <a:picLocks noChangeAspect="1" noChangeArrowheads="1"/>
          </p:cNvPicPr>
          <p:nvPr/>
        </p:nvPicPr>
        <p:blipFill>
          <a:blip r:embed="rId8"/>
          <a:srcRect l="17033" t="6813" r="18244" b="35276"/>
          <a:stretch>
            <a:fillRect/>
          </a:stretch>
        </p:blipFill>
        <p:spPr bwMode="auto">
          <a:xfrm>
            <a:off x="6429388" y="3481638"/>
            <a:ext cx="1857388" cy="1661874"/>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071538" y="0"/>
            <a:ext cx="8072462" cy="1446550"/>
          </a:xfrm>
          <a:prstGeom prst="rect">
            <a:avLst/>
          </a:prstGeom>
          <a:solidFill>
            <a:srgbClr val="FFFF00"/>
          </a:solidFill>
        </p:spPr>
        <p:txBody>
          <a:bodyPr wrap="square" rtlCol="0">
            <a:spAutoFit/>
          </a:bodyPr>
          <a:lstStyle/>
          <a:p>
            <a:pPr algn="ctr"/>
            <a:r>
              <a:rPr lang="en-US" sz="4400" b="1" dirty="0" smtClean="0">
                <a:solidFill>
                  <a:srgbClr val="FF0000"/>
                </a:solidFill>
                <a:latin typeface="Times New Roman" pitchFamily="18" charset="0"/>
                <a:ea typeface="+mj-ea"/>
                <a:cs typeface="Times New Roman" pitchFamily="18" charset="0"/>
              </a:rPr>
              <a:t>ENG KATTA VAQT O‘G’RISI – IJTIMOIY TARMOQLAR</a:t>
            </a:r>
            <a:endParaRPr lang="ru-RU" sz="4400" dirty="0">
              <a:solidFill>
                <a:srgbClr val="FF0000"/>
              </a:solidFill>
            </a:endParaRPr>
          </a:p>
        </p:txBody>
      </p:sp>
      <p:sp>
        <p:nvSpPr>
          <p:cNvPr id="8" name="Номер слайда 7"/>
          <p:cNvSpPr>
            <a:spLocks noGrp="1"/>
          </p:cNvSpPr>
          <p:nvPr>
            <p:ph type="sldNum" sz="quarter" idx="12"/>
          </p:nvPr>
        </p:nvSpPr>
        <p:spPr>
          <a:xfrm>
            <a:off x="8429652" y="6215082"/>
            <a:ext cx="457176" cy="457200"/>
          </a:xfrm>
        </p:spPr>
        <p:txBody>
          <a:bodyPr/>
          <a:lstStyle/>
          <a:p>
            <a:fld id="{0DC455D2-4976-477D-B73C-77E18A6898FC}" type="slidenum">
              <a:rPr lang="ru-RU" sz="1800" smtClean="0">
                <a:solidFill>
                  <a:schemeClr val="tx1"/>
                </a:solidFill>
                <a:latin typeface="Times New Roman" pitchFamily="18" charset="0"/>
                <a:cs typeface="Times New Roman" pitchFamily="18" charset="0"/>
              </a:rPr>
              <a:pPr/>
              <a:t>17</a:t>
            </a:fld>
            <a:endParaRPr lang="ru-RU" sz="1800" dirty="0">
              <a:solidFill>
                <a:schemeClr val="tx1"/>
              </a:solidFill>
              <a:latin typeface="Times New Roman" pitchFamily="18" charset="0"/>
              <a:cs typeface="Times New Roman" pitchFamily="18" charset="0"/>
            </a:endParaRPr>
          </a:p>
        </p:txBody>
      </p:sp>
      <p:pic>
        <p:nvPicPr>
          <p:cNvPr id="11" name="Picture 2" descr="Manos Que Tuestan Con Copas De Vino Vector Ilustración Diseño Ilustraciones  Vectoriales, Clip Art Vectorizado Libre De Derechos. Image 90474003."/>
          <p:cNvPicPr>
            <a:picLocks noChangeAspect="1" noChangeArrowheads="1"/>
          </p:cNvPicPr>
          <p:nvPr/>
        </p:nvPicPr>
        <p:blipFill>
          <a:blip r:embed="rId2" cstate="print"/>
          <a:srcRect/>
          <a:stretch>
            <a:fillRect/>
          </a:stretch>
        </p:blipFill>
        <p:spPr bwMode="auto">
          <a:xfrm>
            <a:off x="2928926" y="1714488"/>
            <a:ext cx="928694" cy="928694"/>
          </a:xfrm>
          <a:prstGeom prst="rect">
            <a:avLst/>
          </a:prstGeom>
          <a:noFill/>
        </p:spPr>
      </p:pic>
      <p:sp>
        <p:nvSpPr>
          <p:cNvPr id="12" name="TextBox 11"/>
          <p:cNvSpPr txBox="1"/>
          <p:nvPr/>
        </p:nvSpPr>
        <p:spPr>
          <a:xfrm>
            <a:off x="1428728" y="2000240"/>
            <a:ext cx="1714512" cy="369332"/>
          </a:xfrm>
          <a:prstGeom prst="rect">
            <a:avLst/>
          </a:prstGeom>
          <a:noFill/>
        </p:spPr>
        <p:txBody>
          <a:bodyPr wrap="square" rtlCol="0">
            <a:spAutoFit/>
          </a:bodyPr>
          <a:lstStyle/>
          <a:p>
            <a:pPr algn="ctr"/>
            <a:r>
              <a:rPr lang="en-US" dirty="0" err="1" smtClean="0"/>
              <a:t>O‘tirishlar</a:t>
            </a:r>
            <a:endParaRPr lang="ru-RU" dirty="0"/>
          </a:p>
        </p:txBody>
      </p:sp>
      <p:pic>
        <p:nvPicPr>
          <p:cNvPr id="58372" name="Picture 4" descr="Two Phones Connected With Red Arrows Showing Connection Royalty Free  Cliparts, Vectors, And Stock Illustration. Image 29612754."/>
          <p:cNvPicPr>
            <a:picLocks noChangeAspect="1" noChangeArrowheads="1"/>
          </p:cNvPicPr>
          <p:nvPr/>
        </p:nvPicPr>
        <p:blipFill>
          <a:blip r:embed="rId3" cstate="print"/>
          <a:srcRect/>
          <a:stretch>
            <a:fillRect/>
          </a:stretch>
        </p:blipFill>
        <p:spPr bwMode="auto">
          <a:xfrm>
            <a:off x="2869441" y="2857496"/>
            <a:ext cx="1202493" cy="928694"/>
          </a:xfrm>
          <a:prstGeom prst="rect">
            <a:avLst/>
          </a:prstGeom>
          <a:solidFill>
            <a:schemeClr val="bg1"/>
          </a:solidFill>
        </p:spPr>
      </p:pic>
      <p:sp>
        <p:nvSpPr>
          <p:cNvPr id="13" name="TextBox 12"/>
          <p:cNvSpPr txBox="1"/>
          <p:nvPr/>
        </p:nvSpPr>
        <p:spPr>
          <a:xfrm>
            <a:off x="1428728" y="3131106"/>
            <a:ext cx="1714512" cy="369332"/>
          </a:xfrm>
          <a:prstGeom prst="rect">
            <a:avLst/>
          </a:prstGeom>
          <a:noFill/>
        </p:spPr>
        <p:txBody>
          <a:bodyPr wrap="square" rtlCol="0">
            <a:spAutoFit/>
          </a:bodyPr>
          <a:lstStyle/>
          <a:p>
            <a:pPr algn="ctr"/>
            <a:r>
              <a:rPr lang="en-US" dirty="0" err="1" smtClean="0"/>
              <a:t>Aloqada</a:t>
            </a:r>
            <a:endParaRPr lang="ru-RU" dirty="0"/>
          </a:p>
        </p:txBody>
      </p:sp>
      <p:pic>
        <p:nvPicPr>
          <p:cNvPr id="58374" name="Picture 6" descr="Символ наушников – Бесплатные иконки: Музыка"/>
          <p:cNvPicPr>
            <a:picLocks noChangeAspect="1" noChangeArrowheads="1"/>
          </p:cNvPicPr>
          <p:nvPr/>
        </p:nvPicPr>
        <p:blipFill>
          <a:blip r:embed="rId4" cstate="print"/>
          <a:srcRect/>
          <a:stretch>
            <a:fillRect/>
          </a:stretch>
        </p:blipFill>
        <p:spPr bwMode="auto">
          <a:xfrm>
            <a:off x="3000364" y="4000504"/>
            <a:ext cx="928694" cy="928694"/>
          </a:xfrm>
          <a:prstGeom prst="rect">
            <a:avLst/>
          </a:prstGeom>
          <a:noFill/>
        </p:spPr>
      </p:pic>
      <p:sp>
        <p:nvSpPr>
          <p:cNvPr id="15" name="TextBox 14"/>
          <p:cNvSpPr txBox="1"/>
          <p:nvPr/>
        </p:nvSpPr>
        <p:spPr>
          <a:xfrm>
            <a:off x="1285852" y="4286256"/>
            <a:ext cx="1714512" cy="369332"/>
          </a:xfrm>
          <a:prstGeom prst="rect">
            <a:avLst/>
          </a:prstGeom>
          <a:noFill/>
        </p:spPr>
        <p:txBody>
          <a:bodyPr wrap="square" rtlCol="0">
            <a:spAutoFit/>
          </a:bodyPr>
          <a:lstStyle/>
          <a:p>
            <a:pPr algn="ctr"/>
            <a:r>
              <a:rPr lang="en-US" dirty="0" err="1" smtClean="0"/>
              <a:t>Musiqa</a:t>
            </a:r>
            <a:endParaRPr lang="ru-RU" dirty="0"/>
          </a:p>
        </p:txBody>
      </p:sp>
      <p:sp>
        <p:nvSpPr>
          <p:cNvPr id="58376" name="AutoShape 8" descr="картинки : Геймпад, Геймер, рука, видео игра, Интернет, ПК, технологии,  дизайн, контроллер, Прокладка, Игра, значок, консоль, символ,  Контролировать, развлекательная программа, Кнопка, весело, играть, Игрок,  Устройство, Концепция, Стиль жизни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8378" name="AutoShape 10" descr="картинки : Геймпад, Геймер, рука, видео игра, Интернет, ПК, технологии,  дизайн, контроллер, Прокладка, Игра, значок, консоль, символ,  Контролировать, развлекательная программа, Кнопка, весело, играть, Игрок,  Устройство, Концепция, Стиль жизни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8380" name="AutoShape 12" descr="картинки : Геймпад, Геймер, рука, видео игра, Интернет, ПК, технологии,  дизайн, контроллер, Прокладка, Игра, значок, консоль, символ,  Контролировать, развлекательная программа, Кнопка, весело, играть, Игрок,  Устройство, Концепция, Стиль жизни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8382" name="AutoShape 14" descr="картинки : Геймпад, Геймер, рука, видео игра, Интернет, ПК, технологии,  дизайн, контроллер, Прокладка, Игра, значок, консоль, символ,  Контролировать, развлекательная программа, Кнопка, весело, играть, Игрок,  Устройство, Концепция, Стиль жизни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58384" name="Picture 16" descr="Значок Онлайн-игры вектор техника Eps конструкции 10 предпосылок игра,  символ игры Веб график Jpg Ai _ логос предмет плоско изобр Иллюстрация  вектора - иллюстрации насчитывающей средства, фон: 80144192"/>
          <p:cNvPicPr>
            <a:picLocks noChangeAspect="1" noChangeArrowheads="1"/>
          </p:cNvPicPr>
          <p:nvPr/>
        </p:nvPicPr>
        <p:blipFill>
          <a:blip r:embed="rId5" cstate="print"/>
          <a:srcRect l="19567" t="24400" r="15211" b="32901"/>
          <a:stretch>
            <a:fillRect/>
          </a:stretch>
        </p:blipFill>
        <p:spPr bwMode="auto">
          <a:xfrm>
            <a:off x="2928926" y="5500702"/>
            <a:ext cx="1020543" cy="714380"/>
          </a:xfrm>
          <a:prstGeom prst="rect">
            <a:avLst/>
          </a:prstGeom>
          <a:noFill/>
        </p:spPr>
      </p:pic>
      <p:sp>
        <p:nvSpPr>
          <p:cNvPr id="21" name="TextBox 20"/>
          <p:cNvSpPr txBox="1"/>
          <p:nvPr/>
        </p:nvSpPr>
        <p:spPr>
          <a:xfrm>
            <a:off x="1214414" y="5786454"/>
            <a:ext cx="1714512" cy="369332"/>
          </a:xfrm>
          <a:prstGeom prst="rect">
            <a:avLst/>
          </a:prstGeom>
          <a:noFill/>
        </p:spPr>
        <p:txBody>
          <a:bodyPr wrap="square" rtlCol="0">
            <a:spAutoFit/>
          </a:bodyPr>
          <a:lstStyle/>
          <a:p>
            <a:pPr algn="ctr"/>
            <a:r>
              <a:rPr lang="en-US" dirty="0" err="1" smtClean="0"/>
              <a:t>Vaqt</a:t>
            </a:r>
            <a:r>
              <a:rPr lang="en-US" dirty="0" smtClean="0"/>
              <a:t> </a:t>
            </a:r>
            <a:r>
              <a:rPr lang="en-US" dirty="0" err="1" smtClean="0"/>
              <a:t>o’tkazish</a:t>
            </a:r>
            <a:endParaRPr lang="ru-RU" dirty="0"/>
          </a:p>
        </p:txBody>
      </p:sp>
      <p:pic>
        <p:nvPicPr>
          <p:cNvPr id="58385" name="Picture 17"/>
          <p:cNvPicPr>
            <a:picLocks noChangeAspect="1" noChangeArrowheads="1"/>
          </p:cNvPicPr>
          <p:nvPr/>
        </p:nvPicPr>
        <p:blipFill>
          <a:blip r:embed="rId6"/>
          <a:srcRect l="8941" t="6383" r="8572" b="23403"/>
          <a:stretch>
            <a:fillRect/>
          </a:stretch>
        </p:blipFill>
        <p:spPr bwMode="auto">
          <a:xfrm>
            <a:off x="7429520" y="1714488"/>
            <a:ext cx="1357322" cy="785818"/>
          </a:xfrm>
          <a:prstGeom prst="rect">
            <a:avLst/>
          </a:prstGeom>
          <a:noFill/>
          <a:ln w="9525">
            <a:noFill/>
            <a:miter lim="800000"/>
            <a:headEnd/>
            <a:tailEnd/>
          </a:ln>
          <a:effectLst/>
        </p:spPr>
      </p:pic>
      <p:sp>
        <p:nvSpPr>
          <p:cNvPr id="23" name="TextBox 22"/>
          <p:cNvSpPr txBox="1"/>
          <p:nvPr/>
        </p:nvSpPr>
        <p:spPr>
          <a:xfrm>
            <a:off x="5572132" y="2071678"/>
            <a:ext cx="1714512" cy="369332"/>
          </a:xfrm>
          <a:prstGeom prst="rect">
            <a:avLst/>
          </a:prstGeom>
          <a:noFill/>
        </p:spPr>
        <p:txBody>
          <a:bodyPr wrap="square" rtlCol="0">
            <a:spAutoFit/>
          </a:bodyPr>
          <a:lstStyle/>
          <a:p>
            <a:pPr algn="ctr"/>
            <a:r>
              <a:rPr lang="en-US" dirty="0" err="1" smtClean="0"/>
              <a:t>Kasbiy</a:t>
            </a:r>
            <a:r>
              <a:rPr lang="en-US" dirty="0" smtClean="0"/>
              <a:t> </a:t>
            </a:r>
            <a:r>
              <a:rPr lang="en-US" dirty="0" err="1" smtClean="0"/>
              <a:t>aloqa</a:t>
            </a:r>
            <a:endParaRPr lang="ru-RU" dirty="0"/>
          </a:p>
        </p:txBody>
      </p:sp>
      <p:pic>
        <p:nvPicPr>
          <p:cNvPr id="58387" name="Picture 19" descr="Контакты выравнивают концепцию значка Иллюстрация вектора контактов  линейная, символ, знак Иллюстрация вектора - иллюстрации насчитывающей  карта, человек: 132508411"/>
          <p:cNvPicPr>
            <a:picLocks noChangeAspect="1" noChangeArrowheads="1"/>
          </p:cNvPicPr>
          <p:nvPr/>
        </p:nvPicPr>
        <p:blipFill>
          <a:blip r:embed="rId7" cstate="print"/>
          <a:srcRect l="23402" t="16627" r="23944" b="27951"/>
          <a:stretch>
            <a:fillRect/>
          </a:stretch>
        </p:blipFill>
        <p:spPr bwMode="auto">
          <a:xfrm>
            <a:off x="7572396" y="2500306"/>
            <a:ext cx="928694" cy="1135070"/>
          </a:xfrm>
          <a:prstGeom prst="rect">
            <a:avLst/>
          </a:prstGeom>
          <a:noFill/>
        </p:spPr>
      </p:pic>
      <p:sp>
        <p:nvSpPr>
          <p:cNvPr id="25" name="TextBox 24"/>
          <p:cNvSpPr txBox="1"/>
          <p:nvPr/>
        </p:nvSpPr>
        <p:spPr>
          <a:xfrm>
            <a:off x="5786446" y="3214686"/>
            <a:ext cx="1714512" cy="369332"/>
          </a:xfrm>
          <a:prstGeom prst="rect">
            <a:avLst/>
          </a:prstGeom>
          <a:noFill/>
        </p:spPr>
        <p:txBody>
          <a:bodyPr wrap="square" rtlCol="0">
            <a:spAutoFit/>
          </a:bodyPr>
          <a:lstStyle/>
          <a:p>
            <a:pPr algn="ctr"/>
            <a:r>
              <a:rPr lang="en-US" dirty="0" err="1" smtClean="0"/>
              <a:t>Foydali</a:t>
            </a:r>
            <a:r>
              <a:rPr lang="en-US" dirty="0" smtClean="0"/>
              <a:t> </a:t>
            </a:r>
            <a:r>
              <a:rPr lang="en-US" dirty="0" err="1" smtClean="0"/>
              <a:t>aloqa</a:t>
            </a:r>
            <a:endParaRPr lang="ru-RU" dirty="0"/>
          </a:p>
        </p:txBody>
      </p:sp>
      <p:pic>
        <p:nvPicPr>
          <p:cNvPr id="58389" name="Picture 21" descr="портфель значок вектор, значки портфеля, сумка значок, кейс PNG и вектор  пнг для бесплатной загрузки"/>
          <p:cNvPicPr>
            <a:picLocks noChangeAspect="1" noChangeArrowheads="1"/>
          </p:cNvPicPr>
          <p:nvPr/>
        </p:nvPicPr>
        <p:blipFill>
          <a:blip r:embed="rId8"/>
          <a:srcRect l="11842" t="19737" r="9208" b="17103"/>
          <a:stretch>
            <a:fillRect/>
          </a:stretch>
        </p:blipFill>
        <p:spPr bwMode="auto">
          <a:xfrm>
            <a:off x="7358082" y="3714752"/>
            <a:ext cx="1428760" cy="1143008"/>
          </a:xfrm>
          <a:prstGeom prst="rect">
            <a:avLst/>
          </a:prstGeom>
          <a:noFill/>
        </p:spPr>
      </p:pic>
      <p:sp>
        <p:nvSpPr>
          <p:cNvPr id="27" name="TextBox 26"/>
          <p:cNvSpPr txBox="1"/>
          <p:nvPr/>
        </p:nvSpPr>
        <p:spPr>
          <a:xfrm>
            <a:off x="5572132" y="4214818"/>
            <a:ext cx="1714512" cy="369332"/>
          </a:xfrm>
          <a:prstGeom prst="rect">
            <a:avLst/>
          </a:prstGeom>
          <a:noFill/>
        </p:spPr>
        <p:txBody>
          <a:bodyPr wrap="square" rtlCol="0">
            <a:spAutoFit/>
          </a:bodyPr>
          <a:lstStyle/>
          <a:p>
            <a:pPr algn="ctr"/>
            <a:r>
              <a:rPr lang="en-US" dirty="0" err="1" smtClean="0"/>
              <a:t>Imkoniyatlar</a:t>
            </a:r>
            <a:r>
              <a:rPr lang="en-US" dirty="0" smtClean="0"/>
              <a:t> </a:t>
            </a:r>
            <a:endParaRPr lang="ru-RU" dirty="0"/>
          </a:p>
        </p:txBody>
      </p:sp>
      <p:pic>
        <p:nvPicPr>
          <p:cNvPr id="58391" name="Picture 23" descr="Символ Topview компьютера ноутбука открытый в черно-белом Иллюстрация  вектора - иллюстрации насчитывающей : 145163116"/>
          <p:cNvPicPr>
            <a:picLocks noChangeAspect="1" noChangeArrowheads="1"/>
          </p:cNvPicPr>
          <p:nvPr/>
        </p:nvPicPr>
        <p:blipFill>
          <a:blip r:embed="rId9" cstate="print"/>
          <a:srcRect l="8107" t="11687" r="10827" b="19197"/>
          <a:stretch>
            <a:fillRect/>
          </a:stretch>
        </p:blipFill>
        <p:spPr bwMode="auto">
          <a:xfrm>
            <a:off x="7572396" y="5143512"/>
            <a:ext cx="1111258" cy="1000132"/>
          </a:xfrm>
          <a:prstGeom prst="rect">
            <a:avLst/>
          </a:prstGeom>
          <a:noFill/>
        </p:spPr>
      </p:pic>
      <p:sp>
        <p:nvSpPr>
          <p:cNvPr id="29" name="TextBox 28"/>
          <p:cNvSpPr txBox="1"/>
          <p:nvPr/>
        </p:nvSpPr>
        <p:spPr>
          <a:xfrm>
            <a:off x="5786446" y="5500702"/>
            <a:ext cx="1714512" cy="646331"/>
          </a:xfrm>
          <a:prstGeom prst="rect">
            <a:avLst/>
          </a:prstGeom>
          <a:noFill/>
        </p:spPr>
        <p:txBody>
          <a:bodyPr wrap="square" rtlCol="0">
            <a:spAutoFit/>
          </a:bodyPr>
          <a:lstStyle/>
          <a:p>
            <a:pPr algn="ctr"/>
            <a:r>
              <a:rPr lang="en-US" dirty="0" err="1" smtClean="0"/>
              <a:t>Aloqani</a:t>
            </a:r>
            <a:r>
              <a:rPr lang="en-US" dirty="0" smtClean="0"/>
              <a:t> </a:t>
            </a:r>
            <a:r>
              <a:rPr lang="en-US" dirty="0" err="1" smtClean="0"/>
              <a:t>saqlash</a:t>
            </a:r>
            <a:endParaRPr lang="ru-RU" dirty="0"/>
          </a:p>
        </p:txBody>
      </p:sp>
      <p:pic>
        <p:nvPicPr>
          <p:cNvPr id="26" name="Picture 2" descr="пунктуальный Сток-фотографии, графику и векторные иллюстрации | Stockfresh"/>
          <p:cNvPicPr>
            <a:picLocks noChangeAspect="1" noChangeArrowheads="1"/>
          </p:cNvPicPr>
          <p:nvPr/>
        </p:nvPicPr>
        <p:blipFill>
          <a:blip r:embed="rId10" cstate="print"/>
          <a:srcRect/>
          <a:stretch>
            <a:fillRect/>
          </a:stretch>
        </p:blipFill>
        <p:spPr bwMode="auto">
          <a:xfrm>
            <a:off x="8501090" y="785794"/>
            <a:ext cx="642910" cy="618265"/>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857232"/>
            <a:ext cx="7858180" cy="5214974"/>
          </a:xfrm>
        </p:spPr>
        <p:txBody>
          <a:bodyPr>
            <a:noAutofit/>
          </a:bodyPr>
          <a:lstStyle/>
          <a:p>
            <a:pPr marL="361950">
              <a:defRPr/>
            </a:pPr>
            <a:endParaRPr lang="ru-RU" sz="32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142853"/>
            <a:ext cx="8143900" cy="1200329"/>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Yuqori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darajadagi</a:t>
            </a:r>
            <a:r>
              <a:rPr lang="en-US" sz="3600" b="1" dirty="0" smtClean="0">
                <a:solidFill>
                  <a:srgbClr val="FF0000"/>
                </a:solidFill>
                <a:latin typeface="Times New Roman" pitchFamily="18" charset="0"/>
                <a:cs typeface="Times New Roman" pitchFamily="18" charset="0"/>
              </a:rPr>
              <a:t> </a:t>
            </a:r>
            <a:r>
              <a:rPr lang="uz-Latn-UZ" sz="3600" b="1" dirty="0" smtClean="0">
                <a:solidFill>
                  <a:srgbClr val="FF0000"/>
                </a:solidFill>
                <a:latin typeface="Times New Roman" pitchFamily="18" charset="0"/>
                <a:cs typeface="Times New Roman" pitchFamily="18" charset="0"/>
              </a:rPr>
              <a:t>menejer</a:t>
            </a:r>
            <a:r>
              <a:rPr lang="en-US" sz="3600" b="1" dirty="0" err="1" smtClean="0">
                <a:solidFill>
                  <a:srgbClr val="FF0000"/>
                </a:solidFill>
                <a:latin typeface="Times New Roman" pitchFamily="18" charset="0"/>
                <a:cs typeface="Times New Roman" pitchFamily="18" charset="0"/>
              </a:rPr>
              <a:t>ning</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xizmat</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vaqti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taqsimoti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o’rtacha</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holda</a:t>
            </a:r>
            <a:r>
              <a:rPr lang="en-US" sz="3600" b="1" dirty="0" smtClean="0">
                <a:solidFill>
                  <a:srgbClr val="FF0000"/>
                </a:solidFill>
                <a:latin typeface="Times New Roman" pitchFamily="18" charset="0"/>
                <a:cs typeface="Times New Roman" pitchFamily="18" charset="0"/>
              </a:rPr>
              <a:t>)</a:t>
            </a:r>
            <a:endParaRPr lang="ru-RU" sz="36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18</a:t>
            </a:fld>
            <a:endParaRPr lang="ru-RU" sz="2000" dirty="0">
              <a:solidFill>
                <a:schemeClr val="tx1"/>
              </a:solidFill>
              <a:latin typeface="Times New Roman" pitchFamily="18" charset="0"/>
              <a:cs typeface="Times New Roman" pitchFamily="18" charset="0"/>
            </a:endParaRPr>
          </a:p>
        </p:txBody>
      </p:sp>
      <p:graphicFrame>
        <p:nvGraphicFramePr>
          <p:cNvPr id="7" name="Диаграмма 6"/>
          <p:cNvGraphicFramePr/>
          <p:nvPr/>
        </p:nvGraphicFramePr>
        <p:xfrm>
          <a:off x="1214414" y="1714488"/>
          <a:ext cx="7786742" cy="4786346"/>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1357298"/>
            <a:ext cx="7858180" cy="5214974"/>
          </a:xfrm>
        </p:spPr>
        <p:txBody>
          <a:bodyPr>
            <a:noAutofit/>
          </a:bodyPr>
          <a:lstStyle/>
          <a:p>
            <a:pPr marL="361950">
              <a:defRPr/>
            </a:pPr>
            <a:r>
              <a:rPr lang="uz-Latn-UZ" sz="3600" dirty="0" smtClean="0">
                <a:solidFill>
                  <a:srgbClr val="002060"/>
                </a:solidFill>
                <a:latin typeface="Times New Roman" pitchFamily="18" charset="0"/>
                <a:cs typeface="Times New Roman" pitchFamily="18" charset="0"/>
              </a:rPr>
              <a:t>1. Shoshilinch </a:t>
            </a:r>
            <a:r>
              <a:rPr lang="en-US" sz="3600" dirty="0" err="1" smtClean="0">
                <a:solidFill>
                  <a:srgbClr val="002060"/>
                </a:solidFill>
                <a:latin typeface="Times New Roman" pitchFamily="18" charset="0"/>
                <a:cs typeface="Times New Roman" pitchFamily="18" charset="0"/>
              </a:rPr>
              <a:t>ishlar</a:t>
            </a:r>
            <a:r>
              <a:rPr lang="en-US" sz="3600" dirty="0" smtClean="0">
                <a:solidFill>
                  <a:srgbClr val="002060"/>
                </a:solidFill>
                <a:latin typeface="Times New Roman" pitchFamily="18" charset="0"/>
                <a:cs typeface="Times New Roman" pitchFamily="18" charset="0"/>
              </a:rPr>
              <a:t> </a:t>
            </a:r>
            <a:r>
              <a:rPr lang="uz-Latn-UZ" sz="3600" dirty="0" smtClean="0">
                <a:solidFill>
                  <a:srgbClr val="002060"/>
                </a:solidFill>
                <a:latin typeface="Times New Roman" pitchFamily="18" charset="0"/>
                <a:cs typeface="Times New Roman" pitchFamily="18" charset="0"/>
              </a:rPr>
              <a:t>- vazifalar, ularning bajarilishi qat'iy belgilangan muddatda.</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1600" dirty="0" smtClean="0">
                <a:solidFill>
                  <a:srgbClr val="002060"/>
                </a:solidFill>
                <a:latin typeface="Times New Roman" pitchFamily="18" charset="0"/>
                <a:cs typeface="Times New Roman" pitchFamily="18" charset="0"/>
              </a:rPr>
              <a:t/>
            </a:r>
            <a:br>
              <a:rPr lang="en-US" sz="1600" dirty="0" smtClean="0">
                <a:solidFill>
                  <a:srgbClr val="002060"/>
                </a:solidFill>
                <a:latin typeface="Times New Roman" pitchFamily="18" charset="0"/>
                <a:cs typeface="Times New Roman" pitchFamily="18" charset="0"/>
              </a:rPr>
            </a:br>
            <a:r>
              <a:rPr lang="uz-Latn-UZ" sz="3600" dirty="0" smtClean="0">
                <a:solidFill>
                  <a:srgbClr val="002060"/>
                </a:solidFill>
                <a:latin typeface="Times New Roman" pitchFamily="18" charset="0"/>
                <a:cs typeface="Times New Roman" pitchFamily="18" charset="0"/>
              </a:rPr>
              <a:t>2. O'rta muddatli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ishlar</a:t>
            </a:r>
            <a:r>
              <a:rPr lang="en-US" sz="3600" dirty="0" smtClean="0">
                <a:solidFill>
                  <a:srgbClr val="002060"/>
                </a:solidFill>
                <a:latin typeface="Times New Roman" pitchFamily="18" charset="0"/>
                <a:cs typeface="Times New Roman" pitchFamily="18" charset="0"/>
              </a:rPr>
              <a:t> </a:t>
            </a:r>
            <a:r>
              <a:rPr lang="uz-Latn-UZ" sz="3600" dirty="0" smtClean="0">
                <a:solidFill>
                  <a:srgbClr val="002060"/>
                </a:solidFill>
                <a:latin typeface="Times New Roman" pitchFamily="18" charset="0"/>
                <a:cs typeface="Times New Roman" pitchFamily="18" charset="0"/>
              </a:rPr>
              <a:t>- kundalik faoliyat. </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1600" dirty="0" smtClean="0">
                <a:solidFill>
                  <a:srgbClr val="002060"/>
                </a:solidFill>
                <a:latin typeface="Times New Roman" pitchFamily="18" charset="0"/>
                <a:cs typeface="Times New Roman" pitchFamily="18" charset="0"/>
              </a:rPr>
              <a:t/>
            </a:r>
            <a:br>
              <a:rPr lang="en-US" sz="1600" dirty="0" smtClean="0">
                <a:solidFill>
                  <a:srgbClr val="002060"/>
                </a:solidFill>
                <a:latin typeface="Times New Roman" pitchFamily="18" charset="0"/>
                <a:cs typeface="Times New Roman" pitchFamily="18" charset="0"/>
              </a:rPr>
            </a:br>
            <a:r>
              <a:rPr lang="uz-Latn-UZ" sz="3600" dirty="0" smtClean="0">
                <a:solidFill>
                  <a:srgbClr val="002060"/>
                </a:solidFill>
                <a:latin typeface="Times New Roman" pitchFamily="18" charset="0"/>
                <a:cs typeface="Times New Roman" pitchFamily="18" charset="0"/>
              </a:rPr>
              <a:t>3. Shoshilinch bo'lmagan </a:t>
            </a:r>
            <a:r>
              <a:rPr lang="en-US" sz="3600" dirty="0" err="1" smtClean="0">
                <a:solidFill>
                  <a:srgbClr val="002060"/>
                </a:solidFill>
                <a:latin typeface="Times New Roman" pitchFamily="18" charset="0"/>
                <a:cs typeface="Times New Roman" pitchFamily="18" charset="0"/>
              </a:rPr>
              <a:t>ishlar</a:t>
            </a:r>
            <a:r>
              <a:rPr lang="en-US" sz="3600" dirty="0" smtClean="0">
                <a:solidFill>
                  <a:srgbClr val="002060"/>
                </a:solidFill>
                <a:latin typeface="Times New Roman" pitchFamily="18" charset="0"/>
                <a:cs typeface="Times New Roman" pitchFamily="18" charset="0"/>
              </a:rPr>
              <a:t> </a:t>
            </a:r>
            <a:r>
              <a:rPr lang="uz-Latn-UZ" sz="3600" dirty="0" smtClean="0">
                <a:solidFill>
                  <a:srgbClr val="002060"/>
                </a:solidFill>
                <a:latin typeface="Times New Roman" pitchFamily="18" charset="0"/>
                <a:cs typeface="Times New Roman" pitchFamily="18" charset="0"/>
              </a:rPr>
              <a:t>- bir muncha vaqtga qoldirilishi mumkin bo'lgan narsalar.</a:t>
            </a:r>
            <a:endParaRPr lang="ru-RU" sz="36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142853"/>
            <a:ext cx="8143900" cy="1200329"/>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a:t>
            </a:r>
            <a:r>
              <a:rPr lang="en-US" sz="3600" b="1" dirty="0" smtClean="0">
                <a:solidFill>
                  <a:srgbClr val="FF0000"/>
                </a:solidFill>
                <a:latin typeface="Times New Roman" pitchFamily="18" charset="0"/>
                <a:cs typeface="Times New Roman" pitchFamily="18" charset="0"/>
              </a:rPr>
              <a:t>M</a:t>
            </a:r>
            <a:r>
              <a:rPr lang="uz-Latn-UZ" sz="3600" b="1" dirty="0" smtClean="0">
                <a:solidFill>
                  <a:srgbClr val="FF0000"/>
                </a:solidFill>
                <a:latin typeface="Times New Roman" pitchFamily="18" charset="0"/>
                <a:cs typeface="Times New Roman" pitchFamily="18" charset="0"/>
              </a:rPr>
              <a:t>enejer</a:t>
            </a:r>
            <a:r>
              <a:rPr lang="en-US" sz="3600" b="1" dirty="0" err="1" smtClean="0">
                <a:solidFill>
                  <a:srgbClr val="FF0000"/>
                </a:solidFill>
                <a:latin typeface="Times New Roman" pitchFamily="18" charset="0"/>
                <a:cs typeface="Times New Roman" pitchFamily="18" charset="0"/>
              </a:rPr>
              <a:t>ning</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ish</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vaqti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taqsimoti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o’rtacha</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holda</a:t>
            </a:r>
            <a:r>
              <a:rPr lang="en-US" sz="3600" b="1" dirty="0" smtClean="0">
                <a:solidFill>
                  <a:srgbClr val="FF0000"/>
                </a:solidFill>
                <a:latin typeface="Times New Roman" pitchFamily="18" charset="0"/>
                <a:cs typeface="Times New Roman" pitchFamily="18" charset="0"/>
              </a:rPr>
              <a:t>)</a:t>
            </a:r>
            <a:endParaRPr lang="ru-RU" sz="36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19</a:t>
            </a:fld>
            <a:endParaRPr lang="ru-RU" sz="2000"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000100" y="0"/>
            <a:ext cx="8143900" cy="1200329"/>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a:t>
            </a:r>
            <a:r>
              <a:rPr lang="en-US" sz="3600" b="1" dirty="0" smtClean="0">
                <a:solidFill>
                  <a:srgbClr val="FF0000"/>
                </a:solidFill>
                <a:latin typeface="Times New Roman" pitchFamily="18" charset="0"/>
                <a:cs typeface="Times New Roman" pitchFamily="18" charset="0"/>
              </a:rPr>
              <a:t>M</a:t>
            </a:r>
            <a:r>
              <a:rPr lang="uz-Latn-UZ" sz="3600" b="1" dirty="0" smtClean="0">
                <a:solidFill>
                  <a:srgbClr val="FF0000"/>
                </a:solidFill>
                <a:latin typeface="Times New Roman" pitchFamily="18" charset="0"/>
                <a:cs typeface="Times New Roman" pitchFamily="18" charset="0"/>
              </a:rPr>
              <a:t>enejer</a:t>
            </a:r>
            <a:r>
              <a:rPr lang="en-US" sz="3600" b="1" dirty="0" err="1" smtClean="0">
                <a:solidFill>
                  <a:srgbClr val="FF0000"/>
                </a:solidFill>
                <a:latin typeface="Times New Roman" pitchFamily="18" charset="0"/>
                <a:cs typeface="Times New Roman" pitchFamily="18" charset="0"/>
              </a:rPr>
              <a:t>ning</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ish</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vaqtida</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ishlarini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taqsimlash</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Eyzenhauer</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usuli</a:t>
            </a:r>
            <a:r>
              <a:rPr lang="en-US" sz="3600" b="1" dirty="0" smtClean="0">
                <a:solidFill>
                  <a:srgbClr val="FF0000"/>
                </a:solidFill>
                <a:latin typeface="Times New Roman" pitchFamily="18" charset="0"/>
                <a:cs typeface="Times New Roman" pitchFamily="18" charset="0"/>
              </a:rPr>
              <a:t>)</a:t>
            </a:r>
            <a:endParaRPr lang="ru-RU" sz="36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20</a:t>
            </a:fld>
            <a:endParaRPr lang="ru-RU" sz="2000" dirty="0">
              <a:solidFill>
                <a:schemeClr val="tx1"/>
              </a:solidFill>
              <a:latin typeface="Times New Roman" pitchFamily="18" charset="0"/>
              <a:cs typeface="Times New Roman" pitchFamily="18" charset="0"/>
            </a:endParaRPr>
          </a:p>
        </p:txBody>
      </p:sp>
      <p:sp>
        <p:nvSpPr>
          <p:cNvPr id="6" name="TextBox 5"/>
          <p:cNvSpPr txBox="1"/>
          <p:nvPr/>
        </p:nvSpPr>
        <p:spPr>
          <a:xfrm>
            <a:off x="2786050" y="1500174"/>
            <a:ext cx="2500330" cy="2123658"/>
          </a:xfrm>
          <a:prstGeom prst="rect">
            <a:avLst/>
          </a:prstGeom>
          <a:solidFill>
            <a:schemeClr val="accent4">
              <a:lumMod val="20000"/>
              <a:lumOff val="80000"/>
            </a:schemeClr>
          </a:solidFill>
          <a:ln w="25400">
            <a:solidFill>
              <a:schemeClr val="accent5">
                <a:lumMod val="50000"/>
              </a:schemeClr>
            </a:solidFill>
          </a:ln>
        </p:spPr>
        <p:txBody>
          <a:bodyPr wrap="square" rtlCol="0">
            <a:spAutoFit/>
          </a:bodyPr>
          <a:lstStyle/>
          <a:p>
            <a:pPr lvl="0" algn="ctr"/>
            <a:r>
              <a:rPr lang="en-US" sz="3200" dirty="0" smtClean="0">
                <a:solidFill>
                  <a:schemeClr val="tx2">
                    <a:satMod val="130000"/>
                  </a:schemeClr>
                </a:solidFill>
                <a:latin typeface="Times New Roman" pitchFamily="18" charset="0"/>
                <a:ea typeface="+mj-ea"/>
                <a:cs typeface="Times New Roman" pitchFamily="18" charset="0"/>
              </a:rPr>
              <a:t>M</a:t>
            </a:r>
            <a:r>
              <a:rPr lang="uz-Latn-UZ" sz="3200" dirty="0" smtClean="0">
                <a:solidFill>
                  <a:schemeClr val="tx2">
                    <a:satMod val="130000"/>
                  </a:schemeClr>
                </a:solidFill>
                <a:latin typeface="Times New Roman" pitchFamily="18" charset="0"/>
                <a:ea typeface="+mj-ea"/>
                <a:cs typeface="Times New Roman" pitchFamily="18" charset="0"/>
              </a:rPr>
              <a:t>utaxassis</a:t>
            </a:r>
            <a:r>
              <a:rPr lang="en-US" sz="3200" dirty="0" smtClean="0">
                <a:solidFill>
                  <a:schemeClr val="tx2">
                    <a:satMod val="130000"/>
                  </a:schemeClr>
                </a:solidFill>
                <a:latin typeface="Times New Roman" pitchFamily="18" charset="0"/>
                <a:ea typeface="+mj-ea"/>
                <a:cs typeface="Times New Roman" pitchFamily="18" charset="0"/>
              </a:rPr>
              <a:t>, </a:t>
            </a:r>
            <a:r>
              <a:rPr lang="en-US" sz="3200" dirty="0" err="1" smtClean="0">
                <a:solidFill>
                  <a:schemeClr val="tx2">
                    <a:satMod val="130000"/>
                  </a:schemeClr>
                </a:solidFill>
                <a:latin typeface="Times New Roman" pitchFamily="18" charset="0"/>
                <a:cs typeface="Times New Roman" pitchFamily="18" charset="0"/>
              </a:rPr>
              <a:t>menejerga</a:t>
            </a:r>
            <a:r>
              <a:rPr lang="en-US" sz="3200" dirty="0" smtClean="0">
                <a:solidFill>
                  <a:schemeClr val="tx2">
                    <a:satMod val="130000"/>
                  </a:schemeClr>
                </a:solidFill>
                <a:latin typeface="Times New Roman" pitchFamily="18" charset="0"/>
                <a:cs typeface="Times New Roman" pitchFamily="18" charset="0"/>
              </a:rPr>
              <a:t> </a:t>
            </a:r>
            <a:r>
              <a:rPr lang="en-US" sz="3200" dirty="0" err="1" smtClean="0">
                <a:solidFill>
                  <a:schemeClr val="tx2">
                    <a:satMod val="130000"/>
                  </a:schemeClr>
                </a:solidFill>
                <a:latin typeface="Times New Roman" pitchFamily="18" charset="0"/>
                <a:cs typeface="Times New Roman" pitchFamily="18" charset="0"/>
              </a:rPr>
              <a:t>xisobot</a:t>
            </a:r>
            <a:endParaRPr lang="en-US" sz="3200" dirty="0" smtClean="0">
              <a:solidFill>
                <a:schemeClr val="tx2">
                  <a:satMod val="130000"/>
                </a:schemeClr>
              </a:solidFill>
              <a:latin typeface="Times New Roman" pitchFamily="18" charset="0"/>
              <a:cs typeface="Times New Roman" pitchFamily="18" charset="0"/>
            </a:endParaRPr>
          </a:p>
          <a:p>
            <a:pPr lvl="0"/>
            <a:endParaRPr lang="en-US" dirty="0" smtClean="0"/>
          </a:p>
          <a:p>
            <a:endParaRPr lang="ru-RU" dirty="0"/>
          </a:p>
        </p:txBody>
      </p:sp>
      <p:sp>
        <p:nvSpPr>
          <p:cNvPr id="8" name="Заголовок 7"/>
          <p:cNvSpPr txBox="1">
            <a:spLocks noGrp="1"/>
          </p:cNvSpPr>
          <p:nvPr>
            <p:ph type="title"/>
          </p:nvPr>
        </p:nvSpPr>
        <p:spPr>
          <a:xfrm>
            <a:off x="5286380" y="1500174"/>
            <a:ext cx="2571768" cy="2893100"/>
          </a:xfrm>
          <a:prstGeom prst="rect">
            <a:avLst/>
          </a:prstGeom>
          <a:solidFill>
            <a:schemeClr val="accent4">
              <a:lumMod val="20000"/>
              <a:lumOff val="80000"/>
            </a:schemeClr>
          </a:solidFill>
          <a:ln w="25400">
            <a:solidFill>
              <a:schemeClr val="accent5">
                <a:lumMod val="50000"/>
              </a:schemeClr>
            </a:solidFill>
          </a:ln>
        </p:spPr>
        <p:txBody>
          <a:bodyPr wrap="square" rtlCol="0">
            <a:spAutoFit/>
          </a:bodyPr>
          <a:lstStyle/>
          <a:p>
            <a:pPr algn="ctr"/>
            <a:r>
              <a:rPr lang="en-US" sz="3200" dirty="0" err="1" smtClean="0">
                <a:effectLst/>
                <a:latin typeface="Times New Roman" pitchFamily="18" charset="0"/>
                <a:cs typeface="Times New Roman" pitchFamily="18" charset="0"/>
              </a:rPr>
              <a:t>Menejer</a:t>
            </a:r>
            <a:r>
              <a:rPr lang="en-US" sz="3200" dirty="0" smtClean="0">
                <a:effectLst/>
                <a:latin typeface="Times New Roman" pitchFamily="18" charset="0"/>
                <a:cs typeface="Times New Roman" pitchFamily="18" charset="0"/>
              </a:rPr>
              <a:t> </a:t>
            </a:r>
            <a:r>
              <a:rPr lang="en-US" sz="3200" dirty="0" err="1" smtClean="0">
                <a:effectLst/>
                <a:latin typeface="Times New Roman" pitchFamily="18" charset="0"/>
                <a:cs typeface="Times New Roman" pitchFamily="18" charset="0"/>
              </a:rPr>
              <a:t>o’zi</a:t>
            </a:r>
            <a:r>
              <a:rPr lang="en-US" sz="3200" dirty="0" smtClean="0">
                <a:effectLst/>
                <a:latin typeface="Times New Roman" pitchFamily="18" charset="0"/>
                <a:cs typeface="Times New Roman" pitchFamily="18" charset="0"/>
              </a:rPr>
              <a:t> </a:t>
            </a:r>
            <a:r>
              <a:rPr lang="en-US" sz="3200" dirty="0" err="1" smtClean="0">
                <a:effectLst/>
                <a:latin typeface="Times New Roman" pitchFamily="18" charset="0"/>
                <a:cs typeface="Times New Roman" pitchFamily="18" charset="0"/>
              </a:rPr>
              <a:t>shaxsan</a:t>
            </a:r>
            <a:r>
              <a:rPr lang="en-US" sz="3200" dirty="0" smtClean="0">
                <a:effectLst/>
                <a:latin typeface="Times New Roman" pitchFamily="18" charset="0"/>
                <a:cs typeface="Times New Roman" pitchFamily="18" charset="0"/>
              </a:rPr>
              <a:t> </a:t>
            </a:r>
            <a:r>
              <a:rPr lang="en-US" sz="3200" dirty="0" err="1" smtClean="0">
                <a:effectLst/>
                <a:latin typeface="Times New Roman" pitchFamily="18" charset="0"/>
                <a:cs typeface="Times New Roman" pitchFamily="18" charset="0"/>
              </a:rPr>
              <a:t>qilish</a:t>
            </a:r>
            <a:r>
              <a:rPr lang="en-US" sz="3200" dirty="0" smtClean="0">
                <a:effectLst/>
                <a:latin typeface="Times New Roman" pitchFamily="18" charset="0"/>
                <a:cs typeface="Times New Roman" pitchFamily="18" charset="0"/>
              </a:rPr>
              <a:t> </a:t>
            </a:r>
            <a:r>
              <a:rPr lang="en-US" sz="3200" dirty="0" err="1" smtClean="0">
                <a:effectLst/>
                <a:latin typeface="Times New Roman" pitchFamily="18" charset="0"/>
                <a:cs typeface="Times New Roman" pitchFamily="18" charset="0"/>
              </a:rPr>
              <a:t>kerak</a:t>
            </a:r>
            <a:r>
              <a:rPr lang="en-US" dirty="0" smtClean="0">
                <a:effectLst/>
              </a:rPr>
              <a:t/>
            </a:r>
            <a:br>
              <a:rPr lang="en-US" dirty="0" smtClean="0">
                <a:effectLst/>
              </a:rPr>
            </a:br>
            <a:endParaRPr lang="en-US" dirty="0" smtClean="0">
              <a:effectLst/>
            </a:endParaRPr>
          </a:p>
          <a:p>
            <a:endParaRPr lang="ru-RU" dirty="0">
              <a:effectLst/>
            </a:endParaRPr>
          </a:p>
        </p:txBody>
      </p:sp>
      <p:sp>
        <p:nvSpPr>
          <p:cNvPr id="9" name="TextBox 8"/>
          <p:cNvSpPr txBox="1"/>
          <p:nvPr/>
        </p:nvSpPr>
        <p:spPr>
          <a:xfrm>
            <a:off x="2786050" y="3602370"/>
            <a:ext cx="2500330" cy="2000548"/>
          </a:xfrm>
          <a:prstGeom prst="rect">
            <a:avLst/>
          </a:prstGeom>
          <a:solidFill>
            <a:schemeClr val="accent4">
              <a:lumMod val="20000"/>
              <a:lumOff val="80000"/>
            </a:schemeClr>
          </a:solidFill>
          <a:ln w="25400">
            <a:solidFill>
              <a:schemeClr val="accent5">
                <a:lumMod val="50000"/>
              </a:schemeClr>
            </a:solidFill>
          </a:ln>
        </p:spPr>
        <p:txBody>
          <a:bodyPr wrap="square" rtlCol="0">
            <a:spAutoFit/>
          </a:bodyPr>
          <a:lstStyle/>
          <a:p>
            <a:pPr algn="ctr"/>
            <a:endParaRPr lang="en-US" sz="3200" dirty="0" smtClean="0">
              <a:solidFill>
                <a:schemeClr val="tx2">
                  <a:satMod val="130000"/>
                </a:schemeClr>
              </a:solidFill>
              <a:effectLst>
                <a:outerShdw blurRad="50000" dist="30000" dir="5400000" algn="tl" rotWithShape="0">
                  <a:srgbClr val="000000">
                    <a:alpha val="30000"/>
                  </a:srgbClr>
                </a:outerShdw>
              </a:effectLst>
              <a:latin typeface="Times New Roman" pitchFamily="18" charset="0"/>
              <a:ea typeface="+mj-ea"/>
              <a:cs typeface="Times New Roman" pitchFamily="18" charset="0"/>
            </a:endParaRPr>
          </a:p>
          <a:p>
            <a:pPr algn="ctr"/>
            <a:r>
              <a:rPr lang="en-US" sz="3200" dirty="0" err="1" smtClean="0">
                <a:solidFill>
                  <a:schemeClr val="tx2">
                    <a:satMod val="130000"/>
                  </a:schemeClr>
                </a:solidFill>
                <a:latin typeface="Times New Roman" pitchFamily="18" charset="0"/>
                <a:ea typeface="+mj-ea"/>
                <a:cs typeface="Times New Roman" pitchFamily="18" charset="0"/>
              </a:rPr>
              <a:t>Yordamchi</a:t>
            </a:r>
            <a:endParaRPr lang="en-US" sz="3200" dirty="0" smtClean="0">
              <a:solidFill>
                <a:schemeClr val="tx2">
                  <a:satMod val="130000"/>
                </a:schemeClr>
              </a:solidFill>
              <a:latin typeface="Times New Roman" pitchFamily="18" charset="0"/>
              <a:ea typeface="+mj-ea"/>
              <a:cs typeface="Times New Roman" pitchFamily="18" charset="0"/>
            </a:endParaRPr>
          </a:p>
          <a:p>
            <a:endParaRPr lang="en-US" sz="2400" dirty="0" smtClean="0"/>
          </a:p>
          <a:p>
            <a:endParaRPr lang="en-US" dirty="0" smtClean="0"/>
          </a:p>
          <a:p>
            <a:endParaRPr lang="ru-RU" dirty="0"/>
          </a:p>
        </p:txBody>
      </p:sp>
      <p:sp>
        <p:nvSpPr>
          <p:cNvPr id="10" name="Заголовок 7"/>
          <p:cNvSpPr txBox="1">
            <a:spLocks/>
          </p:cNvSpPr>
          <p:nvPr/>
        </p:nvSpPr>
        <p:spPr>
          <a:xfrm>
            <a:off x="5286380" y="3571876"/>
            <a:ext cx="2571768" cy="2000548"/>
          </a:xfrm>
          <a:prstGeom prst="rect">
            <a:avLst/>
          </a:prstGeom>
          <a:solidFill>
            <a:schemeClr val="accent4">
              <a:lumMod val="20000"/>
              <a:lumOff val="80000"/>
            </a:schemeClr>
          </a:solidFill>
          <a:ln w="25400">
            <a:solidFill>
              <a:schemeClr val="accent5">
                <a:lumMod val="50000"/>
              </a:schemeClr>
            </a:solidFill>
          </a:ln>
        </p:spPr>
        <p:txBody>
          <a:bodyPr wrap="square" rtlCol="0" anchor="ctr">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3200" dirty="0" err="1" smtClean="0">
                <a:solidFill>
                  <a:schemeClr val="tx2">
                    <a:satMod val="130000"/>
                  </a:schemeClr>
                </a:solidFill>
                <a:latin typeface="Times New Roman" pitchFamily="18" charset="0"/>
                <a:ea typeface="+mj-ea"/>
                <a:cs typeface="Times New Roman" pitchFamily="18" charset="0"/>
              </a:rPr>
              <a:t>Yordamchi</a:t>
            </a:r>
            <a:r>
              <a:rPr lang="en-US" sz="3200" dirty="0" smtClean="0">
                <a:solidFill>
                  <a:schemeClr val="tx2">
                    <a:satMod val="130000"/>
                  </a:schemeClr>
                </a:solidFill>
                <a:latin typeface="Times New Roman" pitchFamily="18" charset="0"/>
                <a:ea typeface="+mj-ea"/>
                <a:cs typeface="Times New Roman" pitchFamily="18" charset="0"/>
              </a:rPr>
              <a:t>, </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3200" dirty="0" err="1" smtClean="0">
                <a:solidFill>
                  <a:schemeClr val="tx2">
                    <a:satMod val="130000"/>
                  </a:schemeClr>
                </a:solidFill>
                <a:latin typeface="Times New Roman" pitchFamily="18" charset="0"/>
                <a:ea typeface="+mj-ea"/>
                <a:cs typeface="Times New Roman" pitchFamily="18" charset="0"/>
              </a:rPr>
              <a:t>menejer</a:t>
            </a:r>
            <a:r>
              <a:rPr lang="en-US" sz="3200" dirty="0" smtClean="0">
                <a:solidFill>
                  <a:schemeClr val="tx2">
                    <a:satMod val="130000"/>
                  </a:schemeClr>
                </a:solidFill>
                <a:latin typeface="Times New Roman" pitchFamily="18" charset="0"/>
                <a:ea typeface="+mj-ea"/>
                <a:cs typeface="Times New Roman" pitchFamily="18" charset="0"/>
              </a:rPr>
              <a:t> </a:t>
            </a:r>
            <a:r>
              <a:rPr lang="en-US" sz="3200" dirty="0" err="1" smtClean="0">
                <a:solidFill>
                  <a:schemeClr val="tx2">
                    <a:satMod val="130000"/>
                  </a:schemeClr>
                </a:solidFill>
                <a:latin typeface="Times New Roman" pitchFamily="18" charset="0"/>
                <a:ea typeface="+mj-ea"/>
                <a:cs typeface="Times New Roman" pitchFamily="18" charset="0"/>
              </a:rPr>
              <a:t>nazoratida</a:t>
            </a:r>
            <a:endParaRPr lang="en-US" sz="3200" dirty="0" smtClean="0">
              <a:solidFill>
                <a:schemeClr val="tx2">
                  <a:satMod val="130000"/>
                </a:schemeClr>
              </a:solidFill>
              <a:latin typeface="Times New Roman" pitchFamily="18" charset="0"/>
              <a:ea typeface="+mj-ea"/>
              <a:cs typeface="Times New Roman" pitchFamily="18" charset="0"/>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ru-RU" sz="2800" b="0" i="0" u="none" strike="noStrike" kern="1200" cap="none" spc="0" normalizeH="0" baseline="0" noProof="0" dirty="0">
              <a:ln>
                <a:noFill/>
              </a:ln>
              <a:solidFill>
                <a:schemeClr val="tx2">
                  <a:satMod val="130000"/>
                </a:schemeClr>
              </a:solidFill>
              <a:effectLst>
                <a:outerShdw blurRad="50000" dist="30000" dir="5400000" algn="tl" rotWithShape="0">
                  <a:srgbClr val="000000">
                    <a:alpha val="30000"/>
                  </a:srgbClr>
                </a:outerShdw>
              </a:effectLst>
              <a:uLnTx/>
              <a:uFillTx/>
              <a:latin typeface="+mj-lt"/>
              <a:ea typeface="+mj-ea"/>
              <a:cs typeface="+mj-cs"/>
            </a:endParaRPr>
          </a:p>
        </p:txBody>
      </p:sp>
      <p:sp>
        <p:nvSpPr>
          <p:cNvPr id="11" name="TextBox 10"/>
          <p:cNvSpPr txBox="1"/>
          <p:nvPr/>
        </p:nvSpPr>
        <p:spPr>
          <a:xfrm>
            <a:off x="1142976" y="3429000"/>
            <a:ext cx="1357322" cy="400110"/>
          </a:xfrm>
          <a:prstGeom prst="rect">
            <a:avLst/>
          </a:prstGeom>
          <a:noFill/>
        </p:spPr>
        <p:txBody>
          <a:bodyPr wrap="square" rtlCol="0">
            <a:spAutoFit/>
          </a:bodyPr>
          <a:lstStyle/>
          <a:p>
            <a:r>
              <a:rPr lang="en-US" sz="2000" dirty="0" err="1" smtClean="0">
                <a:latin typeface="Times New Roman" pitchFamily="18" charset="0"/>
                <a:cs typeface="Times New Roman" pitchFamily="18" charset="0"/>
              </a:rPr>
              <a:t>Muhimlilik</a:t>
            </a:r>
            <a:r>
              <a:rPr lang="en-US" sz="2000"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p:txBody>
      </p:sp>
      <p:sp>
        <p:nvSpPr>
          <p:cNvPr id="12" name="TextBox 11"/>
          <p:cNvSpPr txBox="1"/>
          <p:nvPr/>
        </p:nvSpPr>
        <p:spPr>
          <a:xfrm>
            <a:off x="4429124" y="5929330"/>
            <a:ext cx="1857388" cy="400110"/>
          </a:xfrm>
          <a:prstGeom prst="rect">
            <a:avLst/>
          </a:prstGeom>
          <a:noFill/>
        </p:spPr>
        <p:txBody>
          <a:bodyPr wrap="square" rtlCol="0">
            <a:spAutoFit/>
          </a:bodyPr>
          <a:lstStyle/>
          <a:p>
            <a:r>
              <a:rPr lang="en-US" sz="2000" dirty="0" err="1" smtClean="0">
                <a:latin typeface="Times New Roman" pitchFamily="18" charset="0"/>
                <a:cs typeface="Times New Roman" pitchFamily="18" charset="0"/>
              </a:rPr>
              <a:t>Shoshilinchlilik</a:t>
            </a:r>
            <a:r>
              <a:rPr lang="en-US" sz="2000"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p:txBody>
      </p:sp>
      <p:cxnSp>
        <p:nvCxnSpPr>
          <p:cNvPr id="14" name="Прямая со стрелкой 13"/>
          <p:cNvCxnSpPr/>
          <p:nvPr/>
        </p:nvCxnSpPr>
        <p:spPr>
          <a:xfrm rot="5400000" flipH="1" flipV="1">
            <a:off x="678629" y="3679033"/>
            <a:ext cx="3786214" cy="1588"/>
          </a:xfrm>
          <a:prstGeom prst="straightConnector1">
            <a:avLst/>
          </a:prstGeom>
          <a:ln w="3175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5" name="Прямая со стрелкой 14"/>
          <p:cNvCxnSpPr/>
          <p:nvPr/>
        </p:nvCxnSpPr>
        <p:spPr>
          <a:xfrm rot="5400000" flipH="1" flipV="1">
            <a:off x="679423" y="3678239"/>
            <a:ext cx="3786214" cy="1588"/>
          </a:xfrm>
          <a:prstGeom prst="straightConnector1">
            <a:avLst/>
          </a:prstGeom>
          <a:ln w="31750">
            <a:solidFill>
              <a:srgbClr val="FFC000"/>
            </a:solidFill>
            <a:tailEnd type="arrow"/>
          </a:ln>
        </p:spPr>
        <p:style>
          <a:lnRef idx="1">
            <a:schemeClr val="accent1"/>
          </a:lnRef>
          <a:fillRef idx="0">
            <a:schemeClr val="accent1"/>
          </a:fillRef>
          <a:effectRef idx="0">
            <a:schemeClr val="accent1"/>
          </a:effectRef>
          <a:fontRef idx="minor">
            <a:schemeClr val="tx1"/>
          </a:fontRef>
        </p:style>
      </p:cxnSp>
      <p:cxnSp>
        <p:nvCxnSpPr>
          <p:cNvPr id="16" name="Прямая со стрелкой 15"/>
          <p:cNvCxnSpPr/>
          <p:nvPr/>
        </p:nvCxnSpPr>
        <p:spPr>
          <a:xfrm>
            <a:off x="2786050" y="5786454"/>
            <a:ext cx="4857784" cy="1588"/>
          </a:xfrm>
          <a:prstGeom prst="straightConnector1">
            <a:avLst/>
          </a:prstGeom>
          <a:ln w="3175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000100" y="0"/>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a:t>
            </a:r>
            <a:r>
              <a:rPr lang="en-US" sz="3600" b="1" dirty="0" smtClean="0">
                <a:solidFill>
                  <a:srgbClr val="FF0000"/>
                </a:solidFill>
                <a:latin typeface="Times New Roman" pitchFamily="18" charset="0"/>
                <a:cs typeface="Times New Roman" pitchFamily="18" charset="0"/>
              </a:rPr>
              <a:t>M</a:t>
            </a:r>
            <a:r>
              <a:rPr lang="uz-Latn-UZ" sz="3600" b="1" dirty="0" smtClean="0">
                <a:solidFill>
                  <a:srgbClr val="FF0000"/>
                </a:solidFill>
                <a:latin typeface="Times New Roman" pitchFamily="18" charset="0"/>
                <a:cs typeface="Times New Roman" pitchFamily="18" charset="0"/>
              </a:rPr>
              <a:t>enejer</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ishining</a:t>
            </a:r>
            <a:r>
              <a:rPr lang="en-US" sz="3600" b="1" dirty="0" smtClean="0">
                <a:solidFill>
                  <a:srgbClr val="FF0000"/>
                </a:solidFill>
                <a:latin typeface="Times New Roman" pitchFamily="18" charset="0"/>
                <a:cs typeface="Times New Roman" pitchFamily="18" charset="0"/>
              </a:rPr>
              <a:t> 6 </a:t>
            </a:r>
            <a:r>
              <a:rPr lang="en-US" sz="3600" b="1" dirty="0" err="1" smtClean="0">
                <a:solidFill>
                  <a:srgbClr val="FF0000"/>
                </a:solidFill>
                <a:latin typeface="Times New Roman" pitchFamily="18" charset="0"/>
                <a:cs typeface="Times New Roman" pitchFamily="18" charset="0"/>
              </a:rPr>
              <a:t>tamoyili</a:t>
            </a:r>
            <a:endParaRPr lang="ru-RU" sz="36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21</a:t>
            </a:fld>
            <a:endParaRPr lang="ru-RU" sz="2000" dirty="0">
              <a:solidFill>
                <a:schemeClr val="tx1"/>
              </a:solidFill>
              <a:latin typeface="Times New Roman" pitchFamily="18" charset="0"/>
              <a:cs typeface="Times New Roman" pitchFamily="18" charset="0"/>
            </a:endParaRPr>
          </a:p>
        </p:txBody>
      </p:sp>
      <p:sp>
        <p:nvSpPr>
          <p:cNvPr id="17" name="TextBox 16"/>
          <p:cNvSpPr txBox="1"/>
          <p:nvPr/>
        </p:nvSpPr>
        <p:spPr>
          <a:xfrm>
            <a:off x="1142976" y="928670"/>
            <a:ext cx="7643866" cy="5632311"/>
          </a:xfrm>
          <a:prstGeom prst="rect">
            <a:avLst/>
          </a:prstGeom>
          <a:noFill/>
        </p:spPr>
        <p:txBody>
          <a:bodyPr wrap="square" rtlCol="0">
            <a:spAutoFit/>
          </a:bodyPr>
          <a:lstStyle/>
          <a:p>
            <a:pPr marL="896938" indent="-534988">
              <a:buAutoNum type="arabicPeriod"/>
            </a:pPr>
            <a:r>
              <a:rPr lang="en-US" sz="4000" dirty="0" err="1" smtClean="0">
                <a:solidFill>
                  <a:srgbClr val="002060"/>
                </a:solidFill>
                <a:latin typeface="Times New Roman" pitchFamily="18" charset="0"/>
                <a:cs typeface="Times New Roman" pitchFamily="18" charset="0"/>
              </a:rPr>
              <a:t>Intizom</a:t>
            </a:r>
            <a:r>
              <a:rPr lang="en-US" sz="4000" dirty="0" smtClean="0">
                <a:solidFill>
                  <a:srgbClr val="002060"/>
                </a:solidFill>
                <a:latin typeface="Times New Roman" pitchFamily="18" charset="0"/>
                <a:cs typeface="Times New Roman" pitchFamily="18" charset="0"/>
              </a:rPr>
              <a:t> </a:t>
            </a:r>
          </a:p>
          <a:p>
            <a:pPr marL="896938" indent="-534988">
              <a:buAutoNum type="arabicPeriod"/>
            </a:pPr>
            <a:r>
              <a:rPr lang="uz-Latn-UZ" sz="4000" dirty="0" smtClean="0">
                <a:solidFill>
                  <a:srgbClr val="002060"/>
                </a:solidFill>
                <a:latin typeface="Times New Roman" pitchFamily="18" charset="0"/>
                <a:cs typeface="Times New Roman" pitchFamily="18" charset="0"/>
              </a:rPr>
              <a:t>Ustuvorlik</a:t>
            </a:r>
            <a:r>
              <a:rPr lang="en-US" sz="4000" dirty="0" err="1" smtClean="0">
                <a:solidFill>
                  <a:srgbClr val="002060"/>
                </a:solidFill>
                <a:latin typeface="Times New Roman" pitchFamily="18" charset="0"/>
                <a:cs typeface="Times New Roman" pitchFamily="18" charset="0"/>
              </a:rPr>
              <a:t>ni</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o’rnatish</a:t>
            </a:r>
            <a:r>
              <a:rPr lang="uz-Latn-UZ" sz="4000" dirty="0" smtClean="0">
                <a:solidFill>
                  <a:srgbClr val="002060"/>
                </a:solidFill>
                <a:latin typeface="Times New Roman" pitchFamily="18" charset="0"/>
                <a:cs typeface="Times New Roman" pitchFamily="18" charset="0"/>
              </a:rPr>
              <a:t> </a:t>
            </a:r>
            <a:r>
              <a:rPr lang="en-US" sz="4000" dirty="0" smtClean="0">
                <a:solidFill>
                  <a:srgbClr val="002060"/>
                </a:solidFill>
                <a:latin typeface="Times New Roman" pitchFamily="18" charset="0"/>
                <a:cs typeface="Times New Roman" pitchFamily="18" charset="0"/>
              </a:rPr>
              <a:t>(</a:t>
            </a:r>
            <a:r>
              <a:rPr lang="en-US" sz="4000" dirty="0" err="1" smtClean="0">
                <a:solidFill>
                  <a:srgbClr val="002060"/>
                </a:solidFill>
                <a:latin typeface="Times New Roman" pitchFamily="18" charset="0"/>
                <a:cs typeface="Times New Roman" pitchFamily="18" charset="0"/>
              </a:rPr>
              <a:t>ishlarda</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urg’u</a:t>
            </a:r>
            <a:r>
              <a:rPr lang="en-US" sz="4000" dirty="0" smtClean="0">
                <a:solidFill>
                  <a:srgbClr val="002060"/>
                </a:solidFill>
                <a:latin typeface="Times New Roman" pitchFamily="18" charset="0"/>
                <a:cs typeface="Times New Roman" pitchFamily="18" charset="0"/>
              </a:rPr>
              <a:t>)</a:t>
            </a:r>
          </a:p>
          <a:p>
            <a:pPr marL="896938" indent="-534988">
              <a:buAutoNum type="arabicPeriod"/>
            </a:pPr>
            <a:r>
              <a:rPr lang="en-US" sz="4000" dirty="0" err="1" smtClean="0">
                <a:solidFill>
                  <a:srgbClr val="002060"/>
                </a:solidFill>
                <a:latin typeface="Times New Roman" pitchFamily="18" charset="0"/>
                <a:cs typeface="Times New Roman" pitchFamily="18" charset="0"/>
              </a:rPr>
              <a:t>Rejalashtirish</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tizim</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yaratuvchi</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faoliyat</a:t>
            </a:r>
            <a:r>
              <a:rPr lang="en-US" sz="4000" dirty="0" smtClean="0">
                <a:solidFill>
                  <a:srgbClr val="002060"/>
                </a:solidFill>
                <a:latin typeface="Times New Roman" pitchFamily="18" charset="0"/>
                <a:cs typeface="Times New Roman" pitchFamily="18" charset="0"/>
              </a:rPr>
              <a:t>)</a:t>
            </a:r>
          </a:p>
          <a:p>
            <a:pPr marL="896938" indent="-534988">
              <a:buAutoNum type="arabicPeriod"/>
            </a:pPr>
            <a:r>
              <a:rPr lang="uz-Latn-UZ" sz="4000" dirty="0" smtClean="0">
                <a:solidFill>
                  <a:srgbClr val="002060"/>
                </a:solidFill>
                <a:latin typeface="Times New Roman" pitchFamily="18" charset="0"/>
                <a:cs typeface="Times New Roman" pitchFamily="18" charset="0"/>
              </a:rPr>
              <a:t>Aniqlik</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va</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tartib</a:t>
            </a:r>
            <a:endParaRPr lang="en-US" sz="4000" dirty="0" smtClean="0">
              <a:solidFill>
                <a:srgbClr val="002060"/>
              </a:solidFill>
              <a:latin typeface="Times New Roman" pitchFamily="18" charset="0"/>
              <a:cs typeface="Times New Roman" pitchFamily="18" charset="0"/>
            </a:endParaRPr>
          </a:p>
          <a:p>
            <a:pPr marL="896938" indent="-534988">
              <a:buAutoNum type="arabicPeriod"/>
            </a:pPr>
            <a:r>
              <a:rPr lang="en-US" sz="4000" dirty="0" err="1" smtClean="0">
                <a:solidFill>
                  <a:srgbClr val="002060"/>
                </a:solidFill>
                <a:latin typeface="Times New Roman" pitchFamily="18" charset="0"/>
                <a:cs typeface="Times New Roman" pitchFamily="18" charset="0"/>
              </a:rPr>
              <a:t>Doimo</a:t>
            </a:r>
            <a:r>
              <a:rPr lang="en-US" sz="4000" dirty="0" smtClean="0">
                <a:solidFill>
                  <a:srgbClr val="002060"/>
                </a:solidFill>
                <a:latin typeface="Times New Roman" pitchFamily="18" charset="0"/>
                <a:cs typeface="Times New Roman" pitchFamily="18" charset="0"/>
              </a:rPr>
              <a:t> </a:t>
            </a:r>
            <a:r>
              <a:rPr lang="uz-Latn-UZ" sz="4000" dirty="0" smtClean="0">
                <a:solidFill>
                  <a:srgbClr val="002060"/>
                </a:solidFill>
                <a:latin typeface="Times New Roman" pitchFamily="18" charset="0"/>
                <a:cs typeface="Times New Roman" pitchFamily="18" charset="0"/>
              </a:rPr>
              <a:t>xotira</a:t>
            </a:r>
            <a:r>
              <a:rPr lang="en-US" sz="4000" dirty="0" err="1" smtClean="0">
                <a:solidFill>
                  <a:srgbClr val="002060"/>
                </a:solidFill>
                <a:latin typeface="Times New Roman" pitchFamily="18" charset="0"/>
                <a:cs typeface="Times New Roman" pitchFamily="18" charset="0"/>
              </a:rPr>
              <a:t>da</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saqlash</a:t>
            </a:r>
            <a:endParaRPr lang="en-US" sz="4000" dirty="0" smtClean="0">
              <a:solidFill>
                <a:srgbClr val="002060"/>
              </a:solidFill>
              <a:latin typeface="Times New Roman" pitchFamily="18" charset="0"/>
              <a:cs typeface="Times New Roman" pitchFamily="18" charset="0"/>
            </a:endParaRPr>
          </a:p>
          <a:p>
            <a:pPr marL="896938" indent="-534988">
              <a:buAutoNum type="arabicPeriod"/>
            </a:pPr>
            <a:r>
              <a:rPr lang="en-US" sz="4000" dirty="0" err="1" smtClean="0">
                <a:solidFill>
                  <a:srgbClr val="002060"/>
                </a:solidFill>
                <a:latin typeface="Times New Roman" pitchFamily="18" charset="0"/>
                <a:cs typeface="Times New Roman" pitchFamily="18" charset="0"/>
              </a:rPr>
              <a:t>Imkoniyat</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va</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resurslarni</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to’g’ri</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baholash</a:t>
            </a:r>
            <a:endParaRPr lang="ru-RU" sz="4000"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3"/>
          <p:cNvGrpSpPr>
            <a:grpSpLocks/>
          </p:cNvGrpSpPr>
          <p:nvPr/>
        </p:nvGrpSpPr>
        <p:grpSpPr bwMode="auto">
          <a:xfrm>
            <a:off x="2204946" y="928670"/>
            <a:ext cx="6082423" cy="4532569"/>
            <a:chOff x="1664" y="1530"/>
            <a:chExt cx="3005" cy="2273"/>
          </a:xfrm>
        </p:grpSpPr>
        <p:sp>
          <p:nvSpPr>
            <p:cNvPr id="6" name="Freeform 15"/>
            <p:cNvSpPr>
              <a:spLocks/>
            </p:cNvSpPr>
            <p:nvPr/>
          </p:nvSpPr>
          <p:spPr bwMode="gray">
            <a:xfrm flipH="1">
              <a:off x="1664" y="1530"/>
              <a:ext cx="1443" cy="999"/>
            </a:xfrm>
            <a:custGeom>
              <a:avLst/>
              <a:gdLst>
                <a:gd name="T0" fmla="*/ 337 w 1299"/>
                <a:gd name="T1" fmla="*/ 999 h 1008"/>
                <a:gd name="T2" fmla="*/ 1443 w 1299"/>
                <a:gd name="T3" fmla="*/ 999 h 1008"/>
                <a:gd name="T4" fmla="*/ 1440 w 1299"/>
                <a:gd name="T5" fmla="*/ 312 h 1008"/>
                <a:gd name="T6" fmla="*/ 1046 w 1299"/>
                <a:gd name="T7" fmla="*/ 0 h 1008"/>
                <a:gd name="T8" fmla="*/ 3 w 1299"/>
                <a:gd name="T9" fmla="*/ 0 h 1008"/>
                <a:gd name="T10" fmla="*/ 0 w 1299"/>
                <a:gd name="T11" fmla="*/ 717 h 1008"/>
                <a:gd name="T12" fmla="*/ 337 w 1299"/>
                <a:gd name="T13" fmla="*/ 999 h 1008"/>
                <a:gd name="T14" fmla="*/ 0 60000 65536"/>
                <a:gd name="T15" fmla="*/ 0 60000 65536"/>
                <a:gd name="T16" fmla="*/ 0 60000 65536"/>
                <a:gd name="T17" fmla="*/ 0 60000 65536"/>
                <a:gd name="T18" fmla="*/ 0 60000 65536"/>
                <a:gd name="T19" fmla="*/ 0 60000 65536"/>
                <a:gd name="T20" fmla="*/ 0 60000 65536"/>
                <a:gd name="T21" fmla="*/ 0 w 1299"/>
                <a:gd name="T22" fmla="*/ 0 h 1008"/>
                <a:gd name="T23" fmla="*/ 1299 w 1299"/>
                <a:gd name="T24" fmla="*/ 1008 h 10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solidFill>
              <a:srgbClr val="FFFF99"/>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ru-RU"/>
            </a:p>
          </p:txBody>
        </p:sp>
        <p:sp>
          <p:nvSpPr>
            <p:cNvPr id="7" name="Freeform 16"/>
            <p:cNvSpPr>
              <a:spLocks/>
            </p:cNvSpPr>
            <p:nvPr/>
          </p:nvSpPr>
          <p:spPr bwMode="ltGray">
            <a:xfrm>
              <a:off x="3181" y="1530"/>
              <a:ext cx="1443" cy="999"/>
            </a:xfrm>
            <a:custGeom>
              <a:avLst/>
              <a:gdLst>
                <a:gd name="T0" fmla="*/ 337 w 1299"/>
                <a:gd name="T1" fmla="*/ 999 h 1008"/>
                <a:gd name="T2" fmla="*/ 1443 w 1299"/>
                <a:gd name="T3" fmla="*/ 999 h 1008"/>
                <a:gd name="T4" fmla="*/ 1440 w 1299"/>
                <a:gd name="T5" fmla="*/ 312 h 1008"/>
                <a:gd name="T6" fmla="*/ 1046 w 1299"/>
                <a:gd name="T7" fmla="*/ 0 h 1008"/>
                <a:gd name="T8" fmla="*/ 3 w 1299"/>
                <a:gd name="T9" fmla="*/ 0 h 1008"/>
                <a:gd name="T10" fmla="*/ 0 w 1299"/>
                <a:gd name="T11" fmla="*/ 717 h 1008"/>
                <a:gd name="T12" fmla="*/ 337 w 1299"/>
                <a:gd name="T13" fmla="*/ 999 h 1008"/>
                <a:gd name="T14" fmla="*/ 0 60000 65536"/>
                <a:gd name="T15" fmla="*/ 0 60000 65536"/>
                <a:gd name="T16" fmla="*/ 0 60000 65536"/>
                <a:gd name="T17" fmla="*/ 0 60000 65536"/>
                <a:gd name="T18" fmla="*/ 0 60000 65536"/>
                <a:gd name="T19" fmla="*/ 0 60000 65536"/>
                <a:gd name="T20" fmla="*/ 0 60000 65536"/>
                <a:gd name="T21" fmla="*/ 0 w 1299"/>
                <a:gd name="T22" fmla="*/ 0 h 1008"/>
                <a:gd name="T23" fmla="*/ 1299 w 1299"/>
                <a:gd name="T24" fmla="*/ 1008 h 10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solidFill>
              <a:srgbClr val="FF0000">
                <a:alpha val="54000"/>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ru-RU"/>
            </a:p>
          </p:txBody>
        </p:sp>
        <p:sp>
          <p:nvSpPr>
            <p:cNvPr id="8" name="Freeform 17"/>
            <p:cNvSpPr>
              <a:spLocks/>
            </p:cNvSpPr>
            <p:nvPr/>
          </p:nvSpPr>
          <p:spPr bwMode="ltGray">
            <a:xfrm>
              <a:off x="1664" y="2595"/>
              <a:ext cx="1443" cy="999"/>
            </a:xfrm>
            <a:custGeom>
              <a:avLst/>
              <a:gdLst>
                <a:gd name="T0" fmla="*/ 337 w 1299"/>
                <a:gd name="T1" fmla="*/ 999 h 1008"/>
                <a:gd name="T2" fmla="*/ 1443 w 1299"/>
                <a:gd name="T3" fmla="*/ 999 h 1008"/>
                <a:gd name="T4" fmla="*/ 1440 w 1299"/>
                <a:gd name="T5" fmla="*/ 312 h 1008"/>
                <a:gd name="T6" fmla="*/ 1046 w 1299"/>
                <a:gd name="T7" fmla="*/ 0 h 1008"/>
                <a:gd name="T8" fmla="*/ 3 w 1299"/>
                <a:gd name="T9" fmla="*/ 0 h 1008"/>
                <a:gd name="T10" fmla="*/ 0 w 1299"/>
                <a:gd name="T11" fmla="*/ 717 h 1008"/>
                <a:gd name="T12" fmla="*/ 337 w 1299"/>
                <a:gd name="T13" fmla="*/ 999 h 1008"/>
                <a:gd name="T14" fmla="*/ 0 60000 65536"/>
                <a:gd name="T15" fmla="*/ 0 60000 65536"/>
                <a:gd name="T16" fmla="*/ 0 60000 65536"/>
                <a:gd name="T17" fmla="*/ 0 60000 65536"/>
                <a:gd name="T18" fmla="*/ 0 60000 65536"/>
                <a:gd name="T19" fmla="*/ 0 60000 65536"/>
                <a:gd name="T20" fmla="*/ 0 60000 65536"/>
                <a:gd name="T21" fmla="*/ 0 w 1299"/>
                <a:gd name="T22" fmla="*/ 0 h 1008"/>
                <a:gd name="T23" fmla="*/ 1299 w 1299"/>
                <a:gd name="T24" fmla="*/ 1008 h 10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solidFill>
              <a:srgbClr val="99CC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ru-RU"/>
            </a:p>
          </p:txBody>
        </p:sp>
        <p:sp>
          <p:nvSpPr>
            <p:cNvPr id="9" name="Freeform 18"/>
            <p:cNvSpPr>
              <a:spLocks/>
            </p:cNvSpPr>
            <p:nvPr/>
          </p:nvSpPr>
          <p:spPr bwMode="gray">
            <a:xfrm flipH="1">
              <a:off x="3181" y="2595"/>
              <a:ext cx="1443" cy="999"/>
            </a:xfrm>
            <a:custGeom>
              <a:avLst/>
              <a:gdLst>
                <a:gd name="T0" fmla="*/ 337 w 1299"/>
                <a:gd name="T1" fmla="*/ 999 h 1008"/>
                <a:gd name="T2" fmla="*/ 1443 w 1299"/>
                <a:gd name="T3" fmla="*/ 999 h 1008"/>
                <a:gd name="T4" fmla="*/ 1440 w 1299"/>
                <a:gd name="T5" fmla="*/ 312 h 1008"/>
                <a:gd name="T6" fmla="*/ 1046 w 1299"/>
                <a:gd name="T7" fmla="*/ 0 h 1008"/>
                <a:gd name="T8" fmla="*/ 3 w 1299"/>
                <a:gd name="T9" fmla="*/ 0 h 1008"/>
                <a:gd name="T10" fmla="*/ 0 w 1299"/>
                <a:gd name="T11" fmla="*/ 717 h 1008"/>
                <a:gd name="T12" fmla="*/ 337 w 1299"/>
                <a:gd name="T13" fmla="*/ 999 h 1008"/>
                <a:gd name="T14" fmla="*/ 0 60000 65536"/>
                <a:gd name="T15" fmla="*/ 0 60000 65536"/>
                <a:gd name="T16" fmla="*/ 0 60000 65536"/>
                <a:gd name="T17" fmla="*/ 0 60000 65536"/>
                <a:gd name="T18" fmla="*/ 0 60000 65536"/>
                <a:gd name="T19" fmla="*/ 0 60000 65536"/>
                <a:gd name="T20" fmla="*/ 0 60000 65536"/>
                <a:gd name="T21" fmla="*/ 0 w 1299"/>
                <a:gd name="T22" fmla="*/ 0 h 1008"/>
                <a:gd name="T23" fmla="*/ 1299 w 1299"/>
                <a:gd name="T24" fmla="*/ 1008 h 10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solidFill>
              <a:srgbClr val="008080">
                <a:alpha val="45097"/>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ru-RU"/>
            </a:p>
          </p:txBody>
        </p:sp>
        <p:sp>
          <p:nvSpPr>
            <p:cNvPr id="10" name="Oval 19"/>
            <p:cNvSpPr>
              <a:spLocks noChangeArrowheads="1"/>
            </p:cNvSpPr>
            <p:nvPr/>
          </p:nvSpPr>
          <p:spPr bwMode="gray">
            <a:xfrm>
              <a:off x="2456" y="2003"/>
              <a:ext cx="1457" cy="1203"/>
            </a:xfrm>
            <a:prstGeom prst="ellipse">
              <a:avLst/>
            </a:prstGeom>
            <a:solidFill>
              <a:srgbClr val="FFFFFF">
                <a:alpha val="50195"/>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ru-RU" altLang="ru-RU"/>
            </a:p>
          </p:txBody>
        </p:sp>
        <p:sp>
          <p:nvSpPr>
            <p:cNvPr id="11" name="Text Box 20"/>
            <p:cNvSpPr txBox="1">
              <a:spLocks noChangeArrowheads="1"/>
            </p:cNvSpPr>
            <p:nvPr/>
          </p:nvSpPr>
          <p:spPr bwMode="gray">
            <a:xfrm>
              <a:off x="1824" y="1632"/>
              <a:ext cx="1296" cy="81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ru-RU" sz="2000" b="1" dirty="0" err="1" smtClean="0"/>
                <a:t>Tayyorgarlik</a:t>
              </a:r>
              <a:r>
                <a:rPr lang="ru-RU" altLang="ru-RU" sz="2000" b="1" dirty="0" smtClean="0"/>
                <a:t>,</a:t>
              </a:r>
              <a:endParaRPr lang="ru-RU" altLang="ru-RU" sz="2000" b="1" dirty="0"/>
            </a:p>
            <a:p>
              <a:pPr eaLnBrk="1" hangingPunct="1">
                <a:spcBef>
                  <a:spcPct val="50000"/>
                </a:spcBef>
              </a:pPr>
              <a:r>
                <a:rPr lang="en-US" altLang="ru-RU" sz="2000" b="1" dirty="0" err="1" smtClean="0"/>
                <a:t>Inkiroz</a:t>
              </a:r>
              <a:r>
                <a:rPr lang="en-US" altLang="ru-RU" sz="2000" b="1" dirty="0" smtClean="0"/>
                <a:t> </a:t>
              </a:r>
              <a:r>
                <a:rPr lang="en-US" altLang="ru-RU" sz="2000" b="1" dirty="0" err="1" smtClean="0"/>
                <a:t>holatlarni</a:t>
              </a:r>
              <a:r>
                <a:rPr lang="en-US" altLang="ru-RU" sz="2000" b="1" dirty="0" smtClean="0"/>
                <a:t> </a:t>
              </a:r>
              <a:r>
                <a:rPr lang="en-US" altLang="ru-RU" sz="2000" b="1" dirty="0" err="1" smtClean="0"/>
                <a:t>oldini</a:t>
              </a:r>
              <a:r>
                <a:rPr lang="en-US" altLang="ru-RU" sz="2000" b="1" dirty="0" smtClean="0"/>
                <a:t> </a:t>
              </a:r>
              <a:r>
                <a:rPr lang="en-US" altLang="ru-RU" sz="2000" b="1" dirty="0" err="1" smtClean="0"/>
                <a:t>olish</a:t>
              </a:r>
              <a:r>
                <a:rPr lang="ru-RU" altLang="ru-RU" sz="2000" b="1" dirty="0" smtClean="0"/>
                <a:t>,</a:t>
              </a:r>
              <a:endParaRPr lang="ru-RU" altLang="ru-RU" sz="2000" b="1" dirty="0"/>
            </a:p>
            <a:p>
              <a:pPr eaLnBrk="1" hangingPunct="1">
                <a:spcBef>
                  <a:spcPct val="50000"/>
                </a:spcBef>
              </a:pPr>
              <a:r>
                <a:rPr lang="en-US" altLang="ru-RU" sz="2000" b="1" dirty="0" err="1" smtClean="0"/>
                <a:t>Rejalashtirish</a:t>
              </a:r>
              <a:endParaRPr lang="en-US" altLang="ru-RU" sz="2000" b="1" dirty="0"/>
            </a:p>
          </p:txBody>
        </p:sp>
        <p:sp>
          <p:nvSpPr>
            <p:cNvPr id="12" name="Text Box 21"/>
            <p:cNvSpPr txBox="1">
              <a:spLocks noChangeArrowheads="1"/>
            </p:cNvSpPr>
            <p:nvPr/>
          </p:nvSpPr>
          <p:spPr bwMode="black">
            <a:xfrm>
              <a:off x="3321" y="1566"/>
              <a:ext cx="1348" cy="9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ru-RU" sz="2000" b="1" dirty="0" err="1" smtClean="0"/>
                <a:t>Inkiroz</a:t>
              </a:r>
              <a:r>
                <a:rPr lang="en-US" altLang="ru-RU" sz="2000" b="1" dirty="0" smtClean="0"/>
                <a:t> </a:t>
              </a:r>
              <a:r>
                <a:rPr lang="en-US" altLang="ru-RU" sz="2000" b="1" dirty="0" err="1" smtClean="0"/>
                <a:t>holatlar</a:t>
              </a:r>
              <a:r>
                <a:rPr lang="ru-RU" altLang="ru-RU" sz="2000" b="1" dirty="0" smtClean="0"/>
                <a:t>,</a:t>
              </a:r>
              <a:r>
                <a:rPr lang="en-US" altLang="ru-RU" sz="2000" b="1" dirty="0" smtClean="0"/>
                <a:t> </a:t>
              </a:r>
              <a:endParaRPr lang="ru-RU" altLang="ru-RU" sz="2000" b="1" dirty="0"/>
            </a:p>
            <a:p>
              <a:pPr eaLnBrk="1" hangingPunct="1">
                <a:spcBef>
                  <a:spcPct val="50000"/>
                </a:spcBef>
              </a:pPr>
              <a:r>
                <a:rPr lang="en-US" altLang="ru-RU" sz="2000" b="1" dirty="0" err="1" smtClean="0"/>
                <a:t>Shoshilich</a:t>
              </a:r>
              <a:r>
                <a:rPr lang="en-US" altLang="ru-RU" sz="2000" b="1" dirty="0" smtClean="0"/>
                <a:t> </a:t>
              </a:r>
              <a:r>
                <a:rPr lang="en-US" altLang="ru-RU" sz="2000" b="1" dirty="0" err="1" smtClean="0"/>
                <a:t>muammolar</a:t>
              </a:r>
              <a:r>
                <a:rPr lang="ru-RU" altLang="ru-RU" sz="2000" b="1" dirty="0" smtClean="0"/>
                <a:t>,</a:t>
              </a:r>
              <a:endParaRPr lang="ru-RU" altLang="ru-RU" sz="2000" b="1" dirty="0"/>
            </a:p>
            <a:p>
              <a:pPr eaLnBrk="1" hangingPunct="1">
                <a:spcBef>
                  <a:spcPct val="50000"/>
                </a:spcBef>
              </a:pPr>
              <a:r>
                <a:rPr lang="ru-RU" altLang="ru-RU" sz="2000" b="1" dirty="0" smtClean="0"/>
                <a:t>«</a:t>
              </a:r>
              <a:r>
                <a:rPr lang="en-US" altLang="ru-RU" sz="2000" b="1" dirty="0" err="1" smtClean="0"/>
                <a:t>Yonayotgan</a:t>
              </a:r>
              <a:r>
                <a:rPr lang="ru-RU" altLang="ru-RU" sz="2000" b="1" dirty="0" smtClean="0"/>
                <a:t>» </a:t>
              </a:r>
              <a:r>
                <a:rPr lang="en-US" altLang="ru-RU" sz="2000" b="1" dirty="0" err="1" smtClean="0"/>
                <a:t>loyihalar</a:t>
              </a:r>
              <a:endParaRPr lang="en-US" altLang="ru-RU" sz="2000" b="1" dirty="0"/>
            </a:p>
          </p:txBody>
        </p:sp>
        <p:sp>
          <p:nvSpPr>
            <p:cNvPr id="13" name="Text Box 22"/>
            <p:cNvSpPr txBox="1">
              <a:spLocks noChangeArrowheads="1"/>
            </p:cNvSpPr>
            <p:nvPr/>
          </p:nvSpPr>
          <p:spPr bwMode="black">
            <a:xfrm>
              <a:off x="3469" y="2676"/>
              <a:ext cx="1200" cy="112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ru-RU" sz="2000" b="1" dirty="0" err="1" smtClean="0"/>
                <a:t>To’siqlar</a:t>
              </a:r>
              <a:r>
                <a:rPr lang="en-US" altLang="ru-RU" sz="2000" b="1" dirty="0" smtClean="0"/>
                <a:t>,</a:t>
              </a:r>
            </a:p>
            <a:p>
              <a:pPr eaLnBrk="1" hangingPunct="1">
                <a:spcBef>
                  <a:spcPct val="50000"/>
                </a:spcBef>
              </a:pPr>
              <a:r>
                <a:rPr lang="en-US" altLang="ru-RU" sz="2000" b="1" dirty="0" err="1" smtClean="0"/>
                <a:t>Uzilishlar</a:t>
              </a:r>
              <a:r>
                <a:rPr lang="ru-RU" altLang="ru-RU" sz="2000" b="1" dirty="0" smtClean="0"/>
                <a:t>,</a:t>
              </a:r>
              <a:endParaRPr lang="ru-RU" altLang="ru-RU" sz="2000" b="1" dirty="0"/>
            </a:p>
            <a:p>
              <a:pPr eaLnBrk="1" hangingPunct="1">
                <a:spcBef>
                  <a:spcPct val="50000"/>
                </a:spcBef>
              </a:pPr>
              <a:r>
                <a:rPr lang="en-US" altLang="ru-RU" sz="2000" b="1" dirty="0" err="1" smtClean="0"/>
                <a:t>Pochta</a:t>
              </a:r>
              <a:r>
                <a:rPr lang="ru-RU" altLang="ru-RU" sz="2000" b="1" dirty="0" smtClean="0"/>
                <a:t>,</a:t>
              </a:r>
              <a:endParaRPr lang="ru-RU" altLang="ru-RU" sz="2000" b="1" dirty="0"/>
            </a:p>
            <a:p>
              <a:pPr eaLnBrk="1" hangingPunct="1">
                <a:spcBef>
                  <a:spcPct val="50000"/>
                </a:spcBef>
              </a:pPr>
              <a:r>
                <a:rPr lang="en-US" altLang="ru-RU" sz="2000" b="1" dirty="0" err="1" smtClean="0"/>
                <a:t>Majlislar</a:t>
              </a:r>
              <a:r>
                <a:rPr lang="ru-RU" altLang="ru-RU" sz="2000" b="1" dirty="0" smtClean="0"/>
                <a:t>,</a:t>
              </a:r>
              <a:endParaRPr lang="ru-RU" altLang="ru-RU" sz="2000" b="1" dirty="0"/>
            </a:p>
            <a:p>
              <a:pPr eaLnBrk="1" hangingPunct="1">
                <a:spcBef>
                  <a:spcPct val="50000"/>
                </a:spcBef>
              </a:pPr>
              <a:r>
                <a:rPr lang="en-US" altLang="ru-RU" sz="2000" b="1" dirty="0" err="1" smtClean="0"/>
                <a:t>Telefon</a:t>
              </a:r>
              <a:endParaRPr lang="en-US" altLang="ru-RU" sz="2000" b="1" dirty="0"/>
            </a:p>
          </p:txBody>
        </p:sp>
        <p:sp>
          <p:nvSpPr>
            <p:cNvPr id="14" name="Text Box 23"/>
            <p:cNvSpPr txBox="1">
              <a:spLocks noChangeArrowheads="1"/>
            </p:cNvSpPr>
            <p:nvPr/>
          </p:nvSpPr>
          <p:spPr bwMode="gray">
            <a:xfrm>
              <a:off x="1669" y="2676"/>
              <a:ext cx="1249" cy="5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ru-RU" sz="2000" b="1" dirty="0" err="1" smtClean="0"/>
                <a:t>Mayda-chuydalar</a:t>
              </a:r>
              <a:r>
                <a:rPr lang="en-US" altLang="ru-RU" sz="2000" b="1" dirty="0" smtClean="0"/>
                <a:t>, </a:t>
              </a:r>
            </a:p>
            <a:p>
              <a:pPr eaLnBrk="1" hangingPunct="1">
                <a:spcBef>
                  <a:spcPct val="50000"/>
                </a:spcBef>
              </a:pPr>
              <a:r>
                <a:rPr lang="en-US" altLang="ru-RU" sz="2000" b="1" dirty="0" err="1" smtClean="0"/>
                <a:t>Beqarga</a:t>
              </a:r>
              <a:r>
                <a:rPr lang="en-US" altLang="ru-RU" sz="2000" b="1" dirty="0" smtClean="0"/>
                <a:t> </a:t>
              </a:r>
              <a:r>
                <a:rPr lang="en-US" altLang="ru-RU" sz="2000" b="1" dirty="0" err="1" smtClean="0"/>
                <a:t>ketgan</a:t>
              </a:r>
              <a:r>
                <a:rPr lang="en-US" altLang="ru-RU" sz="2000" b="1" dirty="0" smtClean="0"/>
                <a:t>  </a:t>
              </a:r>
              <a:r>
                <a:rPr lang="en-US" altLang="ru-RU" sz="2000" b="1" dirty="0" err="1" smtClean="0"/>
                <a:t>vaqt</a:t>
              </a:r>
              <a:r>
                <a:rPr lang="en-US" altLang="ru-RU" sz="2000" b="1" dirty="0" smtClean="0"/>
                <a:t> </a:t>
              </a:r>
              <a:r>
                <a:rPr lang="en-US" altLang="ru-RU" sz="2000" b="1" dirty="0" err="1" smtClean="0"/>
                <a:t>va</a:t>
              </a:r>
              <a:r>
                <a:rPr lang="en-US" altLang="ru-RU" sz="2000" b="1" dirty="0" smtClean="0"/>
                <a:t> </a:t>
              </a:r>
              <a:r>
                <a:rPr lang="en-US" altLang="ru-RU" sz="2000" b="1" dirty="0" err="1" smtClean="0"/>
                <a:t>boshqalar</a:t>
              </a:r>
              <a:endParaRPr lang="en-US" altLang="ru-RU" sz="2000" b="1" dirty="0"/>
            </a:p>
          </p:txBody>
        </p:sp>
        <p:sp>
          <p:nvSpPr>
            <p:cNvPr id="15" name="Rectangle 24"/>
            <p:cNvSpPr>
              <a:spLocks noChangeArrowheads="1"/>
            </p:cNvSpPr>
            <p:nvPr/>
          </p:nvSpPr>
          <p:spPr bwMode="auto">
            <a:xfrm>
              <a:off x="2743" y="2287"/>
              <a:ext cx="263" cy="23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ru-RU" b="1">
                  <a:solidFill>
                    <a:schemeClr val="accent2"/>
                  </a:solidFill>
                </a:rPr>
                <a:t>2</a:t>
              </a:r>
              <a:endParaRPr lang="en-US" altLang="ru-RU" b="1">
                <a:solidFill>
                  <a:schemeClr val="accent2"/>
                </a:solidFill>
              </a:endParaRPr>
            </a:p>
          </p:txBody>
        </p:sp>
        <p:sp>
          <p:nvSpPr>
            <p:cNvPr id="16" name="Rectangle 25"/>
            <p:cNvSpPr>
              <a:spLocks noChangeArrowheads="1"/>
            </p:cNvSpPr>
            <p:nvPr/>
          </p:nvSpPr>
          <p:spPr bwMode="auto">
            <a:xfrm>
              <a:off x="3326" y="2267"/>
              <a:ext cx="263" cy="23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ru-RU" b="1">
                  <a:solidFill>
                    <a:schemeClr val="accent2"/>
                  </a:solidFill>
                </a:rPr>
                <a:t>1</a:t>
              </a:r>
              <a:endParaRPr lang="en-US" altLang="ru-RU" b="1">
                <a:solidFill>
                  <a:schemeClr val="accent2"/>
                </a:solidFill>
              </a:endParaRPr>
            </a:p>
          </p:txBody>
        </p:sp>
        <p:sp>
          <p:nvSpPr>
            <p:cNvPr id="17" name="Rectangle 26"/>
            <p:cNvSpPr>
              <a:spLocks noChangeArrowheads="1"/>
            </p:cNvSpPr>
            <p:nvPr/>
          </p:nvSpPr>
          <p:spPr bwMode="auto">
            <a:xfrm>
              <a:off x="2744" y="2714"/>
              <a:ext cx="263" cy="23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b="1">
                  <a:solidFill>
                    <a:schemeClr val="accent2"/>
                  </a:solidFill>
                </a:rPr>
                <a:t>4</a:t>
              </a:r>
            </a:p>
          </p:txBody>
        </p:sp>
        <p:sp>
          <p:nvSpPr>
            <p:cNvPr id="18" name="Rectangle 27"/>
            <p:cNvSpPr>
              <a:spLocks noChangeArrowheads="1"/>
            </p:cNvSpPr>
            <p:nvPr/>
          </p:nvSpPr>
          <p:spPr bwMode="auto">
            <a:xfrm>
              <a:off x="3328" y="2714"/>
              <a:ext cx="263" cy="23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b="1" dirty="0">
                  <a:solidFill>
                    <a:schemeClr val="accent2"/>
                  </a:solidFill>
                </a:rPr>
                <a:t>3</a:t>
              </a:r>
            </a:p>
          </p:txBody>
        </p:sp>
      </p:grpSp>
      <p:sp>
        <p:nvSpPr>
          <p:cNvPr id="19" name="Line 28"/>
          <p:cNvSpPr>
            <a:spLocks noChangeShapeType="1"/>
          </p:cNvSpPr>
          <p:nvPr/>
        </p:nvSpPr>
        <p:spPr bwMode="auto">
          <a:xfrm flipV="1">
            <a:off x="2079746" y="785794"/>
            <a:ext cx="63362" cy="4955400"/>
          </a:xfrm>
          <a:prstGeom prst="line">
            <a:avLst/>
          </a:prstGeom>
          <a:noFill/>
          <a:ln w="38100">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ru-RU"/>
          </a:p>
        </p:txBody>
      </p:sp>
      <p:sp>
        <p:nvSpPr>
          <p:cNvPr id="20" name="Text Box 30"/>
          <p:cNvSpPr txBox="1">
            <a:spLocks noChangeArrowheads="1"/>
          </p:cNvSpPr>
          <p:nvPr/>
        </p:nvSpPr>
        <p:spPr bwMode="auto">
          <a:xfrm>
            <a:off x="1767482" y="1569915"/>
            <a:ext cx="275951" cy="258532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ru-RU" dirty="0" err="1" smtClean="0"/>
              <a:t>Muhimligi</a:t>
            </a:r>
            <a:r>
              <a:rPr lang="en-US" altLang="ru-RU" dirty="0" smtClean="0"/>
              <a:t> </a:t>
            </a:r>
            <a:endParaRPr lang="en-US" altLang="ru-RU" dirty="0"/>
          </a:p>
        </p:txBody>
      </p:sp>
      <p:sp>
        <p:nvSpPr>
          <p:cNvPr id="21" name="Line 29"/>
          <p:cNvSpPr>
            <a:spLocks noChangeShapeType="1"/>
          </p:cNvSpPr>
          <p:nvPr/>
        </p:nvSpPr>
        <p:spPr bwMode="auto">
          <a:xfrm flipV="1">
            <a:off x="2081214" y="5695475"/>
            <a:ext cx="6777066" cy="45719"/>
          </a:xfrm>
          <a:prstGeom prst="line">
            <a:avLst/>
          </a:prstGeom>
          <a:noFill/>
          <a:ln w="38100">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ru-RU" dirty="0"/>
          </a:p>
        </p:txBody>
      </p:sp>
      <p:sp>
        <p:nvSpPr>
          <p:cNvPr id="22" name="Text Box 31"/>
          <p:cNvSpPr txBox="1">
            <a:spLocks noChangeArrowheads="1"/>
          </p:cNvSpPr>
          <p:nvPr/>
        </p:nvSpPr>
        <p:spPr bwMode="auto">
          <a:xfrm>
            <a:off x="6572264" y="5857892"/>
            <a:ext cx="2183612"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ru-RU" sz="2400" dirty="0" err="1" smtClean="0"/>
              <a:t>Shoshilinchligi</a:t>
            </a:r>
            <a:r>
              <a:rPr lang="en-US" altLang="ru-RU" sz="2400" dirty="0" smtClean="0"/>
              <a:t> </a:t>
            </a:r>
            <a:endParaRPr lang="en-US" altLang="ru-RU" sz="2400" dirty="0"/>
          </a:p>
        </p:txBody>
      </p:sp>
      <p:sp>
        <p:nvSpPr>
          <p:cNvPr id="23" name="TextBox 22"/>
          <p:cNvSpPr txBox="1"/>
          <p:nvPr/>
        </p:nvSpPr>
        <p:spPr>
          <a:xfrm>
            <a:off x="1000100" y="0"/>
            <a:ext cx="8143900" cy="646331"/>
          </a:xfrm>
          <a:prstGeom prst="rect">
            <a:avLst/>
          </a:prstGeom>
          <a:solidFill>
            <a:srgbClr val="FFFF00"/>
          </a:solidFill>
          <a:ln w="19050">
            <a:solidFill>
              <a:srgbClr val="FF0000"/>
            </a:solidFill>
          </a:ln>
        </p:spPr>
        <p:txBody>
          <a:bodyPr wrap="square" rtlCol="0">
            <a:spAutoFit/>
          </a:bodyPr>
          <a:lstStyle/>
          <a:p>
            <a:pPr algn="ctr"/>
            <a:r>
              <a:rPr lang="en-US" altLang="ru-RU" sz="3600" b="1" dirty="0" err="1" smtClean="0">
                <a:solidFill>
                  <a:srgbClr val="FF0000"/>
                </a:solidFill>
              </a:rPr>
              <a:t>Vaqti</a:t>
            </a:r>
            <a:r>
              <a:rPr lang="en-US" altLang="ru-RU" sz="3600" b="1" dirty="0" smtClean="0">
                <a:solidFill>
                  <a:srgbClr val="FF0000"/>
                </a:solidFill>
              </a:rPr>
              <a:t> </a:t>
            </a:r>
            <a:r>
              <a:rPr lang="en-US" altLang="ru-RU" sz="3600" b="1" dirty="0" err="1" smtClean="0">
                <a:solidFill>
                  <a:srgbClr val="FF0000"/>
                </a:solidFill>
              </a:rPr>
              <a:t>boshqarish</a:t>
            </a:r>
            <a:r>
              <a:rPr lang="en-US" altLang="ru-RU" sz="3600" b="1" dirty="0" smtClean="0">
                <a:solidFill>
                  <a:srgbClr val="FF0000"/>
                </a:solidFill>
              </a:rPr>
              <a:t> </a:t>
            </a:r>
            <a:r>
              <a:rPr lang="en-US" altLang="ru-RU" sz="3600" b="1" dirty="0" err="1" smtClean="0">
                <a:solidFill>
                  <a:srgbClr val="FF0000"/>
                </a:solidFill>
              </a:rPr>
              <a:t>usullari</a:t>
            </a:r>
            <a:endParaRPr lang="ru-RU" sz="3600" b="1" dirty="0">
              <a:solidFill>
                <a:srgbClr val="FF0000"/>
              </a:solidFill>
              <a:latin typeface="Times New Roman" pitchFamily="18" charset="0"/>
              <a:cs typeface="Times New Roman" pitchFamily="18" charset="0"/>
            </a:endParaRPr>
          </a:p>
        </p:txBody>
      </p:sp>
      <p:pic>
        <p:nvPicPr>
          <p:cNvPr id="24"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501090" y="24653"/>
            <a:ext cx="642910" cy="618265"/>
          </a:xfrm>
          <a:prstGeom prst="rect">
            <a:avLst/>
          </a:prstGeom>
          <a:noFill/>
        </p:spPr>
      </p:pic>
    </p:spTree>
    <p:extLst>
      <p:ext uri="{BB962C8B-B14F-4D97-AF65-F5344CB8AC3E}">
        <p14:creationId xmlns="" xmlns:p14="http://schemas.microsoft.com/office/powerpoint/2010/main" val="427804532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6"/>
          <p:cNvGrpSpPr>
            <a:grpSpLocks/>
          </p:cNvGrpSpPr>
          <p:nvPr/>
        </p:nvGrpSpPr>
        <p:grpSpPr bwMode="auto">
          <a:xfrm>
            <a:off x="1857833" y="785794"/>
            <a:ext cx="6222088" cy="5798440"/>
            <a:chOff x="629" y="432"/>
            <a:chExt cx="4411" cy="3617"/>
          </a:xfrm>
        </p:grpSpPr>
        <p:grpSp>
          <p:nvGrpSpPr>
            <p:cNvPr id="3" name="Group 2"/>
            <p:cNvGrpSpPr>
              <a:grpSpLocks/>
            </p:cNvGrpSpPr>
            <p:nvPr/>
          </p:nvGrpSpPr>
          <p:grpSpPr bwMode="auto">
            <a:xfrm>
              <a:off x="629" y="432"/>
              <a:ext cx="4411" cy="3617"/>
              <a:chOff x="629" y="432"/>
              <a:chExt cx="4411" cy="3617"/>
            </a:xfrm>
          </p:grpSpPr>
          <p:sp>
            <p:nvSpPr>
              <p:cNvPr id="11" name="Freeform 3"/>
              <p:cNvSpPr>
                <a:spLocks/>
              </p:cNvSpPr>
              <p:nvPr/>
            </p:nvSpPr>
            <p:spPr bwMode="gray">
              <a:xfrm flipH="1">
                <a:off x="1392" y="840"/>
                <a:ext cx="1475" cy="1236"/>
              </a:xfrm>
              <a:custGeom>
                <a:avLst/>
                <a:gdLst>
                  <a:gd name="T0" fmla="*/ 344 w 1299"/>
                  <a:gd name="T1" fmla="*/ 1236 h 1008"/>
                  <a:gd name="T2" fmla="*/ 1475 w 1299"/>
                  <a:gd name="T3" fmla="*/ 1236 h 1008"/>
                  <a:gd name="T4" fmla="*/ 1472 w 1299"/>
                  <a:gd name="T5" fmla="*/ 386 h 1008"/>
                  <a:gd name="T6" fmla="*/ 1070 w 1299"/>
                  <a:gd name="T7" fmla="*/ 0 h 1008"/>
                  <a:gd name="T8" fmla="*/ 3 w 1299"/>
                  <a:gd name="T9" fmla="*/ 0 h 1008"/>
                  <a:gd name="T10" fmla="*/ 0 w 1299"/>
                  <a:gd name="T11" fmla="*/ 887 h 1008"/>
                  <a:gd name="T12" fmla="*/ 344 w 1299"/>
                  <a:gd name="T13" fmla="*/ 1236 h 1008"/>
                  <a:gd name="T14" fmla="*/ 0 60000 65536"/>
                  <a:gd name="T15" fmla="*/ 0 60000 65536"/>
                  <a:gd name="T16" fmla="*/ 0 60000 65536"/>
                  <a:gd name="T17" fmla="*/ 0 60000 65536"/>
                  <a:gd name="T18" fmla="*/ 0 60000 65536"/>
                  <a:gd name="T19" fmla="*/ 0 60000 65536"/>
                  <a:gd name="T20" fmla="*/ 0 60000 65536"/>
                  <a:gd name="T21" fmla="*/ 0 w 1299"/>
                  <a:gd name="T22" fmla="*/ 0 h 1008"/>
                  <a:gd name="T23" fmla="*/ 1299 w 1299"/>
                  <a:gd name="T24" fmla="*/ 1008 h 10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solidFill>
                <a:srgbClr val="FFFF99"/>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ru-RU"/>
              </a:p>
            </p:txBody>
          </p:sp>
          <p:sp>
            <p:nvSpPr>
              <p:cNvPr id="12" name="Freeform 4"/>
              <p:cNvSpPr>
                <a:spLocks/>
              </p:cNvSpPr>
              <p:nvPr/>
            </p:nvSpPr>
            <p:spPr bwMode="ltGray">
              <a:xfrm>
                <a:off x="2942" y="840"/>
                <a:ext cx="1475" cy="1236"/>
              </a:xfrm>
              <a:custGeom>
                <a:avLst/>
                <a:gdLst>
                  <a:gd name="T0" fmla="*/ 344 w 1299"/>
                  <a:gd name="T1" fmla="*/ 1236 h 1008"/>
                  <a:gd name="T2" fmla="*/ 1475 w 1299"/>
                  <a:gd name="T3" fmla="*/ 1236 h 1008"/>
                  <a:gd name="T4" fmla="*/ 1472 w 1299"/>
                  <a:gd name="T5" fmla="*/ 386 h 1008"/>
                  <a:gd name="T6" fmla="*/ 1070 w 1299"/>
                  <a:gd name="T7" fmla="*/ 0 h 1008"/>
                  <a:gd name="T8" fmla="*/ 3 w 1299"/>
                  <a:gd name="T9" fmla="*/ 0 h 1008"/>
                  <a:gd name="T10" fmla="*/ 0 w 1299"/>
                  <a:gd name="T11" fmla="*/ 887 h 1008"/>
                  <a:gd name="T12" fmla="*/ 344 w 1299"/>
                  <a:gd name="T13" fmla="*/ 1236 h 1008"/>
                  <a:gd name="T14" fmla="*/ 0 60000 65536"/>
                  <a:gd name="T15" fmla="*/ 0 60000 65536"/>
                  <a:gd name="T16" fmla="*/ 0 60000 65536"/>
                  <a:gd name="T17" fmla="*/ 0 60000 65536"/>
                  <a:gd name="T18" fmla="*/ 0 60000 65536"/>
                  <a:gd name="T19" fmla="*/ 0 60000 65536"/>
                  <a:gd name="T20" fmla="*/ 0 60000 65536"/>
                  <a:gd name="T21" fmla="*/ 0 w 1299"/>
                  <a:gd name="T22" fmla="*/ 0 h 1008"/>
                  <a:gd name="T23" fmla="*/ 1299 w 1299"/>
                  <a:gd name="T24" fmla="*/ 1008 h 10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solidFill>
                <a:srgbClr val="008000">
                  <a:alpha val="41960"/>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ru-RU"/>
              </a:p>
            </p:txBody>
          </p:sp>
          <p:sp>
            <p:nvSpPr>
              <p:cNvPr id="13" name="Freeform 5"/>
              <p:cNvSpPr>
                <a:spLocks/>
              </p:cNvSpPr>
              <p:nvPr/>
            </p:nvSpPr>
            <p:spPr bwMode="ltGray">
              <a:xfrm>
                <a:off x="1392" y="2157"/>
                <a:ext cx="1475" cy="1236"/>
              </a:xfrm>
              <a:custGeom>
                <a:avLst/>
                <a:gdLst>
                  <a:gd name="T0" fmla="*/ 344 w 1299"/>
                  <a:gd name="T1" fmla="*/ 1236 h 1008"/>
                  <a:gd name="T2" fmla="*/ 1475 w 1299"/>
                  <a:gd name="T3" fmla="*/ 1236 h 1008"/>
                  <a:gd name="T4" fmla="*/ 1472 w 1299"/>
                  <a:gd name="T5" fmla="*/ 386 h 1008"/>
                  <a:gd name="T6" fmla="*/ 1070 w 1299"/>
                  <a:gd name="T7" fmla="*/ 0 h 1008"/>
                  <a:gd name="T8" fmla="*/ 3 w 1299"/>
                  <a:gd name="T9" fmla="*/ 0 h 1008"/>
                  <a:gd name="T10" fmla="*/ 0 w 1299"/>
                  <a:gd name="T11" fmla="*/ 887 h 1008"/>
                  <a:gd name="T12" fmla="*/ 344 w 1299"/>
                  <a:gd name="T13" fmla="*/ 1236 h 1008"/>
                  <a:gd name="T14" fmla="*/ 0 60000 65536"/>
                  <a:gd name="T15" fmla="*/ 0 60000 65536"/>
                  <a:gd name="T16" fmla="*/ 0 60000 65536"/>
                  <a:gd name="T17" fmla="*/ 0 60000 65536"/>
                  <a:gd name="T18" fmla="*/ 0 60000 65536"/>
                  <a:gd name="T19" fmla="*/ 0 60000 65536"/>
                  <a:gd name="T20" fmla="*/ 0 60000 65536"/>
                  <a:gd name="T21" fmla="*/ 0 w 1299"/>
                  <a:gd name="T22" fmla="*/ 0 h 1008"/>
                  <a:gd name="T23" fmla="*/ 1299 w 1299"/>
                  <a:gd name="T24" fmla="*/ 1008 h 10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solidFill>
                <a:srgbClr val="99CC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ru-RU"/>
              </a:p>
            </p:txBody>
          </p:sp>
          <p:sp>
            <p:nvSpPr>
              <p:cNvPr id="14" name="Freeform 6"/>
              <p:cNvSpPr>
                <a:spLocks/>
              </p:cNvSpPr>
              <p:nvPr/>
            </p:nvSpPr>
            <p:spPr bwMode="gray">
              <a:xfrm flipH="1">
                <a:off x="2942" y="2157"/>
                <a:ext cx="1475" cy="1236"/>
              </a:xfrm>
              <a:custGeom>
                <a:avLst/>
                <a:gdLst>
                  <a:gd name="T0" fmla="*/ 344 w 1299"/>
                  <a:gd name="T1" fmla="*/ 1236 h 1008"/>
                  <a:gd name="T2" fmla="*/ 1475 w 1299"/>
                  <a:gd name="T3" fmla="*/ 1236 h 1008"/>
                  <a:gd name="T4" fmla="*/ 1472 w 1299"/>
                  <a:gd name="T5" fmla="*/ 386 h 1008"/>
                  <a:gd name="T6" fmla="*/ 1070 w 1299"/>
                  <a:gd name="T7" fmla="*/ 0 h 1008"/>
                  <a:gd name="T8" fmla="*/ 3 w 1299"/>
                  <a:gd name="T9" fmla="*/ 0 h 1008"/>
                  <a:gd name="T10" fmla="*/ 0 w 1299"/>
                  <a:gd name="T11" fmla="*/ 887 h 1008"/>
                  <a:gd name="T12" fmla="*/ 344 w 1299"/>
                  <a:gd name="T13" fmla="*/ 1236 h 1008"/>
                  <a:gd name="T14" fmla="*/ 0 60000 65536"/>
                  <a:gd name="T15" fmla="*/ 0 60000 65536"/>
                  <a:gd name="T16" fmla="*/ 0 60000 65536"/>
                  <a:gd name="T17" fmla="*/ 0 60000 65536"/>
                  <a:gd name="T18" fmla="*/ 0 60000 65536"/>
                  <a:gd name="T19" fmla="*/ 0 60000 65536"/>
                  <a:gd name="T20" fmla="*/ 0 60000 65536"/>
                  <a:gd name="T21" fmla="*/ 0 w 1299"/>
                  <a:gd name="T22" fmla="*/ 0 h 1008"/>
                  <a:gd name="T23" fmla="*/ 1299 w 1299"/>
                  <a:gd name="T24" fmla="*/ 1008 h 10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solidFill>
                <a:srgbClr val="008080">
                  <a:alpha val="45097"/>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ru-RU"/>
              </a:p>
            </p:txBody>
          </p:sp>
          <p:sp>
            <p:nvSpPr>
              <p:cNvPr id="15" name="Oval 7"/>
              <p:cNvSpPr>
                <a:spLocks noChangeArrowheads="1"/>
              </p:cNvSpPr>
              <p:nvPr/>
            </p:nvSpPr>
            <p:spPr bwMode="gray">
              <a:xfrm>
                <a:off x="2202" y="1425"/>
                <a:ext cx="1488" cy="1488"/>
              </a:xfrm>
              <a:prstGeom prst="ellipse">
                <a:avLst/>
              </a:prstGeom>
              <a:solidFill>
                <a:srgbClr val="FFFFFF">
                  <a:alpha val="50195"/>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ru-RU" altLang="ru-RU"/>
              </a:p>
            </p:txBody>
          </p:sp>
          <p:sp>
            <p:nvSpPr>
              <p:cNvPr id="16" name="Text Box 8"/>
              <p:cNvSpPr txBox="1">
                <a:spLocks noChangeArrowheads="1"/>
              </p:cNvSpPr>
              <p:nvPr/>
            </p:nvSpPr>
            <p:spPr bwMode="gray">
              <a:xfrm>
                <a:off x="1536" y="1128"/>
                <a:ext cx="1129" cy="60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ru-RU" altLang="ru-RU" sz="1600" b="1"/>
                  <a:t>Важные</a:t>
                </a:r>
              </a:p>
              <a:p>
                <a:pPr algn="ctr" eaLnBrk="1" hangingPunct="1">
                  <a:spcBef>
                    <a:spcPct val="50000"/>
                  </a:spcBef>
                </a:pPr>
                <a:r>
                  <a:rPr lang="ru-RU" altLang="ru-RU" sz="1600" b="1"/>
                  <a:t>Не срочные</a:t>
                </a:r>
                <a:endParaRPr lang="en-US" altLang="ru-RU" sz="1600" b="1"/>
              </a:p>
            </p:txBody>
          </p:sp>
          <p:sp>
            <p:nvSpPr>
              <p:cNvPr id="17" name="Text Box 9"/>
              <p:cNvSpPr txBox="1">
                <a:spLocks noChangeArrowheads="1"/>
              </p:cNvSpPr>
              <p:nvPr/>
            </p:nvSpPr>
            <p:spPr bwMode="black">
              <a:xfrm>
                <a:off x="3121" y="1128"/>
                <a:ext cx="1129" cy="44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ru-RU" altLang="ru-RU" sz="1600" b="1"/>
                  <a:t>Важные</a:t>
                </a:r>
              </a:p>
              <a:p>
                <a:pPr algn="ctr" eaLnBrk="1" hangingPunct="1">
                  <a:spcBef>
                    <a:spcPct val="50000"/>
                  </a:spcBef>
                </a:pPr>
                <a:r>
                  <a:rPr lang="ru-RU" altLang="ru-RU" sz="1600" b="1"/>
                  <a:t>Срочные</a:t>
                </a:r>
                <a:endParaRPr lang="en-US" altLang="ru-RU" sz="1600" b="1"/>
              </a:p>
            </p:txBody>
          </p:sp>
          <p:sp>
            <p:nvSpPr>
              <p:cNvPr id="18" name="Text Box 10"/>
              <p:cNvSpPr txBox="1">
                <a:spLocks noChangeArrowheads="1"/>
              </p:cNvSpPr>
              <p:nvPr/>
            </p:nvSpPr>
            <p:spPr bwMode="black">
              <a:xfrm>
                <a:off x="1542" y="2794"/>
                <a:ext cx="1129" cy="60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ru-RU" altLang="ru-RU" sz="1600" b="1"/>
                  <a:t>Не важные</a:t>
                </a:r>
              </a:p>
              <a:p>
                <a:pPr algn="ctr" eaLnBrk="1" hangingPunct="1">
                  <a:spcBef>
                    <a:spcPct val="50000"/>
                  </a:spcBef>
                </a:pPr>
                <a:r>
                  <a:rPr lang="ru-RU" altLang="ru-RU" sz="1600" b="1"/>
                  <a:t>Не срочные</a:t>
                </a:r>
                <a:endParaRPr lang="en-US" altLang="ru-RU" sz="1600" b="1"/>
              </a:p>
            </p:txBody>
          </p:sp>
          <p:sp>
            <p:nvSpPr>
              <p:cNvPr id="19" name="Text Box 11"/>
              <p:cNvSpPr txBox="1">
                <a:spLocks noChangeArrowheads="1"/>
              </p:cNvSpPr>
              <p:nvPr/>
            </p:nvSpPr>
            <p:spPr bwMode="gray">
              <a:xfrm>
                <a:off x="3121" y="2794"/>
                <a:ext cx="1129" cy="44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ru-RU" altLang="ru-RU" sz="1600" b="1"/>
                  <a:t>Не важные</a:t>
                </a:r>
              </a:p>
              <a:p>
                <a:pPr algn="ctr" eaLnBrk="1" hangingPunct="1">
                  <a:spcBef>
                    <a:spcPct val="50000"/>
                  </a:spcBef>
                </a:pPr>
                <a:r>
                  <a:rPr lang="ru-RU" altLang="ru-RU" sz="1600" b="1"/>
                  <a:t>Срочные</a:t>
                </a:r>
                <a:endParaRPr lang="en-US" altLang="ru-RU" sz="1600" b="1"/>
              </a:p>
            </p:txBody>
          </p:sp>
          <p:sp>
            <p:nvSpPr>
              <p:cNvPr id="20" name="Rectangle 12"/>
              <p:cNvSpPr>
                <a:spLocks noChangeArrowheads="1"/>
              </p:cNvSpPr>
              <p:nvPr/>
            </p:nvSpPr>
            <p:spPr bwMode="auto">
              <a:xfrm>
                <a:off x="2496" y="1776"/>
                <a:ext cx="263" cy="23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ru-RU" b="1">
                    <a:solidFill>
                      <a:srgbClr val="000000"/>
                    </a:solidFill>
                  </a:rPr>
                  <a:t>2</a:t>
                </a:r>
                <a:endParaRPr lang="en-US" altLang="ru-RU" b="1">
                  <a:solidFill>
                    <a:srgbClr val="000000"/>
                  </a:solidFill>
                </a:endParaRPr>
              </a:p>
            </p:txBody>
          </p:sp>
          <p:sp>
            <p:nvSpPr>
              <p:cNvPr id="21" name="Rectangle 13"/>
              <p:cNvSpPr>
                <a:spLocks noChangeArrowheads="1"/>
              </p:cNvSpPr>
              <p:nvPr/>
            </p:nvSpPr>
            <p:spPr bwMode="auto">
              <a:xfrm>
                <a:off x="3093" y="1752"/>
                <a:ext cx="263" cy="23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ru-RU" b="1">
                    <a:solidFill>
                      <a:srgbClr val="000000"/>
                    </a:solidFill>
                  </a:rPr>
                  <a:t>1</a:t>
                </a:r>
                <a:endParaRPr lang="en-US" altLang="ru-RU" b="1">
                  <a:solidFill>
                    <a:srgbClr val="000000"/>
                  </a:solidFill>
                </a:endParaRPr>
              </a:p>
            </p:txBody>
          </p:sp>
          <p:sp>
            <p:nvSpPr>
              <p:cNvPr id="22" name="Rectangle 14"/>
              <p:cNvSpPr>
                <a:spLocks noChangeArrowheads="1"/>
              </p:cNvSpPr>
              <p:nvPr/>
            </p:nvSpPr>
            <p:spPr bwMode="auto">
              <a:xfrm>
                <a:off x="2496" y="2304"/>
                <a:ext cx="263" cy="23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b="1">
                    <a:solidFill>
                      <a:srgbClr val="000000"/>
                    </a:solidFill>
                  </a:rPr>
                  <a:t>4</a:t>
                </a:r>
              </a:p>
            </p:txBody>
          </p:sp>
          <p:sp>
            <p:nvSpPr>
              <p:cNvPr id="23" name="Rectangle 15"/>
              <p:cNvSpPr>
                <a:spLocks noChangeArrowheads="1"/>
              </p:cNvSpPr>
              <p:nvPr/>
            </p:nvSpPr>
            <p:spPr bwMode="auto">
              <a:xfrm>
                <a:off x="3093" y="2304"/>
                <a:ext cx="263" cy="23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b="1">
                    <a:solidFill>
                      <a:srgbClr val="000000"/>
                    </a:solidFill>
                  </a:rPr>
                  <a:t>3</a:t>
                </a:r>
              </a:p>
            </p:txBody>
          </p:sp>
          <p:sp>
            <p:nvSpPr>
              <p:cNvPr id="24" name="Line 16"/>
              <p:cNvSpPr>
                <a:spLocks noChangeShapeType="1"/>
              </p:cNvSpPr>
              <p:nvPr/>
            </p:nvSpPr>
            <p:spPr bwMode="auto">
              <a:xfrm flipV="1">
                <a:off x="960" y="432"/>
                <a:ext cx="0" cy="3360"/>
              </a:xfrm>
              <a:prstGeom prst="line">
                <a:avLst/>
              </a:prstGeom>
              <a:noFill/>
              <a:ln w="38100">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ru-RU"/>
              </a:p>
            </p:txBody>
          </p:sp>
          <p:sp>
            <p:nvSpPr>
              <p:cNvPr id="25" name="Line 17"/>
              <p:cNvSpPr>
                <a:spLocks noChangeShapeType="1"/>
              </p:cNvSpPr>
              <p:nvPr/>
            </p:nvSpPr>
            <p:spPr bwMode="auto">
              <a:xfrm>
                <a:off x="960" y="3792"/>
                <a:ext cx="4080" cy="0"/>
              </a:xfrm>
              <a:prstGeom prst="line">
                <a:avLst/>
              </a:prstGeom>
              <a:noFill/>
              <a:ln w="38100">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ru-RU"/>
              </a:p>
            </p:txBody>
          </p:sp>
          <p:sp>
            <p:nvSpPr>
              <p:cNvPr id="26" name="Text Box 18"/>
              <p:cNvSpPr txBox="1">
                <a:spLocks noChangeArrowheads="1"/>
              </p:cNvSpPr>
              <p:nvPr/>
            </p:nvSpPr>
            <p:spPr bwMode="auto">
              <a:xfrm>
                <a:off x="629" y="1680"/>
                <a:ext cx="240" cy="126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ru-RU" dirty="0" err="1" smtClean="0"/>
                  <a:t>Muhimlik</a:t>
                </a:r>
                <a:r>
                  <a:rPr lang="en-US" altLang="ru-RU" dirty="0" smtClean="0"/>
                  <a:t> </a:t>
                </a:r>
                <a:endParaRPr lang="en-US" altLang="ru-RU" dirty="0"/>
              </a:p>
            </p:txBody>
          </p:sp>
          <p:sp>
            <p:nvSpPr>
              <p:cNvPr id="27" name="Text Box 19"/>
              <p:cNvSpPr txBox="1">
                <a:spLocks noChangeArrowheads="1"/>
              </p:cNvSpPr>
              <p:nvPr/>
            </p:nvSpPr>
            <p:spPr bwMode="auto">
              <a:xfrm>
                <a:off x="2502" y="3819"/>
                <a:ext cx="1200" cy="23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ru-RU" dirty="0" err="1" smtClean="0"/>
                  <a:t>Shoshilinchlik</a:t>
                </a:r>
                <a:r>
                  <a:rPr lang="en-US" altLang="ru-RU" dirty="0" smtClean="0"/>
                  <a:t> </a:t>
                </a:r>
                <a:endParaRPr lang="en-US" altLang="ru-RU" dirty="0"/>
              </a:p>
            </p:txBody>
          </p:sp>
        </p:grpSp>
        <p:pic>
          <p:nvPicPr>
            <p:cNvPr id="7" name="Picture 20" descr="MH900084350"/>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264" y="960"/>
              <a:ext cx="896" cy="8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Picture 21" descr="MH900139569"/>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632" y="2400"/>
              <a:ext cx="894" cy="89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Picture 22" descr="MH900140635"/>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3264" y="2400"/>
              <a:ext cx="912" cy="9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 name="Picture 23" descr="MH900326486"/>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1680" y="960"/>
              <a:ext cx="864" cy="86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28" name="Picture 2" descr="пунктуальный Сток-фотографии, графику и векторные иллюстрации | Stockfresh"/>
          <p:cNvPicPr>
            <a:picLocks noChangeAspect="1" noChangeArrowheads="1"/>
          </p:cNvPicPr>
          <p:nvPr/>
        </p:nvPicPr>
        <p:blipFill>
          <a:blip r:embed="rId6" cstate="print"/>
          <a:srcRect/>
          <a:stretch>
            <a:fillRect/>
          </a:stretch>
        </p:blipFill>
        <p:spPr bwMode="auto">
          <a:xfrm>
            <a:off x="8501090" y="24653"/>
            <a:ext cx="642910" cy="618265"/>
          </a:xfrm>
          <a:prstGeom prst="rect">
            <a:avLst/>
          </a:prstGeom>
          <a:noFill/>
        </p:spPr>
      </p:pic>
      <p:sp>
        <p:nvSpPr>
          <p:cNvPr id="29" name="TextBox 28"/>
          <p:cNvSpPr txBox="1"/>
          <p:nvPr/>
        </p:nvSpPr>
        <p:spPr>
          <a:xfrm>
            <a:off x="1000100" y="0"/>
            <a:ext cx="8143900" cy="646331"/>
          </a:xfrm>
          <a:prstGeom prst="rect">
            <a:avLst/>
          </a:prstGeom>
          <a:solidFill>
            <a:srgbClr val="FFFF00"/>
          </a:solidFill>
          <a:ln w="19050">
            <a:solidFill>
              <a:srgbClr val="FF0000"/>
            </a:solidFill>
          </a:ln>
        </p:spPr>
        <p:txBody>
          <a:bodyPr wrap="square" rtlCol="0">
            <a:spAutoFit/>
          </a:bodyPr>
          <a:lstStyle/>
          <a:p>
            <a:pPr algn="ctr"/>
            <a:r>
              <a:rPr lang="en-US" altLang="ru-RU" sz="3600" b="1" dirty="0" err="1" smtClean="0">
                <a:solidFill>
                  <a:srgbClr val="FF0000"/>
                </a:solidFill>
              </a:rPr>
              <a:t>Eyzenhauer</a:t>
            </a:r>
            <a:r>
              <a:rPr lang="en-US" altLang="ru-RU" sz="3600" b="1" dirty="0" smtClean="0">
                <a:solidFill>
                  <a:srgbClr val="FF0000"/>
                </a:solidFill>
              </a:rPr>
              <a:t> </a:t>
            </a:r>
            <a:r>
              <a:rPr lang="en-US" altLang="ru-RU" sz="3600" b="1" dirty="0" err="1" smtClean="0">
                <a:solidFill>
                  <a:srgbClr val="FF0000"/>
                </a:solidFill>
              </a:rPr>
              <a:t>usuli</a:t>
            </a:r>
            <a:endParaRPr lang="ru-RU" sz="3600" b="1" dirty="0">
              <a:solidFill>
                <a:srgbClr val="FF0000"/>
              </a:solidFill>
              <a:latin typeface="Times New Roman" pitchFamily="18" charset="0"/>
              <a:cs typeface="Times New Roman" pitchFamily="18" charset="0"/>
            </a:endParaRPr>
          </a:p>
        </p:txBody>
      </p:sp>
      <p:pic>
        <p:nvPicPr>
          <p:cNvPr id="30" name="Picture 2" descr="пунктуальный Сток-фотографии, графику и векторные иллюстрации | Stockfresh"/>
          <p:cNvPicPr>
            <a:picLocks noChangeAspect="1" noChangeArrowheads="1"/>
          </p:cNvPicPr>
          <p:nvPr/>
        </p:nvPicPr>
        <p:blipFill>
          <a:blip r:embed="rId6" cstate="print"/>
          <a:srcRect/>
          <a:stretch>
            <a:fillRect/>
          </a:stretch>
        </p:blipFill>
        <p:spPr bwMode="auto">
          <a:xfrm>
            <a:off x="8501122" y="-24"/>
            <a:ext cx="642910" cy="618265"/>
          </a:xfrm>
          <a:prstGeom prst="rect">
            <a:avLst/>
          </a:prstGeom>
          <a:noFill/>
        </p:spPr>
      </p:pic>
    </p:spTree>
    <p:extLst>
      <p:ext uri="{BB962C8B-B14F-4D97-AF65-F5344CB8AC3E}">
        <p14:creationId xmlns="" xmlns:p14="http://schemas.microsoft.com/office/powerpoint/2010/main" val="38430221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Picture 3" descr="MH900446452"/>
          <p:cNvPicPr>
            <a:picLocks noChangeAspect="1" noChangeArrowheads="1"/>
          </p:cNvPicPr>
          <p:nvPr/>
        </p:nvPicPr>
        <p:blipFill>
          <a:blip r:embed="rId2"/>
          <a:srcRect/>
          <a:stretch>
            <a:fillRect/>
          </a:stretch>
        </p:blipFill>
        <p:spPr bwMode="auto">
          <a:xfrm>
            <a:off x="2514600" y="1828800"/>
            <a:ext cx="4138613" cy="4138613"/>
          </a:xfrm>
          <a:prstGeom prst="rect">
            <a:avLst/>
          </a:prstGeom>
          <a:noFill/>
          <a:ln w="9525">
            <a:noFill/>
            <a:miter lim="800000"/>
            <a:headEnd/>
            <a:tailEnd/>
          </a:ln>
        </p:spPr>
      </p:pic>
      <p:sp>
        <p:nvSpPr>
          <p:cNvPr id="4" name="TextBox 3"/>
          <p:cNvSpPr txBox="1"/>
          <p:nvPr/>
        </p:nvSpPr>
        <p:spPr>
          <a:xfrm>
            <a:off x="1000100" y="0"/>
            <a:ext cx="8143900" cy="1200329"/>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VAQTNI BOSHQARISH </a:t>
            </a:r>
          </a:p>
          <a:p>
            <a:pPr algn="ctr"/>
            <a:r>
              <a:rPr lang="en-US" sz="3600" b="1" dirty="0" smtClean="0">
                <a:solidFill>
                  <a:srgbClr val="FF0000"/>
                </a:solidFill>
                <a:latin typeface="Times New Roman" pitchFamily="18" charset="0"/>
                <a:cs typeface="Times New Roman" pitchFamily="18" charset="0"/>
              </a:rPr>
              <a:t>USULLARI</a:t>
            </a:r>
            <a:endParaRPr lang="ru-RU" sz="3600" b="1" dirty="0">
              <a:solidFill>
                <a:srgbClr val="FF0000"/>
              </a:solidFill>
              <a:latin typeface="Times New Roman" pitchFamily="18" charset="0"/>
              <a:cs typeface="Times New Roman" pitchFamily="18" charset="0"/>
            </a:endParaRPr>
          </a:p>
        </p:txBody>
      </p:sp>
      <p:pic>
        <p:nvPicPr>
          <p:cNvPr id="7" name="Picture 2" descr="пунктуальный Сток-фотографии, графику и векторные иллюстрации | Stockfresh"/>
          <p:cNvPicPr>
            <a:picLocks noChangeAspect="1" noChangeArrowheads="1"/>
          </p:cNvPicPr>
          <p:nvPr/>
        </p:nvPicPr>
        <p:blipFill>
          <a:blip r:embed="rId3" cstate="print"/>
          <a:srcRect/>
          <a:stretch>
            <a:fillRect/>
          </a:stretch>
        </p:blipFill>
        <p:spPr bwMode="auto">
          <a:xfrm>
            <a:off x="8429652" y="524719"/>
            <a:ext cx="642910" cy="618265"/>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7"/>
          <p:cNvSpPr txBox="1">
            <a:spLocks noGrp="1" noChangeArrowheads="1"/>
          </p:cNvSpPr>
          <p:nvPr>
            <p:ph idx="1"/>
          </p:nvPr>
        </p:nvSpPr>
        <p:spPr bwMode="auto">
          <a:xfrm>
            <a:off x="1571605" y="2857496"/>
            <a:ext cx="4429156" cy="163121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buClr>
                <a:srgbClr val="006600"/>
              </a:buClr>
              <a:buFont typeface="Wingdings" panose="05000000000000000000" pitchFamily="2" charset="2"/>
              <a:buChar char="v"/>
            </a:pPr>
            <a:r>
              <a:rPr lang="en-US" altLang="ru-RU" sz="2000" dirty="0" smtClean="0"/>
              <a:t>Kun </a:t>
            </a:r>
            <a:r>
              <a:rPr lang="en-US" altLang="ru-RU" sz="2000" dirty="0" err="1" smtClean="0"/>
              <a:t>tartibiga</a:t>
            </a:r>
            <a:r>
              <a:rPr lang="en-US" altLang="ru-RU" sz="2000" dirty="0" smtClean="0"/>
              <a:t> </a:t>
            </a:r>
            <a:r>
              <a:rPr lang="en-US" altLang="ru-RU" sz="2000" dirty="0" err="1" smtClean="0"/>
              <a:t>kirgizib</a:t>
            </a:r>
            <a:r>
              <a:rPr lang="en-US" altLang="ru-RU" sz="2000" dirty="0" smtClean="0"/>
              <a:t> </a:t>
            </a:r>
            <a:r>
              <a:rPr lang="en-US" altLang="ru-RU" sz="2000" dirty="0" err="1" smtClean="0"/>
              <a:t>reja</a:t>
            </a:r>
            <a:r>
              <a:rPr lang="en-US" altLang="ru-RU" sz="2000" dirty="0" smtClean="0"/>
              <a:t> </a:t>
            </a:r>
            <a:r>
              <a:rPr lang="en-US" altLang="ru-RU" sz="2000" dirty="0" err="1" smtClean="0"/>
              <a:t>asosida</a:t>
            </a:r>
            <a:r>
              <a:rPr lang="en-US" altLang="ru-RU" sz="2000" dirty="0" smtClean="0"/>
              <a:t> </a:t>
            </a:r>
            <a:r>
              <a:rPr lang="en-US" altLang="ru-RU" sz="2000" dirty="0" err="1" smtClean="0"/>
              <a:t>bajarib</a:t>
            </a:r>
            <a:r>
              <a:rPr lang="en-US" altLang="ru-RU" sz="2000" dirty="0" smtClean="0"/>
              <a:t> </a:t>
            </a:r>
            <a:r>
              <a:rPr lang="en-US" altLang="ru-RU" sz="2000" dirty="0" err="1" smtClean="0"/>
              <a:t>borish</a:t>
            </a:r>
            <a:r>
              <a:rPr lang="en-US" altLang="ru-RU" sz="2000" dirty="0" smtClean="0"/>
              <a:t> </a:t>
            </a:r>
            <a:endParaRPr lang="ru-RU" altLang="ru-RU" sz="2000" dirty="0"/>
          </a:p>
          <a:p>
            <a:pPr>
              <a:spcBef>
                <a:spcPct val="50000"/>
              </a:spcBef>
              <a:buClr>
                <a:srgbClr val="006600"/>
              </a:buClr>
              <a:buFont typeface="Wingdings" panose="05000000000000000000" pitchFamily="2" charset="2"/>
              <a:buChar char="v"/>
            </a:pPr>
            <a:r>
              <a:rPr lang="en-US" altLang="ru-RU" sz="2000" dirty="0" err="1" smtClean="0"/>
              <a:t>Nazorat</a:t>
            </a:r>
            <a:r>
              <a:rPr lang="en-US" altLang="ru-RU" sz="2000" dirty="0" smtClean="0"/>
              <a:t> </a:t>
            </a:r>
            <a:r>
              <a:rPr lang="en-US" altLang="ru-RU" sz="2000" dirty="0" err="1" smtClean="0"/>
              <a:t>qilish</a:t>
            </a:r>
            <a:r>
              <a:rPr lang="en-US" altLang="ru-RU" sz="2000" dirty="0" smtClean="0"/>
              <a:t> </a:t>
            </a:r>
          </a:p>
          <a:p>
            <a:pPr>
              <a:spcBef>
                <a:spcPct val="50000"/>
              </a:spcBef>
              <a:buClr>
                <a:srgbClr val="006600"/>
              </a:buClr>
              <a:buFont typeface="Wingdings" panose="05000000000000000000" pitchFamily="2" charset="2"/>
              <a:buChar char="v"/>
            </a:pPr>
            <a:r>
              <a:rPr lang="en-US" altLang="ru-RU" sz="2000" dirty="0" err="1" smtClean="0"/>
              <a:t>Har</a:t>
            </a:r>
            <a:r>
              <a:rPr lang="en-US" altLang="ru-RU" sz="2000" dirty="0" smtClean="0"/>
              <a:t> </a:t>
            </a:r>
            <a:r>
              <a:rPr lang="en-US" altLang="ru-RU" sz="2000" dirty="0" err="1" smtClean="0"/>
              <a:t>safar</a:t>
            </a:r>
            <a:r>
              <a:rPr lang="en-US" altLang="ru-RU" sz="2000" dirty="0" smtClean="0"/>
              <a:t> </a:t>
            </a:r>
            <a:r>
              <a:rPr lang="en-US" altLang="ru-RU" sz="2000" dirty="0" err="1" smtClean="0"/>
              <a:t>bitta</a:t>
            </a:r>
            <a:r>
              <a:rPr lang="en-US" altLang="ru-RU" sz="2000" dirty="0" smtClean="0"/>
              <a:t> </a:t>
            </a:r>
            <a:r>
              <a:rPr lang="en-US" altLang="ru-RU" sz="2000" dirty="0" err="1" smtClean="0"/>
              <a:t>vazifani</a:t>
            </a:r>
            <a:r>
              <a:rPr lang="en-US" altLang="ru-RU" sz="2000" dirty="0" smtClean="0"/>
              <a:t> </a:t>
            </a:r>
            <a:r>
              <a:rPr lang="en-US" altLang="ru-RU" sz="2000" dirty="0" err="1" smtClean="0"/>
              <a:t>bajaring</a:t>
            </a:r>
            <a:r>
              <a:rPr lang="en-US" altLang="ru-RU" sz="2000" dirty="0" smtClean="0"/>
              <a:t> </a:t>
            </a:r>
            <a:endParaRPr lang="en-US" altLang="ru-RU" sz="2000" dirty="0"/>
          </a:p>
        </p:txBody>
      </p:sp>
      <p:pic>
        <p:nvPicPr>
          <p:cNvPr id="5" name="Picture 3" descr="MH900326486"/>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357950" y="2928934"/>
            <a:ext cx="2321719" cy="30956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7" name="Text Box 6"/>
          <p:cNvSpPr txBox="1">
            <a:spLocks noChangeArrowheads="1"/>
          </p:cNvSpPr>
          <p:nvPr/>
        </p:nvSpPr>
        <p:spPr bwMode="auto">
          <a:xfrm>
            <a:off x="1357290" y="1857364"/>
            <a:ext cx="6115050"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ru-RU" sz="2400" dirty="0" smtClean="0">
                <a:solidFill>
                  <a:srgbClr val="006600"/>
                </a:solidFill>
              </a:rPr>
              <a:t>1. </a:t>
            </a:r>
            <a:r>
              <a:rPr lang="en-US" altLang="ru-RU" sz="2400" dirty="0" err="1" smtClean="0"/>
              <a:t>Katta</a:t>
            </a:r>
            <a:r>
              <a:rPr lang="en-US" altLang="ru-RU" sz="2400" dirty="0" smtClean="0"/>
              <a:t>, </a:t>
            </a:r>
            <a:r>
              <a:rPr lang="en-US" altLang="ru-RU" sz="2400" dirty="0" err="1" smtClean="0"/>
              <a:t>og’ir</a:t>
            </a:r>
            <a:r>
              <a:rPr lang="en-US" altLang="ru-RU" sz="2400" dirty="0" smtClean="0"/>
              <a:t> </a:t>
            </a:r>
            <a:r>
              <a:rPr lang="en-US" altLang="ru-RU" sz="2400" dirty="0" err="1" smtClean="0"/>
              <a:t>va</a:t>
            </a:r>
            <a:r>
              <a:rPr lang="en-US" altLang="ru-RU" sz="2400" dirty="0" smtClean="0"/>
              <a:t> </a:t>
            </a:r>
            <a:r>
              <a:rPr lang="en-US" altLang="ru-RU" sz="2400" dirty="0" err="1" smtClean="0"/>
              <a:t>muhim</a:t>
            </a:r>
            <a:r>
              <a:rPr lang="en-US" altLang="ru-RU" sz="2400" dirty="0" smtClean="0"/>
              <a:t> </a:t>
            </a:r>
            <a:r>
              <a:rPr lang="en-US" altLang="ru-RU" sz="2400" dirty="0" err="1" smtClean="0"/>
              <a:t>ishlarni</a:t>
            </a:r>
            <a:r>
              <a:rPr lang="en-US" altLang="ru-RU" sz="2400" dirty="0" smtClean="0"/>
              <a:t> </a:t>
            </a:r>
            <a:r>
              <a:rPr lang="en-US" altLang="ru-RU" sz="2400" dirty="0" err="1" smtClean="0"/>
              <a:t>mayda</a:t>
            </a:r>
            <a:r>
              <a:rPr lang="en-US" altLang="ru-RU" sz="2400" dirty="0" smtClean="0"/>
              <a:t> </a:t>
            </a:r>
            <a:r>
              <a:rPr lang="en-US" altLang="ru-RU" sz="2400" dirty="0" err="1" smtClean="0"/>
              <a:t>alohida</a:t>
            </a:r>
            <a:r>
              <a:rPr lang="en-US" altLang="ru-RU" sz="2400" dirty="0" smtClean="0"/>
              <a:t> </a:t>
            </a:r>
            <a:r>
              <a:rPr lang="en-US" altLang="ru-RU" sz="2400" dirty="0" err="1" smtClean="0"/>
              <a:t>olingan</a:t>
            </a:r>
            <a:r>
              <a:rPr lang="en-US" altLang="ru-RU" sz="2400" dirty="0" smtClean="0"/>
              <a:t> </a:t>
            </a:r>
            <a:r>
              <a:rPr lang="en-US" altLang="ru-RU" sz="2400" dirty="0" err="1" smtClean="0"/>
              <a:t>ishlarga</a:t>
            </a:r>
            <a:r>
              <a:rPr lang="en-US" altLang="ru-RU" sz="2400" dirty="0" smtClean="0"/>
              <a:t> </a:t>
            </a:r>
            <a:r>
              <a:rPr lang="en-US" altLang="ru-RU" sz="2400" dirty="0" err="1" smtClean="0"/>
              <a:t>ajratib</a:t>
            </a:r>
            <a:r>
              <a:rPr lang="en-US" altLang="ru-RU" sz="2400" dirty="0" smtClean="0"/>
              <a:t> </a:t>
            </a:r>
            <a:r>
              <a:rPr lang="en-US" altLang="ru-RU" sz="2400" dirty="0" err="1" smtClean="0"/>
              <a:t>bajarish</a:t>
            </a:r>
            <a:r>
              <a:rPr lang="en-US" altLang="ru-RU" sz="2400" dirty="0" smtClean="0"/>
              <a:t>.</a:t>
            </a:r>
            <a:endParaRPr lang="en-US" altLang="ru-RU" sz="2400" u="sng" dirty="0">
              <a:solidFill>
                <a:srgbClr val="006600"/>
              </a:solidFill>
            </a:endParaRPr>
          </a:p>
        </p:txBody>
      </p:sp>
      <p:sp>
        <p:nvSpPr>
          <p:cNvPr id="8" name="AutoShape 8"/>
          <p:cNvSpPr>
            <a:spLocks noChangeArrowheads="1"/>
          </p:cNvSpPr>
          <p:nvPr/>
        </p:nvSpPr>
        <p:spPr bwMode="invGray">
          <a:xfrm>
            <a:off x="1016669" y="1214422"/>
            <a:ext cx="8127331" cy="428628"/>
          </a:xfrm>
          <a:prstGeom prst="roundRect">
            <a:avLst>
              <a:gd name="adj" fmla="val 16667"/>
            </a:avLst>
          </a:prstGeom>
          <a:solidFill>
            <a:schemeClr val="hlink">
              <a:alpha val="30980"/>
            </a:schemeClr>
          </a:solidFill>
          <a:ln>
            <a:noFill/>
          </a:ln>
          <a:effectLst/>
          <a:extLst>
            <a:ext uri="{91240B29-F687-4F45-9708-019B960494DF}">
              <a14:hiddenLine xmlns="" xmlns:a14="http://schemas.microsoft.com/office/drawing/2010/main" w="9525">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2800" dirty="0"/>
          </a:p>
        </p:txBody>
      </p:sp>
      <p:sp>
        <p:nvSpPr>
          <p:cNvPr id="9" name="Text Box 4"/>
          <p:cNvSpPr txBox="1">
            <a:spLocks noChangeArrowheads="1"/>
          </p:cNvSpPr>
          <p:nvPr/>
        </p:nvSpPr>
        <p:spPr bwMode="auto">
          <a:xfrm>
            <a:off x="1000100" y="1214422"/>
            <a:ext cx="6858000" cy="4801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US" altLang="ru-RU" sz="2800" dirty="0" err="1" smtClean="0"/>
              <a:t>Katta</a:t>
            </a:r>
            <a:r>
              <a:rPr lang="en-US" altLang="ru-RU" sz="2800" dirty="0" smtClean="0"/>
              <a:t>, </a:t>
            </a:r>
            <a:r>
              <a:rPr lang="en-US" altLang="ru-RU" sz="2800" dirty="0" err="1" smtClean="0"/>
              <a:t>og’ir</a:t>
            </a:r>
            <a:r>
              <a:rPr lang="en-US" altLang="ru-RU" sz="2800" dirty="0" smtClean="0"/>
              <a:t> </a:t>
            </a:r>
            <a:r>
              <a:rPr lang="en-US" altLang="ru-RU" sz="2800" dirty="0" err="1" smtClean="0"/>
              <a:t>va</a:t>
            </a:r>
            <a:r>
              <a:rPr lang="en-US" altLang="ru-RU" sz="2800" dirty="0" smtClean="0"/>
              <a:t> </a:t>
            </a:r>
            <a:r>
              <a:rPr lang="en-US" altLang="ru-RU" sz="2800" dirty="0" err="1" smtClean="0"/>
              <a:t>muhim</a:t>
            </a:r>
            <a:r>
              <a:rPr lang="en-US" altLang="ru-RU" sz="2800" dirty="0" smtClean="0"/>
              <a:t> </a:t>
            </a:r>
            <a:r>
              <a:rPr lang="en-US" altLang="ru-RU" sz="2800" dirty="0" err="1" smtClean="0"/>
              <a:t>ishlar</a:t>
            </a:r>
            <a:r>
              <a:rPr lang="en-US" altLang="ru-RU" sz="2800" dirty="0" smtClean="0"/>
              <a:t>.</a:t>
            </a:r>
            <a:endParaRPr lang="en-US" altLang="ru-RU" sz="2800" dirty="0"/>
          </a:p>
        </p:txBody>
      </p:sp>
      <p:sp>
        <p:nvSpPr>
          <p:cNvPr id="11" name="TextBox 10"/>
          <p:cNvSpPr txBox="1"/>
          <p:nvPr/>
        </p:nvSpPr>
        <p:spPr>
          <a:xfrm>
            <a:off x="1000100" y="0"/>
            <a:ext cx="8143900" cy="1200329"/>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VAQTNI  BOSHQARISH </a:t>
            </a:r>
          </a:p>
          <a:p>
            <a:pPr algn="ctr"/>
            <a:r>
              <a:rPr lang="en-US" sz="3600" b="1" dirty="0" smtClean="0">
                <a:solidFill>
                  <a:srgbClr val="FF0000"/>
                </a:solidFill>
                <a:latin typeface="Times New Roman" pitchFamily="18" charset="0"/>
                <a:cs typeface="Times New Roman" pitchFamily="18" charset="0"/>
              </a:rPr>
              <a:t>USULLARI</a:t>
            </a:r>
            <a:endParaRPr lang="ru-RU" sz="3600" b="1" dirty="0">
              <a:solidFill>
                <a:srgbClr val="FF0000"/>
              </a:solidFill>
              <a:latin typeface="Times New Roman" pitchFamily="18" charset="0"/>
              <a:cs typeface="Times New Roman" pitchFamily="18" charset="0"/>
            </a:endParaRPr>
          </a:p>
        </p:txBody>
      </p:sp>
      <p:pic>
        <p:nvPicPr>
          <p:cNvPr id="12" name="Picture 2" descr="пунктуальный Сток-фотографии, графику и векторные иллюстрации | Stockfresh"/>
          <p:cNvPicPr>
            <a:picLocks noChangeAspect="1" noChangeArrowheads="1"/>
          </p:cNvPicPr>
          <p:nvPr/>
        </p:nvPicPr>
        <p:blipFill>
          <a:blip r:embed="rId3" cstate="print"/>
          <a:srcRect/>
          <a:stretch>
            <a:fillRect/>
          </a:stretch>
        </p:blipFill>
        <p:spPr bwMode="auto">
          <a:xfrm>
            <a:off x="8501090" y="24653"/>
            <a:ext cx="642910" cy="618265"/>
          </a:xfrm>
          <a:prstGeom prst="rect">
            <a:avLst/>
          </a:prstGeom>
          <a:noFill/>
        </p:spPr>
      </p:pic>
    </p:spTree>
    <p:extLst>
      <p:ext uri="{BB962C8B-B14F-4D97-AF65-F5344CB8AC3E}">
        <p14:creationId xmlns="" xmlns:p14="http://schemas.microsoft.com/office/powerpoint/2010/main" val="117649478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1000100" y="0"/>
            <a:ext cx="8143900" cy="1200329"/>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VAQTNI  BOSHQARISH </a:t>
            </a:r>
          </a:p>
          <a:p>
            <a:pPr algn="ctr"/>
            <a:r>
              <a:rPr lang="en-US" sz="3600" b="1" dirty="0" smtClean="0">
                <a:solidFill>
                  <a:srgbClr val="FF0000"/>
                </a:solidFill>
                <a:latin typeface="Times New Roman" pitchFamily="18" charset="0"/>
                <a:cs typeface="Times New Roman" pitchFamily="18" charset="0"/>
              </a:rPr>
              <a:t>USULLARI</a:t>
            </a:r>
            <a:endParaRPr lang="ru-RU" sz="3600" b="1" dirty="0">
              <a:solidFill>
                <a:srgbClr val="FF0000"/>
              </a:solidFill>
              <a:latin typeface="Times New Roman" pitchFamily="18" charset="0"/>
              <a:cs typeface="Times New Roman" pitchFamily="18" charset="0"/>
            </a:endParaRPr>
          </a:p>
        </p:txBody>
      </p:sp>
      <p:pic>
        <p:nvPicPr>
          <p:cNvPr id="12"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501090" y="24653"/>
            <a:ext cx="642910" cy="618265"/>
          </a:xfrm>
          <a:prstGeom prst="rect">
            <a:avLst/>
          </a:prstGeom>
          <a:noFill/>
        </p:spPr>
      </p:pic>
      <p:sp>
        <p:nvSpPr>
          <p:cNvPr id="13" name="Прямоугольник 12"/>
          <p:cNvSpPr/>
          <p:nvPr/>
        </p:nvSpPr>
        <p:spPr>
          <a:xfrm>
            <a:off x="1142976" y="1785926"/>
            <a:ext cx="7858180" cy="3554819"/>
          </a:xfrm>
          <a:prstGeom prst="rect">
            <a:avLst/>
          </a:prstGeom>
        </p:spPr>
        <p:txBody>
          <a:bodyPr wrap="square">
            <a:spAutoFit/>
          </a:bodyPr>
          <a:lstStyle/>
          <a:p>
            <a:pPr>
              <a:lnSpc>
                <a:spcPts val="4500"/>
              </a:lnSpc>
            </a:pPr>
            <a:r>
              <a:rPr lang="en-US" sz="3200" b="1" dirty="0" smtClean="0">
                <a:solidFill>
                  <a:srgbClr val="FF0000"/>
                </a:solidFill>
                <a:latin typeface="Times New Roman" pitchFamily="18" charset="0"/>
                <a:cs typeface="Times New Roman" pitchFamily="18" charset="0"/>
              </a:rPr>
              <a:t>1. </a:t>
            </a:r>
            <a:r>
              <a:rPr lang="en-US" sz="3200" b="1" dirty="0" err="1" smtClean="0">
                <a:solidFill>
                  <a:srgbClr val="FF0000"/>
                </a:solidFill>
                <a:latin typeface="Times New Roman" pitchFamily="18" charset="0"/>
                <a:cs typeface="Times New Roman" pitchFamily="18" charset="0"/>
              </a:rPr>
              <a:t>Kundalik</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reja</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tuzing</a:t>
            </a:r>
            <a:endParaRPr lang="en-US" sz="3200" b="1" dirty="0" smtClean="0">
              <a:solidFill>
                <a:srgbClr val="FF0000"/>
              </a:solidFill>
              <a:latin typeface="Times New Roman" pitchFamily="18" charset="0"/>
              <a:cs typeface="Times New Roman" pitchFamily="18" charset="0"/>
            </a:endParaRPr>
          </a:p>
          <a:p>
            <a:pPr marL="714375" indent="-352425">
              <a:lnSpc>
                <a:spcPts val="4500"/>
              </a:lnSpc>
              <a:buFont typeface="Arial" pitchFamily="34" charset="0"/>
              <a:buChar char="•"/>
            </a:pPr>
            <a:r>
              <a:rPr lang="en-US" sz="3200" dirty="0" err="1" smtClean="0">
                <a:latin typeface="Times New Roman" pitchFamily="18" charset="0"/>
                <a:cs typeface="Times New Roman" pitchFamily="18" charset="0"/>
              </a:rPr>
              <a:t>Hayotda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muvaffaqiyatga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erishgan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kishilar</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reja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tuzishga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ko‘p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vaqt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ajratadi</a:t>
            </a:r>
            <a:r>
              <a:rPr lang="en-US" sz="3200" dirty="0" smtClean="0">
                <a:latin typeface="Times New Roman" pitchFamily="18" charset="0"/>
                <a:cs typeface="Times New Roman" pitchFamily="18" charset="0"/>
              </a:rPr>
              <a:t>. </a:t>
            </a:r>
            <a:endParaRPr lang="en-US" sz="3200" dirty="0" smtClean="0">
              <a:latin typeface="Times New Roman" pitchFamily="18" charset="0"/>
              <a:cs typeface="Times New Roman" pitchFamily="18" charset="0"/>
            </a:endParaRPr>
          </a:p>
          <a:p>
            <a:pPr marL="714375" indent="-352425">
              <a:lnSpc>
                <a:spcPts val="4500"/>
              </a:lnSpc>
              <a:buFont typeface="Arial" pitchFamily="34" charset="0"/>
              <a:buChar char="•"/>
            </a:pPr>
            <a:r>
              <a:rPr lang="en-US" sz="3200" dirty="0" err="1" smtClean="0">
                <a:latin typeface="Times New Roman" pitchFamily="18" charset="0"/>
                <a:cs typeface="Times New Roman" pitchFamily="18" charset="0"/>
              </a:rPr>
              <a:t>Kundalik</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reja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unumdorlikni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oshirish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vaqtni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samarali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boshqarish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garovidir</a:t>
            </a:r>
            <a:r>
              <a:rPr lang="en-US" sz="3200" dirty="0" smtClean="0">
                <a:latin typeface="Times New Roman" pitchFamily="18" charset="0"/>
                <a:cs typeface="Times New Roman" pitchFamily="18" charset="0"/>
              </a:rPr>
              <a:t>.</a:t>
            </a:r>
          </a:p>
          <a:p>
            <a:pPr>
              <a:lnSpc>
                <a:spcPts val="4500"/>
              </a:lnSpc>
            </a:pPr>
            <a:endParaRPr lang="en-US" sz="3200" dirty="0" smtClean="0">
              <a:latin typeface="Times New Roman" pitchFamily="18" charset="0"/>
              <a:cs typeface="Times New Roman" pitchFamily="18" charset="0"/>
            </a:endParaRPr>
          </a:p>
        </p:txBody>
      </p:sp>
    </p:spTree>
    <p:extLst>
      <p:ext uri="{BB962C8B-B14F-4D97-AF65-F5344CB8AC3E}">
        <p14:creationId xmlns="" xmlns:p14="http://schemas.microsoft.com/office/powerpoint/2010/main" val="117649478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1000100" y="0"/>
            <a:ext cx="8143900" cy="1200329"/>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VAQTNI  BOSHQARISH </a:t>
            </a:r>
          </a:p>
          <a:p>
            <a:pPr algn="ctr"/>
            <a:r>
              <a:rPr lang="en-US" sz="3600" b="1" dirty="0" smtClean="0">
                <a:solidFill>
                  <a:srgbClr val="FF0000"/>
                </a:solidFill>
                <a:latin typeface="Times New Roman" pitchFamily="18" charset="0"/>
                <a:cs typeface="Times New Roman" pitchFamily="18" charset="0"/>
              </a:rPr>
              <a:t>USULLARI</a:t>
            </a:r>
            <a:endParaRPr lang="ru-RU" sz="3600" b="1" dirty="0">
              <a:solidFill>
                <a:srgbClr val="FF0000"/>
              </a:solidFill>
              <a:latin typeface="Times New Roman" pitchFamily="18" charset="0"/>
              <a:cs typeface="Times New Roman" pitchFamily="18" charset="0"/>
            </a:endParaRPr>
          </a:p>
        </p:txBody>
      </p:sp>
      <p:pic>
        <p:nvPicPr>
          <p:cNvPr id="12"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501090" y="24653"/>
            <a:ext cx="642910" cy="618265"/>
          </a:xfrm>
          <a:prstGeom prst="rect">
            <a:avLst/>
          </a:prstGeom>
          <a:noFill/>
        </p:spPr>
      </p:pic>
      <p:sp>
        <p:nvSpPr>
          <p:cNvPr id="13" name="Прямоугольник 12"/>
          <p:cNvSpPr/>
          <p:nvPr/>
        </p:nvSpPr>
        <p:spPr>
          <a:xfrm>
            <a:off x="1142976" y="2143116"/>
            <a:ext cx="7858180" cy="2352567"/>
          </a:xfrm>
          <a:prstGeom prst="rect">
            <a:avLst/>
          </a:prstGeom>
        </p:spPr>
        <p:txBody>
          <a:bodyPr wrap="square">
            <a:spAutoFit/>
          </a:bodyPr>
          <a:lstStyle/>
          <a:p>
            <a:pPr>
              <a:lnSpc>
                <a:spcPts val="4500"/>
              </a:lnSpc>
            </a:pPr>
            <a:r>
              <a:rPr lang="en-US" sz="3200" b="1" dirty="0" smtClean="0">
                <a:solidFill>
                  <a:srgbClr val="FF0000"/>
                </a:solidFill>
                <a:latin typeface="Times New Roman" pitchFamily="18" charset="0"/>
                <a:cs typeface="Times New Roman" pitchFamily="18" charset="0"/>
              </a:rPr>
              <a:t>2</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Rejalarni</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qog‘ozga</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tushiring</a:t>
            </a:r>
            <a:endParaRPr lang="en-US" sz="3200" b="1" dirty="0" smtClean="0">
              <a:solidFill>
                <a:srgbClr val="FF0000"/>
              </a:solidFill>
              <a:latin typeface="Times New Roman" pitchFamily="18" charset="0"/>
              <a:cs typeface="Times New Roman" pitchFamily="18" charset="0"/>
            </a:endParaRPr>
          </a:p>
          <a:p>
            <a:pPr marL="714375" indent="-352425">
              <a:lnSpc>
                <a:spcPts val="4500"/>
              </a:lnSpc>
              <a:buFont typeface="Arial" pitchFamily="34" charset="0"/>
              <a:buChar char="•"/>
            </a:pPr>
            <a:r>
              <a:rPr lang="en-US" sz="3200" dirty="0" err="1" smtClean="0">
                <a:latin typeface="Times New Roman" pitchFamily="18" charset="0"/>
                <a:cs typeface="Times New Roman" pitchFamily="18" charset="0"/>
              </a:rPr>
              <a:t>Qilinadigan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ishlar</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ro’yxati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sizga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xarita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bo‘lib</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xizmat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qilsinki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siz</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belgilangan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maqsad</a:t>
            </a:r>
            <a:r>
              <a:rPr lang="en-US" sz="3200" dirty="0" smtClean="0">
                <a:latin typeface="Times New Roman" pitchFamily="18" charset="0"/>
                <a:cs typeface="Times New Roman" pitchFamily="18" charset="0"/>
              </a:rPr>
              <a:t> sari </a:t>
            </a:r>
            <a:r>
              <a:rPr lang="en-US" sz="3200" dirty="0" err="1" smtClean="0">
                <a:latin typeface="Times New Roman" pitchFamily="18" charset="0"/>
                <a:cs typeface="Times New Roman" pitchFamily="18" charset="0"/>
              </a:rPr>
              <a:t>yo‘ldan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adashmang</a:t>
            </a:r>
            <a:r>
              <a:rPr lang="en-US" sz="3200" dirty="0" smtClean="0">
                <a:latin typeface="Times New Roman" pitchFamily="18" charset="0"/>
                <a:cs typeface="Times New Roman" pitchFamily="18" charset="0"/>
              </a:rPr>
              <a:t>.</a:t>
            </a:r>
            <a:endParaRPr lang="en-US" sz="3200" dirty="0" smtClean="0">
              <a:latin typeface="Times New Roman" pitchFamily="18" charset="0"/>
              <a:cs typeface="Times New Roman" pitchFamily="18" charset="0"/>
            </a:endParaRPr>
          </a:p>
        </p:txBody>
      </p:sp>
    </p:spTree>
    <p:extLst>
      <p:ext uri="{BB962C8B-B14F-4D97-AF65-F5344CB8AC3E}">
        <p14:creationId xmlns="" xmlns:p14="http://schemas.microsoft.com/office/powerpoint/2010/main" val="117649478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1000100" y="0"/>
            <a:ext cx="8143900" cy="1200329"/>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VAQTNI  BOSHQARISH </a:t>
            </a:r>
          </a:p>
          <a:p>
            <a:pPr algn="ctr"/>
            <a:r>
              <a:rPr lang="en-US" sz="3600" b="1" dirty="0" smtClean="0">
                <a:solidFill>
                  <a:srgbClr val="FF0000"/>
                </a:solidFill>
                <a:latin typeface="Times New Roman" pitchFamily="18" charset="0"/>
                <a:cs typeface="Times New Roman" pitchFamily="18" charset="0"/>
              </a:rPr>
              <a:t>USULLARI</a:t>
            </a:r>
            <a:endParaRPr lang="ru-RU" sz="3600" b="1" dirty="0">
              <a:solidFill>
                <a:srgbClr val="FF0000"/>
              </a:solidFill>
              <a:latin typeface="Times New Roman" pitchFamily="18" charset="0"/>
              <a:cs typeface="Times New Roman" pitchFamily="18" charset="0"/>
            </a:endParaRPr>
          </a:p>
        </p:txBody>
      </p:sp>
      <p:pic>
        <p:nvPicPr>
          <p:cNvPr id="12"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501090" y="24653"/>
            <a:ext cx="642910" cy="618265"/>
          </a:xfrm>
          <a:prstGeom prst="rect">
            <a:avLst/>
          </a:prstGeom>
          <a:noFill/>
        </p:spPr>
      </p:pic>
      <p:sp>
        <p:nvSpPr>
          <p:cNvPr id="13" name="Прямоугольник 12"/>
          <p:cNvSpPr/>
          <p:nvPr/>
        </p:nvSpPr>
        <p:spPr>
          <a:xfrm>
            <a:off x="1000100" y="1785926"/>
            <a:ext cx="8143900" cy="2913618"/>
          </a:xfrm>
          <a:prstGeom prst="rect">
            <a:avLst/>
          </a:prstGeom>
        </p:spPr>
        <p:txBody>
          <a:bodyPr wrap="square">
            <a:spAutoFit/>
          </a:bodyPr>
          <a:lstStyle/>
          <a:p>
            <a:pPr>
              <a:lnSpc>
                <a:spcPts val="4400"/>
              </a:lnSpc>
            </a:pPr>
            <a:r>
              <a:rPr lang="en-US" sz="3200" b="1" dirty="0" smtClean="0">
                <a:solidFill>
                  <a:srgbClr val="FF0000"/>
                </a:solidFill>
                <a:latin typeface="Times New Roman" pitchFamily="18" charset="0"/>
                <a:cs typeface="Times New Roman" pitchFamily="18" charset="0"/>
              </a:rPr>
              <a:t>3</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Kechqurun</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reja</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tuzib</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qo‘ying</a:t>
            </a:r>
            <a:r>
              <a:rPr lang="en-US" sz="3200" b="1" dirty="0" smtClean="0">
                <a:solidFill>
                  <a:srgbClr val="FF0000"/>
                </a:solidFill>
                <a:latin typeface="Times New Roman" pitchFamily="18" charset="0"/>
                <a:cs typeface="Times New Roman" pitchFamily="18" charset="0"/>
              </a:rPr>
              <a:t>.</a:t>
            </a:r>
            <a:endParaRPr lang="en-US" sz="3200" b="1" dirty="0" smtClean="0">
              <a:solidFill>
                <a:srgbClr val="FF0000"/>
              </a:solidFill>
              <a:latin typeface="Times New Roman" pitchFamily="18" charset="0"/>
              <a:cs typeface="Times New Roman" pitchFamily="18" charset="0"/>
            </a:endParaRPr>
          </a:p>
          <a:p>
            <a:pPr marL="714375" indent="-352425">
              <a:lnSpc>
                <a:spcPts val="4400"/>
              </a:lnSpc>
              <a:buFont typeface="Arial" pitchFamily="34" charset="0"/>
              <a:buChar char="•"/>
            </a:pPr>
            <a:r>
              <a:rPr lang="en-US" sz="3200" dirty="0" err="1" smtClean="0">
                <a:solidFill>
                  <a:srgbClr val="002060"/>
                </a:solidFill>
                <a:latin typeface="Times New Roman" pitchFamily="18" charset="0"/>
                <a:cs typeface="Times New Roman" pitchFamily="18" charset="0"/>
              </a:rPr>
              <a:t>Har</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kuni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kechqurun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ertangi</a:t>
            </a:r>
            <a:r>
              <a:rPr lang="en-US" sz="3200" dirty="0" smtClean="0">
                <a:solidFill>
                  <a:srgbClr val="002060"/>
                </a:solidFill>
                <a:latin typeface="Times New Roman" pitchFamily="18" charset="0"/>
                <a:cs typeface="Times New Roman" pitchFamily="18" charset="0"/>
              </a:rPr>
              <a:t> kun </a:t>
            </a:r>
            <a:r>
              <a:rPr lang="en-US" sz="3200" dirty="0" err="1" smtClean="0">
                <a:solidFill>
                  <a:srgbClr val="002060"/>
                </a:solidFill>
                <a:latin typeface="Times New Roman" pitchFamily="18" charset="0"/>
                <a:cs typeface="Times New Roman" pitchFamily="18" charset="0"/>
              </a:rPr>
              <a:t>vazifalarini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belgilab</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oling</a:t>
            </a:r>
            <a:r>
              <a:rPr lang="en-US" sz="3200" dirty="0" smtClean="0">
                <a:solidFill>
                  <a:srgbClr val="002060"/>
                </a:solidFill>
                <a:latin typeface="Times New Roman" pitchFamily="18" charset="0"/>
                <a:cs typeface="Times New Roman" pitchFamily="18" charset="0"/>
              </a:rPr>
              <a:t>. </a:t>
            </a:r>
            <a:endParaRPr lang="en-US" sz="3200" dirty="0" smtClean="0">
              <a:solidFill>
                <a:srgbClr val="002060"/>
              </a:solidFill>
              <a:latin typeface="Times New Roman" pitchFamily="18" charset="0"/>
              <a:cs typeface="Times New Roman" pitchFamily="18" charset="0"/>
            </a:endParaRPr>
          </a:p>
          <a:p>
            <a:pPr marL="714375" indent="-352425">
              <a:lnSpc>
                <a:spcPts val="4400"/>
              </a:lnSpc>
              <a:buFont typeface="Arial" pitchFamily="34" charset="0"/>
              <a:buChar char="•"/>
            </a:pPr>
            <a:r>
              <a:rPr lang="en-US" sz="3200" dirty="0" err="1" smtClean="0">
                <a:solidFill>
                  <a:srgbClr val="002060"/>
                </a:solidFill>
                <a:latin typeface="Times New Roman" pitchFamily="18" charset="0"/>
                <a:cs typeface="Times New Roman" pitchFamily="18" charset="0"/>
              </a:rPr>
              <a:t>Tongda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turiboq</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mo‘ljallangan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ishlarga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kirishing</a:t>
            </a:r>
            <a:r>
              <a:rPr lang="en-US" sz="3200" dirty="0" smtClean="0">
                <a:solidFill>
                  <a:srgbClr val="002060"/>
                </a:solidFill>
                <a:latin typeface="Times New Roman" pitchFamily="18" charset="0"/>
                <a:cs typeface="Times New Roman" pitchFamily="18" charset="0"/>
              </a:rPr>
              <a:t>.</a:t>
            </a:r>
            <a:endParaRPr lang="en-US" sz="3200" dirty="0" smtClean="0">
              <a:solidFill>
                <a:srgbClr val="00206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117649478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1000100" y="0"/>
            <a:ext cx="8143900" cy="1200329"/>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VAQTNI  BOSHQARISH </a:t>
            </a:r>
          </a:p>
          <a:p>
            <a:pPr algn="ctr"/>
            <a:r>
              <a:rPr lang="en-US" sz="3600" b="1" dirty="0" smtClean="0">
                <a:solidFill>
                  <a:srgbClr val="FF0000"/>
                </a:solidFill>
                <a:latin typeface="Times New Roman" pitchFamily="18" charset="0"/>
                <a:cs typeface="Times New Roman" pitchFamily="18" charset="0"/>
              </a:rPr>
              <a:t>USULLARI</a:t>
            </a:r>
            <a:endParaRPr lang="ru-RU" sz="3600" b="1" dirty="0">
              <a:solidFill>
                <a:srgbClr val="FF0000"/>
              </a:solidFill>
              <a:latin typeface="Times New Roman" pitchFamily="18" charset="0"/>
              <a:cs typeface="Times New Roman" pitchFamily="18" charset="0"/>
            </a:endParaRPr>
          </a:p>
        </p:txBody>
      </p:sp>
      <p:pic>
        <p:nvPicPr>
          <p:cNvPr id="12"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501090" y="24653"/>
            <a:ext cx="642910" cy="618265"/>
          </a:xfrm>
          <a:prstGeom prst="rect">
            <a:avLst/>
          </a:prstGeom>
          <a:noFill/>
        </p:spPr>
      </p:pic>
      <p:sp>
        <p:nvSpPr>
          <p:cNvPr id="13" name="Прямоугольник 12"/>
          <p:cNvSpPr/>
          <p:nvPr/>
        </p:nvSpPr>
        <p:spPr>
          <a:xfrm>
            <a:off x="1214414" y="1500174"/>
            <a:ext cx="7929586" cy="4362733"/>
          </a:xfrm>
          <a:prstGeom prst="rect">
            <a:avLst/>
          </a:prstGeom>
        </p:spPr>
        <p:txBody>
          <a:bodyPr wrap="square">
            <a:spAutoFit/>
          </a:bodyPr>
          <a:lstStyle/>
          <a:p>
            <a:pPr>
              <a:lnSpc>
                <a:spcPts val="4200"/>
              </a:lnSpc>
            </a:pPr>
            <a:r>
              <a:rPr lang="en-US" sz="3200" b="1" dirty="0" smtClean="0">
                <a:solidFill>
                  <a:srgbClr val="FF0000"/>
                </a:solidFill>
                <a:latin typeface="Times New Roman" pitchFamily="18" charset="0"/>
                <a:cs typeface="Times New Roman" pitchFamily="18" charset="0"/>
              </a:rPr>
              <a:t>4</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Muhim</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narsalarni</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ajrata</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biling</a:t>
            </a:r>
            <a:endParaRPr lang="en-US" sz="3200" b="1" dirty="0" smtClean="0">
              <a:solidFill>
                <a:srgbClr val="FF0000"/>
              </a:solidFill>
              <a:latin typeface="Times New Roman" pitchFamily="18" charset="0"/>
              <a:cs typeface="Times New Roman" pitchFamily="18" charset="0"/>
            </a:endParaRPr>
          </a:p>
          <a:p>
            <a:pPr marL="714375" indent="-352425">
              <a:lnSpc>
                <a:spcPts val="4200"/>
              </a:lnSpc>
              <a:buFont typeface="Arial" pitchFamily="34" charset="0"/>
              <a:buChar char="•"/>
            </a:pPr>
            <a:r>
              <a:rPr lang="en-US" sz="3200" dirty="0" smtClean="0">
                <a:solidFill>
                  <a:srgbClr val="002060"/>
                </a:solidFill>
                <a:latin typeface="Times New Roman" pitchFamily="18" charset="0"/>
                <a:cs typeface="Times New Roman" pitchFamily="18" charset="0"/>
              </a:rPr>
              <a:t>Time-</a:t>
            </a:r>
            <a:r>
              <a:rPr lang="en-US" sz="3200" dirty="0" err="1" smtClean="0">
                <a:solidFill>
                  <a:srgbClr val="002060"/>
                </a:solidFill>
                <a:latin typeface="Times New Roman" pitchFamily="18" charset="0"/>
                <a:cs typeface="Times New Roman" pitchFamily="18" charset="0"/>
              </a:rPr>
              <a:t>management’ning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vazifasi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vaqtida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asosiy</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ishni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aniqlashdan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iboratdir</a:t>
            </a:r>
            <a:r>
              <a:rPr lang="en-US" sz="3200" dirty="0" smtClean="0">
                <a:solidFill>
                  <a:srgbClr val="002060"/>
                </a:solidFill>
                <a:latin typeface="Times New Roman" pitchFamily="18" charset="0"/>
                <a:cs typeface="Times New Roman" pitchFamily="18" charset="0"/>
              </a:rPr>
              <a:t>. </a:t>
            </a:r>
            <a:endParaRPr lang="en-US" sz="3200" dirty="0" smtClean="0">
              <a:solidFill>
                <a:srgbClr val="002060"/>
              </a:solidFill>
              <a:latin typeface="Times New Roman" pitchFamily="18" charset="0"/>
              <a:cs typeface="Times New Roman" pitchFamily="18" charset="0"/>
            </a:endParaRPr>
          </a:p>
          <a:p>
            <a:pPr marL="714375" indent="-352425">
              <a:lnSpc>
                <a:spcPts val="4200"/>
              </a:lnSpc>
              <a:buFont typeface="Arial" pitchFamily="34" charset="0"/>
              <a:buChar char="•"/>
            </a:pPr>
            <a:r>
              <a:rPr lang="en-US" sz="3200" dirty="0" err="1" smtClean="0">
                <a:solidFill>
                  <a:srgbClr val="002060"/>
                </a:solidFill>
                <a:latin typeface="Times New Roman" pitchFamily="18" charset="0"/>
                <a:cs typeface="Times New Roman" pitchFamily="18" charset="0"/>
              </a:rPr>
              <a:t>Birinchi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darajali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vazifalarni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keyingi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darajadagilardan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muhim</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ishlarni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keraksiz</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ishlardan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ajrata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biling</a:t>
            </a:r>
            <a:r>
              <a:rPr lang="en-US" sz="3200" dirty="0" smtClean="0">
                <a:solidFill>
                  <a:srgbClr val="002060"/>
                </a:solidFill>
                <a:latin typeface="Times New Roman" pitchFamily="18" charset="0"/>
                <a:cs typeface="Times New Roman" pitchFamily="18" charset="0"/>
              </a:rPr>
              <a:t>. </a:t>
            </a:r>
            <a:endParaRPr lang="en-US" sz="3200" dirty="0" smtClean="0">
              <a:solidFill>
                <a:srgbClr val="002060"/>
              </a:solidFill>
              <a:latin typeface="Times New Roman" pitchFamily="18" charset="0"/>
              <a:cs typeface="Times New Roman" pitchFamily="18" charset="0"/>
            </a:endParaRPr>
          </a:p>
          <a:p>
            <a:pPr marL="714375" indent="-352425">
              <a:lnSpc>
                <a:spcPts val="4200"/>
              </a:lnSpc>
              <a:buFont typeface="Arial" pitchFamily="34" charset="0"/>
              <a:buChar char="•"/>
            </a:pPr>
            <a:r>
              <a:rPr lang="en-US" sz="3200" dirty="0" err="1" smtClean="0">
                <a:solidFill>
                  <a:srgbClr val="002060"/>
                </a:solidFill>
                <a:latin typeface="Times New Roman" pitchFamily="18" charset="0"/>
                <a:cs typeface="Times New Roman" pitchFamily="18" charset="0"/>
              </a:rPr>
              <a:t>Ro‘yxatdagi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ishlaringiz</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tartibi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ularning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darajasiga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bog‘liq</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bo‘lsin</a:t>
            </a:r>
            <a:r>
              <a:rPr lang="en-US" sz="3200" dirty="0" smtClean="0">
                <a:solidFill>
                  <a:srgbClr val="002060"/>
                </a:solidFill>
                <a:latin typeface="Times New Roman" pitchFamily="18" charset="0"/>
                <a:cs typeface="Times New Roman" pitchFamily="18" charset="0"/>
              </a:rPr>
              <a:t>.</a:t>
            </a:r>
            <a:endParaRPr lang="en-US" sz="3200" dirty="0" smtClean="0">
              <a:solidFill>
                <a:srgbClr val="00206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117649478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1000100" y="0"/>
            <a:ext cx="8143900" cy="1200329"/>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VAQTNI  BOSHQARISH </a:t>
            </a:r>
          </a:p>
          <a:p>
            <a:pPr algn="ctr"/>
            <a:r>
              <a:rPr lang="en-US" sz="3600" b="1" dirty="0" smtClean="0">
                <a:solidFill>
                  <a:srgbClr val="FF0000"/>
                </a:solidFill>
                <a:latin typeface="Times New Roman" pitchFamily="18" charset="0"/>
                <a:cs typeface="Times New Roman" pitchFamily="18" charset="0"/>
              </a:rPr>
              <a:t>USULLARI</a:t>
            </a:r>
            <a:endParaRPr lang="ru-RU" sz="3600" b="1" dirty="0">
              <a:solidFill>
                <a:srgbClr val="FF0000"/>
              </a:solidFill>
              <a:latin typeface="Times New Roman" pitchFamily="18" charset="0"/>
              <a:cs typeface="Times New Roman" pitchFamily="18" charset="0"/>
            </a:endParaRPr>
          </a:p>
        </p:txBody>
      </p:sp>
      <p:pic>
        <p:nvPicPr>
          <p:cNvPr id="12"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501090" y="24653"/>
            <a:ext cx="642910" cy="618265"/>
          </a:xfrm>
          <a:prstGeom prst="rect">
            <a:avLst/>
          </a:prstGeom>
          <a:noFill/>
        </p:spPr>
      </p:pic>
      <p:sp>
        <p:nvSpPr>
          <p:cNvPr id="13" name="Прямоугольник 12"/>
          <p:cNvSpPr/>
          <p:nvPr/>
        </p:nvSpPr>
        <p:spPr>
          <a:xfrm>
            <a:off x="1071538" y="1571612"/>
            <a:ext cx="7858180" cy="3539430"/>
          </a:xfrm>
          <a:prstGeom prst="rect">
            <a:avLst/>
          </a:prstGeom>
        </p:spPr>
        <p:txBody>
          <a:bodyPr wrap="square">
            <a:spAutoFit/>
          </a:bodyPr>
          <a:lstStyle/>
          <a:p>
            <a:pPr indent="361950"/>
            <a:r>
              <a:rPr lang="en-US" sz="3200" b="1" dirty="0" smtClean="0">
                <a:solidFill>
                  <a:srgbClr val="FF0000"/>
                </a:solidFill>
                <a:latin typeface="Times New Roman" pitchFamily="18" charset="0"/>
                <a:cs typeface="Times New Roman" pitchFamily="18" charset="0"/>
              </a:rPr>
              <a:t>5</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Yo‘q</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deyishni</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o‘rganing</a:t>
            </a:r>
            <a:endParaRPr lang="en-US" sz="3200" b="1" dirty="0" smtClean="0">
              <a:solidFill>
                <a:srgbClr val="FF0000"/>
              </a:solidFill>
              <a:latin typeface="Times New Roman" pitchFamily="18" charset="0"/>
              <a:cs typeface="Times New Roman" pitchFamily="18" charset="0"/>
            </a:endParaRPr>
          </a:p>
          <a:p>
            <a:pPr marL="714375"/>
            <a:r>
              <a:rPr lang="en-US" sz="3200" dirty="0" err="1" smtClean="0">
                <a:latin typeface="Times New Roman" pitchFamily="18" charset="0"/>
                <a:cs typeface="Times New Roman" pitchFamily="18" charset="0"/>
              </a:rPr>
              <a:t>Siz</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uchun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muhim</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vazifalar</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ro‘yxatida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bo‘lmagan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ishlarni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rad</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etish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yo‘q</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deyishni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o‘rganing</a:t>
            </a:r>
            <a:r>
              <a:rPr lang="en-US" sz="3200" dirty="0" smtClean="0">
                <a:latin typeface="Times New Roman" pitchFamily="18" charset="0"/>
                <a:cs typeface="Times New Roman" pitchFamily="18" charset="0"/>
              </a:rPr>
              <a:t>.</a:t>
            </a:r>
          </a:p>
          <a:p>
            <a:endParaRPr lang="en-US" sz="3200" dirty="0" smtClean="0">
              <a:latin typeface="Times New Roman" pitchFamily="18" charset="0"/>
              <a:cs typeface="Times New Roman" pitchFamily="18" charset="0"/>
            </a:endParaRPr>
          </a:p>
          <a:p>
            <a:pPr marL="714375" indent="-352425"/>
            <a:r>
              <a:rPr lang="en-US" sz="3200" b="1" dirty="0" smtClean="0">
                <a:solidFill>
                  <a:srgbClr val="FF0000"/>
                </a:solidFill>
                <a:latin typeface="Times New Roman" pitchFamily="18" charset="0"/>
                <a:cs typeface="Times New Roman" pitchFamily="18" charset="0"/>
              </a:rPr>
              <a:t>6. </a:t>
            </a:r>
            <a:r>
              <a:rPr lang="en-US" sz="3200" b="1" dirty="0" err="1" smtClean="0">
                <a:solidFill>
                  <a:srgbClr val="FF0000"/>
                </a:solidFill>
                <a:latin typeface="Times New Roman" pitchFamily="18" charset="0"/>
                <a:cs typeface="Times New Roman" pitchFamily="18" charset="0"/>
              </a:rPr>
              <a:t>Vaqtingizni</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yeydigan</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narsalardan</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qutuling</a:t>
            </a:r>
            <a:endParaRPr lang="en-US" sz="3200" b="1" dirty="0" smtClean="0">
              <a:solidFill>
                <a:srgbClr val="FF00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117649478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1000100" y="0"/>
            <a:ext cx="8143900" cy="646331"/>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“YO‘Q” DEYISHNI O‘RGANING</a:t>
            </a:r>
            <a:endParaRPr lang="ru-RU" sz="3600" b="1" dirty="0">
              <a:solidFill>
                <a:srgbClr val="FF0000"/>
              </a:solidFill>
              <a:latin typeface="Times New Roman" pitchFamily="18" charset="0"/>
              <a:cs typeface="Times New Roman" pitchFamily="18" charset="0"/>
            </a:endParaRPr>
          </a:p>
        </p:txBody>
      </p:sp>
      <p:pic>
        <p:nvPicPr>
          <p:cNvPr id="14"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501090" y="24653"/>
            <a:ext cx="642910" cy="618265"/>
          </a:xfrm>
          <a:prstGeom prst="rect">
            <a:avLst/>
          </a:prstGeom>
          <a:noFill/>
        </p:spPr>
      </p:pic>
      <p:pic>
        <p:nvPicPr>
          <p:cNvPr id="92162" name="Picture 2" descr="Мужчина силуэт с Да, Нет, Может быть, думаю, знак и тень - изола векторное  изображение ©akaprinay 50169675"/>
          <p:cNvPicPr>
            <a:picLocks noChangeAspect="1" noChangeArrowheads="1"/>
          </p:cNvPicPr>
          <p:nvPr/>
        </p:nvPicPr>
        <p:blipFill>
          <a:blip r:embed="rId3"/>
          <a:srcRect/>
          <a:stretch>
            <a:fillRect/>
          </a:stretch>
        </p:blipFill>
        <p:spPr bwMode="auto">
          <a:xfrm>
            <a:off x="1714480" y="1214422"/>
            <a:ext cx="7061887" cy="4448162"/>
          </a:xfrm>
          <a:prstGeom prst="rect">
            <a:avLst/>
          </a:prstGeom>
          <a:noFill/>
        </p:spPr>
      </p:pic>
    </p:spTree>
    <p:extLst>
      <p:ext uri="{BB962C8B-B14F-4D97-AF65-F5344CB8AC3E}">
        <p14:creationId xmlns="" xmlns:p14="http://schemas.microsoft.com/office/powerpoint/2010/main" val="203782543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1000100" y="0"/>
            <a:ext cx="8143900" cy="1200329"/>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VAQTNI  BOSHQARISH </a:t>
            </a:r>
          </a:p>
          <a:p>
            <a:pPr algn="ctr"/>
            <a:r>
              <a:rPr lang="en-US" sz="3600" b="1" dirty="0" smtClean="0">
                <a:solidFill>
                  <a:srgbClr val="FF0000"/>
                </a:solidFill>
                <a:latin typeface="Times New Roman" pitchFamily="18" charset="0"/>
                <a:cs typeface="Times New Roman" pitchFamily="18" charset="0"/>
              </a:rPr>
              <a:t>USULLARI</a:t>
            </a:r>
            <a:endParaRPr lang="ru-RU" sz="3600" b="1" dirty="0">
              <a:solidFill>
                <a:srgbClr val="FF0000"/>
              </a:solidFill>
              <a:latin typeface="Times New Roman" pitchFamily="18" charset="0"/>
              <a:cs typeface="Times New Roman" pitchFamily="18" charset="0"/>
            </a:endParaRPr>
          </a:p>
        </p:txBody>
      </p:sp>
      <p:pic>
        <p:nvPicPr>
          <p:cNvPr id="12"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501090" y="24653"/>
            <a:ext cx="642910" cy="618265"/>
          </a:xfrm>
          <a:prstGeom prst="rect">
            <a:avLst/>
          </a:prstGeom>
          <a:noFill/>
        </p:spPr>
      </p:pic>
      <p:sp>
        <p:nvSpPr>
          <p:cNvPr id="13" name="Прямоугольник 12"/>
          <p:cNvSpPr/>
          <p:nvPr/>
        </p:nvSpPr>
        <p:spPr>
          <a:xfrm>
            <a:off x="1071538" y="1285860"/>
            <a:ext cx="7858180" cy="4524315"/>
          </a:xfrm>
          <a:prstGeom prst="rect">
            <a:avLst/>
          </a:prstGeom>
        </p:spPr>
        <p:txBody>
          <a:bodyPr wrap="square">
            <a:spAutoFit/>
          </a:bodyPr>
          <a:lstStyle/>
          <a:p>
            <a:r>
              <a:rPr lang="en-US" sz="3200" dirty="0" smtClean="0">
                <a:solidFill>
                  <a:srgbClr val="002060"/>
                </a:solidFill>
                <a:latin typeface="Times New Roman" pitchFamily="18" charset="0"/>
                <a:cs typeface="Times New Roman" pitchFamily="18" charset="0"/>
              </a:rPr>
              <a:t>7. </a:t>
            </a:r>
            <a:r>
              <a:rPr lang="en-US" sz="3200" dirty="0" err="1" smtClean="0">
                <a:solidFill>
                  <a:srgbClr val="002060"/>
                </a:solidFill>
                <a:latin typeface="Times New Roman" pitchFamily="18" charset="0"/>
                <a:cs typeface="Times New Roman" pitchFamily="18" charset="0"/>
              </a:rPr>
              <a:t>O‘z</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ish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vaqtingiz</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bo‘sh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paytingizni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nimalarga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sarflayotganingizga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e’tibor</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bering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Vaqtingizni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yeb</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qo‘yayotgan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narsalardan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yangiliklarni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muhokama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qilish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televizor</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ko‘rish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xoli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bo‘lishga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harakat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qiling</a:t>
            </a:r>
            <a:r>
              <a:rPr lang="en-US" sz="3200" dirty="0" smtClean="0">
                <a:solidFill>
                  <a:srgbClr val="002060"/>
                </a:solidFill>
                <a:latin typeface="Times New Roman" pitchFamily="18" charset="0"/>
                <a:cs typeface="Times New Roman" pitchFamily="18" charset="0"/>
              </a:rPr>
              <a:t>. </a:t>
            </a:r>
            <a:endParaRPr lang="en-US" sz="3200" dirty="0" smtClean="0">
              <a:solidFill>
                <a:srgbClr val="002060"/>
              </a:solidFill>
              <a:latin typeface="Times New Roman" pitchFamily="18" charset="0"/>
              <a:cs typeface="Times New Roman" pitchFamily="18" charset="0"/>
            </a:endParaRPr>
          </a:p>
          <a:p>
            <a:endParaRPr lang="en-US" sz="3200" dirty="0" smtClean="0">
              <a:solidFill>
                <a:srgbClr val="002060"/>
              </a:solidFill>
              <a:latin typeface="Times New Roman" pitchFamily="18" charset="0"/>
              <a:cs typeface="Times New Roman" pitchFamily="18" charset="0"/>
            </a:endParaRPr>
          </a:p>
          <a:p>
            <a:r>
              <a:rPr lang="en-US" sz="3200" dirty="0" smtClean="0">
                <a:solidFill>
                  <a:srgbClr val="002060"/>
                </a:solidFill>
                <a:latin typeface="Times New Roman" pitchFamily="18" charset="0"/>
                <a:cs typeface="Times New Roman" pitchFamily="18" charset="0"/>
              </a:rPr>
              <a:t>8. </a:t>
            </a:r>
            <a:r>
              <a:rPr lang="en-US" sz="3200" dirty="0" err="1" smtClean="0">
                <a:solidFill>
                  <a:srgbClr val="002060"/>
                </a:solidFill>
                <a:latin typeface="Times New Roman" pitchFamily="18" charset="0"/>
                <a:cs typeface="Times New Roman" pitchFamily="18" charset="0"/>
              </a:rPr>
              <a:t>Bunday</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keraksiz</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mashg‘ulotlar</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ro‘yxatini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tuzib</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Bularni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boshqa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hech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qachon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qilmayman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sarlavha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bilan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yozib</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qo‘ying</a:t>
            </a:r>
            <a:endParaRPr lang="en-US" sz="3200" dirty="0">
              <a:solidFill>
                <a:srgbClr val="00206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117649478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a:grpSpLocks/>
          </p:cNvGrpSpPr>
          <p:nvPr/>
        </p:nvGrpSpPr>
        <p:grpSpPr bwMode="auto">
          <a:xfrm>
            <a:off x="1772838" y="333742"/>
            <a:ext cx="7196139" cy="3133725"/>
            <a:chOff x="349" y="513"/>
            <a:chExt cx="6044" cy="1974"/>
          </a:xfrm>
        </p:grpSpPr>
        <p:sp>
          <p:nvSpPr>
            <p:cNvPr id="12" name="AutoShape 17"/>
            <p:cNvSpPr>
              <a:spLocks noChangeArrowheads="1"/>
            </p:cNvSpPr>
            <p:nvPr/>
          </p:nvSpPr>
          <p:spPr bwMode="gray">
            <a:xfrm>
              <a:off x="349" y="513"/>
              <a:ext cx="5205" cy="253"/>
            </a:xfrm>
            <a:prstGeom prst="roundRect">
              <a:avLst>
                <a:gd name="adj" fmla="val 50000"/>
              </a:avLst>
            </a:prstGeom>
            <a:gradFill rotWithShape="1">
              <a:gsLst>
                <a:gs pos="0">
                  <a:schemeClr val="accent1">
                    <a:gamma/>
                    <a:tint val="0"/>
                    <a:invGamma/>
                  </a:schemeClr>
                </a:gs>
                <a:gs pos="100000">
                  <a:schemeClr val="accent1">
                    <a:alpha val="0"/>
                  </a:schemeClr>
                </a:gs>
              </a:gsLst>
              <a:lin ang="5400000" scaled="1"/>
            </a:gradFill>
            <a:ln w="9525">
              <a:noFill/>
              <a:round/>
              <a:headEnd/>
              <a:tailEnd/>
            </a:ln>
            <a:effectLst/>
          </p:spPr>
          <p:txBody>
            <a:bodyPr wrap="none" anchor="ctr"/>
            <a:lstStyle/>
            <a:p>
              <a:pPr eaLnBrk="0" hangingPunct="0">
                <a:defRPr/>
              </a:pPr>
              <a:endParaRPr lang="ru-RU">
                <a:latin typeface="Arial" charset="0"/>
              </a:endParaRPr>
            </a:p>
          </p:txBody>
        </p:sp>
        <p:sp>
          <p:nvSpPr>
            <p:cNvPr id="7" name="Text Box 18"/>
            <p:cNvSpPr txBox="1">
              <a:spLocks noChangeArrowheads="1"/>
            </p:cNvSpPr>
            <p:nvPr/>
          </p:nvSpPr>
          <p:spPr bwMode="white">
            <a:xfrm>
              <a:off x="1740" y="1653"/>
              <a:ext cx="4653" cy="8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457200" indent="-4572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altLang="ru-RU" sz="4000" b="1" dirty="0">
                  <a:solidFill>
                    <a:schemeClr val="bg1"/>
                  </a:solidFill>
                </a:rPr>
                <a:t>Работайте всегда и везде!</a:t>
              </a:r>
              <a:endParaRPr lang="en-US" altLang="ru-RU" sz="4000" b="1" dirty="0">
                <a:solidFill>
                  <a:schemeClr val="bg1"/>
                </a:solidFill>
              </a:endParaRPr>
            </a:p>
          </p:txBody>
        </p:sp>
        <p:sp>
          <p:nvSpPr>
            <p:cNvPr id="8" name="WordArt 8"/>
            <p:cNvSpPr>
              <a:spLocks noChangeArrowheads="1" noChangeShapeType="1" noTextEdit="1"/>
            </p:cNvSpPr>
            <p:nvPr/>
          </p:nvSpPr>
          <p:spPr bwMode="auto">
            <a:xfrm>
              <a:off x="432" y="624"/>
              <a:ext cx="360" cy="744"/>
            </a:xfrm>
            <a:prstGeom prst="rect">
              <a:avLst/>
            </a:prstGeom>
            <a:extLst>
              <a:ext uri="{91240B29-F687-4F45-9708-019B960494DF}">
                <a14:hiddenLine xmlns=""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ru-RU" sz="8000" b="1" kern="10" spc="1601" dirty="0">
                  <a:solidFill>
                    <a:schemeClr val="bg1">
                      <a:alpha val="81175"/>
                    </a:schemeClr>
                  </a:solidFill>
                  <a:cs typeface="Arial" panose="020B0604020202020204" pitchFamily="34" charset="0"/>
                </a:rPr>
                <a:t>4</a:t>
              </a:r>
            </a:p>
          </p:txBody>
        </p:sp>
      </p:grpSp>
      <p:pic>
        <p:nvPicPr>
          <p:cNvPr id="13" name="Picture 11" descr="MC900065125[1]"/>
          <p:cNvPicPr>
            <a:picLocks noGrp="1" noChangeAspect="1" noChangeArrowheads="1"/>
          </p:cNvPicPr>
          <p:nvPr>
            <p:ph idx="1"/>
          </p:nvPr>
        </p:nvPicPr>
        <p:blipFill>
          <a:blip r:embed="rId2">
            <a:extLst>
              <a:ext uri="{28A0092B-C50C-407E-A947-70E740481C1C}">
                <a14:useLocalDpi xmlns="" xmlns:a14="http://schemas.microsoft.com/office/drawing/2010/main" val="0"/>
              </a:ext>
            </a:extLst>
          </a:blip>
          <a:srcRect/>
          <a:stretch>
            <a:fillRect/>
          </a:stretch>
        </p:blipFill>
        <p:spPr bwMode="auto">
          <a:xfrm>
            <a:off x="1357290" y="1191223"/>
            <a:ext cx="2071702" cy="40623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6" name="Group 12"/>
          <p:cNvGrpSpPr>
            <a:grpSpLocks/>
          </p:cNvGrpSpPr>
          <p:nvPr/>
        </p:nvGrpSpPr>
        <p:grpSpPr bwMode="auto">
          <a:xfrm>
            <a:off x="3786182" y="1643053"/>
            <a:ext cx="3829050" cy="646113"/>
            <a:chOff x="1824" y="1923"/>
            <a:chExt cx="3216" cy="407"/>
          </a:xfrm>
        </p:grpSpPr>
        <p:sp>
          <p:nvSpPr>
            <p:cNvPr id="15" name="Line 13"/>
            <p:cNvSpPr>
              <a:spLocks noChangeShapeType="1"/>
            </p:cNvSpPr>
            <p:nvPr/>
          </p:nvSpPr>
          <p:spPr bwMode="gray">
            <a:xfrm>
              <a:off x="2016" y="2318"/>
              <a:ext cx="3024" cy="0"/>
            </a:xfrm>
            <a:prstGeom prst="line">
              <a:avLst/>
            </a:prstGeom>
            <a:noFill/>
            <a:ln w="25400">
              <a:solidFill>
                <a:schemeClr val="tx2"/>
              </a:solidFill>
              <a:prstDash val="sysDot"/>
              <a:round/>
              <a:headEn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6" name="Rectangle 14"/>
            <p:cNvSpPr>
              <a:spLocks noChangeArrowheads="1"/>
            </p:cNvSpPr>
            <p:nvPr/>
          </p:nvSpPr>
          <p:spPr bwMode="gray">
            <a:xfrm rot="3419336">
              <a:off x="1837" y="1955"/>
              <a:ext cx="302" cy="328"/>
            </a:xfrm>
            <a:prstGeom prst="rect">
              <a:avLst/>
            </a:prstGeom>
            <a:gradFill rotWithShape="1">
              <a:gsLst>
                <a:gs pos="0">
                  <a:schemeClr val="accent1"/>
                </a:gs>
                <a:gs pos="100000">
                  <a:schemeClr val="accent1">
                    <a:gamma/>
                    <a:shade val="46275"/>
                    <a:invGamma/>
                  </a:scheme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ru-RU"/>
            </a:p>
          </p:txBody>
        </p:sp>
        <p:sp>
          <p:nvSpPr>
            <p:cNvPr id="17" name="Text Box 15"/>
            <p:cNvSpPr txBox="1">
              <a:spLocks noChangeArrowheads="1"/>
            </p:cNvSpPr>
            <p:nvPr/>
          </p:nvSpPr>
          <p:spPr bwMode="gray">
            <a:xfrm>
              <a:off x="2484" y="1923"/>
              <a:ext cx="1218" cy="40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ru-RU" sz="3600" dirty="0" err="1" smtClean="0"/>
                <a:t>Yolda</a:t>
              </a:r>
              <a:r>
                <a:rPr lang="en-US" altLang="ru-RU" sz="3600" dirty="0" smtClean="0"/>
                <a:t> </a:t>
              </a:r>
              <a:endParaRPr lang="en-US" altLang="ru-RU" sz="3600" dirty="0"/>
            </a:p>
          </p:txBody>
        </p:sp>
        <p:sp>
          <p:nvSpPr>
            <p:cNvPr id="18" name="Text Box 16"/>
            <p:cNvSpPr txBox="1">
              <a:spLocks noChangeArrowheads="1"/>
            </p:cNvSpPr>
            <p:nvPr/>
          </p:nvSpPr>
          <p:spPr bwMode="gray">
            <a:xfrm>
              <a:off x="1872" y="1982"/>
              <a:ext cx="299" cy="2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ru-RU" sz="2400" b="1">
                  <a:solidFill>
                    <a:srgbClr val="FFFFFF"/>
                  </a:solidFill>
                </a:rPr>
                <a:t>1</a:t>
              </a:r>
            </a:p>
          </p:txBody>
        </p:sp>
      </p:grpSp>
      <p:grpSp>
        <p:nvGrpSpPr>
          <p:cNvPr id="10" name="Group 17"/>
          <p:cNvGrpSpPr>
            <a:grpSpLocks/>
          </p:cNvGrpSpPr>
          <p:nvPr/>
        </p:nvGrpSpPr>
        <p:grpSpPr bwMode="auto">
          <a:xfrm>
            <a:off x="3857620" y="2928938"/>
            <a:ext cx="3829050" cy="627063"/>
            <a:chOff x="1824" y="2451"/>
            <a:chExt cx="3216" cy="395"/>
          </a:xfrm>
        </p:grpSpPr>
        <p:sp>
          <p:nvSpPr>
            <p:cNvPr id="20" name="Line 18"/>
            <p:cNvSpPr>
              <a:spLocks noChangeShapeType="1"/>
            </p:cNvSpPr>
            <p:nvPr/>
          </p:nvSpPr>
          <p:spPr bwMode="gray">
            <a:xfrm>
              <a:off x="2016" y="2846"/>
              <a:ext cx="3024" cy="0"/>
            </a:xfrm>
            <a:prstGeom prst="line">
              <a:avLst/>
            </a:prstGeom>
            <a:noFill/>
            <a:ln w="25400">
              <a:solidFill>
                <a:schemeClr val="tx2"/>
              </a:solidFill>
              <a:prstDash val="sysDot"/>
              <a:round/>
              <a:headEn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21" name="Rectangle 19"/>
            <p:cNvSpPr>
              <a:spLocks noChangeArrowheads="1"/>
            </p:cNvSpPr>
            <p:nvPr/>
          </p:nvSpPr>
          <p:spPr bwMode="gray">
            <a:xfrm rot="3419336">
              <a:off x="1837" y="2483"/>
              <a:ext cx="302" cy="328"/>
            </a:xfrm>
            <a:prstGeom prst="rect">
              <a:avLst/>
            </a:prstGeom>
            <a:gradFill rotWithShape="1">
              <a:gsLst>
                <a:gs pos="0">
                  <a:schemeClr val="accent2"/>
                </a:gs>
                <a:gs pos="100000">
                  <a:schemeClr val="accent2">
                    <a:gamma/>
                    <a:shade val="46275"/>
                    <a:invGamma/>
                  </a:scheme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2"/>
              </a:extrusionClr>
            </a:sp3d>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ru-RU"/>
            </a:p>
          </p:txBody>
        </p:sp>
        <p:sp>
          <p:nvSpPr>
            <p:cNvPr id="22" name="Text Box 20"/>
            <p:cNvSpPr txBox="1">
              <a:spLocks noChangeArrowheads="1"/>
            </p:cNvSpPr>
            <p:nvPr/>
          </p:nvSpPr>
          <p:spPr bwMode="gray">
            <a:xfrm>
              <a:off x="1872" y="2510"/>
              <a:ext cx="299" cy="2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ru-RU" sz="2400" b="1">
                  <a:solidFill>
                    <a:srgbClr val="FFFFFF"/>
                  </a:solidFill>
                </a:rPr>
                <a:t>2</a:t>
              </a:r>
            </a:p>
          </p:txBody>
        </p:sp>
        <p:sp>
          <p:nvSpPr>
            <p:cNvPr id="23" name="Text Box 21"/>
            <p:cNvSpPr txBox="1">
              <a:spLocks noChangeArrowheads="1"/>
            </p:cNvSpPr>
            <p:nvPr/>
          </p:nvSpPr>
          <p:spPr bwMode="gray">
            <a:xfrm>
              <a:off x="2424" y="2451"/>
              <a:ext cx="2451" cy="36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ru-RU" sz="3200" dirty="0" err="1" smtClean="0"/>
                <a:t>Xizmat</a:t>
              </a:r>
              <a:r>
                <a:rPr lang="en-US" altLang="ru-RU" sz="3200" dirty="0" smtClean="0"/>
                <a:t> </a:t>
              </a:r>
              <a:r>
                <a:rPr lang="en-US" altLang="ru-RU" sz="3200" dirty="0" err="1" smtClean="0"/>
                <a:t>safarda</a:t>
              </a:r>
              <a:endParaRPr lang="en-US" altLang="ru-RU" sz="3200" dirty="0"/>
            </a:p>
          </p:txBody>
        </p:sp>
      </p:grpSp>
      <p:grpSp>
        <p:nvGrpSpPr>
          <p:cNvPr id="14" name="Group 22"/>
          <p:cNvGrpSpPr>
            <a:grpSpLocks/>
          </p:cNvGrpSpPr>
          <p:nvPr/>
        </p:nvGrpSpPr>
        <p:grpSpPr bwMode="auto">
          <a:xfrm>
            <a:off x="3929058" y="4252922"/>
            <a:ext cx="3829050" cy="588963"/>
            <a:chOff x="1824" y="3003"/>
            <a:chExt cx="3216" cy="371"/>
          </a:xfrm>
        </p:grpSpPr>
        <p:sp>
          <p:nvSpPr>
            <p:cNvPr id="25" name="Line 23"/>
            <p:cNvSpPr>
              <a:spLocks noChangeShapeType="1"/>
            </p:cNvSpPr>
            <p:nvPr/>
          </p:nvSpPr>
          <p:spPr bwMode="gray">
            <a:xfrm>
              <a:off x="2017" y="3373"/>
              <a:ext cx="3023" cy="1"/>
            </a:xfrm>
            <a:prstGeom prst="line">
              <a:avLst/>
            </a:prstGeom>
            <a:noFill/>
            <a:ln w="25400">
              <a:solidFill>
                <a:schemeClr val="tx2"/>
              </a:solidFill>
              <a:prstDash val="sysDot"/>
              <a:round/>
              <a:headEn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26" name="Rectangle 24"/>
            <p:cNvSpPr>
              <a:spLocks noChangeArrowheads="1"/>
            </p:cNvSpPr>
            <p:nvPr/>
          </p:nvSpPr>
          <p:spPr bwMode="gray">
            <a:xfrm rot="3419336">
              <a:off x="1837" y="3011"/>
              <a:ext cx="302" cy="328"/>
            </a:xfrm>
            <a:prstGeom prst="rect">
              <a:avLst/>
            </a:prstGeom>
            <a:gradFill rotWithShape="1">
              <a:gsLst>
                <a:gs pos="0">
                  <a:schemeClr val="hlink"/>
                </a:gs>
                <a:gs pos="100000">
                  <a:schemeClr val="hlink">
                    <a:gamma/>
                    <a:shade val="46275"/>
                    <a:invGamma/>
                  </a:scheme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hlink"/>
              </a:extrusionClr>
            </a:sp3d>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ru-RU"/>
            </a:p>
          </p:txBody>
        </p:sp>
        <p:sp>
          <p:nvSpPr>
            <p:cNvPr id="27" name="Text Box 25"/>
            <p:cNvSpPr txBox="1">
              <a:spLocks noChangeArrowheads="1"/>
            </p:cNvSpPr>
            <p:nvPr/>
          </p:nvSpPr>
          <p:spPr bwMode="gray">
            <a:xfrm>
              <a:off x="1872" y="3038"/>
              <a:ext cx="299" cy="2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ru-RU" sz="2400" b="1">
                  <a:solidFill>
                    <a:srgbClr val="FFFFFF"/>
                  </a:solidFill>
                </a:rPr>
                <a:t>3</a:t>
              </a:r>
            </a:p>
          </p:txBody>
        </p:sp>
        <p:sp>
          <p:nvSpPr>
            <p:cNvPr id="28" name="Text Box 26"/>
            <p:cNvSpPr txBox="1">
              <a:spLocks noChangeArrowheads="1"/>
            </p:cNvSpPr>
            <p:nvPr/>
          </p:nvSpPr>
          <p:spPr bwMode="gray">
            <a:xfrm>
              <a:off x="2424" y="3003"/>
              <a:ext cx="2565" cy="36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ru-RU" sz="3200" dirty="0" err="1" smtClean="0"/>
                <a:t>Beqot</a:t>
              </a:r>
              <a:r>
                <a:rPr lang="en-US" altLang="ru-RU" sz="3200" dirty="0" smtClean="0"/>
                <a:t> </a:t>
              </a:r>
              <a:r>
                <a:rPr lang="en-US" altLang="ru-RU" sz="3200" dirty="0" err="1" smtClean="0"/>
                <a:t>qolganda</a:t>
              </a:r>
              <a:endParaRPr lang="en-US" altLang="ru-RU" sz="3200" dirty="0"/>
            </a:p>
          </p:txBody>
        </p:sp>
      </p:grpSp>
      <p:sp>
        <p:nvSpPr>
          <p:cNvPr id="29" name="TextBox 28"/>
          <p:cNvSpPr txBox="1"/>
          <p:nvPr/>
        </p:nvSpPr>
        <p:spPr>
          <a:xfrm>
            <a:off x="1000100" y="0"/>
            <a:ext cx="8143900" cy="646331"/>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DOIMO ISHLANG </a:t>
            </a:r>
            <a:endParaRPr lang="ru-RU" sz="3600" b="1" dirty="0">
              <a:solidFill>
                <a:srgbClr val="FF0000"/>
              </a:solidFill>
              <a:latin typeface="Times New Roman" pitchFamily="18" charset="0"/>
              <a:cs typeface="Times New Roman" pitchFamily="18" charset="0"/>
            </a:endParaRPr>
          </a:p>
        </p:txBody>
      </p:sp>
      <p:pic>
        <p:nvPicPr>
          <p:cNvPr id="30" name="Picture 2" descr="пунктуальный Сток-фотографии, графику и векторные иллюстрации | Stockfresh"/>
          <p:cNvPicPr>
            <a:picLocks noChangeAspect="1" noChangeArrowheads="1"/>
          </p:cNvPicPr>
          <p:nvPr/>
        </p:nvPicPr>
        <p:blipFill>
          <a:blip r:embed="rId3" cstate="print"/>
          <a:srcRect/>
          <a:stretch>
            <a:fillRect/>
          </a:stretch>
        </p:blipFill>
        <p:spPr bwMode="auto">
          <a:xfrm>
            <a:off x="8429652" y="24653"/>
            <a:ext cx="642910" cy="618265"/>
          </a:xfrm>
          <a:prstGeom prst="rect">
            <a:avLst/>
          </a:prstGeom>
          <a:noFill/>
        </p:spPr>
      </p:pic>
    </p:spTree>
    <p:extLst>
      <p:ext uri="{BB962C8B-B14F-4D97-AF65-F5344CB8AC3E}">
        <p14:creationId xmlns="" xmlns:p14="http://schemas.microsoft.com/office/powerpoint/2010/main" val="49861080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Box 18"/>
          <p:cNvSpPr txBox="1">
            <a:spLocks noChangeArrowheads="1"/>
          </p:cNvSpPr>
          <p:nvPr/>
        </p:nvSpPr>
        <p:spPr bwMode="white">
          <a:xfrm>
            <a:off x="2674328" y="731129"/>
            <a:ext cx="3429000" cy="7016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457200" indent="-4572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altLang="ru-RU" sz="4000" b="1" dirty="0">
                <a:solidFill>
                  <a:schemeClr val="bg1"/>
                </a:solidFill>
              </a:rPr>
              <a:t>Мотивация</a:t>
            </a:r>
            <a:endParaRPr lang="en-US" altLang="ru-RU" sz="4000" b="1" dirty="0">
              <a:solidFill>
                <a:schemeClr val="bg1"/>
              </a:solidFill>
            </a:endParaRPr>
          </a:p>
        </p:txBody>
      </p:sp>
      <p:sp>
        <p:nvSpPr>
          <p:cNvPr id="17" name="WordArt 8"/>
          <p:cNvSpPr>
            <a:spLocks noChangeArrowheads="1" noChangeShapeType="1" noTextEdit="1"/>
          </p:cNvSpPr>
          <p:nvPr/>
        </p:nvSpPr>
        <p:spPr bwMode="auto">
          <a:xfrm>
            <a:off x="1880088" y="548415"/>
            <a:ext cx="428625" cy="1181100"/>
          </a:xfrm>
          <a:prstGeom prst="rect">
            <a:avLst/>
          </a:prstGeom>
          <a:extLst>
            <a:ext uri="{91240B29-F687-4F45-9708-019B960494DF}">
              <a14:hiddenLine xmlns=""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ru-RU" sz="8000" b="1" kern="10" spc="1601" dirty="0">
                <a:solidFill>
                  <a:schemeClr val="bg1">
                    <a:alpha val="81175"/>
                  </a:schemeClr>
                </a:solidFill>
                <a:cs typeface="Arial" panose="020B0604020202020204" pitchFamily="34" charset="0"/>
              </a:rPr>
              <a:t>6</a:t>
            </a:r>
          </a:p>
        </p:txBody>
      </p:sp>
      <p:pic>
        <p:nvPicPr>
          <p:cNvPr id="18" name="Picture 10" descr="MC900157041[1]"/>
          <p:cNvPicPr>
            <a:picLocks noGrp="1" noChangeAspect="1" noChangeArrowheads="1"/>
          </p:cNvPicPr>
          <p:nvPr>
            <p:ph idx="1"/>
          </p:nvPr>
        </p:nvPicPr>
        <p:blipFill>
          <a:blip r:embed="rId2">
            <a:extLst>
              <a:ext uri="{28A0092B-C50C-407E-A947-70E740481C1C}">
                <a14:useLocalDpi xmlns="" xmlns:a14="http://schemas.microsoft.com/office/drawing/2010/main" val="0"/>
              </a:ext>
            </a:extLst>
          </a:blip>
          <a:srcRect/>
          <a:stretch>
            <a:fillRect/>
          </a:stretch>
        </p:blipFill>
        <p:spPr bwMode="auto">
          <a:xfrm>
            <a:off x="1428728" y="1285860"/>
            <a:ext cx="1950017" cy="362592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5" name="Group 29"/>
          <p:cNvGrpSpPr>
            <a:grpSpLocks/>
          </p:cNvGrpSpPr>
          <p:nvPr/>
        </p:nvGrpSpPr>
        <p:grpSpPr bwMode="auto">
          <a:xfrm>
            <a:off x="3428992" y="1071544"/>
            <a:ext cx="5501581" cy="1143000"/>
            <a:chOff x="2496" y="1728"/>
            <a:chExt cx="2608" cy="720"/>
          </a:xfrm>
          <a:solidFill>
            <a:srgbClr val="FFC000"/>
          </a:solidFill>
        </p:grpSpPr>
        <p:sp>
          <p:nvSpPr>
            <p:cNvPr id="20" name="Rectangle 30"/>
            <p:cNvSpPr>
              <a:spLocks noChangeArrowheads="1"/>
            </p:cNvSpPr>
            <p:nvPr/>
          </p:nvSpPr>
          <p:spPr bwMode="gray">
            <a:xfrm>
              <a:off x="2496" y="1748"/>
              <a:ext cx="2290" cy="700"/>
            </a:xfrm>
            <a:prstGeom prst="rect">
              <a:avLst/>
            </a:prstGeom>
            <a:grp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a:defRPr/>
              </a:pPr>
              <a:endParaRPr lang="ru-RU"/>
            </a:p>
          </p:txBody>
        </p:sp>
        <p:sp>
          <p:nvSpPr>
            <p:cNvPr id="21" name="Rectangle 31"/>
            <p:cNvSpPr>
              <a:spLocks noChangeArrowheads="1"/>
            </p:cNvSpPr>
            <p:nvPr/>
          </p:nvSpPr>
          <p:spPr bwMode="auto">
            <a:xfrm>
              <a:off x="2564" y="1908"/>
              <a:ext cx="1936" cy="330"/>
            </a:xfrm>
            <a:prstGeom prst="rect">
              <a:avLst/>
            </a:prstGeom>
            <a:grpFill/>
            <a:ln>
              <a:noFill/>
            </a:ln>
            <a:effectLst/>
            <a:extLst>
              <a:ext uri="{909E8E84-426E-40DD-AFC4-6F175D3DCCD1}">
                <a14:hiddenFill xmlns="" xmlns:a14="http://schemas.microsoft.com/office/drawing/2010/main">
                  <a:gradFill rotWithShape="1">
                    <a:gsLst>
                      <a:gs pos="0">
                        <a:schemeClr val="accent2"/>
                      </a:gs>
                      <a:gs pos="100000">
                        <a:srgbClr val="6969B4"/>
                      </a:gs>
                    </a:gsLst>
                    <a:lin ang="5400000" scaled="1"/>
                  </a:gra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800" b="1" dirty="0" err="1" smtClean="0">
                  <a:latin typeface="Times New Roman" pitchFamily="18" charset="0"/>
                  <a:cs typeface="Times New Roman" pitchFamily="18" charset="0"/>
                </a:rPr>
                <a:t>Ishga</a:t>
              </a:r>
              <a:r>
                <a:rPr lang="en-US" altLang="ru-RU" sz="2800" b="1" dirty="0" smtClean="0">
                  <a:latin typeface="Times New Roman" pitchFamily="18" charset="0"/>
                  <a:cs typeface="Times New Roman" pitchFamily="18" charset="0"/>
                </a:rPr>
                <a:t> </a:t>
              </a:r>
              <a:r>
                <a:rPr lang="en-US" altLang="ru-RU" sz="2800" b="1" dirty="0" err="1" smtClean="0">
                  <a:latin typeface="Times New Roman" pitchFamily="18" charset="0"/>
                  <a:cs typeface="Times New Roman" pitchFamily="18" charset="0"/>
                </a:rPr>
                <a:t>samarali</a:t>
              </a:r>
              <a:r>
                <a:rPr lang="en-US" altLang="ru-RU" sz="2800" b="1" dirty="0" smtClean="0">
                  <a:latin typeface="Times New Roman" pitchFamily="18" charset="0"/>
                  <a:cs typeface="Times New Roman" pitchFamily="18" charset="0"/>
                </a:rPr>
                <a:t> </a:t>
              </a:r>
              <a:r>
                <a:rPr lang="en-US" altLang="ru-RU" sz="2800" b="1" dirty="0" err="1" smtClean="0">
                  <a:latin typeface="Times New Roman" pitchFamily="18" charset="0"/>
                  <a:cs typeface="Times New Roman" pitchFamily="18" charset="0"/>
                </a:rPr>
                <a:t>kirishish</a:t>
              </a:r>
              <a:endParaRPr lang="en-US" altLang="ru-RU" sz="2800" b="1" dirty="0">
                <a:latin typeface="Times New Roman" pitchFamily="18" charset="0"/>
                <a:cs typeface="Times New Roman" pitchFamily="18" charset="0"/>
              </a:endParaRPr>
            </a:p>
          </p:txBody>
        </p:sp>
        <p:grpSp>
          <p:nvGrpSpPr>
            <p:cNvPr id="6" name="Group 32"/>
            <p:cNvGrpSpPr>
              <a:grpSpLocks/>
            </p:cNvGrpSpPr>
            <p:nvPr/>
          </p:nvGrpSpPr>
          <p:grpSpPr bwMode="auto">
            <a:xfrm>
              <a:off x="4517" y="1728"/>
              <a:ext cx="587" cy="720"/>
              <a:chOff x="1596" y="1152"/>
              <a:chExt cx="627" cy="771"/>
            </a:xfrm>
            <a:grpFill/>
          </p:grpSpPr>
          <p:sp>
            <p:nvSpPr>
              <p:cNvPr id="26" name="Oval 33"/>
              <p:cNvSpPr>
                <a:spLocks noChangeArrowheads="1"/>
              </p:cNvSpPr>
              <p:nvPr/>
            </p:nvSpPr>
            <p:spPr bwMode="gray">
              <a:xfrm>
                <a:off x="1596" y="1154"/>
                <a:ext cx="627" cy="769"/>
              </a:xfrm>
              <a:prstGeom prst="ellipse">
                <a:avLst/>
              </a:prstGeom>
              <a:grpFill/>
              <a:ln w="28575" algn="ctr">
                <a:solidFill>
                  <a:srgbClr val="F8F8F8">
                    <a:alpha val="70195"/>
                  </a:srgbClr>
                </a:solidFill>
                <a:round/>
                <a:headEnd/>
                <a:tailEnd/>
              </a:ln>
              <a:effectLst/>
              <a:extLst>
                <a:ext uri="{AF507438-7753-43E0-B8FC-AC1667EBCBE1}">
                  <a14:hiddenEffects xmlns="" xmlns:a14="http://schemas.microsoft.com/office/drawing/2010/main">
                    <a:effectLst>
                      <a:outerShdw dist="35921" dir="2700000" algn="ctr" rotWithShape="0">
                        <a:schemeClr val="tx2">
                          <a:alpha val="50000"/>
                        </a:schemeClr>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pic>
            <p:nvPicPr>
              <p:cNvPr id="27" name="Picture 34" descr="cir_lighteffect0"/>
              <p:cNvPicPr>
                <a:picLocks noChangeAspect="1" noChangeArrowheads="1"/>
              </p:cNvPicPr>
              <p:nvPr/>
            </p:nvPicPr>
            <p:blipFill>
              <a:blip r:embed="rId3">
                <a:lum bright="18000" contrast="-12000"/>
                <a:extLst>
                  <a:ext uri="{28A0092B-C50C-407E-A947-70E740481C1C}">
                    <a14:useLocalDpi xmlns="" xmlns:a14="http://schemas.microsoft.com/office/drawing/2010/main" val="0"/>
                  </a:ext>
                </a:extLst>
              </a:blip>
              <a:srcRect/>
              <a:stretch>
                <a:fillRect/>
              </a:stretch>
            </p:blipFill>
            <p:spPr bwMode="gray">
              <a:xfrm>
                <a:off x="1609" y="1152"/>
                <a:ext cx="484" cy="385"/>
              </a:xfrm>
              <a:prstGeom prst="rect">
                <a:avLst/>
              </a:prstGeom>
              <a:grp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7" name="Group 35"/>
            <p:cNvGrpSpPr>
              <a:grpSpLocks/>
            </p:cNvGrpSpPr>
            <p:nvPr/>
          </p:nvGrpSpPr>
          <p:grpSpPr bwMode="auto">
            <a:xfrm>
              <a:off x="4608" y="1824"/>
              <a:ext cx="314" cy="314"/>
              <a:chOff x="2430" y="1692"/>
              <a:chExt cx="339" cy="339"/>
            </a:xfrm>
            <a:grpFill/>
          </p:grpSpPr>
          <p:sp>
            <p:nvSpPr>
              <p:cNvPr id="24" name="Freeform 36"/>
              <p:cNvSpPr>
                <a:spLocks noEditPoints="1"/>
              </p:cNvSpPr>
              <p:nvPr/>
            </p:nvSpPr>
            <p:spPr bwMode="gray">
              <a:xfrm>
                <a:off x="2430" y="1692"/>
                <a:ext cx="339" cy="339"/>
              </a:xfrm>
              <a:custGeom>
                <a:avLst/>
                <a:gdLst>
                  <a:gd name="T0" fmla="*/ 170 w 339"/>
                  <a:gd name="T1" fmla="*/ 0 h 339"/>
                  <a:gd name="T2" fmla="*/ 131 w 339"/>
                  <a:gd name="T3" fmla="*/ 5 h 339"/>
                  <a:gd name="T4" fmla="*/ 95 w 339"/>
                  <a:gd name="T5" fmla="*/ 17 h 339"/>
                  <a:gd name="T6" fmla="*/ 63 w 339"/>
                  <a:gd name="T7" fmla="*/ 38 h 339"/>
                  <a:gd name="T8" fmla="*/ 38 w 339"/>
                  <a:gd name="T9" fmla="*/ 63 h 339"/>
                  <a:gd name="T10" fmla="*/ 18 w 339"/>
                  <a:gd name="T11" fmla="*/ 95 h 339"/>
                  <a:gd name="T12" fmla="*/ 5 w 339"/>
                  <a:gd name="T13" fmla="*/ 131 h 339"/>
                  <a:gd name="T14" fmla="*/ 0 w 339"/>
                  <a:gd name="T15" fmla="*/ 170 h 339"/>
                  <a:gd name="T16" fmla="*/ 5 w 339"/>
                  <a:gd name="T17" fmla="*/ 209 h 339"/>
                  <a:gd name="T18" fmla="*/ 18 w 339"/>
                  <a:gd name="T19" fmla="*/ 245 h 339"/>
                  <a:gd name="T20" fmla="*/ 38 w 339"/>
                  <a:gd name="T21" fmla="*/ 276 h 339"/>
                  <a:gd name="T22" fmla="*/ 63 w 339"/>
                  <a:gd name="T23" fmla="*/ 302 h 339"/>
                  <a:gd name="T24" fmla="*/ 95 w 339"/>
                  <a:gd name="T25" fmla="*/ 323 h 339"/>
                  <a:gd name="T26" fmla="*/ 131 w 339"/>
                  <a:gd name="T27" fmla="*/ 335 h 339"/>
                  <a:gd name="T28" fmla="*/ 170 w 339"/>
                  <a:gd name="T29" fmla="*/ 339 h 339"/>
                  <a:gd name="T30" fmla="*/ 209 w 339"/>
                  <a:gd name="T31" fmla="*/ 335 h 339"/>
                  <a:gd name="T32" fmla="*/ 245 w 339"/>
                  <a:gd name="T33" fmla="*/ 323 h 339"/>
                  <a:gd name="T34" fmla="*/ 276 w 339"/>
                  <a:gd name="T35" fmla="*/ 302 h 339"/>
                  <a:gd name="T36" fmla="*/ 303 w 339"/>
                  <a:gd name="T37" fmla="*/ 276 h 339"/>
                  <a:gd name="T38" fmla="*/ 323 w 339"/>
                  <a:gd name="T39" fmla="*/ 245 h 339"/>
                  <a:gd name="T40" fmla="*/ 335 w 339"/>
                  <a:gd name="T41" fmla="*/ 209 h 339"/>
                  <a:gd name="T42" fmla="*/ 339 w 339"/>
                  <a:gd name="T43" fmla="*/ 170 h 339"/>
                  <a:gd name="T44" fmla="*/ 335 w 339"/>
                  <a:gd name="T45" fmla="*/ 131 h 339"/>
                  <a:gd name="T46" fmla="*/ 323 w 339"/>
                  <a:gd name="T47" fmla="*/ 95 h 339"/>
                  <a:gd name="T48" fmla="*/ 303 w 339"/>
                  <a:gd name="T49" fmla="*/ 63 h 339"/>
                  <a:gd name="T50" fmla="*/ 276 w 339"/>
                  <a:gd name="T51" fmla="*/ 38 h 339"/>
                  <a:gd name="T52" fmla="*/ 245 w 339"/>
                  <a:gd name="T53" fmla="*/ 17 h 339"/>
                  <a:gd name="T54" fmla="*/ 209 w 339"/>
                  <a:gd name="T55" fmla="*/ 5 h 339"/>
                  <a:gd name="T56" fmla="*/ 170 w 339"/>
                  <a:gd name="T57" fmla="*/ 0 h 339"/>
                  <a:gd name="T58" fmla="*/ 170 w 339"/>
                  <a:gd name="T59" fmla="*/ 294 h 339"/>
                  <a:gd name="T60" fmla="*/ 137 w 339"/>
                  <a:gd name="T61" fmla="*/ 291 h 339"/>
                  <a:gd name="T62" fmla="*/ 107 w 339"/>
                  <a:gd name="T63" fmla="*/ 278 h 339"/>
                  <a:gd name="T64" fmla="*/ 81 w 339"/>
                  <a:gd name="T65" fmla="*/ 258 h 339"/>
                  <a:gd name="T66" fmla="*/ 62 w 339"/>
                  <a:gd name="T67" fmla="*/ 233 h 339"/>
                  <a:gd name="T68" fmla="*/ 50 w 339"/>
                  <a:gd name="T69" fmla="*/ 203 h 339"/>
                  <a:gd name="T70" fmla="*/ 45 w 339"/>
                  <a:gd name="T71" fmla="*/ 170 h 339"/>
                  <a:gd name="T72" fmla="*/ 50 w 339"/>
                  <a:gd name="T73" fmla="*/ 137 h 339"/>
                  <a:gd name="T74" fmla="*/ 62 w 339"/>
                  <a:gd name="T75" fmla="*/ 107 h 339"/>
                  <a:gd name="T76" fmla="*/ 81 w 339"/>
                  <a:gd name="T77" fmla="*/ 81 h 339"/>
                  <a:gd name="T78" fmla="*/ 107 w 339"/>
                  <a:gd name="T79" fmla="*/ 62 h 339"/>
                  <a:gd name="T80" fmla="*/ 137 w 339"/>
                  <a:gd name="T81" fmla="*/ 48 h 339"/>
                  <a:gd name="T82" fmla="*/ 170 w 339"/>
                  <a:gd name="T83" fmla="*/ 44 h 339"/>
                  <a:gd name="T84" fmla="*/ 203 w 339"/>
                  <a:gd name="T85" fmla="*/ 48 h 339"/>
                  <a:gd name="T86" fmla="*/ 233 w 339"/>
                  <a:gd name="T87" fmla="*/ 62 h 339"/>
                  <a:gd name="T88" fmla="*/ 258 w 339"/>
                  <a:gd name="T89" fmla="*/ 81 h 339"/>
                  <a:gd name="T90" fmla="*/ 278 w 339"/>
                  <a:gd name="T91" fmla="*/ 107 h 339"/>
                  <a:gd name="T92" fmla="*/ 291 w 339"/>
                  <a:gd name="T93" fmla="*/ 137 h 339"/>
                  <a:gd name="T94" fmla="*/ 296 w 339"/>
                  <a:gd name="T95" fmla="*/ 170 h 339"/>
                  <a:gd name="T96" fmla="*/ 291 w 339"/>
                  <a:gd name="T97" fmla="*/ 203 h 339"/>
                  <a:gd name="T98" fmla="*/ 278 w 339"/>
                  <a:gd name="T99" fmla="*/ 233 h 339"/>
                  <a:gd name="T100" fmla="*/ 258 w 339"/>
                  <a:gd name="T101" fmla="*/ 258 h 339"/>
                  <a:gd name="T102" fmla="*/ 233 w 339"/>
                  <a:gd name="T103" fmla="*/ 278 h 339"/>
                  <a:gd name="T104" fmla="*/ 203 w 339"/>
                  <a:gd name="T105" fmla="*/ 291 h 339"/>
                  <a:gd name="T106" fmla="*/ 170 w 339"/>
                  <a:gd name="T107" fmla="*/ 294 h 33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339" h="339">
                    <a:moveTo>
                      <a:pt x="170" y="0"/>
                    </a:moveTo>
                    <a:lnTo>
                      <a:pt x="131" y="5"/>
                    </a:lnTo>
                    <a:lnTo>
                      <a:pt x="95" y="17"/>
                    </a:lnTo>
                    <a:lnTo>
                      <a:pt x="63" y="38"/>
                    </a:lnTo>
                    <a:lnTo>
                      <a:pt x="38" y="63"/>
                    </a:lnTo>
                    <a:lnTo>
                      <a:pt x="18" y="95"/>
                    </a:lnTo>
                    <a:lnTo>
                      <a:pt x="5" y="131"/>
                    </a:lnTo>
                    <a:lnTo>
                      <a:pt x="0" y="170"/>
                    </a:lnTo>
                    <a:lnTo>
                      <a:pt x="5" y="209"/>
                    </a:lnTo>
                    <a:lnTo>
                      <a:pt x="18" y="245"/>
                    </a:lnTo>
                    <a:lnTo>
                      <a:pt x="38" y="276"/>
                    </a:lnTo>
                    <a:lnTo>
                      <a:pt x="63" y="302"/>
                    </a:lnTo>
                    <a:lnTo>
                      <a:pt x="95" y="323"/>
                    </a:lnTo>
                    <a:lnTo>
                      <a:pt x="131" y="335"/>
                    </a:lnTo>
                    <a:lnTo>
                      <a:pt x="170" y="339"/>
                    </a:lnTo>
                    <a:lnTo>
                      <a:pt x="209" y="335"/>
                    </a:lnTo>
                    <a:lnTo>
                      <a:pt x="245" y="323"/>
                    </a:lnTo>
                    <a:lnTo>
                      <a:pt x="276" y="302"/>
                    </a:lnTo>
                    <a:lnTo>
                      <a:pt x="303" y="276"/>
                    </a:lnTo>
                    <a:lnTo>
                      <a:pt x="323" y="245"/>
                    </a:lnTo>
                    <a:lnTo>
                      <a:pt x="335" y="209"/>
                    </a:lnTo>
                    <a:lnTo>
                      <a:pt x="339" y="170"/>
                    </a:lnTo>
                    <a:lnTo>
                      <a:pt x="335" y="131"/>
                    </a:lnTo>
                    <a:lnTo>
                      <a:pt x="323" y="95"/>
                    </a:lnTo>
                    <a:lnTo>
                      <a:pt x="303" y="63"/>
                    </a:lnTo>
                    <a:lnTo>
                      <a:pt x="276" y="38"/>
                    </a:lnTo>
                    <a:lnTo>
                      <a:pt x="245" y="17"/>
                    </a:lnTo>
                    <a:lnTo>
                      <a:pt x="209" y="5"/>
                    </a:lnTo>
                    <a:lnTo>
                      <a:pt x="170" y="0"/>
                    </a:lnTo>
                    <a:close/>
                    <a:moveTo>
                      <a:pt x="170" y="294"/>
                    </a:moveTo>
                    <a:lnTo>
                      <a:pt x="137" y="291"/>
                    </a:lnTo>
                    <a:lnTo>
                      <a:pt x="107" y="278"/>
                    </a:lnTo>
                    <a:lnTo>
                      <a:pt x="81" y="258"/>
                    </a:lnTo>
                    <a:lnTo>
                      <a:pt x="62" y="233"/>
                    </a:lnTo>
                    <a:lnTo>
                      <a:pt x="50" y="203"/>
                    </a:lnTo>
                    <a:lnTo>
                      <a:pt x="45" y="170"/>
                    </a:lnTo>
                    <a:lnTo>
                      <a:pt x="50" y="137"/>
                    </a:lnTo>
                    <a:lnTo>
                      <a:pt x="62" y="107"/>
                    </a:lnTo>
                    <a:lnTo>
                      <a:pt x="81" y="81"/>
                    </a:lnTo>
                    <a:lnTo>
                      <a:pt x="107" y="62"/>
                    </a:lnTo>
                    <a:lnTo>
                      <a:pt x="137" y="48"/>
                    </a:lnTo>
                    <a:lnTo>
                      <a:pt x="170" y="44"/>
                    </a:lnTo>
                    <a:lnTo>
                      <a:pt x="203" y="48"/>
                    </a:lnTo>
                    <a:lnTo>
                      <a:pt x="233" y="62"/>
                    </a:lnTo>
                    <a:lnTo>
                      <a:pt x="258" y="81"/>
                    </a:lnTo>
                    <a:lnTo>
                      <a:pt x="278" y="107"/>
                    </a:lnTo>
                    <a:lnTo>
                      <a:pt x="291" y="137"/>
                    </a:lnTo>
                    <a:lnTo>
                      <a:pt x="296" y="170"/>
                    </a:lnTo>
                    <a:lnTo>
                      <a:pt x="291" y="203"/>
                    </a:lnTo>
                    <a:lnTo>
                      <a:pt x="278" y="233"/>
                    </a:lnTo>
                    <a:lnTo>
                      <a:pt x="258" y="258"/>
                    </a:lnTo>
                    <a:lnTo>
                      <a:pt x="233" y="278"/>
                    </a:lnTo>
                    <a:lnTo>
                      <a:pt x="203" y="291"/>
                    </a:lnTo>
                    <a:lnTo>
                      <a:pt x="170" y="294"/>
                    </a:lnTo>
                    <a:close/>
                  </a:path>
                </a:pathLst>
              </a:custGeom>
              <a:grpFill/>
              <a:ln>
                <a:noFill/>
              </a:ln>
              <a:effectLst>
                <a:outerShdw dist="35921" dir="2700000" algn="ctr" rotWithShape="0">
                  <a:srgbClr val="000000">
                    <a:alpha val="50000"/>
                  </a:srgbClr>
                </a:outerShdw>
              </a:effectLst>
              <a:extLst>
                <a:ext uri="{91240B29-F687-4F45-9708-019B960494DF}">
                  <a14:hiddenLine xmlns="" xmlns:a14="http://schemas.microsoft.com/office/drawing/2010/main" w="0">
                    <a:solidFill>
                      <a:srgbClr val="FFFFFF"/>
                    </a:solidFill>
                    <a:prstDash val="solid"/>
                    <a:round/>
                    <a:headEnd/>
                    <a:tailEnd/>
                  </a14:hiddenLine>
                </a:ext>
              </a:extLst>
            </p:spPr>
            <p:txBody>
              <a:bodyPr/>
              <a:lstStyle/>
              <a:p>
                <a:endParaRPr lang="ru-RU"/>
              </a:p>
            </p:txBody>
          </p:sp>
          <p:sp>
            <p:nvSpPr>
              <p:cNvPr id="25" name="Freeform 37"/>
              <p:cNvSpPr>
                <a:spLocks noEditPoints="1"/>
              </p:cNvSpPr>
              <p:nvPr/>
            </p:nvSpPr>
            <p:spPr bwMode="gray">
              <a:xfrm>
                <a:off x="2516" y="1799"/>
                <a:ext cx="168" cy="157"/>
              </a:xfrm>
              <a:custGeom>
                <a:avLst/>
                <a:gdLst>
                  <a:gd name="T0" fmla="*/ 12 w 168"/>
                  <a:gd name="T1" fmla="*/ 76 h 157"/>
                  <a:gd name="T2" fmla="*/ 30 w 168"/>
                  <a:gd name="T3" fmla="*/ 114 h 157"/>
                  <a:gd name="T4" fmla="*/ 63 w 168"/>
                  <a:gd name="T5" fmla="*/ 132 h 157"/>
                  <a:gd name="T6" fmla="*/ 106 w 168"/>
                  <a:gd name="T7" fmla="*/ 132 h 157"/>
                  <a:gd name="T8" fmla="*/ 139 w 168"/>
                  <a:gd name="T9" fmla="*/ 114 h 157"/>
                  <a:gd name="T10" fmla="*/ 157 w 168"/>
                  <a:gd name="T11" fmla="*/ 76 h 157"/>
                  <a:gd name="T12" fmla="*/ 163 w 168"/>
                  <a:gd name="T13" fmla="*/ 100 h 157"/>
                  <a:gd name="T14" fmla="*/ 142 w 168"/>
                  <a:gd name="T15" fmla="*/ 136 h 157"/>
                  <a:gd name="T16" fmla="*/ 106 w 168"/>
                  <a:gd name="T17" fmla="*/ 156 h 157"/>
                  <a:gd name="T18" fmla="*/ 61 w 168"/>
                  <a:gd name="T19" fmla="*/ 156 h 157"/>
                  <a:gd name="T20" fmla="*/ 27 w 168"/>
                  <a:gd name="T21" fmla="*/ 136 h 157"/>
                  <a:gd name="T22" fmla="*/ 4 w 168"/>
                  <a:gd name="T23" fmla="*/ 100 h 157"/>
                  <a:gd name="T24" fmla="*/ 39 w 168"/>
                  <a:gd name="T25" fmla="*/ 45 h 157"/>
                  <a:gd name="T26" fmla="*/ 27 w 168"/>
                  <a:gd name="T27" fmla="*/ 42 h 157"/>
                  <a:gd name="T28" fmla="*/ 19 w 168"/>
                  <a:gd name="T29" fmla="*/ 34 h 157"/>
                  <a:gd name="T30" fmla="*/ 16 w 168"/>
                  <a:gd name="T31" fmla="*/ 22 h 157"/>
                  <a:gd name="T32" fmla="*/ 19 w 168"/>
                  <a:gd name="T33" fmla="*/ 12 h 157"/>
                  <a:gd name="T34" fmla="*/ 27 w 168"/>
                  <a:gd name="T35" fmla="*/ 3 h 157"/>
                  <a:gd name="T36" fmla="*/ 39 w 168"/>
                  <a:gd name="T37" fmla="*/ 0 h 157"/>
                  <a:gd name="T38" fmla="*/ 49 w 168"/>
                  <a:gd name="T39" fmla="*/ 3 h 157"/>
                  <a:gd name="T40" fmla="*/ 58 w 168"/>
                  <a:gd name="T41" fmla="*/ 12 h 157"/>
                  <a:gd name="T42" fmla="*/ 61 w 168"/>
                  <a:gd name="T43" fmla="*/ 22 h 157"/>
                  <a:gd name="T44" fmla="*/ 58 w 168"/>
                  <a:gd name="T45" fmla="*/ 34 h 157"/>
                  <a:gd name="T46" fmla="*/ 49 w 168"/>
                  <a:gd name="T47" fmla="*/ 42 h 157"/>
                  <a:gd name="T48" fmla="*/ 39 w 168"/>
                  <a:gd name="T49" fmla="*/ 45 h 157"/>
                  <a:gd name="T50" fmla="*/ 124 w 168"/>
                  <a:gd name="T51" fmla="*/ 45 h 157"/>
                  <a:gd name="T52" fmla="*/ 114 w 168"/>
                  <a:gd name="T53" fmla="*/ 39 h 157"/>
                  <a:gd name="T54" fmla="*/ 108 w 168"/>
                  <a:gd name="T55" fmla="*/ 28 h 157"/>
                  <a:gd name="T56" fmla="*/ 108 w 168"/>
                  <a:gd name="T57" fmla="*/ 16 h 157"/>
                  <a:gd name="T58" fmla="*/ 114 w 168"/>
                  <a:gd name="T59" fmla="*/ 6 h 157"/>
                  <a:gd name="T60" fmla="*/ 124 w 168"/>
                  <a:gd name="T61" fmla="*/ 1 h 157"/>
                  <a:gd name="T62" fmla="*/ 136 w 168"/>
                  <a:gd name="T63" fmla="*/ 1 h 157"/>
                  <a:gd name="T64" fmla="*/ 145 w 168"/>
                  <a:gd name="T65" fmla="*/ 6 h 157"/>
                  <a:gd name="T66" fmla="*/ 151 w 168"/>
                  <a:gd name="T67" fmla="*/ 16 h 157"/>
                  <a:gd name="T68" fmla="*/ 151 w 168"/>
                  <a:gd name="T69" fmla="*/ 28 h 157"/>
                  <a:gd name="T70" fmla="*/ 145 w 168"/>
                  <a:gd name="T71" fmla="*/ 39 h 157"/>
                  <a:gd name="T72" fmla="*/ 136 w 168"/>
                  <a:gd name="T73" fmla="*/ 45 h 1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68" h="157">
                    <a:moveTo>
                      <a:pt x="0" y="76"/>
                    </a:moveTo>
                    <a:lnTo>
                      <a:pt x="12" y="76"/>
                    </a:lnTo>
                    <a:lnTo>
                      <a:pt x="18" y="97"/>
                    </a:lnTo>
                    <a:lnTo>
                      <a:pt x="30" y="114"/>
                    </a:lnTo>
                    <a:lnTo>
                      <a:pt x="43" y="126"/>
                    </a:lnTo>
                    <a:lnTo>
                      <a:pt x="63" y="132"/>
                    </a:lnTo>
                    <a:lnTo>
                      <a:pt x="84" y="135"/>
                    </a:lnTo>
                    <a:lnTo>
                      <a:pt x="106" y="132"/>
                    </a:lnTo>
                    <a:lnTo>
                      <a:pt x="124" y="126"/>
                    </a:lnTo>
                    <a:lnTo>
                      <a:pt x="139" y="114"/>
                    </a:lnTo>
                    <a:lnTo>
                      <a:pt x="150" y="97"/>
                    </a:lnTo>
                    <a:lnTo>
                      <a:pt x="157" y="76"/>
                    </a:lnTo>
                    <a:lnTo>
                      <a:pt x="168" y="76"/>
                    </a:lnTo>
                    <a:lnTo>
                      <a:pt x="163" y="100"/>
                    </a:lnTo>
                    <a:lnTo>
                      <a:pt x="154" y="120"/>
                    </a:lnTo>
                    <a:lnTo>
                      <a:pt x="142" y="136"/>
                    </a:lnTo>
                    <a:lnTo>
                      <a:pt x="126" y="148"/>
                    </a:lnTo>
                    <a:lnTo>
                      <a:pt x="106" y="156"/>
                    </a:lnTo>
                    <a:lnTo>
                      <a:pt x="84" y="157"/>
                    </a:lnTo>
                    <a:lnTo>
                      <a:pt x="61" y="156"/>
                    </a:lnTo>
                    <a:lnTo>
                      <a:pt x="43" y="148"/>
                    </a:lnTo>
                    <a:lnTo>
                      <a:pt x="27" y="136"/>
                    </a:lnTo>
                    <a:lnTo>
                      <a:pt x="13" y="120"/>
                    </a:lnTo>
                    <a:lnTo>
                      <a:pt x="4" y="100"/>
                    </a:lnTo>
                    <a:lnTo>
                      <a:pt x="0" y="76"/>
                    </a:lnTo>
                    <a:close/>
                    <a:moveTo>
                      <a:pt x="39" y="45"/>
                    </a:moveTo>
                    <a:lnTo>
                      <a:pt x="33" y="45"/>
                    </a:lnTo>
                    <a:lnTo>
                      <a:pt x="27" y="42"/>
                    </a:lnTo>
                    <a:lnTo>
                      <a:pt x="22" y="39"/>
                    </a:lnTo>
                    <a:lnTo>
                      <a:pt x="19" y="34"/>
                    </a:lnTo>
                    <a:lnTo>
                      <a:pt x="16" y="28"/>
                    </a:lnTo>
                    <a:lnTo>
                      <a:pt x="16" y="22"/>
                    </a:lnTo>
                    <a:lnTo>
                      <a:pt x="16" y="16"/>
                    </a:lnTo>
                    <a:lnTo>
                      <a:pt x="19" y="12"/>
                    </a:lnTo>
                    <a:lnTo>
                      <a:pt x="22" y="6"/>
                    </a:lnTo>
                    <a:lnTo>
                      <a:pt x="27" y="3"/>
                    </a:lnTo>
                    <a:lnTo>
                      <a:pt x="33" y="1"/>
                    </a:lnTo>
                    <a:lnTo>
                      <a:pt x="39" y="0"/>
                    </a:lnTo>
                    <a:lnTo>
                      <a:pt x="45" y="1"/>
                    </a:lnTo>
                    <a:lnTo>
                      <a:pt x="49" y="3"/>
                    </a:lnTo>
                    <a:lnTo>
                      <a:pt x="55" y="6"/>
                    </a:lnTo>
                    <a:lnTo>
                      <a:pt x="58" y="12"/>
                    </a:lnTo>
                    <a:lnTo>
                      <a:pt x="61" y="16"/>
                    </a:lnTo>
                    <a:lnTo>
                      <a:pt x="61" y="22"/>
                    </a:lnTo>
                    <a:lnTo>
                      <a:pt x="61" y="28"/>
                    </a:lnTo>
                    <a:lnTo>
                      <a:pt x="58" y="34"/>
                    </a:lnTo>
                    <a:lnTo>
                      <a:pt x="55" y="39"/>
                    </a:lnTo>
                    <a:lnTo>
                      <a:pt x="49" y="42"/>
                    </a:lnTo>
                    <a:lnTo>
                      <a:pt x="45" y="45"/>
                    </a:lnTo>
                    <a:lnTo>
                      <a:pt x="39" y="45"/>
                    </a:lnTo>
                    <a:close/>
                    <a:moveTo>
                      <a:pt x="130" y="45"/>
                    </a:moveTo>
                    <a:lnTo>
                      <a:pt x="124" y="45"/>
                    </a:lnTo>
                    <a:lnTo>
                      <a:pt x="118" y="42"/>
                    </a:lnTo>
                    <a:lnTo>
                      <a:pt x="114" y="39"/>
                    </a:lnTo>
                    <a:lnTo>
                      <a:pt x="109" y="34"/>
                    </a:lnTo>
                    <a:lnTo>
                      <a:pt x="108" y="28"/>
                    </a:lnTo>
                    <a:lnTo>
                      <a:pt x="106" y="22"/>
                    </a:lnTo>
                    <a:lnTo>
                      <a:pt x="108" y="16"/>
                    </a:lnTo>
                    <a:lnTo>
                      <a:pt x="109" y="12"/>
                    </a:lnTo>
                    <a:lnTo>
                      <a:pt x="114" y="6"/>
                    </a:lnTo>
                    <a:lnTo>
                      <a:pt x="118" y="3"/>
                    </a:lnTo>
                    <a:lnTo>
                      <a:pt x="124" y="1"/>
                    </a:lnTo>
                    <a:lnTo>
                      <a:pt x="130" y="0"/>
                    </a:lnTo>
                    <a:lnTo>
                      <a:pt x="136" y="1"/>
                    </a:lnTo>
                    <a:lnTo>
                      <a:pt x="141" y="3"/>
                    </a:lnTo>
                    <a:lnTo>
                      <a:pt x="145" y="6"/>
                    </a:lnTo>
                    <a:lnTo>
                      <a:pt x="150" y="12"/>
                    </a:lnTo>
                    <a:lnTo>
                      <a:pt x="151" y="16"/>
                    </a:lnTo>
                    <a:lnTo>
                      <a:pt x="153" y="22"/>
                    </a:lnTo>
                    <a:lnTo>
                      <a:pt x="151" y="28"/>
                    </a:lnTo>
                    <a:lnTo>
                      <a:pt x="150" y="34"/>
                    </a:lnTo>
                    <a:lnTo>
                      <a:pt x="145" y="39"/>
                    </a:lnTo>
                    <a:lnTo>
                      <a:pt x="141" y="42"/>
                    </a:lnTo>
                    <a:lnTo>
                      <a:pt x="136" y="45"/>
                    </a:lnTo>
                    <a:lnTo>
                      <a:pt x="130" y="45"/>
                    </a:lnTo>
                    <a:close/>
                  </a:path>
                </a:pathLst>
              </a:custGeom>
              <a:grpFill/>
              <a:ln w="0">
                <a:solidFill>
                  <a:srgbClr val="FFFFFF"/>
                </a:solidFill>
                <a:prstDash val="solid"/>
                <a:round/>
                <a:headEnd/>
                <a:tailEnd/>
              </a:ln>
              <a:effectLst>
                <a:outerShdw dist="35921" dir="2700000" algn="ctr" rotWithShape="0">
                  <a:srgbClr val="000000">
                    <a:alpha val="50000"/>
                  </a:srgbClr>
                </a:outerShdw>
              </a:effectLst>
            </p:spPr>
            <p:txBody>
              <a:bodyPr/>
              <a:lstStyle/>
              <a:p>
                <a:endParaRPr lang="ru-RU"/>
              </a:p>
            </p:txBody>
          </p:sp>
        </p:grpSp>
      </p:grpSp>
      <p:grpSp>
        <p:nvGrpSpPr>
          <p:cNvPr id="8" name="Group 11"/>
          <p:cNvGrpSpPr>
            <a:grpSpLocks/>
          </p:cNvGrpSpPr>
          <p:nvPr/>
        </p:nvGrpSpPr>
        <p:grpSpPr bwMode="auto">
          <a:xfrm>
            <a:off x="3501313" y="2643187"/>
            <a:ext cx="5428404" cy="1025526"/>
            <a:chOff x="2463" y="2311"/>
            <a:chExt cx="2539" cy="646"/>
          </a:xfrm>
        </p:grpSpPr>
        <p:sp>
          <p:nvSpPr>
            <p:cNvPr id="29" name="Rectangle 12"/>
            <p:cNvSpPr>
              <a:spLocks noChangeArrowheads="1"/>
            </p:cNvSpPr>
            <p:nvPr/>
          </p:nvSpPr>
          <p:spPr bwMode="gray">
            <a:xfrm>
              <a:off x="2496" y="2337"/>
              <a:ext cx="2290" cy="442"/>
            </a:xfrm>
            <a:prstGeom prst="rect">
              <a:avLst/>
            </a:prstGeom>
            <a:gradFill rotWithShape="1">
              <a:gsLst>
                <a:gs pos="0">
                  <a:schemeClr val="accent2">
                    <a:gamma/>
                    <a:tint val="0"/>
                    <a:invGamma/>
                    <a:alpha val="0"/>
                  </a:schemeClr>
                </a:gs>
                <a:gs pos="100000">
                  <a:schemeClr val="accent2"/>
                </a:gs>
              </a:gsLst>
              <a:lin ang="0" scaled="1"/>
            </a:gra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a:defRPr/>
              </a:pPr>
              <a:endParaRPr lang="ru-RU"/>
            </a:p>
          </p:txBody>
        </p:sp>
        <p:sp>
          <p:nvSpPr>
            <p:cNvPr id="30" name="Rectangle 13"/>
            <p:cNvSpPr>
              <a:spLocks noChangeArrowheads="1"/>
            </p:cNvSpPr>
            <p:nvPr/>
          </p:nvSpPr>
          <p:spPr bwMode="auto">
            <a:xfrm>
              <a:off x="2463" y="2356"/>
              <a:ext cx="2105" cy="601"/>
            </a:xfrm>
            <a:prstGeom prst="rect">
              <a:avLst/>
            </a:prstGeom>
            <a:noFill/>
            <a:ln>
              <a:noFill/>
            </a:ln>
            <a:effectLst/>
            <a:extLst>
              <a:ext uri="{909E8E84-426E-40DD-AFC4-6F175D3DCCD1}">
                <a14:hiddenFill xmlns="" xmlns:a14="http://schemas.microsoft.com/office/drawing/2010/main">
                  <a:gradFill rotWithShape="1">
                    <a:gsLst>
                      <a:gs pos="0">
                        <a:schemeClr val="accent2"/>
                      </a:gs>
                      <a:gs pos="100000">
                        <a:srgbClr val="6969B4"/>
                      </a:gs>
                    </a:gsLst>
                    <a:lin ang="5400000" scaled="1"/>
                  </a:gra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800" b="1" dirty="0" err="1" smtClean="0">
                  <a:latin typeface="Times New Roman" pitchFamily="18" charset="0"/>
                  <a:cs typeface="Times New Roman" pitchFamily="18" charset="0"/>
                </a:rPr>
                <a:t>Murakkab</a:t>
              </a:r>
              <a:r>
                <a:rPr lang="en-US" altLang="ru-RU" sz="2800" b="1" dirty="0" smtClean="0">
                  <a:latin typeface="Times New Roman" pitchFamily="18" charset="0"/>
                  <a:cs typeface="Times New Roman" pitchFamily="18" charset="0"/>
                </a:rPr>
                <a:t> </a:t>
              </a:r>
              <a:r>
                <a:rPr lang="en-US" altLang="ru-RU" sz="2800" b="1" dirty="0" err="1" smtClean="0">
                  <a:latin typeface="Times New Roman" pitchFamily="18" charset="0"/>
                  <a:cs typeface="Times New Roman" pitchFamily="18" charset="0"/>
                </a:rPr>
                <a:t>ishdan</a:t>
              </a:r>
              <a:r>
                <a:rPr lang="en-US" altLang="ru-RU" sz="2800" b="1" dirty="0" smtClean="0">
                  <a:latin typeface="Times New Roman" pitchFamily="18" charset="0"/>
                  <a:cs typeface="Times New Roman" pitchFamily="18" charset="0"/>
                </a:rPr>
                <a:t> </a:t>
              </a:r>
              <a:r>
                <a:rPr lang="en-US" altLang="ru-RU" sz="2800" b="1" dirty="0" err="1" smtClean="0">
                  <a:latin typeface="Times New Roman" pitchFamily="18" charset="0"/>
                  <a:cs typeface="Times New Roman" pitchFamily="18" charset="0"/>
                </a:rPr>
                <a:t>kochmang</a:t>
              </a:r>
              <a:endParaRPr lang="en-US" altLang="ru-RU" sz="2800" b="1" dirty="0">
                <a:latin typeface="Times New Roman" pitchFamily="18" charset="0"/>
                <a:cs typeface="Times New Roman" pitchFamily="18" charset="0"/>
              </a:endParaRPr>
            </a:p>
          </p:txBody>
        </p:sp>
        <p:grpSp>
          <p:nvGrpSpPr>
            <p:cNvPr id="9" name="Group 14"/>
            <p:cNvGrpSpPr>
              <a:grpSpLocks/>
            </p:cNvGrpSpPr>
            <p:nvPr/>
          </p:nvGrpSpPr>
          <p:grpSpPr bwMode="auto">
            <a:xfrm>
              <a:off x="4517" y="2311"/>
              <a:ext cx="485" cy="483"/>
              <a:chOff x="1596" y="1152"/>
              <a:chExt cx="518" cy="516"/>
            </a:xfrm>
          </p:grpSpPr>
          <p:sp>
            <p:nvSpPr>
              <p:cNvPr id="35" name="Oval 15"/>
              <p:cNvSpPr>
                <a:spLocks noChangeArrowheads="1"/>
              </p:cNvSpPr>
              <p:nvPr/>
            </p:nvSpPr>
            <p:spPr bwMode="gray">
              <a:xfrm>
                <a:off x="1596" y="1154"/>
                <a:ext cx="518" cy="514"/>
              </a:xfrm>
              <a:prstGeom prst="ellipse">
                <a:avLst/>
              </a:prstGeom>
              <a:solidFill>
                <a:schemeClr val="accent2"/>
              </a:solidFill>
              <a:ln w="28575" algn="ctr">
                <a:solidFill>
                  <a:srgbClr val="F8F8F8">
                    <a:alpha val="70195"/>
                  </a:srgbClr>
                </a:solidFill>
                <a:round/>
                <a:headEnd/>
                <a:tailEnd/>
              </a:ln>
              <a:effectLst/>
              <a:extLst>
                <a:ext uri="{AF507438-7753-43E0-B8FC-AC1667EBCBE1}">
                  <a14:hiddenEffects xmlns="" xmlns:a14="http://schemas.microsoft.com/office/drawing/2010/main">
                    <a:effectLst>
                      <a:outerShdw dist="35921" dir="2700000" algn="ctr" rotWithShape="0">
                        <a:schemeClr val="tx2">
                          <a:alpha val="50000"/>
                        </a:schemeClr>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pic>
            <p:nvPicPr>
              <p:cNvPr id="36" name="Picture 16" descr="cir_lighteffect0"/>
              <p:cNvPicPr>
                <a:picLocks noChangeAspect="1" noChangeArrowheads="1"/>
              </p:cNvPicPr>
              <p:nvPr/>
            </p:nvPicPr>
            <p:blipFill>
              <a:blip r:embed="rId3">
                <a:duotone>
                  <a:schemeClr val="bg2">
                    <a:shade val="45000"/>
                    <a:satMod val="135000"/>
                  </a:schemeClr>
                  <a:prstClr val="white"/>
                </a:duotone>
                <a:extLst>
                  <a:ext uri="{28A0092B-C50C-407E-A947-70E740481C1C}">
                    <a14:useLocalDpi xmlns="" xmlns:a14="http://schemas.microsoft.com/office/drawing/2010/main" val="0"/>
                  </a:ext>
                </a:extLst>
              </a:blip>
              <a:srcRect/>
              <a:stretch>
                <a:fillRect/>
              </a:stretch>
            </p:blipFill>
            <p:spPr bwMode="gray">
              <a:xfrm>
                <a:off x="1609" y="1152"/>
                <a:ext cx="484" cy="3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11" name="Group 17"/>
            <p:cNvGrpSpPr>
              <a:grpSpLocks/>
            </p:cNvGrpSpPr>
            <p:nvPr/>
          </p:nvGrpSpPr>
          <p:grpSpPr bwMode="auto">
            <a:xfrm>
              <a:off x="4608" y="2400"/>
              <a:ext cx="314" cy="314"/>
              <a:chOff x="2430" y="1692"/>
              <a:chExt cx="339" cy="339"/>
            </a:xfrm>
          </p:grpSpPr>
          <p:sp>
            <p:nvSpPr>
              <p:cNvPr id="33" name="Freeform 18"/>
              <p:cNvSpPr>
                <a:spLocks noEditPoints="1"/>
              </p:cNvSpPr>
              <p:nvPr/>
            </p:nvSpPr>
            <p:spPr bwMode="gray">
              <a:xfrm>
                <a:off x="2430" y="1692"/>
                <a:ext cx="339" cy="339"/>
              </a:xfrm>
              <a:custGeom>
                <a:avLst/>
                <a:gdLst>
                  <a:gd name="T0" fmla="*/ 170 w 339"/>
                  <a:gd name="T1" fmla="*/ 0 h 339"/>
                  <a:gd name="T2" fmla="*/ 131 w 339"/>
                  <a:gd name="T3" fmla="*/ 5 h 339"/>
                  <a:gd name="T4" fmla="*/ 95 w 339"/>
                  <a:gd name="T5" fmla="*/ 17 h 339"/>
                  <a:gd name="T6" fmla="*/ 63 w 339"/>
                  <a:gd name="T7" fmla="*/ 38 h 339"/>
                  <a:gd name="T8" fmla="*/ 38 w 339"/>
                  <a:gd name="T9" fmla="*/ 63 h 339"/>
                  <a:gd name="T10" fmla="*/ 18 w 339"/>
                  <a:gd name="T11" fmla="*/ 95 h 339"/>
                  <a:gd name="T12" fmla="*/ 5 w 339"/>
                  <a:gd name="T13" fmla="*/ 131 h 339"/>
                  <a:gd name="T14" fmla="*/ 0 w 339"/>
                  <a:gd name="T15" fmla="*/ 170 h 339"/>
                  <a:gd name="T16" fmla="*/ 5 w 339"/>
                  <a:gd name="T17" fmla="*/ 209 h 339"/>
                  <a:gd name="T18" fmla="*/ 18 w 339"/>
                  <a:gd name="T19" fmla="*/ 245 h 339"/>
                  <a:gd name="T20" fmla="*/ 38 w 339"/>
                  <a:gd name="T21" fmla="*/ 276 h 339"/>
                  <a:gd name="T22" fmla="*/ 63 w 339"/>
                  <a:gd name="T23" fmla="*/ 302 h 339"/>
                  <a:gd name="T24" fmla="*/ 95 w 339"/>
                  <a:gd name="T25" fmla="*/ 323 h 339"/>
                  <a:gd name="T26" fmla="*/ 131 w 339"/>
                  <a:gd name="T27" fmla="*/ 335 h 339"/>
                  <a:gd name="T28" fmla="*/ 170 w 339"/>
                  <a:gd name="T29" fmla="*/ 339 h 339"/>
                  <a:gd name="T30" fmla="*/ 209 w 339"/>
                  <a:gd name="T31" fmla="*/ 335 h 339"/>
                  <a:gd name="T32" fmla="*/ 245 w 339"/>
                  <a:gd name="T33" fmla="*/ 323 h 339"/>
                  <a:gd name="T34" fmla="*/ 276 w 339"/>
                  <a:gd name="T35" fmla="*/ 302 h 339"/>
                  <a:gd name="T36" fmla="*/ 303 w 339"/>
                  <a:gd name="T37" fmla="*/ 276 h 339"/>
                  <a:gd name="T38" fmla="*/ 323 w 339"/>
                  <a:gd name="T39" fmla="*/ 245 h 339"/>
                  <a:gd name="T40" fmla="*/ 335 w 339"/>
                  <a:gd name="T41" fmla="*/ 209 h 339"/>
                  <a:gd name="T42" fmla="*/ 339 w 339"/>
                  <a:gd name="T43" fmla="*/ 170 h 339"/>
                  <a:gd name="T44" fmla="*/ 335 w 339"/>
                  <a:gd name="T45" fmla="*/ 131 h 339"/>
                  <a:gd name="T46" fmla="*/ 323 w 339"/>
                  <a:gd name="T47" fmla="*/ 95 h 339"/>
                  <a:gd name="T48" fmla="*/ 303 w 339"/>
                  <a:gd name="T49" fmla="*/ 63 h 339"/>
                  <a:gd name="T50" fmla="*/ 276 w 339"/>
                  <a:gd name="T51" fmla="*/ 38 h 339"/>
                  <a:gd name="T52" fmla="*/ 245 w 339"/>
                  <a:gd name="T53" fmla="*/ 17 h 339"/>
                  <a:gd name="T54" fmla="*/ 209 w 339"/>
                  <a:gd name="T55" fmla="*/ 5 h 339"/>
                  <a:gd name="T56" fmla="*/ 170 w 339"/>
                  <a:gd name="T57" fmla="*/ 0 h 339"/>
                  <a:gd name="T58" fmla="*/ 170 w 339"/>
                  <a:gd name="T59" fmla="*/ 294 h 339"/>
                  <a:gd name="T60" fmla="*/ 137 w 339"/>
                  <a:gd name="T61" fmla="*/ 291 h 339"/>
                  <a:gd name="T62" fmla="*/ 107 w 339"/>
                  <a:gd name="T63" fmla="*/ 278 h 339"/>
                  <a:gd name="T64" fmla="*/ 81 w 339"/>
                  <a:gd name="T65" fmla="*/ 258 h 339"/>
                  <a:gd name="T66" fmla="*/ 62 w 339"/>
                  <a:gd name="T67" fmla="*/ 233 h 339"/>
                  <a:gd name="T68" fmla="*/ 50 w 339"/>
                  <a:gd name="T69" fmla="*/ 203 h 339"/>
                  <a:gd name="T70" fmla="*/ 45 w 339"/>
                  <a:gd name="T71" fmla="*/ 170 h 339"/>
                  <a:gd name="T72" fmla="*/ 50 w 339"/>
                  <a:gd name="T73" fmla="*/ 137 h 339"/>
                  <a:gd name="T74" fmla="*/ 62 w 339"/>
                  <a:gd name="T75" fmla="*/ 107 h 339"/>
                  <a:gd name="T76" fmla="*/ 81 w 339"/>
                  <a:gd name="T77" fmla="*/ 81 h 339"/>
                  <a:gd name="T78" fmla="*/ 107 w 339"/>
                  <a:gd name="T79" fmla="*/ 62 h 339"/>
                  <a:gd name="T80" fmla="*/ 137 w 339"/>
                  <a:gd name="T81" fmla="*/ 48 h 339"/>
                  <a:gd name="T82" fmla="*/ 170 w 339"/>
                  <a:gd name="T83" fmla="*/ 44 h 339"/>
                  <a:gd name="T84" fmla="*/ 203 w 339"/>
                  <a:gd name="T85" fmla="*/ 48 h 339"/>
                  <a:gd name="T86" fmla="*/ 233 w 339"/>
                  <a:gd name="T87" fmla="*/ 62 h 339"/>
                  <a:gd name="T88" fmla="*/ 258 w 339"/>
                  <a:gd name="T89" fmla="*/ 81 h 339"/>
                  <a:gd name="T90" fmla="*/ 278 w 339"/>
                  <a:gd name="T91" fmla="*/ 107 h 339"/>
                  <a:gd name="T92" fmla="*/ 291 w 339"/>
                  <a:gd name="T93" fmla="*/ 137 h 339"/>
                  <a:gd name="T94" fmla="*/ 296 w 339"/>
                  <a:gd name="T95" fmla="*/ 170 h 339"/>
                  <a:gd name="T96" fmla="*/ 291 w 339"/>
                  <a:gd name="T97" fmla="*/ 203 h 339"/>
                  <a:gd name="T98" fmla="*/ 278 w 339"/>
                  <a:gd name="T99" fmla="*/ 233 h 339"/>
                  <a:gd name="T100" fmla="*/ 258 w 339"/>
                  <a:gd name="T101" fmla="*/ 258 h 339"/>
                  <a:gd name="T102" fmla="*/ 233 w 339"/>
                  <a:gd name="T103" fmla="*/ 278 h 339"/>
                  <a:gd name="T104" fmla="*/ 203 w 339"/>
                  <a:gd name="T105" fmla="*/ 291 h 339"/>
                  <a:gd name="T106" fmla="*/ 170 w 339"/>
                  <a:gd name="T107" fmla="*/ 294 h 33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339" h="339">
                    <a:moveTo>
                      <a:pt x="170" y="0"/>
                    </a:moveTo>
                    <a:lnTo>
                      <a:pt x="131" y="5"/>
                    </a:lnTo>
                    <a:lnTo>
                      <a:pt x="95" y="17"/>
                    </a:lnTo>
                    <a:lnTo>
                      <a:pt x="63" y="38"/>
                    </a:lnTo>
                    <a:lnTo>
                      <a:pt x="38" y="63"/>
                    </a:lnTo>
                    <a:lnTo>
                      <a:pt x="18" y="95"/>
                    </a:lnTo>
                    <a:lnTo>
                      <a:pt x="5" y="131"/>
                    </a:lnTo>
                    <a:lnTo>
                      <a:pt x="0" y="170"/>
                    </a:lnTo>
                    <a:lnTo>
                      <a:pt x="5" y="209"/>
                    </a:lnTo>
                    <a:lnTo>
                      <a:pt x="18" y="245"/>
                    </a:lnTo>
                    <a:lnTo>
                      <a:pt x="38" y="276"/>
                    </a:lnTo>
                    <a:lnTo>
                      <a:pt x="63" y="302"/>
                    </a:lnTo>
                    <a:lnTo>
                      <a:pt x="95" y="323"/>
                    </a:lnTo>
                    <a:lnTo>
                      <a:pt x="131" y="335"/>
                    </a:lnTo>
                    <a:lnTo>
                      <a:pt x="170" y="339"/>
                    </a:lnTo>
                    <a:lnTo>
                      <a:pt x="209" y="335"/>
                    </a:lnTo>
                    <a:lnTo>
                      <a:pt x="245" y="323"/>
                    </a:lnTo>
                    <a:lnTo>
                      <a:pt x="276" y="302"/>
                    </a:lnTo>
                    <a:lnTo>
                      <a:pt x="303" y="276"/>
                    </a:lnTo>
                    <a:lnTo>
                      <a:pt x="323" y="245"/>
                    </a:lnTo>
                    <a:lnTo>
                      <a:pt x="335" y="209"/>
                    </a:lnTo>
                    <a:lnTo>
                      <a:pt x="339" y="170"/>
                    </a:lnTo>
                    <a:lnTo>
                      <a:pt x="335" y="131"/>
                    </a:lnTo>
                    <a:lnTo>
                      <a:pt x="323" y="95"/>
                    </a:lnTo>
                    <a:lnTo>
                      <a:pt x="303" y="63"/>
                    </a:lnTo>
                    <a:lnTo>
                      <a:pt x="276" y="38"/>
                    </a:lnTo>
                    <a:lnTo>
                      <a:pt x="245" y="17"/>
                    </a:lnTo>
                    <a:lnTo>
                      <a:pt x="209" y="5"/>
                    </a:lnTo>
                    <a:lnTo>
                      <a:pt x="170" y="0"/>
                    </a:lnTo>
                    <a:close/>
                    <a:moveTo>
                      <a:pt x="170" y="294"/>
                    </a:moveTo>
                    <a:lnTo>
                      <a:pt x="137" y="291"/>
                    </a:lnTo>
                    <a:lnTo>
                      <a:pt x="107" y="278"/>
                    </a:lnTo>
                    <a:lnTo>
                      <a:pt x="81" y="258"/>
                    </a:lnTo>
                    <a:lnTo>
                      <a:pt x="62" y="233"/>
                    </a:lnTo>
                    <a:lnTo>
                      <a:pt x="50" y="203"/>
                    </a:lnTo>
                    <a:lnTo>
                      <a:pt x="45" y="170"/>
                    </a:lnTo>
                    <a:lnTo>
                      <a:pt x="50" y="137"/>
                    </a:lnTo>
                    <a:lnTo>
                      <a:pt x="62" y="107"/>
                    </a:lnTo>
                    <a:lnTo>
                      <a:pt x="81" y="81"/>
                    </a:lnTo>
                    <a:lnTo>
                      <a:pt x="107" y="62"/>
                    </a:lnTo>
                    <a:lnTo>
                      <a:pt x="137" y="48"/>
                    </a:lnTo>
                    <a:lnTo>
                      <a:pt x="170" y="44"/>
                    </a:lnTo>
                    <a:lnTo>
                      <a:pt x="203" y="48"/>
                    </a:lnTo>
                    <a:lnTo>
                      <a:pt x="233" y="62"/>
                    </a:lnTo>
                    <a:lnTo>
                      <a:pt x="258" y="81"/>
                    </a:lnTo>
                    <a:lnTo>
                      <a:pt x="278" y="107"/>
                    </a:lnTo>
                    <a:lnTo>
                      <a:pt x="291" y="137"/>
                    </a:lnTo>
                    <a:lnTo>
                      <a:pt x="296" y="170"/>
                    </a:lnTo>
                    <a:lnTo>
                      <a:pt x="291" y="203"/>
                    </a:lnTo>
                    <a:lnTo>
                      <a:pt x="278" y="233"/>
                    </a:lnTo>
                    <a:lnTo>
                      <a:pt x="258" y="258"/>
                    </a:lnTo>
                    <a:lnTo>
                      <a:pt x="233" y="278"/>
                    </a:lnTo>
                    <a:lnTo>
                      <a:pt x="203" y="291"/>
                    </a:lnTo>
                    <a:lnTo>
                      <a:pt x="170" y="294"/>
                    </a:lnTo>
                    <a:close/>
                  </a:path>
                </a:pathLst>
              </a:custGeom>
              <a:solidFill>
                <a:srgbClr val="FFFFFF"/>
              </a:solidFill>
              <a:ln>
                <a:noFill/>
              </a:ln>
              <a:effectLst>
                <a:outerShdw dist="35921" dir="2700000" algn="ctr" rotWithShape="0">
                  <a:srgbClr val="000000">
                    <a:alpha val="50000"/>
                  </a:srgbClr>
                </a:outerShdw>
              </a:effectLst>
              <a:extLst>
                <a:ext uri="{91240B29-F687-4F45-9708-019B960494DF}">
                  <a14:hiddenLine xmlns="" xmlns:a14="http://schemas.microsoft.com/office/drawing/2010/main" w="0">
                    <a:solidFill>
                      <a:srgbClr val="FFFFFF"/>
                    </a:solidFill>
                    <a:prstDash val="solid"/>
                    <a:round/>
                    <a:headEnd/>
                    <a:tailEnd/>
                  </a14:hiddenLine>
                </a:ext>
              </a:extLst>
            </p:spPr>
            <p:txBody>
              <a:bodyPr/>
              <a:lstStyle/>
              <a:p>
                <a:endParaRPr lang="ru-RU"/>
              </a:p>
            </p:txBody>
          </p:sp>
          <p:sp>
            <p:nvSpPr>
              <p:cNvPr id="34" name="Freeform 19"/>
              <p:cNvSpPr>
                <a:spLocks noEditPoints="1"/>
              </p:cNvSpPr>
              <p:nvPr/>
            </p:nvSpPr>
            <p:spPr bwMode="gray">
              <a:xfrm>
                <a:off x="2516" y="1799"/>
                <a:ext cx="168" cy="157"/>
              </a:xfrm>
              <a:custGeom>
                <a:avLst/>
                <a:gdLst>
                  <a:gd name="T0" fmla="*/ 12 w 168"/>
                  <a:gd name="T1" fmla="*/ 76 h 157"/>
                  <a:gd name="T2" fmla="*/ 30 w 168"/>
                  <a:gd name="T3" fmla="*/ 114 h 157"/>
                  <a:gd name="T4" fmla="*/ 63 w 168"/>
                  <a:gd name="T5" fmla="*/ 132 h 157"/>
                  <a:gd name="T6" fmla="*/ 106 w 168"/>
                  <a:gd name="T7" fmla="*/ 132 h 157"/>
                  <a:gd name="T8" fmla="*/ 139 w 168"/>
                  <a:gd name="T9" fmla="*/ 114 h 157"/>
                  <a:gd name="T10" fmla="*/ 157 w 168"/>
                  <a:gd name="T11" fmla="*/ 76 h 157"/>
                  <a:gd name="T12" fmla="*/ 163 w 168"/>
                  <a:gd name="T13" fmla="*/ 100 h 157"/>
                  <a:gd name="T14" fmla="*/ 142 w 168"/>
                  <a:gd name="T15" fmla="*/ 136 h 157"/>
                  <a:gd name="T16" fmla="*/ 106 w 168"/>
                  <a:gd name="T17" fmla="*/ 156 h 157"/>
                  <a:gd name="T18" fmla="*/ 61 w 168"/>
                  <a:gd name="T19" fmla="*/ 156 h 157"/>
                  <a:gd name="T20" fmla="*/ 27 w 168"/>
                  <a:gd name="T21" fmla="*/ 136 h 157"/>
                  <a:gd name="T22" fmla="*/ 4 w 168"/>
                  <a:gd name="T23" fmla="*/ 100 h 157"/>
                  <a:gd name="T24" fmla="*/ 39 w 168"/>
                  <a:gd name="T25" fmla="*/ 45 h 157"/>
                  <a:gd name="T26" fmla="*/ 27 w 168"/>
                  <a:gd name="T27" fmla="*/ 42 h 157"/>
                  <a:gd name="T28" fmla="*/ 19 w 168"/>
                  <a:gd name="T29" fmla="*/ 34 h 157"/>
                  <a:gd name="T30" fmla="*/ 16 w 168"/>
                  <a:gd name="T31" fmla="*/ 22 h 157"/>
                  <a:gd name="T32" fmla="*/ 19 w 168"/>
                  <a:gd name="T33" fmla="*/ 12 h 157"/>
                  <a:gd name="T34" fmla="*/ 27 w 168"/>
                  <a:gd name="T35" fmla="*/ 3 h 157"/>
                  <a:gd name="T36" fmla="*/ 39 w 168"/>
                  <a:gd name="T37" fmla="*/ 0 h 157"/>
                  <a:gd name="T38" fmla="*/ 49 w 168"/>
                  <a:gd name="T39" fmla="*/ 3 h 157"/>
                  <a:gd name="T40" fmla="*/ 58 w 168"/>
                  <a:gd name="T41" fmla="*/ 12 h 157"/>
                  <a:gd name="T42" fmla="*/ 61 w 168"/>
                  <a:gd name="T43" fmla="*/ 22 h 157"/>
                  <a:gd name="T44" fmla="*/ 58 w 168"/>
                  <a:gd name="T45" fmla="*/ 34 h 157"/>
                  <a:gd name="T46" fmla="*/ 49 w 168"/>
                  <a:gd name="T47" fmla="*/ 42 h 157"/>
                  <a:gd name="T48" fmla="*/ 39 w 168"/>
                  <a:gd name="T49" fmla="*/ 45 h 157"/>
                  <a:gd name="T50" fmla="*/ 124 w 168"/>
                  <a:gd name="T51" fmla="*/ 45 h 157"/>
                  <a:gd name="T52" fmla="*/ 114 w 168"/>
                  <a:gd name="T53" fmla="*/ 39 h 157"/>
                  <a:gd name="T54" fmla="*/ 108 w 168"/>
                  <a:gd name="T55" fmla="*/ 28 h 157"/>
                  <a:gd name="T56" fmla="*/ 108 w 168"/>
                  <a:gd name="T57" fmla="*/ 16 h 157"/>
                  <a:gd name="T58" fmla="*/ 114 w 168"/>
                  <a:gd name="T59" fmla="*/ 6 h 157"/>
                  <a:gd name="T60" fmla="*/ 124 w 168"/>
                  <a:gd name="T61" fmla="*/ 1 h 157"/>
                  <a:gd name="T62" fmla="*/ 136 w 168"/>
                  <a:gd name="T63" fmla="*/ 1 h 157"/>
                  <a:gd name="T64" fmla="*/ 145 w 168"/>
                  <a:gd name="T65" fmla="*/ 6 h 157"/>
                  <a:gd name="T66" fmla="*/ 151 w 168"/>
                  <a:gd name="T67" fmla="*/ 16 h 157"/>
                  <a:gd name="T68" fmla="*/ 151 w 168"/>
                  <a:gd name="T69" fmla="*/ 28 h 157"/>
                  <a:gd name="T70" fmla="*/ 145 w 168"/>
                  <a:gd name="T71" fmla="*/ 39 h 157"/>
                  <a:gd name="T72" fmla="*/ 136 w 168"/>
                  <a:gd name="T73" fmla="*/ 45 h 1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68" h="157">
                    <a:moveTo>
                      <a:pt x="0" y="76"/>
                    </a:moveTo>
                    <a:lnTo>
                      <a:pt x="12" y="76"/>
                    </a:lnTo>
                    <a:lnTo>
                      <a:pt x="18" y="97"/>
                    </a:lnTo>
                    <a:lnTo>
                      <a:pt x="30" y="114"/>
                    </a:lnTo>
                    <a:lnTo>
                      <a:pt x="43" y="126"/>
                    </a:lnTo>
                    <a:lnTo>
                      <a:pt x="63" y="132"/>
                    </a:lnTo>
                    <a:lnTo>
                      <a:pt x="84" y="135"/>
                    </a:lnTo>
                    <a:lnTo>
                      <a:pt x="106" y="132"/>
                    </a:lnTo>
                    <a:lnTo>
                      <a:pt x="124" y="126"/>
                    </a:lnTo>
                    <a:lnTo>
                      <a:pt x="139" y="114"/>
                    </a:lnTo>
                    <a:lnTo>
                      <a:pt x="150" y="97"/>
                    </a:lnTo>
                    <a:lnTo>
                      <a:pt x="157" y="76"/>
                    </a:lnTo>
                    <a:lnTo>
                      <a:pt x="168" y="76"/>
                    </a:lnTo>
                    <a:lnTo>
                      <a:pt x="163" y="100"/>
                    </a:lnTo>
                    <a:lnTo>
                      <a:pt x="154" y="120"/>
                    </a:lnTo>
                    <a:lnTo>
                      <a:pt x="142" y="136"/>
                    </a:lnTo>
                    <a:lnTo>
                      <a:pt x="126" y="148"/>
                    </a:lnTo>
                    <a:lnTo>
                      <a:pt x="106" y="156"/>
                    </a:lnTo>
                    <a:lnTo>
                      <a:pt x="84" y="157"/>
                    </a:lnTo>
                    <a:lnTo>
                      <a:pt x="61" y="156"/>
                    </a:lnTo>
                    <a:lnTo>
                      <a:pt x="43" y="148"/>
                    </a:lnTo>
                    <a:lnTo>
                      <a:pt x="27" y="136"/>
                    </a:lnTo>
                    <a:lnTo>
                      <a:pt x="13" y="120"/>
                    </a:lnTo>
                    <a:lnTo>
                      <a:pt x="4" y="100"/>
                    </a:lnTo>
                    <a:lnTo>
                      <a:pt x="0" y="76"/>
                    </a:lnTo>
                    <a:close/>
                    <a:moveTo>
                      <a:pt x="39" y="45"/>
                    </a:moveTo>
                    <a:lnTo>
                      <a:pt x="33" y="45"/>
                    </a:lnTo>
                    <a:lnTo>
                      <a:pt x="27" y="42"/>
                    </a:lnTo>
                    <a:lnTo>
                      <a:pt x="22" y="39"/>
                    </a:lnTo>
                    <a:lnTo>
                      <a:pt x="19" y="34"/>
                    </a:lnTo>
                    <a:lnTo>
                      <a:pt x="16" y="28"/>
                    </a:lnTo>
                    <a:lnTo>
                      <a:pt x="16" y="22"/>
                    </a:lnTo>
                    <a:lnTo>
                      <a:pt x="16" y="16"/>
                    </a:lnTo>
                    <a:lnTo>
                      <a:pt x="19" y="12"/>
                    </a:lnTo>
                    <a:lnTo>
                      <a:pt x="22" y="6"/>
                    </a:lnTo>
                    <a:lnTo>
                      <a:pt x="27" y="3"/>
                    </a:lnTo>
                    <a:lnTo>
                      <a:pt x="33" y="1"/>
                    </a:lnTo>
                    <a:lnTo>
                      <a:pt x="39" y="0"/>
                    </a:lnTo>
                    <a:lnTo>
                      <a:pt x="45" y="1"/>
                    </a:lnTo>
                    <a:lnTo>
                      <a:pt x="49" y="3"/>
                    </a:lnTo>
                    <a:lnTo>
                      <a:pt x="55" y="6"/>
                    </a:lnTo>
                    <a:lnTo>
                      <a:pt x="58" y="12"/>
                    </a:lnTo>
                    <a:lnTo>
                      <a:pt x="61" y="16"/>
                    </a:lnTo>
                    <a:lnTo>
                      <a:pt x="61" y="22"/>
                    </a:lnTo>
                    <a:lnTo>
                      <a:pt x="61" y="28"/>
                    </a:lnTo>
                    <a:lnTo>
                      <a:pt x="58" y="34"/>
                    </a:lnTo>
                    <a:lnTo>
                      <a:pt x="55" y="39"/>
                    </a:lnTo>
                    <a:lnTo>
                      <a:pt x="49" y="42"/>
                    </a:lnTo>
                    <a:lnTo>
                      <a:pt x="45" y="45"/>
                    </a:lnTo>
                    <a:lnTo>
                      <a:pt x="39" y="45"/>
                    </a:lnTo>
                    <a:close/>
                    <a:moveTo>
                      <a:pt x="130" y="45"/>
                    </a:moveTo>
                    <a:lnTo>
                      <a:pt x="124" y="45"/>
                    </a:lnTo>
                    <a:lnTo>
                      <a:pt x="118" y="42"/>
                    </a:lnTo>
                    <a:lnTo>
                      <a:pt x="114" y="39"/>
                    </a:lnTo>
                    <a:lnTo>
                      <a:pt x="109" y="34"/>
                    </a:lnTo>
                    <a:lnTo>
                      <a:pt x="108" y="28"/>
                    </a:lnTo>
                    <a:lnTo>
                      <a:pt x="106" y="22"/>
                    </a:lnTo>
                    <a:lnTo>
                      <a:pt x="108" y="16"/>
                    </a:lnTo>
                    <a:lnTo>
                      <a:pt x="109" y="12"/>
                    </a:lnTo>
                    <a:lnTo>
                      <a:pt x="114" y="6"/>
                    </a:lnTo>
                    <a:lnTo>
                      <a:pt x="118" y="3"/>
                    </a:lnTo>
                    <a:lnTo>
                      <a:pt x="124" y="1"/>
                    </a:lnTo>
                    <a:lnTo>
                      <a:pt x="130" y="0"/>
                    </a:lnTo>
                    <a:lnTo>
                      <a:pt x="136" y="1"/>
                    </a:lnTo>
                    <a:lnTo>
                      <a:pt x="141" y="3"/>
                    </a:lnTo>
                    <a:lnTo>
                      <a:pt x="145" y="6"/>
                    </a:lnTo>
                    <a:lnTo>
                      <a:pt x="150" y="12"/>
                    </a:lnTo>
                    <a:lnTo>
                      <a:pt x="151" y="16"/>
                    </a:lnTo>
                    <a:lnTo>
                      <a:pt x="153" y="22"/>
                    </a:lnTo>
                    <a:lnTo>
                      <a:pt x="151" y="28"/>
                    </a:lnTo>
                    <a:lnTo>
                      <a:pt x="150" y="34"/>
                    </a:lnTo>
                    <a:lnTo>
                      <a:pt x="145" y="39"/>
                    </a:lnTo>
                    <a:lnTo>
                      <a:pt x="141" y="42"/>
                    </a:lnTo>
                    <a:lnTo>
                      <a:pt x="136" y="45"/>
                    </a:lnTo>
                    <a:lnTo>
                      <a:pt x="130" y="45"/>
                    </a:lnTo>
                    <a:close/>
                  </a:path>
                </a:pathLst>
              </a:custGeom>
              <a:solidFill>
                <a:srgbClr val="FFFFFF"/>
              </a:solidFill>
              <a:ln w="0">
                <a:solidFill>
                  <a:srgbClr val="FFFFFF"/>
                </a:solidFill>
                <a:prstDash val="solid"/>
                <a:round/>
                <a:headEnd/>
                <a:tailEnd/>
              </a:ln>
              <a:effectLst>
                <a:outerShdw dist="35921" dir="2700000" algn="ctr" rotWithShape="0">
                  <a:srgbClr val="000000">
                    <a:alpha val="50000"/>
                  </a:srgbClr>
                </a:outerShdw>
              </a:effectLst>
            </p:spPr>
            <p:txBody>
              <a:bodyPr/>
              <a:lstStyle/>
              <a:p>
                <a:endParaRPr lang="ru-RU"/>
              </a:p>
            </p:txBody>
          </p:sp>
        </p:grpSp>
      </p:grpSp>
      <p:grpSp>
        <p:nvGrpSpPr>
          <p:cNvPr id="14" name="Group 20"/>
          <p:cNvGrpSpPr>
            <a:grpSpLocks/>
          </p:cNvGrpSpPr>
          <p:nvPr/>
        </p:nvGrpSpPr>
        <p:grpSpPr bwMode="auto">
          <a:xfrm>
            <a:off x="3541622" y="4186250"/>
            <a:ext cx="5388095" cy="1100138"/>
            <a:chOff x="2496" y="2940"/>
            <a:chExt cx="2506" cy="693"/>
          </a:xfrm>
        </p:grpSpPr>
        <p:sp>
          <p:nvSpPr>
            <p:cNvPr id="38" name="Rectangle 21"/>
            <p:cNvSpPr>
              <a:spLocks noChangeArrowheads="1"/>
            </p:cNvSpPr>
            <p:nvPr/>
          </p:nvSpPr>
          <p:spPr bwMode="gray">
            <a:xfrm>
              <a:off x="2496" y="2952"/>
              <a:ext cx="2290" cy="651"/>
            </a:xfrm>
            <a:prstGeom prst="rect">
              <a:avLst/>
            </a:prstGeom>
            <a:gradFill rotWithShape="1">
              <a:gsLst>
                <a:gs pos="0">
                  <a:schemeClr val="hlink">
                    <a:gamma/>
                    <a:tint val="0"/>
                    <a:invGamma/>
                    <a:alpha val="0"/>
                  </a:schemeClr>
                </a:gs>
                <a:gs pos="100000">
                  <a:schemeClr val="hlink"/>
                </a:gs>
              </a:gsLst>
              <a:lin ang="0" scaled="1"/>
            </a:gra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a:defRPr/>
              </a:pPr>
              <a:endParaRPr lang="ru-RU"/>
            </a:p>
          </p:txBody>
        </p:sp>
        <p:sp>
          <p:nvSpPr>
            <p:cNvPr id="39" name="Rectangle 22"/>
            <p:cNvSpPr>
              <a:spLocks noChangeArrowheads="1"/>
            </p:cNvSpPr>
            <p:nvPr/>
          </p:nvSpPr>
          <p:spPr bwMode="auto">
            <a:xfrm>
              <a:off x="2510" y="3032"/>
              <a:ext cx="2066" cy="601"/>
            </a:xfrm>
            <a:prstGeom prst="rect">
              <a:avLst/>
            </a:prstGeom>
            <a:noFill/>
            <a:ln>
              <a:noFill/>
            </a:ln>
            <a:effectLst/>
            <a:extLst>
              <a:ext uri="{909E8E84-426E-40DD-AFC4-6F175D3DCCD1}">
                <a14:hiddenFill xmlns="" xmlns:a14="http://schemas.microsoft.com/office/drawing/2010/main">
                  <a:gradFill rotWithShape="1">
                    <a:gsLst>
                      <a:gs pos="0">
                        <a:schemeClr val="accent2"/>
                      </a:gs>
                      <a:gs pos="100000">
                        <a:srgbClr val="6969B4"/>
                      </a:gs>
                    </a:gsLst>
                    <a:lin ang="5400000" scaled="1"/>
                  </a:gra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800" b="1" dirty="0" err="1" smtClean="0">
                  <a:latin typeface="Times New Roman" pitchFamily="18" charset="0"/>
                  <a:cs typeface="Times New Roman" pitchFamily="18" charset="0"/>
                </a:rPr>
                <a:t>Mayda</a:t>
              </a:r>
              <a:r>
                <a:rPr lang="en-US" altLang="ru-RU" sz="2800" b="1" dirty="0" smtClean="0">
                  <a:latin typeface="Times New Roman" pitchFamily="18" charset="0"/>
                  <a:cs typeface="Times New Roman" pitchFamily="18" charset="0"/>
                </a:rPr>
                <a:t> </a:t>
              </a:r>
              <a:r>
                <a:rPr lang="en-US" altLang="ru-RU" sz="2800" b="1" dirty="0" err="1" smtClean="0">
                  <a:latin typeface="Times New Roman" pitchFamily="18" charset="0"/>
                  <a:cs typeface="Times New Roman" pitchFamily="18" charset="0"/>
                </a:rPr>
                <a:t>yokmas</a:t>
              </a:r>
              <a:r>
                <a:rPr lang="en-US" altLang="ru-RU" sz="2800" b="1" dirty="0" smtClean="0">
                  <a:latin typeface="Times New Roman" pitchFamily="18" charset="0"/>
                  <a:cs typeface="Times New Roman" pitchFamily="18" charset="0"/>
                </a:rPr>
                <a:t> </a:t>
              </a:r>
              <a:r>
                <a:rPr lang="en-US" altLang="ru-RU" sz="2800" b="1" dirty="0" err="1" smtClean="0">
                  <a:latin typeface="Times New Roman" pitchFamily="18" charset="0"/>
                  <a:cs typeface="Times New Roman" pitchFamily="18" charset="0"/>
                </a:rPr>
                <a:t>ishlarni</a:t>
              </a:r>
              <a:r>
                <a:rPr lang="en-US" altLang="ru-RU" sz="2800" b="1" dirty="0" smtClean="0">
                  <a:latin typeface="Times New Roman" pitchFamily="18" charset="0"/>
                  <a:cs typeface="Times New Roman" pitchFamily="18" charset="0"/>
                </a:rPr>
                <a:t> </a:t>
              </a:r>
              <a:r>
                <a:rPr lang="en-US" altLang="ru-RU" sz="2800" b="1" dirty="0" err="1" smtClean="0">
                  <a:latin typeface="Times New Roman" pitchFamily="18" charset="0"/>
                  <a:cs typeface="Times New Roman" pitchFamily="18" charset="0"/>
                </a:rPr>
                <a:t>bajarish</a:t>
              </a:r>
              <a:endParaRPr lang="en-US" altLang="ru-RU" sz="2800" b="1" dirty="0">
                <a:latin typeface="Times New Roman" pitchFamily="18" charset="0"/>
                <a:cs typeface="Times New Roman" pitchFamily="18" charset="0"/>
              </a:endParaRPr>
            </a:p>
          </p:txBody>
        </p:sp>
        <p:grpSp>
          <p:nvGrpSpPr>
            <p:cNvPr id="15" name="Group 23"/>
            <p:cNvGrpSpPr>
              <a:grpSpLocks/>
            </p:cNvGrpSpPr>
            <p:nvPr/>
          </p:nvGrpSpPr>
          <p:grpSpPr bwMode="auto">
            <a:xfrm>
              <a:off x="4517" y="2940"/>
              <a:ext cx="485" cy="482"/>
              <a:chOff x="1596" y="1152"/>
              <a:chExt cx="518" cy="516"/>
            </a:xfrm>
          </p:grpSpPr>
          <p:sp>
            <p:nvSpPr>
              <p:cNvPr id="44" name="Oval 24"/>
              <p:cNvSpPr>
                <a:spLocks noChangeArrowheads="1"/>
              </p:cNvSpPr>
              <p:nvPr/>
            </p:nvSpPr>
            <p:spPr bwMode="gray">
              <a:xfrm>
                <a:off x="1596" y="1154"/>
                <a:ext cx="518" cy="514"/>
              </a:xfrm>
              <a:prstGeom prst="ellipse">
                <a:avLst/>
              </a:prstGeom>
              <a:solidFill>
                <a:schemeClr val="hlink"/>
              </a:solidFill>
              <a:ln w="28575" algn="ctr">
                <a:solidFill>
                  <a:srgbClr val="F8F8F8">
                    <a:alpha val="70195"/>
                  </a:srgbClr>
                </a:solidFill>
                <a:round/>
                <a:headEnd/>
                <a:tailEnd/>
              </a:ln>
              <a:effectLst/>
              <a:extLst>
                <a:ext uri="{AF507438-7753-43E0-B8FC-AC1667EBCBE1}">
                  <a14:hiddenEffects xmlns="" xmlns:a14="http://schemas.microsoft.com/office/drawing/2010/main">
                    <a:effectLst>
                      <a:outerShdw dist="35921" dir="2700000" algn="ctr" rotWithShape="0">
                        <a:schemeClr val="tx2">
                          <a:alpha val="50000"/>
                        </a:schemeClr>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pic>
            <p:nvPicPr>
              <p:cNvPr id="45" name="Picture 25" descr="cir_lighteffect0"/>
              <p:cNvPicPr>
                <a:picLocks noChangeAspect="1" noChangeArrowheads="1"/>
              </p:cNvPicPr>
              <p:nvPr/>
            </p:nvPicPr>
            <p:blipFill>
              <a:blip r:embed="rId3">
                <a:lum bright="18000" contrast="-12000"/>
                <a:extLst>
                  <a:ext uri="{28A0092B-C50C-407E-A947-70E740481C1C}">
                    <a14:useLocalDpi xmlns="" xmlns:a14="http://schemas.microsoft.com/office/drawing/2010/main" val="0"/>
                  </a:ext>
                </a:extLst>
              </a:blip>
              <a:srcRect/>
              <a:stretch>
                <a:fillRect/>
              </a:stretch>
            </p:blipFill>
            <p:spPr bwMode="gray">
              <a:xfrm>
                <a:off x="1609" y="1152"/>
                <a:ext cx="484" cy="3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19" name="Group 26"/>
            <p:cNvGrpSpPr>
              <a:grpSpLocks/>
            </p:cNvGrpSpPr>
            <p:nvPr/>
          </p:nvGrpSpPr>
          <p:grpSpPr bwMode="auto">
            <a:xfrm>
              <a:off x="4608" y="3024"/>
              <a:ext cx="314" cy="314"/>
              <a:chOff x="2430" y="1692"/>
              <a:chExt cx="339" cy="339"/>
            </a:xfrm>
          </p:grpSpPr>
          <p:sp>
            <p:nvSpPr>
              <p:cNvPr id="42" name="Freeform 27"/>
              <p:cNvSpPr>
                <a:spLocks noEditPoints="1"/>
              </p:cNvSpPr>
              <p:nvPr/>
            </p:nvSpPr>
            <p:spPr bwMode="gray">
              <a:xfrm>
                <a:off x="2430" y="1692"/>
                <a:ext cx="339" cy="339"/>
              </a:xfrm>
              <a:custGeom>
                <a:avLst/>
                <a:gdLst>
                  <a:gd name="T0" fmla="*/ 170 w 339"/>
                  <a:gd name="T1" fmla="*/ 0 h 339"/>
                  <a:gd name="T2" fmla="*/ 131 w 339"/>
                  <a:gd name="T3" fmla="*/ 5 h 339"/>
                  <a:gd name="T4" fmla="*/ 95 w 339"/>
                  <a:gd name="T5" fmla="*/ 17 h 339"/>
                  <a:gd name="T6" fmla="*/ 63 w 339"/>
                  <a:gd name="T7" fmla="*/ 38 h 339"/>
                  <a:gd name="T8" fmla="*/ 38 w 339"/>
                  <a:gd name="T9" fmla="*/ 63 h 339"/>
                  <a:gd name="T10" fmla="*/ 18 w 339"/>
                  <a:gd name="T11" fmla="*/ 95 h 339"/>
                  <a:gd name="T12" fmla="*/ 5 w 339"/>
                  <a:gd name="T13" fmla="*/ 131 h 339"/>
                  <a:gd name="T14" fmla="*/ 0 w 339"/>
                  <a:gd name="T15" fmla="*/ 170 h 339"/>
                  <a:gd name="T16" fmla="*/ 5 w 339"/>
                  <a:gd name="T17" fmla="*/ 209 h 339"/>
                  <a:gd name="T18" fmla="*/ 18 w 339"/>
                  <a:gd name="T19" fmla="*/ 245 h 339"/>
                  <a:gd name="T20" fmla="*/ 38 w 339"/>
                  <a:gd name="T21" fmla="*/ 276 h 339"/>
                  <a:gd name="T22" fmla="*/ 63 w 339"/>
                  <a:gd name="T23" fmla="*/ 302 h 339"/>
                  <a:gd name="T24" fmla="*/ 95 w 339"/>
                  <a:gd name="T25" fmla="*/ 323 h 339"/>
                  <a:gd name="T26" fmla="*/ 131 w 339"/>
                  <a:gd name="T27" fmla="*/ 335 h 339"/>
                  <a:gd name="T28" fmla="*/ 170 w 339"/>
                  <a:gd name="T29" fmla="*/ 339 h 339"/>
                  <a:gd name="T30" fmla="*/ 209 w 339"/>
                  <a:gd name="T31" fmla="*/ 335 h 339"/>
                  <a:gd name="T32" fmla="*/ 245 w 339"/>
                  <a:gd name="T33" fmla="*/ 323 h 339"/>
                  <a:gd name="T34" fmla="*/ 276 w 339"/>
                  <a:gd name="T35" fmla="*/ 302 h 339"/>
                  <a:gd name="T36" fmla="*/ 303 w 339"/>
                  <a:gd name="T37" fmla="*/ 276 h 339"/>
                  <a:gd name="T38" fmla="*/ 323 w 339"/>
                  <a:gd name="T39" fmla="*/ 245 h 339"/>
                  <a:gd name="T40" fmla="*/ 335 w 339"/>
                  <a:gd name="T41" fmla="*/ 209 h 339"/>
                  <a:gd name="T42" fmla="*/ 339 w 339"/>
                  <a:gd name="T43" fmla="*/ 170 h 339"/>
                  <a:gd name="T44" fmla="*/ 335 w 339"/>
                  <a:gd name="T45" fmla="*/ 131 h 339"/>
                  <a:gd name="T46" fmla="*/ 323 w 339"/>
                  <a:gd name="T47" fmla="*/ 95 h 339"/>
                  <a:gd name="T48" fmla="*/ 303 w 339"/>
                  <a:gd name="T49" fmla="*/ 63 h 339"/>
                  <a:gd name="T50" fmla="*/ 276 w 339"/>
                  <a:gd name="T51" fmla="*/ 38 h 339"/>
                  <a:gd name="T52" fmla="*/ 245 w 339"/>
                  <a:gd name="T53" fmla="*/ 17 h 339"/>
                  <a:gd name="T54" fmla="*/ 209 w 339"/>
                  <a:gd name="T55" fmla="*/ 5 h 339"/>
                  <a:gd name="T56" fmla="*/ 170 w 339"/>
                  <a:gd name="T57" fmla="*/ 0 h 339"/>
                  <a:gd name="T58" fmla="*/ 170 w 339"/>
                  <a:gd name="T59" fmla="*/ 294 h 339"/>
                  <a:gd name="T60" fmla="*/ 137 w 339"/>
                  <a:gd name="T61" fmla="*/ 291 h 339"/>
                  <a:gd name="T62" fmla="*/ 107 w 339"/>
                  <a:gd name="T63" fmla="*/ 278 h 339"/>
                  <a:gd name="T64" fmla="*/ 81 w 339"/>
                  <a:gd name="T65" fmla="*/ 258 h 339"/>
                  <a:gd name="T66" fmla="*/ 62 w 339"/>
                  <a:gd name="T67" fmla="*/ 233 h 339"/>
                  <a:gd name="T68" fmla="*/ 50 w 339"/>
                  <a:gd name="T69" fmla="*/ 203 h 339"/>
                  <a:gd name="T70" fmla="*/ 45 w 339"/>
                  <a:gd name="T71" fmla="*/ 170 h 339"/>
                  <a:gd name="T72" fmla="*/ 50 w 339"/>
                  <a:gd name="T73" fmla="*/ 137 h 339"/>
                  <a:gd name="T74" fmla="*/ 62 w 339"/>
                  <a:gd name="T75" fmla="*/ 107 h 339"/>
                  <a:gd name="T76" fmla="*/ 81 w 339"/>
                  <a:gd name="T77" fmla="*/ 81 h 339"/>
                  <a:gd name="T78" fmla="*/ 107 w 339"/>
                  <a:gd name="T79" fmla="*/ 62 h 339"/>
                  <a:gd name="T80" fmla="*/ 137 w 339"/>
                  <a:gd name="T81" fmla="*/ 48 h 339"/>
                  <a:gd name="T82" fmla="*/ 170 w 339"/>
                  <a:gd name="T83" fmla="*/ 44 h 339"/>
                  <a:gd name="T84" fmla="*/ 203 w 339"/>
                  <a:gd name="T85" fmla="*/ 48 h 339"/>
                  <a:gd name="T86" fmla="*/ 233 w 339"/>
                  <a:gd name="T87" fmla="*/ 62 h 339"/>
                  <a:gd name="T88" fmla="*/ 258 w 339"/>
                  <a:gd name="T89" fmla="*/ 81 h 339"/>
                  <a:gd name="T90" fmla="*/ 278 w 339"/>
                  <a:gd name="T91" fmla="*/ 107 h 339"/>
                  <a:gd name="T92" fmla="*/ 291 w 339"/>
                  <a:gd name="T93" fmla="*/ 137 h 339"/>
                  <a:gd name="T94" fmla="*/ 296 w 339"/>
                  <a:gd name="T95" fmla="*/ 170 h 339"/>
                  <a:gd name="T96" fmla="*/ 291 w 339"/>
                  <a:gd name="T97" fmla="*/ 203 h 339"/>
                  <a:gd name="T98" fmla="*/ 278 w 339"/>
                  <a:gd name="T99" fmla="*/ 233 h 339"/>
                  <a:gd name="T100" fmla="*/ 258 w 339"/>
                  <a:gd name="T101" fmla="*/ 258 h 339"/>
                  <a:gd name="T102" fmla="*/ 233 w 339"/>
                  <a:gd name="T103" fmla="*/ 278 h 339"/>
                  <a:gd name="T104" fmla="*/ 203 w 339"/>
                  <a:gd name="T105" fmla="*/ 291 h 339"/>
                  <a:gd name="T106" fmla="*/ 170 w 339"/>
                  <a:gd name="T107" fmla="*/ 294 h 33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339" h="339">
                    <a:moveTo>
                      <a:pt x="170" y="0"/>
                    </a:moveTo>
                    <a:lnTo>
                      <a:pt x="131" y="5"/>
                    </a:lnTo>
                    <a:lnTo>
                      <a:pt x="95" y="17"/>
                    </a:lnTo>
                    <a:lnTo>
                      <a:pt x="63" y="38"/>
                    </a:lnTo>
                    <a:lnTo>
                      <a:pt x="38" y="63"/>
                    </a:lnTo>
                    <a:lnTo>
                      <a:pt x="18" y="95"/>
                    </a:lnTo>
                    <a:lnTo>
                      <a:pt x="5" y="131"/>
                    </a:lnTo>
                    <a:lnTo>
                      <a:pt x="0" y="170"/>
                    </a:lnTo>
                    <a:lnTo>
                      <a:pt x="5" y="209"/>
                    </a:lnTo>
                    <a:lnTo>
                      <a:pt x="18" y="245"/>
                    </a:lnTo>
                    <a:lnTo>
                      <a:pt x="38" y="276"/>
                    </a:lnTo>
                    <a:lnTo>
                      <a:pt x="63" y="302"/>
                    </a:lnTo>
                    <a:lnTo>
                      <a:pt x="95" y="323"/>
                    </a:lnTo>
                    <a:lnTo>
                      <a:pt x="131" y="335"/>
                    </a:lnTo>
                    <a:lnTo>
                      <a:pt x="170" y="339"/>
                    </a:lnTo>
                    <a:lnTo>
                      <a:pt x="209" y="335"/>
                    </a:lnTo>
                    <a:lnTo>
                      <a:pt x="245" y="323"/>
                    </a:lnTo>
                    <a:lnTo>
                      <a:pt x="276" y="302"/>
                    </a:lnTo>
                    <a:lnTo>
                      <a:pt x="303" y="276"/>
                    </a:lnTo>
                    <a:lnTo>
                      <a:pt x="323" y="245"/>
                    </a:lnTo>
                    <a:lnTo>
                      <a:pt x="335" y="209"/>
                    </a:lnTo>
                    <a:lnTo>
                      <a:pt x="339" y="170"/>
                    </a:lnTo>
                    <a:lnTo>
                      <a:pt x="335" y="131"/>
                    </a:lnTo>
                    <a:lnTo>
                      <a:pt x="323" y="95"/>
                    </a:lnTo>
                    <a:lnTo>
                      <a:pt x="303" y="63"/>
                    </a:lnTo>
                    <a:lnTo>
                      <a:pt x="276" y="38"/>
                    </a:lnTo>
                    <a:lnTo>
                      <a:pt x="245" y="17"/>
                    </a:lnTo>
                    <a:lnTo>
                      <a:pt x="209" y="5"/>
                    </a:lnTo>
                    <a:lnTo>
                      <a:pt x="170" y="0"/>
                    </a:lnTo>
                    <a:close/>
                    <a:moveTo>
                      <a:pt x="170" y="294"/>
                    </a:moveTo>
                    <a:lnTo>
                      <a:pt x="137" y="291"/>
                    </a:lnTo>
                    <a:lnTo>
                      <a:pt x="107" y="278"/>
                    </a:lnTo>
                    <a:lnTo>
                      <a:pt x="81" y="258"/>
                    </a:lnTo>
                    <a:lnTo>
                      <a:pt x="62" y="233"/>
                    </a:lnTo>
                    <a:lnTo>
                      <a:pt x="50" y="203"/>
                    </a:lnTo>
                    <a:lnTo>
                      <a:pt x="45" y="170"/>
                    </a:lnTo>
                    <a:lnTo>
                      <a:pt x="50" y="137"/>
                    </a:lnTo>
                    <a:lnTo>
                      <a:pt x="62" y="107"/>
                    </a:lnTo>
                    <a:lnTo>
                      <a:pt x="81" y="81"/>
                    </a:lnTo>
                    <a:lnTo>
                      <a:pt x="107" y="62"/>
                    </a:lnTo>
                    <a:lnTo>
                      <a:pt x="137" y="48"/>
                    </a:lnTo>
                    <a:lnTo>
                      <a:pt x="170" y="44"/>
                    </a:lnTo>
                    <a:lnTo>
                      <a:pt x="203" y="48"/>
                    </a:lnTo>
                    <a:lnTo>
                      <a:pt x="233" y="62"/>
                    </a:lnTo>
                    <a:lnTo>
                      <a:pt x="258" y="81"/>
                    </a:lnTo>
                    <a:lnTo>
                      <a:pt x="278" y="107"/>
                    </a:lnTo>
                    <a:lnTo>
                      <a:pt x="291" y="137"/>
                    </a:lnTo>
                    <a:lnTo>
                      <a:pt x="296" y="170"/>
                    </a:lnTo>
                    <a:lnTo>
                      <a:pt x="291" y="203"/>
                    </a:lnTo>
                    <a:lnTo>
                      <a:pt x="278" y="233"/>
                    </a:lnTo>
                    <a:lnTo>
                      <a:pt x="258" y="258"/>
                    </a:lnTo>
                    <a:lnTo>
                      <a:pt x="233" y="278"/>
                    </a:lnTo>
                    <a:lnTo>
                      <a:pt x="203" y="291"/>
                    </a:lnTo>
                    <a:lnTo>
                      <a:pt x="170" y="294"/>
                    </a:lnTo>
                    <a:close/>
                  </a:path>
                </a:pathLst>
              </a:custGeom>
              <a:solidFill>
                <a:srgbClr val="FFFFFF"/>
              </a:solidFill>
              <a:ln>
                <a:noFill/>
              </a:ln>
              <a:effectLst>
                <a:outerShdw dist="35921" dir="2700000" algn="ctr" rotWithShape="0">
                  <a:srgbClr val="000000">
                    <a:alpha val="50000"/>
                  </a:srgbClr>
                </a:outerShdw>
              </a:effectLst>
              <a:extLst>
                <a:ext uri="{91240B29-F687-4F45-9708-019B960494DF}">
                  <a14:hiddenLine xmlns="" xmlns:a14="http://schemas.microsoft.com/office/drawing/2010/main" w="0">
                    <a:solidFill>
                      <a:srgbClr val="FFFFFF"/>
                    </a:solidFill>
                    <a:prstDash val="solid"/>
                    <a:round/>
                    <a:headEnd/>
                    <a:tailEnd/>
                  </a14:hiddenLine>
                </a:ext>
              </a:extLst>
            </p:spPr>
            <p:txBody>
              <a:bodyPr/>
              <a:lstStyle/>
              <a:p>
                <a:endParaRPr lang="ru-RU"/>
              </a:p>
            </p:txBody>
          </p:sp>
          <p:sp>
            <p:nvSpPr>
              <p:cNvPr id="43" name="Freeform 28"/>
              <p:cNvSpPr>
                <a:spLocks noEditPoints="1"/>
              </p:cNvSpPr>
              <p:nvPr/>
            </p:nvSpPr>
            <p:spPr bwMode="gray">
              <a:xfrm>
                <a:off x="2516" y="1799"/>
                <a:ext cx="168" cy="157"/>
              </a:xfrm>
              <a:custGeom>
                <a:avLst/>
                <a:gdLst>
                  <a:gd name="T0" fmla="*/ 12 w 168"/>
                  <a:gd name="T1" fmla="*/ 76 h 157"/>
                  <a:gd name="T2" fmla="*/ 30 w 168"/>
                  <a:gd name="T3" fmla="*/ 114 h 157"/>
                  <a:gd name="T4" fmla="*/ 63 w 168"/>
                  <a:gd name="T5" fmla="*/ 132 h 157"/>
                  <a:gd name="T6" fmla="*/ 106 w 168"/>
                  <a:gd name="T7" fmla="*/ 132 h 157"/>
                  <a:gd name="T8" fmla="*/ 139 w 168"/>
                  <a:gd name="T9" fmla="*/ 114 h 157"/>
                  <a:gd name="T10" fmla="*/ 157 w 168"/>
                  <a:gd name="T11" fmla="*/ 76 h 157"/>
                  <a:gd name="T12" fmla="*/ 163 w 168"/>
                  <a:gd name="T13" fmla="*/ 100 h 157"/>
                  <a:gd name="T14" fmla="*/ 142 w 168"/>
                  <a:gd name="T15" fmla="*/ 136 h 157"/>
                  <a:gd name="T16" fmla="*/ 106 w 168"/>
                  <a:gd name="T17" fmla="*/ 156 h 157"/>
                  <a:gd name="T18" fmla="*/ 61 w 168"/>
                  <a:gd name="T19" fmla="*/ 156 h 157"/>
                  <a:gd name="T20" fmla="*/ 27 w 168"/>
                  <a:gd name="T21" fmla="*/ 136 h 157"/>
                  <a:gd name="T22" fmla="*/ 4 w 168"/>
                  <a:gd name="T23" fmla="*/ 100 h 157"/>
                  <a:gd name="T24" fmla="*/ 39 w 168"/>
                  <a:gd name="T25" fmla="*/ 45 h 157"/>
                  <a:gd name="T26" fmla="*/ 27 w 168"/>
                  <a:gd name="T27" fmla="*/ 42 h 157"/>
                  <a:gd name="T28" fmla="*/ 19 w 168"/>
                  <a:gd name="T29" fmla="*/ 34 h 157"/>
                  <a:gd name="T30" fmla="*/ 16 w 168"/>
                  <a:gd name="T31" fmla="*/ 22 h 157"/>
                  <a:gd name="T32" fmla="*/ 19 w 168"/>
                  <a:gd name="T33" fmla="*/ 12 h 157"/>
                  <a:gd name="T34" fmla="*/ 27 w 168"/>
                  <a:gd name="T35" fmla="*/ 3 h 157"/>
                  <a:gd name="T36" fmla="*/ 39 w 168"/>
                  <a:gd name="T37" fmla="*/ 0 h 157"/>
                  <a:gd name="T38" fmla="*/ 49 w 168"/>
                  <a:gd name="T39" fmla="*/ 3 h 157"/>
                  <a:gd name="T40" fmla="*/ 58 w 168"/>
                  <a:gd name="T41" fmla="*/ 12 h 157"/>
                  <a:gd name="T42" fmla="*/ 61 w 168"/>
                  <a:gd name="T43" fmla="*/ 22 h 157"/>
                  <a:gd name="T44" fmla="*/ 58 w 168"/>
                  <a:gd name="T45" fmla="*/ 34 h 157"/>
                  <a:gd name="T46" fmla="*/ 49 w 168"/>
                  <a:gd name="T47" fmla="*/ 42 h 157"/>
                  <a:gd name="T48" fmla="*/ 39 w 168"/>
                  <a:gd name="T49" fmla="*/ 45 h 157"/>
                  <a:gd name="T50" fmla="*/ 124 w 168"/>
                  <a:gd name="T51" fmla="*/ 45 h 157"/>
                  <a:gd name="T52" fmla="*/ 114 w 168"/>
                  <a:gd name="T53" fmla="*/ 39 h 157"/>
                  <a:gd name="T54" fmla="*/ 108 w 168"/>
                  <a:gd name="T55" fmla="*/ 28 h 157"/>
                  <a:gd name="T56" fmla="*/ 108 w 168"/>
                  <a:gd name="T57" fmla="*/ 16 h 157"/>
                  <a:gd name="T58" fmla="*/ 114 w 168"/>
                  <a:gd name="T59" fmla="*/ 6 h 157"/>
                  <a:gd name="T60" fmla="*/ 124 w 168"/>
                  <a:gd name="T61" fmla="*/ 1 h 157"/>
                  <a:gd name="T62" fmla="*/ 136 w 168"/>
                  <a:gd name="T63" fmla="*/ 1 h 157"/>
                  <a:gd name="T64" fmla="*/ 145 w 168"/>
                  <a:gd name="T65" fmla="*/ 6 h 157"/>
                  <a:gd name="T66" fmla="*/ 151 w 168"/>
                  <a:gd name="T67" fmla="*/ 16 h 157"/>
                  <a:gd name="T68" fmla="*/ 151 w 168"/>
                  <a:gd name="T69" fmla="*/ 28 h 157"/>
                  <a:gd name="T70" fmla="*/ 145 w 168"/>
                  <a:gd name="T71" fmla="*/ 39 h 157"/>
                  <a:gd name="T72" fmla="*/ 136 w 168"/>
                  <a:gd name="T73" fmla="*/ 45 h 1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68" h="157">
                    <a:moveTo>
                      <a:pt x="0" y="76"/>
                    </a:moveTo>
                    <a:lnTo>
                      <a:pt x="12" y="76"/>
                    </a:lnTo>
                    <a:lnTo>
                      <a:pt x="18" y="97"/>
                    </a:lnTo>
                    <a:lnTo>
                      <a:pt x="30" y="114"/>
                    </a:lnTo>
                    <a:lnTo>
                      <a:pt x="43" y="126"/>
                    </a:lnTo>
                    <a:lnTo>
                      <a:pt x="63" y="132"/>
                    </a:lnTo>
                    <a:lnTo>
                      <a:pt x="84" y="135"/>
                    </a:lnTo>
                    <a:lnTo>
                      <a:pt x="106" y="132"/>
                    </a:lnTo>
                    <a:lnTo>
                      <a:pt x="124" y="126"/>
                    </a:lnTo>
                    <a:lnTo>
                      <a:pt x="139" y="114"/>
                    </a:lnTo>
                    <a:lnTo>
                      <a:pt x="150" y="97"/>
                    </a:lnTo>
                    <a:lnTo>
                      <a:pt x="157" y="76"/>
                    </a:lnTo>
                    <a:lnTo>
                      <a:pt x="168" y="76"/>
                    </a:lnTo>
                    <a:lnTo>
                      <a:pt x="163" y="100"/>
                    </a:lnTo>
                    <a:lnTo>
                      <a:pt x="154" y="120"/>
                    </a:lnTo>
                    <a:lnTo>
                      <a:pt x="142" y="136"/>
                    </a:lnTo>
                    <a:lnTo>
                      <a:pt x="126" y="148"/>
                    </a:lnTo>
                    <a:lnTo>
                      <a:pt x="106" y="156"/>
                    </a:lnTo>
                    <a:lnTo>
                      <a:pt x="84" y="157"/>
                    </a:lnTo>
                    <a:lnTo>
                      <a:pt x="61" y="156"/>
                    </a:lnTo>
                    <a:lnTo>
                      <a:pt x="43" y="148"/>
                    </a:lnTo>
                    <a:lnTo>
                      <a:pt x="27" y="136"/>
                    </a:lnTo>
                    <a:lnTo>
                      <a:pt x="13" y="120"/>
                    </a:lnTo>
                    <a:lnTo>
                      <a:pt x="4" y="100"/>
                    </a:lnTo>
                    <a:lnTo>
                      <a:pt x="0" y="76"/>
                    </a:lnTo>
                    <a:close/>
                    <a:moveTo>
                      <a:pt x="39" y="45"/>
                    </a:moveTo>
                    <a:lnTo>
                      <a:pt x="33" y="45"/>
                    </a:lnTo>
                    <a:lnTo>
                      <a:pt x="27" y="42"/>
                    </a:lnTo>
                    <a:lnTo>
                      <a:pt x="22" y="39"/>
                    </a:lnTo>
                    <a:lnTo>
                      <a:pt x="19" y="34"/>
                    </a:lnTo>
                    <a:lnTo>
                      <a:pt x="16" y="28"/>
                    </a:lnTo>
                    <a:lnTo>
                      <a:pt x="16" y="22"/>
                    </a:lnTo>
                    <a:lnTo>
                      <a:pt x="16" y="16"/>
                    </a:lnTo>
                    <a:lnTo>
                      <a:pt x="19" y="12"/>
                    </a:lnTo>
                    <a:lnTo>
                      <a:pt x="22" y="6"/>
                    </a:lnTo>
                    <a:lnTo>
                      <a:pt x="27" y="3"/>
                    </a:lnTo>
                    <a:lnTo>
                      <a:pt x="33" y="1"/>
                    </a:lnTo>
                    <a:lnTo>
                      <a:pt x="39" y="0"/>
                    </a:lnTo>
                    <a:lnTo>
                      <a:pt x="45" y="1"/>
                    </a:lnTo>
                    <a:lnTo>
                      <a:pt x="49" y="3"/>
                    </a:lnTo>
                    <a:lnTo>
                      <a:pt x="55" y="6"/>
                    </a:lnTo>
                    <a:lnTo>
                      <a:pt x="58" y="12"/>
                    </a:lnTo>
                    <a:lnTo>
                      <a:pt x="61" y="16"/>
                    </a:lnTo>
                    <a:lnTo>
                      <a:pt x="61" y="22"/>
                    </a:lnTo>
                    <a:lnTo>
                      <a:pt x="61" y="28"/>
                    </a:lnTo>
                    <a:lnTo>
                      <a:pt x="58" y="34"/>
                    </a:lnTo>
                    <a:lnTo>
                      <a:pt x="55" y="39"/>
                    </a:lnTo>
                    <a:lnTo>
                      <a:pt x="49" y="42"/>
                    </a:lnTo>
                    <a:lnTo>
                      <a:pt x="45" y="45"/>
                    </a:lnTo>
                    <a:lnTo>
                      <a:pt x="39" y="45"/>
                    </a:lnTo>
                    <a:close/>
                    <a:moveTo>
                      <a:pt x="130" y="45"/>
                    </a:moveTo>
                    <a:lnTo>
                      <a:pt x="124" y="45"/>
                    </a:lnTo>
                    <a:lnTo>
                      <a:pt x="118" y="42"/>
                    </a:lnTo>
                    <a:lnTo>
                      <a:pt x="114" y="39"/>
                    </a:lnTo>
                    <a:lnTo>
                      <a:pt x="109" y="34"/>
                    </a:lnTo>
                    <a:lnTo>
                      <a:pt x="108" y="28"/>
                    </a:lnTo>
                    <a:lnTo>
                      <a:pt x="106" y="22"/>
                    </a:lnTo>
                    <a:lnTo>
                      <a:pt x="108" y="16"/>
                    </a:lnTo>
                    <a:lnTo>
                      <a:pt x="109" y="12"/>
                    </a:lnTo>
                    <a:lnTo>
                      <a:pt x="114" y="6"/>
                    </a:lnTo>
                    <a:lnTo>
                      <a:pt x="118" y="3"/>
                    </a:lnTo>
                    <a:lnTo>
                      <a:pt x="124" y="1"/>
                    </a:lnTo>
                    <a:lnTo>
                      <a:pt x="130" y="0"/>
                    </a:lnTo>
                    <a:lnTo>
                      <a:pt x="136" y="1"/>
                    </a:lnTo>
                    <a:lnTo>
                      <a:pt x="141" y="3"/>
                    </a:lnTo>
                    <a:lnTo>
                      <a:pt x="145" y="6"/>
                    </a:lnTo>
                    <a:lnTo>
                      <a:pt x="150" y="12"/>
                    </a:lnTo>
                    <a:lnTo>
                      <a:pt x="151" y="16"/>
                    </a:lnTo>
                    <a:lnTo>
                      <a:pt x="153" y="22"/>
                    </a:lnTo>
                    <a:lnTo>
                      <a:pt x="151" y="28"/>
                    </a:lnTo>
                    <a:lnTo>
                      <a:pt x="150" y="34"/>
                    </a:lnTo>
                    <a:lnTo>
                      <a:pt x="145" y="39"/>
                    </a:lnTo>
                    <a:lnTo>
                      <a:pt x="141" y="42"/>
                    </a:lnTo>
                    <a:lnTo>
                      <a:pt x="136" y="45"/>
                    </a:lnTo>
                    <a:lnTo>
                      <a:pt x="130" y="45"/>
                    </a:lnTo>
                    <a:close/>
                  </a:path>
                </a:pathLst>
              </a:custGeom>
              <a:solidFill>
                <a:srgbClr val="FFFFFF"/>
              </a:solidFill>
              <a:ln w="0">
                <a:solidFill>
                  <a:srgbClr val="FFFFFF"/>
                </a:solidFill>
                <a:prstDash val="solid"/>
                <a:round/>
                <a:headEnd/>
                <a:tailEnd/>
              </a:ln>
              <a:effectLst>
                <a:outerShdw dist="35921" dir="2700000" algn="ctr" rotWithShape="0">
                  <a:srgbClr val="000000">
                    <a:alpha val="50000"/>
                  </a:srgbClr>
                </a:outerShdw>
              </a:effectLst>
            </p:spPr>
            <p:txBody>
              <a:bodyPr/>
              <a:lstStyle/>
              <a:p>
                <a:endParaRPr lang="ru-RU"/>
              </a:p>
            </p:txBody>
          </p:sp>
        </p:grpSp>
      </p:grpSp>
      <p:sp>
        <p:nvSpPr>
          <p:cNvPr id="49" name="TextBox 48"/>
          <p:cNvSpPr txBox="1"/>
          <p:nvPr/>
        </p:nvSpPr>
        <p:spPr>
          <a:xfrm>
            <a:off x="1000100" y="0"/>
            <a:ext cx="8143900" cy="646331"/>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MOTIVATSIYA</a:t>
            </a:r>
            <a:endParaRPr lang="ru-RU" sz="3600" b="1" dirty="0">
              <a:solidFill>
                <a:srgbClr val="FF0000"/>
              </a:solidFill>
              <a:latin typeface="Times New Roman" pitchFamily="18" charset="0"/>
              <a:cs typeface="Times New Roman" pitchFamily="18" charset="0"/>
            </a:endParaRPr>
          </a:p>
        </p:txBody>
      </p:sp>
      <p:pic>
        <p:nvPicPr>
          <p:cNvPr id="50" name="Picture 2" descr="пунктуальный Сток-фотографии, графику и векторные иллюстрации | Stockfresh"/>
          <p:cNvPicPr>
            <a:picLocks noChangeAspect="1" noChangeArrowheads="1"/>
          </p:cNvPicPr>
          <p:nvPr/>
        </p:nvPicPr>
        <p:blipFill>
          <a:blip r:embed="rId4" cstate="print"/>
          <a:srcRect/>
          <a:stretch>
            <a:fillRect/>
          </a:stretch>
        </p:blipFill>
        <p:spPr bwMode="auto">
          <a:xfrm>
            <a:off x="8429652" y="24653"/>
            <a:ext cx="642910" cy="618265"/>
          </a:xfrm>
          <a:prstGeom prst="rect">
            <a:avLst/>
          </a:prstGeom>
          <a:noFill/>
        </p:spPr>
      </p:pic>
    </p:spTree>
    <p:extLst>
      <p:ext uri="{BB962C8B-B14F-4D97-AF65-F5344CB8AC3E}">
        <p14:creationId xmlns="" xmlns:p14="http://schemas.microsoft.com/office/powerpoint/2010/main" val="221907945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p:cNvGrpSpPr>
          <p:nvPr/>
        </p:nvGrpSpPr>
        <p:grpSpPr bwMode="auto">
          <a:xfrm>
            <a:off x="1571604" y="741948"/>
            <a:ext cx="7358114" cy="5726113"/>
            <a:chOff x="288" y="528"/>
            <a:chExt cx="4271" cy="3607"/>
          </a:xfrm>
        </p:grpSpPr>
        <p:grpSp>
          <p:nvGrpSpPr>
            <p:cNvPr id="3" name="Group 5"/>
            <p:cNvGrpSpPr>
              <a:grpSpLocks/>
            </p:cNvGrpSpPr>
            <p:nvPr/>
          </p:nvGrpSpPr>
          <p:grpSpPr bwMode="auto">
            <a:xfrm>
              <a:off x="500" y="1110"/>
              <a:ext cx="3340" cy="335"/>
              <a:chOff x="1341" y="1723"/>
              <a:chExt cx="3104" cy="335"/>
            </a:xfrm>
          </p:grpSpPr>
          <p:sp>
            <p:nvSpPr>
              <p:cNvPr id="49" name="AutoShape 6"/>
              <p:cNvSpPr>
                <a:spLocks noChangeArrowheads="1"/>
              </p:cNvSpPr>
              <p:nvPr/>
            </p:nvSpPr>
            <p:spPr bwMode="ltGray">
              <a:xfrm>
                <a:off x="1341" y="1723"/>
                <a:ext cx="3104" cy="335"/>
              </a:xfrm>
              <a:prstGeom prst="roundRect">
                <a:avLst>
                  <a:gd name="adj" fmla="val 16667"/>
                </a:avLst>
              </a:prstGeom>
              <a:solidFill>
                <a:schemeClr val="accent1"/>
              </a:solidFill>
              <a:ln w="28575" algn="ctr">
                <a:solidFill>
                  <a:srgbClr val="FFFFFF"/>
                </a:solidFill>
                <a:round/>
                <a:headEnd/>
                <a:tailEnd/>
              </a:ln>
              <a:effectLst>
                <a:outerShdw dist="71842"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2800"/>
              </a:p>
            </p:txBody>
          </p:sp>
          <p:sp>
            <p:nvSpPr>
              <p:cNvPr id="50" name="AutoShape 7"/>
              <p:cNvSpPr>
                <a:spLocks noChangeArrowheads="1"/>
              </p:cNvSpPr>
              <p:nvPr/>
            </p:nvSpPr>
            <p:spPr bwMode="ltGray">
              <a:xfrm>
                <a:off x="1366" y="1735"/>
                <a:ext cx="3068" cy="148"/>
              </a:xfrm>
              <a:prstGeom prst="roundRect">
                <a:avLst>
                  <a:gd name="adj" fmla="val 31505"/>
                </a:avLst>
              </a:prstGeom>
              <a:gradFill rotWithShape="1">
                <a:gsLst>
                  <a:gs pos="0">
                    <a:srgbClr val="FFFFFF">
                      <a:alpha val="70000"/>
                    </a:srgbClr>
                  </a:gs>
                  <a:gs pos="100000">
                    <a:schemeClr val="accent1">
                      <a:alpha val="70000"/>
                    </a:schemeClr>
                  </a:gs>
                </a:gsLst>
                <a:lin ang="5400000" scaled="1"/>
              </a:gradFill>
              <a:ln>
                <a:noFill/>
              </a:ln>
              <a:effectLst/>
              <a:extLst>
                <a:ext uri="{91240B29-F687-4F45-9708-019B960494DF}">
                  <a14:hiddenLine xmlns="" xmlns:a14="http://schemas.microsoft.com/office/drawing/2010/main" w="9525" algn="ctr">
                    <a:solidFill>
                      <a:schemeClr val="tx1"/>
                    </a:solidFill>
                    <a:round/>
                    <a:headEnd/>
                    <a:tailEnd/>
                  </a14:hiddenLine>
                </a:ext>
                <a:ext uri="{AF507438-7753-43E0-B8FC-AC1667EBCBE1}">
                  <a14:hiddenEffects xmlns="" xmlns:a14="http://schemas.microsoft.com/office/drawing/2010/main">
                    <a:effectLst>
                      <a:outerShdw dist="17961" dir="13500000" algn="ctr" rotWithShape="0">
                        <a:srgbClr val="999999"/>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2800"/>
              </a:p>
            </p:txBody>
          </p:sp>
        </p:grpSp>
        <p:sp>
          <p:nvSpPr>
            <p:cNvPr id="7" name="Text Box 8"/>
            <p:cNvSpPr txBox="1">
              <a:spLocks noChangeArrowheads="1"/>
            </p:cNvSpPr>
            <p:nvPr/>
          </p:nvSpPr>
          <p:spPr bwMode="black">
            <a:xfrm>
              <a:off x="764" y="1164"/>
              <a:ext cx="3508" cy="601"/>
            </a:xfrm>
            <a:prstGeom prst="rect">
              <a:avLst/>
            </a:prstGeom>
            <a:noFill/>
            <a:ln>
              <a:noFill/>
            </a:ln>
            <a:effectLst>
              <a:outerShdw dist="17961" dir="2700000" algn="ctr" rotWithShape="0">
                <a:srgbClr val="000000">
                  <a:alpha val="50000"/>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ru-RU" sz="2800" dirty="0" smtClean="0">
                  <a:solidFill>
                    <a:srgbClr val="002060"/>
                  </a:solidFill>
                </a:rPr>
                <a:t>MUHIM ISHLARNI AJRATING</a:t>
              </a:r>
              <a:endParaRPr lang="en-US" altLang="ru-RU" sz="2800" dirty="0">
                <a:solidFill>
                  <a:srgbClr val="002060"/>
                </a:solidFill>
              </a:endParaRPr>
            </a:p>
            <a:p>
              <a:endParaRPr lang="en-US" altLang="ru-RU" sz="2800" dirty="0">
                <a:solidFill>
                  <a:schemeClr val="bg1"/>
                </a:solidFill>
              </a:endParaRPr>
            </a:p>
          </p:txBody>
        </p:sp>
        <p:sp>
          <p:nvSpPr>
            <p:cNvPr id="8" name="AutoShape 9"/>
            <p:cNvSpPr>
              <a:spLocks noChangeArrowheads="1"/>
            </p:cNvSpPr>
            <p:nvPr/>
          </p:nvSpPr>
          <p:spPr bwMode="ltGray">
            <a:xfrm>
              <a:off x="288" y="1056"/>
              <a:ext cx="432" cy="432"/>
            </a:xfrm>
            <a:prstGeom prst="diamond">
              <a:avLst/>
            </a:prstGeom>
            <a:solidFill>
              <a:schemeClr val="accent1"/>
            </a:solidFill>
            <a:ln w="25400" algn="ctr">
              <a:solidFill>
                <a:schemeClr val="bg1"/>
              </a:solidFill>
              <a:miter lim="800000"/>
              <a:headEnd/>
              <a:tailEnd/>
            </a:ln>
            <a:effectLst>
              <a:outerShdw dist="762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2800"/>
            </a:p>
          </p:txBody>
        </p:sp>
        <p:sp>
          <p:nvSpPr>
            <p:cNvPr id="9" name="Text Box 10"/>
            <p:cNvSpPr txBox="1">
              <a:spLocks noChangeArrowheads="1"/>
            </p:cNvSpPr>
            <p:nvPr/>
          </p:nvSpPr>
          <p:spPr bwMode="black">
            <a:xfrm>
              <a:off x="385" y="1118"/>
              <a:ext cx="223" cy="33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ru-RU" sz="2800" b="1">
                  <a:solidFill>
                    <a:schemeClr val="bg1"/>
                  </a:solidFill>
                </a:rPr>
                <a:t>2</a:t>
              </a:r>
            </a:p>
          </p:txBody>
        </p:sp>
        <p:grpSp>
          <p:nvGrpSpPr>
            <p:cNvPr id="5" name="Group 11"/>
            <p:cNvGrpSpPr>
              <a:grpSpLocks/>
            </p:cNvGrpSpPr>
            <p:nvPr/>
          </p:nvGrpSpPr>
          <p:grpSpPr bwMode="auto">
            <a:xfrm>
              <a:off x="500" y="2166"/>
              <a:ext cx="3340" cy="384"/>
              <a:chOff x="1365" y="1542"/>
              <a:chExt cx="3104" cy="384"/>
            </a:xfrm>
          </p:grpSpPr>
          <p:grpSp>
            <p:nvGrpSpPr>
              <p:cNvPr id="6" name="Group 12"/>
              <p:cNvGrpSpPr>
                <a:grpSpLocks/>
              </p:cNvGrpSpPr>
              <p:nvPr/>
            </p:nvGrpSpPr>
            <p:grpSpPr bwMode="auto">
              <a:xfrm>
                <a:off x="1365" y="1542"/>
                <a:ext cx="3104" cy="335"/>
                <a:chOff x="1341" y="1723"/>
                <a:chExt cx="3104" cy="335"/>
              </a:xfrm>
            </p:grpSpPr>
            <p:sp>
              <p:nvSpPr>
                <p:cNvPr id="47" name="AutoShape 13"/>
                <p:cNvSpPr>
                  <a:spLocks noChangeArrowheads="1"/>
                </p:cNvSpPr>
                <p:nvPr/>
              </p:nvSpPr>
              <p:spPr bwMode="ltGray">
                <a:xfrm>
                  <a:off x="1341" y="1723"/>
                  <a:ext cx="3104" cy="335"/>
                </a:xfrm>
                <a:prstGeom prst="roundRect">
                  <a:avLst>
                    <a:gd name="adj" fmla="val 16667"/>
                  </a:avLst>
                </a:prstGeom>
                <a:solidFill>
                  <a:schemeClr val="accent1"/>
                </a:solidFill>
                <a:ln w="28575" algn="ctr">
                  <a:solidFill>
                    <a:srgbClr val="FFFFFF"/>
                  </a:solidFill>
                  <a:round/>
                  <a:headEnd/>
                  <a:tailEnd/>
                </a:ln>
                <a:effectLst>
                  <a:outerShdw dist="71842"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2800"/>
                </a:p>
              </p:txBody>
            </p:sp>
            <p:sp>
              <p:nvSpPr>
                <p:cNvPr id="48" name="AutoShape 14"/>
                <p:cNvSpPr>
                  <a:spLocks noChangeArrowheads="1"/>
                </p:cNvSpPr>
                <p:nvPr/>
              </p:nvSpPr>
              <p:spPr bwMode="ltGray">
                <a:xfrm>
                  <a:off x="1366" y="1735"/>
                  <a:ext cx="3068" cy="148"/>
                </a:xfrm>
                <a:prstGeom prst="roundRect">
                  <a:avLst>
                    <a:gd name="adj" fmla="val 31505"/>
                  </a:avLst>
                </a:prstGeom>
                <a:solidFill>
                  <a:srgbClr val="C00000"/>
                </a:solidFill>
                <a:ln>
                  <a:noFill/>
                </a:ln>
                <a:effectLst/>
                <a:extLst>
                  <a:ext uri="{91240B29-F687-4F45-9708-019B960494DF}">
                    <a14:hiddenLine xmlns="" xmlns:a14="http://schemas.microsoft.com/office/drawing/2010/main" w="9525" algn="ctr">
                      <a:solidFill>
                        <a:schemeClr val="tx1"/>
                      </a:solidFill>
                      <a:round/>
                      <a:headEnd/>
                      <a:tailEnd/>
                    </a14:hiddenLine>
                  </a:ext>
                  <a:ext uri="{AF507438-7753-43E0-B8FC-AC1667EBCBE1}">
                    <a14:hiddenEffects xmlns="" xmlns:a14="http://schemas.microsoft.com/office/drawing/2010/main">
                      <a:effectLst>
                        <a:outerShdw dist="17961" dir="13500000" algn="ctr" rotWithShape="0">
                          <a:srgbClr val="999999"/>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2800"/>
                </a:p>
              </p:txBody>
            </p:sp>
          </p:grpSp>
          <p:sp>
            <p:nvSpPr>
              <p:cNvPr id="46" name="Text Box 15"/>
              <p:cNvSpPr txBox="1">
                <a:spLocks noChangeArrowheads="1"/>
              </p:cNvSpPr>
              <p:nvPr/>
            </p:nvSpPr>
            <p:spPr bwMode="black">
              <a:xfrm>
                <a:off x="1629" y="1596"/>
                <a:ext cx="2592" cy="330"/>
              </a:xfrm>
              <a:prstGeom prst="rect">
                <a:avLst/>
              </a:prstGeom>
              <a:noFill/>
              <a:ln>
                <a:noFill/>
              </a:ln>
              <a:effectLst>
                <a:outerShdw dist="17961" dir="2700000" algn="ctr" rotWithShape="0">
                  <a:srgbClr val="000000">
                    <a:alpha val="50000"/>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ru-RU" sz="2800" dirty="0" err="1" smtClean="0">
                    <a:solidFill>
                      <a:srgbClr val="002060"/>
                    </a:solidFill>
                  </a:rPr>
                  <a:t>Vaqtni</a:t>
                </a:r>
                <a:r>
                  <a:rPr lang="en-US" altLang="ru-RU" sz="2800" dirty="0" smtClean="0">
                    <a:solidFill>
                      <a:srgbClr val="002060"/>
                    </a:solidFill>
                  </a:rPr>
                  <a:t> </a:t>
                </a:r>
                <a:r>
                  <a:rPr lang="en-US" altLang="ru-RU" sz="2800" dirty="0" err="1" smtClean="0">
                    <a:solidFill>
                      <a:srgbClr val="002060"/>
                    </a:solidFill>
                  </a:rPr>
                  <a:t>boshqaring</a:t>
                </a:r>
                <a:endParaRPr lang="en-US" altLang="ru-RU" sz="2800" dirty="0">
                  <a:solidFill>
                    <a:srgbClr val="002060"/>
                  </a:solidFill>
                </a:endParaRPr>
              </a:p>
            </p:txBody>
          </p:sp>
        </p:grpSp>
        <p:sp>
          <p:nvSpPr>
            <p:cNvPr id="11" name="AutoShape 16"/>
            <p:cNvSpPr>
              <a:spLocks noChangeArrowheads="1"/>
            </p:cNvSpPr>
            <p:nvPr/>
          </p:nvSpPr>
          <p:spPr bwMode="ltGray">
            <a:xfrm>
              <a:off x="288" y="2112"/>
              <a:ext cx="432" cy="432"/>
            </a:xfrm>
            <a:prstGeom prst="diamond">
              <a:avLst/>
            </a:prstGeom>
            <a:solidFill>
              <a:schemeClr val="accent1"/>
            </a:solidFill>
            <a:ln w="25400" algn="ctr">
              <a:solidFill>
                <a:schemeClr val="bg1"/>
              </a:solidFill>
              <a:miter lim="800000"/>
              <a:headEnd/>
              <a:tailEnd/>
            </a:ln>
            <a:effectLst>
              <a:outerShdw dist="762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2800"/>
            </a:p>
          </p:txBody>
        </p:sp>
        <p:sp>
          <p:nvSpPr>
            <p:cNvPr id="12" name="Text Box 17"/>
            <p:cNvSpPr txBox="1">
              <a:spLocks noChangeArrowheads="1"/>
            </p:cNvSpPr>
            <p:nvPr/>
          </p:nvSpPr>
          <p:spPr bwMode="black">
            <a:xfrm>
              <a:off x="385" y="2174"/>
              <a:ext cx="223" cy="33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ru-RU" altLang="ru-RU" sz="2800" b="1">
                  <a:solidFill>
                    <a:schemeClr val="bg1"/>
                  </a:solidFill>
                </a:rPr>
                <a:t>4</a:t>
              </a:r>
              <a:endParaRPr lang="en-US" altLang="ru-RU" sz="2800" b="1">
                <a:solidFill>
                  <a:schemeClr val="bg1"/>
                </a:solidFill>
              </a:endParaRPr>
            </a:p>
          </p:txBody>
        </p:sp>
        <p:grpSp>
          <p:nvGrpSpPr>
            <p:cNvPr id="10" name="Group 18"/>
            <p:cNvGrpSpPr>
              <a:grpSpLocks/>
            </p:cNvGrpSpPr>
            <p:nvPr/>
          </p:nvGrpSpPr>
          <p:grpSpPr bwMode="auto">
            <a:xfrm>
              <a:off x="501" y="1623"/>
              <a:ext cx="3339" cy="335"/>
              <a:chOff x="1341" y="1723"/>
              <a:chExt cx="3104" cy="335"/>
            </a:xfrm>
          </p:grpSpPr>
          <p:sp>
            <p:nvSpPr>
              <p:cNvPr id="43" name="AutoShape 19"/>
              <p:cNvSpPr>
                <a:spLocks noChangeArrowheads="1"/>
              </p:cNvSpPr>
              <p:nvPr/>
            </p:nvSpPr>
            <p:spPr bwMode="ltGray">
              <a:xfrm>
                <a:off x="1341" y="1723"/>
                <a:ext cx="3104" cy="335"/>
              </a:xfrm>
              <a:prstGeom prst="roundRect">
                <a:avLst>
                  <a:gd name="adj" fmla="val 16667"/>
                </a:avLst>
              </a:prstGeom>
              <a:solidFill>
                <a:schemeClr val="folHlink">
                  <a:alpha val="61960"/>
                </a:schemeClr>
              </a:solidFill>
              <a:ln w="28575" algn="ctr">
                <a:solidFill>
                  <a:srgbClr val="FFFFFF"/>
                </a:solidFill>
                <a:round/>
                <a:headEnd/>
                <a:tailEnd/>
              </a:ln>
              <a:effectLst>
                <a:outerShdw dist="71842"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2800"/>
              </a:p>
            </p:txBody>
          </p:sp>
          <p:sp>
            <p:nvSpPr>
              <p:cNvPr id="44" name="AutoShape 20"/>
              <p:cNvSpPr>
                <a:spLocks noChangeArrowheads="1"/>
              </p:cNvSpPr>
              <p:nvPr/>
            </p:nvSpPr>
            <p:spPr bwMode="ltGray">
              <a:xfrm>
                <a:off x="1366" y="1735"/>
                <a:ext cx="3068" cy="148"/>
              </a:xfrm>
              <a:prstGeom prst="roundRect">
                <a:avLst>
                  <a:gd name="adj" fmla="val 31505"/>
                </a:avLst>
              </a:prstGeom>
              <a:gradFill rotWithShape="1">
                <a:gsLst>
                  <a:gs pos="0">
                    <a:srgbClr val="FFFFFF">
                      <a:alpha val="48000"/>
                    </a:srgbClr>
                  </a:gs>
                  <a:gs pos="100000">
                    <a:schemeClr val="folHlink">
                      <a:alpha val="70000"/>
                    </a:schemeClr>
                  </a:gs>
                </a:gsLst>
                <a:lin ang="5400000" scaled="1"/>
              </a:gradFill>
              <a:ln>
                <a:noFill/>
              </a:ln>
              <a:effectLst/>
              <a:extLst>
                <a:ext uri="{91240B29-F687-4F45-9708-019B960494DF}">
                  <a14:hiddenLine xmlns="" xmlns:a14="http://schemas.microsoft.com/office/drawing/2010/main" w="9525" algn="ctr">
                    <a:solidFill>
                      <a:schemeClr val="tx1"/>
                    </a:solidFill>
                    <a:round/>
                    <a:headEnd/>
                    <a:tailEnd/>
                  </a14:hiddenLine>
                </a:ext>
                <a:ext uri="{AF507438-7753-43E0-B8FC-AC1667EBCBE1}">
                  <a14:hiddenEffects xmlns="" xmlns:a14="http://schemas.microsoft.com/office/drawing/2010/main">
                    <a:effectLst>
                      <a:outerShdw dist="17961" dir="13500000" algn="ctr" rotWithShape="0">
                        <a:srgbClr val="999999"/>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2800"/>
              </a:p>
            </p:txBody>
          </p:sp>
        </p:grpSp>
        <p:sp>
          <p:nvSpPr>
            <p:cNvPr id="14" name="Text Box 21"/>
            <p:cNvSpPr txBox="1">
              <a:spLocks noChangeArrowheads="1"/>
            </p:cNvSpPr>
            <p:nvPr/>
          </p:nvSpPr>
          <p:spPr bwMode="black">
            <a:xfrm>
              <a:off x="768" y="1680"/>
              <a:ext cx="2976" cy="330"/>
            </a:xfrm>
            <a:prstGeom prst="rect">
              <a:avLst/>
            </a:prstGeom>
            <a:noFill/>
            <a:ln>
              <a:noFill/>
            </a:ln>
            <a:effectLst>
              <a:outerShdw dist="17961" dir="2700000" algn="ctr" rotWithShape="0">
                <a:srgbClr val="000000">
                  <a:alpha val="50000"/>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ru-RU" sz="2800" dirty="0" smtClean="0">
                  <a:solidFill>
                    <a:srgbClr val="002060"/>
                  </a:solidFill>
                </a:rPr>
                <a:t>REJALASHTIRING </a:t>
              </a:r>
              <a:endParaRPr lang="en-US" altLang="ru-RU" sz="2800" dirty="0">
                <a:solidFill>
                  <a:srgbClr val="002060"/>
                </a:solidFill>
              </a:endParaRPr>
            </a:p>
          </p:txBody>
        </p:sp>
        <p:sp>
          <p:nvSpPr>
            <p:cNvPr id="15" name="AutoShape 22"/>
            <p:cNvSpPr>
              <a:spLocks noChangeArrowheads="1"/>
            </p:cNvSpPr>
            <p:nvPr/>
          </p:nvSpPr>
          <p:spPr bwMode="ltGray">
            <a:xfrm>
              <a:off x="288" y="1584"/>
              <a:ext cx="432" cy="432"/>
            </a:xfrm>
            <a:prstGeom prst="diamond">
              <a:avLst/>
            </a:prstGeom>
            <a:solidFill>
              <a:schemeClr val="folHlink"/>
            </a:solidFill>
            <a:ln w="25400" algn="ctr">
              <a:solidFill>
                <a:schemeClr val="bg1"/>
              </a:solidFill>
              <a:miter lim="800000"/>
              <a:headEnd/>
              <a:tailEnd/>
            </a:ln>
            <a:effectLst>
              <a:outerShdw dist="762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2800"/>
            </a:p>
          </p:txBody>
        </p:sp>
        <p:sp>
          <p:nvSpPr>
            <p:cNvPr id="16" name="Text Box 23"/>
            <p:cNvSpPr txBox="1">
              <a:spLocks noChangeArrowheads="1"/>
            </p:cNvSpPr>
            <p:nvPr/>
          </p:nvSpPr>
          <p:spPr bwMode="black">
            <a:xfrm>
              <a:off x="385" y="1646"/>
              <a:ext cx="223" cy="33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ru-RU" altLang="ru-RU" sz="2800" b="1">
                  <a:solidFill>
                    <a:schemeClr val="bg1"/>
                  </a:solidFill>
                </a:rPr>
                <a:t>3</a:t>
              </a:r>
              <a:endParaRPr lang="en-US" altLang="ru-RU" sz="2800" b="1">
                <a:solidFill>
                  <a:schemeClr val="bg1"/>
                </a:solidFill>
              </a:endParaRPr>
            </a:p>
          </p:txBody>
        </p:sp>
        <p:grpSp>
          <p:nvGrpSpPr>
            <p:cNvPr id="13" name="Group 24"/>
            <p:cNvGrpSpPr>
              <a:grpSpLocks/>
            </p:cNvGrpSpPr>
            <p:nvPr/>
          </p:nvGrpSpPr>
          <p:grpSpPr bwMode="auto">
            <a:xfrm>
              <a:off x="500" y="583"/>
              <a:ext cx="3340" cy="335"/>
              <a:chOff x="1365" y="487"/>
              <a:chExt cx="3531" cy="335"/>
            </a:xfrm>
          </p:grpSpPr>
          <p:sp>
            <p:nvSpPr>
              <p:cNvPr id="41" name="AutoShape 25"/>
              <p:cNvSpPr>
                <a:spLocks noChangeArrowheads="1"/>
              </p:cNvSpPr>
              <p:nvPr/>
            </p:nvSpPr>
            <p:spPr bwMode="gray">
              <a:xfrm>
                <a:off x="1365" y="487"/>
                <a:ext cx="3531" cy="335"/>
              </a:xfrm>
              <a:prstGeom prst="roundRect">
                <a:avLst>
                  <a:gd name="adj" fmla="val 16667"/>
                </a:avLst>
              </a:prstGeom>
              <a:solidFill>
                <a:srgbClr val="FFC000">
                  <a:alpha val="72000"/>
                </a:srgbClr>
              </a:solidFill>
              <a:ln w="28575" algn="ctr">
                <a:solidFill>
                  <a:srgbClr val="FFFFFF"/>
                </a:solidFill>
                <a:round/>
                <a:headEnd/>
                <a:tailEnd/>
              </a:ln>
              <a:effectLst>
                <a:outerShdw dist="71842"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2800" dirty="0"/>
              </a:p>
            </p:txBody>
          </p:sp>
          <p:sp>
            <p:nvSpPr>
              <p:cNvPr id="42" name="AutoShape 26"/>
              <p:cNvSpPr>
                <a:spLocks noChangeArrowheads="1"/>
              </p:cNvSpPr>
              <p:nvPr/>
            </p:nvSpPr>
            <p:spPr bwMode="gray">
              <a:xfrm>
                <a:off x="1390" y="499"/>
                <a:ext cx="3506" cy="125"/>
              </a:xfrm>
              <a:prstGeom prst="roundRect">
                <a:avLst>
                  <a:gd name="adj" fmla="val 31505"/>
                </a:avLst>
              </a:prstGeom>
              <a:gradFill rotWithShape="1">
                <a:gsLst>
                  <a:gs pos="0">
                    <a:srgbClr val="FFFFFF">
                      <a:alpha val="70000"/>
                    </a:srgbClr>
                  </a:gs>
                  <a:gs pos="100000">
                    <a:schemeClr val="folHlink">
                      <a:alpha val="70000"/>
                    </a:schemeClr>
                  </a:gs>
                </a:gsLst>
                <a:lin ang="5400000" scaled="1"/>
              </a:gradFill>
              <a:ln>
                <a:noFill/>
              </a:ln>
              <a:effectLst/>
              <a:extLst>
                <a:ext uri="{91240B29-F687-4F45-9708-019B960494DF}">
                  <a14:hiddenLine xmlns="" xmlns:a14="http://schemas.microsoft.com/office/drawing/2010/main" w="9525" algn="ctr">
                    <a:solidFill>
                      <a:schemeClr val="tx1"/>
                    </a:solidFill>
                    <a:round/>
                    <a:headEnd/>
                    <a:tailEnd/>
                  </a14:hiddenLine>
                </a:ext>
                <a:ext uri="{AF507438-7753-43E0-B8FC-AC1667EBCBE1}">
                  <a14:hiddenEffects xmlns="" xmlns:a14="http://schemas.microsoft.com/office/drawing/2010/main">
                    <a:effectLst>
                      <a:outerShdw dist="17961" dir="13500000" algn="ctr" rotWithShape="0">
                        <a:srgbClr val="999999"/>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2800"/>
              </a:p>
            </p:txBody>
          </p:sp>
        </p:grpSp>
        <p:sp>
          <p:nvSpPr>
            <p:cNvPr id="18" name="Text Box 27"/>
            <p:cNvSpPr txBox="1">
              <a:spLocks noChangeArrowheads="1"/>
            </p:cNvSpPr>
            <p:nvPr/>
          </p:nvSpPr>
          <p:spPr bwMode="black">
            <a:xfrm>
              <a:off x="764" y="637"/>
              <a:ext cx="3795" cy="330"/>
            </a:xfrm>
            <a:prstGeom prst="rect">
              <a:avLst/>
            </a:prstGeom>
            <a:noFill/>
            <a:ln>
              <a:noFill/>
            </a:ln>
            <a:effectLst>
              <a:outerShdw dist="17961" dir="2700000" algn="ctr" rotWithShape="0">
                <a:srgbClr val="000000">
                  <a:alpha val="50000"/>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ru-RU" sz="2800" dirty="0" smtClean="0">
                  <a:solidFill>
                    <a:srgbClr val="002060"/>
                  </a:solidFill>
                </a:rPr>
                <a:t>DAM OLING</a:t>
              </a:r>
              <a:endParaRPr lang="en-US" altLang="ru-RU" sz="2800" dirty="0">
                <a:solidFill>
                  <a:srgbClr val="002060"/>
                </a:solidFill>
              </a:endParaRPr>
            </a:p>
          </p:txBody>
        </p:sp>
        <p:sp>
          <p:nvSpPr>
            <p:cNvPr id="19" name="AutoShape 28"/>
            <p:cNvSpPr>
              <a:spLocks noChangeArrowheads="1"/>
            </p:cNvSpPr>
            <p:nvPr/>
          </p:nvSpPr>
          <p:spPr bwMode="gray">
            <a:xfrm>
              <a:off x="288" y="528"/>
              <a:ext cx="432" cy="432"/>
            </a:xfrm>
            <a:prstGeom prst="diamond">
              <a:avLst/>
            </a:prstGeom>
            <a:solidFill>
              <a:schemeClr val="folHlink">
                <a:alpha val="72940"/>
              </a:schemeClr>
            </a:solidFill>
            <a:ln w="25400" algn="ctr">
              <a:solidFill>
                <a:schemeClr val="bg1"/>
              </a:solidFill>
              <a:miter lim="800000"/>
              <a:headEnd/>
              <a:tailEnd/>
            </a:ln>
            <a:effectLst>
              <a:outerShdw dist="762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2800"/>
            </a:p>
          </p:txBody>
        </p:sp>
        <p:sp>
          <p:nvSpPr>
            <p:cNvPr id="20" name="Text Box 29"/>
            <p:cNvSpPr txBox="1">
              <a:spLocks noChangeArrowheads="1"/>
            </p:cNvSpPr>
            <p:nvPr/>
          </p:nvSpPr>
          <p:spPr bwMode="black">
            <a:xfrm>
              <a:off x="385" y="590"/>
              <a:ext cx="223" cy="33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ru-RU" sz="2800" b="1">
                  <a:solidFill>
                    <a:schemeClr val="bg1"/>
                  </a:solidFill>
                </a:rPr>
                <a:t>1</a:t>
              </a:r>
            </a:p>
          </p:txBody>
        </p:sp>
        <p:grpSp>
          <p:nvGrpSpPr>
            <p:cNvPr id="17" name="Group 30"/>
            <p:cNvGrpSpPr>
              <a:grpSpLocks/>
            </p:cNvGrpSpPr>
            <p:nvPr/>
          </p:nvGrpSpPr>
          <p:grpSpPr bwMode="auto">
            <a:xfrm>
              <a:off x="500" y="2694"/>
              <a:ext cx="3340" cy="384"/>
              <a:chOff x="1365" y="1542"/>
              <a:chExt cx="3104" cy="384"/>
            </a:xfrm>
          </p:grpSpPr>
          <p:grpSp>
            <p:nvGrpSpPr>
              <p:cNvPr id="21" name="Group 31"/>
              <p:cNvGrpSpPr>
                <a:grpSpLocks/>
              </p:cNvGrpSpPr>
              <p:nvPr/>
            </p:nvGrpSpPr>
            <p:grpSpPr bwMode="auto">
              <a:xfrm>
                <a:off x="1365" y="1542"/>
                <a:ext cx="3104" cy="335"/>
                <a:chOff x="1341" y="1723"/>
                <a:chExt cx="3104" cy="335"/>
              </a:xfrm>
            </p:grpSpPr>
            <p:sp>
              <p:nvSpPr>
                <p:cNvPr id="39" name="AutoShape 32"/>
                <p:cNvSpPr>
                  <a:spLocks noChangeArrowheads="1"/>
                </p:cNvSpPr>
                <p:nvPr/>
              </p:nvSpPr>
              <p:spPr bwMode="ltGray">
                <a:xfrm>
                  <a:off x="1341" y="1723"/>
                  <a:ext cx="3104" cy="335"/>
                </a:xfrm>
                <a:prstGeom prst="roundRect">
                  <a:avLst>
                    <a:gd name="adj" fmla="val 16667"/>
                  </a:avLst>
                </a:prstGeom>
                <a:solidFill>
                  <a:schemeClr val="folHlink"/>
                </a:solidFill>
                <a:ln w="28575" algn="ctr">
                  <a:solidFill>
                    <a:srgbClr val="FFFFFF"/>
                  </a:solidFill>
                  <a:round/>
                  <a:headEnd/>
                  <a:tailEnd/>
                </a:ln>
                <a:effectLst>
                  <a:outerShdw dist="71842"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2800"/>
                </a:p>
              </p:txBody>
            </p:sp>
            <p:sp>
              <p:nvSpPr>
                <p:cNvPr id="40" name="AutoShape 33"/>
                <p:cNvSpPr>
                  <a:spLocks noChangeArrowheads="1"/>
                </p:cNvSpPr>
                <p:nvPr/>
              </p:nvSpPr>
              <p:spPr bwMode="ltGray">
                <a:xfrm>
                  <a:off x="1366" y="1735"/>
                  <a:ext cx="3068" cy="148"/>
                </a:xfrm>
                <a:prstGeom prst="roundRect">
                  <a:avLst>
                    <a:gd name="adj" fmla="val 31505"/>
                  </a:avLst>
                </a:prstGeom>
                <a:gradFill rotWithShape="1">
                  <a:gsLst>
                    <a:gs pos="0">
                      <a:srgbClr val="FFFFFF">
                        <a:alpha val="60001"/>
                      </a:srgbClr>
                    </a:gs>
                    <a:gs pos="100000">
                      <a:schemeClr val="folHlink">
                        <a:alpha val="70000"/>
                      </a:schemeClr>
                    </a:gs>
                  </a:gsLst>
                  <a:lin ang="5400000" scaled="1"/>
                </a:gradFill>
                <a:ln>
                  <a:noFill/>
                </a:ln>
                <a:effectLst/>
                <a:extLst>
                  <a:ext uri="{91240B29-F687-4F45-9708-019B960494DF}">
                    <a14:hiddenLine xmlns="" xmlns:a14="http://schemas.microsoft.com/office/drawing/2010/main" w="9525" algn="ctr">
                      <a:solidFill>
                        <a:schemeClr val="tx1"/>
                      </a:solidFill>
                      <a:round/>
                      <a:headEnd/>
                      <a:tailEnd/>
                    </a14:hiddenLine>
                  </a:ext>
                  <a:ext uri="{AF507438-7753-43E0-B8FC-AC1667EBCBE1}">
                    <a14:hiddenEffects xmlns="" xmlns:a14="http://schemas.microsoft.com/office/drawing/2010/main">
                      <a:effectLst>
                        <a:outerShdw dist="17961" dir="13500000" algn="ctr" rotWithShape="0">
                          <a:srgbClr val="999999"/>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2800"/>
                </a:p>
              </p:txBody>
            </p:sp>
          </p:grpSp>
          <p:sp>
            <p:nvSpPr>
              <p:cNvPr id="38" name="Text Box 34"/>
              <p:cNvSpPr txBox="1">
                <a:spLocks noChangeArrowheads="1"/>
              </p:cNvSpPr>
              <p:nvPr/>
            </p:nvSpPr>
            <p:spPr bwMode="black">
              <a:xfrm>
                <a:off x="1629" y="1596"/>
                <a:ext cx="2592" cy="330"/>
              </a:xfrm>
              <a:prstGeom prst="rect">
                <a:avLst/>
              </a:prstGeom>
              <a:noFill/>
              <a:ln>
                <a:noFill/>
              </a:ln>
              <a:effectLst>
                <a:outerShdw dist="17961" dir="2700000" algn="ctr" rotWithShape="0">
                  <a:srgbClr val="000000">
                    <a:alpha val="50000"/>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ru-RU" sz="2800" dirty="0" err="1" smtClean="0">
                    <a:solidFill>
                      <a:schemeClr val="bg1"/>
                    </a:solidFill>
                  </a:rPr>
                  <a:t>Vaqtni</a:t>
                </a:r>
                <a:r>
                  <a:rPr lang="en-US" altLang="ru-RU" sz="2800" dirty="0" smtClean="0">
                    <a:solidFill>
                      <a:schemeClr val="bg1"/>
                    </a:solidFill>
                  </a:rPr>
                  <a:t> </a:t>
                </a:r>
                <a:r>
                  <a:rPr lang="en-US" altLang="ru-RU" sz="2800" dirty="0" err="1" smtClean="0">
                    <a:solidFill>
                      <a:schemeClr val="bg1"/>
                    </a:solidFill>
                  </a:rPr>
                  <a:t>teang</a:t>
                </a:r>
                <a:endParaRPr lang="en-US" altLang="ru-RU" sz="2800" dirty="0">
                  <a:solidFill>
                    <a:schemeClr val="bg1"/>
                  </a:solidFill>
                </a:endParaRPr>
              </a:p>
            </p:txBody>
          </p:sp>
        </p:grpSp>
        <p:sp>
          <p:nvSpPr>
            <p:cNvPr id="22" name="AutoShape 35"/>
            <p:cNvSpPr>
              <a:spLocks noChangeArrowheads="1"/>
            </p:cNvSpPr>
            <p:nvPr/>
          </p:nvSpPr>
          <p:spPr bwMode="ltGray">
            <a:xfrm>
              <a:off x="288" y="2640"/>
              <a:ext cx="432" cy="432"/>
            </a:xfrm>
            <a:prstGeom prst="diamond">
              <a:avLst/>
            </a:prstGeom>
            <a:solidFill>
              <a:schemeClr val="folHlink"/>
            </a:solidFill>
            <a:ln w="25400" algn="ctr">
              <a:solidFill>
                <a:schemeClr val="bg1"/>
              </a:solidFill>
              <a:miter lim="800000"/>
              <a:headEnd/>
              <a:tailEnd/>
            </a:ln>
            <a:effectLst>
              <a:outerShdw dist="762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2800"/>
            </a:p>
          </p:txBody>
        </p:sp>
        <p:sp>
          <p:nvSpPr>
            <p:cNvPr id="23" name="Text Box 36"/>
            <p:cNvSpPr txBox="1">
              <a:spLocks noChangeArrowheads="1"/>
            </p:cNvSpPr>
            <p:nvPr/>
          </p:nvSpPr>
          <p:spPr bwMode="black">
            <a:xfrm>
              <a:off x="385" y="2702"/>
              <a:ext cx="223" cy="33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ru-RU" altLang="ru-RU" sz="2800" b="1">
                  <a:solidFill>
                    <a:schemeClr val="bg1"/>
                  </a:solidFill>
                </a:rPr>
                <a:t>5</a:t>
              </a:r>
              <a:endParaRPr lang="en-US" altLang="ru-RU" sz="2800" b="1">
                <a:solidFill>
                  <a:schemeClr val="bg1"/>
                </a:solidFill>
              </a:endParaRPr>
            </a:p>
          </p:txBody>
        </p:sp>
        <p:grpSp>
          <p:nvGrpSpPr>
            <p:cNvPr id="24" name="Group 37"/>
            <p:cNvGrpSpPr>
              <a:grpSpLocks/>
            </p:cNvGrpSpPr>
            <p:nvPr/>
          </p:nvGrpSpPr>
          <p:grpSpPr bwMode="auto">
            <a:xfrm>
              <a:off x="500" y="3222"/>
              <a:ext cx="3340" cy="384"/>
              <a:chOff x="1365" y="1542"/>
              <a:chExt cx="3104" cy="384"/>
            </a:xfrm>
          </p:grpSpPr>
          <p:grpSp>
            <p:nvGrpSpPr>
              <p:cNvPr id="27" name="Group 38"/>
              <p:cNvGrpSpPr>
                <a:grpSpLocks/>
              </p:cNvGrpSpPr>
              <p:nvPr/>
            </p:nvGrpSpPr>
            <p:grpSpPr bwMode="auto">
              <a:xfrm>
                <a:off x="1365" y="1542"/>
                <a:ext cx="3104" cy="335"/>
                <a:chOff x="1341" y="1723"/>
                <a:chExt cx="3104" cy="335"/>
              </a:xfrm>
            </p:grpSpPr>
            <p:sp>
              <p:nvSpPr>
                <p:cNvPr id="35" name="AutoShape 39"/>
                <p:cNvSpPr>
                  <a:spLocks noChangeArrowheads="1"/>
                </p:cNvSpPr>
                <p:nvPr/>
              </p:nvSpPr>
              <p:spPr bwMode="ltGray">
                <a:xfrm>
                  <a:off x="1341" y="1723"/>
                  <a:ext cx="3104" cy="335"/>
                </a:xfrm>
                <a:prstGeom prst="roundRect">
                  <a:avLst>
                    <a:gd name="adj" fmla="val 16667"/>
                  </a:avLst>
                </a:prstGeom>
                <a:solidFill>
                  <a:srgbClr val="FF0000"/>
                </a:solidFill>
                <a:ln w="28575" algn="ctr">
                  <a:solidFill>
                    <a:srgbClr val="FFFFFF"/>
                  </a:solidFill>
                  <a:round/>
                  <a:headEnd/>
                  <a:tailEnd/>
                </a:ln>
                <a:effectLst>
                  <a:outerShdw dist="71842"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2800"/>
                </a:p>
              </p:txBody>
            </p:sp>
            <p:sp>
              <p:nvSpPr>
                <p:cNvPr id="36" name="AutoShape 40"/>
                <p:cNvSpPr>
                  <a:spLocks noChangeArrowheads="1"/>
                </p:cNvSpPr>
                <p:nvPr/>
              </p:nvSpPr>
              <p:spPr bwMode="ltGray">
                <a:xfrm>
                  <a:off x="1366" y="1735"/>
                  <a:ext cx="3068" cy="148"/>
                </a:xfrm>
                <a:prstGeom prst="roundRect">
                  <a:avLst>
                    <a:gd name="adj" fmla="val 31505"/>
                  </a:avLst>
                </a:prstGeom>
                <a:gradFill rotWithShape="1">
                  <a:gsLst>
                    <a:gs pos="0">
                      <a:srgbClr val="FFFFFF">
                        <a:alpha val="70000"/>
                      </a:srgbClr>
                    </a:gs>
                    <a:gs pos="100000">
                      <a:schemeClr val="accent1">
                        <a:alpha val="70000"/>
                      </a:schemeClr>
                    </a:gs>
                  </a:gsLst>
                  <a:lin ang="5400000" scaled="1"/>
                </a:gradFill>
                <a:ln>
                  <a:noFill/>
                </a:ln>
                <a:effectLst/>
                <a:extLst>
                  <a:ext uri="{91240B29-F687-4F45-9708-019B960494DF}">
                    <a14:hiddenLine xmlns="" xmlns:a14="http://schemas.microsoft.com/office/drawing/2010/main" w="9525" algn="ctr">
                      <a:solidFill>
                        <a:schemeClr val="tx1"/>
                      </a:solidFill>
                      <a:round/>
                      <a:headEnd/>
                      <a:tailEnd/>
                    </a14:hiddenLine>
                  </a:ext>
                  <a:ext uri="{AF507438-7753-43E0-B8FC-AC1667EBCBE1}">
                    <a14:hiddenEffects xmlns="" xmlns:a14="http://schemas.microsoft.com/office/drawing/2010/main">
                      <a:effectLst>
                        <a:outerShdw dist="17961" dir="13500000" algn="ctr" rotWithShape="0">
                          <a:srgbClr val="999999"/>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2800"/>
                </a:p>
              </p:txBody>
            </p:sp>
          </p:grpSp>
          <p:sp>
            <p:nvSpPr>
              <p:cNvPr id="34" name="Text Box 41"/>
              <p:cNvSpPr txBox="1">
                <a:spLocks noChangeArrowheads="1"/>
              </p:cNvSpPr>
              <p:nvPr/>
            </p:nvSpPr>
            <p:spPr bwMode="black">
              <a:xfrm>
                <a:off x="1629" y="1596"/>
                <a:ext cx="2592" cy="330"/>
              </a:xfrm>
              <a:prstGeom prst="rect">
                <a:avLst/>
              </a:prstGeom>
              <a:noFill/>
              <a:ln>
                <a:noFill/>
              </a:ln>
              <a:effectLst>
                <a:outerShdw dist="17961" dir="2700000" algn="ctr" rotWithShape="0">
                  <a:srgbClr val="000000">
                    <a:alpha val="50000"/>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ru-RU" sz="2800" dirty="0" smtClean="0">
                    <a:solidFill>
                      <a:schemeClr val="bg1"/>
                    </a:solidFill>
                  </a:rPr>
                  <a:t>“</a:t>
                </a:r>
                <a:r>
                  <a:rPr lang="en-US" altLang="ru-RU" sz="2800" dirty="0" err="1" smtClean="0">
                    <a:solidFill>
                      <a:schemeClr val="bg1"/>
                    </a:solidFill>
                  </a:rPr>
                  <a:t>Yoq</a:t>
                </a:r>
                <a:r>
                  <a:rPr lang="en-US" altLang="ru-RU" sz="2800" dirty="0" smtClean="0">
                    <a:solidFill>
                      <a:schemeClr val="bg1"/>
                    </a:solidFill>
                  </a:rPr>
                  <a:t>” </a:t>
                </a:r>
                <a:r>
                  <a:rPr lang="en-US" altLang="ru-RU" sz="2800" dirty="0" err="1" smtClean="0">
                    <a:solidFill>
                      <a:schemeClr val="bg1"/>
                    </a:solidFill>
                  </a:rPr>
                  <a:t>deyishni</a:t>
                </a:r>
                <a:r>
                  <a:rPr lang="en-US" altLang="ru-RU" sz="2800" dirty="0" smtClean="0">
                    <a:solidFill>
                      <a:schemeClr val="bg1"/>
                    </a:solidFill>
                  </a:rPr>
                  <a:t> </a:t>
                </a:r>
                <a:r>
                  <a:rPr lang="en-US" altLang="ru-RU" sz="2800" dirty="0" err="1" smtClean="0">
                    <a:solidFill>
                      <a:schemeClr val="bg1"/>
                    </a:solidFill>
                  </a:rPr>
                  <a:t>biling</a:t>
                </a:r>
                <a:r>
                  <a:rPr lang="en-US" altLang="ru-RU" sz="2800" dirty="0" smtClean="0">
                    <a:solidFill>
                      <a:schemeClr val="bg1"/>
                    </a:solidFill>
                  </a:rPr>
                  <a:t> </a:t>
                </a:r>
                <a:endParaRPr lang="en-US" altLang="ru-RU" sz="2800" dirty="0">
                  <a:solidFill>
                    <a:schemeClr val="bg1"/>
                  </a:solidFill>
                </a:endParaRPr>
              </a:p>
            </p:txBody>
          </p:sp>
        </p:grpSp>
        <p:sp>
          <p:nvSpPr>
            <p:cNvPr id="25" name="AutoShape 42"/>
            <p:cNvSpPr>
              <a:spLocks noChangeArrowheads="1"/>
            </p:cNvSpPr>
            <p:nvPr/>
          </p:nvSpPr>
          <p:spPr bwMode="ltGray">
            <a:xfrm>
              <a:off x="288" y="3168"/>
              <a:ext cx="432" cy="432"/>
            </a:xfrm>
            <a:prstGeom prst="diamond">
              <a:avLst/>
            </a:prstGeom>
            <a:solidFill>
              <a:schemeClr val="accent1"/>
            </a:solidFill>
            <a:ln w="25400" algn="ctr">
              <a:solidFill>
                <a:schemeClr val="bg1"/>
              </a:solidFill>
              <a:miter lim="800000"/>
              <a:headEnd/>
              <a:tailEnd/>
            </a:ln>
            <a:effectLst>
              <a:outerShdw dist="762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2800"/>
            </a:p>
          </p:txBody>
        </p:sp>
        <p:sp>
          <p:nvSpPr>
            <p:cNvPr id="26" name="Text Box 43"/>
            <p:cNvSpPr txBox="1">
              <a:spLocks noChangeArrowheads="1"/>
            </p:cNvSpPr>
            <p:nvPr/>
          </p:nvSpPr>
          <p:spPr bwMode="black">
            <a:xfrm>
              <a:off x="385" y="3230"/>
              <a:ext cx="223" cy="33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ru-RU" altLang="ru-RU" sz="2800" b="1">
                  <a:solidFill>
                    <a:schemeClr val="bg1"/>
                  </a:solidFill>
                </a:rPr>
                <a:t>6</a:t>
              </a:r>
              <a:endParaRPr lang="en-US" altLang="ru-RU" sz="2800" b="1">
                <a:solidFill>
                  <a:schemeClr val="bg1"/>
                </a:solidFill>
              </a:endParaRPr>
            </a:p>
          </p:txBody>
        </p:sp>
        <p:grpSp>
          <p:nvGrpSpPr>
            <p:cNvPr id="33" name="Group 44"/>
            <p:cNvGrpSpPr>
              <a:grpSpLocks/>
            </p:cNvGrpSpPr>
            <p:nvPr/>
          </p:nvGrpSpPr>
          <p:grpSpPr bwMode="auto">
            <a:xfrm>
              <a:off x="500" y="3751"/>
              <a:ext cx="3340" cy="335"/>
              <a:chOff x="1365" y="487"/>
              <a:chExt cx="3531" cy="335"/>
            </a:xfrm>
          </p:grpSpPr>
          <p:sp>
            <p:nvSpPr>
              <p:cNvPr id="31" name="AutoShape 45"/>
              <p:cNvSpPr>
                <a:spLocks noChangeArrowheads="1"/>
              </p:cNvSpPr>
              <p:nvPr/>
            </p:nvSpPr>
            <p:spPr bwMode="gray">
              <a:xfrm>
                <a:off x="1365" y="487"/>
                <a:ext cx="3531" cy="335"/>
              </a:xfrm>
              <a:prstGeom prst="roundRect">
                <a:avLst>
                  <a:gd name="adj" fmla="val 16667"/>
                </a:avLst>
              </a:prstGeom>
              <a:solidFill>
                <a:schemeClr val="folHlink">
                  <a:alpha val="72156"/>
                </a:schemeClr>
              </a:solidFill>
              <a:ln w="28575" algn="ctr">
                <a:solidFill>
                  <a:srgbClr val="FFFFFF"/>
                </a:solidFill>
                <a:round/>
                <a:headEnd/>
                <a:tailEnd/>
              </a:ln>
              <a:effectLst>
                <a:outerShdw dist="71842"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2800"/>
              </a:p>
            </p:txBody>
          </p:sp>
          <p:sp>
            <p:nvSpPr>
              <p:cNvPr id="32" name="AutoShape 46"/>
              <p:cNvSpPr>
                <a:spLocks noChangeArrowheads="1"/>
              </p:cNvSpPr>
              <p:nvPr/>
            </p:nvSpPr>
            <p:spPr bwMode="gray">
              <a:xfrm>
                <a:off x="1390" y="499"/>
                <a:ext cx="3506" cy="125"/>
              </a:xfrm>
              <a:prstGeom prst="roundRect">
                <a:avLst>
                  <a:gd name="adj" fmla="val 31505"/>
                </a:avLst>
              </a:prstGeom>
              <a:solidFill>
                <a:srgbClr val="C00000"/>
              </a:solidFill>
              <a:ln>
                <a:noFill/>
              </a:ln>
              <a:effectLst/>
              <a:extLst>
                <a:ext uri="{91240B29-F687-4F45-9708-019B960494DF}">
                  <a14:hiddenLine xmlns="" xmlns:a14="http://schemas.microsoft.com/office/drawing/2010/main" w="9525" algn="ctr">
                    <a:solidFill>
                      <a:schemeClr val="tx1"/>
                    </a:solidFill>
                    <a:round/>
                    <a:headEnd/>
                    <a:tailEnd/>
                  </a14:hiddenLine>
                </a:ext>
                <a:ext uri="{AF507438-7753-43E0-B8FC-AC1667EBCBE1}">
                  <a14:hiddenEffects xmlns="" xmlns:a14="http://schemas.microsoft.com/office/drawing/2010/main">
                    <a:effectLst>
                      <a:outerShdw dist="17961" dir="13500000" algn="ctr" rotWithShape="0">
                        <a:srgbClr val="999999"/>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2800"/>
              </a:p>
            </p:txBody>
          </p:sp>
        </p:grpSp>
        <p:sp>
          <p:nvSpPr>
            <p:cNvPr id="28" name="Text Box 47"/>
            <p:cNvSpPr txBox="1">
              <a:spLocks noChangeArrowheads="1"/>
            </p:cNvSpPr>
            <p:nvPr/>
          </p:nvSpPr>
          <p:spPr bwMode="black">
            <a:xfrm>
              <a:off x="764" y="3805"/>
              <a:ext cx="3795" cy="330"/>
            </a:xfrm>
            <a:prstGeom prst="rect">
              <a:avLst/>
            </a:prstGeom>
            <a:noFill/>
            <a:ln>
              <a:noFill/>
            </a:ln>
            <a:effectLst>
              <a:outerShdw dist="17961" dir="2700000" algn="ctr" rotWithShape="0">
                <a:srgbClr val="000000">
                  <a:alpha val="50000"/>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ru-RU" sz="2800" dirty="0" err="1" smtClean="0">
                  <a:solidFill>
                    <a:schemeClr val="bg1"/>
                  </a:solidFill>
                </a:rPr>
                <a:t>Maqsadga</a:t>
              </a:r>
              <a:r>
                <a:rPr lang="en-US" altLang="ru-RU" sz="2800" dirty="0" smtClean="0">
                  <a:solidFill>
                    <a:schemeClr val="bg1"/>
                  </a:solidFill>
                </a:rPr>
                <a:t> </a:t>
              </a:r>
              <a:r>
                <a:rPr lang="en-US" altLang="ru-RU" sz="2800" dirty="0" err="1" smtClean="0">
                  <a:solidFill>
                    <a:schemeClr val="bg1"/>
                  </a:solidFill>
                </a:rPr>
                <a:t>intiling</a:t>
              </a:r>
              <a:r>
                <a:rPr lang="en-US" altLang="ru-RU" sz="2800" dirty="0" smtClean="0">
                  <a:solidFill>
                    <a:schemeClr val="bg1"/>
                  </a:solidFill>
                </a:rPr>
                <a:t> </a:t>
              </a:r>
              <a:r>
                <a:rPr lang="ru-RU" altLang="ru-RU" sz="2800" dirty="0" smtClean="0">
                  <a:solidFill>
                    <a:schemeClr val="bg1"/>
                  </a:solidFill>
                </a:rPr>
                <a:t>!</a:t>
              </a:r>
              <a:endParaRPr lang="en-US" altLang="ru-RU" sz="2800" dirty="0">
                <a:solidFill>
                  <a:schemeClr val="bg1"/>
                </a:solidFill>
              </a:endParaRPr>
            </a:p>
          </p:txBody>
        </p:sp>
        <p:sp>
          <p:nvSpPr>
            <p:cNvPr id="29" name="AutoShape 48"/>
            <p:cNvSpPr>
              <a:spLocks noChangeArrowheads="1"/>
            </p:cNvSpPr>
            <p:nvPr/>
          </p:nvSpPr>
          <p:spPr bwMode="gray">
            <a:xfrm>
              <a:off x="288" y="3696"/>
              <a:ext cx="432" cy="432"/>
            </a:xfrm>
            <a:prstGeom prst="diamond">
              <a:avLst/>
            </a:prstGeom>
            <a:solidFill>
              <a:schemeClr val="folHlink">
                <a:alpha val="72940"/>
              </a:schemeClr>
            </a:solidFill>
            <a:ln w="25400" algn="ctr">
              <a:solidFill>
                <a:schemeClr val="bg1"/>
              </a:solidFill>
              <a:miter lim="800000"/>
              <a:headEnd/>
              <a:tailEnd/>
            </a:ln>
            <a:effectLst>
              <a:outerShdw dist="762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2800"/>
            </a:p>
          </p:txBody>
        </p:sp>
        <p:sp>
          <p:nvSpPr>
            <p:cNvPr id="30" name="Text Box 49"/>
            <p:cNvSpPr txBox="1">
              <a:spLocks noChangeArrowheads="1"/>
            </p:cNvSpPr>
            <p:nvPr/>
          </p:nvSpPr>
          <p:spPr bwMode="black">
            <a:xfrm>
              <a:off x="385" y="3758"/>
              <a:ext cx="223" cy="33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ru-RU" altLang="ru-RU" sz="2800" b="1">
                  <a:solidFill>
                    <a:schemeClr val="bg1"/>
                  </a:solidFill>
                </a:rPr>
                <a:t>7</a:t>
              </a:r>
              <a:endParaRPr lang="en-US" altLang="ru-RU" sz="2800" b="1">
                <a:solidFill>
                  <a:schemeClr val="bg1"/>
                </a:solidFill>
              </a:endParaRPr>
            </a:p>
          </p:txBody>
        </p:sp>
      </p:grpSp>
      <p:sp>
        <p:nvSpPr>
          <p:cNvPr id="53" name="TextBox 52"/>
          <p:cNvSpPr txBox="1"/>
          <p:nvPr/>
        </p:nvSpPr>
        <p:spPr>
          <a:xfrm>
            <a:off x="1000100" y="0"/>
            <a:ext cx="8143900" cy="646331"/>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ENG MUHIMI</a:t>
            </a:r>
            <a:endParaRPr lang="ru-RU" sz="3600" b="1" dirty="0">
              <a:solidFill>
                <a:srgbClr val="FF0000"/>
              </a:solidFill>
              <a:latin typeface="Times New Roman" pitchFamily="18" charset="0"/>
              <a:cs typeface="Times New Roman" pitchFamily="18" charset="0"/>
            </a:endParaRPr>
          </a:p>
        </p:txBody>
      </p:sp>
      <p:pic>
        <p:nvPicPr>
          <p:cNvPr id="54"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429652" y="24653"/>
            <a:ext cx="642910" cy="618265"/>
          </a:xfrm>
          <a:prstGeom prst="rect">
            <a:avLst/>
          </a:prstGeom>
          <a:noFill/>
        </p:spPr>
      </p:pic>
    </p:spTree>
    <p:extLst>
      <p:ext uri="{BB962C8B-B14F-4D97-AF65-F5344CB8AC3E}">
        <p14:creationId xmlns="" xmlns:p14="http://schemas.microsoft.com/office/powerpoint/2010/main" val="393740284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type="body" idx="1"/>
          </p:nvPr>
        </p:nvSpPr>
        <p:spPr>
          <a:xfrm>
            <a:off x="1071538" y="714356"/>
            <a:ext cx="5286412" cy="5214974"/>
          </a:xfrm>
        </p:spPr>
        <p:txBody>
          <a:bodyPr>
            <a:noAutofit/>
          </a:bodyPr>
          <a:lstStyle/>
          <a:p>
            <a:pPr marL="0" indent="82550" eaLnBrk="1" hangingPunct="1">
              <a:buFont typeface="Wingdings" pitchFamily="2" charset="2"/>
              <a:buNone/>
            </a:pPr>
            <a:r>
              <a:rPr lang="en-US" dirty="0" err="1" smtClean="0">
                <a:latin typeface="Times New Roman" pitchFamily="18" charset="0"/>
                <a:cs typeface="Times New Roman" pitchFamily="18" charset="0"/>
              </a:rPr>
              <a:t>Ishga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yug’ilishlarga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majlislarga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qolmang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rahbariyatga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behurmatlik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baholanishi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mumkin</a:t>
            </a:r>
            <a:r>
              <a:rPr lang="en-US" dirty="0" smtClean="0">
                <a:latin typeface="Times New Roman" pitchFamily="18" charset="0"/>
                <a:cs typeface="Times New Roman" pitchFamily="18" charset="0"/>
              </a:rPr>
              <a:t>.</a:t>
            </a:r>
            <a:r>
              <a:rPr lang="ru-RU"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O’zizda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aniqlilik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qolganlarga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hurmatni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tarbiyalash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kerak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ro’yhatini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yuriting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Barcha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uchashuvlar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telefon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ko’ng’iroklar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vaqtini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belgilab</a:t>
            </a:r>
            <a:r>
              <a:rPr lang="en-US" dirty="0" smtClean="0">
                <a:latin typeface="Times New Roman" pitchFamily="18" charset="0"/>
                <a:cs typeface="Times New Roman" pitchFamily="18" charset="0"/>
              </a:rPr>
              <a:t> boring.</a:t>
            </a:r>
            <a:endParaRPr lang="ru-RU" dirty="0" smtClean="0">
              <a:latin typeface="Times New Roman" pitchFamily="18" charset="0"/>
              <a:cs typeface="Times New Roman" pitchFamily="18" charset="0"/>
            </a:endParaRPr>
          </a:p>
        </p:txBody>
      </p:sp>
      <p:pic>
        <p:nvPicPr>
          <p:cNvPr id="10244" name="Picture 4" descr="images (6)"/>
          <p:cNvPicPr>
            <a:picLocks noChangeAspect="1" noChangeArrowheads="1"/>
          </p:cNvPicPr>
          <p:nvPr/>
        </p:nvPicPr>
        <p:blipFill>
          <a:blip r:embed="rId2"/>
          <a:srcRect l="26576" r="25974"/>
          <a:stretch>
            <a:fillRect/>
          </a:stretch>
        </p:blipFill>
        <p:spPr bwMode="auto">
          <a:xfrm>
            <a:off x="6929454" y="1142984"/>
            <a:ext cx="1714512" cy="2174503"/>
          </a:xfrm>
          <a:prstGeom prst="rect">
            <a:avLst/>
          </a:prstGeom>
          <a:noFill/>
          <a:ln w="9525">
            <a:noFill/>
            <a:miter lim="800000"/>
            <a:headEnd/>
            <a:tailEnd/>
          </a:ln>
        </p:spPr>
      </p:pic>
      <p:sp>
        <p:nvSpPr>
          <p:cNvPr id="5" name="TextBox 4"/>
          <p:cNvSpPr txBox="1"/>
          <p:nvPr/>
        </p:nvSpPr>
        <p:spPr>
          <a:xfrm>
            <a:off x="1000100" y="0"/>
            <a:ext cx="8143900" cy="646331"/>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KECH KOLMANG!</a:t>
            </a:r>
            <a:endParaRPr lang="ru-RU" sz="3600" b="1" dirty="0">
              <a:solidFill>
                <a:srgbClr val="FF0000"/>
              </a:solidFill>
              <a:latin typeface="Times New Roman" pitchFamily="18" charset="0"/>
              <a:cs typeface="Times New Roman" pitchFamily="18" charset="0"/>
            </a:endParaRPr>
          </a:p>
        </p:txBody>
      </p:sp>
      <p:pic>
        <p:nvPicPr>
          <p:cNvPr id="6" name="Picture 2" descr="пунктуальный Сток-фотографии, графику и векторные иллюстрации | Stockfresh"/>
          <p:cNvPicPr>
            <a:picLocks noChangeAspect="1" noChangeArrowheads="1"/>
          </p:cNvPicPr>
          <p:nvPr/>
        </p:nvPicPr>
        <p:blipFill>
          <a:blip r:embed="rId3" cstate="print"/>
          <a:srcRect/>
          <a:stretch>
            <a:fillRect/>
          </a:stretch>
        </p:blipFill>
        <p:spPr bwMode="auto">
          <a:xfrm>
            <a:off x="8429652" y="24653"/>
            <a:ext cx="642910" cy="618265"/>
          </a:xfrm>
          <a:prstGeom prst="rect">
            <a:avLst/>
          </a:prstGeom>
          <a:noFill/>
        </p:spPr>
      </p:pic>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lock"/>
          <p:cNvPicPr>
            <a:picLocks noChangeAspect="1" noChangeArrowheads="1"/>
          </p:cNvPicPr>
          <p:nvPr/>
        </p:nvPicPr>
        <p:blipFill>
          <a:blip r:embed="rId2">
            <a:extLst>
              <a:ext uri="{28A0092B-C50C-407E-A947-70E740481C1C}">
                <a14:useLocalDpi xmlns="" xmlns:a14="http://schemas.microsoft.com/office/drawing/2010/main" val="0"/>
              </a:ext>
            </a:extLst>
          </a:blip>
          <a:srcRect l="23009" t="10459" r="24694" b="8855"/>
          <a:stretch>
            <a:fillRect/>
          </a:stretch>
        </p:blipFill>
        <p:spPr bwMode="auto">
          <a:xfrm>
            <a:off x="3214678" y="1857364"/>
            <a:ext cx="3571900" cy="38576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TextBox 5"/>
          <p:cNvSpPr txBox="1"/>
          <p:nvPr/>
        </p:nvSpPr>
        <p:spPr>
          <a:xfrm>
            <a:off x="1000100" y="0"/>
            <a:ext cx="8143900" cy="1200329"/>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rPr>
              <a:t>VAQT AJRATGANINGIZ UCHUN RAHMAT!</a:t>
            </a:r>
            <a:endParaRPr lang="ru-RU" sz="3600" b="1" dirty="0">
              <a:solidFill>
                <a:srgbClr val="FF0000"/>
              </a:solidFill>
              <a:latin typeface="Times New Roman" pitchFamily="18" charset="0"/>
              <a:cs typeface="Times New Roman" pitchFamily="18" charset="0"/>
            </a:endParaRPr>
          </a:p>
        </p:txBody>
      </p:sp>
      <p:pic>
        <p:nvPicPr>
          <p:cNvPr id="7" name="Picture 2" descr="пунктуальный Сток-фотографии, графику и векторные иллюстрации | Stockfresh"/>
          <p:cNvPicPr>
            <a:picLocks noChangeAspect="1" noChangeArrowheads="1"/>
          </p:cNvPicPr>
          <p:nvPr/>
        </p:nvPicPr>
        <p:blipFill>
          <a:blip r:embed="rId3" cstate="print"/>
          <a:srcRect/>
          <a:stretch>
            <a:fillRect/>
          </a:stretch>
        </p:blipFill>
        <p:spPr bwMode="auto">
          <a:xfrm>
            <a:off x="8429652" y="500042"/>
            <a:ext cx="642910" cy="618265"/>
          </a:xfrm>
          <a:prstGeom prst="rect">
            <a:avLst/>
          </a:prstGeom>
          <a:noFill/>
        </p:spPr>
      </p:pic>
    </p:spTree>
    <p:extLst>
      <p:ext uri="{BB962C8B-B14F-4D97-AF65-F5344CB8AC3E}">
        <p14:creationId xmlns="" xmlns:p14="http://schemas.microsoft.com/office/powerpoint/2010/main" val="333634146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type="body" idx="1"/>
          </p:nvPr>
        </p:nvSpPr>
        <p:spPr>
          <a:xfrm>
            <a:off x="1000100" y="714356"/>
            <a:ext cx="8001056" cy="6143644"/>
          </a:xfrm>
        </p:spPr>
        <p:txBody>
          <a:bodyPr>
            <a:noAutofit/>
          </a:bodyPr>
          <a:lstStyle/>
          <a:p>
            <a:pPr marL="514350" lvl="0" indent="-514350">
              <a:buFont typeface="+mj-lt"/>
              <a:buAutoNum type="arabicPeriod"/>
            </a:pPr>
            <a:r>
              <a:rPr lang="en-US" sz="2800" dirty="0" err="1" smtClean="0">
                <a:latin typeface="Times New Roman" pitchFamily="18" charset="0"/>
                <a:cs typeface="Times New Roman" pitchFamily="18" charset="0"/>
              </a:rPr>
              <a:t>Vaqtni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boshqarish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nima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Bizning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hayot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maqsadlarimiz</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tushuncha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bilan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qanday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bog'liq</a:t>
            </a:r>
            <a:r>
              <a:rPr lang="en-US"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a:p>
            <a:pPr marL="514350" lvl="0" indent="-514350">
              <a:buFont typeface="+mj-lt"/>
              <a:buAutoNum type="arabicPeriod"/>
            </a:pPr>
            <a:r>
              <a:rPr lang="en-US" sz="2800" dirty="0" err="1" smtClean="0">
                <a:latin typeface="Times New Roman" pitchFamily="18" charset="0"/>
                <a:cs typeface="Times New Roman" pitchFamily="18" charset="0"/>
              </a:rPr>
              <a:t>Hayotga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proaktiv</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reaktiv</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yondashuvning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mohiyati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nima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Qaysi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yondashuv</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muayyan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shaxsni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ajratib</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turishini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qanday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aniqlash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mumkin</a:t>
            </a:r>
            <a:r>
              <a:rPr lang="en-US"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a:p>
            <a:pPr marL="514350" lvl="0" indent="-514350">
              <a:buFont typeface="+mj-lt"/>
              <a:buAutoNum type="arabicPeriod"/>
            </a:pPr>
            <a:r>
              <a:rPr lang="en-US" sz="2800" dirty="0" err="1" smtClean="0">
                <a:latin typeface="Times New Roman" pitchFamily="18" charset="0"/>
                <a:cs typeface="Times New Roman" pitchFamily="18" charset="0"/>
              </a:rPr>
              <a:t>Sizning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fikringizcha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mahalliy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maqsadlarni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majburiy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qanday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ajratish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mumkin</a:t>
            </a:r>
            <a:r>
              <a:rPr lang="en-US"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a:p>
            <a:pPr marL="514350" lvl="0" indent="-514350">
              <a:buFont typeface="+mj-lt"/>
              <a:buAutoNum type="arabicPeriod"/>
            </a:pPr>
            <a:r>
              <a:rPr lang="en-US" sz="2800" dirty="0" err="1" smtClean="0">
                <a:latin typeface="Times New Roman" pitchFamily="18" charset="0"/>
                <a:cs typeface="Times New Roman" pitchFamily="18" charset="0"/>
              </a:rPr>
              <a:t>Bizning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qadriyatlarimizni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aniqlashning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qanday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asosiy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usullari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bor</a:t>
            </a:r>
            <a:r>
              <a:rPr lang="en-US"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a:p>
            <a:pPr marL="514350" lvl="0" indent="-514350">
              <a:buFont typeface="+mj-lt"/>
              <a:buAutoNum type="arabicPeriod"/>
            </a:pPr>
            <a:r>
              <a:rPr lang="en-US" sz="2800" dirty="0" err="1" smtClean="0">
                <a:latin typeface="Times New Roman" pitchFamily="18" charset="0"/>
                <a:cs typeface="Times New Roman" pitchFamily="18" charset="0"/>
              </a:rPr>
              <a:t>Uzoq</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muddatli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maqsadlaringiz</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xaritasini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qanday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tuzish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mumkin</a:t>
            </a:r>
            <a:r>
              <a:rPr lang="en-US"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a:p>
            <a:pPr marL="514350" lvl="0" indent="-514350">
              <a:buFont typeface="+mj-lt"/>
              <a:buAutoNum type="arabicPeriod"/>
            </a:pPr>
            <a:r>
              <a:rPr lang="en-US" sz="2800" dirty="0" smtClean="0">
                <a:latin typeface="Times New Roman" pitchFamily="18" charset="0"/>
                <a:cs typeface="Times New Roman" pitchFamily="18" charset="0"/>
              </a:rPr>
              <a:t>SMART-</a:t>
            </a:r>
            <a:r>
              <a:rPr lang="en-US" sz="2800" dirty="0" err="1" smtClean="0">
                <a:latin typeface="Times New Roman" pitchFamily="18" charset="0"/>
                <a:cs typeface="Times New Roman" pitchFamily="18" charset="0"/>
              </a:rPr>
              <a:t>maqsadlar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nima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Ularga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erishish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uchun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harakatlarimiz</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o'rtasidagi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farq</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nima</a:t>
            </a:r>
            <a:r>
              <a:rPr lang="en-US"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a:p>
            <a:pPr eaLnBrk="1" hangingPunct="1">
              <a:buFont typeface="Wingdings" pitchFamily="2" charset="2"/>
              <a:buNone/>
            </a:pPr>
            <a:endParaRPr lang="ru-RU" sz="2800" dirty="0" smtClean="0">
              <a:latin typeface="Times New Roman" pitchFamily="18" charset="0"/>
              <a:cs typeface="Times New Roman" pitchFamily="18" charset="0"/>
            </a:endParaRPr>
          </a:p>
        </p:txBody>
      </p:sp>
      <p:sp>
        <p:nvSpPr>
          <p:cNvPr id="4" name="TextBox 3"/>
          <p:cNvSpPr txBox="1"/>
          <p:nvPr/>
        </p:nvSpPr>
        <p:spPr>
          <a:xfrm>
            <a:off x="1000100" y="0"/>
            <a:ext cx="8143900" cy="646331"/>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rPr>
              <a:t>NAZORAT </a:t>
            </a:r>
            <a:r>
              <a:rPr lang="en-US" sz="3600" b="1" dirty="0" smtClean="0">
                <a:solidFill>
                  <a:srgbClr val="FF0000"/>
                </a:solidFill>
              </a:rPr>
              <a:t>SAVOLLARI </a:t>
            </a:r>
            <a:endParaRPr lang="ru-RU" sz="3600" b="1" dirty="0">
              <a:solidFill>
                <a:srgbClr val="FF0000"/>
              </a:solidFill>
              <a:latin typeface="Times New Roman" pitchFamily="18" charset="0"/>
              <a:cs typeface="Times New Roman" pitchFamily="18" charset="0"/>
            </a:endParaRPr>
          </a:p>
        </p:txBody>
      </p:sp>
      <p:pic>
        <p:nvPicPr>
          <p:cNvPr id="6"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501090" y="24653"/>
            <a:ext cx="642910" cy="618265"/>
          </a:xfrm>
          <a:prstGeom prst="rect">
            <a:avLst/>
          </a:prstGeom>
          <a:noFill/>
        </p:spPr>
      </p:pic>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type="body" idx="1"/>
          </p:nvPr>
        </p:nvSpPr>
        <p:spPr>
          <a:xfrm>
            <a:off x="1000100" y="714356"/>
            <a:ext cx="8001056" cy="6143644"/>
          </a:xfrm>
        </p:spPr>
        <p:txBody>
          <a:bodyPr>
            <a:noAutofit/>
          </a:bodyPr>
          <a:lstStyle/>
          <a:p>
            <a:pPr marL="514350" lvl="0" indent="-514350">
              <a:buFont typeface="+mj-lt"/>
              <a:buAutoNum type="arabicPeriod" startAt="7"/>
            </a:pPr>
            <a:r>
              <a:rPr lang="en-US" sz="2800" dirty="0" smtClean="0">
                <a:latin typeface="Times New Roman" pitchFamily="18" charset="0"/>
                <a:cs typeface="Times New Roman" pitchFamily="18" charset="0"/>
              </a:rPr>
              <a:t>SMART-</a:t>
            </a:r>
            <a:r>
              <a:rPr lang="en-US" sz="2800" dirty="0" err="1" smtClean="0">
                <a:latin typeface="Times New Roman" pitchFamily="18" charset="0"/>
                <a:cs typeface="Times New Roman" pitchFamily="18" charset="0"/>
              </a:rPr>
              <a:t>maqsadlar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nima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Ularga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erishish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uchun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harakatlarimiz</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o'rtasidagi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farq</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nima</a:t>
            </a:r>
            <a:r>
              <a:rPr lang="en-US"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a:p>
            <a:pPr marL="596646" lvl="0" indent="-514350">
              <a:buFont typeface="+mj-lt"/>
              <a:buAutoNum type="arabicPeriod" startAt="7"/>
            </a:pPr>
            <a:r>
              <a:rPr lang="en-US" sz="2800" dirty="0" err="1" smtClean="0">
                <a:latin typeface="Times New Roman" pitchFamily="18" charset="0"/>
                <a:cs typeface="Times New Roman" pitchFamily="18" charset="0"/>
              </a:rPr>
              <a:t>Ishdagi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ustuvorliklardan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foydalanishning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afzalliklari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qanday</a:t>
            </a:r>
            <a:r>
              <a:rPr lang="en-US"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a:p>
            <a:pPr marL="447675" lvl="0" indent="-366713">
              <a:buFont typeface="+mj-lt"/>
              <a:buAutoNum type="arabicPeriod" startAt="7"/>
            </a:pPr>
            <a:r>
              <a:rPr lang="en-US" sz="2800" dirty="0" smtClean="0">
                <a:latin typeface="Times New Roman" pitchFamily="18" charset="0"/>
                <a:cs typeface="Times New Roman" pitchFamily="18" charset="0"/>
              </a:rPr>
              <a:t>Pareto </a:t>
            </a:r>
            <a:r>
              <a:rPr lang="en-US" sz="2800" dirty="0" err="1" smtClean="0">
                <a:latin typeface="Times New Roman" pitchFamily="18" charset="0"/>
                <a:cs typeface="Times New Roman" pitchFamily="18" charset="0"/>
              </a:rPr>
              <a:t>printsipi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nima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uni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menejerning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kundalik</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ishlarida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qo'llashning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oqibatlari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qanday</a:t>
            </a:r>
            <a:r>
              <a:rPr lang="en-US"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a:p>
            <a:pPr marL="596646" lvl="0" indent="-514350">
              <a:buFont typeface="+mj-lt"/>
              <a:buAutoNum type="arabicPeriod" startAt="7"/>
            </a:pPr>
            <a:r>
              <a:rPr lang="en-US" sz="2800" dirty="0" err="1" smtClean="0">
                <a:latin typeface="Times New Roman" pitchFamily="18" charset="0"/>
                <a:cs typeface="Times New Roman" pitchFamily="18" charset="0"/>
              </a:rPr>
              <a:t>Ishda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ustuvorliklarni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belgilashda</a:t>
            </a:r>
            <a:r>
              <a:rPr lang="en-US" sz="2800" dirty="0" smtClean="0">
                <a:latin typeface="Times New Roman" pitchFamily="18" charset="0"/>
                <a:cs typeface="Times New Roman" pitchFamily="18" charset="0"/>
              </a:rPr>
              <a:t> ABC </a:t>
            </a:r>
            <a:r>
              <a:rPr lang="en-US" sz="2800" dirty="0" err="1" smtClean="0">
                <a:latin typeface="Times New Roman" pitchFamily="18" charset="0"/>
                <a:cs typeface="Times New Roman" pitchFamily="18" charset="0"/>
              </a:rPr>
              <a:t>tahlilini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qo'llash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amaliyotini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tavsiflang</a:t>
            </a:r>
            <a:r>
              <a:rPr lang="en-US"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a:p>
            <a:pPr marL="596646" lvl="0" indent="-514350">
              <a:buFont typeface="+mj-lt"/>
              <a:buAutoNum type="arabicPeriod" startAt="7"/>
            </a:pPr>
            <a:r>
              <a:rPr lang="en-US" sz="2800" dirty="0" err="1" smtClean="0">
                <a:latin typeface="Times New Roman" pitchFamily="18" charset="0"/>
                <a:cs typeface="Times New Roman" pitchFamily="18" charset="0"/>
              </a:rPr>
              <a:t>Muayyan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vazifalarni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birinchi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darajali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toifasiga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kiritish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to'g'risida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qaror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qabul</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qilish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uchun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qanday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mezonlar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asos</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bo'lishi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mumkin</a:t>
            </a:r>
            <a:r>
              <a:rPr lang="en-US"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a:p>
            <a:pPr marL="596646" lvl="0" indent="-514350">
              <a:buFont typeface="+mj-lt"/>
              <a:buAutoNum type="arabicPeriod" startAt="7"/>
            </a:pPr>
            <a:r>
              <a:rPr lang="en-US" sz="2800" dirty="0" smtClean="0">
                <a:latin typeface="Times New Roman" pitchFamily="18" charset="0"/>
                <a:cs typeface="Times New Roman" pitchFamily="18" charset="0"/>
              </a:rPr>
              <a:t>Eisenhower </a:t>
            </a:r>
            <a:r>
              <a:rPr lang="en-US" sz="2800" dirty="0" err="1" smtClean="0">
                <a:latin typeface="Times New Roman" pitchFamily="18" charset="0"/>
                <a:cs typeface="Times New Roman" pitchFamily="18" charset="0"/>
              </a:rPr>
              <a:t>printsipi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nima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menejerga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uning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ishida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qanday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foydalanishni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beradi</a:t>
            </a:r>
            <a:r>
              <a:rPr lang="en-US"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p:txBody>
      </p:sp>
      <p:sp>
        <p:nvSpPr>
          <p:cNvPr id="4" name="TextBox 3"/>
          <p:cNvSpPr txBox="1"/>
          <p:nvPr/>
        </p:nvSpPr>
        <p:spPr>
          <a:xfrm>
            <a:off x="1000100" y="0"/>
            <a:ext cx="8143900" cy="646331"/>
          </a:xfrm>
          <a:prstGeom prst="rect">
            <a:avLst/>
          </a:prstGeom>
          <a:solidFill>
            <a:srgbClr val="FFFF00"/>
          </a:solidFill>
          <a:ln w="19050">
            <a:solidFill>
              <a:srgbClr val="FF0000"/>
            </a:solidFill>
          </a:ln>
        </p:spPr>
        <p:txBody>
          <a:bodyPr wrap="square" rtlCol="0">
            <a:spAutoFit/>
          </a:bodyPr>
          <a:lstStyle/>
          <a:p>
            <a:pPr algn="ctr"/>
            <a:r>
              <a:rPr lang="en-US" sz="3600" b="1" dirty="0" smtClean="0">
                <a:solidFill>
                  <a:srgbClr val="FF0000"/>
                </a:solidFill>
              </a:rPr>
              <a:t>NAZORAT </a:t>
            </a:r>
            <a:r>
              <a:rPr lang="en-US" sz="3600" b="1" dirty="0" smtClean="0">
                <a:solidFill>
                  <a:srgbClr val="FF0000"/>
                </a:solidFill>
              </a:rPr>
              <a:t>SAVOLLARI </a:t>
            </a:r>
            <a:endParaRPr lang="ru-RU" sz="3600" b="1" dirty="0">
              <a:solidFill>
                <a:srgbClr val="FF0000"/>
              </a:solidFill>
              <a:latin typeface="Times New Roman" pitchFamily="18" charset="0"/>
              <a:cs typeface="Times New Roman" pitchFamily="18" charset="0"/>
            </a:endParaRPr>
          </a:p>
        </p:txBody>
      </p:sp>
      <p:pic>
        <p:nvPicPr>
          <p:cNvPr id="6"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501090" y="24653"/>
            <a:ext cx="642910" cy="618265"/>
          </a:xfrm>
          <a:prstGeom prst="rect">
            <a:avLst/>
          </a:prstGeom>
          <a:noFill/>
        </p:spPr>
      </p:pic>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type="body" idx="1"/>
          </p:nvPr>
        </p:nvSpPr>
        <p:spPr>
          <a:xfrm>
            <a:off x="1000100" y="1214422"/>
            <a:ext cx="8072462" cy="6143644"/>
          </a:xfrm>
        </p:spPr>
        <p:txBody>
          <a:bodyPr>
            <a:noAutofit/>
          </a:bodyPr>
          <a:lstStyle/>
          <a:p>
            <a:pPr marL="539496" lvl="0" indent="-457200">
              <a:buFont typeface="+mj-lt"/>
              <a:buAutoNum type="arabicPeriod"/>
            </a:pPr>
            <a:r>
              <a:rPr lang="en-US" sz="2400" dirty="0" smtClean="0">
                <a:latin typeface="Times New Roman" pitchFamily="18" charset="0"/>
                <a:cs typeface="Times New Roman" pitchFamily="18" charset="0"/>
              </a:rPr>
              <a:t>Kendra Cherry. Attitudes and Behavior in Psychology. </a:t>
            </a:r>
            <a:r>
              <a:rPr lang="en-US" sz="2400" u="sng" dirty="0" smtClean="0">
                <a:latin typeface="Times New Roman" pitchFamily="18" charset="0"/>
                <a:cs typeface="Times New Roman" pitchFamily="18" charset="0"/>
              </a:rPr>
              <a:t>https://www.verywellmind. com/attitudes-how-they-form-change-shape-behavior-2795897 </a:t>
            </a:r>
            <a:endParaRPr lang="ru-RU" sz="2400" dirty="0" smtClean="0">
              <a:latin typeface="Times New Roman" pitchFamily="18" charset="0"/>
              <a:cs typeface="Times New Roman" pitchFamily="18" charset="0"/>
            </a:endParaRPr>
          </a:p>
          <a:p>
            <a:pPr marL="539496" lvl="0" indent="-457200">
              <a:buFont typeface="+mj-lt"/>
              <a:buAutoNum type="arabicPeriod"/>
            </a:pPr>
            <a:r>
              <a:rPr lang="en-US" sz="2400" dirty="0" smtClean="0">
                <a:latin typeface="Times New Roman" pitchFamily="18" charset="0"/>
                <a:cs typeface="Times New Roman" pitchFamily="18" charset="0"/>
              </a:rPr>
              <a:t>Alison Doyle. Important Time Management Skills for Workplace Success. Examples of Effective Workplace Time Management Skills. </a:t>
            </a:r>
            <a:r>
              <a:rPr lang="en-US" sz="2400" u="sng" dirty="0" smtClean="0">
                <a:latin typeface="Times New Roman" pitchFamily="18" charset="0"/>
                <a:cs typeface="Times New Roman" pitchFamily="18" charset="0"/>
                <a:hlinkClick r:id="rId2"/>
              </a:rPr>
              <a:t>https://thebalancecareers.com/time-management-skills-2063776</a:t>
            </a:r>
            <a:endParaRPr lang="ru-RU" sz="2400" dirty="0" smtClean="0">
              <a:latin typeface="Times New Roman" pitchFamily="18" charset="0"/>
              <a:cs typeface="Times New Roman" pitchFamily="18" charset="0"/>
            </a:endParaRPr>
          </a:p>
          <a:p>
            <a:pPr marL="539496" lvl="0" indent="-457200">
              <a:buFont typeface="+mj-lt"/>
              <a:buAutoNum type="arabicPeriod"/>
            </a:pPr>
            <a:r>
              <a:rPr lang="en-US" sz="2400" dirty="0" smtClean="0">
                <a:latin typeface="Times New Roman" pitchFamily="18" charset="0"/>
                <a:cs typeface="Times New Roman" pitchFamily="18" charset="0"/>
              </a:rPr>
              <a:t>Attention to Detail: Definition and Examples. June 10, 2021 </a:t>
            </a:r>
            <a:r>
              <a:rPr lang="en-US" sz="2400" u="sng" dirty="0" smtClean="0">
                <a:latin typeface="Times New Roman" pitchFamily="18" charset="0"/>
                <a:cs typeface="Times New Roman" pitchFamily="18" charset="0"/>
                <a:hlinkClick r:id="rId3"/>
              </a:rPr>
              <a:t>https://www.indeed.com/career-advice-careeer-development</a:t>
            </a:r>
            <a:r>
              <a:rPr lang="en-US" sz="2400" dirty="0" smtClean="0">
                <a:latin typeface="Times New Roman" pitchFamily="18" charset="0"/>
                <a:cs typeface="Times New Roman" pitchFamily="18" charset="0"/>
              </a:rPr>
              <a:t>. </a:t>
            </a:r>
            <a:endParaRPr lang="ru-RU" sz="2400" dirty="0" smtClean="0">
              <a:latin typeface="Times New Roman" pitchFamily="18" charset="0"/>
              <a:cs typeface="Times New Roman" pitchFamily="18" charset="0"/>
            </a:endParaRPr>
          </a:p>
          <a:p>
            <a:pPr marL="539496" lvl="0" indent="-457200">
              <a:buFont typeface="+mj-lt"/>
              <a:buAutoNum type="arabicPeriod"/>
            </a:pPr>
            <a:r>
              <a:rPr lang="ru-RU" sz="2400" dirty="0" smtClean="0">
                <a:latin typeface="Times New Roman" pitchFamily="18" charset="0"/>
                <a:cs typeface="Times New Roman" pitchFamily="18" charset="0"/>
              </a:rPr>
              <a:t>Азарова, О.Н. Тайм-менеджмент за 30 минут. – Ростов-на-Дону: Феникс, 2007. – 160 с</a:t>
            </a:r>
            <a:r>
              <a:rPr lang="ru-RU"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p:txBody>
      </p:sp>
      <p:sp>
        <p:nvSpPr>
          <p:cNvPr id="4" name="TextBox 3"/>
          <p:cNvSpPr txBox="1"/>
          <p:nvPr/>
        </p:nvSpPr>
        <p:spPr>
          <a:xfrm>
            <a:off x="1000100" y="0"/>
            <a:ext cx="8143900" cy="1200329"/>
          </a:xfrm>
          <a:prstGeom prst="rect">
            <a:avLst/>
          </a:prstGeom>
          <a:solidFill>
            <a:srgbClr val="FFFF00"/>
          </a:solidFill>
          <a:ln w="19050">
            <a:solidFill>
              <a:srgbClr val="FF0000"/>
            </a:solidFill>
          </a:ln>
        </p:spPr>
        <p:txBody>
          <a:bodyPr wrap="square" rtlCol="0">
            <a:spAutoFit/>
          </a:bodyPr>
          <a:lstStyle/>
          <a:p>
            <a:pPr algn="ctr"/>
            <a:r>
              <a:rPr lang="en-US" sz="3600" b="1" dirty="0" err="1" smtClean="0">
                <a:solidFill>
                  <a:srgbClr val="FF0000"/>
                </a:solidFill>
              </a:rPr>
              <a:t>Foydalanilgan</a:t>
            </a:r>
            <a:r>
              <a:rPr lang="en-US" sz="3600" b="1" dirty="0" smtClean="0">
                <a:solidFill>
                  <a:srgbClr val="FF0000"/>
                </a:solidFill>
              </a:rPr>
              <a:t> </a:t>
            </a:r>
            <a:r>
              <a:rPr lang="en-US" sz="3600" b="1" dirty="0" err="1" smtClean="0">
                <a:solidFill>
                  <a:srgbClr val="FF0000"/>
                </a:solidFill>
              </a:rPr>
              <a:t>va</a:t>
            </a:r>
            <a:r>
              <a:rPr lang="en-US" sz="3600" b="1" dirty="0" smtClean="0">
                <a:solidFill>
                  <a:srgbClr val="FF0000"/>
                </a:solidFill>
              </a:rPr>
              <a:t> </a:t>
            </a:r>
            <a:r>
              <a:rPr lang="en-US" sz="3600" b="1" dirty="0" err="1" smtClean="0">
                <a:solidFill>
                  <a:srgbClr val="FF0000"/>
                </a:solidFill>
              </a:rPr>
              <a:t>tavsiya</a:t>
            </a:r>
            <a:r>
              <a:rPr lang="en-US" sz="3600" b="1" dirty="0" smtClean="0">
                <a:solidFill>
                  <a:srgbClr val="FF0000"/>
                </a:solidFill>
              </a:rPr>
              <a:t> </a:t>
            </a:r>
          </a:p>
          <a:p>
            <a:pPr algn="ctr"/>
            <a:r>
              <a:rPr lang="en-US" sz="3600" b="1" dirty="0" err="1" smtClean="0">
                <a:solidFill>
                  <a:srgbClr val="FF0000"/>
                </a:solidFill>
              </a:rPr>
              <a:t>etilgan</a:t>
            </a:r>
            <a:r>
              <a:rPr lang="en-US" sz="3600" b="1" dirty="0" smtClean="0">
                <a:solidFill>
                  <a:srgbClr val="FF0000"/>
                </a:solidFill>
              </a:rPr>
              <a:t> </a:t>
            </a:r>
            <a:r>
              <a:rPr lang="en-US" sz="3600" b="1" dirty="0" err="1" smtClean="0">
                <a:solidFill>
                  <a:srgbClr val="FF0000"/>
                </a:solidFill>
              </a:rPr>
              <a:t>adabiyotlar</a:t>
            </a:r>
            <a:endParaRPr lang="ru-RU" sz="3600" b="1" dirty="0">
              <a:solidFill>
                <a:srgbClr val="FF0000"/>
              </a:solidFill>
              <a:latin typeface="Times New Roman" pitchFamily="18" charset="0"/>
              <a:cs typeface="Times New Roman" pitchFamily="18" charset="0"/>
            </a:endParaRPr>
          </a:p>
        </p:txBody>
      </p:sp>
      <p:pic>
        <p:nvPicPr>
          <p:cNvPr id="6" name="Picture 2" descr="пунктуальный Сток-фотографии, графику и векторные иллюстрации | Stockfresh"/>
          <p:cNvPicPr>
            <a:picLocks noChangeAspect="1" noChangeArrowheads="1"/>
          </p:cNvPicPr>
          <p:nvPr/>
        </p:nvPicPr>
        <p:blipFill>
          <a:blip r:embed="rId4" cstate="print"/>
          <a:srcRect/>
          <a:stretch>
            <a:fillRect/>
          </a:stretch>
        </p:blipFill>
        <p:spPr bwMode="auto">
          <a:xfrm>
            <a:off x="8429652" y="524719"/>
            <a:ext cx="642910" cy="618265"/>
          </a:xfrm>
          <a:prstGeom prst="rect">
            <a:avLst/>
          </a:prstGeom>
          <a:noFill/>
        </p:spPr>
      </p:pic>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type="body" idx="1"/>
          </p:nvPr>
        </p:nvSpPr>
        <p:spPr>
          <a:xfrm>
            <a:off x="1000100" y="1214422"/>
            <a:ext cx="8072462" cy="6143644"/>
          </a:xfrm>
        </p:spPr>
        <p:txBody>
          <a:bodyPr>
            <a:noAutofit/>
          </a:bodyPr>
          <a:lstStyle/>
          <a:p>
            <a:pPr marL="539496" lvl="0" indent="-457200">
              <a:buFont typeface="+mj-lt"/>
              <a:buAutoNum type="arabicPeriod" startAt="5"/>
            </a:pPr>
            <a:r>
              <a:rPr lang="ru-RU" sz="2400" dirty="0" smtClean="0">
                <a:latin typeface="Times New Roman" pitchFamily="18" charset="0"/>
                <a:cs typeface="Times New Roman" pitchFamily="18" charset="0"/>
              </a:rPr>
              <a:t>Архангельский </a:t>
            </a:r>
            <a:r>
              <a:rPr lang="ru-RU" sz="2400" dirty="0" smtClean="0">
                <a:latin typeface="Times New Roman" pitchFamily="18" charset="0"/>
                <a:cs typeface="Times New Roman" pitchFamily="18" charset="0"/>
              </a:rPr>
              <a:t>Г.А., Бехтерев С.В., Лукашенко М.А., Телегина Т.В. Тайм-менеджмент: </a:t>
            </a:r>
            <a:r>
              <a:rPr lang="ru-RU" sz="2400" dirty="0" err="1" smtClean="0">
                <a:latin typeface="Times New Roman" pitchFamily="18" charset="0"/>
                <a:cs typeface="Times New Roman" pitchFamily="18" charset="0"/>
              </a:rPr>
              <a:t>Уч</a:t>
            </a:r>
            <a:r>
              <a:rPr lang="ru-RU" sz="2400" dirty="0" smtClean="0">
                <a:latin typeface="Times New Roman" pitchFamily="18" charset="0"/>
                <a:cs typeface="Times New Roman" pitchFamily="18" charset="0"/>
              </a:rPr>
              <a:t>. пос. для вузов / под ред. Г.А. Архангельского. - М.: </a:t>
            </a:r>
            <a:r>
              <a:rPr lang="ru-RU" sz="2400" dirty="0" err="1" smtClean="0">
                <a:latin typeface="Times New Roman" pitchFamily="18" charset="0"/>
                <a:cs typeface="Times New Roman" pitchFamily="18" charset="0"/>
              </a:rPr>
              <a:t>Маркет</a:t>
            </a:r>
            <a:r>
              <a:rPr lang="ru-RU" sz="2400" dirty="0" smtClean="0">
                <a:latin typeface="Times New Roman" pitchFamily="18" charset="0"/>
                <a:cs typeface="Times New Roman" pitchFamily="18" charset="0"/>
              </a:rPr>
              <a:t> ДС, 2008.</a:t>
            </a:r>
          </a:p>
          <a:p>
            <a:pPr marL="539496" lvl="0" indent="-457200">
              <a:buFont typeface="+mj-lt"/>
              <a:buAutoNum type="arabicPeriod" startAt="5"/>
            </a:pPr>
            <a:r>
              <a:rPr lang="ru-RU" sz="2400" dirty="0" smtClean="0">
                <a:latin typeface="Times New Roman" pitchFamily="18" charset="0"/>
                <a:cs typeface="Times New Roman" pitchFamily="18" charset="0"/>
              </a:rPr>
              <a:t>Архангельский, Г. А. Организация времени: от личной эффективности к развитию фирмы / Г. А. Архангельский. - 2-е изд. - Санкт-Петербург : Питер, 2015. - 442 с.</a:t>
            </a:r>
          </a:p>
          <a:p>
            <a:pPr marL="539496" lvl="0" indent="-457200">
              <a:buFont typeface="+mj-lt"/>
              <a:buAutoNum type="arabicPeriod" startAt="5"/>
            </a:pPr>
            <a:r>
              <a:rPr lang="ru-RU" sz="2400" dirty="0" smtClean="0">
                <a:latin typeface="Times New Roman" pitchFamily="18" charset="0"/>
                <a:cs typeface="Times New Roman" pitchFamily="18" charset="0"/>
              </a:rPr>
              <a:t>Берд, П. Тайм-менеджмент: планирование и контроль времени / </a:t>
            </a:r>
            <a:r>
              <a:rPr lang="ru-RU" sz="2400" dirty="0" err="1" smtClean="0">
                <a:latin typeface="Times New Roman" pitchFamily="18" charset="0"/>
                <a:cs typeface="Times New Roman" pitchFamily="18" charset="0"/>
              </a:rPr>
              <a:t>Полли</a:t>
            </a:r>
            <a:r>
              <a:rPr lang="ru-RU" sz="2400" dirty="0" smtClean="0">
                <a:latin typeface="Times New Roman" pitchFamily="18" charset="0"/>
                <a:cs typeface="Times New Roman" pitchFamily="18" charset="0"/>
              </a:rPr>
              <a:t> Берд. - пер. с англ. К. Ткаченко. - М.: </a:t>
            </a:r>
            <a:r>
              <a:rPr lang="ru-RU" sz="2400" dirty="0" err="1" smtClean="0">
                <a:latin typeface="Times New Roman" pitchFamily="18" charset="0"/>
                <a:cs typeface="Times New Roman" pitchFamily="18" charset="0"/>
              </a:rPr>
              <a:t>ФАИР-Пресс</a:t>
            </a:r>
            <a:r>
              <a:rPr lang="ru-RU" sz="2400" dirty="0" smtClean="0">
                <a:latin typeface="Times New Roman" pitchFamily="18" charset="0"/>
                <a:cs typeface="Times New Roman" pitchFamily="18" charset="0"/>
              </a:rPr>
              <a:t>, 2011. - 288 с.</a:t>
            </a:r>
          </a:p>
          <a:p>
            <a:pPr marL="539496" lvl="0" indent="-457200">
              <a:buFont typeface="+mj-lt"/>
              <a:buAutoNum type="arabicPeriod" startAt="5"/>
            </a:pPr>
            <a:r>
              <a:rPr lang="ru-RU" sz="2400" dirty="0" smtClean="0">
                <a:latin typeface="Times New Roman" pitchFamily="18" charset="0"/>
                <a:cs typeface="Times New Roman" pitchFamily="18" charset="0"/>
              </a:rPr>
              <a:t>Вронский А. И. Как управлять своим временем/   А. И. Вронский; </a:t>
            </a:r>
            <a:r>
              <a:rPr lang="ru-RU" sz="2400" dirty="0" err="1" smtClean="0">
                <a:latin typeface="Times New Roman" pitchFamily="18" charset="0"/>
                <a:cs typeface="Times New Roman" pitchFamily="18" charset="0"/>
              </a:rPr>
              <a:t>худож.-оформ</a:t>
            </a:r>
            <a:r>
              <a:rPr lang="ru-RU" sz="2400" dirty="0" smtClean="0">
                <a:latin typeface="Times New Roman" pitchFamily="18" charset="0"/>
                <a:cs typeface="Times New Roman" pitchFamily="18" charset="0"/>
              </a:rPr>
              <a:t>. А. </a:t>
            </a:r>
            <a:r>
              <a:rPr lang="ru-RU" sz="2400" dirty="0" err="1" smtClean="0">
                <a:latin typeface="Times New Roman" pitchFamily="18" charset="0"/>
                <a:cs typeface="Times New Roman" pitchFamily="18" charset="0"/>
              </a:rPr>
              <a:t>Киричёк</a:t>
            </a:r>
            <a:r>
              <a:rPr lang="ru-RU" sz="2400" dirty="0" smtClean="0">
                <a:latin typeface="Times New Roman" pitchFamily="18" charset="0"/>
                <a:cs typeface="Times New Roman" pitchFamily="18" charset="0"/>
              </a:rPr>
              <a:t>. — Ростов </a:t>
            </a:r>
            <a:r>
              <a:rPr lang="ru-RU" sz="2400" dirty="0" err="1" smtClean="0">
                <a:latin typeface="Times New Roman" pitchFamily="18" charset="0"/>
                <a:cs typeface="Times New Roman" pitchFamily="18" charset="0"/>
              </a:rPr>
              <a:t>н</a:t>
            </a:r>
            <a:r>
              <a:rPr lang="ru-RU" sz="2400" dirty="0" smtClean="0">
                <a:latin typeface="Times New Roman" pitchFamily="18" charset="0"/>
                <a:cs typeface="Times New Roman" pitchFamily="18" charset="0"/>
              </a:rPr>
              <a:t>/Д: Феникс, 2007. — 224 с.</a:t>
            </a:r>
          </a:p>
          <a:p>
            <a:pPr marL="514350" lvl="0" indent="-514350">
              <a:buFont typeface="+mj-lt"/>
              <a:buAutoNum type="arabicPeriod" startAt="5"/>
            </a:pPr>
            <a:endParaRPr lang="ru-RU" sz="2400" dirty="0" smtClean="0">
              <a:latin typeface="Times New Roman" pitchFamily="18" charset="0"/>
              <a:cs typeface="Times New Roman" pitchFamily="18" charset="0"/>
            </a:endParaRPr>
          </a:p>
        </p:txBody>
      </p:sp>
      <p:sp>
        <p:nvSpPr>
          <p:cNvPr id="4" name="TextBox 3"/>
          <p:cNvSpPr txBox="1"/>
          <p:nvPr/>
        </p:nvSpPr>
        <p:spPr>
          <a:xfrm>
            <a:off x="1000100" y="0"/>
            <a:ext cx="8143900" cy="1200329"/>
          </a:xfrm>
          <a:prstGeom prst="rect">
            <a:avLst/>
          </a:prstGeom>
          <a:solidFill>
            <a:srgbClr val="FFFF00"/>
          </a:solidFill>
          <a:ln w="19050">
            <a:solidFill>
              <a:srgbClr val="FF0000"/>
            </a:solidFill>
          </a:ln>
        </p:spPr>
        <p:txBody>
          <a:bodyPr wrap="square" rtlCol="0">
            <a:spAutoFit/>
          </a:bodyPr>
          <a:lstStyle/>
          <a:p>
            <a:pPr algn="ctr"/>
            <a:r>
              <a:rPr lang="en-US" sz="3600" b="1" dirty="0" err="1" smtClean="0">
                <a:solidFill>
                  <a:srgbClr val="FF0000"/>
                </a:solidFill>
              </a:rPr>
              <a:t>Foydalanilgan</a:t>
            </a:r>
            <a:r>
              <a:rPr lang="en-US" sz="3600" b="1" dirty="0" smtClean="0">
                <a:solidFill>
                  <a:srgbClr val="FF0000"/>
                </a:solidFill>
              </a:rPr>
              <a:t> </a:t>
            </a:r>
            <a:r>
              <a:rPr lang="en-US" sz="3600" b="1" dirty="0" err="1" smtClean="0">
                <a:solidFill>
                  <a:srgbClr val="FF0000"/>
                </a:solidFill>
              </a:rPr>
              <a:t>va</a:t>
            </a:r>
            <a:r>
              <a:rPr lang="en-US" sz="3600" b="1" dirty="0" smtClean="0">
                <a:solidFill>
                  <a:srgbClr val="FF0000"/>
                </a:solidFill>
              </a:rPr>
              <a:t> </a:t>
            </a:r>
            <a:r>
              <a:rPr lang="en-US" sz="3600" b="1" dirty="0" err="1" smtClean="0">
                <a:solidFill>
                  <a:srgbClr val="FF0000"/>
                </a:solidFill>
              </a:rPr>
              <a:t>tavsiya</a:t>
            </a:r>
            <a:r>
              <a:rPr lang="en-US" sz="3600" b="1" dirty="0" smtClean="0">
                <a:solidFill>
                  <a:srgbClr val="FF0000"/>
                </a:solidFill>
              </a:rPr>
              <a:t> </a:t>
            </a:r>
          </a:p>
          <a:p>
            <a:pPr algn="ctr"/>
            <a:r>
              <a:rPr lang="en-US" sz="3600" b="1" dirty="0" err="1" smtClean="0">
                <a:solidFill>
                  <a:srgbClr val="FF0000"/>
                </a:solidFill>
              </a:rPr>
              <a:t>etilgan</a:t>
            </a:r>
            <a:r>
              <a:rPr lang="en-US" sz="3600" b="1" dirty="0" smtClean="0">
                <a:solidFill>
                  <a:srgbClr val="FF0000"/>
                </a:solidFill>
              </a:rPr>
              <a:t> </a:t>
            </a:r>
            <a:r>
              <a:rPr lang="en-US" sz="3600" b="1" dirty="0" err="1" smtClean="0">
                <a:solidFill>
                  <a:srgbClr val="FF0000"/>
                </a:solidFill>
              </a:rPr>
              <a:t>adabiyotlar</a:t>
            </a:r>
            <a:endParaRPr lang="ru-RU" sz="3600" b="1" dirty="0">
              <a:solidFill>
                <a:srgbClr val="FF0000"/>
              </a:solidFill>
              <a:latin typeface="Times New Roman" pitchFamily="18" charset="0"/>
              <a:cs typeface="Times New Roman" pitchFamily="18" charset="0"/>
            </a:endParaRPr>
          </a:p>
        </p:txBody>
      </p:sp>
      <p:pic>
        <p:nvPicPr>
          <p:cNvPr id="6"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429652" y="524719"/>
            <a:ext cx="642910" cy="618265"/>
          </a:xfrm>
          <a:prstGeom prst="rect">
            <a:avLst/>
          </a:prstGeom>
          <a:noFill/>
        </p:spPr>
      </p:pic>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type="body" idx="1"/>
          </p:nvPr>
        </p:nvSpPr>
        <p:spPr>
          <a:xfrm>
            <a:off x="1000100" y="1214422"/>
            <a:ext cx="8072462" cy="6143644"/>
          </a:xfrm>
        </p:spPr>
        <p:txBody>
          <a:bodyPr>
            <a:noAutofit/>
          </a:bodyPr>
          <a:lstStyle/>
          <a:p>
            <a:pPr marL="539496" lvl="0" indent="-457200">
              <a:buFont typeface="+mj-lt"/>
              <a:buAutoNum type="arabicPeriod" startAt="9"/>
            </a:pPr>
            <a:r>
              <a:rPr lang="ru-RU" sz="2400" dirty="0" err="1" smtClean="0">
                <a:latin typeface="Times New Roman" pitchFamily="18" charset="0"/>
                <a:cs typeface="Times New Roman" pitchFamily="18" charset="0"/>
              </a:rPr>
              <a:t>Гупалов</a:t>
            </a:r>
            <a:r>
              <a:rPr lang="ru-RU" sz="2400" dirty="0" smtClean="0">
                <a:latin typeface="Times New Roman" pitchFamily="18" charset="0"/>
                <a:cs typeface="Times New Roman" pitchFamily="18" charset="0"/>
              </a:rPr>
              <a:t>, В.К. Управление рабочим временем на предприятии. – М.: </a:t>
            </a:r>
            <a:r>
              <a:rPr lang="ru-RU" sz="2400" dirty="0" err="1" smtClean="0">
                <a:latin typeface="Times New Roman" pitchFamily="18" charset="0"/>
                <a:cs typeface="Times New Roman" pitchFamily="18" charset="0"/>
              </a:rPr>
              <a:t>Полярис</a:t>
            </a:r>
            <a:r>
              <a:rPr lang="ru-RU" sz="2400" dirty="0" smtClean="0">
                <a:latin typeface="Times New Roman" pitchFamily="18" charset="0"/>
                <a:cs typeface="Times New Roman" pitchFamily="18" charset="0"/>
              </a:rPr>
              <a:t>, 2001. – 192 с.</a:t>
            </a:r>
          </a:p>
          <a:p>
            <a:pPr marL="539496" lvl="0" indent="-457200">
              <a:buFont typeface="+mj-lt"/>
              <a:buAutoNum type="arabicPeriod" startAt="9"/>
            </a:pPr>
            <a:r>
              <a:rPr lang="ru-RU" sz="2400" dirty="0" err="1" smtClean="0">
                <a:latin typeface="Times New Roman" pitchFamily="18" charset="0"/>
                <a:cs typeface="Times New Roman" pitchFamily="18" charset="0"/>
              </a:rPr>
              <a:t>Друкер</a:t>
            </a:r>
            <a:r>
              <a:rPr lang="ru-RU" sz="2400" dirty="0" smtClean="0">
                <a:latin typeface="Times New Roman" pitchFamily="18" charset="0"/>
                <a:cs typeface="Times New Roman" pitchFamily="18" charset="0"/>
              </a:rPr>
              <a:t> П.Ф. Задачи менеджмента в XXI веке / Пер. с англ.: </a:t>
            </a:r>
            <a:r>
              <a:rPr lang="ru-RU" sz="2400" dirty="0" err="1" smtClean="0">
                <a:latin typeface="Times New Roman" pitchFamily="18" charset="0"/>
                <a:cs typeface="Times New Roman" pitchFamily="18" charset="0"/>
              </a:rPr>
              <a:t>Уч</a:t>
            </a:r>
            <a:r>
              <a:rPr lang="ru-RU" sz="2400" dirty="0" smtClean="0">
                <a:latin typeface="Times New Roman" pitchFamily="18" charset="0"/>
                <a:cs typeface="Times New Roman" pitchFamily="18" charset="0"/>
              </a:rPr>
              <a:t>. пос. - М.: Издательский дом “Вильямс”, 2012. - 327 с.</a:t>
            </a:r>
          </a:p>
          <a:p>
            <a:pPr marL="539496" lvl="0" indent="-457200">
              <a:buFont typeface="+mj-lt"/>
              <a:buAutoNum type="arabicPeriod" startAt="9"/>
            </a:pPr>
            <a:r>
              <a:rPr lang="ru-RU" sz="2400" dirty="0" smtClean="0">
                <a:latin typeface="Times New Roman" pitchFamily="18" charset="0"/>
                <a:cs typeface="Times New Roman" pitchFamily="18" charset="0"/>
              </a:rPr>
              <a:t>Калинин, С.И. Тайм-менеджмент: практикум по управлению временем. – СПб.: Речь, 2006. – 341 с.</a:t>
            </a:r>
          </a:p>
          <a:p>
            <a:pPr marL="539496" lvl="0" indent="-457200">
              <a:buFont typeface="+mj-lt"/>
              <a:buAutoNum type="arabicPeriod" startAt="9"/>
            </a:pPr>
            <a:r>
              <a:rPr lang="ru-RU" sz="2400" dirty="0" smtClean="0">
                <a:latin typeface="Times New Roman" pitchFamily="18" charset="0"/>
                <a:cs typeface="Times New Roman" pitchFamily="18" charset="0"/>
              </a:rPr>
              <a:t>Кеннеди, Д. Жесткий тайм-менеджмент: Возьмите свою жизнь под контроль. / Д. Кеннеди. - М.: </a:t>
            </a:r>
            <a:r>
              <a:rPr lang="ru-RU" sz="2400" dirty="0" err="1" smtClean="0">
                <a:latin typeface="Times New Roman" pitchFamily="18" charset="0"/>
                <a:cs typeface="Times New Roman" pitchFamily="18" charset="0"/>
              </a:rPr>
              <a:t>Альпина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Паблишер</a:t>
            </a:r>
            <a:r>
              <a:rPr lang="ru-RU" sz="2400" dirty="0" smtClean="0">
                <a:latin typeface="Times New Roman" pitchFamily="18" charset="0"/>
                <a:cs typeface="Times New Roman" pitchFamily="18" charset="0"/>
              </a:rPr>
              <a:t>, 2016. - 199 </a:t>
            </a:r>
            <a:r>
              <a:rPr lang="ru-RU" sz="2400" dirty="0" err="1" smtClean="0">
                <a:latin typeface="Times New Roman" pitchFamily="18" charset="0"/>
                <a:cs typeface="Times New Roman" pitchFamily="18" charset="0"/>
              </a:rPr>
              <a:t>c</a:t>
            </a:r>
            <a:r>
              <a:rPr lang="ru-RU" sz="2400" dirty="0" smtClean="0">
                <a:latin typeface="Times New Roman" pitchFamily="18" charset="0"/>
                <a:cs typeface="Times New Roman" pitchFamily="18" charset="0"/>
              </a:rPr>
              <a:t>.</a:t>
            </a:r>
          </a:p>
          <a:p>
            <a:pPr marL="539496" lvl="0" indent="-457200">
              <a:buFont typeface="+mj-lt"/>
              <a:buAutoNum type="arabicPeriod" startAt="9"/>
            </a:pPr>
            <a:r>
              <a:rPr lang="ru-RU" sz="2400" dirty="0" err="1" smtClean="0">
                <a:latin typeface="Times New Roman" pitchFamily="18" charset="0"/>
                <a:cs typeface="Times New Roman" pitchFamily="18" charset="0"/>
              </a:rPr>
              <a:t>Кови</a:t>
            </a:r>
            <a:r>
              <a:rPr lang="ru-RU" sz="2400" dirty="0" smtClean="0">
                <a:latin typeface="Times New Roman" pitchFamily="18" charset="0"/>
                <a:cs typeface="Times New Roman" pitchFamily="18" charset="0"/>
              </a:rPr>
              <a:t>, С. Семь навыков высокоэффективных людей. – М.: Омега-Л, 2005. – 114 с</a:t>
            </a:r>
            <a:r>
              <a:rPr lang="ru-RU"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p:txBody>
      </p:sp>
      <p:sp>
        <p:nvSpPr>
          <p:cNvPr id="4" name="TextBox 3"/>
          <p:cNvSpPr txBox="1"/>
          <p:nvPr/>
        </p:nvSpPr>
        <p:spPr>
          <a:xfrm>
            <a:off x="1000100" y="0"/>
            <a:ext cx="8143900" cy="1200329"/>
          </a:xfrm>
          <a:prstGeom prst="rect">
            <a:avLst/>
          </a:prstGeom>
          <a:solidFill>
            <a:srgbClr val="FFFF00"/>
          </a:solidFill>
          <a:ln w="19050">
            <a:solidFill>
              <a:srgbClr val="FF0000"/>
            </a:solidFill>
          </a:ln>
        </p:spPr>
        <p:txBody>
          <a:bodyPr wrap="square" rtlCol="0">
            <a:spAutoFit/>
          </a:bodyPr>
          <a:lstStyle/>
          <a:p>
            <a:pPr algn="ctr"/>
            <a:r>
              <a:rPr lang="en-US" sz="3600" b="1" dirty="0" err="1" smtClean="0">
                <a:solidFill>
                  <a:srgbClr val="FF0000"/>
                </a:solidFill>
              </a:rPr>
              <a:t>Foydalanilgan</a:t>
            </a:r>
            <a:r>
              <a:rPr lang="en-US" sz="3600" b="1" dirty="0" smtClean="0">
                <a:solidFill>
                  <a:srgbClr val="FF0000"/>
                </a:solidFill>
              </a:rPr>
              <a:t> </a:t>
            </a:r>
            <a:r>
              <a:rPr lang="en-US" sz="3600" b="1" dirty="0" err="1" smtClean="0">
                <a:solidFill>
                  <a:srgbClr val="FF0000"/>
                </a:solidFill>
              </a:rPr>
              <a:t>va</a:t>
            </a:r>
            <a:r>
              <a:rPr lang="en-US" sz="3600" b="1" dirty="0" smtClean="0">
                <a:solidFill>
                  <a:srgbClr val="FF0000"/>
                </a:solidFill>
              </a:rPr>
              <a:t> </a:t>
            </a:r>
            <a:r>
              <a:rPr lang="en-US" sz="3600" b="1" dirty="0" err="1" smtClean="0">
                <a:solidFill>
                  <a:srgbClr val="FF0000"/>
                </a:solidFill>
              </a:rPr>
              <a:t>tavsiya</a:t>
            </a:r>
            <a:r>
              <a:rPr lang="en-US" sz="3600" b="1" dirty="0" smtClean="0">
                <a:solidFill>
                  <a:srgbClr val="FF0000"/>
                </a:solidFill>
              </a:rPr>
              <a:t> </a:t>
            </a:r>
          </a:p>
          <a:p>
            <a:pPr algn="ctr"/>
            <a:r>
              <a:rPr lang="en-US" sz="3600" b="1" dirty="0" err="1" smtClean="0">
                <a:solidFill>
                  <a:srgbClr val="FF0000"/>
                </a:solidFill>
              </a:rPr>
              <a:t>etilgan</a:t>
            </a:r>
            <a:r>
              <a:rPr lang="en-US" sz="3600" b="1" dirty="0" smtClean="0">
                <a:solidFill>
                  <a:srgbClr val="FF0000"/>
                </a:solidFill>
              </a:rPr>
              <a:t> </a:t>
            </a:r>
            <a:r>
              <a:rPr lang="en-US" sz="3600" b="1" dirty="0" err="1" smtClean="0">
                <a:solidFill>
                  <a:srgbClr val="FF0000"/>
                </a:solidFill>
              </a:rPr>
              <a:t>adabiyotlar</a:t>
            </a:r>
            <a:endParaRPr lang="ru-RU" sz="3600" b="1" dirty="0">
              <a:solidFill>
                <a:srgbClr val="FF0000"/>
              </a:solidFill>
              <a:latin typeface="Times New Roman" pitchFamily="18" charset="0"/>
              <a:cs typeface="Times New Roman" pitchFamily="18" charset="0"/>
            </a:endParaRPr>
          </a:p>
        </p:txBody>
      </p:sp>
      <p:pic>
        <p:nvPicPr>
          <p:cNvPr id="6"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429652" y="524719"/>
            <a:ext cx="642910" cy="618265"/>
          </a:xfrm>
          <a:prstGeom prst="rect">
            <a:avLst/>
          </a:prstGeom>
          <a:noFill/>
        </p:spPr>
      </p:pic>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type="body" idx="1"/>
          </p:nvPr>
        </p:nvSpPr>
        <p:spPr>
          <a:xfrm>
            <a:off x="1000100" y="1214422"/>
            <a:ext cx="8072462" cy="6143644"/>
          </a:xfrm>
        </p:spPr>
        <p:txBody>
          <a:bodyPr>
            <a:noAutofit/>
          </a:bodyPr>
          <a:lstStyle/>
          <a:p>
            <a:pPr marL="539496" lvl="0" indent="-457200">
              <a:buFont typeface="+mj-lt"/>
              <a:buAutoNum type="arabicPeriod" startAt="14"/>
            </a:pPr>
            <a:r>
              <a:rPr lang="ru-RU" sz="2400" dirty="0" smtClean="0">
                <a:latin typeface="Times New Roman" pitchFamily="18" charset="0"/>
                <a:cs typeface="Times New Roman" pitchFamily="18" charset="0"/>
              </a:rPr>
              <a:t>Сидорова</a:t>
            </a:r>
            <a:r>
              <a:rPr lang="ru-RU" sz="2400" dirty="0" smtClean="0">
                <a:latin typeface="Times New Roman" pitchFamily="18" charset="0"/>
                <a:cs typeface="Times New Roman" pitchFamily="18" charset="0"/>
              </a:rPr>
              <a:t>, Н.А. Тайм-менеджмент: Создание оптимального расписания дня и эффективная организация рабочего процесса / Н.А. Сидорова. - М.: Дашков и К, 2013. - 220 </a:t>
            </a:r>
            <a:r>
              <a:rPr lang="ru-RU" sz="2400" dirty="0" err="1" smtClean="0">
                <a:latin typeface="Times New Roman" pitchFamily="18" charset="0"/>
                <a:cs typeface="Times New Roman" pitchFamily="18" charset="0"/>
              </a:rPr>
              <a:t>c</a:t>
            </a:r>
            <a:r>
              <a:rPr lang="ru-RU" sz="2400" dirty="0" smtClean="0">
                <a:latin typeface="Times New Roman" pitchFamily="18" charset="0"/>
                <a:cs typeface="Times New Roman" pitchFamily="18" charset="0"/>
              </a:rPr>
              <a:t>.</a:t>
            </a:r>
          </a:p>
          <a:p>
            <a:pPr marL="539496" lvl="0" indent="-457200">
              <a:buFont typeface="+mj-lt"/>
              <a:buAutoNum type="arabicPeriod" startAt="14"/>
            </a:pPr>
            <a:r>
              <a:rPr lang="ru-RU" sz="2400" dirty="0" smtClean="0">
                <a:latin typeface="Times New Roman" pitchFamily="18" charset="0"/>
                <a:cs typeface="Times New Roman" pitchFamily="18" charset="0"/>
              </a:rPr>
              <a:t>Стрелкова, Л.В. Тайм-менеджмент. Учебное пособие / Л.В. Стрелкова, Ю.А. </a:t>
            </a:r>
            <a:r>
              <a:rPr lang="ru-RU" sz="2400" dirty="0" err="1" smtClean="0">
                <a:latin typeface="Times New Roman" pitchFamily="18" charset="0"/>
                <a:cs typeface="Times New Roman" pitchFamily="18" charset="0"/>
              </a:rPr>
              <a:t>Макушева</a:t>
            </a:r>
            <a:r>
              <a:rPr lang="ru-RU" sz="2400" dirty="0" smtClean="0">
                <a:latin typeface="Times New Roman" pitchFamily="18" charset="0"/>
                <a:cs typeface="Times New Roman" pitchFamily="18" charset="0"/>
              </a:rPr>
              <a:t>. - М.: </a:t>
            </a:r>
            <a:r>
              <a:rPr lang="ru-RU" sz="2400" dirty="0" err="1" smtClean="0">
                <a:latin typeface="Times New Roman" pitchFamily="18" charset="0"/>
                <a:cs typeface="Times New Roman" pitchFamily="18" charset="0"/>
              </a:rPr>
              <a:t>Юнити</a:t>
            </a:r>
            <a:r>
              <a:rPr lang="ru-RU" sz="2400" dirty="0" smtClean="0">
                <a:latin typeface="Times New Roman" pitchFamily="18" charset="0"/>
                <a:cs typeface="Times New Roman" pitchFamily="18" charset="0"/>
              </a:rPr>
              <a:t>, 2018. - 352 </a:t>
            </a:r>
            <a:r>
              <a:rPr lang="ru-RU" sz="2400" dirty="0" err="1" smtClean="0">
                <a:latin typeface="Times New Roman" pitchFamily="18" charset="0"/>
                <a:cs typeface="Times New Roman" pitchFamily="18" charset="0"/>
              </a:rPr>
              <a:t>c</a:t>
            </a:r>
            <a:r>
              <a:rPr lang="ru-RU" sz="2400" dirty="0" smtClean="0">
                <a:latin typeface="Times New Roman" pitchFamily="18" charset="0"/>
                <a:cs typeface="Times New Roman" pitchFamily="18" charset="0"/>
              </a:rPr>
              <a:t>.</a:t>
            </a:r>
          </a:p>
          <a:p>
            <a:pPr marL="539496" lvl="0" indent="-457200">
              <a:buFont typeface="+mj-lt"/>
              <a:buAutoNum type="arabicPeriod" startAt="14"/>
            </a:pPr>
            <a:r>
              <a:rPr lang="ru-RU" sz="2400" dirty="0" err="1" smtClean="0">
                <a:latin typeface="Times New Roman" pitchFamily="18" charset="0"/>
                <a:cs typeface="Times New Roman" pitchFamily="18" charset="0"/>
              </a:rPr>
              <a:t>Ягер</a:t>
            </a:r>
            <a:r>
              <a:rPr lang="ru-RU" sz="2400" dirty="0" smtClean="0">
                <a:latin typeface="Times New Roman" pitchFamily="18" charset="0"/>
                <a:cs typeface="Times New Roman" pitchFamily="18" charset="0"/>
              </a:rPr>
              <a:t>, Д. Творческое управление временем в новом веке. – М.: </a:t>
            </a:r>
            <a:r>
              <a:rPr lang="ru-RU" sz="2400" dirty="0" err="1" smtClean="0">
                <a:latin typeface="Times New Roman" pitchFamily="18" charset="0"/>
                <a:cs typeface="Times New Roman" pitchFamily="18" charset="0"/>
              </a:rPr>
              <a:t>Альпина-паблишер</a:t>
            </a:r>
            <a:r>
              <a:rPr lang="ru-RU" sz="2400" dirty="0" smtClean="0">
                <a:latin typeface="Times New Roman" pitchFamily="18" charset="0"/>
                <a:cs typeface="Times New Roman" pitchFamily="18" charset="0"/>
              </a:rPr>
              <a:t>, 2005. – 174 с.</a:t>
            </a:r>
          </a:p>
          <a:p>
            <a:pPr marL="514350" lvl="0" indent="-514350">
              <a:buFont typeface="+mj-lt"/>
              <a:buAutoNum type="arabicPeriod" startAt="14"/>
            </a:pPr>
            <a:endParaRPr lang="ru-RU" sz="2400" dirty="0" smtClean="0">
              <a:latin typeface="Times New Roman" pitchFamily="18" charset="0"/>
              <a:cs typeface="Times New Roman" pitchFamily="18" charset="0"/>
            </a:endParaRPr>
          </a:p>
        </p:txBody>
      </p:sp>
      <p:sp>
        <p:nvSpPr>
          <p:cNvPr id="4" name="TextBox 3"/>
          <p:cNvSpPr txBox="1"/>
          <p:nvPr/>
        </p:nvSpPr>
        <p:spPr>
          <a:xfrm>
            <a:off x="1000100" y="0"/>
            <a:ext cx="8143900" cy="1200329"/>
          </a:xfrm>
          <a:prstGeom prst="rect">
            <a:avLst/>
          </a:prstGeom>
          <a:solidFill>
            <a:srgbClr val="FFFF00"/>
          </a:solidFill>
          <a:ln w="19050">
            <a:solidFill>
              <a:srgbClr val="FF0000"/>
            </a:solidFill>
          </a:ln>
        </p:spPr>
        <p:txBody>
          <a:bodyPr wrap="square" rtlCol="0">
            <a:spAutoFit/>
          </a:bodyPr>
          <a:lstStyle/>
          <a:p>
            <a:pPr algn="ctr"/>
            <a:r>
              <a:rPr lang="en-US" sz="3600" b="1" dirty="0" err="1" smtClean="0">
                <a:solidFill>
                  <a:srgbClr val="FF0000"/>
                </a:solidFill>
              </a:rPr>
              <a:t>Foydalanilgan</a:t>
            </a:r>
            <a:r>
              <a:rPr lang="en-US" sz="3600" b="1" dirty="0" smtClean="0">
                <a:solidFill>
                  <a:srgbClr val="FF0000"/>
                </a:solidFill>
              </a:rPr>
              <a:t> </a:t>
            </a:r>
            <a:r>
              <a:rPr lang="en-US" sz="3600" b="1" dirty="0" err="1" smtClean="0">
                <a:solidFill>
                  <a:srgbClr val="FF0000"/>
                </a:solidFill>
              </a:rPr>
              <a:t>va</a:t>
            </a:r>
            <a:r>
              <a:rPr lang="en-US" sz="3600" b="1" dirty="0" smtClean="0">
                <a:solidFill>
                  <a:srgbClr val="FF0000"/>
                </a:solidFill>
              </a:rPr>
              <a:t> </a:t>
            </a:r>
            <a:r>
              <a:rPr lang="en-US" sz="3600" b="1" dirty="0" err="1" smtClean="0">
                <a:solidFill>
                  <a:srgbClr val="FF0000"/>
                </a:solidFill>
              </a:rPr>
              <a:t>tavsiya</a:t>
            </a:r>
            <a:r>
              <a:rPr lang="en-US" sz="3600" b="1" dirty="0" smtClean="0">
                <a:solidFill>
                  <a:srgbClr val="FF0000"/>
                </a:solidFill>
              </a:rPr>
              <a:t> </a:t>
            </a:r>
          </a:p>
          <a:p>
            <a:pPr algn="ctr"/>
            <a:r>
              <a:rPr lang="en-US" sz="3600" b="1" dirty="0" err="1" smtClean="0">
                <a:solidFill>
                  <a:srgbClr val="FF0000"/>
                </a:solidFill>
              </a:rPr>
              <a:t>etilgan</a:t>
            </a:r>
            <a:r>
              <a:rPr lang="en-US" sz="3600" b="1" dirty="0" smtClean="0">
                <a:solidFill>
                  <a:srgbClr val="FF0000"/>
                </a:solidFill>
              </a:rPr>
              <a:t> </a:t>
            </a:r>
            <a:r>
              <a:rPr lang="en-US" sz="3600" b="1" dirty="0" err="1" smtClean="0">
                <a:solidFill>
                  <a:srgbClr val="FF0000"/>
                </a:solidFill>
              </a:rPr>
              <a:t>adabiyotlar</a:t>
            </a:r>
            <a:endParaRPr lang="ru-RU" sz="3600" b="1" dirty="0">
              <a:solidFill>
                <a:srgbClr val="FF0000"/>
              </a:solidFill>
              <a:latin typeface="Times New Roman" pitchFamily="18" charset="0"/>
              <a:cs typeface="Times New Roman" pitchFamily="18" charset="0"/>
            </a:endParaRPr>
          </a:p>
        </p:txBody>
      </p:sp>
      <p:pic>
        <p:nvPicPr>
          <p:cNvPr id="6"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429652" y="524719"/>
            <a:ext cx="642910" cy="618265"/>
          </a:xfrm>
          <a:prstGeom prst="rect">
            <a:avLst/>
          </a:prstGeom>
          <a:noFill/>
        </p:spPr>
      </p:pic>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357298"/>
            <a:ext cx="7215238" cy="4572032"/>
          </a:xfrm>
        </p:spPr>
        <p:txBody>
          <a:bodyPr>
            <a:noAutofit/>
          </a:bodyPr>
          <a:lstStyle/>
          <a:p>
            <a:pPr algn="ctr">
              <a:defRPr/>
            </a:pP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Savollar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t>
            </a:r>
            <a:b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b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qo’shimchalar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t>
            </a:r>
            <a:b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b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e’tirozlar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 </a:t>
            </a:r>
            <a:b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b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takliflar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t>
            </a:r>
            <a:endParaRPr lang="ru-RU" sz="60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1182D2C8-8C08-481D-98E3-DD766A4C5F69}" type="slidenum">
              <a:rPr lang="ru-RU" sz="2000" b="1" smtClean="0">
                <a:solidFill>
                  <a:schemeClr val="tx1"/>
                </a:solidFill>
              </a:rPr>
              <a:pPr/>
              <a:t>44</a:t>
            </a:fld>
            <a:endParaRPr lang="ru-RU" sz="2000" b="1" dirty="0">
              <a:solidFill>
                <a:schemeClr val="tx1"/>
              </a:solidFill>
            </a:endParaRPr>
          </a:p>
        </p:txBody>
      </p:sp>
      <p:sp>
        <p:nvSpPr>
          <p:cNvPr id="4" name="Rectangle 3"/>
          <p:cNvSpPr txBox="1">
            <a:spLocks noChangeArrowheads="1"/>
          </p:cNvSpPr>
          <p:nvPr/>
        </p:nvSpPr>
        <p:spPr>
          <a:xfrm>
            <a:off x="1000100" y="1214422"/>
            <a:ext cx="8072462" cy="6143644"/>
          </a:xfrm>
          <a:prstGeom prst="rect">
            <a:avLst/>
          </a:prstGeom>
        </p:spPr>
        <p:txBody>
          <a:bodyPr>
            <a:noAutofit/>
          </a:bodyPr>
          <a:lstStyle/>
          <a:p>
            <a:pPr marL="514350" marR="0" lvl="0" indent="-514350" algn="l" defTabSz="914400" rtl="0" eaLnBrk="1" fontAlgn="auto" latinLnBrk="0" hangingPunct="1">
              <a:lnSpc>
                <a:spcPct val="100000"/>
              </a:lnSpc>
              <a:spcBef>
                <a:spcPts val="600"/>
              </a:spcBef>
              <a:spcAft>
                <a:spcPts val="0"/>
              </a:spcAft>
              <a:buClr>
                <a:schemeClr val="accent1"/>
              </a:buClr>
              <a:buSzPct val="80000"/>
              <a:buFont typeface="+mj-lt"/>
              <a:buAutoNum type="arabicPeriod" startAt="14"/>
              <a:tabLst/>
              <a:defRPr/>
            </a:pPr>
            <a:endParaRPr kumimoji="0" lang="ru-RU" sz="2400" b="0" i="0" u="none" strike="noStrike" kern="1200" cap="none" spc="0" normalizeH="0" baseline="0" noProof="0" dirty="0" smtClean="0">
              <a:ln>
                <a:noFill/>
              </a:ln>
              <a:solidFill>
                <a:schemeClr val="tx1"/>
              </a:solidFill>
              <a:effectLst/>
              <a:uLnTx/>
              <a:uFillTx/>
              <a:latin typeface="Times New Roman" pitchFamily="18" charset="0"/>
              <a:ea typeface="+mn-ea"/>
              <a:cs typeface="Times New Roman" pitchFamily="18" charset="0"/>
            </a:endParaRPr>
          </a:p>
        </p:txBody>
      </p:sp>
      <p:sp>
        <p:nvSpPr>
          <p:cNvPr id="5" name="TextBox 4"/>
          <p:cNvSpPr txBox="1"/>
          <p:nvPr/>
        </p:nvSpPr>
        <p:spPr>
          <a:xfrm>
            <a:off x="1000100" y="0"/>
            <a:ext cx="8143900" cy="646331"/>
          </a:xfrm>
          <a:prstGeom prst="rect">
            <a:avLst/>
          </a:prstGeom>
          <a:solidFill>
            <a:srgbClr val="FFFF00"/>
          </a:solidFill>
          <a:ln w="19050">
            <a:solidFill>
              <a:srgbClr val="FF0000"/>
            </a:solidFill>
          </a:ln>
        </p:spPr>
        <p:txBody>
          <a:bodyPr wrap="square" rtlCol="0">
            <a:spAutoFit/>
          </a:bodyPr>
          <a:lstStyle/>
          <a:p>
            <a:pPr algn="ctr"/>
            <a:endParaRPr lang="ru-RU" sz="3600" b="1" dirty="0">
              <a:solidFill>
                <a:srgbClr val="FF0000"/>
              </a:solidFill>
              <a:latin typeface="Times New Roman" pitchFamily="18" charset="0"/>
              <a:cs typeface="Times New Roman" pitchFamily="18" charset="0"/>
            </a:endParaRPr>
          </a:p>
        </p:txBody>
      </p:sp>
      <p:pic>
        <p:nvPicPr>
          <p:cNvPr id="6"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429652" y="524719"/>
            <a:ext cx="642910" cy="618265"/>
          </a:xfrm>
          <a:prstGeom prst="rect">
            <a:avLst/>
          </a:prstGeom>
          <a:noFill/>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357298"/>
            <a:ext cx="7215238" cy="4572032"/>
          </a:xfrm>
        </p:spPr>
        <p:txBody>
          <a:bodyPr>
            <a:noAutofit/>
          </a:bodyPr>
          <a:lstStyle/>
          <a:p>
            <a:pPr algn="ctr">
              <a:defRPr/>
            </a:pPr>
            <a:r>
              <a:rPr lang="en-US" sz="6600" b="1" dirty="0" err="1" smtClean="0">
                <a:solidFill>
                  <a:srgbClr val="FF0000"/>
                </a:solidFill>
                <a:effectLst>
                  <a:outerShdw blurRad="38100" dist="38100" dir="2700000" algn="tl">
                    <a:srgbClr val="000000">
                      <a:alpha val="43137"/>
                    </a:srgbClr>
                  </a:outerShdw>
                </a:effectLst>
              </a:rPr>
              <a:t>E’tiboringiz</a:t>
            </a:r>
            <a:r>
              <a:rPr lang="en-US" sz="6600" b="1" dirty="0" smtClean="0">
                <a:solidFill>
                  <a:srgbClr val="FF0000"/>
                </a:solidFill>
                <a:effectLst>
                  <a:outerShdw blurRad="38100" dist="38100" dir="2700000" algn="tl">
                    <a:srgbClr val="000000">
                      <a:alpha val="43137"/>
                    </a:srgbClr>
                  </a:outerShdw>
                </a:effectLst>
              </a:rPr>
              <a:t> </a:t>
            </a:r>
            <a:r>
              <a:rPr lang="en-US" sz="6600" b="1" dirty="0" err="1" smtClean="0">
                <a:solidFill>
                  <a:srgbClr val="FF0000"/>
                </a:solidFill>
                <a:effectLst>
                  <a:outerShdw blurRad="38100" dist="38100" dir="2700000" algn="tl">
                    <a:srgbClr val="000000">
                      <a:alpha val="43137"/>
                    </a:srgbClr>
                  </a:outerShdw>
                </a:effectLst>
              </a:rPr>
              <a:t>uchun</a:t>
            </a:r>
            <a:r>
              <a:rPr lang="en-US" sz="6600" b="1" dirty="0" smtClean="0">
                <a:solidFill>
                  <a:srgbClr val="FF0000"/>
                </a:solidFill>
                <a:effectLst>
                  <a:outerShdw blurRad="38100" dist="38100" dir="2700000" algn="tl">
                    <a:srgbClr val="000000">
                      <a:alpha val="43137"/>
                    </a:srgbClr>
                  </a:outerShdw>
                </a:effectLst>
              </a:rPr>
              <a:t> </a:t>
            </a:r>
            <a:r>
              <a:rPr lang="en-US" sz="6600" b="1" dirty="0" err="1" smtClean="0">
                <a:solidFill>
                  <a:srgbClr val="FF0000"/>
                </a:solidFill>
                <a:effectLst>
                  <a:outerShdw blurRad="38100" dist="38100" dir="2700000" algn="tl">
                    <a:srgbClr val="000000">
                      <a:alpha val="43137"/>
                    </a:srgbClr>
                  </a:outerShdw>
                </a:effectLst>
              </a:rPr>
              <a:t>rahmat</a:t>
            </a:r>
            <a:r>
              <a:rPr lang="en-US" sz="6600" b="1" dirty="0" smtClean="0">
                <a:solidFill>
                  <a:srgbClr val="FF0000"/>
                </a:solidFill>
                <a:effectLst>
                  <a:outerShdw blurRad="38100" dist="38100" dir="2700000" algn="tl">
                    <a:srgbClr val="000000">
                      <a:alpha val="43137"/>
                    </a:srgbClr>
                  </a:outerShdw>
                </a:effectLst>
              </a:rPr>
              <a:t>!</a:t>
            </a:r>
            <a:r>
              <a:rPr lang="ru-RU" sz="6600" b="1" dirty="0" smtClean="0">
                <a:solidFill>
                  <a:srgbClr val="FF0000"/>
                </a:solidFill>
                <a:effectLst>
                  <a:outerShdw blurRad="38100" dist="38100" dir="2700000" algn="tl">
                    <a:srgbClr val="000000">
                      <a:alpha val="43137"/>
                    </a:srgbClr>
                  </a:outerShdw>
                </a:effectLst>
              </a:rPr>
              <a:t/>
            </a:r>
            <a:br>
              <a:rPr lang="ru-RU" sz="6600" b="1" dirty="0" smtClean="0">
                <a:solidFill>
                  <a:srgbClr val="FF0000"/>
                </a:solidFill>
                <a:effectLst>
                  <a:outerShdw blurRad="38100" dist="38100" dir="2700000" algn="tl">
                    <a:srgbClr val="000000">
                      <a:alpha val="43137"/>
                    </a:srgbClr>
                  </a:outerShdw>
                </a:effectLst>
              </a:rPr>
            </a:br>
            <a:endParaRPr lang="ru-RU" sz="66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1182D2C8-8C08-481D-98E3-DD766A4C5F69}" type="slidenum">
              <a:rPr lang="ru-RU" sz="1800" b="1" smtClean="0">
                <a:solidFill>
                  <a:schemeClr val="tx1"/>
                </a:solidFill>
                <a:latin typeface="Times New Roman" pitchFamily="18" charset="0"/>
                <a:cs typeface="Times New Roman" pitchFamily="18" charset="0"/>
              </a:rPr>
              <a:pPr/>
              <a:t>45</a:t>
            </a:fld>
            <a:endParaRPr lang="ru-RU" sz="1800" b="1" dirty="0">
              <a:solidFill>
                <a:schemeClr val="tx1"/>
              </a:solidFill>
              <a:latin typeface="Times New Roman" pitchFamily="18" charset="0"/>
              <a:cs typeface="Times New Roman" pitchFamily="18" charset="0"/>
            </a:endParaRPr>
          </a:p>
        </p:txBody>
      </p:sp>
      <p:sp>
        <p:nvSpPr>
          <p:cNvPr id="4" name="Rectangle 3"/>
          <p:cNvSpPr txBox="1">
            <a:spLocks noChangeArrowheads="1"/>
          </p:cNvSpPr>
          <p:nvPr/>
        </p:nvSpPr>
        <p:spPr>
          <a:xfrm>
            <a:off x="1000100" y="1214422"/>
            <a:ext cx="8072462" cy="6143644"/>
          </a:xfrm>
          <a:prstGeom prst="rect">
            <a:avLst/>
          </a:prstGeom>
        </p:spPr>
        <p:txBody>
          <a:bodyPr>
            <a:noAutofit/>
          </a:bodyPr>
          <a:lstStyle/>
          <a:p>
            <a:pPr marL="514350" marR="0" lvl="0" indent="-514350" algn="l" defTabSz="914400" rtl="0" eaLnBrk="1" fontAlgn="auto" latinLnBrk="0" hangingPunct="1">
              <a:lnSpc>
                <a:spcPct val="100000"/>
              </a:lnSpc>
              <a:spcBef>
                <a:spcPts val="600"/>
              </a:spcBef>
              <a:spcAft>
                <a:spcPts val="0"/>
              </a:spcAft>
              <a:buClr>
                <a:schemeClr val="accent1"/>
              </a:buClr>
              <a:buSzPct val="80000"/>
              <a:tabLst/>
              <a:defRPr/>
            </a:pPr>
            <a:endParaRPr kumimoji="0" lang="ru-RU" sz="2400" b="0" i="0" u="none" strike="noStrike" kern="1200" cap="none" spc="0" normalizeH="0" baseline="0" noProof="0" dirty="0" smtClean="0">
              <a:ln>
                <a:noFill/>
              </a:ln>
              <a:solidFill>
                <a:schemeClr val="tx1"/>
              </a:solidFill>
              <a:effectLst/>
              <a:uLnTx/>
              <a:uFillTx/>
              <a:latin typeface="Times New Roman" pitchFamily="18" charset="0"/>
              <a:ea typeface="+mn-ea"/>
              <a:cs typeface="Times New Roman" pitchFamily="18" charset="0"/>
            </a:endParaRPr>
          </a:p>
        </p:txBody>
      </p:sp>
      <p:sp>
        <p:nvSpPr>
          <p:cNvPr id="5" name="TextBox 4"/>
          <p:cNvSpPr txBox="1"/>
          <p:nvPr/>
        </p:nvSpPr>
        <p:spPr>
          <a:xfrm>
            <a:off x="1000100" y="0"/>
            <a:ext cx="8143900" cy="646331"/>
          </a:xfrm>
          <a:prstGeom prst="rect">
            <a:avLst/>
          </a:prstGeom>
          <a:solidFill>
            <a:srgbClr val="FFFF00"/>
          </a:solidFill>
          <a:ln w="19050">
            <a:solidFill>
              <a:srgbClr val="FF0000"/>
            </a:solidFill>
          </a:ln>
        </p:spPr>
        <p:txBody>
          <a:bodyPr wrap="square" rtlCol="0">
            <a:spAutoFit/>
          </a:bodyPr>
          <a:lstStyle/>
          <a:p>
            <a:pPr algn="ctr"/>
            <a:endParaRPr lang="ru-RU" sz="3600" b="1" dirty="0">
              <a:solidFill>
                <a:srgbClr val="FF0000"/>
              </a:solidFill>
              <a:latin typeface="Times New Roman" pitchFamily="18" charset="0"/>
              <a:cs typeface="Times New Roman" pitchFamily="18" charset="0"/>
            </a:endParaRPr>
          </a:p>
        </p:txBody>
      </p:sp>
      <p:pic>
        <p:nvPicPr>
          <p:cNvPr id="6" name="Picture 2" descr="пунктуальный Сток-фотографии, графику и векторные иллюстрации | Stockfresh"/>
          <p:cNvPicPr>
            <a:picLocks noChangeAspect="1" noChangeArrowheads="1"/>
          </p:cNvPicPr>
          <p:nvPr/>
        </p:nvPicPr>
        <p:blipFill>
          <a:blip r:embed="rId2" cstate="print"/>
          <a:srcRect/>
          <a:stretch>
            <a:fillRect/>
          </a:stretch>
        </p:blipFill>
        <p:spPr bwMode="auto">
          <a:xfrm>
            <a:off x="8429652" y="524719"/>
            <a:ext cx="642910" cy="618265"/>
          </a:xfrm>
          <a:prstGeom prst="rect">
            <a:avLst/>
          </a:prstGeom>
          <a:no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4194</TotalTime>
  <Words>1891</Words>
  <Application>Microsoft Office PowerPoint</Application>
  <PresentationFormat>Экран (4:3)</PresentationFormat>
  <Paragraphs>265</Paragraphs>
  <Slides>45</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45</vt:i4>
      </vt:variant>
    </vt:vector>
  </HeadingPairs>
  <TitlesOfParts>
    <vt:vector size="46" baseType="lpstr">
      <vt:lpstr>Солнцестояние</vt:lpstr>
      <vt:lpstr>Soft skills for Engineers.  Lecture 15. </vt:lpstr>
      <vt:lpstr>15-MAVZU   VAQTNI BOSHQARISH, MUNOSABATLAR VA    TAFSILOTLARGA E'TIBOR.  </vt:lpstr>
      <vt:lpstr>  Vaqtni boshqarish       ahamiyati va yo’nalishlari. 2. Munosabatlar va ish       joyidagi muhit.  3. Tafsilotlarga e'tibor. 4. Nazorat savollari. 5. Foydalangan va tavsiya      etilgan adabiyotlar.</vt:lpstr>
      <vt:lpstr>Слайд 4</vt:lpstr>
      <vt:lpstr>Слайд 5</vt:lpstr>
      <vt:lpstr>Слайд 6</vt:lpstr>
      <vt:lpstr>Слайд 7</vt:lpstr>
      <vt:lpstr>Слайд 8</vt:lpstr>
      <vt:lpstr>Слайд 9</vt:lpstr>
      <vt:lpstr>Слайд 10</vt:lpstr>
      <vt:lpstr>Слайд 11</vt:lpstr>
      <vt:lpstr>Слайд 12</vt:lpstr>
      <vt:lpstr>Bizga boshqacha yashashga nima to’sqinlik qilyapti?  Vaqtimiz nimaga ketyapti?</vt:lpstr>
      <vt:lpstr>Слайд 14</vt:lpstr>
      <vt:lpstr>Слайд 15</vt:lpstr>
      <vt:lpstr>Слайд 16</vt:lpstr>
      <vt:lpstr>Слайд 17</vt:lpstr>
      <vt:lpstr>Слайд 18</vt:lpstr>
      <vt:lpstr>1. Shoshilinch ishlar - vazifalar, ularning bajarilishi qat'iy belgilangan muddatda.  2. O'rta muddatli ishlar - kundalik faoliyat.   3. Shoshilinch bo'lmagan ishlar - bir muncha vaqtga qoldirilishi mumkin bo'lgan narsalar.</vt:lpstr>
      <vt:lpstr>Menejer o’zi shaxsan qilish kerak  </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Слайд 39</vt:lpstr>
      <vt:lpstr>Слайд 40</vt:lpstr>
      <vt:lpstr>Слайд 41</vt:lpstr>
      <vt:lpstr>Слайд 42</vt:lpstr>
      <vt:lpstr>Слайд 43</vt:lpstr>
      <vt:lpstr>Savollar, qo’shimchalar, e’tirozlar,  takliflar?</vt:lpstr>
      <vt:lpstr>E’tiboringiz uchun rahmat! </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Metallarga ishlov berish turlari, usullari va jihozlar,</dc:title>
  <dc:creator>Пользователь Windows</dc:creator>
  <cp:lastModifiedBy>Пользователь Windows</cp:lastModifiedBy>
  <cp:revision>308</cp:revision>
  <dcterms:created xsi:type="dcterms:W3CDTF">2021-05-20T07:27:36Z</dcterms:created>
  <dcterms:modified xsi:type="dcterms:W3CDTF">2021-11-13T10:11:13Z</dcterms:modified>
</cp:coreProperties>
</file>