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45"/>
  </p:notesMasterIdLst>
  <p:sldIdLst>
    <p:sldId id="324" r:id="rId2"/>
    <p:sldId id="330" r:id="rId3"/>
    <p:sldId id="314" r:id="rId4"/>
    <p:sldId id="384" r:id="rId5"/>
    <p:sldId id="385" r:id="rId6"/>
    <p:sldId id="386" r:id="rId7"/>
    <p:sldId id="404" r:id="rId8"/>
    <p:sldId id="405" r:id="rId9"/>
    <p:sldId id="406" r:id="rId10"/>
    <p:sldId id="407" r:id="rId11"/>
    <p:sldId id="408" r:id="rId12"/>
    <p:sldId id="356" r:id="rId13"/>
    <p:sldId id="355" r:id="rId14"/>
    <p:sldId id="366" r:id="rId15"/>
    <p:sldId id="367" r:id="rId16"/>
    <p:sldId id="368" r:id="rId17"/>
    <p:sldId id="369" r:id="rId18"/>
    <p:sldId id="370" r:id="rId19"/>
    <p:sldId id="371" r:id="rId20"/>
    <p:sldId id="372" r:id="rId21"/>
    <p:sldId id="374" r:id="rId22"/>
    <p:sldId id="373" r:id="rId23"/>
    <p:sldId id="375" r:id="rId24"/>
    <p:sldId id="376" r:id="rId25"/>
    <p:sldId id="377" r:id="rId26"/>
    <p:sldId id="378" r:id="rId27"/>
    <p:sldId id="380" r:id="rId28"/>
    <p:sldId id="381" r:id="rId29"/>
    <p:sldId id="382" r:id="rId30"/>
    <p:sldId id="383" r:id="rId31"/>
    <p:sldId id="409" r:id="rId32"/>
    <p:sldId id="410" r:id="rId33"/>
    <p:sldId id="411" r:id="rId34"/>
    <p:sldId id="413" r:id="rId35"/>
    <p:sldId id="414" r:id="rId36"/>
    <p:sldId id="415" r:id="rId37"/>
    <p:sldId id="364" r:id="rId38"/>
    <p:sldId id="361" r:id="rId39"/>
    <p:sldId id="362" r:id="rId40"/>
    <p:sldId id="363" r:id="rId41"/>
    <p:sldId id="357" r:id="rId42"/>
    <p:sldId id="359" r:id="rId43"/>
    <p:sldId id="360" r:id="rId44"/>
  </p:sldIdLst>
  <p:sldSz cx="9144000" cy="6858000" type="screen4x3"/>
  <p:notesSz cx="6735763" cy="98694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568" autoAdjust="0"/>
    <p:restoredTop sz="94660"/>
  </p:normalViewPr>
  <p:slideViewPr>
    <p:cSldViewPr>
      <p:cViewPr>
        <p:scale>
          <a:sx n="120" d="100"/>
          <a:sy n="120" d="100"/>
        </p:scale>
        <p:origin x="-166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1F4407-C433-47AD-A2AA-11AB5079E045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DC47A4A-8F4C-4CAB-B551-C05CC341A6DA}">
      <dgm:prSet phldrT="[Текст]"/>
      <dgm:spPr>
        <a:solidFill>
          <a:srgbClr val="FFC000"/>
        </a:solidFill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Baho</a:t>
          </a:r>
          <a:r>
            <a:rPr lang="en-US" dirty="0" smtClean="0">
              <a:solidFill>
                <a:schemeClr val="tx1"/>
              </a:solidFill>
            </a:rPr>
            <a:t> </a:t>
          </a:r>
          <a:endParaRPr lang="ru-RU" dirty="0">
            <a:solidFill>
              <a:schemeClr val="tx1"/>
            </a:solidFill>
          </a:endParaRPr>
        </a:p>
      </dgm:t>
    </dgm:pt>
    <dgm:pt modelId="{0AAAF058-48F4-4A1C-A634-D24407B90A14}" type="parTrans" cxnId="{65C026FA-911F-4A90-A643-3C8367E9D37F}">
      <dgm:prSet/>
      <dgm:spPr/>
      <dgm:t>
        <a:bodyPr/>
        <a:lstStyle/>
        <a:p>
          <a:endParaRPr lang="ru-RU"/>
        </a:p>
      </dgm:t>
    </dgm:pt>
    <dgm:pt modelId="{2D7BAD4C-E964-46A5-BED7-5923CE17CF7A}" type="sibTrans" cxnId="{65C026FA-911F-4A90-A643-3C8367E9D37F}">
      <dgm:prSet/>
      <dgm:spPr/>
      <dgm:t>
        <a:bodyPr/>
        <a:lstStyle/>
        <a:p>
          <a:endParaRPr lang="ru-RU"/>
        </a:p>
      </dgm:t>
    </dgm:pt>
    <dgm:pt modelId="{048177D7-7D5D-49EA-900B-6974C8F77864}">
      <dgm:prSet phldrT="[Текст]"/>
      <dgm:spPr>
        <a:solidFill>
          <a:srgbClr val="00B050"/>
        </a:solidFill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Anketa</a:t>
          </a:r>
          <a:endParaRPr lang="ru-RU" dirty="0">
            <a:solidFill>
              <a:schemeClr val="tx1"/>
            </a:solidFill>
          </a:endParaRPr>
        </a:p>
      </dgm:t>
    </dgm:pt>
    <dgm:pt modelId="{992796A8-7CEE-4F29-9C0C-3297F968C900}" type="parTrans" cxnId="{331891FB-CC29-4B48-BD87-808002281FA2}">
      <dgm:prSet/>
      <dgm:spPr/>
      <dgm:t>
        <a:bodyPr/>
        <a:lstStyle/>
        <a:p>
          <a:endParaRPr lang="ru-RU"/>
        </a:p>
      </dgm:t>
    </dgm:pt>
    <dgm:pt modelId="{1C4C1E73-F23F-4C00-A3CD-CB51C9938DB5}" type="sibTrans" cxnId="{331891FB-CC29-4B48-BD87-808002281FA2}">
      <dgm:prSet/>
      <dgm:spPr/>
      <dgm:t>
        <a:bodyPr/>
        <a:lstStyle/>
        <a:p>
          <a:endParaRPr lang="ru-RU"/>
        </a:p>
      </dgm:t>
    </dgm:pt>
    <dgm:pt modelId="{8833BDBC-AA98-4216-B372-0D695A531015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2000" dirty="0" err="1" smtClean="0">
              <a:solidFill>
                <a:schemeClr val="tx1"/>
              </a:solidFill>
            </a:rPr>
            <a:t>Taqqoslash</a:t>
          </a:r>
          <a:r>
            <a:rPr lang="en-US" sz="2000" dirty="0" smtClean="0">
              <a:solidFill>
                <a:schemeClr val="tx1"/>
              </a:solidFill>
            </a:rPr>
            <a:t> </a:t>
          </a:r>
          <a:endParaRPr lang="ru-RU" sz="2000" dirty="0">
            <a:solidFill>
              <a:schemeClr val="tx1"/>
            </a:solidFill>
          </a:endParaRPr>
        </a:p>
      </dgm:t>
    </dgm:pt>
    <dgm:pt modelId="{17049A98-F5AD-44BD-87CD-9CFAF6B60A36}" type="parTrans" cxnId="{B2FDF08C-BD73-4EAA-B161-94CF5E9BCFF0}">
      <dgm:prSet/>
      <dgm:spPr/>
      <dgm:t>
        <a:bodyPr/>
        <a:lstStyle/>
        <a:p>
          <a:endParaRPr lang="ru-RU"/>
        </a:p>
      </dgm:t>
    </dgm:pt>
    <dgm:pt modelId="{92392B63-1BA2-4542-810E-97E841195EEB}" type="sibTrans" cxnId="{B2FDF08C-BD73-4EAA-B161-94CF5E9BCFF0}">
      <dgm:prSet/>
      <dgm:spPr/>
      <dgm:t>
        <a:bodyPr/>
        <a:lstStyle/>
        <a:p>
          <a:endParaRPr lang="ru-RU"/>
        </a:p>
      </dgm:t>
    </dgm:pt>
    <dgm:pt modelId="{B26B7FFD-1D4C-450E-B5F1-2A9A0CE387F0}">
      <dgm:prSet phldrT="[Текст]" phldr="1"/>
      <dgm:spPr>
        <a:solidFill>
          <a:srgbClr val="00B0F0"/>
        </a:solidFill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EEF9D66-9406-49B4-9A9F-2865BEFCEED0}" type="parTrans" cxnId="{83276229-398D-47CE-82B4-DD3AE83E9768}">
      <dgm:prSet/>
      <dgm:spPr/>
      <dgm:t>
        <a:bodyPr/>
        <a:lstStyle/>
        <a:p>
          <a:endParaRPr lang="ru-RU"/>
        </a:p>
      </dgm:t>
    </dgm:pt>
    <dgm:pt modelId="{B47F299A-3368-4D1D-A33D-67DED9A7E532}" type="sibTrans" cxnId="{83276229-398D-47CE-82B4-DD3AE83E9768}">
      <dgm:prSet/>
      <dgm:spPr/>
      <dgm:t>
        <a:bodyPr/>
        <a:lstStyle/>
        <a:p>
          <a:endParaRPr lang="ru-RU"/>
        </a:p>
      </dgm:t>
    </dgm:pt>
    <dgm:pt modelId="{69C3DB56-94B9-4581-94D4-791616F90316}">
      <dgm:prSet phldrT="[Текст]"/>
      <dgm:spPr>
        <a:solidFill>
          <a:srgbClr val="C00000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360</a:t>
          </a:r>
          <a:r>
            <a:rPr lang="en-US" dirty="0" smtClean="0">
              <a:solidFill>
                <a:schemeClr val="tx1"/>
              </a:solidFill>
              <a:sym typeface="Symbol"/>
            </a:rPr>
            <a:t></a:t>
          </a:r>
          <a:endParaRPr lang="ru-RU" dirty="0">
            <a:solidFill>
              <a:schemeClr val="tx1"/>
            </a:solidFill>
          </a:endParaRPr>
        </a:p>
      </dgm:t>
    </dgm:pt>
    <dgm:pt modelId="{B85314F1-BA7F-4EBB-A59C-ED60737A5E5E}" type="parTrans" cxnId="{E230DF0C-99E5-487E-A813-C9F297EEACC7}">
      <dgm:prSet/>
      <dgm:spPr/>
      <dgm:t>
        <a:bodyPr/>
        <a:lstStyle/>
        <a:p>
          <a:endParaRPr lang="ru-RU"/>
        </a:p>
      </dgm:t>
    </dgm:pt>
    <dgm:pt modelId="{5A805C1A-AADE-4902-8C86-9D2374DE2AB2}" type="sibTrans" cxnId="{E230DF0C-99E5-487E-A813-C9F297EEACC7}">
      <dgm:prSet/>
      <dgm:spPr/>
      <dgm:t>
        <a:bodyPr/>
        <a:lstStyle/>
        <a:p>
          <a:endParaRPr lang="ru-RU"/>
        </a:p>
      </dgm:t>
    </dgm:pt>
    <dgm:pt modelId="{249E9927-EAFE-452F-8530-41774877FC7A}" type="pres">
      <dgm:prSet presAssocID="{291F4407-C433-47AD-A2AA-11AB5079E04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65C6D22-EB88-46D2-98DC-36E4469EF5BC}" type="pres">
      <dgm:prSet presAssocID="{DDC47A4A-8F4C-4CAB-B551-C05CC341A6DA}" presName="centerShape" presStyleLbl="node0" presStyleIdx="0" presStyleCnt="1"/>
      <dgm:spPr/>
    </dgm:pt>
    <dgm:pt modelId="{0445624F-1758-4B15-A7A8-316A9E9780CF}" type="pres">
      <dgm:prSet presAssocID="{048177D7-7D5D-49EA-900B-6974C8F77864}" presName="node" presStyleLbl="node1" presStyleIdx="0" presStyleCnt="4" custRadScaleRad="100149" custRadScaleInc="636">
        <dgm:presLayoutVars>
          <dgm:bulletEnabled val="1"/>
        </dgm:presLayoutVars>
      </dgm:prSet>
      <dgm:spPr/>
    </dgm:pt>
    <dgm:pt modelId="{BA726AF9-3912-4964-9646-7F9CC0974C16}" type="pres">
      <dgm:prSet presAssocID="{048177D7-7D5D-49EA-900B-6974C8F77864}" presName="dummy" presStyleCnt="0"/>
      <dgm:spPr/>
    </dgm:pt>
    <dgm:pt modelId="{69C733B1-0F73-4DB7-8ADE-A1330A422DEB}" type="pres">
      <dgm:prSet presAssocID="{1C4C1E73-F23F-4C00-A3CD-CB51C9938DB5}" presName="sibTrans" presStyleLbl="sibTrans2D1" presStyleIdx="0" presStyleCnt="4"/>
      <dgm:spPr/>
    </dgm:pt>
    <dgm:pt modelId="{9026A7E3-445D-4C3D-9FB3-9E23EE516822}" type="pres">
      <dgm:prSet presAssocID="{8833BDBC-AA98-4216-B372-0D695A531015}" presName="node" presStyleLbl="node1" presStyleIdx="1" presStyleCnt="4">
        <dgm:presLayoutVars>
          <dgm:bulletEnabled val="1"/>
        </dgm:presLayoutVars>
      </dgm:prSet>
      <dgm:spPr/>
    </dgm:pt>
    <dgm:pt modelId="{CE271205-F438-4828-9F0C-AAA5AFBB9C71}" type="pres">
      <dgm:prSet presAssocID="{8833BDBC-AA98-4216-B372-0D695A531015}" presName="dummy" presStyleCnt="0"/>
      <dgm:spPr/>
    </dgm:pt>
    <dgm:pt modelId="{7AA0F762-62AA-4AD9-A2E9-B1386DF92BA6}" type="pres">
      <dgm:prSet presAssocID="{92392B63-1BA2-4542-810E-97E841195EEB}" presName="sibTrans" presStyleLbl="sibTrans2D1" presStyleIdx="1" presStyleCnt="4"/>
      <dgm:spPr/>
    </dgm:pt>
    <dgm:pt modelId="{4E84DE5E-8067-4B98-90F1-17C8085CAE0A}" type="pres">
      <dgm:prSet presAssocID="{B26B7FFD-1D4C-450E-B5F1-2A9A0CE387F0}" presName="node" presStyleLbl="node1" presStyleIdx="2" presStyleCnt="4" custRadScaleRad="99518" custRadScaleInc="-3473">
        <dgm:presLayoutVars>
          <dgm:bulletEnabled val="1"/>
        </dgm:presLayoutVars>
      </dgm:prSet>
      <dgm:spPr/>
    </dgm:pt>
    <dgm:pt modelId="{A061B239-F791-4396-82DB-466B2968E570}" type="pres">
      <dgm:prSet presAssocID="{B26B7FFD-1D4C-450E-B5F1-2A9A0CE387F0}" presName="dummy" presStyleCnt="0"/>
      <dgm:spPr/>
    </dgm:pt>
    <dgm:pt modelId="{BECBB6F1-8B9C-45A2-8DB7-10152F95997D}" type="pres">
      <dgm:prSet presAssocID="{B47F299A-3368-4D1D-A33D-67DED9A7E532}" presName="sibTrans" presStyleLbl="sibTrans2D1" presStyleIdx="2" presStyleCnt="4"/>
      <dgm:spPr/>
    </dgm:pt>
    <dgm:pt modelId="{13C72F7C-DEDD-4850-B186-264D0435600F}" type="pres">
      <dgm:prSet presAssocID="{69C3DB56-94B9-4581-94D4-791616F90316}" presName="node" presStyleLbl="node1" presStyleIdx="3" presStyleCnt="4">
        <dgm:presLayoutVars>
          <dgm:bulletEnabled val="1"/>
        </dgm:presLayoutVars>
      </dgm:prSet>
      <dgm:spPr/>
    </dgm:pt>
    <dgm:pt modelId="{0FE56EE6-2431-4B83-9F17-1DFFEED365C7}" type="pres">
      <dgm:prSet presAssocID="{69C3DB56-94B9-4581-94D4-791616F90316}" presName="dummy" presStyleCnt="0"/>
      <dgm:spPr/>
    </dgm:pt>
    <dgm:pt modelId="{958C14AA-6E89-4478-B9DD-7D718CB87696}" type="pres">
      <dgm:prSet presAssocID="{5A805C1A-AADE-4902-8C86-9D2374DE2AB2}" presName="sibTrans" presStyleLbl="sibTrans2D1" presStyleIdx="3" presStyleCnt="4"/>
      <dgm:spPr/>
    </dgm:pt>
  </dgm:ptLst>
  <dgm:cxnLst>
    <dgm:cxn modelId="{4715930B-404A-417B-A8BB-9F7FD90802E3}" type="presOf" srcId="{048177D7-7D5D-49EA-900B-6974C8F77864}" destId="{0445624F-1758-4B15-A7A8-316A9E9780CF}" srcOrd="0" destOrd="0" presId="urn:microsoft.com/office/officeart/2005/8/layout/radial6"/>
    <dgm:cxn modelId="{65C026FA-911F-4A90-A643-3C8367E9D37F}" srcId="{291F4407-C433-47AD-A2AA-11AB5079E045}" destId="{DDC47A4A-8F4C-4CAB-B551-C05CC341A6DA}" srcOrd="0" destOrd="0" parTransId="{0AAAF058-48F4-4A1C-A634-D24407B90A14}" sibTransId="{2D7BAD4C-E964-46A5-BED7-5923CE17CF7A}"/>
    <dgm:cxn modelId="{80F85D18-DF0C-4128-BFEF-D3577A951951}" type="presOf" srcId="{291F4407-C433-47AD-A2AA-11AB5079E045}" destId="{249E9927-EAFE-452F-8530-41774877FC7A}" srcOrd="0" destOrd="0" presId="urn:microsoft.com/office/officeart/2005/8/layout/radial6"/>
    <dgm:cxn modelId="{FE66FCC4-1A97-44CC-8807-A7A301544F68}" type="presOf" srcId="{DDC47A4A-8F4C-4CAB-B551-C05CC341A6DA}" destId="{965C6D22-EB88-46D2-98DC-36E4469EF5BC}" srcOrd="0" destOrd="0" presId="urn:microsoft.com/office/officeart/2005/8/layout/radial6"/>
    <dgm:cxn modelId="{82FA4217-AFB4-48C3-845E-4D9253478A78}" type="presOf" srcId="{69C3DB56-94B9-4581-94D4-791616F90316}" destId="{13C72F7C-DEDD-4850-B186-264D0435600F}" srcOrd="0" destOrd="0" presId="urn:microsoft.com/office/officeart/2005/8/layout/radial6"/>
    <dgm:cxn modelId="{83276229-398D-47CE-82B4-DD3AE83E9768}" srcId="{DDC47A4A-8F4C-4CAB-B551-C05CC341A6DA}" destId="{B26B7FFD-1D4C-450E-B5F1-2A9A0CE387F0}" srcOrd="2" destOrd="0" parTransId="{7EEF9D66-9406-49B4-9A9F-2865BEFCEED0}" sibTransId="{B47F299A-3368-4D1D-A33D-67DED9A7E532}"/>
    <dgm:cxn modelId="{BCD9093F-3A0E-489D-8E05-7051F0AD1DC2}" type="presOf" srcId="{5A805C1A-AADE-4902-8C86-9D2374DE2AB2}" destId="{958C14AA-6E89-4478-B9DD-7D718CB87696}" srcOrd="0" destOrd="0" presId="urn:microsoft.com/office/officeart/2005/8/layout/radial6"/>
    <dgm:cxn modelId="{9FCD374F-0996-4EBC-8722-6F66BB6DBA9B}" type="presOf" srcId="{1C4C1E73-F23F-4C00-A3CD-CB51C9938DB5}" destId="{69C733B1-0F73-4DB7-8ADE-A1330A422DEB}" srcOrd="0" destOrd="0" presId="urn:microsoft.com/office/officeart/2005/8/layout/radial6"/>
    <dgm:cxn modelId="{D31F41BE-A6B3-4D41-B583-EFCF6126D00F}" type="presOf" srcId="{B26B7FFD-1D4C-450E-B5F1-2A9A0CE387F0}" destId="{4E84DE5E-8067-4B98-90F1-17C8085CAE0A}" srcOrd="0" destOrd="0" presId="urn:microsoft.com/office/officeart/2005/8/layout/radial6"/>
    <dgm:cxn modelId="{B2FDF08C-BD73-4EAA-B161-94CF5E9BCFF0}" srcId="{DDC47A4A-8F4C-4CAB-B551-C05CC341A6DA}" destId="{8833BDBC-AA98-4216-B372-0D695A531015}" srcOrd="1" destOrd="0" parTransId="{17049A98-F5AD-44BD-87CD-9CFAF6B60A36}" sibTransId="{92392B63-1BA2-4542-810E-97E841195EEB}"/>
    <dgm:cxn modelId="{975ECDDC-1280-4B9F-AA82-0E77A343E7A2}" type="presOf" srcId="{8833BDBC-AA98-4216-B372-0D695A531015}" destId="{9026A7E3-445D-4C3D-9FB3-9E23EE516822}" srcOrd="0" destOrd="0" presId="urn:microsoft.com/office/officeart/2005/8/layout/radial6"/>
    <dgm:cxn modelId="{1CF187F6-CABF-4941-8294-04404D180332}" type="presOf" srcId="{92392B63-1BA2-4542-810E-97E841195EEB}" destId="{7AA0F762-62AA-4AD9-A2E9-B1386DF92BA6}" srcOrd="0" destOrd="0" presId="urn:microsoft.com/office/officeart/2005/8/layout/radial6"/>
    <dgm:cxn modelId="{7DA306CD-0B1F-4CCE-8E8A-BEA8E04A4480}" type="presOf" srcId="{B47F299A-3368-4D1D-A33D-67DED9A7E532}" destId="{BECBB6F1-8B9C-45A2-8DB7-10152F95997D}" srcOrd="0" destOrd="0" presId="urn:microsoft.com/office/officeart/2005/8/layout/radial6"/>
    <dgm:cxn modelId="{331891FB-CC29-4B48-BD87-808002281FA2}" srcId="{DDC47A4A-8F4C-4CAB-B551-C05CC341A6DA}" destId="{048177D7-7D5D-49EA-900B-6974C8F77864}" srcOrd="0" destOrd="0" parTransId="{992796A8-7CEE-4F29-9C0C-3297F968C900}" sibTransId="{1C4C1E73-F23F-4C00-A3CD-CB51C9938DB5}"/>
    <dgm:cxn modelId="{E230DF0C-99E5-487E-A813-C9F297EEACC7}" srcId="{DDC47A4A-8F4C-4CAB-B551-C05CC341A6DA}" destId="{69C3DB56-94B9-4581-94D4-791616F90316}" srcOrd="3" destOrd="0" parTransId="{B85314F1-BA7F-4EBB-A59C-ED60737A5E5E}" sibTransId="{5A805C1A-AADE-4902-8C86-9D2374DE2AB2}"/>
    <dgm:cxn modelId="{A82EB023-FB10-4791-A406-A6000C9EAFED}" type="presParOf" srcId="{249E9927-EAFE-452F-8530-41774877FC7A}" destId="{965C6D22-EB88-46D2-98DC-36E4469EF5BC}" srcOrd="0" destOrd="0" presId="urn:microsoft.com/office/officeart/2005/8/layout/radial6"/>
    <dgm:cxn modelId="{1CD64D30-204C-44B3-ADED-37549E110E75}" type="presParOf" srcId="{249E9927-EAFE-452F-8530-41774877FC7A}" destId="{0445624F-1758-4B15-A7A8-316A9E9780CF}" srcOrd="1" destOrd="0" presId="urn:microsoft.com/office/officeart/2005/8/layout/radial6"/>
    <dgm:cxn modelId="{9E96F61E-2625-4AC7-8333-8FDD7594FC7C}" type="presParOf" srcId="{249E9927-EAFE-452F-8530-41774877FC7A}" destId="{BA726AF9-3912-4964-9646-7F9CC0974C16}" srcOrd="2" destOrd="0" presId="urn:microsoft.com/office/officeart/2005/8/layout/radial6"/>
    <dgm:cxn modelId="{756A64C1-17A1-4EFE-924B-31D1C18CB4A3}" type="presParOf" srcId="{249E9927-EAFE-452F-8530-41774877FC7A}" destId="{69C733B1-0F73-4DB7-8ADE-A1330A422DEB}" srcOrd="3" destOrd="0" presId="urn:microsoft.com/office/officeart/2005/8/layout/radial6"/>
    <dgm:cxn modelId="{C8671037-79CC-45CF-A694-D62FF06B85D8}" type="presParOf" srcId="{249E9927-EAFE-452F-8530-41774877FC7A}" destId="{9026A7E3-445D-4C3D-9FB3-9E23EE516822}" srcOrd="4" destOrd="0" presId="urn:microsoft.com/office/officeart/2005/8/layout/radial6"/>
    <dgm:cxn modelId="{5F77776F-32C1-44F9-929E-9B9885244C20}" type="presParOf" srcId="{249E9927-EAFE-452F-8530-41774877FC7A}" destId="{CE271205-F438-4828-9F0C-AAA5AFBB9C71}" srcOrd="5" destOrd="0" presId="urn:microsoft.com/office/officeart/2005/8/layout/radial6"/>
    <dgm:cxn modelId="{B338B2F3-5E24-4586-864F-D5697C1BBC89}" type="presParOf" srcId="{249E9927-EAFE-452F-8530-41774877FC7A}" destId="{7AA0F762-62AA-4AD9-A2E9-B1386DF92BA6}" srcOrd="6" destOrd="0" presId="urn:microsoft.com/office/officeart/2005/8/layout/radial6"/>
    <dgm:cxn modelId="{4F070E1E-5C57-4C1E-88EF-EB5E67C2A716}" type="presParOf" srcId="{249E9927-EAFE-452F-8530-41774877FC7A}" destId="{4E84DE5E-8067-4B98-90F1-17C8085CAE0A}" srcOrd="7" destOrd="0" presId="urn:microsoft.com/office/officeart/2005/8/layout/radial6"/>
    <dgm:cxn modelId="{A688DC64-9DC1-497F-AB24-247FED767C0D}" type="presParOf" srcId="{249E9927-EAFE-452F-8530-41774877FC7A}" destId="{A061B239-F791-4396-82DB-466B2968E570}" srcOrd="8" destOrd="0" presId="urn:microsoft.com/office/officeart/2005/8/layout/radial6"/>
    <dgm:cxn modelId="{72449B14-E2AB-4630-8F4F-A023E8D5747C}" type="presParOf" srcId="{249E9927-EAFE-452F-8530-41774877FC7A}" destId="{BECBB6F1-8B9C-45A2-8DB7-10152F95997D}" srcOrd="9" destOrd="0" presId="urn:microsoft.com/office/officeart/2005/8/layout/radial6"/>
    <dgm:cxn modelId="{CF342D05-499E-4E7E-A570-4DF5DFADE14C}" type="presParOf" srcId="{249E9927-EAFE-452F-8530-41774877FC7A}" destId="{13C72F7C-DEDD-4850-B186-264D0435600F}" srcOrd="10" destOrd="0" presId="urn:microsoft.com/office/officeart/2005/8/layout/radial6"/>
    <dgm:cxn modelId="{099AC8E3-EC40-4EA5-B754-68C980A9523A}" type="presParOf" srcId="{249E9927-EAFE-452F-8530-41774877FC7A}" destId="{0FE56EE6-2431-4B83-9F17-1DFFEED365C7}" srcOrd="11" destOrd="0" presId="urn:microsoft.com/office/officeart/2005/8/layout/radial6"/>
    <dgm:cxn modelId="{D40072C9-394C-49B4-839E-B64514377B4D}" type="presParOf" srcId="{249E9927-EAFE-452F-8530-41774877FC7A}" destId="{958C14AA-6E89-4478-B9DD-7D718CB87696}" srcOrd="12" destOrd="0" presId="urn:microsoft.com/office/officeart/2005/8/layout/radial6"/>
  </dgm:cxnLst>
  <dgm:bg>
    <a:solidFill>
      <a:schemeClr val="accent2">
        <a:lumMod val="60000"/>
        <a:lumOff val="40000"/>
      </a:schemeClr>
    </a:solidFill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2CB8B-BF8B-4D2D-8E42-4B5833EC2166}" type="datetimeFigureOut">
              <a:rPr lang="ru-RU" smtClean="0"/>
              <a:pPr/>
              <a:t>13.11.2021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B93F6-FEBE-48C8-A24E-776B2E7301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E305BB-9217-4EE2-B397-9148DFB41B65}" type="slidenum">
              <a:rPr lang="ru-RU"/>
              <a:pPr/>
              <a:t>32</a:t>
            </a:fld>
            <a:endParaRPr lang="ru-RU"/>
          </a:p>
        </p:txBody>
      </p:sp>
      <p:sp>
        <p:nvSpPr>
          <p:cNvPr id="39939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4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mtClean="0"/>
              <a:t>В современной практике кадрового менеджмента накоплен большой арсенал методов и технологий деловой оценки персонала. Потребность управленческих систем в достижении высокого качества результатов деятельности за счет принятия оптимальных решений инициировала возникновение в менеджменте целого направления – оценочного управления, ключевым элементом которого является оценка персонала. При раскрытии понятия «оценка» многие авторы опираются на три существенных признака оценки персонала: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/>
              <a:t>Принадлежность к субъекту. Оценка свойственна любому человеку, поскольку отражает его восприятие (знание, установки, мнения, представления и др.) объекта оценки. Важно понимать, что в деловой оценке персонала применяются именно субъектные (принадлежащие конкретным субъектам) оценки.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/>
              <a:t>Наличие алгоритма оценки – форма (варианты) и содержание (набор инструментов), структура процесса оценки (последовательность этапов). В практике деловой оценки не принят термин «объективная оценка», акцент смещен на степень достоверности оценки: чем выше, тем она надежнее для принятия оптимальных кадровых решений.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/>
              <a:t>Представленность в определенном итоговом виде. В результате обработки полученной оценочной информации важно получить итоговую оценку (например, рейтинг) или ряд оценок (в частности, степень выраженности того или иного качества, компетенции в баллах). В данном случае оценка выступает как итог, конкретизированный результат оценивания.</a:t>
            </a:r>
          </a:p>
          <a:p>
            <a:pPr eaLnBrk="1" hangingPunct="1">
              <a:lnSpc>
                <a:spcPct val="90000"/>
              </a:lnSpc>
            </a:pPr>
            <a:endParaRPr lang="ru-RU" smtClean="0"/>
          </a:p>
        </p:txBody>
      </p:sp>
      <p:sp>
        <p:nvSpPr>
          <p:cNvPr id="39941" name="Номер слайда 3"/>
          <p:cNvSpPr txBox="1">
            <a:spLocks noGrp="1"/>
          </p:cNvSpPr>
          <p:nvPr/>
        </p:nvSpPr>
        <p:spPr bwMode="auto">
          <a:xfrm>
            <a:off x="3815373" y="9374301"/>
            <a:ext cx="2918831" cy="493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4652A4A-AC59-41D7-974A-2977E71777F1}" type="slidenum">
              <a:rPr lang="ru-RU" altLang="ru-RU" sz="1200"/>
              <a:pPr algn="r"/>
              <a:t>32</a:t>
            </a:fld>
            <a:endParaRPr lang="ru-RU" altLang="ru-RU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73D8B3-0EF6-4643-A8C8-59A2413CC577}" type="slidenum">
              <a:rPr lang="ru-RU"/>
              <a:pPr/>
              <a:t>33</a:t>
            </a:fld>
            <a:endParaRPr lang="ru-RU"/>
          </a:p>
        </p:txBody>
      </p:sp>
      <p:sp>
        <p:nvSpPr>
          <p:cNvPr id="40963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4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ru-RU" altLang="ru-RU" smtClean="0"/>
              <a:t>В настоящее время в организациях существует несколько способов комплексной оценки:</a:t>
            </a:r>
          </a:p>
          <a:p>
            <a:pPr eaLnBrk="1" hangingPunct="1"/>
            <a:r>
              <a:rPr lang="ru-RU" altLang="ru-RU" i="1" smtClean="0"/>
              <a:t>Оценка результативности в продажах и на производстве</a:t>
            </a:r>
            <a:r>
              <a:rPr lang="ru-RU" altLang="ru-RU" smtClean="0"/>
              <a:t>. Такой вид оценки возможен в деятельности, в которой есть числовые показатели. Очень быстро можно выявить лидеров и аутсайдеров, если проводить оценку еженедельно, ежемесячно или ежеквартально. </a:t>
            </a:r>
          </a:p>
          <a:p>
            <a:pPr eaLnBrk="1" hangingPunct="1"/>
            <a:r>
              <a:rPr lang="ru-RU" altLang="ru-RU" i="1" smtClean="0"/>
              <a:t>Рэнкинг.</a:t>
            </a:r>
            <a:r>
              <a:rPr lang="ru-RU" altLang="ru-RU" smtClean="0"/>
              <a:t> Это вид рейтинга руководителей по комплексу основных и косвенных показателей. </a:t>
            </a:r>
          </a:p>
          <a:p>
            <a:pPr eaLnBrk="1" hangingPunct="1"/>
            <a:r>
              <a:rPr lang="ru-RU" altLang="ru-RU" i="1" smtClean="0"/>
              <a:t>Рейтинг </a:t>
            </a:r>
            <a:r>
              <a:rPr lang="ru-RU" altLang="ru-RU" smtClean="0"/>
              <a:t>по эффективности управления проектами.</a:t>
            </a:r>
          </a:p>
          <a:p>
            <a:pPr eaLnBrk="1" hangingPunct="1"/>
            <a:r>
              <a:rPr lang="ru-RU" altLang="ru-RU" i="1" smtClean="0"/>
              <a:t>Кадровый потенциал. </a:t>
            </a:r>
            <a:r>
              <a:rPr lang="ru-RU" altLang="ru-RU" smtClean="0"/>
              <a:t>С учетом показателей результативности (по оси </a:t>
            </a:r>
            <a:r>
              <a:rPr lang="en-US" altLang="ru-RU" smtClean="0"/>
              <a:t>Y</a:t>
            </a:r>
            <a:r>
              <a:rPr lang="ru-RU" altLang="ru-RU" smtClean="0"/>
              <a:t>) и уровня развития корпоративных компетенций (ось </a:t>
            </a:r>
            <a:r>
              <a:rPr lang="en-US" altLang="ru-RU" smtClean="0"/>
              <a:t>X</a:t>
            </a:r>
            <a:r>
              <a:rPr lang="ru-RU" altLang="ru-RU" smtClean="0"/>
              <a:t>) составляется карта кадрового потенциала. В карте можно проводить зонирование, например, выделять разными цветами – зеленый, желтый и красный.</a:t>
            </a:r>
          </a:p>
          <a:p>
            <a:pPr eaLnBrk="1" hangingPunct="1"/>
            <a:r>
              <a:rPr lang="en-US" altLang="ru-RU" i="1" smtClean="0"/>
              <a:t>Overall performance review (</a:t>
            </a:r>
            <a:r>
              <a:rPr lang="ru-RU" altLang="ru-RU" i="1" smtClean="0"/>
              <a:t>Кадровый комитет</a:t>
            </a:r>
            <a:r>
              <a:rPr lang="en-US" altLang="ru-RU" i="1" smtClean="0"/>
              <a:t>). </a:t>
            </a:r>
            <a:r>
              <a:rPr lang="ru-RU" altLang="ru-RU" smtClean="0"/>
              <a:t>Обычно проводится в формате кадрового комитета. Заранее готовятся профайлы на оцениваемых, в которых отражаются биографические данные, повышение квалификации, показатели деятельности, зоны развития и особенности мотивации. На кадровом комитете оцениваемый обсуждается экспертами и выносится решение об отнесении его к той или иной зоне по эффективности, определяется целевая позиция и статус готовности занять эту позицию в будущем.</a:t>
            </a:r>
          </a:p>
          <a:p>
            <a:pPr eaLnBrk="1" hangingPunct="1"/>
            <a:endParaRPr lang="ru-RU" altLang="ru-RU" smtClean="0"/>
          </a:p>
          <a:p>
            <a:pPr eaLnBrk="1" hangingPunct="1"/>
            <a:endParaRPr lang="ru-RU" altLang="ru-RU" smtClean="0"/>
          </a:p>
        </p:txBody>
      </p:sp>
      <p:sp>
        <p:nvSpPr>
          <p:cNvPr id="40965" name="Номер слайда 3"/>
          <p:cNvSpPr txBox="1">
            <a:spLocks noGrp="1"/>
          </p:cNvSpPr>
          <p:nvPr/>
        </p:nvSpPr>
        <p:spPr bwMode="auto">
          <a:xfrm>
            <a:off x="3815373" y="9374301"/>
            <a:ext cx="2918831" cy="493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3678FAA-895F-4696-AAF4-58D96E70C9D0}" type="slidenum">
              <a:rPr lang="ru-RU" altLang="ru-RU" sz="1200"/>
              <a:pPr algn="r"/>
              <a:t>33</a:t>
            </a:fld>
            <a:endParaRPr lang="ru-RU" altLang="ru-RU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73D8B3-0EF6-4643-A8C8-59A2413CC577}" type="slidenum">
              <a:rPr lang="ru-RU"/>
              <a:pPr/>
              <a:t>34</a:t>
            </a:fld>
            <a:endParaRPr lang="ru-RU"/>
          </a:p>
        </p:txBody>
      </p:sp>
      <p:sp>
        <p:nvSpPr>
          <p:cNvPr id="40963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4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ru-RU" altLang="ru-RU" smtClean="0"/>
              <a:t>В настоящее время в организациях существует несколько способов комплексной оценки:</a:t>
            </a:r>
          </a:p>
          <a:p>
            <a:pPr eaLnBrk="1" hangingPunct="1"/>
            <a:r>
              <a:rPr lang="ru-RU" altLang="ru-RU" i="1" smtClean="0"/>
              <a:t>Оценка результативности в продажах и на производстве</a:t>
            </a:r>
            <a:r>
              <a:rPr lang="ru-RU" altLang="ru-RU" smtClean="0"/>
              <a:t>. Такой вид оценки возможен в деятельности, в которой есть числовые показатели. Очень быстро можно выявить лидеров и аутсайдеров, если проводить оценку еженедельно, ежемесячно или ежеквартально. </a:t>
            </a:r>
          </a:p>
          <a:p>
            <a:pPr eaLnBrk="1" hangingPunct="1"/>
            <a:r>
              <a:rPr lang="ru-RU" altLang="ru-RU" i="1" smtClean="0"/>
              <a:t>Рэнкинг.</a:t>
            </a:r>
            <a:r>
              <a:rPr lang="ru-RU" altLang="ru-RU" smtClean="0"/>
              <a:t> Это вид рейтинга руководителей по комплексу основных и косвенных показателей. </a:t>
            </a:r>
          </a:p>
          <a:p>
            <a:pPr eaLnBrk="1" hangingPunct="1"/>
            <a:r>
              <a:rPr lang="ru-RU" altLang="ru-RU" i="1" smtClean="0"/>
              <a:t>Рейтинг </a:t>
            </a:r>
            <a:r>
              <a:rPr lang="ru-RU" altLang="ru-RU" smtClean="0"/>
              <a:t>по эффективности управления проектами.</a:t>
            </a:r>
          </a:p>
          <a:p>
            <a:pPr eaLnBrk="1" hangingPunct="1"/>
            <a:r>
              <a:rPr lang="ru-RU" altLang="ru-RU" i="1" smtClean="0"/>
              <a:t>Кадровый потенциал. </a:t>
            </a:r>
            <a:r>
              <a:rPr lang="ru-RU" altLang="ru-RU" smtClean="0"/>
              <a:t>С учетом показателей результативности (по оси </a:t>
            </a:r>
            <a:r>
              <a:rPr lang="en-US" altLang="ru-RU" smtClean="0"/>
              <a:t>Y</a:t>
            </a:r>
            <a:r>
              <a:rPr lang="ru-RU" altLang="ru-RU" smtClean="0"/>
              <a:t>) и уровня развития корпоративных компетенций (ось </a:t>
            </a:r>
            <a:r>
              <a:rPr lang="en-US" altLang="ru-RU" smtClean="0"/>
              <a:t>X</a:t>
            </a:r>
            <a:r>
              <a:rPr lang="ru-RU" altLang="ru-RU" smtClean="0"/>
              <a:t>) составляется карта кадрового потенциала. В карте можно проводить зонирование, например, выделять разными цветами – зеленый, желтый и красный.</a:t>
            </a:r>
          </a:p>
          <a:p>
            <a:pPr eaLnBrk="1" hangingPunct="1"/>
            <a:r>
              <a:rPr lang="en-US" altLang="ru-RU" i="1" smtClean="0"/>
              <a:t>Overall performance review (</a:t>
            </a:r>
            <a:r>
              <a:rPr lang="ru-RU" altLang="ru-RU" i="1" smtClean="0"/>
              <a:t>Кадровый комитет</a:t>
            </a:r>
            <a:r>
              <a:rPr lang="en-US" altLang="ru-RU" i="1" smtClean="0"/>
              <a:t>). </a:t>
            </a:r>
            <a:r>
              <a:rPr lang="ru-RU" altLang="ru-RU" smtClean="0"/>
              <a:t>Обычно проводится в формате кадрового комитета. Заранее готовятся профайлы на оцениваемых, в которых отражаются биографические данные, повышение квалификации, показатели деятельности, зоны развития и особенности мотивации. На кадровом комитете оцениваемый обсуждается экспертами и выносится решение об отнесении его к той или иной зоне по эффективности, определяется целевая позиция и статус готовности занять эту позицию в будущем.</a:t>
            </a:r>
          </a:p>
          <a:p>
            <a:pPr eaLnBrk="1" hangingPunct="1"/>
            <a:endParaRPr lang="ru-RU" altLang="ru-RU" smtClean="0"/>
          </a:p>
          <a:p>
            <a:pPr eaLnBrk="1" hangingPunct="1"/>
            <a:endParaRPr lang="ru-RU" altLang="ru-RU" smtClean="0"/>
          </a:p>
        </p:txBody>
      </p:sp>
      <p:sp>
        <p:nvSpPr>
          <p:cNvPr id="40965" name="Номер слайда 3"/>
          <p:cNvSpPr txBox="1">
            <a:spLocks noGrp="1"/>
          </p:cNvSpPr>
          <p:nvPr/>
        </p:nvSpPr>
        <p:spPr bwMode="auto">
          <a:xfrm>
            <a:off x="3815373" y="9374301"/>
            <a:ext cx="2918831" cy="493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3678FAA-895F-4696-AAF4-58D96E70C9D0}" type="slidenum">
              <a:rPr lang="ru-RU" altLang="ru-RU" sz="1200"/>
              <a:pPr algn="r"/>
              <a:t>34</a:t>
            </a:fld>
            <a:endParaRPr lang="ru-RU" altLang="ru-RU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C4DC0-A349-4600-8918-F2B6CC1FFBBC}" type="datetime1">
              <a:rPr lang="ru-RU" smtClean="0"/>
              <a:pPr/>
              <a:t>13.11.2021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DFE8F5-2DE8-445B-8067-797F4C63CB61}" type="datetime1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968D59B-CF40-4EBC-BCCC-AF410C95F0BF}" type="datetime1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D2FC35-9CC4-4AC0-A445-A00E6ABEE112}" type="datetime1">
              <a:rPr lang="ru-RU" smtClean="0"/>
              <a:pPr/>
              <a:t>13.11.2021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BA5BD-2E92-45E8-98FF-EC30A0FAD9F0}" type="datetime1">
              <a:rPr lang="ru-RU" smtClean="0"/>
              <a:pPr/>
              <a:t>13.11.2021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2147B7-5D57-4559-96A6-2455066281DD}" type="datetime1">
              <a:rPr lang="ru-RU" smtClean="0"/>
              <a:pPr/>
              <a:t>13.11.2021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12338-6674-4D94-9297-D7BFCD5E9A74}" type="datetime1">
              <a:rPr lang="ru-RU" smtClean="0"/>
              <a:pPr/>
              <a:t>13.11.2021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07F806-F87F-4FBD-9122-28957F508ED7}" type="datetime1">
              <a:rPr lang="ru-RU" smtClean="0"/>
              <a:pPr/>
              <a:t>13.11.2021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C1FB01-F260-4F3B-AA57-1446B3960442}" type="datetime1">
              <a:rPr lang="ru-RU" smtClean="0"/>
              <a:pPr/>
              <a:t>13.11.2021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1CA02F-0EF6-48D3-BCF2-82F4F276E201}" type="datetime1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DABA50-8D3C-4E41-85EF-5C9F4840AB04}" type="datetime1">
              <a:rPr lang="ru-RU" smtClean="0"/>
              <a:pPr/>
              <a:t>13.11.2021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EE2B6CC-4759-43F5-B3D1-3CEB4D13E2FA}" type="datetime1">
              <a:rPr lang="ru-RU" smtClean="0"/>
              <a:pPr/>
              <a:t>13.11.2021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osmam.ru/kak-napisat-tehnicheskij-tekst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hi-tech.asu.edu.ru/files/1(21)/151-157.pdf" TargetMode="External"/><Relationship Id="rId3" Type="http://schemas.openxmlformats.org/officeDocument/2006/relationships/hyperlink" Target="https://t.me/AminjonYodgorov" TargetMode="External"/><Relationship Id="rId7" Type="http://schemas.openxmlformats.org/officeDocument/2006/relationships/hyperlink" Target="https://ru.wikipedia.org/wiki/%D0%A1%D0%BB%D1%83%D0%B6%D0%B5%D0%B1%D0%BD%D0%B0%D1%8F:%D0%98%D1%81%D1%82%D0%BE%D1%87%D0%BD%D0%B8%D0%BA%D0%B8_%D0%BA%D0%BD%D0%B8%D0%B3/9785961422139" TargetMode="External"/><Relationship Id="rId2" Type="http://schemas.openxmlformats.org/officeDocument/2006/relationships/hyperlink" Target="https://uz.itpedia.nl/2017/08/10/ontdek-nieuwe-kansen-met-swot-analys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0%D0%BB%D1%8C%D0%BF%D0%B8%D0%BD%D0%B0_%D0%9F%D0%B0%D0%B1%D0%BB%D0%B8%D1%88%D0%B5%D1%80" TargetMode="External"/><Relationship Id="rId5" Type="http://schemas.openxmlformats.org/officeDocument/2006/relationships/hyperlink" Target="https://ru.wikipedia.org/wiki/%D0%9A%D0%BE%D1%82%D0%BB%D0%B5%D1%80,_%D0%A4%D0%B8%D0%BB%D0%B8%D0%BF" TargetMode="External"/><Relationship Id="rId4" Type="http://schemas.openxmlformats.org/officeDocument/2006/relationships/hyperlink" Target="https://telegra.ph/SWOT-TAHLIL---BIZESNI-BUSIZ-BOSHLASH-" TargetMode="Externa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 skills for Engineers.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Lecture 16.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1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000100" y="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6858000"/>
          </a:xfrm>
          <a:noFill/>
        </p:spPr>
        <p:txBody>
          <a:bodyPr>
            <a:noAutofit/>
          </a:bodyPr>
          <a:lstStyle/>
          <a:p>
            <a:pPr algn="ctr">
              <a:lnSpc>
                <a:spcPts val="5000"/>
              </a:lnSpc>
              <a:spcAft>
                <a:spcPts val="2400"/>
              </a:spcAft>
            </a:pPr>
            <a: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16-MAVZU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SWOT TAHLIL VA O’Z-O’ZINI BAHOLASH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000100" y="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SWOT TAHLIL TIZIMI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0242" name="Picture 2" descr="ppt flat swot | PNG Images AI Free Download - Pikb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4000504"/>
            <a:ext cx="2500330" cy="25003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928670"/>
            <a:ext cx="7215238" cy="4929222"/>
          </a:xfrm>
        </p:spPr>
        <p:txBody>
          <a:bodyPr>
            <a:noAutofit/>
          </a:bodyPr>
          <a:lstStyle/>
          <a:p>
            <a:pPr marL="541338" lvl="0">
              <a:lnSpc>
                <a:spcPts val="5200"/>
              </a:lnSpc>
            </a:pP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1. SWOT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dastagi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savollari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Foydalanilgan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adabiyotlar</a:t>
            </a:r>
            <a:endParaRPr lang="ru-RU" sz="4000" b="1" dirty="0" smtClean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57554" y="714356"/>
            <a:ext cx="30480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lang="ru-RU" sz="4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00100" y="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REJA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7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2" cstate="print"/>
          <a:srcRect l="9319" t="9319" r="8501" b="8501"/>
          <a:stretch>
            <a:fillRect/>
          </a:stretch>
        </p:blipFill>
        <p:spPr bwMode="auto">
          <a:xfrm>
            <a:off x="8572520" y="0"/>
            <a:ext cx="571480" cy="571480"/>
          </a:xfrm>
          <a:prstGeom prst="rect">
            <a:avLst/>
          </a:prstGeom>
          <a:noFill/>
        </p:spPr>
      </p:pic>
      <p:pic>
        <p:nvPicPr>
          <p:cNvPr id="8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2" cstate="print"/>
          <a:srcRect l="9319" t="9319" r="8501" b="8501"/>
          <a:stretch>
            <a:fillRect/>
          </a:stretch>
        </p:blipFill>
        <p:spPr bwMode="auto">
          <a:xfrm>
            <a:off x="7858148" y="1214422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14415" y="785794"/>
            <a:ext cx="350046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/>
            <a:r>
              <a:rPr lang="en-US" sz="2400" dirty="0" smtClean="0"/>
              <a:t>SWOT </a:t>
            </a:r>
            <a:r>
              <a:rPr lang="en-US" sz="2400" dirty="0" err="1" smtClean="0"/>
              <a:t>tahlillari</a:t>
            </a:r>
            <a:r>
              <a:rPr lang="en-US" sz="2400" dirty="0" smtClean="0"/>
              <a:t> –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tashkilotning</a:t>
            </a:r>
            <a:r>
              <a:rPr lang="en-US" sz="2400" dirty="0" smtClean="0"/>
              <a:t> </a:t>
            </a:r>
            <a:r>
              <a:rPr lang="en-US" sz="2400" dirty="0" err="1" smtClean="0"/>
              <a:t>ichki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tashqi</a:t>
            </a:r>
            <a:r>
              <a:rPr lang="en-US" sz="2400" dirty="0" smtClean="0"/>
              <a:t> </a:t>
            </a:r>
            <a:r>
              <a:rPr lang="en-US" sz="2400" dirty="0" err="1" smtClean="0"/>
              <a:t>muhit</a:t>
            </a:r>
            <a:r>
              <a:rPr lang="en-US" sz="2400" dirty="0" smtClean="0"/>
              <a:t> </a:t>
            </a:r>
            <a:r>
              <a:rPr lang="en-US" sz="2400" dirty="0" err="1" smtClean="0"/>
              <a:t>omillarini</a:t>
            </a:r>
            <a:r>
              <a:rPr lang="en-US" sz="2400" dirty="0" smtClean="0"/>
              <a:t> </a:t>
            </a:r>
            <a:r>
              <a:rPr lang="en-US" sz="2400" dirty="0" err="1" smtClean="0"/>
              <a:t>aniqlash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ularni</a:t>
            </a:r>
            <a:r>
              <a:rPr lang="en-US" sz="2400" dirty="0" smtClean="0"/>
              <a:t> </a:t>
            </a:r>
            <a:r>
              <a:rPr lang="en-US" sz="2400" dirty="0" err="1" smtClean="0"/>
              <a:t>to'rt</a:t>
            </a:r>
            <a:r>
              <a:rPr lang="en-US" sz="2400" dirty="0" smtClean="0"/>
              <a:t> </a:t>
            </a:r>
            <a:r>
              <a:rPr lang="en-US" sz="2400" dirty="0" err="1" smtClean="0"/>
              <a:t>toifaga</a:t>
            </a:r>
            <a:r>
              <a:rPr lang="en-US" sz="2400" dirty="0" smtClean="0"/>
              <a:t> </a:t>
            </a:r>
            <a:r>
              <a:rPr lang="en-US" sz="2400" dirty="0" err="1" smtClean="0"/>
              <a:t>ajratishdan</a:t>
            </a:r>
            <a:r>
              <a:rPr lang="en-US" sz="2400" dirty="0" smtClean="0"/>
              <a:t> </a:t>
            </a:r>
            <a:r>
              <a:rPr lang="en-US" sz="2400" dirty="0" err="1" smtClean="0"/>
              <a:t>iborat</a:t>
            </a:r>
            <a:r>
              <a:rPr lang="en-US" sz="2400" dirty="0" smtClean="0"/>
              <a:t> </a:t>
            </a:r>
            <a:r>
              <a:rPr lang="en-US" sz="2400" dirty="0" err="1" smtClean="0"/>
              <a:t>strategik</a:t>
            </a:r>
            <a:r>
              <a:rPr lang="en-US" sz="2400" dirty="0" smtClean="0"/>
              <a:t> </a:t>
            </a:r>
            <a:r>
              <a:rPr lang="en-US" sz="2400" dirty="0" err="1" smtClean="0"/>
              <a:t>rejalashtirish</a:t>
            </a:r>
            <a:r>
              <a:rPr lang="en-US" sz="2400" dirty="0" smtClean="0"/>
              <a:t> </a:t>
            </a:r>
            <a:r>
              <a:rPr lang="en-US" sz="2400" dirty="0" err="1" smtClean="0"/>
              <a:t>usuli</a:t>
            </a:r>
            <a:r>
              <a:rPr lang="en-US" sz="2400" dirty="0" smtClean="0"/>
              <a:t>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err="1" smtClean="0"/>
              <a:t>Kuchlar</a:t>
            </a:r>
            <a:r>
              <a:rPr lang="en-US" sz="2400" dirty="0" smtClean="0"/>
              <a:t>(</a:t>
            </a:r>
            <a:r>
              <a:rPr lang="en-US" sz="2400" dirty="0" err="1" smtClean="0"/>
              <a:t>kuchli</a:t>
            </a:r>
            <a:r>
              <a:rPr lang="en-US" sz="2400" dirty="0" smtClean="0"/>
              <a:t>),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Weaknesses </a:t>
            </a:r>
            <a:r>
              <a:rPr lang="en-US" sz="2400" dirty="0" smtClean="0"/>
              <a:t>(</a:t>
            </a:r>
            <a:r>
              <a:rPr lang="en-US" sz="2400" dirty="0" err="1" smtClean="0"/>
              <a:t>zaif</a:t>
            </a:r>
            <a:r>
              <a:rPr lang="en-US" sz="2400" dirty="0" smtClean="0"/>
              <a:t> </a:t>
            </a:r>
            <a:r>
              <a:rPr lang="en-US" sz="2400" dirty="0" err="1" smtClean="0"/>
              <a:t>tomonlar</a:t>
            </a:r>
            <a:r>
              <a:rPr lang="en-US" sz="2400" dirty="0" smtClean="0"/>
              <a:t>), </a:t>
            </a:r>
            <a:endParaRPr lang="en-US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err="1" smtClean="0"/>
              <a:t>Imkoniyatlar</a:t>
            </a:r>
            <a:r>
              <a:rPr lang="en-US" sz="2400" dirty="0" smtClean="0"/>
              <a:t> </a:t>
            </a:r>
            <a:r>
              <a:rPr lang="en-US" sz="2400" dirty="0" smtClean="0"/>
              <a:t>(</a:t>
            </a:r>
            <a:r>
              <a:rPr lang="en-US" sz="2400" dirty="0" err="1" smtClean="0"/>
              <a:t>imkoniyatlar</a:t>
            </a:r>
            <a:r>
              <a:rPr lang="en-US" sz="2400" dirty="0" smtClean="0"/>
              <a:t>)  </a:t>
            </a:r>
            <a:endParaRPr lang="en-US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Threats </a:t>
            </a:r>
            <a:r>
              <a:rPr lang="en-US" sz="2400" dirty="0" smtClean="0"/>
              <a:t>(</a:t>
            </a:r>
            <a:r>
              <a:rPr lang="en-US" sz="2400" dirty="0" err="1" smtClean="0"/>
              <a:t>tahdidlar</a:t>
            </a:r>
            <a:r>
              <a:rPr lang="en-US" sz="2400" dirty="0" smtClean="0"/>
              <a:t>).</a:t>
            </a:r>
            <a:endParaRPr lang="ru-RU" sz="2400" dirty="0"/>
          </a:p>
        </p:txBody>
      </p:sp>
      <p:pic>
        <p:nvPicPr>
          <p:cNvPr id="7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2" cstate="print"/>
          <a:srcRect l="9319" t="9319" r="8501" b="8501"/>
          <a:stretch>
            <a:fillRect/>
          </a:stretch>
        </p:blipFill>
        <p:spPr bwMode="auto">
          <a:xfrm>
            <a:off x="8572520" y="0"/>
            <a:ext cx="571480" cy="571480"/>
          </a:xfrm>
          <a:prstGeom prst="rect">
            <a:avLst/>
          </a:prstGeom>
          <a:noFill/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000100" y="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SWOT TAHLIL TIZIMI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9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2" cstate="print"/>
          <a:srcRect l="9319" t="9319" r="8501" b="8501"/>
          <a:stretch>
            <a:fillRect/>
          </a:stretch>
        </p:blipFill>
        <p:spPr bwMode="auto">
          <a:xfrm>
            <a:off x="8572552" y="-24"/>
            <a:ext cx="571480" cy="571480"/>
          </a:xfrm>
          <a:prstGeom prst="rect">
            <a:avLst/>
          </a:prstGeom>
          <a:noFill/>
        </p:spPr>
      </p:pic>
      <p:pic>
        <p:nvPicPr>
          <p:cNvPr id="67586" name="Picture 2" descr="Что такое SWOT-анализ и как его правильно сделать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428736"/>
            <a:ext cx="4184117" cy="34416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0387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1071539" y="571480"/>
            <a:ext cx="4357718" cy="6072230"/>
          </a:xfrm>
        </p:spPr>
        <p:txBody>
          <a:bodyPr>
            <a:noAutofit/>
          </a:bodyPr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tomonlari-bu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qo'shimcha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etadigan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noyob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resurslardan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ilg'or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asbob-uskunalar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mavjudligi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malakali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xodimlar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boshqalardan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286380" y="642918"/>
            <a:ext cx="3747068" cy="571504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zaif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tomonlari-bu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korxonaning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narsaning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yo'qligi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kompaniyalar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taqqoslaganda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kompaniyani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noqulay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holatga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keltirib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chiqaradigan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narsa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KUCHLI VA ZAIF TOMONLARI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5359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00100" y="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SWOT TAHLIL MATRITSASI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142976" y="714357"/>
          <a:ext cx="7858179" cy="5666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19393"/>
                <a:gridCol w="2619393"/>
                <a:gridCol w="2619393"/>
              </a:tblGrid>
              <a:tr h="1288108">
                <a:tc>
                  <a:txBody>
                    <a:bodyPr/>
                    <a:lstStyle/>
                    <a:p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Kuchli</a:t>
                      </a:r>
                      <a:r>
                        <a:rPr lang="en-US" sz="4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4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tomonlar</a:t>
                      </a:r>
                      <a:endParaRPr lang="ru-RU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Zaif</a:t>
                      </a:r>
                      <a:r>
                        <a:rPr lang="en-US" sz="4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4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tomonlar</a:t>
                      </a:r>
                      <a:endParaRPr lang="ru-RU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1592"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Imkoniyat-lar</a:t>
                      </a:r>
                      <a:r>
                        <a:rPr lang="en-US" sz="4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>
                          <a:latin typeface="Times New Roman" pitchFamily="18" charset="0"/>
                          <a:cs typeface="Times New Roman" pitchFamily="18" charset="0"/>
                        </a:rPr>
                        <a:t>S-O</a:t>
                      </a:r>
                      <a:endParaRPr lang="ru-RU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>
                          <a:latin typeface="Times New Roman" pitchFamily="18" charset="0"/>
                          <a:cs typeface="Times New Roman" pitchFamily="18" charset="0"/>
                        </a:rPr>
                        <a:t>W-O</a:t>
                      </a:r>
                      <a:endParaRPr lang="ru-RU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93902"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Havf-hatarlar</a:t>
                      </a:r>
                      <a:endParaRPr lang="ru-RU" sz="4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>
                          <a:latin typeface="Times New Roman" pitchFamily="18" charset="0"/>
                          <a:cs typeface="Times New Roman" pitchFamily="18" charset="0"/>
                        </a:rPr>
                        <a:t>S-T</a:t>
                      </a:r>
                      <a:endParaRPr lang="ru-RU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>
                          <a:latin typeface="Times New Roman" pitchFamily="18" charset="0"/>
                          <a:cs typeface="Times New Roman" pitchFamily="18" charset="0"/>
                        </a:rPr>
                        <a:t>W-T</a:t>
                      </a:r>
                      <a:endParaRPr lang="ru-RU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016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00100" y="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SWOT TAHLIL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714356"/>
            <a:ext cx="778674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latin typeface="Times New Roman" pitchFamily="18" charset="0"/>
              </a:rPr>
              <a:t>Uzoq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muddatli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istiqbol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va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korporativ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rivojlanish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dasturida</a:t>
            </a:r>
            <a:r>
              <a:rPr lang="en-US" sz="4000" dirty="0" smtClean="0">
                <a:latin typeface="Times New Roman" pitchFamily="18" charset="0"/>
              </a:rPr>
              <a:t> SWOT </a:t>
            </a:r>
            <a:r>
              <a:rPr lang="en-US" sz="4000" dirty="0" err="1" smtClean="0">
                <a:latin typeface="Times New Roman" pitchFamily="18" charset="0"/>
              </a:rPr>
              <a:t>tahlillari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kompaniyanning</a:t>
            </a:r>
            <a:endParaRPr lang="en-US" sz="4000" dirty="0" smtClean="0">
              <a:latin typeface="Times New Roman" pitchFamily="18" charset="0"/>
            </a:endParaRPr>
          </a:p>
          <a:p>
            <a:r>
              <a:rPr lang="en-US" sz="4000" dirty="0" smtClean="0">
                <a:latin typeface="Times New Roman" pitchFamily="18" charset="0"/>
              </a:rPr>
              <a:t>	</a:t>
            </a:r>
            <a:r>
              <a:rPr lang="en-US" sz="4000" dirty="0" err="1" smtClean="0">
                <a:latin typeface="Times New Roman" pitchFamily="18" charset="0"/>
              </a:rPr>
              <a:t>VISIONi</a:t>
            </a:r>
            <a:r>
              <a:rPr lang="en-US" sz="4000" dirty="0" smtClean="0">
                <a:latin typeface="Times New Roman" pitchFamily="18" charset="0"/>
              </a:rPr>
              <a:t>, </a:t>
            </a:r>
            <a:endParaRPr lang="en-US" sz="4000" dirty="0" smtClean="0">
              <a:latin typeface="Times New Roman" pitchFamily="18" charset="0"/>
            </a:endParaRPr>
          </a:p>
          <a:p>
            <a:r>
              <a:rPr lang="en-US" sz="4000" dirty="0" smtClean="0">
                <a:latin typeface="Times New Roman" pitchFamily="18" charset="0"/>
              </a:rPr>
              <a:t>	</a:t>
            </a:r>
            <a:r>
              <a:rPr lang="en-US" sz="4000" dirty="0" err="1" smtClean="0">
                <a:latin typeface="Times New Roman" pitchFamily="18" charset="0"/>
              </a:rPr>
              <a:t>MISSIONi</a:t>
            </a:r>
            <a:r>
              <a:rPr lang="en-US" sz="4000" dirty="0" smtClean="0">
                <a:latin typeface="Times New Roman" pitchFamily="18" charset="0"/>
              </a:rPr>
              <a:t> </a:t>
            </a:r>
          </a:p>
          <a:p>
            <a:r>
              <a:rPr lang="en-US" sz="4000" dirty="0" smtClean="0">
                <a:latin typeface="Times New Roman" pitchFamily="18" charset="0"/>
              </a:rPr>
              <a:t>	</a:t>
            </a:r>
            <a:r>
              <a:rPr lang="en-US" sz="4000" dirty="0" err="1" smtClean="0">
                <a:latin typeface="Times New Roman" pitchFamily="18" charset="0"/>
              </a:rPr>
              <a:t>va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uzoq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muddatli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kursini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shakllantirish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va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uning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maqsadlari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va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maqsadlarini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aniqlash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o'rtasidagi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oraliq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aloqadir</a:t>
            </a:r>
            <a:r>
              <a:rPr lang="en-US" sz="4000" dirty="0" smtClean="0">
                <a:latin typeface="Times New Roman" pitchFamily="18" charset="0"/>
              </a:rPr>
              <a:t>.</a:t>
            </a:r>
            <a:endParaRPr lang="ru-RU" sz="4000" dirty="0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0167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00100" y="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SWOT TAHLIL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4414" y="785794"/>
            <a:ext cx="778674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>
                <a:latin typeface="Times New Roman" pitchFamily="18" charset="0"/>
              </a:rPr>
              <a:t>SWOT </a:t>
            </a:r>
            <a:r>
              <a:rPr lang="en-US" sz="4000" dirty="0" err="1" smtClean="0">
                <a:latin typeface="Times New Roman" pitchFamily="18" charset="0"/>
              </a:rPr>
              <a:t>tahlillari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amalga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oshirilishi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mumkin</a:t>
            </a:r>
            <a:r>
              <a:rPr lang="en-US" sz="4000" dirty="0" smtClean="0">
                <a:latin typeface="Times New Roman" pitchFamily="18" charset="0"/>
              </a:rPr>
              <a:t>:</a:t>
            </a:r>
          </a:p>
          <a:p>
            <a:pPr marL="742950" indent="-742950">
              <a:buAutoNum type="arabicPeriod"/>
            </a:pPr>
            <a:r>
              <a:rPr lang="en-US" sz="4000" dirty="0" err="1" smtClean="0">
                <a:latin typeface="Times New Roman" pitchFamily="18" charset="0"/>
              </a:rPr>
              <a:t>umuman</a:t>
            </a:r>
            <a:r>
              <a:rPr lang="en-US" sz="4000" dirty="0" smtClean="0">
                <a:latin typeface="Times New Roman" pitchFamily="18" charset="0"/>
              </a:rPr>
              <a:t>, </a:t>
            </a:r>
            <a:r>
              <a:rPr lang="en-US" sz="4000" dirty="0" err="1" smtClean="0">
                <a:latin typeface="Times New Roman" pitchFamily="18" charset="0"/>
              </a:rPr>
              <a:t>kompaniya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boyicha</a:t>
            </a:r>
            <a:r>
              <a:rPr lang="en-US" sz="4000" dirty="0" smtClean="0">
                <a:latin typeface="Times New Roman" pitchFamily="18" charset="0"/>
              </a:rPr>
              <a:t>, </a:t>
            </a:r>
          </a:p>
          <a:p>
            <a:pPr marL="742950" indent="-742950">
              <a:buAutoNum type="arabicPeriod"/>
            </a:pPr>
            <a:r>
              <a:rPr lang="en-US" sz="4000" dirty="0" err="1" smtClean="0">
                <a:latin typeface="Times New Roman" pitchFamily="18" charset="0"/>
              </a:rPr>
              <a:t>ayrim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biznes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yo'nalishlari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bo'yicha</a:t>
            </a:r>
            <a:r>
              <a:rPr lang="en-US" sz="4000" dirty="0" smtClean="0">
                <a:latin typeface="Times New Roman" pitchFamily="18" charset="0"/>
              </a:rPr>
              <a:t>,</a:t>
            </a:r>
          </a:p>
          <a:p>
            <a:pPr marL="742950" indent="-742950">
              <a:buAutoNum type="arabicPeriod"/>
            </a:pPr>
            <a:r>
              <a:rPr lang="en-US" sz="4000" dirty="0" smtClean="0">
                <a:latin typeface="Times New Roman" pitchFamily="18" charset="0"/>
              </a:rPr>
              <a:t>firma </a:t>
            </a:r>
            <a:r>
              <a:rPr lang="en-US" sz="4000" dirty="0" err="1" smtClean="0">
                <a:latin typeface="Times New Roman" pitchFamily="18" charset="0"/>
              </a:rPr>
              <a:t>faoliyat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yuritadigan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alohida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bozorlar</a:t>
            </a:r>
            <a:r>
              <a:rPr lang="en-US" sz="4000" dirty="0" smtClean="0">
                <a:latin typeface="Times New Roman" pitchFamily="18" charset="0"/>
              </a:rPr>
              <a:t>, </a:t>
            </a:r>
            <a:r>
              <a:rPr lang="en-US" sz="4000" dirty="0" err="1" smtClean="0">
                <a:latin typeface="Times New Roman" pitchFamily="18" charset="0"/>
              </a:rPr>
              <a:t>mahsulot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yki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jarayonlar</a:t>
            </a:r>
            <a:r>
              <a:rPr lang="en-US" sz="4000" dirty="0" smtClean="0">
                <a:latin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</a:rPr>
              <a:t>bo’yicha</a:t>
            </a:r>
            <a:r>
              <a:rPr lang="en-US" sz="4000" dirty="0" smtClean="0">
                <a:latin typeface="Times New Roman" pitchFamily="18" charset="0"/>
              </a:rPr>
              <a:t>.</a:t>
            </a:r>
            <a:endParaRPr lang="ru-RU" sz="4000" dirty="0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016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00100" y="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SWOT TAHLIL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44" y="714356"/>
            <a:ext cx="8001056" cy="5853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Times New Roman" pitchFamily="18" charset="0"/>
              </a:rPr>
              <a:t>SWOT </a:t>
            </a:r>
            <a:r>
              <a:rPr lang="en-US" sz="3200" dirty="0" err="1" smtClean="0">
                <a:latin typeface="Times New Roman" pitchFamily="18" charset="0"/>
              </a:rPr>
              <a:t>tahlilini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o'tkazishdan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oldin</a:t>
            </a:r>
            <a:r>
              <a:rPr lang="en-US" sz="3200" dirty="0" smtClean="0">
                <a:latin typeface="Times New Roman" pitchFamily="18" charset="0"/>
              </a:rPr>
              <a:t>, firma </a:t>
            </a:r>
            <a:r>
              <a:rPr lang="en-US" sz="3200" dirty="0" err="1" smtClean="0">
                <a:latin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tashqi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muhitning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o'zaro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ta'siri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o'rganiladigan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davrni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aniqlash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kerak</a:t>
            </a:r>
            <a:r>
              <a:rPr lang="en-US" sz="3200" dirty="0" smtClean="0">
                <a:latin typeface="Times New Roman" pitchFamily="18" charset="0"/>
              </a:rPr>
              <a:t>. </a:t>
            </a:r>
            <a:endParaRPr lang="en-US" sz="3200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Times New Roman" pitchFamily="18" charset="0"/>
              </a:rPr>
              <a:t>Bu </a:t>
            </a:r>
            <a:r>
              <a:rPr lang="en-US" sz="3200" dirty="0" err="1" smtClean="0">
                <a:latin typeface="Times New Roman" pitchFamily="18" charset="0"/>
              </a:rPr>
              <a:t>bo'lishi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</a:rPr>
              <a:t>:</a:t>
            </a:r>
          </a:p>
          <a:p>
            <a:pPr marL="514350" indent="-514350">
              <a:lnSpc>
                <a:spcPct val="90000"/>
              </a:lnSpc>
              <a:buAutoNum type="arabicPeriod"/>
            </a:pPr>
            <a:r>
              <a:rPr lang="en-US" sz="3200" dirty="0" err="1" smtClean="0">
                <a:latin typeface="Times New Roman" pitchFamily="18" charset="0"/>
              </a:rPr>
              <a:t>joriy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davr</a:t>
            </a:r>
            <a:r>
              <a:rPr lang="en-US" sz="3200" dirty="0" smtClean="0">
                <a:latin typeface="Times New Roman" pitchFamily="18" charset="0"/>
              </a:rPr>
              <a:t> - </a:t>
            </a:r>
            <a:r>
              <a:rPr lang="en-US" sz="3200" dirty="0" err="1" smtClean="0">
                <a:latin typeface="Times New Roman" pitchFamily="18" charset="0"/>
              </a:rPr>
              <a:t>kompaniyaning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mavjud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kuchlari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zaif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tomonlari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hozirgi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bozor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holati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o'rganilmoqda</a:t>
            </a:r>
            <a:r>
              <a:rPr lang="en-US" sz="3200" dirty="0" smtClean="0">
                <a:latin typeface="Times New Roman" pitchFamily="18" charset="0"/>
              </a:rPr>
              <a:t>,</a:t>
            </a:r>
          </a:p>
          <a:p>
            <a:pPr marL="514350" indent="-514350">
              <a:lnSpc>
                <a:spcPct val="90000"/>
              </a:lnSpc>
              <a:buAutoNum type="arabicPeriod"/>
            </a:pPr>
            <a:r>
              <a:rPr lang="en-US" sz="3200" dirty="0" err="1" smtClean="0">
                <a:latin typeface="Times New Roman" pitchFamily="18" charset="0"/>
              </a:rPr>
              <a:t>qisqa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muddatli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istiqbol</a:t>
            </a:r>
            <a:r>
              <a:rPr lang="en-US" sz="3200" dirty="0" smtClean="0">
                <a:latin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</a:rPr>
              <a:t>an'anaviy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tarzda</a:t>
            </a:r>
            <a:r>
              <a:rPr lang="en-US" sz="3200" dirty="0" smtClean="0">
                <a:latin typeface="Times New Roman" pitchFamily="18" charset="0"/>
              </a:rPr>
              <a:t>, 1-2 </a:t>
            </a:r>
            <a:r>
              <a:rPr lang="en-US" sz="3200" dirty="0" err="1" smtClean="0">
                <a:latin typeface="Times New Roman" pitchFamily="18" charset="0"/>
              </a:rPr>
              <a:t>yil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ichida</a:t>
            </a:r>
            <a:r>
              <a:rPr lang="en-US" sz="3200" dirty="0" smtClean="0">
                <a:latin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</a:rPr>
              <a:t>umuman</a:t>
            </a:r>
            <a:r>
              <a:rPr lang="en-US" sz="3200" dirty="0" smtClean="0">
                <a:latin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</a:rPr>
              <a:t>atrof-muhitning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turbulentligi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darajasi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bilan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belgilanadi</a:t>
            </a:r>
            <a:r>
              <a:rPr lang="en-US" sz="3200" dirty="0" smtClean="0">
                <a:latin typeface="Times New Roman" pitchFamily="18" charset="0"/>
              </a:rPr>
              <a:t>),</a:t>
            </a:r>
          </a:p>
          <a:p>
            <a:pPr marL="514350" indent="-514350">
              <a:lnSpc>
                <a:spcPct val="90000"/>
              </a:lnSpc>
              <a:buAutoNum type="arabicPeriod"/>
            </a:pPr>
            <a:r>
              <a:rPr lang="en-US" sz="3200" dirty="0" err="1" smtClean="0">
                <a:latin typeface="Times New Roman" pitchFamily="18" charset="0"/>
              </a:rPr>
              <a:t>o'rta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muddatli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istiqbol</a:t>
            </a:r>
            <a:r>
              <a:rPr lang="en-US" sz="3200" dirty="0" smtClean="0">
                <a:latin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</a:rPr>
              <a:t>an'anaviy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ravishda</a:t>
            </a:r>
            <a:r>
              <a:rPr lang="en-US" sz="3200" dirty="0" smtClean="0">
                <a:latin typeface="Times New Roman" pitchFamily="18" charset="0"/>
              </a:rPr>
              <a:t>, 3-5 </a:t>
            </a:r>
            <a:r>
              <a:rPr lang="en-US" sz="3200" dirty="0" err="1" smtClean="0">
                <a:latin typeface="Times New Roman" pitchFamily="18" charset="0"/>
              </a:rPr>
              <a:t>yil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ichida</a:t>
            </a:r>
            <a:r>
              <a:rPr lang="en-US" sz="3200" dirty="0" smtClean="0">
                <a:latin typeface="Times New Roman" pitchFamily="18" charset="0"/>
              </a:rPr>
              <a:t>),</a:t>
            </a:r>
            <a:r>
              <a:rPr lang="en-US" sz="3200" dirty="0" err="1" smtClean="0">
                <a:latin typeface="Times New Roman" pitchFamily="18" charset="0"/>
              </a:rPr>
              <a:t>uzoq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muddatli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istiqbol</a:t>
            </a:r>
            <a:r>
              <a:rPr lang="en-US" sz="3200" dirty="0" smtClean="0">
                <a:latin typeface="Times New Roman" pitchFamily="18" charset="0"/>
              </a:rPr>
              <a:t> (</a:t>
            </a:r>
            <a:r>
              <a:rPr lang="en-US" sz="3200" dirty="0" smtClean="0">
                <a:latin typeface="Times New Roman" pitchFamily="18" charset="0"/>
              </a:rPr>
              <a:t>5 </a:t>
            </a:r>
            <a:r>
              <a:rPr lang="en-US" sz="3200" dirty="0" err="1" smtClean="0">
                <a:latin typeface="Times New Roman" pitchFamily="18" charset="0"/>
              </a:rPr>
              <a:t>yildan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ortiq</a:t>
            </a:r>
            <a:r>
              <a:rPr lang="en-US" sz="3200" dirty="0" smtClean="0">
                <a:latin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</a:rPr>
              <a:t>bashorat</a:t>
            </a:r>
            <a:r>
              <a:rPr lang="en-US" sz="3200" dirty="0" smtClean="0">
                <a:latin typeface="Times New Roman" pitchFamily="18" charset="0"/>
              </a:rPr>
              <a:t>).</a:t>
            </a:r>
            <a:endParaRPr lang="ru-RU" sz="3200" dirty="0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016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00100" y="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SWOT TAHLIL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214414" y="714356"/>
          <a:ext cx="7715304" cy="502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7652"/>
                <a:gridCol w="3857652"/>
              </a:tblGrid>
              <a:tr h="108943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Nima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kilmoq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kerak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Foyda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imkoniyatlarni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birlashtiradigan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yo'nalishlar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8943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Nima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bilan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kurashish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Kompaniyaning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afzalliklari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bor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, ammo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tahdidlar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mavjud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8943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Nimadan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ozod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bolish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Kompaniyaning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zaif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tomonlari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jiddiy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tahdidlar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mavjud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bo'lgan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yo'nalishlari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8943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Nimani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rivojlantirish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kerak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Imkoniyatlardan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foydalanish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kompaniyaning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zaif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tomonlari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bilan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cheklangan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joylar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016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00100" y="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SWOT TAHLIL MUAMMOLARI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285852" y="1428736"/>
          <a:ext cx="7715304" cy="419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7652"/>
                <a:gridCol w="3857652"/>
              </a:tblGrid>
              <a:tr h="108943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Kuchli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tomonlari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Zaif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tomonlari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89430">
                <a:tc>
                  <a:txBody>
                    <a:bodyPr/>
                    <a:lstStyle/>
                    <a:p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Soddalik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Olingan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ma’lumotlar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bilan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nima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qilish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kerakligi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aniq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emas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89430">
                <a:tc>
                  <a:txBody>
                    <a:bodyPr/>
                    <a:lstStyle/>
                    <a:p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Ko’p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variant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natija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beradi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Variantlardan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tanlash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uchun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mezonlar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mavjud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emas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0167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571480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SWOT TAHLIL TIZIMI</a:t>
            </a:r>
            <a:endParaRPr lang="ru-RU" sz="3600" b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12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285852" y="1214422"/>
            <a:ext cx="74295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7188" indent="-357188">
              <a:buFont typeface="+mj-lt"/>
              <a:buAutoNum type="arabicPeriod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SWOT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qudratli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dastagi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imkoniyatlaringizni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kashf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namoyon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qilishga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57188" indent="-357188">
              <a:buFont typeface="+mj-lt"/>
              <a:buAutoNum type="arabicPeriod"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SWOT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tahlili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bozorda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muvaffaqiyatli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raqobatlasha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olishingiz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baholaysiz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raqobatchilardan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farqlashingizga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strategiyani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chiqishiz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2" cstate="print"/>
          <a:srcRect l="9319" t="9319" r="8501" b="8501"/>
          <a:stretch>
            <a:fillRect/>
          </a:stretch>
        </p:blipFill>
        <p:spPr bwMode="auto">
          <a:xfrm>
            <a:off x="8572520" y="0"/>
            <a:ext cx="571480" cy="571480"/>
          </a:xfrm>
          <a:prstGeom prst="rect">
            <a:avLst/>
          </a:prstGeom>
          <a:noFill/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1152500" y="15240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SWOT TAHLIL TIZIMI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4414" y="714356"/>
            <a:ext cx="3785644" cy="2643206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16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ru-RU" sz="1600" b="1" dirty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– KUCH</a:t>
            </a:r>
            <a:endParaRPr lang="ru-RU" sz="1600" b="1" dirty="0" smtClean="0">
              <a:solidFill>
                <a:srgbClr val="99336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KUCHLI TOMONLAR</a:t>
            </a:r>
            <a:endParaRPr lang="ru-RU" sz="1400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5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MUHIT</a:t>
            </a:r>
            <a:r>
              <a:rPr lang="ru-RU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ru-RU" sz="15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MAKRO-, MEZO-, </a:t>
            </a:r>
            <a:r>
              <a:rPr lang="ru-RU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</a:t>
            </a:r>
            <a:r>
              <a:rPr lang="en-US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IKRO-</a:t>
            </a:r>
            <a:endParaRPr lang="ru-RU" sz="1500" b="1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5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STEP-OMILLAR</a:t>
            </a:r>
            <a:r>
              <a:rPr lang="ru-RU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 - IJTIMOIY</a:t>
            </a:r>
            <a:endParaRPr lang="ru-RU" sz="15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</a:t>
            </a:r>
            <a:r>
              <a:rPr lang="ru-RU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– </a:t>
            </a:r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TEXNIKA-TEXNOLOGIK</a:t>
            </a: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</a:t>
            </a:r>
            <a:r>
              <a:rPr lang="ru-RU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- </a:t>
            </a:r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IQTISODIY</a:t>
            </a: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 </a:t>
            </a:r>
            <a:r>
              <a:rPr lang="ru-RU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 </a:t>
            </a:r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SIYOSIY</a:t>
            </a:r>
            <a:endParaRPr lang="ru-RU" sz="15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endParaRPr lang="ru-RU" sz="1500" b="1" dirty="0" smtClean="0">
              <a:solidFill>
                <a:schemeClr val="accent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endParaRPr lang="ru-RU" sz="1500" b="1" dirty="0" smtClean="0">
              <a:solidFill>
                <a:schemeClr val="accent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5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43504" y="692696"/>
            <a:ext cx="3857652" cy="266486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16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 –</a:t>
            </a:r>
            <a:r>
              <a:rPr lang="ru-RU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ZAIFLIK</a:t>
            </a:r>
            <a:endParaRPr lang="ru-RU" sz="1600" b="1" dirty="0" smtClean="0">
              <a:solidFill>
                <a:srgbClr val="99336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ZAIF TOMONLARI</a:t>
            </a:r>
            <a:endParaRPr lang="ru-RU" sz="1400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400" b="1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MUHIT</a:t>
            </a:r>
            <a:r>
              <a:rPr lang="ru-RU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ru-RU" sz="15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MAKRO-, MEZO-, </a:t>
            </a:r>
            <a:r>
              <a:rPr lang="ru-RU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</a:t>
            </a:r>
            <a:r>
              <a:rPr lang="en-US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IKRO-</a:t>
            </a:r>
            <a:endParaRPr lang="ru-RU" sz="1500" b="1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5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STEP-OMILLAR</a:t>
            </a:r>
            <a:r>
              <a:rPr lang="ru-RU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 - IJTIMOIY</a:t>
            </a:r>
            <a:endParaRPr lang="ru-RU" sz="15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</a:t>
            </a:r>
            <a:r>
              <a:rPr lang="ru-RU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– </a:t>
            </a:r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TEXNIKA-TEXNOLOGIK</a:t>
            </a: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</a:t>
            </a:r>
            <a:r>
              <a:rPr lang="ru-RU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- </a:t>
            </a:r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IQTISODIY</a:t>
            </a: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 </a:t>
            </a:r>
            <a:r>
              <a:rPr lang="ru-RU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 </a:t>
            </a:r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SIYOSIY</a:t>
            </a:r>
            <a:endParaRPr lang="ru-RU" sz="15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400" b="1" dirty="0" smtClean="0">
              <a:solidFill>
                <a:schemeClr val="accent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3500438"/>
            <a:ext cx="3714206" cy="2857520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16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 –</a:t>
            </a:r>
            <a:r>
              <a:rPr lang="en-US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IMKONIYATLAR</a:t>
            </a:r>
            <a:endParaRPr lang="ru-RU" sz="1600" b="1" dirty="0" smtClean="0">
              <a:solidFill>
                <a:srgbClr val="99336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TASHQI IMQONIYATLAR</a:t>
            </a:r>
            <a:endParaRPr lang="ru-RU" sz="1400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400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400" b="1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MUHIT:</a:t>
            </a:r>
            <a:r>
              <a:rPr lang="ru-RU" sz="15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MAKRO</a:t>
            </a:r>
            <a:r>
              <a:rPr lang="ru-RU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</a:t>
            </a:r>
            <a:r>
              <a:rPr lang="ru-RU" sz="1500" b="1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MEZO</a:t>
            </a:r>
            <a:r>
              <a:rPr lang="ru-RU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</a:t>
            </a:r>
            <a:r>
              <a:rPr lang="en-US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МИКРО-</a:t>
            </a:r>
            <a:endParaRPr lang="ru-RU" sz="1500" b="1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5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STEP-OMILLAR</a:t>
            </a:r>
            <a:r>
              <a:rPr lang="ru-RU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 - IJTIMOIY</a:t>
            </a:r>
            <a:endParaRPr lang="ru-RU" sz="15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</a:t>
            </a:r>
            <a:r>
              <a:rPr lang="ru-RU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– </a:t>
            </a:r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TEXNIKA-TEXNOLOGIK</a:t>
            </a: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</a:t>
            </a:r>
            <a:r>
              <a:rPr lang="ru-RU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- </a:t>
            </a:r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IQTISODIY</a:t>
            </a: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 </a:t>
            </a:r>
            <a:r>
              <a:rPr lang="ru-RU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 </a:t>
            </a:r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SIYOSIY</a:t>
            </a:r>
            <a:endParaRPr lang="ru-RU" sz="15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400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4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400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43504" y="3501008"/>
            <a:ext cx="3857652" cy="2856950"/>
          </a:xfrm>
          <a:prstGeom prst="rect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16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 –</a:t>
            </a:r>
            <a:r>
              <a:rPr lang="ru-RU" sz="1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HAVFLAR</a:t>
            </a:r>
            <a:endParaRPr lang="ru-RU" sz="16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TASHQI HAVFLAR</a:t>
            </a:r>
            <a:endParaRPr lang="ru-RU" sz="1400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400" b="1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400" b="1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MUHIT</a:t>
            </a:r>
            <a:r>
              <a:rPr lang="ru-RU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ru-RU" sz="15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MAKRO</a:t>
            </a:r>
            <a:r>
              <a:rPr lang="ru-RU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</a:t>
            </a:r>
            <a:r>
              <a:rPr lang="ru-RU" sz="1500" b="1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MEZO</a:t>
            </a:r>
            <a:r>
              <a:rPr lang="ru-RU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</a:t>
            </a:r>
            <a:r>
              <a:rPr lang="ru-RU" sz="1500" b="1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</a:t>
            </a:r>
            <a:r>
              <a:rPr lang="en-US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IKRO</a:t>
            </a:r>
            <a:r>
              <a:rPr lang="ru-RU" sz="1500" b="1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</a:t>
            </a:r>
            <a:endParaRPr lang="ru-RU" sz="1500" b="1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5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STEP-OMILLAR</a:t>
            </a:r>
            <a:r>
              <a:rPr lang="ru-RU" sz="1500" b="1" dirty="0" smtClean="0">
                <a:solidFill>
                  <a:srgbClr val="9933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 - IJTIMOIY</a:t>
            </a:r>
            <a:endParaRPr lang="ru-RU" sz="15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</a:t>
            </a:r>
            <a:r>
              <a:rPr lang="ru-RU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– </a:t>
            </a:r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TEXNIKA-TEXNOLOGIK</a:t>
            </a: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</a:t>
            </a:r>
            <a:r>
              <a:rPr lang="ru-RU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- </a:t>
            </a:r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IQTISODIY</a:t>
            </a:r>
          </a:p>
          <a:p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 </a:t>
            </a:r>
            <a:r>
              <a:rPr lang="ru-RU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 </a:t>
            </a:r>
            <a:r>
              <a:rPr lang="en-US" sz="1500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SIYOSIY</a:t>
            </a:r>
            <a:endParaRPr lang="ru-RU" sz="1500" dirty="0" smtClean="0">
              <a:solidFill>
                <a:schemeClr val="accent5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1400" b="1" dirty="0">
              <a:solidFill>
                <a:schemeClr val="accent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1000100" y="0"/>
            <a:ext cx="8143900" cy="571480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SWOT TAHLIL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8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2" cstate="print"/>
          <a:srcRect l="9319" t="9319" r="8501" b="8501"/>
          <a:stretch>
            <a:fillRect/>
          </a:stretch>
        </p:blipFill>
        <p:spPr bwMode="auto">
          <a:xfrm>
            <a:off x="8572520" y="0"/>
            <a:ext cx="571480" cy="5714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75018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57356" y="1357298"/>
            <a:ext cx="2786082" cy="10715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Yuqori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baho</a:t>
            </a: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57356" y="4714884"/>
            <a:ext cx="2857520" cy="10715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Past </a:t>
            </a:r>
            <a:r>
              <a:rPr lang="en-US" sz="2800" b="1" dirty="0" err="1" smtClean="0"/>
              <a:t>baho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3071810"/>
            <a:ext cx="2857520" cy="10715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Mos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baho</a:t>
            </a:r>
            <a:endParaRPr lang="ru-RU" sz="2800" b="1" dirty="0"/>
          </a:p>
        </p:txBody>
      </p:sp>
      <p:sp>
        <p:nvSpPr>
          <p:cNvPr id="9" name="Стрелка вправо 8"/>
          <p:cNvSpPr/>
          <p:nvPr/>
        </p:nvSpPr>
        <p:spPr>
          <a:xfrm>
            <a:off x="5000628" y="4929198"/>
            <a:ext cx="1214446" cy="571504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4929190" y="1571612"/>
            <a:ext cx="1214446" cy="571504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5000628" y="3286124"/>
            <a:ext cx="1214446" cy="571504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ятиугольник 12"/>
          <p:cNvSpPr/>
          <p:nvPr/>
        </p:nvSpPr>
        <p:spPr>
          <a:xfrm>
            <a:off x="6357950" y="1357298"/>
            <a:ext cx="2500330" cy="1143008"/>
          </a:xfrm>
          <a:prstGeom prst="homePlat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</a:rPr>
              <a:t>Manmanlik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6429388" y="2928934"/>
            <a:ext cx="2500330" cy="1143008"/>
          </a:xfrm>
          <a:prstGeom prst="homePlat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</a:rPr>
              <a:t>O’ziga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ishonch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5" name="Пятиугольник 14"/>
          <p:cNvSpPr/>
          <p:nvPr/>
        </p:nvSpPr>
        <p:spPr>
          <a:xfrm>
            <a:off x="6429388" y="4572008"/>
            <a:ext cx="2500330" cy="1143008"/>
          </a:xfrm>
          <a:prstGeom prst="homePlat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</a:rPr>
              <a:t>O’ziga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ishonmaslik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000100" y="0"/>
            <a:ext cx="8143900" cy="571504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ea typeface="Verdana" pitchFamily="34" charset="0"/>
                <a:cs typeface="Times New Roman" pitchFamily="18" charset="0"/>
              </a:rPr>
              <a:t/>
            </a:r>
            <a:br>
              <a:rPr kumimoji="0" lang="ru-RU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ea typeface="Verdana" pitchFamily="34" charset="0"/>
                <a:cs typeface="Times New Roman" pitchFamily="18" charset="0"/>
              </a:rPr>
            </a:br>
            <a:r>
              <a:rPr kumimoji="0" lang="en-US" sz="2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ea typeface="Verdana" pitchFamily="34" charset="0"/>
                <a:cs typeface="Times New Roman" pitchFamily="18" charset="0"/>
              </a:rPr>
              <a:t/>
            </a:r>
            <a:br>
              <a:rPr kumimoji="0" lang="en-US" sz="2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ea typeface="Verdana" pitchFamily="34" charset="0"/>
                <a:cs typeface="Times New Roman" pitchFamily="18" charset="0"/>
              </a:rPr>
            </a:br>
            <a:endParaRPr kumimoji="0" lang="ru-RU" sz="28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14414" y="142852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O’Z-O’ZINI BAHOLASH NATIJALARI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78579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ORTIQCHA YUQORI BAHO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Содержимое 3" descr="http://www.e-xecutive.ru/images/knowledge/sure1.jpg"/>
          <p:cNvPicPr>
            <a:picLocks noGrp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 bwMode="auto">
          <a:xfrm>
            <a:off x="5000628" y="1214422"/>
            <a:ext cx="3822402" cy="3965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071538" y="1142984"/>
            <a:ext cx="4038600" cy="4525963"/>
          </a:xfrm>
        </p:spPr>
        <p:txBody>
          <a:bodyPr/>
          <a:lstStyle/>
          <a:p>
            <a:pPr>
              <a:buNone/>
            </a:pPr>
            <a:r>
              <a:rPr lang="en-US" dirty="0" err="1" smtClean="0"/>
              <a:t>O</a:t>
            </a:r>
            <a:r>
              <a:rPr lang="en-US" dirty="0" err="1" smtClean="0"/>
              <a:t>'z-o'zini</a:t>
            </a:r>
            <a:r>
              <a:rPr lang="en-US" dirty="0" smtClean="0"/>
              <a:t> </a:t>
            </a:r>
            <a:r>
              <a:rPr lang="en-US" dirty="0" err="1" smtClean="0"/>
              <a:t>baholashda</a:t>
            </a:r>
            <a:r>
              <a:rPr lang="en-US" dirty="0" smtClean="0"/>
              <a:t> </a:t>
            </a:r>
            <a:r>
              <a:rPr lang="en-US" dirty="0" err="1" smtClean="0"/>
              <a:t>o’ta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baholar</a:t>
            </a:r>
            <a:r>
              <a:rPr lang="en-US" dirty="0" smtClean="0"/>
              <a:t> </a:t>
            </a:r>
            <a:r>
              <a:rPr lang="en-US" dirty="0" err="1" smtClean="0"/>
              <a:t>sohiblari</a:t>
            </a:r>
            <a:r>
              <a:rPr lang="en-US" dirty="0" smtClean="0"/>
              <a:t> </a:t>
            </a:r>
            <a:r>
              <a:rPr lang="en-US" dirty="0" err="1" smtClean="0"/>
              <a:t>o'z</a:t>
            </a:r>
            <a:r>
              <a:rPr lang="en-US" dirty="0" smtClean="0"/>
              <a:t> </a:t>
            </a:r>
            <a:r>
              <a:rPr lang="en-US" dirty="0" err="1" smtClean="0"/>
              <a:t>malakalarini</a:t>
            </a:r>
            <a:r>
              <a:rPr lang="en-US" dirty="0" smtClean="0"/>
              <a:t> </a:t>
            </a:r>
            <a:r>
              <a:rPr lang="en-US" dirty="0" err="1" smtClean="0"/>
              <a:t>oshirib</a:t>
            </a:r>
            <a:r>
              <a:rPr lang="en-US" dirty="0" smtClean="0"/>
              <a:t> </a:t>
            </a:r>
            <a:r>
              <a:rPr lang="en-US" dirty="0" err="1" smtClean="0"/>
              <a:t>oladi</a:t>
            </a:r>
            <a:r>
              <a:rPr lang="en-US" dirty="0" smtClean="0"/>
              <a:t>, </a:t>
            </a:r>
            <a:r>
              <a:rPr lang="en-US" dirty="0" err="1" smtClean="0"/>
              <a:t>o'zlarini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 </a:t>
            </a:r>
            <a:r>
              <a:rPr lang="en-US" dirty="0" err="1" smtClean="0"/>
              <a:t>bo'lgan</a:t>
            </a:r>
            <a:r>
              <a:rPr lang="en-US" dirty="0" smtClean="0"/>
              <a:t> </a:t>
            </a:r>
            <a:r>
              <a:rPr lang="en-US" dirty="0" err="1" smtClean="0"/>
              <a:t>muammolarga</a:t>
            </a:r>
            <a:r>
              <a:rPr lang="en-US" dirty="0" smtClean="0"/>
              <a:t> </a:t>
            </a:r>
            <a:r>
              <a:rPr lang="en-US" dirty="0" err="1" smtClean="0"/>
              <a:t>duch</a:t>
            </a:r>
            <a:r>
              <a:rPr lang="en-US" dirty="0" smtClean="0"/>
              <a:t> </a:t>
            </a:r>
            <a:r>
              <a:rPr lang="en-US" dirty="0" err="1" smtClean="0"/>
              <a:t>etishga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keladi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4" cstate="print"/>
          <a:srcRect l="9319" t="9319" r="8501" b="8501"/>
          <a:stretch>
            <a:fillRect/>
          </a:stretch>
        </p:blipFill>
        <p:spPr bwMode="auto">
          <a:xfrm>
            <a:off x="8572520" y="142852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78579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ORTIQCHA PAST BAHO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071538" y="1142984"/>
            <a:ext cx="4038600" cy="4525963"/>
          </a:xfrm>
        </p:spPr>
        <p:txBody>
          <a:bodyPr>
            <a:normAutofit fontScale="92500" lnSpcReduction="20000"/>
          </a:bodyPr>
          <a:lstStyle/>
          <a:p>
            <a:pPr marL="87313" indent="-4763">
              <a:buNone/>
              <a:tabLst>
                <a:tab pos="87313" algn="l"/>
              </a:tabLst>
            </a:pPr>
            <a:r>
              <a:rPr lang="en-US" dirty="0" smtClean="0"/>
              <a:t>Past </a:t>
            </a:r>
            <a:r>
              <a:rPr lang="en-US" dirty="0" err="1" smtClean="0"/>
              <a:t>baholar</a:t>
            </a:r>
            <a:r>
              <a:rPr lang="en-US" dirty="0" smtClean="0"/>
              <a:t> </a:t>
            </a:r>
            <a:r>
              <a:rPr lang="en-US" dirty="0" err="1" smtClean="0"/>
              <a:t>egalari</a:t>
            </a:r>
            <a:r>
              <a:rPr lang="en-US" dirty="0" smtClean="0"/>
              <a:t> </a:t>
            </a:r>
            <a:r>
              <a:rPr lang="en-US" dirty="0" err="1" smtClean="0"/>
              <a:t>o'zini</a:t>
            </a:r>
            <a:r>
              <a:rPr lang="en-US" dirty="0" smtClean="0"/>
              <a:t> </a:t>
            </a:r>
            <a:r>
              <a:rPr lang="en-US" dirty="0" err="1" smtClean="0"/>
              <a:t>kam</a:t>
            </a:r>
            <a:r>
              <a:rPr lang="en-US" dirty="0" smtClean="0"/>
              <a:t> </a:t>
            </a:r>
            <a:r>
              <a:rPr lang="en-US" dirty="0" err="1" smtClean="0"/>
              <a:t>hurmat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boshqalarga</a:t>
            </a:r>
            <a:r>
              <a:rPr lang="en-US" dirty="0" smtClean="0"/>
              <a:t> </a:t>
            </a:r>
            <a:r>
              <a:rPr lang="en-US" dirty="0" err="1" smtClean="0"/>
              <a:t>salbiy</a:t>
            </a:r>
            <a:r>
              <a:rPr lang="en-US" dirty="0" smtClean="0"/>
              <a:t> </a:t>
            </a:r>
            <a:r>
              <a:rPr lang="en-US" dirty="0" err="1" smtClean="0"/>
              <a:t>munosabatda</a:t>
            </a:r>
            <a:r>
              <a:rPr lang="en-US" dirty="0" smtClean="0"/>
              <a:t> </a:t>
            </a:r>
            <a:r>
              <a:rPr lang="en-US" dirty="0" err="1" smtClean="0"/>
              <a:t>bo'ladi</a:t>
            </a:r>
            <a:r>
              <a:rPr lang="en-US" dirty="0" smtClean="0"/>
              <a:t>.</a:t>
            </a:r>
          </a:p>
          <a:p>
            <a:pPr marL="87313" indent="-4763">
              <a:buNone/>
              <a:tabLst>
                <a:tab pos="87313" algn="l"/>
              </a:tabLst>
            </a:pPr>
            <a:r>
              <a:rPr lang="en-US" dirty="0" err="1" smtClean="0"/>
              <a:t>O'z-o'ziga</a:t>
            </a:r>
            <a:r>
              <a:rPr lang="en-US" dirty="0" smtClean="0"/>
              <a:t> </a:t>
            </a:r>
            <a:r>
              <a:rPr lang="en-US" dirty="0" err="1" smtClean="0"/>
              <a:t>ishonch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o'z</a:t>
            </a:r>
            <a:r>
              <a:rPr lang="en-US" dirty="0" smtClean="0"/>
              <a:t> </a:t>
            </a:r>
            <a:r>
              <a:rPr lang="en-US" dirty="0" err="1" smtClean="0"/>
              <a:t>shaxsiyatiga</a:t>
            </a:r>
            <a:r>
              <a:rPr lang="en-US" dirty="0" smtClean="0"/>
              <a:t> </a:t>
            </a:r>
            <a:r>
              <a:rPr lang="en-US" dirty="0" err="1" smtClean="0"/>
              <a:t>hurmatsizlik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. </a:t>
            </a:r>
          </a:p>
          <a:p>
            <a:pPr marL="87313" indent="-4763">
              <a:buNone/>
              <a:tabLst>
                <a:tab pos="87313" algn="l"/>
              </a:tabLst>
            </a:pPr>
            <a:r>
              <a:rPr lang="en-US" dirty="0" err="1" smtClean="0"/>
              <a:t>Bunday</a:t>
            </a:r>
            <a:r>
              <a:rPr lang="en-US" dirty="0" smtClean="0"/>
              <a:t> </a:t>
            </a:r>
            <a:r>
              <a:rPr lang="en-US" dirty="0" err="1" smtClean="0"/>
              <a:t>odamlar</a:t>
            </a:r>
            <a:r>
              <a:rPr lang="en-US" dirty="0" smtClean="0"/>
              <a:t> </a:t>
            </a:r>
            <a:r>
              <a:rPr lang="en-US" dirty="0" err="1" smtClean="0"/>
              <a:t>zaif</a:t>
            </a:r>
            <a:r>
              <a:rPr lang="en-US" dirty="0" smtClean="0"/>
              <a:t>, </a:t>
            </a:r>
            <a:r>
              <a:rPr lang="en-US" dirty="0" err="1" smtClean="0"/>
              <a:t>sezilarli</a:t>
            </a:r>
            <a:r>
              <a:rPr lang="en-US" dirty="0" smtClean="0"/>
              <a:t> </a:t>
            </a:r>
            <a:r>
              <a:rPr lang="en-US" dirty="0" err="1" smtClean="0"/>
              <a:t>yutuqlarga</a:t>
            </a:r>
            <a:r>
              <a:rPr lang="en-US" dirty="0" smtClean="0"/>
              <a:t> </a:t>
            </a:r>
            <a:r>
              <a:rPr lang="en-US" dirty="0" err="1" smtClean="0"/>
              <a:t>erisha</a:t>
            </a:r>
            <a:r>
              <a:rPr lang="en-US" dirty="0" smtClean="0"/>
              <a:t> </a:t>
            </a:r>
            <a:r>
              <a:rPr lang="en-US" dirty="0" err="1" smtClean="0"/>
              <a:t>olmaydilar</a:t>
            </a:r>
            <a:r>
              <a:rPr lang="en-US" dirty="0" smtClean="0"/>
              <a:t>. </a:t>
            </a:r>
            <a:endParaRPr lang="en-US" dirty="0" smtClean="0"/>
          </a:p>
          <a:p>
            <a:pPr marL="87313" indent="-4763">
              <a:buNone/>
              <a:tabLst>
                <a:tab pos="87313" algn="l"/>
              </a:tabLst>
            </a:pP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atrofdagi</a:t>
            </a:r>
            <a:r>
              <a:rPr lang="en-US" dirty="0" smtClean="0"/>
              <a:t> </a:t>
            </a:r>
            <a:r>
              <a:rPr lang="en-US" dirty="0" err="1" smtClean="0"/>
              <a:t>dunyoga</a:t>
            </a:r>
            <a:r>
              <a:rPr lang="en-US" dirty="0" smtClean="0"/>
              <a:t> </a:t>
            </a:r>
            <a:r>
              <a:rPr lang="en-US" dirty="0" err="1" smtClean="0"/>
              <a:t>ishonishmaydi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142852"/>
            <a:ext cx="571480" cy="571480"/>
          </a:xfrm>
          <a:prstGeom prst="rect">
            <a:avLst/>
          </a:prstGeom>
          <a:noFill/>
        </p:spPr>
      </p:pic>
      <p:pic>
        <p:nvPicPr>
          <p:cNvPr id="27650" name="Picture 2" descr="16 ПРИЗНАКОВ СЛАБОГО ЧЕЛОВЕКА | Путь к Осознанности | Яндекс Дзен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2143116"/>
            <a:ext cx="3357586" cy="26133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78579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TO’G’RI BAHO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071538" y="1142984"/>
            <a:ext cx="4038600" cy="4525963"/>
          </a:xfrm>
        </p:spPr>
        <p:txBody>
          <a:bodyPr>
            <a:normAutofit fontScale="92500" lnSpcReduction="20000"/>
          </a:bodyPr>
          <a:lstStyle/>
          <a:p>
            <a:pPr marL="87313" indent="-4763">
              <a:buNone/>
              <a:tabLst>
                <a:tab pos="87313" algn="l"/>
              </a:tabLst>
            </a:pPr>
            <a:r>
              <a:rPr lang="en-US" dirty="0" err="1" smtClean="0"/>
              <a:t>Etarlicha</a:t>
            </a:r>
            <a:r>
              <a:rPr lang="en-US" dirty="0" smtClean="0"/>
              <a:t> </a:t>
            </a:r>
            <a:r>
              <a:rPr lang="en-US" dirty="0" err="1" smtClean="0"/>
              <a:t>to’g’ri</a:t>
            </a:r>
            <a:r>
              <a:rPr lang="en-US" dirty="0" smtClean="0"/>
              <a:t> </a:t>
            </a:r>
            <a:r>
              <a:rPr lang="en-US" dirty="0" err="1" smtClean="0"/>
              <a:t>baho</a:t>
            </a:r>
            <a:r>
              <a:rPr lang="en-US" dirty="0" smtClean="0"/>
              <a:t> </a:t>
            </a:r>
            <a:r>
              <a:rPr lang="en-US" dirty="0" err="1" smtClean="0"/>
              <a:t>egalari</a:t>
            </a:r>
            <a:r>
              <a:rPr lang="en-US" dirty="0" smtClean="0"/>
              <a:t>:</a:t>
            </a:r>
          </a:p>
          <a:p>
            <a:pPr marL="87313" indent="-4763">
              <a:tabLst>
                <a:tab pos="87313" algn="l"/>
              </a:tabLst>
            </a:pPr>
            <a:r>
              <a:rPr lang="en-US" dirty="0" smtClean="0"/>
              <a:t> </a:t>
            </a:r>
            <a:r>
              <a:rPr lang="en-US" dirty="0" err="1" smtClean="0"/>
              <a:t>o'z-o'zini</a:t>
            </a:r>
            <a:r>
              <a:rPr lang="en-US" dirty="0" smtClean="0"/>
              <a:t> </a:t>
            </a:r>
            <a:r>
              <a:rPr lang="en-US" dirty="0" err="1" smtClean="0"/>
              <a:t>hurmat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, </a:t>
            </a:r>
          </a:p>
          <a:p>
            <a:pPr marL="87313" indent="-4763">
              <a:tabLst>
                <a:tab pos="87313" algn="l"/>
              </a:tabLst>
            </a:pPr>
            <a:r>
              <a:rPr lang="en-US" dirty="0" smtClean="0"/>
              <a:t> </a:t>
            </a:r>
            <a:r>
              <a:rPr lang="en-US" dirty="0" err="1" smtClean="0"/>
              <a:t>odatda</a:t>
            </a:r>
            <a:r>
              <a:rPr lang="en-US" dirty="0" smtClean="0"/>
              <a:t> </a:t>
            </a:r>
            <a:r>
              <a:rPr lang="en-US" dirty="0" err="1" smtClean="0"/>
              <a:t>kuchli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zaif</a:t>
            </a:r>
            <a:r>
              <a:rPr lang="en-US" dirty="0" smtClean="0"/>
              <a:t> </a:t>
            </a:r>
            <a:r>
              <a:rPr lang="en-US" dirty="0" err="1" smtClean="0"/>
              <a:t>tomonlarini</a:t>
            </a:r>
            <a:r>
              <a:rPr lang="en-US" dirty="0" smtClean="0"/>
              <a:t> </a:t>
            </a:r>
            <a:r>
              <a:rPr lang="en-US" dirty="0" err="1" smtClean="0"/>
              <a:t>yaxshi</a:t>
            </a:r>
            <a:r>
              <a:rPr lang="en-US" dirty="0" smtClean="0"/>
              <a:t> </a:t>
            </a:r>
            <a:r>
              <a:rPr lang="en-US" dirty="0" err="1" smtClean="0"/>
              <a:t>biladi</a:t>
            </a:r>
            <a:r>
              <a:rPr lang="en-US" dirty="0" smtClean="0"/>
              <a:t>, </a:t>
            </a:r>
          </a:p>
          <a:p>
            <a:pPr marL="87313" indent="-4763">
              <a:tabLst>
                <a:tab pos="87313" algn="l"/>
              </a:tabLst>
            </a:pPr>
            <a:r>
              <a:rPr lang="en-US" dirty="0" smtClean="0"/>
              <a:t>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ularni</a:t>
            </a:r>
            <a:r>
              <a:rPr lang="en-US" dirty="0" smtClean="0"/>
              <a:t> </a:t>
            </a:r>
            <a:r>
              <a:rPr lang="en-US" dirty="0" err="1" smtClean="0"/>
              <a:t>vaqtida</a:t>
            </a:r>
            <a:r>
              <a:rPr lang="en-US" dirty="0" smtClean="0"/>
              <a:t> </a:t>
            </a:r>
            <a:r>
              <a:rPr lang="en-US" dirty="0" err="1" smtClean="0"/>
              <a:t>ko'rsatish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yashirish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</a:t>
            </a:r>
            <a:endParaRPr lang="en-US" dirty="0" smtClean="0"/>
          </a:p>
          <a:p>
            <a:pPr marL="87313" indent="-4763">
              <a:buNone/>
              <a:tabLst>
                <a:tab pos="87313" algn="l"/>
              </a:tabLst>
            </a:pPr>
            <a:r>
              <a:rPr lang="en-US" dirty="0" smtClean="0"/>
              <a:t> </a:t>
            </a:r>
            <a:r>
              <a:rPr lang="en-US" dirty="0" smtClean="0"/>
              <a:t>   </a:t>
            </a:r>
            <a:r>
              <a:rPr lang="en-US" dirty="0" err="1" smtClean="0"/>
              <a:t>Bunday</a:t>
            </a:r>
            <a:r>
              <a:rPr lang="en-US" dirty="0" smtClean="0"/>
              <a:t> </a:t>
            </a:r>
            <a:r>
              <a:rPr lang="en-US" dirty="0" err="1" smtClean="0"/>
              <a:t>odamlar</a:t>
            </a:r>
            <a:r>
              <a:rPr lang="en-US" dirty="0" smtClean="0"/>
              <a:t> </a:t>
            </a:r>
            <a:r>
              <a:rPr lang="en-US" dirty="0" err="1" smtClean="0"/>
              <a:t>o'zlariga</a:t>
            </a:r>
            <a:r>
              <a:rPr lang="en-US" dirty="0" smtClean="0"/>
              <a:t> </a:t>
            </a:r>
            <a:r>
              <a:rPr lang="en-US" dirty="0" err="1" smtClean="0"/>
              <a:t>ijobiy</a:t>
            </a:r>
            <a:r>
              <a:rPr lang="en-US" dirty="0" smtClean="0"/>
              <a:t> </a:t>
            </a:r>
            <a:r>
              <a:rPr lang="en-US" dirty="0" err="1" smtClean="0"/>
              <a:t>munosabatda</a:t>
            </a:r>
            <a:r>
              <a:rPr lang="en-US" dirty="0" smtClean="0"/>
              <a:t> </a:t>
            </a:r>
            <a:r>
              <a:rPr lang="en-US" dirty="0" err="1" smtClean="0"/>
              <a:t>bo'lib</a:t>
            </a:r>
            <a:r>
              <a:rPr lang="en-US" dirty="0" smtClean="0"/>
              <a:t>, </a:t>
            </a:r>
            <a:r>
              <a:rPr lang="en-US" dirty="0" err="1" smtClean="0"/>
              <a:t>atrofdagi</a:t>
            </a:r>
            <a:r>
              <a:rPr lang="en-US" dirty="0" smtClean="0"/>
              <a:t> </a:t>
            </a:r>
            <a:r>
              <a:rPr lang="en-US" dirty="0" err="1" smtClean="0"/>
              <a:t>dunyoga</a:t>
            </a:r>
            <a:r>
              <a:rPr lang="en-US" dirty="0" smtClean="0"/>
              <a:t> </a:t>
            </a:r>
            <a:r>
              <a:rPr lang="en-US" dirty="0" err="1" smtClean="0"/>
              <a:t>ochiq</a:t>
            </a:r>
            <a:r>
              <a:rPr lang="en-US" dirty="0" smtClean="0"/>
              <a:t> </a:t>
            </a:r>
            <a:r>
              <a:rPr lang="en-US" dirty="0" err="1" smtClean="0"/>
              <a:t>bo’ladi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142852"/>
            <a:ext cx="571480" cy="571480"/>
          </a:xfrm>
          <a:prstGeom prst="rect">
            <a:avLst/>
          </a:prstGeom>
          <a:noFill/>
        </p:spPr>
      </p:pic>
      <p:pic>
        <p:nvPicPr>
          <p:cNvPr id="7" name="Содержимое 4" descr="http://psymagazine.ru/wp-content/uploads/2014/06/uverennost-uverennost.jpg"/>
          <p:cNvPicPr>
            <a:picLocks noGrp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857752" y="1857364"/>
            <a:ext cx="4138642" cy="2843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effectLst/>
              </a:rPr>
              <a:t>O'z-o'zini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hurmat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qilish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va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shaxsning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sifati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071538" y="1428736"/>
            <a:ext cx="7858180" cy="4929222"/>
          </a:xfrm>
        </p:spPr>
        <p:txBody>
          <a:bodyPr>
            <a:noAutofit/>
          </a:bodyPr>
          <a:lstStyle/>
          <a:p>
            <a:pPr marL="182563" indent="-182563">
              <a:tabLst>
                <a:tab pos="182563" algn="l"/>
              </a:tabLst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O'z-o'zini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etarli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odamda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o'z-o'zini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tanqid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qat'iyatlilikni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shakllantirishga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182563" indent="-182563">
              <a:tabLst>
                <a:tab pos="182563" algn="l"/>
              </a:tabLst>
            </a:pP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182563" indent="-182563">
              <a:tabLst>
                <a:tab pos="182563" algn="l"/>
              </a:tabLst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Etarli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o'z-o'zini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aloqasi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effectLst/>
              </a:rPr>
              <a:t>O'z-o'zini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hurmat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qilish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va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shaxsning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sifati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071538" y="1142984"/>
            <a:ext cx="7858180" cy="4929222"/>
          </a:xfrm>
        </p:spPr>
        <p:txBody>
          <a:bodyPr>
            <a:noAutofit/>
          </a:bodyPr>
          <a:lstStyle/>
          <a:p>
            <a:pPr marL="182563" indent="-182563">
              <a:buNone/>
              <a:tabLst>
                <a:tab pos="182563" algn="l"/>
              </a:tabLst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O'z-o'zini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tendentsiyasiga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o'smirlar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faoliyatida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etarlicha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cheklovlar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muloqotga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e'tibor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berishadi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miqdorda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82563" indent="-182563">
              <a:buNone/>
              <a:tabLst>
                <a:tab pos="182563" algn="l"/>
              </a:tabLst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182563" indent="-182563">
              <a:buNone/>
              <a:tabLst>
                <a:tab pos="182563" algn="l"/>
              </a:tabLst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O'z-o'zini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o'smirlar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depressiv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tendentsiyalarga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moyil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effectLst/>
              </a:rPr>
              <a:t>O'z-o'zini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hurmat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qilishning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muhim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sohalari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071538" y="1142984"/>
            <a:ext cx="8001056" cy="4929222"/>
          </a:xfrm>
        </p:spPr>
        <p:txBody>
          <a:bodyPr>
            <a:noAutofit/>
          </a:bodyPr>
          <a:lstStyle/>
          <a:p>
            <a:pPr marL="182563" indent="-182563">
              <a:tabLst>
                <a:tab pos="182563" algn="l"/>
              </a:tabLst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oqishdagi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mehnatdagi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muvoffaqiyatlar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182563" indent="-182563">
              <a:tabLst>
                <a:tab pos="182563" algn="l"/>
              </a:tabLst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ilmiy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natijalari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182563" indent="-182563">
              <a:tabLst>
                <a:tab pos="182563" algn="l"/>
              </a:tabLst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ko'rinishi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182563" indent="-182563">
              <a:tabLst>
                <a:tab pos="182563" algn="l"/>
              </a:tabLst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qobiliyatlari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yutuqlari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182563" indent="-182563">
              <a:tabLst>
                <a:tab pos="182563" algn="l"/>
              </a:tabLst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sog’lig’i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muammolari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182563" indent="-182563">
              <a:tabLst>
                <a:tab pos="182563" algn="l"/>
              </a:tabLst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xatti-harakatlar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natijalari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182563" indent="-182563">
              <a:tabLst>
                <a:tab pos="182563" algn="l"/>
              </a:tabLst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qilinishi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  <p:pic>
        <p:nvPicPr>
          <p:cNvPr id="7" name="Рисунок 6" descr="http://img-fotki.yandex.ru/get/6719/11206178.4eb/0_e913b_b68b863f_ori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1643050"/>
            <a:ext cx="250033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Benchmarking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tushunchasi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071538" y="1142984"/>
            <a:ext cx="8001056" cy="5429288"/>
          </a:xfrm>
        </p:spPr>
        <p:txBody>
          <a:bodyPr>
            <a:noAutofit/>
          </a:bodyPr>
          <a:lstStyle/>
          <a:p>
            <a:pPr marL="182563" indent="-182563">
              <a:buNone/>
              <a:tabLst>
                <a:tab pos="182563" algn="l"/>
              </a:tabLst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Benchmarking 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faoliyatni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takomillashtirish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vositasi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Ingliz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tilidagi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"benchmark"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daraja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balandlik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mark”,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balandlik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belgisi”dir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182563" indent="-182563">
              <a:buNone/>
              <a:tabLst>
                <a:tab pos="182563" algn="l"/>
              </a:tabLst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Benchmarking 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etakchilarning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ustunlikka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yo'lidagi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ko'rsatkichlarni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ko'nikmalarni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aniqlashning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uzluksiz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tizimli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o‘zining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samaradorligini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oshirishga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harakatlarni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rag'batlantirishdir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Benchmarking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tushunchasi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071538" y="1142984"/>
            <a:ext cx="8001056" cy="5214974"/>
          </a:xfrm>
        </p:spPr>
        <p:txBody>
          <a:bodyPr>
            <a:noAutofit/>
          </a:bodyPr>
          <a:lstStyle/>
          <a:p>
            <a:pPr marL="182563" indent="-182563">
              <a:buNone/>
              <a:tabLst>
                <a:tab pos="182563" algn="l"/>
              </a:tabLst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o'zgarishlarni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rag'batlantirish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ko'rsatkichlarini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optimallashtirish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strategiyasidir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82563" indent="-182563">
              <a:buNone/>
              <a:tabLst>
                <a:tab pos="182563" algn="l"/>
              </a:tabLst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Benchmarking -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etakchi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e'tirof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raqobatchilarga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tajribani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taqqoslashning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jarayonidir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82563" indent="-182563">
              <a:buNone/>
              <a:tabLst>
                <a:tab pos="182563" algn="l"/>
              </a:tabLst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Benchmarking-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jarayonlarning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ko'rsatkichlari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tizimiga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samaradorlikni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qiyosiy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qilishdir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effectLst/>
              </a:rPr>
              <a:t>Benchmarkingning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br>
              <a:rPr lang="en-US" b="1" dirty="0" smtClean="0">
                <a:solidFill>
                  <a:srgbClr val="FF0000"/>
                </a:solidFill>
                <a:effectLst/>
              </a:rPr>
            </a:br>
            <a:r>
              <a:rPr lang="en-US" b="1" dirty="0" err="1" smtClean="0">
                <a:solidFill>
                  <a:srgbClr val="FF0000"/>
                </a:solidFill>
                <a:effectLst/>
              </a:rPr>
              <a:t>kalit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so’zlari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142944" y="1357298"/>
            <a:ext cx="7786774" cy="4714908"/>
          </a:xfrm>
        </p:spPr>
        <p:txBody>
          <a:bodyPr>
            <a:noAutofit/>
          </a:bodyPr>
          <a:lstStyle/>
          <a:p>
            <a:pPr marL="444500" indent="-357188">
              <a:tabLst>
                <a:tab pos="182563" algn="l"/>
              </a:tabLst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eng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amaliyot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4500" indent="-357188"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birovning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tajribasi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tanishish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4500" indent="-357188">
              <a:tabLst>
                <a:tab pos="182563" algn="l"/>
              </a:tabLst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eng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4500" indent="-357188"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fikr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4500" indent="-357188"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puxta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o'rganish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4500" indent="-357188"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mahsulotlar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texnologiyalarni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skanerlash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nusxalash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4500" indent="-357188"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narsalarni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Benchmarking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maqsadi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va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vazifalari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142944" y="1357298"/>
            <a:ext cx="7786774" cy="4714908"/>
          </a:xfrm>
        </p:spPr>
        <p:txBody>
          <a:bodyPr>
            <a:noAutofit/>
          </a:bodyPr>
          <a:lstStyle/>
          <a:p>
            <a:pPr marL="444500" indent="-357188">
              <a:buNone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Benchmarkingning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maqsadi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boshqalarning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tajribasini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o'rganishdir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44500" indent="-357188">
              <a:buNone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Qiyoslash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raqobatchilarning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etakchi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mavqeiga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bo'lishining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o'ziga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xos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tushunish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4500" indent="-357188">
              <a:buNone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Tarmoqda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takomillashtirish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dinamikasini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kuzatib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narsani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tezda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Benchmarking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kachon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foydalaniladi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071538" y="1142984"/>
            <a:ext cx="7786774" cy="5143536"/>
          </a:xfrm>
        </p:spPr>
        <p:txBody>
          <a:bodyPr>
            <a:noAutofit/>
          </a:bodyPr>
          <a:lstStyle/>
          <a:p>
            <a:pPr marL="444500" indent="-357188">
              <a:buNone/>
              <a:tabLst>
                <a:tab pos="182563" algn="l"/>
              </a:tabLst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Benchmarking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taniqli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rahbarlarning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jarayonlari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ko'rsatkichlarini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taqqoslash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4500" indent="-357188">
              <a:buNone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asosda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muvaffaqiyatli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raqibi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o'rtasidagi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ko'rsatkichlardagi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baholanadi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4500" indent="-357188">
              <a:buNone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benchmarking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eng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jarayonlar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qo'llaniladi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texnologiyalarni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takomillashtirish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mahsulotlarni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logistika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effectLst/>
              </a:rPr>
              <a:t>Strategik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benchmarking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142976" y="1571612"/>
            <a:ext cx="7786774" cy="3071834"/>
          </a:xfrm>
        </p:spPr>
        <p:txBody>
          <a:bodyPr>
            <a:noAutofit/>
          </a:bodyPr>
          <a:lstStyle/>
          <a:p>
            <a:pPr marL="444500" indent="-357188">
              <a:buNone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Raqobatda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pozitsiyalarini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mustahkamlash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unumdorligini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keskin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hajmini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4500" indent="-357188">
              <a:buNone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kompaniya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keskin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o’sishi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44500" indent="-357188">
              <a:buNone/>
              <a:tabLst>
                <a:tab pos="182563" algn="l"/>
              </a:tabLst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effectLst/>
              </a:rPr>
              <a:t>Strategik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benchmarking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071538" y="1142984"/>
            <a:ext cx="7786774" cy="5143536"/>
          </a:xfrm>
        </p:spPr>
        <p:txBody>
          <a:bodyPr>
            <a:noAutofit/>
          </a:bodyPr>
          <a:lstStyle/>
          <a:p>
            <a:pPr marL="444500" indent="-357188">
              <a:buNone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Strategik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benchmarking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oshirilishi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xususan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44500" indent="-357188"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strategiyasi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ko'rsatkichlarini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raqobatchilarning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strategiyasi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ko'rsatkichlari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taqqoslash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effectLst/>
              </a:rPr>
              <a:t>Strategik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benchmarking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071538" y="1142984"/>
            <a:ext cx="7786774" cy="5143536"/>
          </a:xfrm>
        </p:spPr>
        <p:txBody>
          <a:bodyPr>
            <a:noAutofit/>
          </a:bodyPr>
          <a:lstStyle/>
          <a:p>
            <a:pPr marL="444500" indent="-357188"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raqobatchilarning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zaif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tomonlarini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asosda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raqobatchilardan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ustun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turishi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raqobatbardoshligini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yaxshilanishlarni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mumkinligini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Benchmarking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jarayoni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214414" y="1714488"/>
            <a:ext cx="7786774" cy="4000528"/>
          </a:xfrm>
        </p:spPr>
        <p:txBody>
          <a:bodyPr>
            <a:noAutofit/>
          </a:bodyPr>
          <a:lstStyle/>
          <a:p>
            <a:pPr marL="601662" indent="-514350">
              <a:buAutoNum type="arabicPeriod"/>
              <a:tabLst>
                <a:tab pos="182563" algn="l"/>
              </a:tabLst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Benchmarking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ob’ektini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601662" indent="-514350">
              <a:buAutoNum type="arabicPeriod"/>
              <a:tabLst>
                <a:tab pos="182563" algn="l"/>
              </a:tabLst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Benchmarking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sherik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topish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601662" indent="-514350">
              <a:buAutoNum type="arabicPeriod"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to’plash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601662" indent="-514350">
              <a:buAutoNum type="arabicPeriod"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601662" indent="-514350">
              <a:buAutoNum type="arabicPeriod"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qiyosiy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hamkori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o'rtasidagi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ko'rsatkichlarining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farqini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aniqlang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Benchmarking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jarayoni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214414" y="1428736"/>
            <a:ext cx="7786774" cy="3786214"/>
          </a:xfrm>
        </p:spPr>
        <p:txBody>
          <a:bodyPr>
            <a:noAutofit/>
          </a:bodyPr>
          <a:lstStyle/>
          <a:p>
            <a:pPr marL="601662" indent="-514350">
              <a:buFont typeface="+mj-lt"/>
              <a:buAutoNum type="arabicPeriod" startAt="6"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Funktsional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maqsadlarni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shakllantirish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01662" indent="-514350">
              <a:buAutoNum type="arabicPeriod" startAt="6"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rejalarini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01662" indent="-514350">
              <a:buAutoNum type="arabicPeriod" startAt="6"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Rejalarni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bajaring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samaradorligiga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erishilgan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yutuqlarni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baholang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01662" indent="-514350">
              <a:buAutoNum type="arabicPeriod" startAt="6"/>
              <a:tabLst>
                <a:tab pos="182563" algn="l"/>
              </a:tabLst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narsani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qaytadan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boshlang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qaytaring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142984"/>
          </a:xfr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effectLst/>
              </a:rPr>
              <a:t>Hodim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reytingi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endParaRPr lang="ru-RU" b="1" dirty="0">
              <a:solidFill>
                <a:srgbClr val="FF0000"/>
              </a:solidFill>
              <a:effectLst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2"/>
          </p:nvPr>
        </p:nvGraphicFramePr>
        <p:xfrm>
          <a:off x="1214438" y="1428750"/>
          <a:ext cx="7786718" cy="45720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7" cstate="print"/>
          <a:srcRect l="9319" t="9319" r="8501" b="8501"/>
          <a:stretch>
            <a:fillRect/>
          </a:stretch>
        </p:blipFill>
        <p:spPr bwMode="auto">
          <a:xfrm>
            <a:off x="8572520" y="571480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Объект 2"/>
          <p:cNvSpPr>
            <a:spLocks noGrp="1"/>
          </p:cNvSpPr>
          <p:nvPr>
            <p:ph sz="half" idx="4294967295"/>
          </p:nvPr>
        </p:nvSpPr>
        <p:spPr>
          <a:xfrm>
            <a:off x="1214414" y="785794"/>
            <a:ext cx="3673475" cy="4289425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n-US" u="sng" dirty="0" err="1" smtClean="0"/>
              <a:t>Doimiy</a:t>
            </a:r>
            <a:r>
              <a:rPr lang="en-US" u="sng" dirty="0" smtClean="0"/>
              <a:t> </a:t>
            </a:r>
            <a:r>
              <a:rPr lang="en-US" u="sng" dirty="0" err="1" smtClean="0"/>
              <a:t>baholash</a:t>
            </a:r>
            <a:r>
              <a:rPr lang="ru-RU" u="sng" dirty="0" smtClean="0"/>
              <a:t>:</a:t>
            </a:r>
            <a:endParaRPr lang="ru-RU" u="sng" dirty="0" smtClean="0"/>
          </a:p>
          <a:p>
            <a:pPr marL="0" indent="0" eaLnBrk="1" hangingPunct="1"/>
            <a:r>
              <a:rPr lang="en-US" sz="2800" u="sng" dirty="0" smtClean="0">
                <a:solidFill>
                  <a:srgbClr val="002060"/>
                </a:solidFill>
              </a:rPr>
              <a:t> </a:t>
            </a:r>
            <a:r>
              <a:rPr lang="en-US" sz="2800" u="sng" dirty="0" err="1" smtClean="0">
                <a:solidFill>
                  <a:srgbClr val="002060"/>
                </a:solidFill>
              </a:rPr>
              <a:t>Yillik</a:t>
            </a:r>
            <a:r>
              <a:rPr lang="en-US" sz="2800" u="sng" dirty="0" smtClean="0">
                <a:solidFill>
                  <a:srgbClr val="002060"/>
                </a:solidFill>
              </a:rPr>
              <a:t> </a:t>
            </a:r>
            <a:r>
              <a:rPr lang="en-US" sz="2800" u="sng" dirty="0" err="1" smtClean="0">
                <a:solidFill>
                  <a:srgbClr val="002060"/>
                </a:solidFill>
              </a:rPr>
              <a:t>baholash</a:t>
            </a:r>
            <a:endParaRPr lang="ru-RU" sz="2800" u="sng" dirty="0" smtClean="0">
              <a:solidFill>
                <a:srgbClr val="002060"/>
              </a:solidFill>
            </a:endParaRPr>
          </a:p>
          <a:p>
            <a:pPr marL="0" indent="0" eaLnBrk="1" hangingPunct="1"/>
            <a:r>
              <a:rPr lang="en-US" sz="2800" u="sng" dirty="0" smtClean="0">
                <a:solidFill>
                  <a:srgbClr val="002060"/>
                </a:solidFill>
              </a:rPr>
              <a:t> </a:t>
            </a:r>
            <a:r>
              <a:rPr lang="en-US" sz="2800" u="sng" dirty="0" err="1" smtClean="0">
                <a:solidFill>
                  <a:srgbClr val="002060"/>
                </a:solidFill>
              </a:rPr>
              <a:t>kompleks</a:t>
            </a:r>
            <a:r>
              <a:rPr lang="en-US" sz="2800" u="sng" dirty="0" smtClean="0">
                <a:solidFill>
                  <a:srgbClr val="002060"/>
                </a:solidFill>
              </a:rPr>
              <a:t> </a:t>
            </a:r>
            <a:r>
              <a:rPr lang="en-US" sz="2800" u="sng" dirty="0" err="1" smtClean="0">
                <a:solidFill>
                  <a:srgbClr val="002060"/>
                </a:solidFill>
              </a:rPr>
              <a:t>baholash</a:t>
            </a:r>
            <a:r>
              <a:rPr lang="ru-RU" sz="2800" u="sng" dirty="0" smtClean="0">
                <a:solidFill>
                  <a:srgbClr val="002060"/>
                </a:solidFill>
              </a:rPr>
              <a:t> </a:t>
            </a:r>
            <a:endParaRPr lang="en-US" sz="2800" u="sng" dirty="0" smtClean="0">
              <a:solidFill>
                <a:srgbClr val="002060"/>
              </a:solidFill>
            </a:endParaRPr>
          </a:p>
          <a:p>
            <a:pPr marL="0" indent="0" eaLnBrk="1" hangingPunct="1"/>
            <a:r>
              <a:rPr lang="en-US" sz="2800" u="sng" dirty="0" smtClean="0">
                <a:solidFill>
                  <a:srgbClr val="002060"/>
                </a:solidFill>
              </a:rPr>
              <a:t> </a:t>
            </a:r>
            <a:r>
              <a:rPr lang="en-US" sz="2800" u="sng" dirty="0" err="1" smtClean="0">
                <a:solidFill>
                  <a:srgbClr val="002060"/>
                </a:solidFill>
              </a:rPr>
              <a:t>O’z-o’zini</a:t>
            </a:r>
            <a:r>
              <a:rPr lang="en-US" sz="2800" u="sng" dirty="0" smtClean="0">
                <a:solidFill>
                  <a:srgbClr val="002060"/>
                </a:solidFill>
              </a:rPr>
              <a:t> </a:t>
            </a:r>
            <a:r>
              <a:rPr lang="en-US" sz="2800" u="sng" dirty="0" err="1" smtClean="0">
                <a:solidFill>
                  <a:srgbClr val="002060"/>
                </a:solidFill>
              </a:rPr>
              <a:t>baholash</a:t>
            </a:r>
            <a:r>
              <a:rPr lang="en-US" sz="2800" u="sng" dirty="0" smtClean="0">
                <a:solidFill>
                  <a:srgbClr val="002060"/>
                </a:solidFill>
              </a:rPr>
              <a:t>  </a:t>
            </a:r>
            <a:endParaRPr lang="ru-RU" sz="2800" u="sng" dirty="0" smtClean="0"/>
          </a:p>
          <a:p>
            <a:pPr marL="0" indent="0" eaLnBrk="1" hangingPunct="1"/>
            <a:endParaRPr lang="ru-RU" dirty="0" smtClean="0"/>
          </a:p>
        </p:txBody>
      </p:sp>
      <p:sp>
        <p:nvSpPr>
          <p:cNvPr id="12292" name="Объект 3"/>
          <p:cNvSpPr>
            <a:spLocks noGrp="1"/>
          </p:cNvSpPr>
          <p:nvPr>
            <p:ph sz="quarter" idx="4294967295"/>
          </p:nvPr>
        </p:nvSpPr>
        <p:spPr>
          <a:xfrm>
            <a:off x="5143504" y="928670"/>
            <a:ext cx="3889376" cy="2068513"/>
          </a:xfrm>
        </p:spPr>
        <p:txBody>
          <a:bodyPr>
            <a:normAutofit/>
          </a:bodyPr>
          <a:lstStyle/>
          <a:p>
            <a:pPr eaLnBrk="1" hangingPunct="1">
              <a:buNone/>
            </a:pPr>
            <a:r>
              <a:rPr lang="en-US" altLang="ru-RU" u="sng" dirty="0" err="1" smtClean="0"/>
              <a:t>Mahsus</a:t>
            </a:r>
            <a:r>
              <a:rPr lang="en-US" altLang="ru-RU" u="sng" dirty="0" smtClean="0"/>
              <a:t> </a:t>
            </a:r>
            <a:r>
              <a:rPr lang="en-US" altLang="ru-RU" u="sng" dirty="0" err="1" smtClean="0"/>
              <a:t>baholash</a:t>
            </a:r>
            <a:r>
              <a:rPr lang="ru-RU" altLang="ru-RU" u="sng" dirty="0" smtClean="0"/>
              <a:t>:</a:t>
            </a:r>
            <a:endParaRPr lang="en-US" altLang="ru-RU" u="sng" dirty="0" smtClean="0"/>
          </a:p>
          <a:p>
            <a:pPr eaLnBrk="1" hangingPunct="1"/>
            <a:r>
              <a:rPr lang="en-US" altLang="ru-RU" sz="2000" u="sng" dirty="0" err="1" smtClean="0">
                <a:solidFill>
                  <a:srgbClr val="002060"/>
                </a:solidFill>
              </a:rPr>
              <a:t>Zahiraga</a:t>
            </a:r>
            <a:r>
              <a:rPr lang="en-US" altLang="ru-RU" sz="2000" u="sng" dirty="0" smtClean="0">
                <a:solidFill>
                  <a:srgbClr val="002060"/>
                </a:solidFill>
              </a:rPr>
              <a:t> </a:t>
            </a:r>
            <a:r>
              <a:rPr lang="en-US" altLang="ru-RU" sz="2000" u="sng" dirty="0" err="1" smtClean="0">
                <a:solidFill>
                  <a:srgbClr val="002060"/>
                </a:solidFill>
              </a:rPr>
              <a:t>olish</a:t>
            </a:r>
            <a:r>
              <a:rPr lang="en-US" altLang="ru-RU" sz="2000" u="sng" dirty="0" smtClean="0">
                <a:solidFill>
                  <a:srgbClr val="002060"/>
                </a:solidFill>
              </a:rPr>
              <a:t> </a:t>
            </a:r>
            <a:r>
              <a:rPr lang="en-US" altLang="ru-RU" sz="2000" u="sng" dirty="0" err="1" smtClean="0">
                <a:solidFill>
                  <a:srgbClr val="002060"/>
                </a:solidFill>
              </a:rPr>
              <a:t>uchun</a:t>
            </a:r>
            <a:endParaRPr lang="en-US" altLang="ru-RU" sz="2000" u="sng" dirty="0" smtClean="0">
              <a:solidFill>
                <a:srgbClr val="002060"/>
              </a:solidFill>
            </a:endParaRPr>
          </a:p>
          <a:p>
            <a:pPr eaLnBrk="1" hangingPunct="1"/>
            <a:r>
              <a:rPr lang="en-US" altLang="ru-RU" sz="2000" u="sng" dirty="0" err="1" smtClean="0">
                <a:solidFill>
                  <a:srgbClr val="002060"/>
                </a:solidFill>
              </a:rPr>
              <a:t>Rivojlantirish</a:t>
            </a:r>
            <a:r>
              <a:rPr lang="en-US" altLang="ru-RU" sz="2000" u="sng" dirty="0" smtClean="0">
                <a:solidFill>
                  <a:srgbClr val="002060"/>
                </a:solidFill>
              </a:rPr>
              <a:t> </a:t>
            </a:r>
            <a:r>
              <a:rPr lang="en-US" altLang="ru-RU" sz="2000" u="sng" dirty="0" err="1" smtClean="0">
                <a:solidFill>
                  <a:srgbClr val="002060"/>
                </a:solidFill>
              </a:rPr>
              <a:t>uchun</a:t>
            </a:r>
            <a:r>
              <a:rPr lang="en-US" altLang="ru-RU" sz="2000" u="sng" dirty="0" smtClean="0">
                <a:solidFill>
                  <a:srgbClr val="002060"/>
                </a:solidFill>
              </a:rPr>
              <a:t> </a:t>
            </a:r>
            <a:endParaRPr lang="ru-RU" altLang="ru-RU" sz="2000" u="sng" dirty="0" smtClean="0">
              <a:solidFill>
                <a:srgbClr val="002060"/>
              </a:solidFill>
            </a:endParaRPr>
          </a:p>
        </p:txBody>
      </p:sp>
      <p:sp>
        <p:nvSpPr>
          <p:cNvPr id="12293" name="Объект 4"/>
          <p:cNvSpPr>
            <a:spLocks noGrp="1"/>
          </p:cNvSpPr>
          <p:nvPr>
            <p:ph sz="quarter" idx="4294967295"/>
          </p:nvPr>
        </p:nvSpPr>
        <p:spPr>
          <a:xfrm>
            <a:off x="5072066" y="3071810"/>
            <a:ext cx="3675062" cy="2068512"/>
          </a:xfrm>
        </p:spPr>
        <p:txBody>
          <a:bodyPr>
            <a:normAutofit/>
          </a:bodyPr>
          <a:lstStyle/>
          <a:p>
            <a:pPr eaLnBrk="1" hangingPunct="1">
              <a:buNone/>
            </a:pPr>
            <a:r>
              <a:rPr lang="en-US" altLang="ru-RU" u="sng" dirty="0" err="1" smtClean="0"/>
              <a:t>Loyiha</a:t>
            </a:r>
            <a:r>
              <a:rPr lang="ru-RU" altLang="ru-RU" u="sng" dirty="0" smtClean="0"/>
              <a:t>:</a:t>
            </a:r>
            <a:endParaRPr lang="en-US" altLang="ru-RU" u="sng" dirty="0" smtClean="0"/>
          </a:p>
          <a:p>
            <a:r>
              <a:rPr lang="en-US" altLang="ru-RU" sz="2000" u="sng" dirty="0" err="1" smtClean="0">
                <a:solidFill>
                  <a:srgbClr val="002060"/>
                </a:solidFill>
              </a:rPr>
              <a:t>Saloxiyat</a:t>
            </a:r>
            <a:r>
              <a:rPr lang="en-US" altLang="ru-RU" sz="2000" u="sng" dirty="0" smtClean="0">
                <a:solidFill>
                  <a:srgbClr val="002060"/>
                </a:solidFill>
              </a:rPr>
              <a:t> </a:t>
            </a:r>
            <a:r>
              <a:rPr lang="en-US" altLang="ru-RU" sz="2000" u="sng" dirty="0" err="1" smtClean="0">
                <a:solidFill>
                  <a:srgbClr val="002060"/>
                </a:solidFill>
              </a:rPr>
              <a:t>boyicha</a:t>
            </a:r>
            <a:endParaRPr lang="en-US" altLang="ru-RU" sz="2000" u="sng" dirty="0" smtClean="0">
              <a:solidFill>
                <a:srgbClr val="002060"/>
              </a:solidFill>
            </a:endParaRPr>
          </a:p>
          <a:p>
            <a:r>
              <a:rPr lang="en-US" altLang="ru-RU" sz="2000" u="sng" dirty="0" err="1" smtClean="0">
                <a:solidFill>
                  <a:srgbClr val="002060"/>
                </a:solidFill>
              </a:rPr>
              <a:t>Innovatsion</a:t>
            </a:r>
            <a:r>
              <a:rPr lang="en-US" altLang="ru-RU" sz="2000" u="sng" dirty="0" smtClean="0">
                <a:solidFill>
                  <a:srgbClr val="002060"/>
                </a:solidFill>
              </a:rPr>
              <a:t> </a:t>
            </a:r>
            <a:r>
              <a:rPr lang="en-US" altLang="ru-RU" sz="2000" u="sng" dirty="0" err="1" smtClean="0">
                <a:solidFill>
                  <a:srgbClr val="002060"/>
                </a:solidFill>
              </a:rPr>
              <a:t>saloxiyat</a:t>
            </a:r>
            <a:r>
              <a:rPr lang="en-US" altLang="ru-RU" sz="2000" u="sng" dirty="0" smtClean="0">
                <a:solidFill>
                  <a:srgbClr val="002060"/>
                </a:solidFill>
              </a:rPr>
              <a:t> </a:t>
            </a:r>
          </a:p>
          <a:p>
            <a:r>
              <a:rPr lang="en-US" altLang="ru-RU" sz="2000" u="sng" dirty="0" err="1" smtClean="0">
                <a:solidFill>
                  <a:srgbClr val="002060"/>
                </a:solidFill>
              </a:rPr>
              <a:t>Yangi</a:t>
            </a:r>
            <a:r>
              <a:rPr lang="en-US" altLang="ru-RU" sz="2000" u="sng" dirty="0" smtClean="0">
                <a:solidFill>
                  <a:srgbClr val="002060"/>
                </a:solidFill>
              </a:rPr>
              <a:t> </a:t>
            </a:r>
            <a:r>
              <a:rPr lang="en-US" altLang="ru-RU" sz="2000" u="sng" dirty="0" err="1" smtClean="0">
                <a:solidFill>
                  <a:srgbClr val="002060"/>
                </a:solidFill>
              </a:rPr>
              <a:t>loyiha</a:t>
            </a:r>
            <a:endParaRPr lang="ru-RU" altLang="ru-RU" sz="2000" u="sng" dirty="0" smtClean="0">
              <a:solidFill>
                <a:srgbClr val="002060"/>
              </a:solidFill>
            </a:endParaRPr>
          </a:p>
        </p:txBody>
      </p:sp>
      <p:pic>
        <p:nvPicPr>
          <p:cNvPr id="12294" name="Picture 2" descr="http://www.dimensionsthruart.com/files/images/color%20wheel%20complementary%20colors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3357562"/>
            <a:ext cx="22780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000100" y="0"/>
            <a:ext cx="8143900" cy="714356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Hodimni</a:t>
            </a:r>
            <a:r>
              <a:rPr kumimoji="0" lang="en-US" sz="4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samaradorligini</a:t>
            </a:r>
            <a:r>
              <a:rPr kumimoji="0" lang="en-US" sz="4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baholash</a:t>
            </a:r>
            <a:r>
              <a:rPr kumimoji="0" lang="en-US" sz="4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usullari</a:t>
            </a:r>
            <a:endParaRPr kumimoji="0" lang="ru-RU" sz="4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4" cstate="print"/>
          <a:srcRect l="9319" t="9319" r="8501" b="8501"/>
          <a:stretch>
            <a:fillRect/>
          </a:stretch>
        </p:blipFill>
        <p:spPr bwMode="auto">
          <a:xfrm>
            <a:off x="8501090" y="142852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1251842572_1251836877_3d-character-78"/>
          <p:cNvPicPr>
            <a:picLocks noChangeAspect="1" noChangeArrowheads="1"/>
          </p:cNvPicPr>
          <p:nvPr/>
        </p:nvPicPr>
        <p:blipFill>
          <a:blip r:embed="rId3"/>
          <a:srcRect l="11824" r="11320" b="8818"/>
          <a:stretch>
            <a:fillRect/>
          </a:stretch>
        </p:blipFill>
        <p:spPr bwMode="auto">
          <a:xfrm>
            <a:off x="2357422" y="785794"/>
            <a:ext cx="557216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Box 4"/>
          <p:cNvSpPr txBox="1">
            <a:spLocks noChangeArrowheads="1"/>
          </p:cNvSpPr>
          <p:nvPr/>
        </p:nvSpPr>
        <p:spPr bwMode="auto">
          <a:xfrm>
            <a:off x="3357554" y="3000372"/>
            <a:ext cx="4246571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ru-RU" sz="3600" b="1" dirty="0" err="1" smtClean="0">
                <a:solidFill>
                  <a:srgbClr val="002060"/>
                </a:solidFill>
              </a:rPr>
              <a:t>Hodimlarni</a:t>
            </a:r>
            <a:r>
              <a:rPr lang="en-US" altLang="ru-RU" sz="3600" b="1" dirty="0" smtClean="0">
                <a:solidFill>
                  <a:srgbClr val="002060"/>
                </a:solidFill>
              </a:rPr>
              <a:t> </a:t>
            </a:r>
            <a:r>
              <a:rPr lang="en-US" altLang="ru-RU" sz="3600" b="1" dirty="0" err="1" smtClean="0">
                <a:solidFill>
                  <a:srgbClr val="002060"/>
                </a:solidFill>
              </a:rPr>
              <a:t>kompleks</a:t>
            </a:r>
            <a:r>
              <a:rPr lang="en-US" altLang="ru-RU" sz="3600" b="1" dirty="0" smtClean="0">
                <a:solidFill>
                  <a:srgbClr val="002060"/>
                </a:solidFill>
              </a:rPr>
              <a:t> </a:t>
            </a:r>
            <a:r>
              <a:rPr lang="en-US" altLang="ru-RU" sz="3600" b="1" dirty="0" err="1" smtClean="0">
                <a:solidFill>
                  <a:srgbClr val="002060"/>
                </a:solidFill>
              </a:rPr>
              <a:t>baholash</a:t>
            </a:r>
            <a:endParaRPr lang="ru-RU" alt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696200" y="5334000"/>
            <a:ext cx="129540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000100" y="0"/>
            <a:ext cx="8143900" cy="714356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Hodimni</a:t>
            </a:r>
            <a:r>
              <a:rPr kumimoji="0" lang="en-US" sz="4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kompleks</a:t>
            </a:r>
            <a:r>
              <a:rPr kumimoji="0" lang="en-US" sz="4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baholash</a:t>
            </a:r>
            <a:r>
              <a:rPr kumimoji="0" lang="en-US" sz="4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usullari</a:t>
            </a:r>
            <a:endParaRPr kumimoji="0" lang="ru-RU" sz="4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4" cstate="print"/>
          <a:srcRect l="9319" t="9319" r="8501" b="8501"/>
          <a:stretch>
            <a:fillRect/>
          </a:stretch>
        </p:blipFill>
        <p:spPr bwMode="auto">
          <a:xfrm>
            <a:off x="8501090" y="142852"/>
            <a:ext cx="571480" cy="571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696200" y="5334000"/>
            <a:ext cx="129540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000100" y="0"/>
            <a:ext cx="8143900" cy="714356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Hodimni</a:t>
            </a:r>
            <a:r>
              <a:rPr kumimoji="0" lang="en-US" sz="4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kompleks</a:t>
            </a:r>
            <a:r>
              <a:rPr kumimoji="0" lang="en-US" sz="4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baholash</a:t>
            </a:r>
            <a:r>
              <a:rPr kumimoji="0" lang="en-US" sz="4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usullari</a:t>
            </a:r>
            <a:endParaRPr kumimoji="0" lang="ru-RU" sz="4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4" descr="ppt flat swot | PNG Images AI Free Download - Pikbest"/>
          <p:cNvPicPr>
            <a:picLocks noChangeAspect="1" noChangeArrowheads="1"/>
          </p:cNvPicPr>
          <p:nvPr/>
        </p:nvPicPr>
        <p:blipFill>
          <a:blip r:embed="rId3" cstate="print"/>
          <a:srcRect l="9319" t="9319" r="8501" b="8501"/>
          <a:stretch>
            <a:fillRect/>
          </a:stretch>
        </p:blipFill>
        <p:spPr bwMode="auto">
          <a:xfrm>
            <a:off x="8501090" y="142852"/>
            <a:ext cx="571480" cy="57148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285852" y="928670"/>
            <a:ext cx="7715304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Kompleks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menejerining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ishlashi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salohiyati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vakolatini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ballar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reytingda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ifodalangan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eng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boshqaruvchilar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e'tibor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berishni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xavf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zonalarini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menejerlarining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o’sish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imkoniyatlarini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1357322" cy="6858000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One –page report 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35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1214422"/>
            <a:ext cx="79296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AutoNum type="arabicPeriod"/>
            </a:pPr>
            <a:endParaRPr lang="ru-RU" dirty="0" smtClean="0"/>
          </a:p>
          <a:p>
            <a:pPr marL="342900" indent="-342900">
              <a:buFontTx/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t="22356"/>
          <a:stretch>
            <a:fillRect/>
          </a:stretch>
        </p:blipFill>
        <p:spPr bwMode="auto">
          <a:xfrm>
            <a:off x="2285984" y="-32301"/>
            <a:ext cx="6143668" cy="6890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714356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Raxbarlik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lavozimga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tavsiya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(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namuna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)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36</a:t>
            </a:fld>
            <a:endParaRPr lang="ru-RU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1000100" y="714356"/>
          <a:ext cx="8076192" cy="6000792"/>
        </p:xfrm>
        <a:graphic>
          <a:graphicData uri="http://schemas.openxmlformats.org/presentationml/2006/ole">
            <p:oleObj spid="_x0000_s82946" name="Слайд" r:id="rId3" imgW="3429037" imgH="2572661" progId="PowerPoint.Slide.8">
              <p:embed/>
            </p:oleObj>
          </a:graphicData>
        </a:graphic>
      </p:graphicFrame>
      <p:pic>
        <p:nvPicPr>
          <p:cNvPr id="3076" name="Picture 4" descr="UzPFL :: Абдухамид Абдураимов"/>
          <p:cNvPicPr>
            <a:picLocks noChangeAspect="1" noChangeArrowheads="1"/>
          </p:cNvPicPr>
          <p:nvPr/>
        </p:nvPicPr>
        <p:blipFill>
          <a:blip r:embed="rId4" cstate="print"/>
          <a:srcRect l="5000" r="4998"/>
          <a:stretch>
            <a:fillRect/>
          </a:stretch>
        </p:blipFill>
        <p:spPr bwMode="auto">
          <a:xfrm>
            <a:off x="7715272" y="785794"/>
            <a:ext cx="1285884" cy="14287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NAZORAT 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SAVOLLARI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37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071538" y="1000108"/>
            <a:ext cx="74295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SWOT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qisqartmasi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SWOT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tahlilining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mazmuni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SWOT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tahlillari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elementlarni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SWOT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natijalarini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ishlatishim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tahdidlari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nimani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tomonlari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hisoblanishi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tomonlari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zaif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parametrlari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parametrlari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NAZORAT SAVOLLARI-2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38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071538" y="1000108"/>
            <a:ext cx="74295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 startAt="13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PEST-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atamasi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13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omillarining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13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yo'nalishlari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13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parametrlarini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matritsasining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tarkibini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tavsiflang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13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matritsasining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13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matritsasi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elementlardan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iborat?qanday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13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tomonlari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13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zaif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tomonlari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muammolari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aytish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mumkinmi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13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NAZORAT 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SAVOLLARI-3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39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071538" y="1000108"/>
            <a:ext cx="74295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 startAt="22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Xuddi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voqealari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imkoniyat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ham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tahdidlarga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kelishi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mumkinmi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22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makro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doirasi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tizimlardan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22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22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Etkazib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beruvchilar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22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Raqobat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 startAt="22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 startAt="22"/>
            </a:pP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VA TAVSIYA ETILGAN ADABIYOTLAR  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40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142976" y="1341200"/>
            <a:ext cx="778674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en-US" sz="2000" dirty="0" smtClean="0"/>
              <a:t>SWOT </a:t>
            </a:r>
            <a:r>
              <a:rPr lang="en-US" sz="2000" dirty="0" err="1" smtClean="0"/>
              <a:t>tahlili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yangi</a:t>
            </a:r>
            <a:r>
              <a:rPr lang="en-US" sz="2000" dirty="0" smtClean="0"/>
              <a:t> </a:t>
            </a:r>
            <a:r>
              <a:rPr lang="en-US" sz="2000" dirty="0" err="1" smtClean="0"/>
              <a:t>imkoniyatlar</a:t>
            </a:r>
            <a:r>
              <a:rPr lang="en-US" sz="2000" dirty="0" smtClean="0"/>
              <a:t> </a:t>
            </a:r>
            <a:r>
              <a:rPr lang="en-US" sz="2000" dirty="0" err="1" smtClean="0"/>
              <a:t>kashf</a:t>
            </a:r>
            <a:r>
              <a:rPr lang="en-US" sz="2000" dirty="0" smtClean="0"/>
              <a:t> </a:t>
            </a:r>
            <a:r>
              <a:rPr lang="en-US" sz="2000" dirty="0" err="1" smtClean="0"/>
              <a:t>eting</a:t>
            </a:r>
            <a:r>
              <a:rPr lang="en-US" sz="2000" dirty="0" smtClean="0"/>
              <a:t> </a:t>
            </a:r>
            <a:r>
              <a:rPr lang="en-US" sz="2000" u="sng" dirty="0" smtClean="0">
                <a:hlinkClick r:id="rId2"/>
              </a:rPr>
              <a:t>https://uz.itpedia.nl/2017/08/10/ontdek-nieuwe-kansen-met-swot-analyse/</a:t>
            </a:r>
            <a:endParaRPr lang="ru-RU" sz="20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000" u="sng" dirty="0" err="1" smtClean="0">
                <a:hlinkClick r:id="rId3"/>
              </a:rPr>
              <a:t>Yodgorov</a:t>
            </a:r>
            <a:r>
              <a:rPr lang="en-US" sz="2000" dirty="0" smtClean="0"/>
              <a:t> A. SWOT </a:t>
            </a:r>
            <a:r>
              <a:rPr lang="en-US" sz="2000" dirty="0" err="1" smtClean="0"/>
              <a:t>tahlil</a:t>
            </a:r>
            <a:r>
              <a:rPr lang="en-US" sz="2000" dirty="0" smtClean="0"/>
              <a:t> - </a:t>
            </a:r>
            <a:r>
              <a:rPr lang="en-US" sz="2000" dirty="0" err="1" smtClean="0"/>
              <a:t>biznesni</a:t>
            </a:r>
            <a:r>
              <a:rPr lang="en-US" sz="2000" dirty="0" smtClean="0"/>
              <a:t> </a:t>
            </a:r>
            <a:r>
              <a:rPr lang="en-US" sz="2000" dirty="0" err="1" smtClean="0"/>
              <a:t>busiz</a:t>
            </a:r>
            <a:r>
              <a:rPr lang="en-US" sz="2000" dirty="0" smtClean="0"/>
              <a:t> </a:t>
            </a:r>
            <a:r>
              <a:rPr lang="en-US" sz="2000" dirty="0" err="1" smtClean="0"/>
              <a:t>boshlash</a:t>
            </a:r>
            <a:r>
              <a:rPr lang="en-US" sz="2000" dirty="0" smtClean="0"/>
              <a:t> </a:t>
            </a:r>
            <a:r>
              <a:rPr lang="en-US" sz="2000" dirty="0" err="1" smtClean="0"/>
              <a:t>taqiqlanadi</a:t>
            </a:r>
            <a:r>
              <a:rPr lang="en-US" sz="2000" dirty="0" smtClean="0"/>
              <a:t>! </a:t>
            </a:r>
            <a:r>
              <a:rPr lang="en-US" sz="2000" u="sng" dirty="0" smtClean="0">
                <a:hlinkClick r:id="rId4"/>
              </a:rPr>
              <a:t>https://telegra.ph/swot-tahlil---bizesni-busiz-boshlash-</a:t>
            </a:r>
            <a:r>
              <a:rPr lang="en-US" sz="2000" u="sng" dirty="0" smtClean="0"/>
              <a:t>taqiqlanadi-02-04</a:t>
            </a:r>
            <a:endParaRPr lang="ru-RU" sz="20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ru-RU" sz="2000" i="1" dirty="0" err="1" smtClean="0">
                <a:hlinkClick r:id="rId5" tooltip="Котлер, Филип"/>
              </a:rPr>
              <a:t>Филип</a:t>
            </a:r>
            <a:r>
              <a:rPr lang="ru-RU" sz="2000" i="1" dirty="0" smtClean="0">
                <a:hlinkClick r:id="rId5" tooltip="Котлер, Филип"/>
              </a:rPr>
              <a:t> </a:t>
            </a:r>
            <a:r>
              <a:rPr lang="ru-RU" sz="2000" i="1" dirty="0" err="1" smtClean="0">
                <a:hlinkClick r:id="rId5" tooltip="Котлер, Филип"/>
              </a:rPr>
              <a:t>Котлер</a:t>
            </a:r>
            <a:r>
              <a:rPr lang="ru-RU" sz="2000" i="1" dirty="0" smtClean="0"/>
              <a:t>, Роланд </a:t>
            </a:r>
            <a:r>
              <a:rPr lang="ru-RU" sz="2000" i="1" dirty="0" err="1" smtClean="0"/>
              <a:t>Бергер</a:t>
            </a:r>
            <a:r>
              <a:rPr lang="ru-RU" sz="2000" i="1" dirty="0" smtClean="0"/>
              <a:t>, Нильс </a:t>
            </a:r>
            <a:r>
              <a:rPr lang="ru-RU" sz="2000" i="1" dirty="0" err="1" smtClean="0"/>
              <a:t>Бикхофф</a:t>
            </a:r>
            <a:r>
              <a:rPr lang="ru-RU" sz="2000" i="1" dirty="0" smtClean="0"/>
              <a:t>.</a:t>
            </a:r>
            <a:r>
              <a:rPr lang="ru-RU" sz="2000" dirty="0" smtClean="0"/>
              <a:t> Стратегический менеджмент по </a:t>
            </a:r>
            <a:r>
              <a:rPr lang="ru-RU" sz="2000" dirty="0" err="1" smtClean="0"/>
              <a:t>Котлеру</a:t>
            </a:r>
            <a:r>
              <a:rPr lang="en-US" sz="2000" dirty="0" smtClean="0"/>
              <a:t>. </a:t>
            </a:r>
            <a:r>
              <a:rPr lang="ru-RU" sz="2000" dirty="0" smtClean="0"/>
              <a:t>Лучшие приемы и методы</a:t>
            </a:r>
            <a:r>
              <a:rPr lang="en-US" sz="2000" dirty="0" smtClean="0"/>
              <a:t> = The Quintessence of Strategic Management: What You Really Need to Know to Survive in Business. — </a:t>
            </a:r>
            <a:r>
              <a:rPr lang="ru-RU" sz="2000" dirty="0" smtClean="0"/>
              <a:t>М</a:t>
            </a:r>
            <a:r>
              <a:rPr lang="en-US" sz="2000" dirty="0" smtClean="0"/>
              <a:t>.: </a:t>
            </a:r>
            <a:r>
              <a:rPr lang="ru-RU" sz="2000" dirty="0" err="1" smtClean="0">
                <a:hlinkClick r:id="rId6" tooltip="Альпина Паблишер"/>
              </a:rPr>
              <a:t>Альпина</a:t>
            </a:r>
            <a:r>
              <a:rPr lang="ru-RU" sz="2000" dirty="0" smtClean="0">
                <a:hlinkClick r:id="rId6" tooltip="Альпина Паблишер"/>
              </a:rPr>
              <a:t> </a:t>
            </a:r>
            <a:r>
              <a:rPr lang="ru-RU" sz="2000" dirty="0" err="1" smtClean="0">
                <a:hlinkClick r:id="rId6" tooltip="Альпина Паблишер"/>
              </a:rPr>
              <a:t>Паблишер</a:t>
            </a:r>
            <a:r>
              <a:rPr lang="en-US" sz="2000" dirty="0" smtClean="0"/>
              <a:t>, 2012. — 144 </a:t>
            </a:r>
            <a:r>
              <a:rPr lang="ru-RU" sz="2000" dirty="0" smtClean="0"/>
              <a:t>с</a:t>
            </a:r>
            <a:r>
              <a:rPr lang="en-US" sz="2000" dirty="0" smtClean="0"/>
              <a:t>. — </a:t>
            </a:r>
            <a:r>
              <a:rPr lang="en-US" sz="2000" dirty="0" smtClean="0">
                <a:hlinkClick r:id="rId7"/>
              </a:rPr>
              <a:t>ISBN 978-5-9614-2213-9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err="1" smtClean="0">
                <a:hlinkClick r:id="rId8"/>
              </a:rPr>
              <a:t>Майсак</a:t>
            </a:r>
            <a:r>
              <a:rPr lang="ru-RU" sz="2000" dirty="0" smtClean="0">
                <a:hlinkClick r:id="rId8"/>
              </a:rPr>
              <a:t> О. С. SWOT-анализ: объект, факторы, стратегии. Проблема поиска связей между факторами // Прикаспийский журнал: управление и высокие технологии. — 2013. — № 1 (21)</a:t>
            </a:r>
            <a:endParaRPr lang="ru-RU" sz="20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/>
              <a:t>Репьев А.П. Убожество SWOT. http://</a:t>
            </a:r>
            <a:r>
              <a:rPr lang="ru-RU" sz="2000" dirty="0" smtClean="0"/>
              <a:t>www.repiev.ru/doc/SWOT-Stupidities.pdf</a:t>
            </a:r>
            <a:endParaRPr lang="ru-RU" sz="2000" dirty="0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VA TAVSIYA ETILGAN ADABIYOTLAR  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41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142976" y="1000108"/>
            <a:ext cx="778674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+mj-lt"/>
              <a:buAutoNum type="arabicPeriod" startAt="6"/>
            </a:pPr>
            <a:r>
              <a:rPr lang="ru-RU" sz="2000" dirty="0" err="1" smtClean="0"/>
              <a:t>Патрахина</a:t>
            </a:r>
            <a:r>
              <a:rPr lang="ru-RU" sz="2000" dirty="0" smtClean="0"/>
              <a:t> </a:t>
            </a:r>
            <a:r>
              <a:rPr lang="ru-RU" sz="2000" dirty="0" smtClean="0"/>
              <a:t>Т.Н. SWOT-анализ как инструмент планирования стратегии </a:t>
            </a:r>
            <a:r>
              <a:rPr lang="ru-RU" sz="2000" dirty="0" smtClean="0"/>
              <a:t>организации.«</a:t>
            </a:r>
            <a:r>
              <a:rPr lang="ru-RU" sz="2000" dirty="0" err="1" smtClean="0"/>
              <a:t>Науковедение</a:t>
            </a:r>
            <a:r>
              <a:rPr lang="ru-RU" sz="2000" dirty="0" smtClean="0"/>
              <a:t>» </a:t>
            </a:r>
            <a:r>
              <a:rPr lang="ru-RU" sz="2000" dirty="0" smtClean="0"/>
              <a:t>Том </a:t>
            </a:r>
            <a:r>
              <a:rPr lang="ru-RU" sz="2000" dirty="0" smtClean="0"/>
              <a:t>7, №2 (2015</a:t>
            </a:r>
            <a:r>
              <a:rPr lang="ru-RU" sz="2000" dirty="0" smtClean="0"/>
              <a:t>)</a:t>
            </a:r>
            <a:endParaRPr lang="ru-RU" sz="2000" dirty="0" smtClean="0"/>
          </a:p>
          <a:p>
            <a:pPr marL="457200" lvl="0" indent="-457200">
              <a:buFont typeface="+mj-lt"/>
              <a:buAutoNum type="arabicPeriod" startAt="6"/>
            </a:pPr>
            <a:r>
              <a:rPr lang="ru-RU" sz="2000" dirty="0" err="1" smtClean="0"/>
              <a:t>Виханский</a:t>
            </a:r>
            <a:r>
              <a:rPr lang="ru-RU" sz="2000" dirty="0" smtClean="0"/>
              <a:t> О.С. Стратегическое управление: Учебник. -5-е изд., </a:t>
            </a:r>
            <a:r>
              <a:rPr lang="ru-RU" sz="2000" dirty="0" err="1" smtClean="0"/>
              <a:t>перераб</a:t>
            </a:r>
            <a:r>
              <a:rPr lang="ru-RU" sz="2000" dirty="0" smtClean="0"/>
              <a:t>. и доп. -М.: </a:t>
            </a:r>
            <a:r>
              <a:rPr lang="ru-RU" sz="2000" dirty="0" err="1" smtClean="0"/>
              <a:t>Гардарика</a:t>
            </a:r>
            <a:r>
              <a:rPr lang="ru-RU" sz="2000" dirty="0" smtClean="0"/>
              <a:t>, 2011. -296с.</a:t>
            </a:r>
          </a:p>
          <a:p>
            <a:pPr marL="457200" lvl="0" indent="-457200">
              <a:buFont typeface="+mj-lt"/>
              <a:buAutoNum type="arabicPeriod" startAt="6"/>
            </a:pPr>
            <a:r>
              <a:rPr lang="ru-RU" sz="2000" dirty="0" err="1" smtClean="0"/>
              <a:t>Дафт</a:t>
            </a:r>
            <a:r>
              <a:rPr lang="ru-RU" sz="2000" dirty="0" smtClean="0"/>
              <a:t> Р. Менеджмент. 9-е изд./Пер. с англ. -СПб.: Питер, 2012. -864с.: ил. -(Серия «Классика МВА»).</a:t>
            </a:r>
          </a:p>
          <a:p>
            <a:pPr marL="457200" lvl="0" indent="-457200">
              <a:buFont typeface="+mj-lt"/>
              <a:buAutoNum type="arabicPeriod" startAt="6"/>
            </a:pPr>
            <a:r>
              <a:rPr lang="ru-RU" sz="2000" dirty="0" err="1" smtClean="0"/>
              <a:t>Котлер</a:t>
            </a:r>
            <a:r>
              <a:rPr lang="ru-RU" sz="2000" dirty="0" smtClean="0"/>
              <a:t> Ф. Маркетинг менеджмент. Экспресс-курс. 5-е изд./Пер. с англ. под ред. С.Г. </a:t>
            </a:r>
            <a:r>
              <a:rPr lang="ru-RU" sz="2000" dirty="0" err="1" smtClean="0"/>
              <a:t>Божук</a:t>
            </a:r>
            <a:r>
              <a:rPr lang="ru-RU" sz="2000" dirty="0" smtClean="0"/>
              <a:t>. -СПб.: Питер, 2011. -464с.</a:t>
            </a:r>
          </a:p>
          <a:p>
            <a:pPr marL="457200" lvl="0" indent="-457200">
              <a:buFont typeface="+mj-lt"/>
              <a:buAutoNum type="arabicPeriod" startAt="6"/>
            </a:pPr>
            <a:r>
              <a:rPr lang="ru-RU" sz="2000" dirty="0" err="1" smtClean="0"/>
              <a:t>Лапыгин</a:t>
            </a:r>
            <a:r>
              <a:rPr lang="ru-RU" sz="2000" dirty="0" smtClean="0"/>
              <a:t> Ю.Н. Стратегический менеджмент: Учеб. пособие. -М.: ИНФРА-М, 2011. -236с. -(Высшее образование).</a:t>
            </a:r>
          </a:p>
          <a:p>
            <a:pPr marL="457200" lvl="0" indent="-457200">
              <a:buFont typeface="+mj-lt"/>
              <a:buAutoNum type="arabicPeriod" startAt="6"/>
            </a:pPr>
            <a:r>
              <a:rPr lang="ru-RU" sz="2000" dirty="0" smtClean="0"/>
              <a:t>Маленков Ю.А. Стратегический менеджмент: учеб. -М.: ТК </a:t>
            </a:r>
            <a:r>
              <a:rPr lang="ru-RU" sz="2000" dirty="0" err="1" smtClean="0"/>
              <a:t>Велби</a:t>
            </a:r>
            <a:r>
              <a:rPr lang="ru-RU" sz="2000" dirty="0" smtClean="0"/>
              <a:t>, Изд-во Проспект, 2012. -224с.</a:t>
            </a:r>
          </a:p>
          <a:p>
            <a:pPr marL="457200" lvl="0" indent="-457200">
              <a:buFont typeface="+mj-lt"/>
              <a:buAutoNum type="arabicPeriod" startAt="6"/>
            </a:pPr>
            <a:r>
              <a:rPr lang="ru-RU" sz="2000" dirty="0" smtClean="0"/>
              <a:t>Стратегии, которые работают: Подход BCG: </a:t>
            </a:r>
            <a:r>
              <a:rPr lang="ru-RU" sz="2000" dirty="0" smtClean="0"/>
              <a:t>пер</a:t>
            </a:r>
            <a:r>
              <a:rPr lang="ru-RU" sz="2000" dirty="0" smtClean="0"/>
              <a:t>. с </a:t>
            </a:r>
            <a:r>
              <a:rPr lang="ru-RU" sz="2000" dirty="0" err="1" smtClean="0"/>
              <a:t>англ</a:t>
            </a:r>
            <a:r>
              <a:rPr lang="ru-RU" sz="2000" dirty="0" smtClean="0"/>
              <a:t> </a:t>
            </a:r>
            <a:r>
              <a:rPr lang="ru-RU" sz="2000" dirty="0" smtClean="0"/>
              <a:t>-6-е изд. -М.: Манн и Фербер, 2012. -496с.</a:t>
            </a:r>
          </a:p>
          <a:p>
            <a:pPr marL="457200" lvl="0" indent="-457200">
              <a:buFont typeface="+mj-lt"/>
              <a:buAutoNum type="arabicPeriod" startAt="6"/>
            </a:pPr>
            <a:r>
              <a:rPr lang="ru-RU" sz="2000" dirty="0" smtClean="0"/>
              <a:t>Стратегический анализ: учебное пособие/А.Н. </a:t>
            </a:r>
            <a:r>
              <a:rPr lang="ru-RU" sz="2000" dirty="0" err="1" smtClean="0"/>
              <a:t>Хорин</a:t>
            </a:r>
            <a:r>
              <a:rPr lang="ru-RU" sz="2000" dirty="0" smtClean="0"/>
              <a:t>, В.Э. Керимов. -М.: </a:t>
            </a:r>
            <a:r>
              <a:rPr lang="ru-RU" sz="2000" dirty="0" err="1" smtClean="0"/>
              <a:t>Эксмо</a:t>
            </a:r>
            <a:r>
              <a:rPr lang="ru-RU" sz="2000" dirty="0" smtClean="0"/>
              <a:t>, 2006. -288с. -(Высшее образование).</a:t>
            </a:r>
          </a:p>
          <a:p>
            <a:pPr marL="457200" lvl="0" indent="-457200">
              <a:buFont typeface="+mj-lt"/>
              <a:buAutoNum type="arabicPeriod" startAt="6"/>
            </a:pPr>
            <a:r>
              <a:rPr lang="ru-RU" sz="2000" dirty="0" smtClean="0"/>
              <a:t>Стратегия эффективного развития фирмы: учебник/О.С. Сухарев. -М.: Издательство «Экзамен», 2010. -287с. </a:t>
            </a:r>
            <a:endParaRPr lang="ru-RU" sz="20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42</a:t>
            </a:fld>
            <a:endParaRPr lang="ru-RU"/>
          </a:p>
        </p:txBody>
      </p:sp>
      <p:pic>
        <p:nvPicPr>
          <p:cNvPr id="5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000100" y="0"/>
            <a:ext cx="8143900" cy="1000108"/>
          </a:xfrm>
          <a:prstGeom prst="rect">
            <a:avLst/>
          </a:prstGeom>
          <a:solidFill>
            <a:srgbClr val="FFFF00"/>
          </a:solidFill>
        </p:spPr>
        <p:txBody>
          <a:bodyPr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E’tiboringiz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rahmat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43</a:t>
            </a:fld>
            <a:endParaRPr lang="ru-RU"/>
          </a:p>
        </p:txBody>
      </p:sp>
      <p:pic>
        <p:nvPicPr>
          <p:cNvPr id="5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000100" y="0"/>
            <a:ext cx="8143900" cy="1000108"/>
          </a:xfrm>
          <a:prstGeom prst="rect">
            <a:avLst/>
          </a:prstGeom>
          <a:solidFill>
            <a:srgbClr val="FFFF00"/>
          </a:solidFill>
        </p:spPr>
        <p:txBody>
          <a:bodyPr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4098</TotalTime>
  <Words>2245</Words>
  <Application>Microsoft Office PowerPoint</Application>
  <PresentationFormat>Экран (4:3)</PresentationFormat>
  <Paragraphs>299</Paragraphs>
  <Slides>43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5" baseType="lpstr">
      <vt:lpstr>Солнцестояние</vt:lpstr>
      <vt:lpstr>Слайд</vt:lpstr>
      <vt:lpstr>Soft skills for Engineers.  Lecture 16. </vt:lpstr>
      <vt:lpstr>16-MAVZU  SWOT TAHLIL VA O’Z-O’ZINI BAHOLASH </vt:lpstr>
      <vt:lpstr>1. SWOT tahlil dastagi 2. O’z-o’zini tekshirish. 3. O’z-o’zini baholash  4. Nazorat savollari. 5. Foydalanilgan va tavsiya      etilgan adabiyotlar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SWOT TAHLIL TIZIMI</vt:lpstr>
      <vt:lpstr>Слайд 13</vt:lpstr>
      <vt:lpstr>Слайд 14</vt:lpstr>
      <vt:lpstr>ORTIQCHA YUQORI BAHO</vt:lpstr>
      <vt:lpstr>ORTIQCHA PAST BAHO</vt:lpstr>
      <vt:lpstr>TO’G’RI BAHO</vt:lpstr>
      <vt:lpstr>O'z-o'zini hurmat qilish va shaxsning sifati</vt:lpstr>
      <vt:lpstr>O'z-o'zini hurmat qilish va shaxsning sifati</vt:lpstr>
      <vt:lpstr>O'z-o'zini hurmat qilishning muhim sohalari</vt:lpstr>
      <vt:lpstr>Benchmarking tushunchasi </vt:lpstr>
      <vt:lpstr>Benchmarking tushunchasi </vt:lpstr>
      <vt:lpstr>Benchmarkingning  kalit so’zlari </vt:lpstr>
      <vt:lpstr>Benchmarking maqsadi va vazifalari</vt:lpstr>
      <vt:lpstr>Benchmarking kachon foydalaniladi</vt:lpstr>
      <vt:lpstr>Strategik benchmarking</vt:lpstr>
      <vt:lpstr>Strategik benchmarking</vt:lpstr>
      <vt:lpstr>Strategik benchmarking</vt:lpstr>
      <vt:lpstr>Benchmarking jarayoni</vt:lpstr>
      <vt:lpstr>Benchmarking jarayoni</vt:lpstr>
      <vt:lpstr>Hodim reytingi </vt:lpstr>
      <vt:lpstr>Слайд 32</vt:lpstr>
      <vt:lpstr>Слайд 33</vt:lpstr>
      <vt:lpstr>Слайд 34</vt:lpstr>
      <vt:lpstr>One –page report </vt:lpstr>
      <vt:lpstr>Raxbarlik lavozimga tavsiya (namuna)</vt:lpstr>
      <vt:lpstr>NAZORAT SAVOLLARI</vt:lpstr>
      <vt:lpstr>NAZORAT SAVOLLARI-2</vt:lpstr>
      <vt:lpstr>NAZORAT SAVOLLARI-3</vt:lpstr>
      <vt:lpstr>FOYDALANILGAN VA TAVSIYA ETILGAN ADABIYOTLAR  </vt:lpstr>
      <vt:lpstr>FOYDALANILGAN VA TAVSIYA ETILGAN ADABIYOTLAR  </vt:lpstr>
      <vt:lpstr>Savollar, qo’shimchalar, e’tirozlar,  takliflar?</vt:lpstr>
      <vt:lpstr>E’tiboringiz uchun rahmat!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324</cp:revision>
  <dcterms:created xsi:type="dcterms:W3CDTF">2021-05-20T07:27:36Z</dcterms:created>
  <dcterms:modified xsi:type="dcterms:W3CDTF">2021-11-13T17:47:55Z</dcterms:modified>
</cp:coreProperties>
</file>