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95" r:id="rId3"/>
    <p:sldId id="282" r:id="rId4"/>
    <p:sldId id="292" r:id="rId5"/>
    <p:sldId id="293" r:id="rId6"/>
    <p:sldId id="294" r:id="rId7"/>
    <p:sldId id="272" r:id="rId8"/>
    <p:sldId id="273" r:id="rId9"/>
    <p:sldId id="266" r:id="rId10"/>
    <p:sldId id="267" r:id="rId11"/>
    <p:sldId id="277" r:id="rId12"/>
    <p:sldId id="288" r:id="rId13"/>
    <p:sldId id="287" r:id="rId14"/>
    <p:sldId id="276" r:id="rId15"/>
    <p:sldId id="278" r:id="rId16"/>
    <p:sldId id="296" r:id="rId17"/>
    <p:sldId id="298" r:id="rId18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96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899006-CA07-4037-AE5C-ED859D269677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3850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3713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8CA69B-EBB2-473A-B9E3-9DAD8A4972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2548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12192000" cy="382219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40864" y="6400801"/>
            <a:ext cx="2844800" cy="365125"/>
          </a:xfrm>
        </p:spPr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136" y="6400801"/>
            <a:ext cx="3860800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41536" y="6400801"/>
            <a:ext cx="2844800" cy="365125"/>
          </a:xfrm>
        </p:spPr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2291115" y="2798064"/>
            <a:ext cx="9900884" cy="1024128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Right Triangle 8"/>
          <p:cNvSpPr/>
          <p:nvPr/>
        </p:nvSpPr>
        <p:spPr bwMode="gray">
          <a:xfrm rot="16200000">
            <a:off x="971349" y="2493264"/>
            <a:ext cx="1024128" cy="163372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Rectangle 9"/>
          <p:cNvSpPr/>
          <p:nvPr/>
        </p:nvSpPr>
        <p:spPr bwMode="gray">
          <a:xfrm>
            <a:off x="0" y="3819185"/>
            <a:ext cx="2304288" cy="1024128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ight Triangle 10"/>
          <p:cNvSpPr/>
          <p:nvPr/>
        </p:nvSpPr>
        <p:spPr bwMode="gray">
          <a:xfrm rot="5400000">
            <a:off x="2609088" y="3514384"/>
            <a:ext cx="1024128" cy="1633728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12" name="Group 47"/>
          <p:cNvGrpSpPr/>
          <p:nvPr/>
        </p:nvGrpSpPr>
        <p:grpSpPr bwMode="gray">
          <a:xfrm>
            <a:off x="2338963" y="0"/>
            <a:ext cx="1575541" cy="3815366"/>
            <a:chOff x="1754222" y="0"/>
            <a:chExt cx="1181656" cy="3815366"/>
          </a:xfrm>
        </p:grpSpPr>
        <p:grpSp>
          <p:nvGrpSpPr>
            <p:cNvPr id="23" name="Group 11"/>
            <p:cNvGrpSpPr/>
            <p:nvPr userDrawn="1"/>
          </p:nvGrpSpPr>
          <p:grpSpPr bwMode="gray">
            <a:xfrm>
              <a:off x="1754222" y="0"/>
              <a:ext cx="340408" cy="3815366"/>
              <a:chOff x="702662" y="-3778"/>
              <a:chExt cx="340408" cy="1581912"/>
            </a:xfrm>
          </p:grpSpPr>
          <p:cxnSp>
            <p:nvCxnSpPr>
              <p:cNvPr id="13" name="Straight Connector 12"/>
              <p:cNvCxnSpPr/>
              <p:nvPr userDrawn="1"/>
            </p:nvCxnSpPr>
            <p:spPr bwMode="gray">
              <a:xfrm rot="5400000">
                <a:off x="-87500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 userDrawn="1"/>
            </p:nvCxnSpPr>
            <p:spPr bwMode="gray">
              <a:xfrm rot="5400000">
                <a:off x="251320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 userDrawn="1"/>
            </p:nvCxnSpPr>
            <p:spPr bwMode="gray">
              <a:xfrm rot="5400000">
                <a:off x="-49256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 userDrawn="1"/>
            </p:nvCxnSpPr>
            <p:spPr bwMode="gray">
              <a:xfrm rot="5400000">
                <a:off x="-11011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 userDrawn="1"/>
            </p:nvCxnSpPr>
            <p:spPr bwMode="gray">
              <a:xfrm rot="5400000">
                <a:off x="27235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 userDrawn="1"/>
            </p:nvCxnSpPr>
            <p:spPr bwMode="gray">
              <a:xfrm rot="5400000">
                <a:off x="65479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 userDrawn="1"/>
            </p:nvCxnSpPr>
            <p:spPr bwMode="gray">
              <a:xfrm rot="5400000">
                <a:off x="103724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 userDrawn="1"/>
            </p:nvCxnSpPr>
            <p:spPr bwMode="gray">
              <a:xfrm rot="5400000">
                <a:off x="141968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 userDrawn="1"/>
            </p:nvCxnSpPr>
            <p:spPr bwMode="gray">
              <a:xfrm rot="5400000">
                <a:off x="180214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 userDrawn="1"/>
            </p:nvCxnSpPr>
            <p:spPr bwMode="gray">
              <a:xfrm rot="5400000">
                <a:off x="218458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Group 22"/>
            <p:cNvGrpSpPr/>
            <p:nvPr userDrawn="1"/>
          </p:nvGrpSpPr>
          <p:grpSpPr bwMode="gray">
            <a:xfrm>
              <a:off x="2138270" y="0"/>
              <a:ext cx="340408" cy="3815366"/>
              <a:chOff x="702662" y="-3778"/>
              <a:chExt cx="340408" cy="1581912"/>
            </a:xfrm>
          </p:grpSpPr>
          <p:cxnSp>
            <p:nvCxnSpPr>
              <p:cNvPr id="24" name="Straight Connector 23"/>
              <p:cNvCxnSpPr/>
              <p:nvPr userDrawn="1"/>
            </p:nvCxnSpPr>
            <p:spPr bwMode="gray">
              <a:xfrm rot="5400000">
                <a:off x="-87500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 userDrawn="1"/>
            </p:nvCxnSpPr>
            <p:spPr bwMode="gray">
              <a:xfrm rot="5400000">
                <a:off x="251320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 userDrawn="1"/>
            </p:nvCxnSpPr>
            <p:spPr bwMode="gray">
              <a:xfrm rot="5400000">
                <a:off x="-49256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 userDrawn="1"/>
            </p:nvCxnSpPr>
            <p:spPr bwMode="gray">
              <a:xfrm rot="5400000">
                <a:off x="-11011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 userDrawn="1"/>
            </p:nvCxnSpPr>
            <p:spPr bwMode="gray">
              <a:xfrm rot="5400000">
                <a:off x="27235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 userDrawn="1"/>
            </p:nvCxnSpPr>
            <p:spPr bwMode="gray">
              <a:xfrm rot="5400000">
                <a:off x="65479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 userDrawn="1"/>
            </p:nvCxnSpPr>
            <p:spPr bwMode="gray">
              <a:xfrm rot="5400000">
                <a:off x="103724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 userDrawn="1"/>
            </p:nvCxnSpPr>
            <p:spPr bwMode="gray">
              <a:xfrm rot="5400000">
                <a:off x="141968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 userDrawn="1"/>
            </p:nvCxnSpPr>
            <p:spPr bwMode="gray">
              <a:xfrm rot="5400000">
                <a:off x="180214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 userDrawn="1"/>
            </p:nvCxnSpPr>
            <p:spPr bwMode="gray">
              <a:xfrm rot="5400000">
                <a:off x="218458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Group 46"/>
            <p:cNvGrpSpPr/>
            <p:nvPr userDrawn="1"/>
          </p:nvGrpSpPr>
          <p:grpSpPr bwMode="gray">
            <a:xfrm>
              <a:off x="2522318" y="0"/>
              <a:ext cx="413560" cy="3815366"/>
              <a:chOff x="2522318" y="0"/>
              <a:chExt cx="413560" cy="3815366"/>
            </a:xfrm>
          </p:grpSpPr>
          <p:cxnSp>
            <p:nvCxnSpPr>
              <p:cNvPr id="35" name="Straight Connector 34"/>
              <p:cNvCxnSpPr/>
              <p:nvPr userDrawn="1"/>
            </p:nvCxnSpPr>
            <p:spPr bwMode="gray">
              <a:xfrm rot="5400000">
                <a:off x="615429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 userDrawn="1"/>
            </p:nvCxnSpPr>
            <p:spPr bwMode="gray">
              <a:xfrm rot="5400000">
                <a:off x="954249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 userDrawn="1"/>
            </p:nvCxnSpPr>
            <p:spPr bwMode="gray">
              <a:xfrm rot="5400000">
                <a:off x="653673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 userDrawn="1"/>
            </p:nvCxnSpPr>
            <p:spPr bwMode="gray">
              <a:xfrm rot="5400000">
                <a:off x="691918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 userDrawn="1"/>
            </p:nvCxnSpPr>
            <p:spPr bwMode="gray">
              <a:xfrm rot="5400000">
                <a:off x="730164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/>
              <p:nvPr userDrawn="1"/>
            </p:nvCxnSpPr>
            <p:spPr bwMode="gray">
              <a:xfrm rot="5400000">
                <a:off x="768408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/>
              <p:nvPr userDrawn="1"/>
            </p:nvCxnSpPr>
            <p:spPr bwMode="gray">
              <a:xfrm rot="5400000">
                <a:off x="806653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 userDrawn="1"/>
            </p:nvCxnSpPr>
            <p:spPr bwMode="gray">
              <a:xfrm rot="5400000">
                <a:off x="844897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 userDrawn="1"/>
            </p:nvCxnSpPr>
            <p:spPr bwMode="gray">
              <a:xfrm rot="5400000">
                <a:off x="883143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 userDrawn="1"/>
            </p:nvCxnSpPr>
            <p:spPr bwMode="gray">
              <a:xfrm rot="5400000">
                <a:off x="921387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 userDrawn="1"/>
            </p:nvCxnSpPr>
            <p:spPr bwMode="gray">
              <a:xfrm rot="5400000">
                <a:off x="1027401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 userDrawn="1"/>
            </p:nvCxnSpPr>
            <p:spPr bwMode="gray">
              <a:xfrm rot="5400000">
                <a:off x="994539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Group 48"/>
          <p:cNvGrpSpPr/>
          <p:nvPr/>
        </p:nvGrpSpPr>
        <p:grpSpPr bwMode="invGray">
          <a:xfrm>
            <a:off x="672723" y="3825240"/>
            <a:ext cx="1575541" cy="3032760"/>
            <a:chOff x="1754222" y="0"/>
            <a:chExt cx="1181656" cy="3815366"/>
          </a:xfrm>
        </p:grpSpPr>
        <p:grpSp>
          <p:nvGrpSpPr>
            <p:cNvPr id="49" name="Group 11"/>
            <p:cNvGrpSpPr/>
            <p:nvPr userDrawn="1"/>
          </p:nvGrpSpPr>
          <p:grpSpPr bwMode="invGray">
            <a:xfrm>
              <a:off x="1754222" y="0"/>
              <a:ext cx="340408" cy="3815366"/>
              <a:chOff x="702662" y="-3778"/>
              <a:chExt cx="340408" cy="1581912"/>
            </a:xfrm>
          </p:grpSpPr>
          <p:cxnSp>
            <p:nvCxnSpPr>
              <p:cNvPr id="75" name="Straight Connector 74"/>
              <p:cNvCxnSpPr/>
              <p:nvPr userDrawn="1"/>
            </p:nvCxnSpPr>
            <p:spPr bwMode="invGray">
              <a:xfrm rot="5400000">
                <a:off x="-87500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 userDrawn="1"/>
            </p:nvCxnSpPr>
            <p:spPr bwMode="invGray">
              <a:xfrm rot="5400000">
                <a:off x="251320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 userDrawn="1"/>
            </p:nvCxnSpPr>
            <p:spPr bwMode="invGray">
              <a:xfrm rot="5400000">
                <a:off x="-49256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 userDrawn="1"/>
            </p:nvCxnSpPr>
            <p:spPr bwMode="invGray">
              <a:xfrm rot="5400000">
                <a:off x="-11011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 userDrawn="1"/>
            </p:nvCxnSpPr>
            <p:spPr bwMode="invGray">
              <a:xfrm rot="5400000">
                <a:off x="27235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 userDrawn="1"/>
            </p:nvCxnSpPr>
            <p:spPr bwMode="invGray">
              <a:xfrm rot="5400000">
                <a:off x="65479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 userDrawn="1"/>
            </p:nvCxnSpPr>
            <p:spPr bwMode="invGray">
              <a:xfrm rot="5400000">
                <a:off x="103724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 userDrawn="1"/>
            </p:nvCxnSpPr>
            <p:spPr bwMode="invGray">
              <a:xfrm rot="5400000">
                <a:off x="141968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 userDrawn="1"/>
            </p:nvCxnSpPr>
            <p:spPr bwMode="invGray">
              <a:xfrm rot="5400000">
                <a:off x="180214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 userDrawn="1"/>
            </p:nvCxnSpPr>
            <p:spPr bwMode="invGray">
              <a:xfrm rot="5400000">
                <a:off x="218458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" name="Group 22"/>
            <p:cNvGrpSpPr/>
            <p:nvPr userDrawn="1"/>
          </p:nvGrpSpPr>
          <p:grpSpPr bwMode="invGray">
            <a:xfrm>
              <a:off x="2138270" y="0"/>
              <a:ext cx="340408" cy="3815366"/>
              <a:chOff x="702662" y="-3778"/>
              <a:chExt cx="340408" cy="1581912"/>
            </a:xfrm>
          </p:grpSpPr>
          <p:cxnSp>
            <p:nvCxnSpPr>
              <p:cNvPr id="65" name="Straight Connector 64"/>
              <p:cNvCxnSpPr/>
              <p:nvPr userDrawn="1"/>
            </p:nvCxnSpPr>
            <p:spPr bwMode="invGray">
              <a:xfrm rot="5400000">
                <a:off x="-87500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/>
              <p:nvPr userDrawn="1"/>
            </p:nvCxnSpPr>
            <p:spPr bwMode="invGray">
              <a:xfrm rot="5400000">
                <a:off x="251320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 userDrawn="1"/>
            </p:nvCxnSpPr>
            <p:spPr bwMode="invGray">
              <a:xfrm rot="5400000">
                <a:off x="-49256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/>
              <p:cNvCxnSpPr/>
              <p:nvPr userDrawn="1"/>
            </p:nvCxnSpPr>
            <p:spPr bwMode="invGray">
              <a:xfrm rot="5400000">
                <a:off x="-11011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/>
              <p:cNvCxnSpPr/>
              <p:nvPr userDrawn="1"/>
            </p:nvCxnSpPr>
            <p:spPr bwMode="invGray">
              <a:xfrm rot="5400000">
                <a:off x="27235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Connector 69"/>
              <p:cNvCxnSpPr/>
              <p:nvPr userDrawn="1"/>
            </p:nvCxnSpPr>
            <p:spPr bwMode="invGray">
              <a:xfrm rot="5400000">
                <a:off x="65479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 userDrawn="1"/>
            </p:nvCxnSpPr>
            <p:spPr bwMode="invGray">
              <a:xfrm rot="5400000">
                <a:off x="103724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 userDrawn="1"/>
            </p:nvCxnSpPr>
            <p:spPr bwMode="invGray">
              <a:xfrm rot="5400000">
                <a:off x="141968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 userDrawn="1"/>
            </p:nvCxnSpPr>
            <p:spPr bwMode="invGray">
              <a:xfrm rot="5400000">
                <a:off x="180214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 userDrawn="1"/>
            </p:nvCxnSpPr>
            <p:spPr bwMode="invGray">
              <a:xfrm rot="5400000">
                <a:off x="218458" y="786384"/>
                <a:ext cx="1581912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Group 46"/>
            <p:cNvGrpSpPr/>
            <p:nvPr userDrawn="1"/>
          </p:nvGrpSpPr>
          <p:grpSpPr bwMode="invGray">
            <a:xfrm>
              <a:off x="2522318" y="0"/>
              <a:ext cx="413560" cy="3815366"/>
              <a:chOff x="2522318" y="0"/>
              <a:chExt cx="413560" cy="3815366"/>
            </a:xfrm>
          </p:grpSpPr>
          <p:cxnSp>
            <p:nvCxnSpPr>
              <p:cNvPr id="53" name="Straight Connector 52"/>
              <p:cNvCxnSpPr/>
              <p:nvPr userDrawn="1"/>
            </p:nvCxnSpPr>
            <p:spPr bwMode="invGray">
              <a:xfrm rot="5400000">
                <a:off x="615429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 userDrawn="1"/>
            </p:nvCxnSpPr>
            <p:spPr bwMode="invGray">
              <a:xfrm rot="5400000">
                <a:off x="954249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 userDrawn="1"/>
            </p:nvCxnSpPr>
            <p:spPr bwMode="invGray">
              <a:xfrm rot="5400000">
                <a:off x="653673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 userDrawn="1"/>
            </p:nvCxnSpPr>
            <p:spPr bwMode="invGray">
              <a:xfrm rot="5400000">
                <a:off x="691918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 userDrawn="1"/>
            </p:nvCxnSpPr>
            <p:spPr bwMode="invGray">
              <a:xfrm rot="5400000">
                <a:off x="730164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 userDrawn="1"/>
            </p:nvCxnSpPr>
            <p:spPr bwMode="invGray">
              <a:xfrm rot="5400000">
                <a:off x="768408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 userDrawn="1"/>
            </p:nvCxnSpPr>
            <p:spPr bwMode="invGray">
              <a:xfrm rot="5400000">
                <a:off x="806653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 userDrawn="1"/>
            </p:nvCxnSpPr>
            <p:spPr bwMode="invGray">
              <a:xfrm rot="5400000">
                <a:off x="844897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 userDrawn="1"/>
            </p:nvCxnSpPr>
            <p:spPr bwMode="invGray">
              <a:xfrm rot="5400000">
                <a:off x="883143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 userDrawn="1"/>
            </p:nvCxnSpPr>
            <p:spPr bwMode="invGray">
              <a:xfrm rot="5400000">
                <a:off x="921387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 userDrawn="1"/>
            </p:nvCxnSpPr>
            <p:spPr bwMode="invGray">
              <a:xfrm rot="5400000">
                <a:off x="1027401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 userDrawn="1"/>
            </p:nvCxnSpPr>
            <p:spPr bwMode="invGray">
              <a:xfrm rot="5400000">
                <a:off x="994539" y="1906889"/>
                <a:ext cx="3815366" cy="1588"/>
              </a:xfrm>
              <a:prstGeom prst="line">
                <a:avLst/>
              </a:prstGeom>
              <a:ln w="9525">
                <a:solidFill>
                  <a:srgbClr val="FFFFFF">
                    <a:alpha val="30196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3816096" y="3959352"/>
            <a:ext cx="8327136" cy="1472184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3974592" y="2816352"/>
            <a:ext cx="7863840" cy="960120"/>
          </a:xfrm>
        </p:spPr>
        <p:txBody>
          <a:bodyPr anchor="b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grpSp>
        <p:nvGrpSpPr>
          <p:cNvPr id="52" name="Group 87"/>
          <p:cNvGrpSpPr/>
          <p:nvPr/>
        </p:nvGrpSpPr>
        <p:grpSpPr bwMode="gray">
          <a:xfrm>
            <a:off x="10863072" y="2587752"/>
            <a:ext cx="853440" cy="118872"/>
            <a:chOff x="8147304" y="2587752"/>
            <a:chExt cx="640080" cy="118872"/>
          </a:xfrm>
        </p:grpSpPr>
        <p:sp>
          <p:nvSpPr>
            <p:cNvPr id="85" name="Rectangle 84"/>
            <p:cNvSpPr/>
            <p:nvPr userDrawn="1"/>
          </p:nvSpPr>
          <p:spPr bwMode="gray">
            <a:xfrm>
              <a:off x="8147304" y="2587752"/>
              <a:ext cx="118872" cy="118872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86" name="Rectangle 85"/>
            <p:cNvSpPr/>
            <p:nvPr userDrawn="1"/>
          </p:nvSpPr>
          <p:spPr bwMode="gray">
            <a:xfrm>
              <a:off x="8412480" y="2587752"/>
              <a:ext cx="118872" cy="118872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87" name="Rectangle 86"/>
            <p:cNvSpPr/>
            <p:nvPr userDrawn="1"/>
          </p:nvSpPr>
          <p:spPr bwMode="gray">
            <a:xfrm>
              <a:off x="8668512" y="2587752"/>
              <a:ext cx="118872" cy="118872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620525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0262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24963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11" name="Group 32"/>
          <p:cNvGrpSpPr/>
          <p:nvPr/>
        </p:nvGrpSpPr>
        <p:grpSpPr bwMode="ltGray">
          <a:xfrm>
            <a:off x="0" y="4041648"/>
            <a:ext cx="12204192" cy="740664"/>
            <a:chOff x="0" y="1216152"/>
            <a:chExt cx="9153144" cy="740664"/>
          </a:xfrm>
        </p:grpSpPr>
        <p:sp>
          <p:nvSpPr>
            <p:cNvPr id="7" name="Rectangle 6"/>
            <p:cNvSpPr/>
            <p:nvPr userDrawn="1"/>
          </p:nvSpPr>
          <p:spPr bwMode="ltGray">
            <a:xfrm>
              <a:off x="685800" y="1216152"/>
              <a:ext cx="8467344" cy="365760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8" name="Rectangle 7"/>
            <p:cNvSpPr/>
            <p:nvPr userDrawn="1"/>
          </p:nvSpPr>
          <p:spPr bwMode="ltGray">
            <a:xfrm>
              <a:off x="0" y="1581912"/>
              <a:ext cx="685800" cy="374904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Right Triangle 8"/>
            <p:cNvSpPr/>
            <p:nvPr userDrawn="1"/>
          </p:nvSpPr>
          <p:spPr bwMode="ltGray">
            <a:xfrm rot="5400000">
              <a:off x="685800" y="1581912"/>
              <a:ext cx="374904" cy="374904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Right Triangle 9"/>
            <p:cNvSpPr/>
            <p:nvPr userDrawn="1"/>
          </p:nvSpPr>
          <p:spPr bwMode="ltGray">
            <a:xfrm rot="16200000">
              <a:off x="320040" y="1216152"/>
              <a:ext cx="365760" cy="36576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grpSp>
        <p:nvGrpSpPr>
          <p:cNvPr id="22" name="Group 10"/>
          <p:cNvGrpSpPr/>
          <p:nvPr/>
        </p:nvGrpSpPr>
        <p:grpSpPr>
          <a:xfrm>
            <a:off x="936883" y="-3778"/>
            <a:ext cx="453877" cy="4394803"/>
            <a:chOff x="702662" y="-3778"/>
            <a:chExt cx="340408" cy="1581912"/>
          </a:xfrm>
        </p:grpSpPr>
        <p:cxnSp>
          <p:nvCxnSpPr>
            <p:cNvPr id="12" name="Straight Connector 11"/>
            <p:cNvCxnSpPr/>
            <p:nvPr userDrawn="1"/>
          </p:nvCxnSpPr>
          <p:spPr>
            <a:xfrm rot="5400000">
              <a:off x="-8750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rot="5400000">
              <a:off x="25132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rot="5400000">
              <a:off x="-49256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 userDrawn="1"/>
          </p:nvCxnSpPr>
          <p:spPr>
            <a:xfrm rot="5400000">
              <a:off x="-11011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>
            <a:xfrm rot="5400000">
              <a:off x="27235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>
            <a:xfrm rot="5400000">
              <a:off x="65479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>
            <a:xfrm rot="5400000">
              <a:off x="10372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 userDrawn="1"/>
          </p:nvCxnSpPr>
          <p:spPr>
            <a:xfrm rot="5400000">
              <a:off x="14196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 userDrawn="1"/>
          </p:nvCxnSpPr>
          <p:spPr>
            <a:xfrm rot="5400000">
              <a:off x="18021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 userDrawn="1"/>
          </p:nvCxnSpPr>
          <p:spPr>
            <a:xfrm rot="5400000">
              <a:off x="21845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21"/>
          <p:cNvGrpSpPr/>
          <p:nvPr/>
        </p:nvGrpSpPr>
        <p:grpSpPr>
          <a:xfrm>
            <a:off x="431487" y="4419601"/>
            <a:ext cx="453877" cy="2429255"/>
            <a:chOff x="702662" y="-3778"/>
            <a:chExt cx="340408" cy="1581912"/>
          </a:xfrm>
        </p:grpSpPr>
        <p:cxnSp>
          <p:nvCxnSpPr>
            <p:cNvPr id="23" name="Straight Connector 22"/>
            <p:cNvCxnSpPr/>
            <p:nvPr userDrawn="1"/>
          </p:nvCxnSpPr>
          <p:spPr>
            <a:xfrm rot="5400000">
              <a:off x="-87500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 userDrawn="1"/>
          </p:nvCxnSpPr>
          <p:spPr>
            <a:xfrm rot="5400000">
              <a:off x="251320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 userDrawn="1"/>
          </p:nvCxnSpPr>
          <p:spPr>
            <a:xfrm rot="5400000">
              <a:off x="-49256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 userDrawn="1"/>
          </p:nvCxnSpPr>
          <p:spPr>
            <a:xfrm rot="5400000">
              <a:off x="-11011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 userDrawn="1"/>
          </p:nvCxnSpPr>
          <p:spPr>
            <a:xfrm rot="5400000">
              <a:off x="27235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 userDrawn="1"/>
          </p:nvCxnSpPr>
          <p:spPr>
            <a:xfrm rot="5400000">
              <a:off x="65479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 userDrawn="1"/>
          </p:nvCxnSpPr>
          <p:spPr>
            <a:xfrm rot="5400000">
              <a:off x="103724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 userDrawn="1"/>
          </p:nvCxnSpPr>
          <p:spPr>
            <a:xfrm rot="5400000">
              <a:off x="141968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 userDrawn="1"/>
          </p:nvCxnSpPr>
          <p:spPr>
            <a:xfrm rot="5400000">
              <a:off x="180214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 userDrawn="1"/>
          </p:nvCxnSpPr>
          <p:spPr>
            <a:xfrm rot="5400000">
              <a:off x="218458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 bwMode="gray">
          <a:xfrm>
            <a:off x="10863072" y="4169664"/>
            <a:ext cx="853440" cy="118872"/>
            <a:chOff x="8147304" y="2587752"/>
            <a:chExt cx="640080" cy="118872"/>
          </a:xfrm>
        </p:grpSpPr>
        <p:sp>
          <p:nvSpPr>
            <p:cNvPr id="35" name="Rectangle 34"/>
            <p:cNvSpPr/>
            <p:nvPr userDrawn="1"/>
          </p:nvSpPr>
          <p:spPr bwMode="gray">
            <a:xfrm>
              <a:off x="8147304" y="2587752"/>
              <a:ext cx="118872" cy="118872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36" name="Rectangle 35"/>
            <p:cNvSpPr/>
            <p:nvPr userDrawn="1"/>
          </p:nvSpPr>
          <p:spPr bwMode="gray">
            <a:xfrm>
              <a:off x="8412480" y="2587752"/>
              <a:ext cx="118872" cy="118872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37" name="Rectangle 36"/>
            <p:cNvSpPr/>
            <p:nvPr userDrawn="1"/>
          </p:nvSpPr>
          <p:spPr bwMode="gray">
            <a:xfrm>
              <a:off x="8668512" y="2587752"/>
              <a:ext cx="118872" cy="118872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524000" y="4498848"/>
            <a:ext cx="10363200" cy="1645920"/>
          </a:xfrm>
        </p:spPr>
        <p:txBody>
          <a:bodyPr anchor="t">
            <a:normAutofit/>
          </a:bodyPr>
          <a:lstStyle>
            <a:lvl1pPr algn="l">
              <a:defRPr sz="4400" b="1" cap="all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602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1392" y="1719072"/>
            <a:ext cx="5384800" cy="4416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73952" y="1719072"/>
            <a:ext cx="5384800" cy="4416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288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ltGray">
          <a:xfrm>
            <a:off x="914400" y="1216152"/>
            <a:ext cx="11289792" cy="365760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/>
        </p:nvSpPr>
        <p:spPr bwMode="invGray">
          <a:xfrm>
            <a:off x="0" y="1581912"/>
            <a:ext cx="914400" cy="374904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ight Triangle 11"/>
          <p:cNvSpPr/>
          <p:nvPr/>
        </p:nvSpPr>
        <p:spPr bwMode="ltGray">
          <a:xfrm rot="5400000">
            <a:off x="976884" y="1519428"/>
            <a:ext cx="374904" cy="499872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Right Triangle 12"/>
          <p:cNvSpPr/>
          <p:nvPr/>
        </p:nvSpPr>
        <p:spPr bwMode="ltGray">
          <a:xfrm rot="16200000">
            <a:off x="487680" y="1155192"/>
            <a:ext cx="365760" cy="48768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14" name="Group 13"/>
          <p:cNvGrpSpPr/>
          <p:nvPr/>
        </p:nvGrpSpPr>
        <p:grpSpPr bwMode="invGray">
          <a:xfrm>
            <a:off x="936883" y="-3778"/>
            <a:ext cx="453877" cy="1581912"/>
            <a:chOff x="702662" y="-3778"/>
            <a:chExt cx="340408" cy="1581912"/>
          </a:xfrm>
        </p:grpSpPr>
        <p:cxnSp>
          <p:nvCxnSpPr>
            <p:cNvPr id="15" name="Straight Connector 14"/>
            <p:cNvCxnSpPr/>
            <p:nvPr userDrawn="1"/>
          </p:nvCxnSpPr>
          <p:spPr bwMode="invGray">
            <a:xfrm rot="5400000">
              <a:off x="-8750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 bwMode="invGray">
            <a:xfrm rot="5400000">
              <a:off x="25132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invGray">
            <a:xfrm rot="5400000">
              <a:off x="-49256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invGray">
            <a:xfrm rot="5400000">
              <a:off x="-11011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 userDrawn="1"/>
          </p:nvCxnSpPr>
          <p:spPr bwMode="invGray">
            <a:xfrm rot="5400000">
              <a:off x="27235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 userDrawn="1"/>
          </p:nvCxnSpPr>
          <p:spPr bwMode="invGray">
            <a:xfrm rot="5400000">
              <a:off x="65479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 userDrawn="1"/>
          </p:nvCxnSpPr>
          <p:spPr bwMode="invGray">
            <a:xfrm rot="5400000">
              <a:off x="10372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 userDrawn="1"/>
          </p:nvCxnSpPr>
          <p:spPr bwMode="invGray">
            <a:xfrm rot="5400000">
              <a:off x="14196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 userDrawn="1"/>
          </p:nvCxnSpPr>
          <p:spPr bwMode="invGray">
            <a:xfrm rot="5400000">
              <a:off x="18021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 userDrawn="1"/>
          </p:nvCxnSpPr>
          <p:spPr bwMode="invGray">
            <a:xfrm rot="5400000">
              <a:off x="21845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 bwMode="invGray">
          <a:xfrm>
            <a:off x="431487" y="1580353"/>
            <a:ext cx="453877" cy="5268503"/>
            <a:chOff x="702662" y="-3778"/>
            <a:chExt cx="340408" cy="1581912"/>
          </a:xfrm>
        </p:grpSpPr>
        <p:cxnSp>
          <p:nvCxnSpPr>
            <p:cNvPr id="26" name="Straight Connector 25"/>
            <p:cNvCxnSpPr/>
            <p:nvPr userDrawn="1"/>
          </p:nvCxnSpPr>
          <p:spPr bwMode="invGray">
            <a:xfrm rot="5400000">
              <a:off x="-87500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 userDrawn="1"/>
          </p:nvCxnSpPr>
          <p:spPr bwMode="invGray">
            <a:xfrm rot="5400000">
              <a:off x="251320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 userDrawn="1"/>
          </p:nvCxnSpPr>
          <p:spPr bwMode="invGray">
            <a:xfrm rot="5400000">
              <a:off x="-49256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 userDrawn="1"/>
          </p:nvCxnSpPr>
          <p:spPr bwMode="invGray">
            <a:xfrm rot="5400000">
              <a:off x="-11011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 userDrawn="1"/>
          </p:nvCxnSpPr>
          <p:spPr bwMode="invGray">
            <a:xfrm rot="5400000">
              <a:off x="27235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 userDrawn="1"/>
          </p:nvCxnSpPr>
          <p:spPr bwMode="invGray">
            <a:xfrm rot="5400000">
              <a:off x="65479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 userDrawn="1"/>
          </p:nvCxnSpPr>
          <p:spPr bwMode="invGray">
            <a:xfrm rot="5400000">
              <a:off x="103724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 userDrawn="1"/>
          </p:nvCxnSpPr>
          <p:spPr bwMode="invGray">
            <a:xfrm rot="5400000">
              <a:off x="141968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invGray">
            <a:xfrm rot="5400000">
              <a:off x="180214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invGray">
            <a:xfrm rot="5400000">
              <a:off x="218458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0432" y="1691640"/>
            <a:ext cx="5157216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0432" y="2359152"/>
            <a:ext cx="5157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2720" y="1691640"/>
            <a:ext cx="5157216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2720" y="2359152"/>
            <a:ext cx="5157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7914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778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1909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40" y="36576"/>
            <a:ext cx="10216896" cy="1143000"/>
          </a:xfrm>
        </p:spPr>
        <p:txBody>
          <a:bodyPr anchor="ctr">
            <a:normAutofit/>
          </a:bodyPr>
          <a:lstStyle>
            <a:lvl1pPr algn="l">
              <a:defRPr sz="4000" b="1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91640"/>
            <a:ext cx="6815328" cy="45537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02080" y="1691640"/>
            <a:ext cx="3218688" cy="45628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7078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40" y="36576"/>
            <a:ext cx="10216896" cy="1143000"/>
          </a:xfrm>
        </p:spPr>
        <p:txBody>
          <a:bodyPr anchor="ctr">
            <a:normAutofit/>
          </a:bodyPr>
          <a:lstStyle>
            <a:lvl1pPr algn="l">
              <a:defRPr sz="4000" b="1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194816" y="1801368"/>
            <a:ext cx="10387584" cy="36758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07008" y="5541264"/>
            <a:ext cx="10424160" cy="7040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1026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6847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3296" y="457200"/>
            <a:ext cx="8388096" cy="546811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 rot="16200000">
            <a:off x="6108701" y="2938272"/>
            <a:ext cx="6355080" cy="487680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ight Triangle 7"/>
          <p:cNvSpPr/>
          <p:nvPr/>
        </p:nvSpPr>
        <p:spPr bwMode="ltGray">
          <a:xfrm rot="10800000">
            <a:off x="9048497" y="6355080"/>
            <a:ext cx="487680" cy="36576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Right Triangle 8"/>
          <p:cNvSpPr/>
          <p:nvPr/>
        </p:nvSpPr>
        <p:spPr bwMode="ltGray">
          <a:xfrm>
            <a:off x="9523985" y="5980176"/>
            <a:ext cx="499872" cy="374904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Rectangle 9"/>
          <p:cNvSpPr/>
          <p:nvPr/>
        </p:nvSpPr>
        <p:spPr bwMode="invGray">
          <a:xfrm rot="16200000">
            <a:off x="9522461" y="6356604"/>
            <a:ext cx="502920" cy="499872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11" name="Group 10"/>
          <p:cNvGrpSpPr/>
          <p:nvPr/>
        </p:nvGrpSpPr>
        <p:grpSpPr bwMode="invGray">
          <a:xfrm rot="5400000">
            <a:off x="10676687" y="5205526"/>
            <a:ext cx="356616" cy="2674012"/>
            <a:chOff x="702662" y="-3778"/>
            <a:chExt cx="340408" cy="1581912"/>
          </a:xfrm>
        </p:grpSpPr>
        <p:cxnSp>
          <p:nvCxnSpPr>
            <p:cNvPr id="12" name="Straight Connector 11"/>
            <p:cNvCxnSpPr/>
            <p:nvPr userDrawn="1"/>
          </p:nvCxnSpPr>
          <p:spPr bwMode="invGray">
            <a:xfrm rot="5400000">
              <a:off x="-8750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invGray">
            <a:xfrm rot="5400000">
              <a:off x="25132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invGray">
            <a:xfrm rot="5400000">
              <a:off x="-49256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 userDrawn="1"/>
          </p:nvCxnSpPr>
          <p:spPr bwMode="invGray">
            <a:xfrm rot="5400000">
              <a:off x="-11011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 bwMode="invGray">
            <a:xfrm rot="5400000">
              <a:off x="27235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invGray">
            <a:xfrm rot="5400000">
              <a:off x="65479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invGray">
            <a:xfrm rot="5400000">
              <a:off x="10372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 userDrawn="1"/>
          </p:nvCxnSpPr>
          <p:spPr bwMode="invGray">
            <a:xfrm rot="5400000">
              <a:off x="14196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 userDrawn="1"/>
          </p:nvCxnSpPr>
          <p:spPr bwMode="invGray">
            <a:xfrm rot="5400000">
              <a:off x="18021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 userDrawn="1"/>
          </p:nvCxnSpPr>
          <p:spPr bwMode="invGray">
            <a:xfrm rot="5400000">
              <a:off x="21845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 bwMode="invGray">
          <a:xfrm rot="5400000">
            <a:off x="4582556" y="1406764"/>
            <a:ext cx="356616" cy="9521728"/>
            <a:chOff x="702662" y="-3778"/>
            <a:chExt cx="340408" cy="1581912"/>
          </a:xfrm>
        </p:grpSpPr>
        <p:cxnSp>
          <p:nvCxnSpPr>
            <p:cNvPr id="23" name="Straight Connector 22"/>
            <p:cNvCxnSpPr/>
            <p:nvPr userDrawn="1"/>
          </p:nvCxnSpPr>
          <p:spPr bwMode="invGray">
            <a:xfrm rot="5400000">
              <a:off x="-8750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 userDrawn="1"/>
          </p:nvCxnSpPr>
          <p:spPr bwMode="invGray">
            <a:xfrm rot="5400000">
              <a:off x="25132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 userDrawn="1"/>
          </p:nvCxnSpPr>
          <p:spPr bwMode="invGray">
            <a:xfrm rot="5400000">
              <a:off x="-49256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 userDrawn="1"/>
          </p:nvCxnSpPr>
          <p:spPr bwMode="invGray">
            <a:xfrm rot="5400000">
              <a:off x="-11011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 userDrawn="1"/>
          </p:nvCxnSpPr>
          <p:spPr bwMode="invGray">
            <a:xfrm rot="5400000">
              <a:off x="27235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 userDrawn="1"/>
          </p:nvCxnSpPr>
          <p:spPr bwMode="invGray">
            <a:xfrm rot="5400000">
              <a:off x="65479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 userDrawn="1"/>
          </p:nvCxnSpPr>
          <p:spPr bwMode="invGray">
            <a:xfrm rot="5400000">
              <a:off x="10372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 userDrawn="1"/>
          </p:nvCxnSpPr>
          <p:spPr bwMode="invGray">
            <a:xfrm rot="5400000">
              <a:off x="14196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 userDrawn="1"/>
          </p:nvCxnSpPr>
          <p:spPr bwMode="invGray">
            <a:xfrm rot="5400000">
              <a:off x="18021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 userDrawn="1"/>
          </p:nvCxnSpPr>
          <p:spPr bwMode="invGray">
            <a:xfrm rot="5400000">
              <a:off x="21845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70720" y="384048"/>
            <a:ext cx="2328672" cy="555040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2064" y="6400801"/>
            <a:ext cx="2844800" cy="365125"/>
          </a:xfrm>
        </p:spPr>
        <p:txBody>
          <a:bodyPr/>
          <a:lstStyle/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7600" y="6400801"/>
            <a:ext cx="4779264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89643" y="6400801"/>
            <a:ext cx="1219200" cy="365125"/>
          </a:xfrm>
        </p:spPr>
        <p:txBody>
          <a:bodyPr/>
          <a:lstStyle/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76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0" y="0"/>
            <a:ext cx="12192000" cy="158191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463040" y="36576"/>
            <a:ext cx="102168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4572000" y="640080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black">
          <a:xfrm>
            <a:off x="8737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86648-E409-4AB9-B6F9-BF79B9D5A24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914400" y="1216152"/>
            <a:ext cx="11289792" cy="365760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1581912"/>
            <a:ext cx="914400" cy="374904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ight Triangle 10"/>
          <p:cNvSpPr/>
          <p:nvPr/>
        </p:nvSpPr>
        <p:spPr bwMode="ltGray">
          <a:xfrm rot="5400000">
            <a:off x="976884" y="1519428"/>
            <a:ext cx="374904" cy="499872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ight Triangle 11"/>
          <p:cNvSpPr/>
          <p:nvPr/>
        </p:nvSpPr>
        <p:spPr bwMode="ltGray">
          <a:xfrm rot="16200000">
            <a:off x="487680" y="1155192"/>
            <a:ext cx="365760" cy="48768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31"/>
          <p:cNvGrpSpPr/>
          <p:nvPr/>
        </p:nvGrpSpPr>
        <p:grpSpPr bwMode="gray">
          <a:xfrm>
            <a:off x="936883" y="-3778"/>
            <a:ext cx="453877" cy="1581912"/>
            <a:chOff x="702662" y="-3778"/>
            <a:chExt cx="340408" cy="1581912"/>
          </a:xfrm>
        </p:grpSpPr>
        <p:cxnSp>
          <p:nvCxnSpPr>
            <p:cNvPr id="14" name="Straight Connector 13"/>
            <p:cNvCxnSpPr/>
            <p:nvPr userDrawn="1"/>
          </p:nvCxnSpPr>
          <p:spPr bwMode="gray">
            <a:xfrm rot="5400000">
              <a:off x="-8750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 userDrawn="1"/>
          </p:nvCxnSpPr>
          <p:spPr bwMode="gray">
            <a:xfrm rot="5400000">
              <a:off x="251320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 userDrawn="1"/>
          </p:nvCxnSpPr>
          <p:spPr bwMode="gray">
            <a:xfrm rot="5400000">
              <a:off x="-49256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 userDrawn="1"/>
          </p:nvCxnSpPr>
          <p:spPr bwMode="gray">
            <a:xfrm rot="5400000">
              <a:off x="-11011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 userDrawn="1"/>
          </p:nvCxnSpPr>
          <p:spPr bwMode="gray">
            <a:xfrm rot="5400000">
              <a:off x="27235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 userDrawn="1"/>
          </p:nvCxnSpPr>
          <p:spPr bwMode="gray">
            <a:xfrm rot="5400000">
              <a:off x="65479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 userDrawn="1"/>
          </p:nvCxnSpPr>
          <p:spPr bwMode="gray">
            <a:xfrm rot="5400000">
              <a:off x="10372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 userDrawn="1"/>
          </p:nvCxnSpPr>
          <p:spPr bwMode="gray">
            <a:xfrm rot="5400000">
              <a:off x="14196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 userDrawn="1"/>
          </p:nvCxnSpPr>
          <p:spPr bwMode="gray">
            <a:xfrm rot="5400000">
              <a:off x="180214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 userDrawn="1"/>
          </p:nvCxnSpPr>
          <p:spPr bwMode="gray">
            <a:xfrm rot="5400000">
              <a:off x="218458" y="786384"/>
              <a:ext cx="1581912" cy="1588"/>
            </a:xfrm>
            <a:prstGeom prst="line">
              <a:avLst/>
            </a:prstGeom>
            <a:ln w="9525"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32"/>
          <p:cNvGrpSpPr/>
          <p:nvPr/>
        </p:nvGrpSpPr>
        <p:grpSpPr bwMode="invGray">
          <a:xfrm>
            <a:off x="431487" y="1580353"/>
            <a:ext cx="453877" cy="5268503"/>
            <a:chOff x="702662" y="-3778"/>
            <a:chExt cx="340408" cy="1581912"/>
          </a:xfrm>
        </p:grpSpPr>
        <p:cxnSp>
          <p:nvCxnSpPr>
            <p:cNvPr id="34" name="Straight Connector 33"/>
            <p:cNvCxnSpPr/>
            <p:nvPr userDrawn="1"/>
          </p:nvCxnSpPr>
          <p:spPr bwMode="invGray">
            <a:xfrm rot="5400000">
              <a:off x="-87500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invGray">
            <a:xfrm rot="5400000">
              <a:off x="251320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 userDrawn="1"/>
          </p:nvCxnSpPr>
          <p:spPr bwMode="invGray">
            <a:xfrm rot="5400000">
              <a:off x="-49256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 userDrawn="1"/>
          </p:nvCxnSpPr>
          <p:spPr bwMode="invGray">
            <a:xfrm rot="5400000">
              <a:off x="-11011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 userDrawn="1"/>
          </p:nvCxnSpPr>
          <p:spPr bwMode="invGray">
            <a:xfrm rot="5400000">
              <a:off x="27235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 userDrawn="1"/>
          </p:nvCxnSpPr>
          <p:spPr bwMode="invGray">
            <a:xfrm rot="5400000">
              <a:off x="65479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 userDrawn="1"/>
          </p:nvCxnSpPr>
          <p:spPr bwMode="invGray">
            <a:xfrm rot="5400000">
              <a:off x="103724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 userDrawn="1"/>
          </p:nvCxnSpPr>
          <p:spPr bwMode="invGray">
            <a:xfrm rot="5400000">
              <a:off x="141968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 userDrawn="1"/>
          </p:nvCxnSpPr>
          <p:spPr bwMode="invGray">
            <a:xfrm rot="5400000">
              <a:off x="180214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 userDrawn="1"/>
          </p:nvCxnSpPr>
          <p:spPr bwMode="invGray">
            <a:xfrm rot="5400000">
              <a:off x="218458" y="786384"/>
              <a:ext cx="1581912" cy="1588"/>
            </a:xfrm>
            <a:prstGeom prst="line">
              <a:avLst/>
            </a:prstGeom>
            <a:ln w="9525">
              <a:solidFill>
                <a:srgbClr val="A6A6A6">
                  <a:alpha val="3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1426464" y="1600201"/>
            <a:ext cx="1015593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black">
          <a:xfrm>
            <a:off x="1426464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0C1BB-7716-4930-B3CB-ECC5CA4E068F}" type="datetimeFigureOut">
              <a:rPr lang="ko-KR" altLang="en-US" smtClean="0"/>
              <a:t>2021-09-18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0474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ln w="12700">
            <a:solidFill>
              <a:schemeClr val="accent2">
                <a:lumMod val="50000"/>
              </a:schemeClr>
            </a:solidFill>
          </a:ln>
          <a:gradFill>
            <a:gsLst>
              <a:gs pos="0">
                <a:schemeClr val="accent2"/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16200000" scaled="1"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owl.purdue.edu/owl/research_and_citation/apa_style/apa_formatting_and_style_guide/in_text_citations_the_basics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DE5707-77F1-418A-A9FB-0BA8524BE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42944" y="4264152"/>
            <a:ext cx="8327136" cy="1472184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Check List for Citation &amp;</a:t>
            </a:r>
            <a:br>
              <a:rPr lang="en-US" altLang="ko-KR" dirty="0"/>
            </a:br>
            <a:r>
              <a:rPr lang="en-US" altLang="ko-KR" dirty="0"/>
              <a:t>Publication Ethics</a:t>
            </a:r>
            <a:br>
              <a:rPr lang="en-US" altLang="ko-KR" dirty="0"/>
            </a:br>
            <a:br>
              <a:rPr lang="en-US" altLang="ko-KR" dirty="0"/>
            </a:br>
            <a:r>
              <a:rPr lang="en-US" altLang="ko-KR" sz="3100" b="0" dirty="0"/>
              <a:t>(prof. Wha-Chul Son, </a:t>
            </a:r>
            <a:r>
              <a:rPr lang="en-US" altLang="ko-KR" sz="3100" b="0" dirty="0" err="1"/>
              <a:t>Handong</a:t>
            </a:r>
            <a:r>
              <a:rPr lang="en-US" altLang="ko-KR" sz="3100" b="0" dirty="0"/>
              <a:t> Global </a:t>
            </a:r>
            <a:r>
              <a:rPr lang="en-US" altLang="ko-KR" sz="3100" b="0" dirty="0" err="1"/>
              <a:t>Univeristy</a:t>
            </a:r>
            <a:r>
              <a:rPr lang="en-US" altLang="ko-KR" sz="3100" b="0" dirty="0"/>
              <a:t>)</a:t>
            </a:r>
            <a:endParaRPr lang="ko-KR" altLang="en-US" b="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453C177-A895-40EE-A84C-BEB7022E00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Research Ethics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9233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506C80-1DF2-43B5-99A4-7387EFBEA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Learning Objectives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87B8AA-ED23-4DF2-BD4E-5C95E77F31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4" y="1600201"/>
            <a:ext cx="10460736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dirty="0"/>
              <a:t>Knowing Different Ways to Provide Citation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Getting Familiarized with the Check List for Citation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Understanding the Publication Ethics</a:t>
            </a:r>
            <a:endParaRPr lang="ko-KR" altLang="en-US" sz="2600" dirty="0"/>
          </a:p>
        </p:txBody>
      </p:sp>
    </p:spTree>
    <p:extLst>
      <p:ext uri="{BB962C8B-B14F-4D97-AF65-F5344CB8AC3E}">
        <p14:creationId xmlns:p14="http://schemas.microsoft.com/office/powerpoint/2010/main" val="1486627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8F6C3F-7D2F-4EB3-877F-619B98D75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Good Citation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8651D7-2894-48E8-B193-523440238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3" y="1600201"/>
            <a:ext cx="10322191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dirty="0"/>
              <a:t>There are different method of citation and their variant. 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You can check the details later, but should mind consistency and few core factors. 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Citation is required not only for the academic journal article, but also other materials for presentation and classes. </a:t>
            </a:r>
          </a:p>
        </p:txBody>
      </p:sp>
    </p:spTree>
    <p:extLst>
      <p:ext uri="{BB962C8B-B14F-4D97-AF65-F5344CB8AC3E}">
        <p14:creationId xmlns:p14="http://schemas.microsoft.com/office/powerpoint/2010/main" val="1586746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016465-007F-471A-B0CE-D00734DAB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Useful Resource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B65F71-C197-4652-BB19-6F6A30A763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dirty="0"/>
              <a:t>Purdue Online Writing Lab</a:t>
            </a:r>
          </a:p>
          <a:p>
            <a:pPr>
              <a:lnSpc>
                <a:spcPct val="150000"/>
              </a:lnSpc>
            </a:pPr>
            <a:r>
              <a:rPr lang="en-US" altLang="ko-KR" sz="2600" dirty="0">
                <a:hlinkClick r:id="rId2"/>
              </a:rPr>
              <a:t>https://owl.purdue.edu/owl/research_and_citation/apa_style/apa_formatting_and_style_guide/in_text_citations_the_basics.html</a:t>
            </a:r>
            <a:r>
              <a:rPr lang="en-US" altLang="ko-KR" sz="2600" dirty="0"/>
              <a:t> </a:t>
            </a:r>
            <a:endParaRPr lang="ko-KR" altLang="en-US" sz="2600" dirty="0"/>
          </a:p>
        </p:txBody>
      </p:sp>
    </p:spTree>
    <p:extLst>
      <p:ext uri="{BB962C8B-B14F-4D97-AF65-F5344CB8AC3E}">
        <p14:creationId xmlns:p14="http://schemas.microsoft.com/office/powerpoint/2010/main" val="105583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6D56C0-0279-4D9F-92B4-27921A535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Basic Forms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D06E4A-27F2-4024-99AA-60FE9379A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3" y="1600201"/>
            <a:ext cx="3297937" cy="4525963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en-US" altLang="ko-KR" sz="2600" dirty="0"/>
              <a:t>Footnote or/and endnote only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D20E113-4C79-4738-9F26-8EF4AC4A5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8425" y="948532"/>
            <a:ext cx="683895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298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6D56C0-0279-4D9F-92B4-27921A535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Basic Forms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D06E4A-27F2-4024-99AA-60FE9379A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3" y="1600201"/>
            <a:ext cx="10442263" cy="4525963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en-US" altLang="ko-KR" sz="2600" dirty="0"/>
              <a:t>Parenthetical Citation and Reference – various forms</a:t>
            </a:r>
          </a:p>
          <a:p>
            <a:pPr marL="622300" indent="-622300">
              <a:lnSpc>
                <a:spcPct val="130000"/>
              </a:lnSpc>
              <a:buNone/>
            </a:pPr>
            <a:r>
              <a:rPr lang="ko-KR" altLang="en-US" sz="2600" dirty="0"/>
              <a:t>     </a:t>
            </a:r>
            <a:r>
              <a:rPr lang="en-US" altLang="ko-KR" sz="2600" dirty="0"/>
              <a:t> – (Son</a:t>
            </a:r>
            <a:r>
              <a:rPr lang="ko-KR" altLang="en-US" sz="2600" dirty="0"/>
              <a:t> </a:t>
            </a:r>
            <a:r>
              <a:rPr lang="en-US" altLang="ko-KR" sz="2600" dirty="0"/>
              <a:t>2020: 34) (Son</a:t>
            </a:r>
            <a:r>
              <a:rPr lang="ko-KR" altLang="en-US" sz="2600" dirty="0"/>
              <a:t> </a:t>
            </a:r>
            <a:r>
              <a:rPr lang="en-US" altLang="ko-KR" sz="2600" dirty="0"/>
              <a:t>2020, p. 34) (Son, 2020, 34) 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E365CC7-28DA-46C9-81DE-F8A05A867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74" y="3057524"/>
            <a:ext cx="5731731" cy="386578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8CA7D135-7AF7-41FD-AC5D-B021D7AA0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3057524"/>
            <a:ext cx="5482336" cy="432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470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6D56C0-0279-4D9F-92B4-27921A535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Footnote and References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D06E4A-27F2-4024-99AA-60FE9379A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4" y="1600201"/>
            <a:ext cx="10155936" cy="5105399"/>
          </a:xfrm>
        </p:spPr>
        <p:txBody>
          <a:bodyPr>
            <a:norm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2600" dirty="0"/>
              <a:t>In some Journals, the format of presentation in footnote and references are different .</a:t>
            </a:r>
          </a:p>
          <a:p>
            <a:pPr marL="1527175" indent="-1527175" fontAlgn="base">
              <a:lnSpc>
                <a:spcPct val="150000"/>
              </a:lnSpc>
              <a:buNone/>
            </a:pPr>
            <a:r>
              <a:rPr lang="en-US" altLang="ko-KR" sz="2600" dirty="0"/>
              <a:t>       - Footnote : Keith Oatley &amp; Jennifer M. Jenkins, </a:t>
            </a:r>
            <a:r>
              <a:rPr lang="en-US" altLang="ko-KR" sz="2600" i="1" dirty="0"/>
              <a:t>Understanding Emotions</a:t>
            </a:r>
            <a:r>
              <a:rPr lang="en-US" altLang="ko-KR" sz="2600" dirty="0"/>
              <a:t>(London: Oxford, 1999), 101.</a:t>
            </a:r>
            <a:endParaRPr lang="ko-KR" altLang="en-US" sz="2600" dirty="0"/>
          </a:p>
          <a:p>
            <a:pPr marL="1527175" indent="-1527175">
              <a:lnSpc>
                <a:spcPct val="150000"/>
              </a:lnSpc>
              <a:buNone/>
            </a:pPr>
            <a:r>
              <a:rPr lang="en-US" altLang="ko-KR" sz="2600" dirty="0"/>
              <a:t>        - References : Oatley, Keith &amp; Jenkins, Jennifer M. </a:t>
            </a:r>
            <a:r>
              <a:rPr lang="en-US" altLang="ko-KR" sz="2600" i="1" dirty="0"/>
              <a:t>Understanding Emotions. </a:t>
            </a:r>
            <a:r>
              <a:rPr lang="en-US" altLang="ko-KR" sz="2600" dirty="0"/>
              <a:t>London: Oxford, 1999.</a:t>
            </a:r>
            <a:endParaRPr lang="ko-KR" altLang="en-US" sz="2600" dirty="0"/>
          </a:p>
        </p:txBody>
      </p:sp>
    </p:spTree>
    <p:extLst>
      <p:ext uri="{BB962C8B-B14F-4D97-AF65-F5344CB8AC3E}">
        <p14:creationId xmlns:p14="http://schemas.microsoft.com/office/powerpoint/2010/main" val="4233452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FDA34B-895B-480F-BFD0-49302EE62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Different Formats for References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88A9B3-1808-4E02-9297-FF9E6B4BD3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4" y="1600201"/>
            <a:ext cx="10155936" cy="5068454"/>
          </a:xfrm>
        </p:spPr>
        <p:txBody>
          <a:bodyPr>
            <a:normAutofit/>
          </a:bodyPr>
          <a:lstStyle/>
          <a:p>
            <a:r>
              <a:rPr lang="en-US" altLang="ko-KR" sz="2600" dirty="0"/>
              <a:t>Refences</a:t>
            </a:r>
            <a:r>
              <a:rPr lang="ko-KR" altLang="en-US" sz="2600" dirty="0"/>
              <a:t> </a:t>
            </a:r>
            <a:r>
              <a:rPr lang="en-US" altLang="ko-KR" sz="2600" dirty="0"/>
              <a:t>of A publisher</a:t>
            </a:r>
          </a:p>
          <a:p>
            <a:pPr marL="720725" indent="0" fontAlgn="base">
              <a:lnSpc>
                <a:spcPct val="150000"/>
              </a:lnSpc>
              <a:buNone/>
            </a:pPr>
            <a:r>
              <a:rPr lang="en-US" altLang="ko-KR" sz="2600" dirty="0"/>
              <a:t>Oatley, Keith &amp; Jenkins, Jennifer M. </a:t>
            </a:r>
            <a:r>
              <a:rPr lang="en-US" altLang="ko-KR" sz="2600" i="1" dirty="0"/>
              <a:t>Understanding Emotions. </a:t>
            </a:r>
            <a:r>
              <a:rPr lang="en-US" altLang="ko-KR" sz="2600" dirty="0"/>
              <a:t>London: Oxford, 1999.</a:t>
            </a:r>
          </a:p>
          <a:p>
            <a:pPr fontAlgn="base">
              <a:lnSpc>
                <a:spcPct val="150000"/>
              </a:lnSpc>
            </a:pPr>
            <a:r>
              <a:rPr lang="en-US" altLang="ko-KR" sz="2600" dirty="0"/>
              <a:t>References of B publisher</a:t>
            </a:r>
          </a:p>
          <a:p>
            <a:pPr marL="723900" indent="0" fontAlgn="base">
              <a:lnSpc>
                <a:spcPct val="150000"/>
              </a:lnSpc>
              <a:buNone/>
            </a:pPr>
            <a:r>
              <a:rPr lang="en-US" altLang="ko-KR" sz="2600" dirty="0"/>
              <a:t> Oatley, Keith &amp; Jenkins, Jennifer M. (1999). </a:t>
            </a:r>
            <a:r>
              <a:rPr lang="en-US" altLang="ko-KR" sz="2600" i="1" dirty="0"/>
              <a:t>Understanding Emotions. </a:t>
            </a:r>
            <a:r>
              <a:rPr lang="en-US" altLang="ko-KR" sz="2600" dirty="0"/>
              <a:t>Oxford.</a:t>
            </a:r>
            <a:endParaRPr lang="ko-KR" altLang="en-US" sz="26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88986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2CC705-701C-4769-9D57-374CA96B5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Checkpoint for Footnote and References</a:t>
            </a:r>
            <a:br>
              <a:rPr lang="en-US" altLang="ko-KR" dirty="0"/>
            </a:br>
            <a:r>
              <a:rPr lang="ko-KR" altLang="en-US" dirty="0"/>
              <a:t>각주</a:t>
            </a:r>
            <a:r>
              <a:rPr lang="en-US" altLang="ko-KR" dirty="0"/>
              <a:t>,</a:t>
            </a:r>
            <a:r>
              <a:rPr lang="ko-KR" altLang="en-US" dirty="0"/>
              <a:t> 참고문헌의 표기에서 주의해야 할 사항들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64D20F4-FF8A-44CA-A1AE-7D8F15D75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3" y="1600201"/>
            <a:ext cx="10396081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/>
              <a:t>Basically, one can check the style of the journal that he/she wants to submit. </a:t>
            </a:r>
          </a:p>
          <a:p>
            <a:pPr>
              <a:lnSpc>
                <a:spcPct val="150000"/>
              </a:lnSpc>
            </a:pPr>
            <a:r>
              <a:rPr lang="en-US" altLang="ko-KR" sz="2800" dirty="0"/>
              <a:t>In the case of Western name – the order of the first name and the second name</a:t>
            </a:r>
          </a:p>
          <a:p>
            <a:pPr marL="1884363" indent="-1884363" fontAlgn="base">
              <a:lnSpc>
                <a:spcPct val="150000"/>
              </a:lnSpc>
              <a:buNone/>
            </a:pPr>
            <a:r>
              <a:rPr lang="en-US" altLang="ko-KR" sz="2800" dirty="0"/>
              <a:t>     Ex) &lt;Footnote&gt; </a:t>
            </a:r>
            <a:r>
              <a:rPr lang="en-US" altLang="ko-KR" sz="2800" dirty="0">
                <a:solidFill>
                  <a:srgbClr val="FF0000"/>
                </a:solidFill>
              </a:rPr>
              <a:t>Keith Oatley &amp; Jennifer M. Jenkins</a:t>
            </a:r>
            <a:r>
              <a:rPr lang="en-US" altLang="ko-KR" sz="2800" dirty="0"/>
              <a:t>, </a:t>
            </a:r>
            <a:r>
              <a:rPr lang="en-US" altLang="ko-KR" sz="2800" i="1" dirty="0"/>
              <a:t>Understanding Emotions</a:t>
            </a:r>
            <a:r>
              <a:rPr lang="en-US" altLang="ko-KR" sz="2800" dirty="0"/>
              <a:t>(London: Oxford, 1999), 101</a:t>
            </a:r>
            <a:r>
              <a:rPr lang="ko-KR" altLang="en-US" sz="2800" dirty="0"/>
              <a:t>쪽</a:t>
            </a:r>
            <a:r>
              <a:rPr lang="en-US" altLang="ko-KR" sz="2800" dirty="0"/>
              <a:t>.</a:t>
            </a:r>
            <a:endParaRPr lang="ko-KR" altLang="en-US" sz="2800" dirty="0"/>
          </a:p>
          <a:p>
            <a:pPr marL="1884363" indent="-1884363" fontAlgn="base">
              <a:lnSpc>
                <a:spcPct val="150000"/>
              </a:lnSpc>
              <a:buNone/>
            </a:pPr>
            <a:r>
              <a:rPr lang="en-US" altLang="ko-KR" sz="2800" dirty="0"/>
              <a:t>             &lt;References</a:t>
            </a:r>
            <a:r>
              <a:rPr lang="ko-KR" altLang="en-US" sz="2800" dirty="0"/>
              <a:t> </a:t>
            </a:r>
            <a:r>
              <a:rPr lang="en-US" altLang="ko-KR" sz="2800" dirty="0"/>
              <a:t>&gt; </a:t>
            </a:r>
            <a:r>
              <a:rPr lang="en-US" altLang="ko-KR" sz="2800" dirty="0">
                <a:solidFill>
                  <a:srgbClr val="FF0000"/>
                </a:solidFill>
              </a:rPr>
              <a:t>Oatley, Keith &amp; Jenkins, Jennifer M. </a:t>
            </a:r>
            <a:r>
              <a:rPr lang="en-US" altLang="ko-KR" sz="2800" i="1" dirty="0"/>
              <a:t>Understanding Emotions. </a:t>
            </a:r>
            <a:r>
              <a:rPr lang="en-US" altLang="ko-KR" sz="2800" dirty="0"/>
              <a:t>London: Oxford, 1999.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4551268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2CC705-701C-4769-9D57-374CA96B5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Checkpoint for Footnote and References</a:t>
            </a:r>
            <a:br>
              <a:rPr lang="en-US" altLang="ko-KR" dirty="0"/>
            </a:br>
            <a:r>
              <a:rPr lang="ko-KR" altLang="en-US" dirty="0"/>
              <a:t>각주</a:t>
            </a:r>
            <a:r>
              <a:rPr lang="en-US" altLang="ko-KR" dirty="0"/>
              <a:t>,</a:t>
            </a:r>
            <a:r>
              <a:rPr lang="ko-KR" altLang="en-US" dirty="0"/>
              <a:t> 참고문헌의 표기에서 주의해야 할 사항들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64D20F4-FF8A-44CA-A1AE-7D8F15D755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ko-KR" sz="2800" dirty="0"/>
              <a:t>Various signs and abbreviations </a:t>
            </a:r>
            <a:r>
              <a:rPr lang="ko-KR" altLang="en-US" sz="2800" dirty="0"/>
              <a:t> </a:t>
            </a:r>
            <a:r>
              <a:rPr lang="en-US" altLang="ko-KR" sz="2800" dirty="0"/>
              <a:t>– “ ” ,『』, </a:t>
            </a:r>
            <a:r>
              <a:rPr lang="en-US" altLang="ko-KR" sz="2800" i="1" dirty="0"/>
              <a:t>italic</a:t>
            </a:r>
            <a:r>
              <a:rPr lang="en-US" altLang="ko-KR" sz="2800" dirty="0"/>
              <a:t>, Vol., Ed. &amp;, etc. </a:t>
            </a:r>
          </a:p>
          <a:p>
            <a:pPr>
              <a:lnSpc>
                <a:spcPct val="130000"/>
              </a:lnSpc>
            </a:pPr>
            <a:r>
              <a:rPr lang="en-US" altLang="ko-KR" sz="2800" dirty="0"/>
              <a:t>The location of information – year, translator.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en-US" altLang="ko-KR" sz="2800" dirty="0"/>
              <a:t>       Ex)  Where to put the year of publication or translator info</a:t>
            </a:r>
          </a:p>
          <a:p>
            <a:pPr>
              <a:lnSpc>
                <a:spcPct val="130000"/>
              </a:lnSpc>
            </a:pPr>
            <a:r>
              <a:rPr lang="en-US" altLang="ko-KR" sz="2800" dirty="0"/>
              <a:t>Whether to write or not – first name, city, repeated names 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en-US" altLang="ko-KR" sz="2800" dirty="0"/>
              <a:t>        Ex)  W. C. Son / Wha-Chul Son / Son, Wha-Chul / Son WC</a:t>
            </a:r>
          </a:p>
          <a:p>
            <a:pPr>
              <a:lnSpc>
                <a:spcPct val="130000"/>
              </a:lnSpc>
            </a:pPr>
            <a:r>
              <a:rPr lang="en-US" altLang="ko-KR" sz="2800" dirty="0"/>
              <a:t>Consistency is the most important factor.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83034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574B99-D7E2-4273-B6A6-D7523719B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Cases of Inappropriate</a:t>
            </a:r>
            <a:r>
              <a:rPr lang="ko-KR" altLang="en-US" dirty="0"/>
              <a:t> </a:t>
            </a:r>
            <a:r>
              <a:rPr lang="en-US" altLang="ko-KR" dirty="0"/>
              <a:t>Publication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3E62F3-35FE-468C-9A54-7AE941982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4" y="1600201"/>
            <a:ext cx="10155936" cy="486460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dirty="0"/>
              <a:t>Duplicate Publication</a:t>
            </a:r>
          </a:p>
          <a:p>
            <a:pPr marL="630238" indent="-630238">
              <a:lnSpc>
                <a:spcPct val="150000"/>
              </a:lnSpc>
              <a:buNone/>
            </a:pPr>
            <a:r>
              <a:rPr lang="en-US" altLang="ko-KR" sz="2600" dirty="0"/>
              <a:t>    - Pretending as if one publishes a new idea while it is an old one, and receives  the credit for it. 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In the case of course material or reports, one should not submit the same material twice. </a:t>
            </a:r>
          </a:p>
          <a:p>
            <a:pPr marL="630238" indent="-630238">
              <a:lnSpc>
                <a:spcPct val="150000"/>
              </a:lnSpc>
              <a:buNone/>
            </a:pPr>
            <a:r>
              <a:rPr lang="en-US" altLang="ko-KR" sz="2600" dirty="0"/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2236202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574B99-D7E2-4273-B6A6-D7523719B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Cases of Inappropriate</a:t>
            </a:r>
            <a:r>
              <a:rPr lang="ko-KR" altLang="en-US" dirty="0"/>
              <a:t> </a:t>
            </a:r>
            <a:r>
              <a:rPr lang="en-US" altLang="ko-KR" dirty="0"/>
              <a:t>Publication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3E62F3-35FE-468C-9A54-7AE941982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4" y="1600201"/>
            <a:ext cx="10155936" cy="486460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dirty="0"/>
              <a:t>Salami articles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600" dirty="0"/>
              <a:t>    - Dividing a research into two publication</a:t>
            </a:r>
          </a:p>
          <a:p>
            <a:pPr marL="630238" indent="-630238">
              <a:lnSpc>
                <a:spcPct val="150000"/>
              </a:lnSpc>
              <a:buNone/>
            </a:pPr>
            <a:r>
              <a:rPr lang="en-US" altLang="ko-KR" sz="2600" dirty="0"/>
              <a:t>    - If you could submit the two papers to the same academic journal one after another(or simultaneously), then they are not salami articles.0</a:t>
            </a:r>
          </a:p>
          <a:p>
            <a:pPr marL="630238" indent="-630238">
              <a:lnSpc>
                <a:spcPct val="150000"/>
              </a:lnSpc>
              <a:buNone/>
            </a:pPr>
            <a:r>
              <a:rPr lang="ko-KR" altLang="en-US" sz="2600" dirty="0"/>
              <a:t>       </a:t>
            </a:r>
            <a:endParaRPr lang="en-US" altLang="ko-KR" sz="2600" dirty="0"/>
          </a:p>
        </p:txBody>
      </p:sp>
    </p:spTree>
    <p:extLst>
      <p:ext uri="{BB962C8B-B14F-4D97-AF65-F5344CB8AC3E}">
        <p14:creationId xmlns:p14="http://schemas.microsoft.com/office/powerpoint/2010/main" val="136140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574B99-D7E2-4273-B6A6-D7523719B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Who can Claim the Authorship?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3E62F3-35FE-468C-9A54-7AE941982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4" y="1600201"/>
            <a:ext cx="10155936" cy="486460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dirty="0"/>
              <a:t>The</a:t>
            </a:r>
            <a:r>
              <a:rPr lang="ko-KR" altLang="en-US" sz="2600" dirty="0"/>
              <a:t> </a:t>
            </a:r>
            <a:r>
              <a:rPr lang="en-US" altLang="ko-KR" sz="2600" dirty="0"/>
              <a:t>rules for authorship are different according to disciplines.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According</a:t>
            </a:r>
            <a:r>
              <a:rPr lang="ko-KR" altLang="en-US" sz="2600" dirty="0"/>
              <a:t> </a:t>
            </a:r>
            <a:r>
              <a:rPr lang="en-US" altLang="ko-KR" sz="2600" dirty="0"/>
              <a:t>to contribution – first author, corresponding author, 2</a:t>
            </a:r>
            <a:r>
              <a:rPr lang="en-US" altLang="ko-KR" sz="2600" baseline="30000" dirty="0"/>
              <a:t>nd</a:t>
            </a:r>
            <a:r>
              <a:rPr lang="en-US" altLang="ko-KR" sz="2600" dirty="0"/>
              <a:t> co-author…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According to alphabetical order of authors  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Just</a:t>
            </a:r>
            <a:r>
              <a:rPr lang="ko-KR" altLang="en-US" sz="2600" dirty="0"/>
              <a:t> </a:t>
            </a:r>
            <a:r>
              <a:rPr lang="en-US" altLang="ko-KR" sz="2600" dirty="0"/>
              <a:t>and fair authorship is important in all cases.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6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5849966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06DF2-08C3-4CE2-B466-A39B651EB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Just and Fair Authorship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045B9D0-F2E0-454A-AB97-7C9CA1A3B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4" y="1600201"/>
            <a:ext cx="10155936" cy="499109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/>
              <a:t>Because of various evaluation in academia, authorship is becoming a sensitive issue. </a:t>
            </a:r>
          </a:p>
          <a:p>
            <a:pPr>
              <a:lnSpc>
                <a:spcPct val="150000"/>
              </a:lnSpc>
            </a:pPr>
            <a:r>
              <a:rPr lang="en-US" altLang="ko-KR" sz="2400" dirty="0"/>
              <a:t>Those who did not contribute to the research should not be authors of the work. It is inappropriate and a lie toward academia. </a:t>
            </a:r>
          </a:p>
          <a:p>
            <a:pPr>
              <a:lnSpc>
                <a:spcPct val="150000"/>
              </a:lnSpc>
            </a:pPr>
            <a:r>
              <a:rPr lang="en-US" altLang="ko-KR" sz="2400" dirty="0"/>
              <a:t>In order to avoid inappropriate authorship, it is important to discuss the issue before the beginning of the research. </a:t>
            </a:r>
          </a:p>
          <a:p>
            <a:pPr>
              <a:lnSpc>
                <a:spcPct val="150000"/>
              </a:lnSpc>
            </a:pPr>
            <a:r>
              <a:rPr lang="en-US" altLang="ko-KR" sz="2400" dirty="0"/>
              <a:t>In most cases, the problem of authorship originates from power relationships. </a:t>
            </a:r>
          </a:p>
        </p:txBody>
      </p:sp>
    </p:spTree>
    <p:extLst>
      <p:ext uri="{BB962C8B-B14F-4D97-AF65-F5344CB8AC3E}">
        <p14:creationId xmlns:p14="http://schemas.microsoft.com/office/powerpoint/2010/main" val="244145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572509-BC92-437F-B2BC-50C58009F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Inappropriate Authorship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FA07CE9-D788-4DF5-819F-0901BB174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6464" y="1600201"/>
            <a:ext cx="1042416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dirty="0"/>
              <a:t>Those who did NOT contribute to the research put their name as authors for the following reasons.</a:t>
            </a:r>
            <a:endParaRPr lang="en-US" altLang="ko-KR" sz="2600" u="sng" dirty="0"/>
          </a:p>
          <a:p>
            <a:pPr marL="100965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600" dirty="0"/>
              <a:t> </a:t>
            </a:r>
            <a:r>
              <a:rPr lang="en-US" altLang="ko-KR" sz="2600" dirty="0"/>
              <a:t>research funding</a:t>
            </a:r>
          </a:p>
          <a:p>
            <a:pPr marL="100965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600" dirty="0"/>
              <a:t> </a:t>
            </a:r>
            <a:r>
              <a:rPr lang="en-US" altLang="ko-KR" sz="2600" dirty="0"/>
              <a:t>influence in the academia of the field</a:t>
            </a:r>
          </a:p>
          <a:p>
            <a:pPr marL="100965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600" dirty="0"/>
              <a:t> </a:t>
            </a:r>
            <a:r>
              <a:rPr lang="en-US" altLang="ko-KR" sz="2600" dirty="0"/>
              <a:t>family</a:t>
            </a:r>
          </a:p>
          <a:p>
            <a:pPr marL="100965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2600" dirty="0"/>
              <a:t> power relation (senior, professor)</a:t>
            </a:r>
          </a:p>
        </p:txBody>
      </p:sp>
    </p:spTree>
    <p:extLst>
      <p:ext uri="{BB962C8B-B14F-4D97-AF65-F5344CB8AC3E}">
        <p14:creationId xmlns:p14="http://schemas.microsoft.com/office/powerpoint/2010/main" val="17966626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20AD41-68FE-4489-BFC0-491CBD662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We have Learned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D7FD5B9-92F9-42BA-AFB8-D11E2A83B9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dirty="0"/>
              <a:t>How to provide citation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Issues of publication ethics</a:t>
            </a:r>
          </a:p>
          <a:p>
            <a:pPr>
              <a:lnSpc>
                <a:spcPct val="150000"/>
              </a:lnSpc>
            </a:pPr>
            <a:r>
              <a:rPr lang="en-US" altLang="ko-KR" sz="2600" dirty="0"/>
              <a:t>Just and fair authorship</a:t>
            </a:r>
            <a:endParaRPr lang="ko-KR" altLang="en-US" sz="2600" dirty="0"/>
          </a:p>
        </p:txBody>
      </p:sp>
    </p:spTree>
    <p:extLst>
      <p:ext uri="{BB962C8B-B14F-4D97-AF65-F5344CB8AC3E}">
        <p14:creationId xmlns:p14="http://schemas.microsoft.com/office/powerpoint/2010/main" val="24058263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535BA4-F8A6-4217-8154-5B1143E01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552" y="2857500"/>
            <a:ext cx="1021689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dirty="0"/>
              <a:t>Thank You!</a:t>
            </a:r>
            <a:br>
              <a:rPr lang="en-US" altLang="ko-KR" dirty="0"/>
            </a:br>
            <a:r>
              <a:rPr lang="en-US" altLang="ko-KR" dirty="0"/>
              <a:t>phtech@handong.edu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3020992"/>
      </p:ext>
    </p:extLst>
  </p:cSld>
  <p:clrMapOvr>
    <a:masterClrMapping/>
  </p:clrMapOvr>
</p:sld>
</file>

<file path=ppt/theme/theme1.xml><?xml version="1.0" encoding="utf-8"?>
<a:theme xmlns:a="http://schemas.openxmlformats.org/drawingml/2006/main" name="New_Korea01">
  <a:themeElements>
    <a:clrScheme name="Korea01">
      <a:dk1>
        <a:srgbClr val="000000"/>
      </a:dk1>
      <a:lt1>
        <a:srgbClr val="FFFFFF"/>
      </a:lt1>
      <a:dk2>
        <a:srgbClr val="003366"/>
      </a:dk2>
      <a:lt2>
        <a:srgbClr val="F5F1D7"/>
      </a:lt2>
      <a:accent1>
        <a:srgbClr val="B2B2B2"/>
      </a:accent1>
      <a:accent2>
        <a:srgbClr val="C6BE5A"/>
      </a:accent2>
      <a:accent3>
        <a:srgbClr val="84AA4B"/>
      </a:accent3>
      <a:accent4>
        <a:srgbClr val="CB6B23"/>
      </a:accent4>
      <a:accent5>
        <a:srgbClr val="8A6EB2"/>
      </a:accent5>
      <a:accent6>
        <a:srgbClr val="4AA3AC"/>
      </a:accent6>
      <a:hlink>
        <a:srgbClr val="0FD2D7"/>
      </a:hlink>
      <a:folHlink>
        <a:srgbClr val="FF0066"/>
      </a:folHlink>
    </a:clrScheme>
    <a:fontScheme name="Korea01">
      <a:majorFont>
        <a:latin typeface="Calisto MT"/>
        <a:ea typeface=""/>
        <a:cs typeface=""/>
      </a:majorFont>
      <a:minorFont>
        <a:latin typeface="Constantia"/>
        <a:ea typeface=""/>
        <a:cs typeface=""/>
      </a:minorFont>
    </a:fontScheme>
    <a:fmtScheme name="Korea0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35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35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8100000" algn="b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translucentPowder">
            <a:bevelT w="38100" h="38100" prst="slope"/>
          </a:sp3d>
        </a:effectStyle>
        <a:effectStyle>
          <a:effectLst>
            <a:outerShdw blurRad="50800" dist="25400" dir="2700000" algn="b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8000000"/>
            </a:lightRig>
          </a:scene3d>
          <a:sp3d prstMaterial="flat">
            <a:bevelT w="31750" h="63500" prst="slope"/>
          </a:sp3d>
        </a:effectStyle>
        <a:effectStyle>
          <a:effectLst>
            <a:outerShdw blurRad="38100" dist="38100" dir="2700000" algn="bl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6200000"/>
            </a:lightRig>
          </a:scene3d>
          <a:sp3d prstMaterial="flat">
            <a:bevelT w="57150" h="1143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90000"/>
              </a:schemeClr>
            </a:gs>
            <a:gs pos="100000">
              <a:schemeClr val="phClr">
                <a:shade val="90000"/>
                <a:satMod val="100000"/>
                <a:lumMod val="80000"/>
              </a:schemeClr>
            </a:gs>
          </a:gsLst>
          <a:lin ang="10800000" scaled="1"/>
        </a:gradFill>
        <a:gradFill rotWithShape="1">
          <a:gsLst>
            <a:gs pos="22000">
              <a:schemeClr val="phClr">
                <a:tint val="100000"/>
                <a:shade val="60000"/>
                <a:satMod val="170000"/>
              </a:schemeClr>
            </a:gs>
            <a:gs pos="100000">
              <a:schemeClr val="phClr">
                <a:tint val="95000"/>
                <a:shade val="100000"/>
                <a:satMod val="130000"/>
                <a:lumMod val="130000"/>
              </a:schemeClr>
            </a:gs>
          </a:gsLst>
          <a:lin ang="27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매듭 테마</Template>
  <TotalTime>1013</TotalTime>
  <Words>755</Words>
  <Application>Microsoft Office PowerPoint</Application>
  <PresentationFormat>와이드스크린</PresentationFormat>
  <Paragraphs>71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3" baseType="lpstr">
      <vt:lpstr>맑은 고딕</vt:lpstr>
      <vt:lpstr>Arial</vt:lpstr>
      <vt:lpstr>Calisto MT</vt:lpstr>
      <vt:lpstr>Constantia</vt:lpstr>
      <vt:lpstr>Wingdings</vt:lpstr>
      <vt:lpstr>New_Korea01</vt:lpstr>
      <vt:lpstr>Check List for Citation &amp; Publication Ethics  (prof. Wha-Chul Son, Handong Global Univeristy)</vt:lpstr>
      <vt:lpstr>Learning Objectives</vt:lpstr>
      <vt:lpstr>Good Citation</vt:lpstr>
      <vt:lpstr>Useful Resource</vt:lpstr>
      <vt:lpstr>Basic Forms</vt:lpstr>
      <vt:lpstr>Basic Forms</vt:lpstr>
      <vt:lpstr>Footnote and References</vt:lpstr>
      <vt:lpstr>Different Formats for References</vt:lpstr>
      <vt:lpstr>Checkpoint for Footnote and References 각주, 참고문헌의 표기에서 주의해야 할 사항들</vt:lpstr>
      <vt:lpstr>Checkpoint for Footnote and References 각주, 참고문헌의 표기에서 주의해야 할 사항들</vt:lpstr>
      <vt:lpstr>Cases of Inappropriate Publication</vt:lpstr>
      <vt:lpstr>Cases of Inappropriate Publication</vt:lpstr>
      <vt:lpstr>Who can Claim the Authorship?</vt:lpstr>
      <vt:lpstr>Just and Fair Authorship</vt:lpstr>
      <vt:lpstr>Inappropriate Authorship</vt:lpstr>
      <vt:lpstr>We have Learned</vt:lpstr>
      <vt:lpstr>Thank You! phtech@handong.edu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인용과 표절</dc:title>
  <dc:creator>Wha-Chul Son</dc:creator>
  <cp:lastModifiedBy>SonWha-Chul</cp:lastModifiedBy>
  <cp:revision>58</cp:revision>
  <cp:lastPrinted>2021-05-11T07:54:20Z</cp:lastPrinted>
  <dcterms:created xsi:type="dcterms:W3CDTF">2021-03-09T01:51:49Z</dcterms:created>
  <dcterms:modified xsi:type="dcterms:W3CDTF">2021-09-18T06:33:54Z</dcterms:modified>
</cp:coreProperties>
</file>