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5" r:id="rId2"/>
    <p:sldId id="256" r:id="rId3"/>
    <p:sldId id="276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77" r:id="rId12"/>
    <p:sldId id="287" r:id="rId13"/>
    <p:sldId id="288" r:id="rId14"/>
    <p:sldId id="278" r:id="rId15"/>
    <p:sldId id="289" r:id="rId16"/>
    <p:sldId id="290" r:id="rId17"/>
    <p:sldId id="291" r:id="rId18"/>
    <p:sldId id="279" r:id="rId19"/>
    <p:sldId id="29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18" autoAdjust="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4E1BB-A3A3-49C2-8E6D-AB14FB5FAE8C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6C664-4F7C-4A79-AB19-CC1167B3DC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20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00FD-9A5F-420A-8214-53F1F3572982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6403-E9FB-4D18-9892-5B2E80E8E68D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5CE6C-E217-43B5-AEF7-C7D36682DBA0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4CE0-4043-44EF-8CE6-7927A7C9F805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5463-0820-407C-AD78-30D3B1032ADF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1085-9C2C-45E6-943B-B0185B058CDB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520C-148F-4467-955E-E8341817CADE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7A476-38D0-40AF-BFD3-D560662E3D05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4DC92-D2E3-467C-BA4B-2622A378AC18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7AE0E-72B9-487A-AF03-CC267D391C84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67F74-B54F-4EB8-B6A6-55EBFC1F29B6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D3E19-E4DD-4EA1-B7D3-CF2A52BF6132}" type="datetime1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8.xml"/><Relationship Id="rId2" Type="http://schemas.openxmlformats.org/officeDocument/2006/relationships/hyperlink" Target="https://www.w3.org/TR/#w3c_all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slide" Target="slide11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" Target="slide3.xml"/><Relationship Id="rId7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" Target="slide3.xml"/><Relationship Id="rId7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4.xml"/><Relationship Id="rId4" Type="http://schemas.openxmlformats.org/officeDocument/2006/relationships/slide" Target="slide1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hyperlink" Target="http://www.yourhtmlsource.com/starthere/whatishtml.html" TargetMode="External"/><Relationship Id="rId7" Type="http://schemas.openxmlformats.org/officeDocument/2006/relationships/slide" Target="slide14.xml"/><Relationship Id="rId2" Type="http://schemas.openxmlformats.org/officeDocument/2006/relationships/hyperlink" Target="https://www.w3schools.com/html/default.asp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hyperlink" Target="http://www.podrobno.uz/" TargetMode="External"/><Relationship Id="rId7" Type="http://schemas.openxmlformats.org/officeDocument/2006/relationships/slide" Target="slide3.xml"/><Relationship Id="rId2" Type="http://schemas.openxmlformats.org/officeDocument/2006/relationships/hyperlink" Target="http://www.istockphoto.com/search/more-like-this/494122976?excludenudity=true&amp;mediatype=illustration&amp;sort=best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hyperlink" Target="https://www.w3schools.com/html/html5_intro.asp" TargetMode="External"/><Relationship Id="rId10" Type="http://schemas.openxmlformats.org/officeDocument/2006/relationships/slide" Target="slide18.xml"/><Relationship Id="rId4" Type="http://schemas.openxmlformats.org/officeDocument/2006/relationships/hyperlink" Target="https://www.w3.org/html/" TargetMode="External"/><Relationship Id="rId9" Type="http://schemas.openxmlformats.org/officeDocument/2006/relationships/slide" Target="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Прямоугольник 6"/>
          <p:cNvSpPr/>
          <p:nvPr/>
        </p:nvSpPr>
        <p:spPr>
          <a:xfrm>
            <a:off x="0" y="1633930"/>
            <a:ext cx="4357686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дзаголовок 69"/>
          <p:cNvSpPr>
            <a:spLocks noGrp="1"/>
          </p:cNvSpPr>
          <p:nvPr>
            <p:ph type="subTitle" idx="1"/>
          </p:nvPr>
        </p:nvSpPr>
        <p:spPr>
          <a:xfrm>
            <a:off x="1115616" y="1571612"/>
            <a:ext cx="6043610" cy="2143140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Lecture </a:t>
            </a:r>
            <a:r>
              <a:rPr lang="en-US" sz="4400" b="1" dirty="0" smtClean="0">
                <a:solidFill>
                  <a:schemeClr val="tx1"/>
                </a:solidFill>
              </a:rPr>
              <a:t>8.      HTML</a:t>
            </a:r>
            <a:endParaRPr lang="en-US" sz="4400" b="1" dirty="0" smtClean="0">
              <a:solidFill>
                <a:schemeClr val="tx1"/>
              </a:solidFill>
            </a:endParaRPr>
          </a:p>
          <a:p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571604" y="3786190"/>
            <a:ext cx="642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Keywords: </a:t>
            </a:r>
            <a:r>
              <a:rPr lang="en-US" b="1" dirty="0" smtClean="0"/>
              <a:t>Web standards, Hypertext, markup, web pages, HTML, tags, attributes</a:t>
            </a:r>
            <a:endParaRPr lang="en-US" b="1" i="1" dirty="0" smtClean="0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ln>
            <a:solidFill>
              <a:schemeClr val="accent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chemeClr val="accent6"/>
                </a:solidFill>
              </a:rPr>
              <a:t>Plan</a:t>
            </a:r>
            <a:endParaRPr lang="ru-RU" sz="1700" kern="1200" dirty="0">
              <a:solidFill>
                <a:schemeClr val="accent6"/>
              </a:solidFill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7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What </a:t>
            </a:r>
            <a:r>
              <a:rPr lang="en-GB" dirty="0"/>
              <a:t>are web standards?</a:t>
            </a:r>
          </a:p>
          <a:p>
            <a:r>
              <a:rPr lang="en-GB" dirty="0"/>
              <a:t>What is HTML?</a:t>
            </a:r>
          </a:p>
          <a:p>
            <a:r>
              <a:rPr lang="en-GB" dirty="0"/>
              <a:t>Understanding HTML</a:t>
            </a:r>
          </a:p>
          <a:p>
            <a:r>
              <a:rPr lang="en-GB" dirty="0"/>
              <a:t>Using HTML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809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Lecture plan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1" name="Полилиния 70"/>
          <p:cNvSpPr/>
          <p:nvPr/>
        </p:nvSpPr>
        <p:spPr>
          <a:xfrm rot="16200000">
            <a:off x="1800158" y="671613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The World Wide Web Consortium (W3C) is an international community that develops open standards to ensure the long-term growth of the Web.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0989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What is W3C?</a:t>
            </a:r>
            <a:endParaRPr lang="en-US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Standards and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2080" y="3908523"/>
            <a:ext cx="3279233" cy="1392001"/>
          </a:xfrm>
          <a:prstGeom prst="rect">
            <a:avLst/>
          </a:prstGeom>
        </p:spPr>
      </p:pic>
      <p:sp>
        <p:nvSpPr>
          <p:cNvPr id="4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6828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r>
              <a:rPr lang="en-GB" dirty="0"/>
              <a:t>HTML – Hyper Text Mark Up Language</a:t>
            </a:r>
          </a:p>
          <a:p>
            <a:r>
              <a:rPr lang="en-GB" dirty="0"/>
              <a:t>CSS – Cascading Style Sheet</a:t>
            </a:r>
          </a:p>
          <a:p>
            <a:r>
              <a:rPr lang="en-GB" dirty="0"/>
              <a:t>JS – JavaScript</a:t>
            </a:r>
          </a:p>
          <a:p>
            <a:r>
              <a:rPr lang="en-GB" dirty="0"/>
              <a:t>DOM – Document Object Model</a:t>
            </a:r>
          </a:p>
          <a:p>
            <a:r>
              <a:rPr lang="en-GB" dirty="0"/>
              <a:t>Etc.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https://www.w3.org/TR/#w3c_all</a:t>
            </a:r>
            <a:r>
              <a:rPr lang="en-GB" dirty="0"/>
              <a:t> 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771800" y="285728"/>
            <a:ext cx="5260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What are web standards</a:t>
            </a:r>
            <a:endParaRPr lang="en-US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Standards and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8999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298450" y="285728"/>
            <a:ext cx="478477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Where to learn about </a:t>
            </a:r>
            <a:endParaRPr lang="en-GB" sz="4000" dirty="0" smtClean="0"/>
          </a:p>
          <a:p>
            <a:r>
              <a:rPr lang="en-GB" sz="4000" dirty="0" smtClean="0"/>
              <a:t>web standards?</a:t>
            </a:r>
            <a:endParaRPr lang="en-US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Standards and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37060" y="2744737"/>
            <a:ext cx="5382912" cy="889351"/>
          </a:xfrm>
          <a:prstGeom prst="rect">
            <a:avLst/>
          </a:prstGeom>
        </p:spPr>
      </p:pic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62332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endParaRPr lang="en-GB" dirty="0"/>
          </a:p>
          <a:p>
            <a:pPr algn="l"/>
            <a:r>
              <a:rPr lang="en-US" dirty="0"/>
              <a:t>HTML is the standard markup language used to create web pages and its elements form the building blocks of all websites.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298450" y="285728"/>
            <a:ext cx="3333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What is HTML?</a:t>
            </a:r>
            <a:endParaRPr lang="en-US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Standards and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468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298450" y="285728"/>
            <a:ext cx="30201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HTML History</a:t>
            </a:r>
            <a:endParaRPr lang="en-US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Standards and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graphicFrame>
        <p:nvGraphicFramePr>
          <p:cNvPr id="1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7143321"/>
              </p:ext>
            </p:extLst>
          </p:nvPr>
        </p:nvGraphicFramePr>
        <p:xfrm>
          <a:off x="2270409" y="1059275"/>
          <a:ext cx="5911056" cy="4601688"/>
        </p:xfrm>
        <a:graphic>
          <a:graphicData uri="http://schemas.openxmlformats.org/drawingml/2006/table">
            <a:tbl>
              <a:tblPr/>
              <a:tblGrid>
                <a:gridCol w="2955528"/>
                <a:gridCol w="2955528"/>
              </a:tblGrid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dirty="0">
                          <a:effectLst/>
                        </a:rPr>
                        <a:t>Year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1" dirty="0">
                          <a:effectLst/>
                        </a:rPr>
                        <a:t>Version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1989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Tim Berners-Lee invented www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</a:tr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1991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Tim Berners-Lee invented HTML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1993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Dave Raggett drafted HTML+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</a:tr>
              <a:tr h="432177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dirty="0">
                          <a:effectLst/>
                        </a:rPr>
                        <a:t>1995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HTML Working Group defined HTML 2.0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1997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W3C Recommendation: HTML 3.2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</a:tr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1999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W3C Recommendation: HTML 4.01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2000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W3C Recommendation: XHTML 1.0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</a:tr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2008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WHATWG HTML5 First Public Draft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2012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WHATWG HTML5 Living Standard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</a:tr>
              <a:tr h="2642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2014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W3C Recommendation: HTML5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177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2016</a:t>
                      </a:r>
                    </a:p>
                  </a:txBody>
                  <a:tcPr marL="134553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dirty="0">
                          <a:effectLst/>
                        </a:rPr>
                        <a:t>W3C Candidate Recommendation: HTML 5.1</a:t>
                      </a:r>
                    </a:p>
                  </a:txBody>
                  <a:tcPr marL="67277" marR="67277" marT="67277" marB="67277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68367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vs.</a:t>
            </a:r>
            <a:endParaRPr lang="en-GB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298450" y="285728"/>
            <a:ext cx="21723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Mark up?</a:t>
            </a:r>
            <a:endParaRPr lang="en-US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Standards and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21" name="Picture 2" descr="Image result for road marku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659" y="1792698"/>
            <a:ext cx="2561582" cy="307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podrobno.uz/upload/rk/yamy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036" y="1609897"/>
            <a:ext cx="2239459" cy="3389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86345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vs.</a:t>
            </a:r>
            <a:endParaRPr lang="en-GB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298450" y="285728"/>
            <a:ext cx="21723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Mark up?</a:t>
            </a:r>
            <a:endParaRPr lang="en-US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Standards and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21" name="Picture 2" descr="Image result for road marku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659" y="1792698"/>
            <a:ext cx="2561582" cy="307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podrobno.uz/upload/rk/yamy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036" y="1609897"/>
            <a:ext cx="2239459" cy="3389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56171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b="1" dirty="0"/>
              <a:t>TEXT and HYPERLINKS</a:t>
            </a:r>
            <a:endParaRPr lang="en-US" b="1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99610" y="223108"/>
            <a:ext cx="5269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What is HTML all about?</a:t>
            </a:r>
            <a:endParaRPr lang="en-US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Web Standards and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84727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US" dirty="0"/>
              <a:t>&lt;!DOCTYPE html&gt;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&lt;html&gt;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&lt;head&gt;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	&lt;title&gt;Page Title&lt;/title&gt;</a:t>
            </a:r>
            <a:br>
              <a:rPr lang="en-US" dirty="0"/>
            </a:b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&lt;/head&gt;</a:t>
            </a:r>
          </a:p>
          <a:p>
            <a:pPr algn="l"/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&lt;body&gt;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	&lt;h1&gt;This is a Heading&lt;/h1&gt;</a:t>
            </a:r>
            <a:br>
              <a:rPr lang="en-US" dirty="0"/>
            </a:br>
            <a:r>
              <a:rPr lang="en-US" dirty="0"/>
              <a:t>	&lt;p&gt;This is a paragraph.&lt;/p&gt;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&lt;/body&gt;</a:t>
            </a:r>
          </a:p>
          <a:p>
            <a:pPr algn="l"/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&lt;/html&gt;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627784" y="285728"/>
            <a:ext cx="58778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understand HTML?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Understanding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907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627784" y="285728"/>
            <a:ext cx="58778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understand HTML?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Understanding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19" name="Picture 2" descr="Image result for anatomy of HTM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275" y="2186146"/>
            <a:ext cx="5927298" cy="1975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44774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627784" y="285728"/>
            <a:ext cx="58778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understand HTML?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Understanding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20" name="Picture 4" descr="Image result for syntax HTM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423" y="1876608"/>
            <a:ext cx="6461877" cy="264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03311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Text Editors</a:t>
            </a:r>
          </a:p>
          <a:p>
            <a:pPr algn="l"/>
            <a:r>
              <a:rPr lang="en-GB" dirty="0"/>
              <a:t>Web development software</a:t>
            </a:r>
          </a:p>
          <a:p>
            <a:pPr algn="l"/>
            <a:r>
              <a:rPr lang="en-GB" dirty="0"/>
              <a:t>Email</a:t>
            </a:r>
          </a:p>
          <a:p>
            <a:pPr algn="l"/>
            <a:r>
              <a:rPr lang="en-GB" dirty="0"/>
              <a:t>Content Management Systems</a:t>
            </a:r>
          </a:p>
          <a:p>
            <a:pPr algn="l"/>
            <a:r>
              <a:rPr lang="en-GB" dirty="0"/>
              <a:t>Etc.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131840" y="285728"/>
            <a:ext cx="41781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use HTML?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Using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7740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Text Editors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131840" y="285728"/>
            <a:ext cx="41781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use HTML?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Using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1097" y="2966816"/>
            <a:ext cx="4800818" cy="1142300"/>
          </a:xfrm>
          <a:prstGeom prst="rect">
            <a:avLst/>
          </a:prstGeom>
        </p:spPr>
      </p:pic>
      <p:sp>
        <p:nvSpPr>
          <p:cNvPr id="2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97447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Web development software</a:t>
            </a:r>
            <a:endParaRPr lang="en-GB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131840" y="285728"/>
            <a:ext cx="41781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use HTML?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Using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15816" y="2609284"/>
            <a:ext cx="5615620" cy="1496054"/>
          </a:xfrm>
          <a:prstGeom prst="rect">
            <a:avLst/>
          </a:prstGeom>
        </p:spPr>
      </p:pic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13441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Content management systems</a:t>
            </a:r>
            <a:endParaRPr lang="en-GB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131840" y="285728"/>
            <a:ext cx="41781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use HTML?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Using HTML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3279" y="2677093"/>
            <a:ext cx="6092755" cy="1633679"/>
          </a:xfrm>
          <a:prstGeom prst="rect">
            <a:avLst/>
          </a:prstGeom>
        </p:spPr>
      </p:pic>
      <p:sp>
        <p:nvSpPr>
          <p:cNvPr id="2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7491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r>
              <a:rPr lang="en-US" dirty="0">
                <a:hlinkClick r:id="rId2"/>
              </a:rPr>
              <a:t>https://www.w3schools.com/html/default.asp</a:t>
            </a:r>
            <a:endParaRPr lang="en-US" dirty="0"/>
          </a:p>
          <a:p>
            <a:endParaRPr lang="en-GB" dirty="0"/>
          </a:p>
          <a:p>
            <a:r>
              <a:rPr lang="en-US" dirty="0">
                <a:hlinkClick r:id="rId3"/>
              </a:rPr>
              <a:t>http://www.yourhtmlsource.com/starthere/whatishtml.html</a:t>
            </a:r>
            <a:endParaRPr lang="en-US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1898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Reading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4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5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6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7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53299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8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8956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sz="2000" dirty="0"/>
              <a:t>Road </a:t>
            </a:r>
            <a:r>
              <a:rPr lang="en-GB" sz="2000" dirty="0" err="1"/>
              <a:t>markup</a:t>
            </a:r>
            <a:r>
              <a:rPr lang="en-GB" sz="2000" dirty="0"/>
              <a:t>: </a:t>
            </a:r>
            <a:r>
              <a:rPr lang="en-GB" sz="2000" dirty="0">
                <a:hlinkClick r:id="rId2"/>
              </a:rPr>
              <a:t>http://</a:t>
            </a:r>
            <a:r>
              <a:rPr lang="en-GB" sz="2000" dirty="0" smtClean="0">
                <a:hlinkClick r:id="rId2"/>
              </a:rPr>
              <a:t>www.istockphoto.com/search/more-like-this/494122976?excludenudity=true&amp;mediatype=illustration&amp;sort=best</a:t>
            </a:r>
            <a:endParaRPr lang="en-GB" sz="2000" dirty="0" smtClean="0"/>
          </a:p>
          <a:p>
            <a:pPr algn="l"/>
            <a:endParaRPr lang="en-GB" sz="2000" dirty="0"/>
          </a:p>
          <a:p>
            <a:pPr algn="l"/>
            <a:r>
              <a:rPr lang="en-GB" sz="2000" dirty="0"/>
              <a:t>Road </a:t>
            </a:r>
            <a:r>
              <a:rPr lang="en-GB" sz="2000" dirty="0" err="1"/>
              <a:t>markup</a:t>
            </a:r>
            <a:r>
              <a:rPr lang="en-GB" sz="2000" dirty="0"/>
              <a:t> 2: </a:t>
            </a:r>
            <a:r>
              <a:rPr lang="en-GB" sz="2000" dirty="0">
                <a:hlinkClick r:id="rId3"/>
              </a:rPr>
              <a:t>www.podrobno.uz</a:t>
            </a:r>
            <a:r>
              <a:rPr lang="en-GB" sz="2000" dirty="0"/>
              <a:t>  </a:t>
            </a:r>
            <a:endParaRPr lang="en-GB" sz="2000" dirty="0" smtClean="0"/>
          </a:p>
          <a:p>
            <a:pPr algn="l"/>
            <a:endParaRPr lang="en-GB" sz="2000" dirty="0"/>
          </a:p>
          <a:p>
            <a:pPr algn="l"/>
            <a:r>
              <a:rPr lang="en-GB" sz="2000" dirty="0"/>
              <a:t>HTML 5: </a:t>
            </a:r>
            <a:r>
              <a:rPr lang="en-GB" sz="2000" dirty="0">
                <a:hlinkClick r:id="rId4"/>
              </a:rPr>
              <a:t>https://www.w3.org/html/</a:t>
            </a:r>
            <a:r>
              <a:rPr lang="en-GB" sz="2000" dirty="0"/>
              <a:t> </a:t>
            </a:r>
            <a:endParaRPr lang="en-GB" sz="2000" dirty="0" smtClean="0"/>
          </a:p>
          <a:p>
            <a:pPr algn="l"/>
            <a:endParaRPr lang="en-GB" sz="2000" dirty="0"/>
          </a:p>
          <a:p>
            <a:pPr algn="l"/>
            <a:r>
              <a:rPr lang="en-GB" sz="2000" dirty="0"/>
              <a:t>HTML history: </a:t>
            </a:r>
            <a:r>
              <a:rPr lang="en-GB" sz="2000" dirty="0">
                <a:hlinkClick r:id="rId5"/>
              </a:rPr>
              <a:t>https://www.w3schools.com/html/html5_intro.asp</a:t>
            </a:r>
            <a:r>
              <a:rPr lang="en-GB" sz="2000" dirty="0"/>
              <a:t> 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5197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References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6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7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Web Standards and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8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Understanding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9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Using HTML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53299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10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1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8. HTML.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3492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1874</TotalTime>
  <Words>681</Words>
  <Application>Microsoft Office PowerPoint</Application>
  <PresentationFormat>On-screen Show (4:3)</PresentationFormat>
  <Paragraphs>204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Aleksey Semyonov</cp:lastModifiedBy>
  <cp:revision>119</cp:revision>
  <dcterms:created xsi:type="dcterms:W3CDTF">2014-01-11T14:51:00Z</dcterms:created>
  <dcterms:modified xsi:type="dcterms:W3CDTF">2017-05-13T06:24:05Z</dcterms:modified>
</cp:coreProperties>
</file>