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5" r:id="rId2"/>
    <p:sldId id="256" r:id="rId3"/>
    <p:sldId id="276" r:id="rId4"/>
    <p:sldId id="291" r:id="rId5"/>
    <p:sldId id="292" r:id="rId6"/>
    <p:sldId id="293" r:id="rId7"/>
    <p:sldId id="277" r:id="rId8"/>
    <p:sldId id="295" r:id="rId9"/>
    <p:sldId id="294" r:id="rId10"/>
    <p:sldId id="296" r:id="rId11"/>
    <p:sldId id="297" r:id="rId12"/>
    <p:sldId id="298" r:id="rId13"/>
    <p:sldId id="279" r:id="rId14"/>
    <p:sldId id="299" r:id="rId15"/>
    <p:sldId id="300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280" r:id="rId24"/>
    <p:sldId id="29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19.04.2017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2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3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hyperlink" Target="http://usa.kaspersky.com/internet-security-center/threats/computer-viruses-and-malware-facts#.WJRQ5FN97cs" TargetMode="External"/><Relationship Id="rId7" Type="http://schemas.openxmlformats.org/officeDocument/2006/relationships/slide" Target="slide13.xml"/><Relationship Id="rId2" Type="http://schemas.openxmlformats.org/officeDocument/2006/relationships/hyperlink" Target="https://www.symantec.com/content/dam/symantec/docs/infographics/istr-zero-day-en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hyperlink" Target="http://www.seasnet.ucla.edu/anti-virus-software/" TargetMode="External"/><Relationship Id="rId7" Type="http://schemas.openxmlformats.org/officeDocument/2006/relationships/slide" Target="slide13.xml"/><Relationship Id="rId2" Type="http://schemas.openxmlformats.org/officeDocument/2006/relationships/hyperlink" Target="https://www.techopedia.com/definition/23548/internet-security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5.            Security Threats</a:t>
            </a:r>
            <a:endParaRPr lang="en-US" sz="4400" b="1" dirty="0" smtClean="0">
              <a:solidFill>
                <a:schemeClr val="tx1"/>
              </a:solidFill>
            </a:endParaRP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security, encryption, malware, protection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Main Definitions</a:t>
            </a:r>
          </a:p>
          <a:p>
            <a:pPr algn="l"/>
            <a:r>
              <a:rPr lang="en-GB" dirty="0" smtClean="0"/>
              <a:t>Threats</a:t>
            </a:r>
            <a:endParaRPr lang="en-GB" dirty="0"/>
          </a:p>
          <a:p>
            <a:pPr algn="l"/>
            <a:r>
              <a:rPr lang="en-GB" dirty="0" smtClean="0"/>
              <a:t>Protection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Plan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Threats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4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6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олилиния 70"/>
          <p:cNvSpPr/>
          <p:nvPr/>
        </p:nvSpPr>
        <p:spPr>
          <a:xfrm rot="16200000">
            <a:off x="1807001" y="102511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lvl="1" algn="l"/>
            <a:r>
              <a:rPr kumimoji="1" lang="en-US" sz="3600" b="1" dirty="0"/>
              <a:t>Confidentiality</a:t>
            </a:r>
            <a:r>
              <a:rPr kumimoji="1" lang="en-US" sz="3600" dirty="0"/>
              <a:t> - Protection from unauthorized persons</a:t>
            </a:r>
          </a:p>
          <a:p>
            <a:pPr lvl="1" algn="l"/>
            <a:r>
              <a:rPr kumimoji="1" lang="en-US" sz="3600" b="1" dirty="0" smtClean="0"/>
              <a:t>Legitimate </a:t>
            </a:r>
            <a:r>
              <a:rPr kumimoji="1" lang="en-US" sz="3600" b="1" dirty="0"/>
              <a:t>use</a:t>
            </a:r>
            <a:r>
              <a:rPr kumimoji="1" lang="en-US" sz="3600" dirty="0"/>
              <a:t> - ensuring appropriate use by authorized users</a:t>
            </a:r>
            <a:endParaRPr kumimoji="1" lang="ru-RU" sz="3600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2411760" y="285728"/>
            <a:ext cx="4564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Information Security</a:t>
            </a:r>
            <a:endParaRPr lang="ru-RU" sz="4000" b="1" dirty="0"/>
          </a:p>
        </p:txBody>
      </p:sp>
      <p:sp>
        <p:nvSpPr>
          <p:cNvPr id="50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1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2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3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Threats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55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57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Полилиния 70"/>
          <p:cNvSpPr/>
          <p:nvPr/>
        </p:nvSpPr>
        <p:spPr>
          <a:xfrm rot="16200000">
            <a:off x="1807001" y="223356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0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lvl="1" algn="l"/>
            <a:r>
              <a:rPr kumimoji="1" lang="en-US" sz="3600" b="1" dirty="0"/>
              <a:t>Integrity</a:t>
            </a:r>
            <a:r>
              <a:rPr kumimoji="1" lang="en-US" sz="3600" dirty="0"/>
              <a:t> - consistency of data; no unauthorized creation, alteration or destruction</a:t>
            </a:r>
          </a:p>
          <a:p>
            <a:pPr lvl="1" algn="l"/>
            <a:r>
              <a:rPr kumimoji="1" lang="en-US" sz="3600" b="1" dirty="0"/>
              <a:t>Availability</a:t>
            </a:r>
            <a:r>
              <a:rPr kumimoji="1" lang="en-US" sz="3600" dirty="0"/>
              <a:t> - ensuring access to legitimate users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2411760" y="285728"/>
            <a:ext cx="4564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Information Security</a:t>
            </a:r>
            <a:endParaRPr lang="ru-RU" sz="4000" b="1" dirty="0"/>
          </a:p>
        </p:txBody>
      </p:sp>
      <p:sp>
        <p:nvSpPr>
          <p:cNvPr id="35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9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Threats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1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2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3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олилиния 70"/>
          <p:cNvSpPr/>
          <p:nvPr/>
        </p:nvSpPr>
        <p:spPr>
          <a:xfrm rot="16200000">
            <a:off x="1807001" y="223356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6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77555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lvl="1" algn="l"/>
            <a:r>
              <a:rPr lang="en-US" sz="3600" dirty="0"/>
              <a:t>the process or action of verifying the identity of a user or process.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2411760" y="285728"/>
            <a:ext cx="33749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Authentication</a:t>
            </a:r>
            <a:endParaRPr lang="ru-RU" sz="4000" b="1" dirty="0"/>
          </a:p>
        </p:txBody>
      </p:sp>
      <p:pic>
        <p:nvPicPr>
          <p:cNvPr id="20" name="Picture 2" descr="Image result for authentic vs fak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20888"/>
            <a:ext cx="2253145" cy="302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Threats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7001" y="223356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2495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92500" lnSpcReduction="20000"/>
          </a:bodyPr>
          <a:lstStyle/>
          <a:p>
            <a:pPr lvl="1" algn="l"/>
            <a:r>
              <a:rPr lang="en-US" sz="3600" dirty="0"/>
              <a:t>Internet security is a catch-all term for a very broad issue covering security for transactions made over the Internet. Generally, Internet security encompasses browser security, the security of data entered through a Web form, and overall authentication and protection of data sent via Internet Protocol.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2411760" y="285728"/>
            <a:ext cx="37496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Internet Security</a:t>
            </a:r>
            <a:endParaRPr lang="ru-RU" sz="4000" b="1" dirty="0"/>
          </a:p>
        </p:txBody>
      </p:sp>
      <p:sp>
        <p:nvSpPr>
          <p:cNvPr id="20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Threats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7001" y="223356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2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65839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Information Theft</a:t>
            </a:r>
          </a:p>
          <a:p>
            <a:pPr algn="l"/>
            <a:r>
              <a:rPr lang="en-GB" dirty="0"/>
              <a:t>Malware</a:t>
            </a:r>
          </a:p>
          <a:p>
            <a:pPr algn="l"/>
            <a:r>
              <a:rPr lang="en-US" dirty="0"/>
              <a:t>Denial of Service</a:t>
            </a:r>
          </a:p>
          <a:p>
            <a:pPr algn="l"/>
            <a:r>
              <a:rPr lang="en-GB" dirty="0"/>
              <a:t>Information deletion </a:t>
            </a:r>
          </a:p>
          <a:p>
            <a:pPr algn="l"/>
            <a:r>
              <a:rPr lang="en-GB" dirty="0"/>
              <a:t>Information alteration</a:t>
            </a:r>
          </a:p>
          <a:p>
            <a:pPr algn="l"/>
            <a:r>
              <a:rPr lang="en-GB" dirty="0"/>
              <a:t>Privacy violation</a:t>
            </a:r>
          </a:p>
          <a:p>
            <a:pPr algn="l"/>
            <a:r>
              <a:rPr lang="en-GB" dirty="0"/>
              <a:t>Phishing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17803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Threats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Information </a:t>
            </a:r>
            <a:r>
              <a:rPr lang="en-GB" dirty="0" smtClean="0"/>
              <a:t>Theft poses a threat of privacy violation, gaining access to personal data and unauthorised use of stolen data.</a:t>
            </a:r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428932" y="279795"/>
            <a:ext cx="3966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Information Theft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85332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Viruses</a:t>
            </a:r>
          </a:p>
          <a:p>
            <a:pPr algn="l"/>
            <a:r>
              <a:rPr lang="en-GB" dirty="0"/>
              <a:t>Trojans</a:t>
            </a:r>
          </a:p>
          <a:p>
            <a:pPr algn="l"/>
            <a:r>
              <a:rPr lang="en-GB" dirty="0"/>
              <a:t>Adware</a:t>
            </a:r>
          </a:p>
          <a:p>
            <a:pPr algn="l"/>
            <a:r>
              <a:rPr lang="en-GB" dirty="0"/>
              <a:t>Spyware</a:t>
            </a:r>
          </a:p>
          <a:p>
            <a:pPr algn="l"/>
            <a:r>
              <a:rPr lang="en-GB" dirty="0"/>
              <a:t>Worms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20777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Malware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66314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interruption in an authorized user's access to a computer network, typically one caused with malicious intent.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3746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Denial of Service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1659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652472"/>
            <a:ext cx="6643734" cy="4133982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This threat poses a problem of losing valuable data, using altered data and can be costly to account for if happened.</a:t>
            </a:r>
            <a:endParaRPr lang="en-GB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47296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Information deletion </a:t>
            </a:r>
          </a:p>
          <a:p>
            <a:r>
              <a:rPr lang="en-US" sz="4000" b="1" dirty="0" smtClean="0"/>
              <a:t>and alteration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33058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652472"/>
            <a:ext cx="6643734" cy="4133982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Intrusion into private affairs with possible legal implications.</a:t>
            </a:r>
            <a:endParaRPr lang="en-GB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37038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Privacy violation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Threats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Protection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32416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3193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Filters</a:t>
            </a:r>
          </a:p>
          <a:p>
            <a:pPr algn="l"/>
            <a:r>
              <a:rPr lang="en-GB" dirty="0"/>
              <a:t>Encryption</a:t>
            </a:r>
          </a:p>
          <a:p>
            <a:pPr algn="l"/>
            <a:r>
              <a:rPr lang="en-GB" dirty="0"/>
              <a:t>Secure connection</a:t>
            </a:r>
          </a:p>
          <a:p>
            <a:pPr algn="l"/>
            <a:r>
              <a:rPr lang="en-GB" dirty="0"/>
              <a:t>Backup</a:t>
            </a:r>
          </a:p>
          <a:p>
            <a:pPr algn="l"/>
            <a:r>
              <a:rPr lang="en-GB" dirty="0"/>
              <a:t>Virus protection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51734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Protection mechanisms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1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2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4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6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1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52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5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5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dirty="0"/>
              <a:t>A firewall inspects network traffic and denies or permits passage based on a set of rules. 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18620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Firewall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2" name="Picture 5" descr="Firewall-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229" y="2718262"/>
            <a:ext cx="2521517" cy="3062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4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653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GB" dirty="0" smtClean="0"/>
              <a:t>Making copy of data</a:t>
            </a:r>
            <a:endParaRPr lang="en-US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1731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Backup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3" name="Picture 5" descr="data_l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638" y="1824663"/>
            <a:ext cx="3284286" cy="218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3715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57209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Symmetric key encryption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4" name="Picture 5" descr="fig1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326" y="2065160"/>
            <a:ext cx="6005736" cy="2689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6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1123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5994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Asymmetric key encryption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3" name="Picture 5" descr="public_key_encryp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560" y="2414620"/>
            <a:ext cx="5443046" cy="283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41419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2483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Encryption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4" name="Picture 5" descr="signature-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06367"/>
            <a:ext cx="4540014" cy="342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3720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2483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Encryption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3" name="Picture 5" descr="signature-verif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8" y="1264781"/>
            <a:ext cx="5160234" cy="387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6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62762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3812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Digital certificate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4" name="Picture 5" descr="security_concepts_certific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330" y="2238082"/>
            <a:ext cx="4582050" cy="261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5431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22189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Anti virus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3" name="Picture 2" descr="Image result for anti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99" y="1714493"/>
            <a:ext cx="5664530" cy="377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олилиния 11">
            <a:hlinkClick r:id="rId3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4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5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7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7207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55776" y="285728"/>
            <a:ext cx="432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Online transactions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Rectangle 2"/>
          <p:cNvSpPr/>
          <p:nvPr/>
        </p:nvSpPr>
        <p:spPr>
          <a:xfrm>
            <a:off x="2020984" y="1279342"/>
            <a:ext cx="67853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lvl="1" indent="-533400">
              <a:buFont typeface="+mj-lt"/>
              <a:buAutoNum type="arabicPeriod"/>
            </a:pPr>
            <a:r>
              <a:rPr kumimoji="1" lang="en-US" sz="2800" b="1" dirty="0"/>
              <a:t>Authentication</a:t>
            </a:r>
            <a:r>
              <a:rPr kumimoji="1" lang="en-US" sz="2800" dirty="0"/>
              <a:t>- we are who we say we are</a:t>
            </a:r>
          </a:p>
          <a:p>
            <a:pPr marL="990600" lvl="1" indent="-533400">
              <a:buFont typeface="+mj-lt"/>
              <a:buAutoNum type="arabicPeriod"/>
            </a:pPr>
            <a:r>
              <a:rPr kumimoji="1" lang="en-US" sz="2800" b="1" dirty="0"/>
              <a:t>Certification</a:t>
            </a:r>
            <a:r>
              <a:rPr kumimoji="1" lang="en-US" sz="2800" dirty="0"/>
              <a:t> - guarantee by 3rd party </a:t>
            </a:r>
          </a:p>
          <a:p>
            <a:pPr marL="990600" lvl="1" indent="-533400">
              <a:buFont typeface="+mj-lt"/>
              <a:buAutoNum type="arabicPeriod"/>
            </a:pPr>
            <a:r>
              <a:rPr kumimoji="1" lang="en-US" sz="2800" b="1" dirty="0"/>
              <a:t>Confirmation</a:t>
            </a:r>
            <a:r>
              <a:rPr kumimoji="1" lang="en-US" sz="2800" dirty="0"/>
              <a:t> - digital receipt of transaction</a:t>
            </a:r>
          </a:p>
          <a:p>
            <a:pPr marL="990600" lvl="1" indent="-533400">
              <a:buFont typeface="+mj-lt"/>
              <a:buAutoNum type="arabicPeriod"/>
            </a:pPr>
            <a:r>
              <a:rPr kumimoji="1" lang="en-US" sz="2800" b="1" dirty="0"/>
              <a:t>Non-repudiation</a:t>
            </a:r>
            <a:r>
              <a:rPr kumimoji="1" lang="en-US" sz="2800" dirty="0"/>
              <a:t> - binding agreement, digital proof of transaction</a:t>
            </a:r>
          </a:p>
          <a:p>
            <a:pPr marL="990600" lvl="1" indent="-533400">
              <a:buFont typeface="+mj-lt"/>
              <a:buAutoNum type="arabicPeriod"/>
            </a:pPr>
            <a:r>
              <a:rPr kumimoji="1" lang="en-US" sz="2800" b="1" dirty="0"/>
              <a:t>Encryption</a:t>
            </a:r>
            <a:r>
              <a:rPr kumimoji="1" lang="en-US" sz="2800" dirty="0"/>
              <a:t> - for all of the above, encoded passage of information over open networks</a:t>
            </a:r>
            <a:endParaRPr kumimoji="1" lang="en-US" sz="3600" dirty="0"/>
          </a:p>
        </p:txBody>
      </p:sp>
      <p:sp>
        <p:nvSpPr>
          <p:cNvPr id="24" name="Полилиния 11">
            <a:hlinkClick r:id="rId2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6">
            <a:hlinkClick r:id="rId3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8">
            <a:hlinkClick r:id="rId4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5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Protection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4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олилиния 70"/>
          <p:cNvSpPr/>
          <p:nvPr/>
        </p:nvSpPr>
        <p:spPr>
          <a:xfrm rot="16200000">
            <a:off x="1807001" y="43217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1">
            <a:hlinkClick r:id="rId6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Reading and References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3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83314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Effy</a:t>
            </a:r>
            <a:r>
              <a:rPr lang="en-US" dirty="0"/>
              <a:t> Oz, “Foundations of E-commerce”,</a:t>
            </a:r>
          </a:p>
          <a:p>
            <a:r>
              <a:rPr lang="en-US" dirty="0"/>
              <a:t>	Chapters 7-8,10-11</a:t>
            </a:r>
          </a:p>
          <a:p>
            <a:r>
              <a:rPr lang="en-US" dirty="0">
                <a:hlinkClick r:id="rId2"/>
              </a:rPr>
              <a:t>https://www.symantec.com/content/dam/symantec/docs/infographics/istr-zero-day-en.pdf</a:t>
            </a:r>
            <a:endParaRPr lang="en-US" dirty="0"/>
          </a:p>
          <a:p>
            <a:r>
              <a:rPr lang="en-US" dirty="0">
                <a:hlinkClick r:id="rId3"/>
              </a:rPr>
              <a:t>http://usa.kaspersky.com/internet-security-center/threats/computer-viruses-and-malware-facts#.WJRQ5FN97cs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4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5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6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7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Protection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54176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8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21344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666420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Internet security: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www.techopedia.com/definition/23548/internet-security</a:t>
            </a:r>
            <a:r>
              <a:rPr lang="en-GB" dirty="0" smtClean="0"/>
              <a:t> </a:t>
            </a:r>
          </a:p>
          <a:p>
            <a:pPr algn="l"/>
            <a:r>
              <a:rPr lang="en-GB" dirty="0"/>
              <a:t>Antivirus picture: </a:t>
            </a:r>
            <a:r>
              <a:rPr lang="en-GB" dirty="0">
                <a:hlinkClick r:id="rId3"/>
              </a:rPr>
              <a:t>http://www.seasnet.ucla.edu/anti-virus-software/</a:t>
            </a:r>
            <a:r>
              <a:rPr lang="en-GB" dirty="0"/>
              <a:t> </a:t>
            </a:r>
          </a:p>
          <a:p>
            <a:pPr algn="l"/>
            <a:endParaRPr lang="en-GB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58768" y="288974"/>
            <a:ext cx="25197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Полилиния 11">
            <a:hlinkClick r:id="rId4" action="ppaction://hlinksldjump"/>
          </p:cNvPr>
          <p:cNvSpPr/>
          <p:nvPr/>
        </p:nvSpPr>
        <p:spPr>
          <a:xfrm>
            <a:off x="446444" y="861305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1015576" y="162987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5" action="ppaction://hlinksldjump"/>
          </p:cNvPr>
          <p:cNvSpPr/>
          <p:nvPr/>
        </p:nvSpPr>
        <p:spPr>
          <a:xfrm>
            <a:off x="446444" y="198884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1015576" y="270892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6" action="ppaction://hlinksldjump"/>
          </p:cNvPr>
          <p:cNvSpPr/>
          <p:nvPr/>
        </p:nvSpPr>
        <p:spPr>
          <a:xfrm>
            <a:off x="446444" y="306896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Threats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1015576" y="378904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7" action="ppaction://hlinksldjump"/>
          </p:cNvPr>
          <p:cNvSpPr/>
          <p:nvPr/>
        </p:nvSpPr>
        <p:spPr>
          <a:xfrm>
            <a:off x="446444" y="414908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Protection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>
            <a:off x="2143105" y="500612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7001" y="54176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1019240" y="4869160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8" action="ppaction://hlinksldjump"/>
          </p:cNvPr>
          <p:cNvSpPr/>
          <p:nvPr/>
        </p:nvSpPr>
        <p:spPr>
          <a:xfrm>
            <a:off x="450108" y="5229200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5. Security Threats.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94258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3107</TotalTime>
  <Words>718</Words>
  <Application>Microsoft Office PowerPoint</Application>
  <PresentationFormat>On-screen Show (4:3)</PresentationFormat>
  <Paragraphs>209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130</cp:revision>
  <dcterms:created xsi:type="dcterms:W3CDTF">2014-01-11T14:51:00Z</dcterms:created>
  <dcterms:modified xsi:type="dcterms:W3CDTF">2017-04-20T04:41:20Z</dcterms:modified>
</cp:coreProperties>
</file>