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0E8-C42F-4406-A0A0-B51CCC73CD4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C80381-2B2B-4833-B971-258077A439C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6A4F0E8-C42F-4406-A0A0-B51CCC73CD4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AC80381-2B2B-4833-B971-258077A439C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0E8-C42F-4406-A0A0-B51CCC73CD4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0381-2B2B-4833-B971-258077A439C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0E8-C42F-4406-A0A0-B51CCC73CD4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0381-2B2B-4833-B971-258077A439C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0381-2B2B-4833-B971-258077A439C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0E8-C42F-4406-A0A0-B51CCC73CD4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0E8-C42F-4406-A0A0-B51CCC73CD4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0381-2B2B-4833-B971-258077A439C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0E8-C42F-4406-A0A0-B51CCC73CD4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0381-2B2B-4833-B971-258077A439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6A4F0E8-C42F-4406-A0A0-B51CCC73CD4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AC80381-2B2B-4833-B971-258077A439C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0E8-C42F-4406-A0A0-B51CCC73CD4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C80381-2B2B-4833-B971-258077A439C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0E8-C42F-4406-A0A0-B51CCC73CD4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0381-2B2B-4833-B971-258077A439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4F0E8-C42F-4406-A0A0-B51CCC73CD4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80381-2B2B-4833-B971-258077A439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6A4F0E8-C42F-4406-A0A0-B51CCC73CD4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AC80381-2B2B-4833-B971-258077A439C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140968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“COLLEGE WRITING”</a:t>
            </a:r>
            <a:br>
              <a:rPr lang="en-US" dirty="0"/>
            </a:br>
            <a:r>
              <a:rPr lang="en-US" dirty="0" smtClean="0"/>
              <a:t>Argumentative essay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Akhmadjonov</a:t>
            </a:r>
            <a:r>
              <a:rPr lang="en-US" dirty="0"/>
              <a:t> </a:t>
            </a:r>
            <a:r>
              <a:rPr lang="en-US" dirty="0" err="1"/>
              <a:t>khasan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English teacher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5576" y="31619"/>
            <a:ext cx="7772400" cy="1500187"/>
          </a:xfrm>
        </p:spPr>
        <p:txBody>
          <a:bodyPr/>
          <a:lstStyle/>
          <a:p>
            <a:pPr algn="r"/>
            <a:r>
              <a:rPr lang="en-US" dirty="0" smtClean="0"/>
              <a:t>12/01/2017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777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Purpose of argumentative essay</a:t>
            </a:r>
          </a:p>
          <a:p>
            <a:r>
              <a:rPr lang="en-US" dirty="0" smtClean="0"/>
              <a:t>Thesis statement</a:t>
            </a:r>
          </a:p>
          <a:p>
            <a:r>
              <a:rPr lang="en-US" dirty="0" smtClean="0"/>
              <a:t>Planning/</a:t>
            </a:r>
            <a:r>
              <a:rPr lang="en-US" dirty="0" err="1" smtClean="0"/>
              <a:t>organising</a:t>
            </a:r>
            <a:endParaRPr lang="en-US" dirty="0" smtClean="0"/>
          </a:p>
          <a:p>
            <a:r>
              <a:rPr lang="en-US" dirty="0" smtClean="0"/>
              <a:t>Outline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410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Argue: v. 1. </a:t>
            </a:r>
            <a:r>
              <a:rPr lang="en-US" dirty="0"/>
              <a:t>to </a:t>
            </a:r>
            <a:r>
              <a:rPr lang="en-US" b="1" dirty="0"/>
              <a:t>persuade</a:t>
            </a:r>
            <a:r>
              <a:rPr lang="en-US" dirty="0"/>
              <a:t> someone to do or not do </a:t>
            </a:r>
            <a:r>
              <a:rPr lang="en-US" dirty="0" smtClean="0"/>
              <a:t>something. </a:t>
            </a:r>
            <a:r>
              <a:rPr lang="en-US" b="1" dirty="0" smtClean="0"/>
              <a:t>2</a:t>
            </a:r>
            <a:r>
              <a:rPr lang="en-US" b="1" dirty="0"/>
              <a:t>.</a:t>
            </a:r>
            <a:r>
              <a:rPr lang="en-US" dirty="0"/>
              <a:t> to </a:t>
            </a:r>
            <a:r>
              <a:rPr lang="en-US" b="1" dirty="0"/>
              <a:t>give the reasons for your opinion, idea, belief</a:t>
            </a:r>
            <a:r>
              <a:rPr lang="en-US" dirty="0"/>
              <a:t>, etc.</a:t>
            </a:r>
            <a:endParaRPr lang="ru-RU" dirty="0"/>
          </a:p>
          <a:p>
            <a:pPr marL="0" indent="0">
              <a:buNone/>
            </a:pPr>
            <a:r>
              <a:rPr lang="en-US" b="1" dirty="0"/>
              <a:t>Argumentative: adj. </a:t>
            </a:r>
            <a:r>
              <a:rPr lang="en-US" dirty="0"/>
              <a:t>someone who is argumentative often argues or like arguing.</a:t>
            </a:r>
            <a:endParaRPr lang="ru-RU" dirty="0"/>
          </a:p>
          <a:p>
            <a:pPr marL="0" indent="0">
              <a:buNone/>
            </a:pPr>
            <a:r>
              <a:rPr lang="en-US" b="1" dirty="0"/>
              <a:t>Argument: n. </a:t>
            </a:r>
            <a:r>
              <a:rPr lang="en-US" dirty="0"/>
              <a:t> a set of reasons that show that something is true or untrue, right or wrong etc.</a:t>
            </a:r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Argumentative essay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829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have an opinion and try to </a:t>
            </a:r>
            <a:r>
              <a:rPr lang="en-US" b="1" dirty="0"/>
              <a:t>convince your listener or reader to accept your opinion, you are agreeing with or disagreeing with </a:t>
            </a:r>
            <a:r>
              <a:rPr lang="en-US" b="1" dirty="0" smtClean="0"/>
              <a:t>something</a:t>
            </a:r>
          </a:p>
          <a:p>
            <a:r>
              <a:rPr lang="en-US" b="1" dirty="0" smtClean="0"/>
              <a:t>Ex . </a:t>
            </a:r>
            <a:r>
              <a:rPr lang="en-US" dirty="0" smtClean="0"/>
              <a:t>Convince a friend to go somewhere</a:t>
            </a:r>
          </a:p>
          <a:p>
            <a:pPr marL="0" indent="0">
              <a:buNone/>
            </a:pPr>
            <a:r>
              <a:rPr lang="en-US" b="1" dirty="0"/>
              <a:t>support or </a:t>
            </a:r>
            <a:r>
              <a:rPr lang="en-US" b="1" u="sng" dirty="0"/>
              <a:t>oppose</a:t>
            </a:r>
            <a:r>
              <a:rPr lang="en-US" b="1" dirty="0"/>
              <a:t> the use of nuclear energy to produce electricity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Argumentative essay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4377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i="1" dirty="0" err="1"/>
              <a:t>Advantages</a:t>
            </a:r>
            <a:r>
              <a:rPr lang="ru-RU" i="1" dirty="0"/>
              <a:t> </a:t>
            </a:r>
            <a:r>
              <a:rPr lang="ru-RU" i="1" dirty="0" err="1"/>
              <a:t>and</a:t>
            </a:r>
            <a:r>
              <a:rPr lang="ru-RU" i="1" dirty="0"/>
              <a:t> </a:t>
            </a:r>
            <a:r>
              <a:rPr lang="ru-RU" i="1" dirty="0" err="1"/>
              <a:t>disadvantages</a:t>
            </a:r>
            <a:endParaRPr lang="ru-RU" dirty="0"/>
          </a:p>
          <a:p>
            <a:pPr lvl="0"/>
            <a:r>
              <a:rPr lang="en-US" i="1" dirty="0"/>
              <a:t>Expressing opinions/providing solutions to problems</a:t>
            </a:r>
            <a:endParaRPr lang="ru-RU" dirty="0"/>
          </a:p>
          <a:p>
            <a:pPr lvl="0"/>
            <a:r>
              <a:rPr lang="en-US" i="1" dirty="0"/>
              <a:t>Expressing arguments for and against a topic</a:t>
            </a:r>
            <a:endParaRPr lang="ru-RU" dirty="0"/>
          </a:p>
          <a:p>
            <a:pPr lvl="0"/>
            <a:r>
              <a:rPr lang="en-US" i="1" dirty="0"/>
              <a:t>Compare and contrast something or somebody</a:t>
            </a:r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</a:t>
            </a:r>
            <a:r>
              <a:rPr lang="en-US" dirty="0" err="1" smtClean="0"/>
              <a:t>argu</a:t>
            </a:r>
            <a:r>
              <a:rPr lang="en-US" dirty="0" smtClean="0"/>
              <a:t>. essay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105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two groups disagree </a:t>
            </a:r>
            <a:r>
              <a:rPr lang="en-US" dirty="0"/>
              <a:t>about </a:t>
            </a:r>
            <a:r>
              <a:rPr lang="en-US" dirty="0" smtClean="0"/>
              <a:t>something</a:t>
            </a:r>
          </a:p>
          <a:p>
            <a:r>
              <a:rPr lang="en-US" dirty="0"/>
              <a:t>have different opinions and can offer reasons in support of their </a:t>
            </a:r>
            <a:r>
              <a:rPr lang="en-US" dirty="0" smtClean="0"/>
              <a:t>arguments</a:t>
            </a:r>
          </a:p>
          <a:p>
            <a:r>
              <a:rPr lang="en-US" dirty="0"/>
              <a:t>it </a:t>
            </a:r>
            <a:r>
              <a:rPr lang="en-US" b="1" dirty="0"/>
              <a:t>might be </a:t>
            </a:r>
            <a:r>
              <a:rPr lang="en-US" b="1" u="sng" dirty="0"/>
              <a:t>difficult to convince the other group</a:t>
            </a:r>
            <a:endParaRPr lang="en-US" dirty="0" smtClean="0"/>
          </a:p>
          <a:p>
            <a:r>
              <a:rPr lang="en-US" dirty="0"/>
              <a:t>the</a:t>
            </a:r>
            <a:r>
              <a:rPr lang="en-US" b="1" dirty="0"/>
              <a:t> </a:t>
            </a:r>
            <a:r>
              <a:rPr lang="en-US" dirty="0"/>
              <a:t>argument  should be based on an opinion that can be supported by </a:t>
            </a:r>
            <a:r>
              <a:rPr lang="en-US" b="1" u="dbl" dirty="0"/>
              <a:t>evidence</a:t>
            </a:r>
            <a:r>
              <a:rPr lang="en-US" u="dbl" dirty="0"/>
              <a:t> such as </a:t>
            </a:r>
            <a:r>
              <a:rPr lang="en-US" b="1" u="dbl" dirty="0"/>
              <a:t>facts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Purpose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070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 </a:t>
            </a:r>
            <a:r>
              <a:rPr lang="en-US" b="1" dirty="0" smtClean="0"/>
              <a:t>side </a:t>
            </a:r>
            <a:r>
              <a:rPr lang="en-US" b="1" dirty="0"/>
              <a:t>of an </a:t>
            </a:r>
            <a:r>
              <a:rPr lang="en-US" b="1" dirty="0" smtClean="0"/>
              <a:t>issue</a:t>
            </a:r>
          </a:p>
          <a:p>
            <a:pPr marL="0" indent="0">
              <a:buNone/>
            </a:pPr>
            <a:r>
              <a:rPr lang="en-US" b="1" dirty="0" smtClean="0"/>
              <a:t> </a:t>
            </a:r>
            <a:r>
              <a:rPr lang="en-US" u="sng" dirty="0" smtClean="0"/>
              <a:t>“</a:t>
            </a:r>
            <a:r>
              <a:rPr lang="en-US" u="sng" dirty="0"/>
              <a:t>Governments </a:t>
            </a:r>
            <a:r>
              <a:rPr lang="en-US" b="1" u="sng" dirty="0"/>
              <a:t>should ban further construction</a:t>
            </a:r>
            <a:r>
              <a:rPr lang="en-US" b="1" i="1" u="sng" dirty="0"/>
              <a:t> </a:t>
            </a:r>
            <a:r>
              <a:rPr lang="en-US" u="sng" dirty="0"/>
              <a:t>of nuclear power plants.”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Someone else might argue: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“</a:t>
            </a:r>
            <a:r>
              <a:rPr lang="en-US" u="sng" dirty="0"/>
              <a:t>The U.S. </a:t>
            </a:r>
            <a:r>
              <a:rPr lang="en-US" b="1" u="sng" dirty="0"/>
              <a:t>should continue building</a:t>
            </a:r>
            <a:r>
              <a:rPr lang="en-US" b="1" i="1" u="sng" dirty="0"/>
              <a:t> </a:t>
            </a:r>
            <a:r>
              <a:rPr lang="en-US" u="sng" dirty="0"/>
              <a:t>nuclear power plants.”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all" dirty="0"/>
              <a:t> Thesis Statement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926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/>
              <a:t>introduce and explain the issue or case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b="1" u="sng" dirty="0"/>
              <a:t>offer </a:t>
            </a:r>
            <a:r>
              <a:rPr lang="en-US" b="1" u="sng" dirty="0" smtClean="0"/>
              <a:t>reasons </a:t>
            </a:r>
            <a:r>
              <a:rPr lang="en-US" b="1" u="sng" dirty="0"/>
              <a:t>and support</a:t>
            </a:r>
            <a:r>
              <a:rPr lang="en-US" b="1" dirty="0"/>
              <a:t> </a:t>
            </a:r>
            <a:endParaRPr lang="en-US" b="1" dirty="0" smtClean="0"/>
          </a:p>
          <a:p>
            <a:r>
              <a:rPr lang="en-US" b="1" u="sng" dirty="0"/>
              <a:t>refute opposing arguments</a:t>
            </a:r>
            <a:r>
              <a:rPr lang="en-US" dirty="0"/>
              <a:t>.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187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Introduction</a:t>
            </a:r>
            <a:r>
              <a:rPr lang="en-US" b="1" dirty="0"/>
              <a:t>: </a:t>
            </a:r>
            <a:r>
              <a:rPr lang="en-US" dirty="0"/>
              <a:t>Background about the topic</a:t>
            </a:r>
            <a:endParaRPr lang="ru-RU" dirty="0"/>
          </a:p>
          <a:p>
            <a:r>
              <a:rPr lang="en-US" b="1" dirty="0"/>
              <a:t>Thesis statement: </a:t>
            </a:r>
            <a:r>
              <a:rPr lang="en-US" dirty="0"/>
              <a:t>…..</a:t>
            </a:r>
            <a:endParaRPr lang="ru-RU" dirty="0"/>
          </a:p>
          <a:p>
            <a:r>
              <a:rPr lang="ru-RU" b="1" dirty="0"/>
              <a:t>BODY</a:t>
            </a:r>
            <a:endParaRPr lang="ru-RU" dirty="0"/>
          </a:p>
          <a:p>
            <a:pPr lvl="0"/>
            <a:r>
              <a:rPr lang="en-US" b="1" dirty="0"/>
              <a:t>Pro(for/in support of) argument</a:t>
            </a:r>
            <a:endParaRPr lang="ru-RU" dirty="0"/>
          </a:p>
          <a:p>
            <a:pPr lvl="0"/>
            <a:r>
              <a:rPr lang="en-US" b="1" dirty="0"/>
              <a:t>Pro(for/in support of) argument</a:t>
            </a:r>
            <a:endParaRPr lang="ru-RU" dirty="0"/>
          </a:p>
          <a:p>
            <a:pPr lvl="0"/>
            <a:r>
              <a:rPr lang="en-US" b="1" dirty="0"/>
              <a:t>Con (against/negative):  </a:t>
            </a:r>
            <a:r>
              <a:rPr lang="en-US" dirty="0"/>
              <a:t>(Counter/oppose arguments and your refutation) (This paragraph is recommended but often avoided in samples)</a:t>
            </a:r>
            <a:endParaRPr lang="ru-RU" dirty="0"/>
          </a:p>
          <a:p>
            <a:r>
              <a:rPr lang="en-US" b="1" cap="all" dirty="0"/>
              <a:t>Conclusion</a:t>
            </a:r>
            <a:endParaRPr lang="ru-RU" dirty="0"/>
          </a:p>
          <a:p>
            <a:r>
              <a:rPr lang="en-US" dirty="0"/>
              <a:t>Summary, solution, prediction, or recommendation</a:t>
            </a:r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OUTLINE of an ARGUMENTATIVE ESSAY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669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Thank you!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45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</TotalTime>
  <Words>312</Words>
  <Application>Microsoft Office PowerPoint</Application>
  <PresentationFormat>Экран (4:3)</PresentationFormat>
  <Paragraphs>44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Бумажная</vt:lpstr>
      <vt:lpstr>“COLLEGE WRITING” Argumentative essay   Akhmadjonov khasan English teacher</vt:lpstr>
      <vt:lpstr>Agenda</vt:lpstr>
      <vt:lpstr>Argumentative essay</vt:lpstr>
      <vt:lpstr>Argumentative essay</vt:lpstr>
      <vt:lpstr>Types of argu. essay</vt:lpstr>
      <vt:lpstr>Purpose </vt:lpstr>
      <vt:lpstr> Thesis Statement </vt:lpstr>
      <vt:lpstr>Planning</vt:lpstr>
      <vt:lpstr>OUTLINE of an ARGUMENTATIVE ESSAY </vt:lpstr>
      <vt:lpstr>Thank you!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Agenda</dc:title>
  <dc:creator>user</dc:creator>
  <cp:lastModifiedBy>Smile</cp:lastModifiedBy>
  <cp:revision>3</cp:revision>
  <dcterms:created xsi:type="dcterms:W3CDTF">2017-04-06T09:11:39Z</dcterms:created>
  <dcterms:modified xsi:type="dcterms:W3CDTF">2017-04-07T05:38:36Z</dcterms:modified>
</cp:coreProperties>
</file>