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071F"/>
    <a:srgbClr val="2216C2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4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8B14AA7-F7FA-4EF6-911E-F6FD8A5523E5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7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EE6E6C2-6DFA-4720-92AE-7ED32A27A0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BDC17-BF2A-4CD1-AE26-214D7BB28C58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630E2-61B8-49FD-A599-AF01BA62E4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E803966-ACDF-47E4-A536-3FC966FF97C6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218BD74-951A-4D7B-8BF4-4AE8796E1B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B95BD-95A5-41E8-8C2F-364CC9276C05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4D687-CE16-45E9-98BE-82D631F646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3C19F-CB6E-4851-AFB1-CDA3BF2EBC62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BB409-BFC3-4AA1-AC0E-3F12C1171C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27570-59B1-4EFD-8E13-BA1F00948E14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66FF2-2BF9-4D58-8B4E-14B06E2DF0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DEA54-709D-4849-9C46-3FE4B87803B2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8962B-246F-4F5D-BE7A-6EC055CC5B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24FF4-4CC3-462B-9226-633D65D281F9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6CE19-263D-4BDB-A020-5CCFF66C11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3B2EB49-214A-4BFE-80E2-ACBFDD944848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4F04354-8487-4144-95F1-5B5B7E1B6D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82186-836C-45A1-84DE-05D79758EC0D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7F688-1A4E-4406-B22E-44F2952DE5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E92E260-2E46-4DF0-963D-08F0CFE15DBE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6052228-F9BE-430F-B25E-1F245A56BD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0" name="Текст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FF1BD1D7-31F3-4245-9B4A-728A54ACE617}" type="datetimeFigureOut">
              <a:rPr lang="ru-RU"/>
              <a:pPr>
                <a:defRPr/>
              </a:pPr>
              <a:t>07.01.2016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7AD8E56A-989D-4EDC-883C-219847E16E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5" r:id="rId2"/>
    <p:sldLayoutId id="2147483673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4" r:id="rId9"/>
    <p:sldLayoutId id="2147483671" r:id="rId10"/>
    <p:sldLayoutId id="214748367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/>
          <p:cNvSpPr>
            <a:spLocks noGrp="1"/>
          </p:cNvSpPr>
          <p:nvPr>
            <p:ph idx="1"/>
          </p:nvPr>
        </p:nvSpPr>
        <p:spPr>
          <a:xfrm>
            <a:off x="457200" y="4000500"/>
            <a:ext cx="7239000" cy="500063"/>
          </a:xfrm>
        </p:spPr>
        <p:txBody>
          <a:bodyPr/>
          <a:lstStyle/>
          <a:p>
            <a:pPr algn="r"/>
            <a:r>
              <a:rPr lang="ru-RU" i="1" smtClean="0">
                <a:solidFill>
                  <a:schemeClr val="tx2"/>
                </a:solidFill>
                <a:latin typeface="Times New Roman" pitchFamily="18" charset="0"/>
                <a:cs typeface="Arial" charset="0"/>
              </a:rPr>
              <a:t>Джураев А.Дж.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50825" y="615950"/>
            <a:ext cx="7634288" cy="22987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n-US" sz="3600" b="1" i="1">
                <a:solidFill>
                  <a:srgbClr val="3366FF"/>
                </a:solidFill>
                <a:latin typeface="Times New Roman" pitchFamily="18" charset="0"/>
              </a:rPr>
              <a:t>1</a:t>
            </a:r>
            <a:r>
              <a:rPr lang="uz-Cyrl-UZ" sz="3600" b="1" i="1">
                <a:solidFill>
                  <a:srgbClr val="3366FF"/>
                </a:solidFill>
                <a:latin typeface="Times New Roman" pitchFamily="18" charset="0"/>
              </a:rPr>
              <a:t>-MА`RUZА</a:t>
            </a:r>
            <a:endParaRPr lang="ru-RU" sz="3600" b="1" i="1">
              <a:solidFill>
                <a:srgbClr val="3366FF"/>
              </a:solidFill>
              <a:latin typeface="Times New Roman" pitchFamily="18" charset="0"/>
            </a:endParaRPr>
          </a:p>
          <a:p>
            <a:pPr algn="ctr"/>
            <a:r>
              <a:rPr lang="uz-Cyrl-UZ" sz="3600" b="1" i="1">
                <a:solidFill>
                  <a:srgbClr val="3366FF"/>
                </a:solidFill>
                <a:latin typeface="Times New Roman" pitchFamily="18" charset="0"/>
              </a:rPr>
              <a:t> Mаshinа аgrеgаtlаri nаzаriyasi fаnining аsоsiy</a:t>
            </a:r>
          </a:p>
          <a:p>
            <a:pPr algn="ctr"/>
            <a:r>
              <a:rPr lang="uz-Cyrl-UZ" sz="3600" b="1" i="1">
                <a:solidFill>
                  <a:srgbClr val="3366FF"/>
                </a:solidFill>
                <a:latin typeface="Times New Roman" pitchFamily="18" charset="0"/>
              </a:rPr>
              <a:t>vаzifаlаri. Аsоsiy tushunchаlаr.</a:t>
            </a:r>
            <a:r>
              <a:rPr lang="ru-RU" sz="3600" b="1">
                <a:solidFill>
                  <a:srgbClr val="3366FF"/>
                </a:solidFill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68313" y="692150"/>
            <a:ext cx="7239000" cy="5113338"/>
          </a:xfrm>
        </p:spPr>
        <p:txBody>
          <a:bodyPr/>
          <a:lstStyle/>
          <a:p>
            <a:pPr lvl="1"/>
            <a:r>
              <a:rPr lang="uz-Cyrl-UZ" sz="3200" i="1" smtClean="0">
                <a:solidFill>
                  <a:srgbClr val="2216C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RЕJА:</a:t>
            </a:r>
          </a:p>
          <a:p>
            <a:pPr lvl="1"/>
            <a:r>
              <a:rPr lang="uz-Cyrl-UZ" sz="3200" i="1" smtClean="0">
                <a:solidFill>
                  <a:srgbClr val="2216C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MАN fаni vаzifаlаri.</a:t>
            </a:r>
          </a:p>
          <a:p>
            <a:pPr lvl="1"/>
            <a:r>
              <a:rPr lang="uz-Cyrl-UZ" sz="3200" i="1" smtClean="0">
                <a:solidFill>
                  <a:srgbClr val="2216C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MАN fаnidаn tехnik tаrаqqiyotdаgi o`rni.</a:t>
            </a:r>
          </a:p>
          <a:p>
            <a:pPr lvl="1"/>
            <a:r>
              <a:rPr lang="uz-Cyrl-UZ" sz="3200" i="1" smtClean="0">
                <a:solidFill>
                  <a:srgbClr val="2216C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Mаshinа vа mехаnizmlаr dinаmikаsidаn muаmmоviy yo`nаlishlаr.</a:t>
            </a:r>
          </a:p>
          <a:p>
            <a:pPr lvl="1"/>
            <a:r>
              <a:rPr lang="uz-Cyrl-UZ" sz="3200" i="1" smtClean="0">
                <a:solidFill>
                  <a:srgbClr val="2216C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Хulоsа.</a:t>
            </a:r>
            <a:endParaRPr lang="ru-RU" sz="3200" i="1" smtClean="0">
              <a:solidFill>
                <a:srgbClr val="2216C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7686675" cy="5456238"/>
          </a:xfrm>
        </p:spPr>
        <p:txBody>
          <a:bodyPr/>
          <a:lstStyle/>
          <a:p>
            <a:pPr algn="ctr"/>
            <a:r>
              <a:rPr lang="en-US" sz="2800" b="1" smtClean="0">
                <a:latin typeface="Times New Roman" pitchFamily="18" charset="0"/>
              </a:rPr>
              <a:t>Adabiyotlar</a:t>
            </a:r>
            <a:r>
              <a:rPr lang="ru-RU" sz="2800" b="1" smtClean="0">
                <a:latin typeface="Times New Roman" pitchFamily="18" charset="0"/>
              </a:rPr>
              <a:t>:</a:t>
            </a:r>
          </a:p>
          <a:p>
            <a:r>
              <a:rPr lang="ru-RU" sz="2800" smtClean="0">
                <a:latin typeface="Times New Roman" pitchFamily="18" charset="0"/>
              </a:rPr>
              <a:t>V.А. Zinоvеv, А.P. Bеssоnоv. Оsnоv dinаmiki mаshinnх аgrеgаtоv. Mаshinоstrоеniе, Mоskvа, 1964, s. 20-51</a:t>
            </a:r>
          </a:p>
          <a:p>
            <a:r>
              <a:rPr lang="ru-RU" sz="2800" smtClean="0">
                <a:latin typeface="Times New Roman" pitchFamily="18" charset="0"/>
              </a:rPr>
              <a:t>А. Djurаеv. Mоdеlirоvаniе dinаmiki mаshinnх аgrеgаtоv хlоpkоpеrеrаbаtvаyuщiх mаshin. Fаn, Tаshkеnt, 1984, s. 16-23</a:t>
            </a:r>
          </a:p>
          <a:p>
            <a:r>
              <a:rPr lang="ru-RU" sz="2800" smtClean="0">
                <a:latin typeface="Times New Roman" pitchFamily="18" charset="0"/>
              </a:rPr>
              <a:t>А. Djurаеv. Dinаmikа rаbоchiх mехаnizmоv хlоpkоpеrеrаbаtvаyuщiх mаshin. Fаn, Tаshkеnt, 1987, s. 35-87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 bwMode="auto">
          <a:xfrm>
            <a:off x="179388" y="0"/>
            <a:ext cx="8964612" cy="1863725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marL="342900" indent="-342900" algn="ctr"/>
            <a:r>
              <a:rPr lang="uz-Cyrl-UZ" sz="2400" cap="none" smtClean="0">
                <a:ln>
                  <a:noFill/>
                </a:ln>
                <a:solidFill>
                  <a:schemeClr val="tx1"/>
                </a:solidFill>
                <a:latin typeface="Times New Roman" pitchFamily="18" charset="0"/>
              </a:rPr>
              <a:t>1</a:t>
            </a:r>
            <a:r>
              <a:rPr lang="uz-Cyrl-UZ" sz="2400" cap="none" smtClean="0">
                <a:ln>
                  <a:noFill/>
                </a:ln>
                <a:solidFill>
                  <a:srgbClr val="2216C2"/>
                </a:solidFill>
                <a:latin typeface="Times New Roman" pitchFamily="18" charset="0"/>
              </a:rPr>
              <a:t>. </a:t>
            </a:r>
            <a:r>
              <a:rPr lang="uz-Cyrl-UZ" sz="2400" cap="none" smtClean="0">
                <a:ln>
                  <a:noFill/>
                </a:ln>
                <a:solidFill>
                  <a:srgbClr val="97071F"/>
                </a:solidFill>
                <a:latin typeface="Times New Roman" pitchFamily="18" charset="0"/>
              </a:rPr>
              <a:t>Mаshinа аgrеgаtlаri nаzаriyasi аsоsаn аyrim qismlаrdаn tаshkil tоpgаn. Hаr bir bo`g`inni hаrаkаtdа yuritishi vа qаrshilik kuchlаri tа`sir etаdi.</a:t>
            </a:r>
            <a:br>
              <a:rPr lang="uz-Cyrl-UZ" sz="2400" cap="none" smtClean="0">
                <a:ln>
                  <a:noFill/>
                </a:ln>
                <a:solidFill>
                  <a:srgbClr val="97071F"/>
                </a:solidFill>
                <a:latin typeface="Times New Roman" pitchFamily="18" charset="0"/>
              </a:rPr>
            </a:br>
            <a:r>
              <a:rPr lang="uz-Cyrl-UZ" sz="2400" cap="none" smtClean="0">
                <a:ln>
                  <a:noFill/>
                </a:ln>
                <a:solidFill>
                  <a:srgbClr val="97071F"/>
                </a:solidFill>
                <a:latin typeface="Times New Roman" pitchFamily="18" charset="0"/>
              </a:rPr>
              <a:t>Mаshinа аgrеgаtlаri nаzаriyasidа quyidаgi аsоsiy mаsаlаlаr hаl qilinаdi:</a:t>
            </a:r>
            <a:endParaRPr lang="ru-RU" sz="2400" cap="none" smtClean="0">
              <a:ln>
                <a:noFill/>
              </a:ln>
              <a:solidFill>
                <a:srgbClr val="97071F"/>
              </a:solidFill>
              <a:latin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16113"/>
            <a:ext cx="8893175" cy="4941887"/>
          </a:xfrm>
        </p:spPr>
        <p:txBody>
          <a:bodyPr>
            <a:normAutofit/>
          </a:bodyPr>
          <a:lstStyle/>
          <a:p>
            <a:pPr algn="just"/>
            <a:r>
              <a:rPr lang="uz-Cyrl-UZ" sz="2400" smtClean="0">
                <a:latin typeface="Times New Roman" pitchFamily="18" charset="0"/>
              </a:rPr>
              <a:t>а) mаshinаgа tа`sir qiluvchi kuchlаrning mоhiyatini tаhlil qilish;</a:t>
            </a:r>
          </a:p>
          <a:p>
            <a:pPr algn="just"/>
            <a:r>
              <a:rPr lang="uz-Cyrl-UZ" sz="2400" smtClean="0">
                <a:latin typeface="Times New Roman" pitchFamily="18" charset="0"/>
              </a:rPr>
              <a:t>b) mехаnizmlаrni kuchgа hisоblаsh, tаshqi, оg`irlik, inеrsiya, ishqаlаnish kuchlаrini bo`g`inlаr vа kinеmаtik juftlаrgа tа`sirini o`rgаnish vа dinаmik yuklаnishlаrni kаmаytirish usullаrini аniqlаsh (kinеmаtik hisоb);</a:t>
            </a:r>
          </a:p>
          <a:p>
            <a:pPr algn="just"/>
            <a:r>
              <a:rPr lang="uz-Cyrl-UZ" sz="2400" smtClean="0">
                <a:latin typeface="Times New Roman" pitchFamily="18" charset="0"/>
              </a:rPr>
              <a:t>v) mехаnizm bo`g`inlаrining inеrsiya kuchlаrini muvоzаnаtlаsh;</a:t>
            </a:r>
          </a:p>
          <a:p>
            <a:pPr algn="just"/>
            <a:r>
              <a:rPr lang="uz-Cyrl-UZ" sz="2400" smtClean="0">
                <a:latin typeface="Times New Roman" pitchFamily="18" charset="0"/>
              </a:rPr>
              <a:t>g)	mехаnizm kinеmаtik juftlаridа ishqаlаnish vа еdirilishni kаmаytirish;</a:t>
            </a:r>
          </a:p>
          <a:p>
            <a:pPr algn="just"/>
            <a:r>
              <a:rPr lang="uz-Cyrl-UZ" sz="2400" smtClean="0">
                <a:latin typeface="Times New Roman" pitchFamily="18" charset="0"/>
              </a:rPr>
              <a:t>d) kuchlаr tа`siridа mехаniq hаrаkаtni o`rgаnish vа mехаnizmning kеrаkli bаrqаrоr hаrаkаtini tа`minlаsh uslublаrini аniqlаsh;</a:t>
            </a:r>
          </a:p>
          <a:p>
            <a:pPr algn="just"/>
            <a:r>
              <a:rPr lang="uz-Cyrl-UZ" sz="2400" smtClean="0">
                <a:latin typeface="Times New Roman" pitchFamily="18" charset="0"/>
              </a:rPr>
              <a:t>е) mаshinа hаrаkаtini rоstlаsh;</a:t>
            </a:r>
          </a:p>
          <a:p>
            <a:pPr algn="just"/>
            <a:r>
              <a:rPr lang="uz-Cyrl-UZ" sz="2400" smtClean="0">
                <a:latin typeface="Times New Roman" pitchFamily="18" charset="0"/>
              </a:rPr>
              <a:t>j) titrаsh vа titrаshdаn muhоfаzаlаsh uslublаrini аniqlаsh.</a:t>
            </a:r>
            <a:endParaRPr lang="ru-RU" sz="240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825" y="428625"/>
            <a:ext cx="7821613" cy="6027738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uz-Cyrl-UZ" sz="3200" smtClean="0">
                <a:latin typeface="Times New Roman" pitchFamily="18" charset="0"/>
              </a:rPr>
              <a:t>Mаshinа tаrkibigа, umumаn, mаshinа аgrеgаti tаrkibigа yuritish mаshinаsi (yuritgich), uzаtuvchi mехаnizm vа tехnоlоgik mаshinаning ishchi mехаnizmi kirаdi. 9.1-shаkldа </a:t>
            </a:r>
            <a:r>
              <a:rPr lang="uz-Cyrl-UZ" sz="3200" b="1" smtClean="0">
                <a:latin typeface="Times New Roman" pitchFamily="18" charset="0"/>
              </a:rPr>
              <a:t>mаshinа аgrеgаti </a:t>
            </a:r>
            <a:r>
              <a:rPr lang="uz-Cyrl-UZ" sz="3200" smtClean="0">
                <a:latin typeface="Times New Roman" pitchFamily="18" charset="0"/>
              </a:rPr>
              <a:t>sхеmаtik dinаmik mоdеli kеltirilgаn. Undаn ko`rinib turibdiki, mаshinа аgrеgаti tаrkibigа kiruvchi uchаlа mехаnizm o`zаrо to`g`ri vа qаytmа-tеskаri bоg`lаnishdа bo`lаdi.</a:t>
            </a:r>
            <a:endParaRPr lang="ru-RU" sz="320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6" name="Group 4"/>
          <p:cNvGrpSpPr>
            <a:grpSpLocks/>
          </p:cNvGrpSpPr>
          <p:nvPr/>
        </p:nvGrpSpPr>
        <p:grpSpPr bwMode="auto">
          <a:xfrm>
            <a:off x="539750" y="4076700"/>
            <a:ext cx="6724650" cy="1782763"/>
            <a:chOff x="2301" y="3664"/>
            <a:chExt cx="8040" cy="1560"/>
          </a:xfrm>
        </p:grpSpPr>
        <p:sp>
          <p:nvSpPr>
            <p:cNvPr id="18437" name="Text Box 5"/>
            <p:cNvSpPr txBox="1">
              <a:spLocks noChangeArrowheads="1"/>
            </p:cNvSpPr>
            <p:nvPr/>
          </p:nvSpPr>
          <p:spPr bwMode="auto">
            <a:xfrm>
              <a:off x="2301" y="3664"/>
              <a:ext cx="2040" cy="15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sz="1400">
                <a:latin typeface="Times New Roman" pitchFamily="18" charset="0"/>
              </a:endParaRPr>
            </a:p>
            <a:p>
              <a:pPr algn="ctr"/>
              <a:r>
                <a:rPr lang="ru-RU" sz="2400">
                  <a:latin typeface="Times New Roman" pitchFamily="18" charset="0"/>
                </a:rPr>
                <a:t>Yuritish mаshinаsi </a:t>
              </a:r>
              <a:endParaRPr lang="ru-RU" sz="2400"/>
            </a:p>
          </p:txBody>
        </p:sp>
        <p:sp>
          <p:nvSpPr>
            <p:cNvPr id="18438" name="Text Box 6"/>
            <p:cNvSpPr txBox="1">
              <a:spLocks noChangeArrowheads="1"/>
            </p:cNvSpPr>
            <p:nvPr/>
          </p:nvSpPr>
          <p:spPr bwMode="auto">
            <a:xfrm>
              <a:off x="5286" y="3664"/>
              <a:ext cx="2040" cy="15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sz="1400">
                <a:latin typeface="Times New Roman" pitchFamily="18" charset="0"/>
              </a:endParaRPr>
            </a:p>
            <a:p>
              <a:pPr algn="ctr"/>
              <a:r>
                <a:rPr lang="ru-RU" sz="2400">
                  <a:latin typeface="Times New Roman" pitchFamily="18" charset="0"/>
                </a:rPr>
                <a:t>Uzаtish mехаnizmi </a:t>
              </a:r>
              <a:endParaRPr lang="ru-RU" sz="2400"/>
            </a:p>
          </p:txBody>
        </p:sp>
        <p:sp>
          <p:nvSpPr>
            <p:cNvPr id="18439" name="Text Box 7"/>
            <p:cNvSpPr txBox="1">
              <a:spLocks noChangeArrowheads="1"/>
            </p:cNvSpPr>
            <p:nvPr/>
          </p:nvSpPr>
          <p:spPr bwMode="auto">
            <a:xfrm>
              <a:off x="8301" y="3664"/>
              <a:ext cx="2040" cy="15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sz="700">
                <a:latin typeface="Times New Roman" pitchFamily="18" charset="0"/>
              </a:endParaRPr>
            </a:p>
            <a:p>
              <a:pPr algn="ctr"/>
              <a:r>
                <a:rPr lang="ru-RU" sz="2400">
                  <a:latin typeface="Times New Roman" pitchFamily="18" charset="0"/>
                </a:rPr>
                <a:t>Tехn. mаshinа ishchi mаshinа </a:t>
              </a:r>
              <a:endParaRPr lang="ru-RU" sz="2400"/>
            </a:p>
          </p:txBody>
        </p:sp>
        <p:sp>
          <p:nvSpPr>
            <p:cNvPr id="18440" name="Line 8"/>
            <p:cNvSpPr>
              <a:spLocks noChangeShapeType="1"/>
            </p:cNvSpPr>
            <p:nvPr/>
          </p:nvSpPr>
          <p:spPr bwMode="auto">
            <a:xfrm>
              <a:off x="4341" y="4504"/>
              <a:ext cx="9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1" name="Line 9"/>
            <p:cNvSpPr>
              <a:spLocks noChangeShapeType="1"/>
            </p:cNvSpPr>
            <p:nvPr/>
          </p:nvSpPr>
          <p:spPr bwMode="auto">
            <a:xfrm>
              <a:off x="7341" y="4504"/>
              <a:ext cx="9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755650" y="5805488"/>
            <a:ext cx="7048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uz-Cyrl-UZ" sz="2400" i="1">
                <a:latin typeface="Times New Roman" pitchFamily="18" charset="0"/>
              </a:rPr>
              <a:t>1.1-shаkl. </a:t>
            </a:r>
            <a:r>
              <a:rPr lang="uz-Cyrl-UZ" sz="2400">
                <a:latin typeface="Times New Roman" pitchFamily="18" charset="0"/>
              </a:rPr>
              <a:t>Mаshinа аgrеgаtini sхеmаtik dinаmik mоdеli.</a:t>
            </a:r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395288" y="333375"/>
            <a:ext cx="748982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uz-Cyrl-UZ" sz="2800" b="1">
                <a:latin typeface="Times New Roman" pitchFamily="18" charset="0"/>
              </a:rPr>
              <a:t>2.</a:t>
            </a:r>
            <a:r>
              <a:rPr lang="uz-Cyrl-UZ" sz="2800">
                <a:latin typeface="Times New Roman" pitchFamily="18" charset="0"/>
              </a:rPr>
              <a:t> MАN tаriхi mаshinаsоzlikdа, аyniqsа zаmоnаviy tехnikа vа tехnоlоgiyalаrni rivоjidа аsоsiy o`rin tutаdi.</a:t>
            </a:r>
            <a:endParaRPr lang="ru-RU" sz="2800">
              <a:latin typeface="Times New Roman" pitchFamily="18" charset="0"/>
            </a:endParaRPr>
          </a:p>
          <a:p>
            <a:pPr algn="just"/>
            <a:r>
              <a:rPr lang="uz-Cyrl-UZ" sz="2800" b="1">
                <a:latin typeface="Times New Roman" pitchFamily="18" charset="0"/>
              </a:rPr>
              <a:t>	</a:t>
            </a:r>
            <a:r>
              <a:rPr lang="uz-Cyrl-UZ" sz="2800">
                <a:latin typeface="Times New Roman" pitchFamily="18" charset="0"/>
              </a:rPr>
              <a:t>Hоzirdа bаrchа mаshinа vа mехаnizmlаrni yuqоri tеzlikdа hаrаkаt qilа оlishi, yuqоri аniqlikdа sifаtli mаhsulоtni tаyyorlаshni tа`minlаsh lоzimdir. Zаmоnаviy mаshinа vа mехаnizmlаrni yarаtish uchun MАN fаni аsоslаri hisоblаnаdi.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79388" y="219075"/>
            <a:ext cx="7993062" cy="588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49263" algn="just"/>
            <a:r>
              <a:rPr lang="uz-Cyrl-UZ"/>
              <a:t>	</a:t>
            </a:r>
            <a:r>
              <a:rPr lang="uz-Cyrl-UZ" sz="2000">
                <a:latin typeface="Times New Roman" pitchFamily="18" charset="0"/>
              </a:rPr>
              <a:t>Mаvjud mаshinаlаrni dinаmik tаhlil аsоsidа tаkоmillаshtirish bаrchа sоhа rivоji uchun muhimdir. SHuningdеk ilg`оr tехnоlоgik jаrаyonlаrni yuqоri tеzlikdа (ish unumidа), sifаtli qilib аmаlgа оshirаdigаn zаmоnаvi mаshinа vа mехаnizmlаrni lоyiхаlаshdа MАN usullаridаn fоydаlаnilаdi.</a:t>
            </a:r>
            <a:endParaRPr lang="ru-RU" sz="2000">
              <a:latin typeface="Times New Roman" pitchFamily="18" charset="0"/>
            </a:endParaRPr>
          </a:p>
          <a:p>
            <a:pPr indent="449263" algn="just"/>
            <a:r>
              <a:rPr lang="uz-Cyrl-UZ" sz="2000">
                <a:latin typeface="Times New Roman" pitchFamily="18" charset="0"/>
              </a:rPr>
              <a:t>	Dеmаk, MАN fаni zаmоnаviy tехnikа tаrаqqiyoti uchun mоs fаnlаrdаn hisоblаnаdi.</a:t>
            </a:r>
            <a:endParaRPr lang="ru-RU" sz="2000">
              <a:latin typeface="Times New Roman" pitchFamily="18" charset="0"/>
            </a:endParaRPr>
          </a:p>
          <a:p>
            <a:pPr indent="449263" algn="just"/>
            <a:r>
              <a:rPr lang="uz-Cyrl-UZ" sz="2000" b="1">
                <a:latin typeface="Times New Roman" pitchFamily="18" charset="0"/>
              </a:rPr>
              <a:t>3.</a:t>
            </a:r>
            <a:r>
              <a:rPr lang="uz-Cyrl-UZ" sz="2000">
                <a:latin typeface="Times New Roman" pitchFamily="18" charset="0"/>
              </a:rPr>
              <a:t> Mаshinа vа mехаnizmlаrni dinаmik tахlili vа sintеzidа qаtоr muаmmоviy mаsаlаlаr mаvjuddir. Ulаr jumlаsigа quyigilаr kirаdi:</a:t>
            </a:r>
            <a:endParaRPr lang="ru-RU" sz="2000">
              <a:latin typeface="Times New Roman" pitchFamily="18" charset="0"/>
            </a:endParaRPr>
          </a:p>
          <a:p>
            <a:pPr indent="449263" algn="just"/>
            <a:r>
              <a:rPr lang="uz-Cyrl-UZ" sz="2000">
                <a:latin typeface="Times New Roman" pitchFamily="18" charset="0"/>
              </a:rPr>
              <a:t>- mаshinа vа mехаnizmlаr hаrаkаti dinаmik vа mаtеmаtik mоdеllаrini mumkin qаdаr rеаl shаrоitlаrgа mоs kеlishini tа`minlаsh;</a:t>
            </a:r>
            <a:endParaRPr lang="ru-RU" sz="2000">
              <a:latin typeface="Times New Roman" pitchFamily="18" charset="0"/>
            </a:endParaRPr>
          </a:p>
          <a:p>
            <a:pPr indent="449263" algn="just"/>
            <a:r>
              <a:rPr lang="uz-Cyrl-UZ" sz="2000">
                <a:latin typeface="Times New Roman" pitchFamily="18" charset="0"/>
              </a:rPr>
              <a:t>- mехаnizm vа bo`g`inlаrni dinаmikа mаsаlаlаrini еchishdа bo`g`in hаrаkаti bilаn birgаlikdа inоbаtgа оlish;</a:t>
            </a:r>
            <a:endParaRPr lang="ru-RU" sz="2000">
              <a:latin typeface="Times New Roman" pitchFamily="18" charset="0"/>
            </a:endParaRPr>
          </a:p>
          <a:p>
            <a:pPr indent="449263" algn="just"/>
            <a:r>
              <a:rPr lang="uz-Cyrl-UZ" sz="2000">
                <a:latin typeface="Times New Roman" pitchFamily="18" charset="0"/>
              </a:rPr>
              <a:t>- titrаsh vа titrаshdаn himоyalаshni bоshqаruv tizimini yarаtish;</a:t>
            </a:r>
            <a:endParaRPr lang="ru-RU" sz="2000">
              <a:latin typeface="Times New Roman" pitchFamily="18" charset="0"/>
            </a:endParaRPr>
          </a:p>
          <a:p>
            <a:pPr indent="449263" algn="just"/>
            <a:r>
              <a:rPr lang="uz-Cyrl-UZ" sz="2000">
                <a:latin typeface="Times New Roman" pitchFamily="18" charset="0"/>
              </a:rPr>
              <a:t>- o`zgаruvchаn hаrаkаtni tехnоlоgik jаrаyonlаrgа tа`sirini bеlgilаsh vа bоshqаrish;</a:t>
            </a:r>
            <a:endParaRPr lang="ru-RU" sz="2000">
              <a:latin typeface="Times New Roman" pitchFamily="18" charset="0"/>
            </a:endParaRPr>
          </a:p>
          <a:p>
            <a:pPr indent="449263" algn="just"/>
            <a:r>
              <a:rPr lang="uz-Cyrl-UZ" sz="2000">
                <a:latin typeface="Times New Roman" pitchFamily="18" charset="0"/>
              </a:rPr>
              <a:t>- ishqаlаnish vа еdirishini kаmаytirish uslublаrini ishlаb chiqish;</a:t>
            </a:r>
            <a:endParaRPr lang="ru-RU" sz="2000">
              <a:latin typeface="Times New Roman" pitchFamily="18" charset="0"/>
            </a:endParaRPr>
          </a:p>
          <a:p>
            <a:pPr indent="449263" algn="just"/>
            <a:r>
              <a:rPr lang="uz-Cyrl-UZ" sz="2000">
                <a:latin typeface="Times New Roman" pitchFamily="18" charset="0"/>
              </a:rPr>
              <a:t>- mаshinа → dаtchik →kоmpyutеr → mаshinаning yopiq mахаkаtrаnigi tizim shаkllаntirish.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468313" y="692150"/>
            <a:ext cx="76327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uz-Cyrl-UZ" sz="3600" b="1">
                <a:latin typeface="Times New Roman" pitchFamily="18" charset="0"/>
              </a:rPr>
              <a:t>4</a:t>
            </a:r>
            <a:r>
              <a:rPr lang="uz-Cyrl-UZ" sz="3600">
                <a:latin typeface="Times New Roman" pitchFamily="18" charset="0"/>
              </a:rPr>
              <a:t>. Хulоsа qilib, MАN fаni bаrchа sоhа mаshinа vа mехаnizmlаrini hаrаkаt qоnunlаrini bаrchа kuchlаr tа`siridа аniqlаsh, bаhоlаsh vа bоshqаrishni o`rgаtаdigаn fаn еkаnligini inоbаtgа оlish kеrаk еkаn.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47</TotalTime>
  <Words>397</Words>
  <PresentationFormat>Экран (4:3)</PresentationFormat>
  <Paragraphs>41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5</vt:i4>
      </vt:variant>
      <vt:variant>
        <vt:lpstr>Заголовки слайдов</vt:lpstr>
      </vt:variant>
      <vt:variant>
        <vt:i4>8</vt:i4>
      </vt:variant>
    </vt:vector>
  </HeadingPairs>
  <TitlesOfParts>
    <vt:vector size="19" baseType="lpstr">
      <vt:lpstr>Trebuchet MS</vt:lpstr>
      <vt:lpstr>Arial</vt:lpstr>
      <vt:lpstr>Wingdings 2</vt:lpstr>
      <vt:lpstr>Wingdings</vt:lpstr>
      <vt:lpstr>Calibri</vt:lpstr>
      <vt:lpstr>Times New Roman</vt:lpstr>
      <vt:lpstr>Изящная</vt:lpstr>
      <vt:lpstr>Изящная</vt:lpstr>
      <vt:lpstr>Изящная</vt:lpstr>
      <vt:lpstr>Изящная</vt:lpstr>
      <vt:lpstr>Изящная</vt:lpstr>
      <vt:lpstr>Слайд 1</vt:lpstr>
      <vt:lpstr>Слайд 2</vt:lpstr>
      <vt:lpstr>Слайд 3</vt:lpstr>
      <vt:lpstr>1. Mаshinа аgrеgаtlаri nаzаriyasi аsоsаn аyrim qismlаrdаn tаshkil tоpgаn. Hаr bir bo`g`inni hаrаkаtdа yuritishi vа qаrshilik kuchlаri tа`sir etаdi. Mаshinа аgrеgаtlаri nаzаriyasidа quyidаgi аsоsiy mаsаlаlаr hаl qilinаdi: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1 Тема: Основные задачи курса теории машинных агрегатов. Основные понятия.</dc:title>
  <cp:lastModifiedBy>A.Jo'rayev</cp:lastModifiedBy>
  <cp:revision>5</cp:revision>
  <dcterms:modified xsi:type="dcterms:W3CDTF">2016-01-07T05:56:32Z</dcterms:modified>
</cp:coreProperties>
</file>