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handoutMasterIdLst>
    <p:handoutMasterId r:id="rId13"/>
  </p:handoutMasterIdLst>
  <p:sldIdLst>
    <p:sldId id="258" r:id="rId5"/>
    <p:sldId id="321" r:id="rId6"/>
    <p:sldId id="323" r:id="rId7"/>
    <p:sldId id="322" r:id="rId8"/>
    <p:sldId id="325" r:id="rId9"/>
    <p:sldId id="324" r:id="rId10"/>
    <p:sldId id="32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E89F368-E969-404A-A569-EC382FCBA188}">
          <p14:sldIdLst>
            <p14:sldId id="258"/>
            <p14:sldId id="321"/>
            <p14:sldId id="323"/>
            <p14:sldId id="322"/>
            <p14:sldId id="325"/>
            <p14:sldId id="324"/>
            <p14:sldId id="32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m Perkov" initials="TP" lastIdx="6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91" autoAdjust="0"/>
    <p:restoredTop sz="93597" autoAdjust="0"/>
  </p:normalViewPr>
  <p:slideViewPr>
    <p:cSldViewPr snapToGrid="0">
      <p:cViewPr>
        <p:scale>
          <a:sx n="66" d="100"/>
          <a:sy n="66" d="100"/>
        </p:scale>
        <p:origin x="824" y="576"/>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commentAuthors" Target="commentAuthors.xml"/><Relationship Id="rId15" Type="http://schemas.openxmlformats.org/officeDocument/2006/relationships/presProps" Target="presProps.xml"/><Relationship Id="rId16" Type="http://schemas.openxmlformats.org/officeDocument/2006/relationships/viewProps" Target="viewProps.xml"/><Relationship Id="rId17" Type="http://schemas.openxmlformats.org/officeDocument/2006/relationships/theme" Target="theme/theme1.xml"/><Relationship Id="rId18"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1-06T20:29:08.399" idx="68">
    <p:pos x="960" y="3617"/>
    <p:text>*Reward people according to what the organization values and wants to pay for; for the value they create.
*Reward the right things to convey the right message about what is important in terms of behaviors and outcomes.
*Develop a performance culture and a positive employment relationship
*Motivate people and obtain their commitment and engagement.
*Help to attract and retain the high quality people the organization needs.
*Align reward practices with both business goals and employee values
*Operate fairly and transparently – people feel that they are treated justly in accordance with what is due to them and understand how reward processes operate</p:text>
    <p:extLst>
      <p:ext uri="{C676402C-5697-4E1C-873F-D02D1690AC5C}">
        <p15:threadingInfo xmlns:p15="http://schemas.microsoft.com/office/powerpoint/2012/main" timeZoneBias="-30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5-12-12T08:37:11.954" idx="41">
    <p:pos x="2714" y="600"/>
    <p:text>Base salary is a fixed amount of money paid to an employee by an employer in return for work performed. Base salary does not include benefits, bonuses or any other potential compensation from an employer. Base salary is paid, most frequently, in a bi-weekly paycheck to an exempt or professional employee.</p:text>
    <p:extLst mod="1">
      <p:ext uri="{C676402C-5697-4E1C-873F-D02D1690AC5C}">
        <p15:threadingInfo xmlns:p15="http://schemas.microsoft.com/office/powerpoint/2012/main" timeZoneBias="-300"/>
      </p:ext>
    </p:extLst>
  </p:cm>
  <p:cm authorId="1" dt="2015-12-12T08:42:36.297" idx="42">
    <p:pos x="2064" y="2452"/>
    <p:text>is pay that is linked to measures of individual, group, or company performance. Get paid according to your contribution</p:text>
    <p:extLst mod="1">
      <p:ext uri="{C676402C-5697-4E1C-873F-D02D1690AC5C}">
        <p15:threadingInfo xmlns:p15="http://schemas.microsoft.com/office/powerpoint/2012/main" timeZoneBias="-300"/>
      </p:ext>
    </p:extLst>
  </p:cm>
  <p:cm authorId="1" dt="2015-12-12T08:50:05.396" idx="43">
    <p:pos x="3163" y="1953"/>
    <p:text>A pay grade is a step within a compensation system that defines the amount of pay an employee will receive. The pay grade is generally defined by the level of the responsibilities performed within the job description of the position, the authority exercised by the position, and the length of time the employee has performed the job.Pay grades provide a framework for compensation by defining the amount of pay available at each step in the employment process. Pay grades take the place of salary negotiation, particularly in public sector employment where fairness trumps contribution.</p:text>
    <p:extLst mod="1">
      <p:ext uri="{C676402C-5697-4E1C-873F-D02D1690AC5C}">
        <p15:threadingInfo xmlns:p15="http://schemas.microsoft.com/office/powerpoint/2012/main" timeZoneBias="-300"/>
      </p:ext>
    </p:extLst>
  </p:cm>
  <p:cm authorId="1" dt="2015-12-12T08:52:39.097" idx="44">
    <p:pos x="2555" y="1480"/>
    <p:text>People are compensated in relation to the market value of their job, regardless of their level in the organization. The market may suggest, for example, that certain information technology workers should be paid more than chief technology officers.
The pertinent value in the market pricing method is not the midpoint of a grade, but the midpoint of that job in the market, along with the employee's comparatio, or salary divided by the market rate. Over time, the employee's pay should move closer to market as performance moves closer to expectations for that job.</p:text>
    <p:extLst mod="1">
      <p:ext uri="{C676402C-5697-4E1C-873F-D02D1690AC5C}">
        <p15:threadingInfo xmlns:p15="http://schemas.microsoft.com/office/powerpoint/2012/main" timeZoneBias="-30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11/9/17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59A415-3864-034B-A06D-7E4DC860C130}" type="datetimeFigureOut">
              <a:rPr lang="en-US" smtClean="0"/>
              <a:t>11/9/17</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DCF1ACD-8B6A-9147-8920-869C1AE0F8D9}" type="slidenum">
              <a:rPr lang="en-US" smtClean="0"/>
              <a:t>‹#›</a:t>
            </a:fld>
            <a:endParaRPr lang="en-US"/>
          </a:p>
        </p:txBody>
      </p:sp>
    </p:spTree>
    <p:extLst>
      <p:ext uri="{BB962C8B-B14F-4D97-AF65-F5344CB8AC3E}">
        <p14:creationId xmlns:p14="http://schemas.microsoft.com/office/powerpoint/2010/main" val="173718557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3</a:t>
            </a:fld>
            <a:endParaRPr lang="en-GB"/>
          </a:p>
        </p:txBody>
      </p:sp>
    </p:spTree>
    <p:extLst>
      <p:ext uri="{BB962C8B-B14F-4D97-AF65-F5344CB8AC3E}">
        <p14:creationId xmlns:p14="http://schemas.microsoft.com/office/powerpoint/2010/main" val="299406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GB"/>
          </a:p>
        </p:txBody>
      </p:sp>
      <p:sp>
        <p:nvSpPr>
          <p:cNvPr id="4" name="Номер слайда 3"/>
          <p:cNvSpPr>
            <a:spLocks noGrp="1"/>
          </p:cNvSpPr>
          <p:nvPr>
            <p:ph type="sldNum" sz="quarter" idx="10"/>
          </p:nvPr>
        </p:nvSpPr>
        <p:spPr/>
        <p:txBody>
          <a:bodyPr/>
          <a:lstStyle/>
          <a:p>
            <a:fld id="{53CB8037-318D-45C3-96B2-219BAEA46578}" type="slidenum">
              <a:rPr lang="en-GB" smtClean="0"/>
              <a:t>5</a:t>
            </a:fld>
            <a:endParaRPr lang="en-GB"/>
          </a:p>
        </p:txBody>
      </p:sp>
    </p:spTree>
    <p:extLst>
      <p:ext uri="{BB962C8B-B14F-4D97-AF65-F5344CB8AC3E}">
        <p14:creationId xmlns:p14="http://schemas.microsoft.com/office/powerpoint/2010/main" val="1676756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11/9/17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comments" Target="../comments/commen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4" Type="http://schemas.openxmlformats.org/officeDocument/2006/relationships/comments" Target="../comments/comment2.xml"/><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559717" y="1011675"/>
            <a:ext cx="11121682" cy="1061013"/>
          </a:xfrm>
        </p:spPr>
        <p:txBody>
          <a:bodyPr/>
          <a:lstStyle/>
          <a:p>
            <a:r>
              <a:rPr lang="en-US" sz="5400" dirty="0" smtClean="0">
                <a:solidFill>
                  <a:srgbClr val="FF0000"/>
                </a:solidFill>
              </a:rPr>
              <a:t>REWARD MANAGEMENT</a:t>
            </a:r>
            <a:endParaRPr lang="en-US" sz="3600" dirty="0">
              <a:solidFill>
                <a:srgbClr val="FF0000"/>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7707" y="2072688"/>
            <a:ext cx="6225702" cy="4512936"/>
          </a:xfrm>
          <a:prstGeom prst="rect">
            <a:avLst/>
          </a:prstGeom>
        </p:spPr>
      </p:pic>
    </p:spTree>
    <p:extLst>
      <p:ext uri="{BB962C8B-B14F-4D97-AF65-F5344CB8AC3E}">
        <p14:creationId xmlns:p14="http://schemas.microsoft.com/office/powerpoint/2010/main" val="1345507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 y="0"/>
            <a:ext cx="12192000" cy="820674"/>
          </a:xfrm>
          <a:prstGeom prst="rect">
            <a:avLst/>
          </a:prstGeom>
          <a:noFill/>
        </p:spPr>
        <p:txBody>
          <a:bodyPr wrap="square" rtlCol="0" anchor="ctr">
            <a:spAutoFit/>
          </a:bodyPr>
          <a:lstStyle/>
          <a:p>
            <a:pPr>
              <a:lnSpc>
                <a:spcPct val="150000"/>
              </a:lnSpc>
            </a:pPr>
            <a:r>
              <a:rPr lang="en-GB" sz="3600" b="1" dirty="0" smtClean="0">
                <a:solidFill>
                  <a:srgbClr val="FF0000"/>
                </a:solidFill>
              </a:rPr>
              <a:t>What’s Reward </a:t>
            </a:r>
            <a:r>
              <a:rPr lang="en-GB" sz="3600" b="1" dirty="0">
                <a:solidFill>
                  <a:srgbClr val="FF0000"/>
                </a:solidFill>
              </a:rPr>
              <a:t>Management?</a:t>
            </a:r>
          </a:p>
        </p:txBody>
      </p:sp>
      <p:sp>
        <p:nvSpPr>
          <p:cNvPr id="4" name="Text Placeholder 3"/>
          <p:cNvSpPr>
            <a:spLocks noGrp="1" noChangeArrowheads="1"/>
          </p:cNvSpPr>
          <p:nvPr>
            <p:ph type="body" idx="4294967295"/>
          </p:nvPr>
        </p:nvSpPr>
        <p:spPr>
          <a:xfrm>
            <a:off x="106556" y="925521"/>
            <a:ext cx="11978885" cy="5044346"/>
          </a:xfrm>
          <a:prstGeom prst="rect">
            <a:avLst/>
          </a:prstGeom>
        </p:spPr>
        <p:txBody>
          <a:bodyPr>
            <a:noAutofit/>
          </a:bodyPr>
          <a:lstStyle/>
          <a:p>
            <a:pPr algn="just">
              <a:lnSpc>
                <a:spcPct val="150000"/>
              </a:lnSpc>
            </a:pPr>
            <a:r>
              <a:rPr lang="en-US" altLang="en-US" sz="2700" b="1" dirty="0"/>
              <a:t>Reward management </a:t>
            </a:r>
            <a:r>
              <a:rPr lang="en-US" altLang="en-US" sz="2700" dirty="0"/>
              <a:t>is concerned with the formulation and implementation of strategies and policies in order to reward people fairly, equitably and consistently in accordance with their value to the organization.</a:t>
            </a:r>
          </a:p>
          <a:p>
            <a:pPr algn="just">
              <a:lnSpc>
                <a:spcPct val="150000"/>
              </a:lnSpc>
            </a:pPr>
            <a:r>
              <a:rPr lang="en-US" altLang="en-US" sz="2700" dirty="0"/>
              <a:t>It deals with the design,  implementation and maintenance of reward systems</a:t>
            </a:r>
          </a:p>
          <a:p>
            <a:pPr algn="just">
              <a:lnSpc>
                <a:spcPct val="150000"/>
              </a:lnSpc>
            </a:pPr>
            <a:r>
              <a:rPr lang="en-US" altLang="en-US" sz="2700" dirty="0"/>
              <a:t>Reward can be regarded as the fundamental expression of the employment </a:t>
            </a:r>
            <a:r>
              <a:rPr lang="en-US" altLang="en-US" sz="2700" dirty="0" smtClean="0"/>
              <a:t>relationship</a:t>
            </a:r>
            <a:endParaRPr lang="en-US" altLang="en-US" sz="2700" dirty="0" smtClean="0"/>
          </a:p>
        </p:txBody>
      </p:sp>
    </p:spTree>
    <p:extLst>
      <p:ext uri="{BB962C8B-B14F-4D97-AF65-F5344CB8AC3E}">
        <p14:creationId xmlns:p14="http://schemas.microsoft.com/office/powerpoint/2010/main" val="21131304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01976" y="1029274"/>
            <a:ext cx="11563045" cy="522288"/>
          </a:xfrm>
        </p:spPr>
        <p:txBody>
          <a:bodyPr/>
          <a:lstStyle/>
          <a:p>
            <a:pPr algn="ctr"/>
            <a:r>
              <a:rPr lang="en-GB" dirty="0">
                <a:solidFill>
                  <a:srgbClr val="FF0000"/>
                </a:solidFill>
              </a:rPr>
              <a:t>Why do we need Reward </a:t>
            </a:r>
            <a:r>
              <a:rPr lang="en-GB">
                <a:solidFill>
                  <a:srgbClr val="FF0000"/>
                </a:solidFill>
              </a:rPr>
              <a:t>Management</a:t>
            </a:r>
            <a:r>
              <a:rPr lang="en-GB" smtClean="0">
                <a:solidFill>
                  <a:srgbClr val="FF0000"/>
                </a:solidFill>
              </a:rPr>
              <a:t>?</a:t>
            </a:r>
            <a:endParaRPr lang="en-GB" dirty="0">
              <a:solidFill>
                <a:srgbClr val="FF0000"/>
              </a:solidFill>
            </a:endParaRPr>
          </a:p>
        </p:txBody>
      </p:sp>
      <p:sp>
        <p:nvSpPr>
          <p:cNvPr id="3" name="Content Placeholder 2"/>
          <p:cNvSpPr>
            <a:spLocks noGrp="1"/>
          </p:cNvSpPr>
          <p:nvPr>
            <p:ph sz="quarter" idx="11"/>
          </p:nvPr>
        </p:nvSpPr>
        <p:spPr>
          <a:xfrm>
            <a:off x="953310" y="2023352"/>
            <a:ext cx="10642127" cy="4533597"/>
          </a:xfrm>
        </p:spPr>
        <p:txBody>
          <a:bodyPr/>
          <a:lstStyle/>
          <a:p>
            <a:pPr>
              <a:lnSpc>
                <a:spcPct val="100000"/>
              </a:lnSpc>
            </a:pPr>
            <a:r>
              <a:rPr lang="en-US" sz="3200" b="1" dirty="0"/>
              <a:t>Mutually beneficial</a:t>
            </a:r>
            <a:r>
              <a:rPr lang="en-US" sz="3200" b="1" dirty="0"/>
              <a:t> </a:t>
            </a:r>
            <a:endParaRPr lang="en-US" sz="3200" b="1" dirty="0" smtClean="0"/>
          </a:p>
          <a:p>
            <a:pPr>
              <a:lnSpc>
                <a:spcPct val="100000"/>
              </a:lnSpc>
            </a:pPr>
            <a:r>
              <a:rPr lang="en-US" sz="3200" b="1" dirty="0"/>
              <a:t>Motivation</a:t>
            </a:r>
            <a:r>
              <a:rPr lang="en-US" sz="3200" b="1" dirty="0"/>
              <a:t> </a:t>
            </a:r>
            <a:endParaRPr lang="en-US" sz="3200" b="1" dirty="0" smtClean="0"/>
          </a:p>
          <a:p>
            <a:pPr>
              <a:lnSpc>
                <a:spcPct val="100000"/>
              </a:lnSpc>
            </a:pPr>
            <a:r>
              <a:rPr lang="en-US" sz="3200" b="1" dirty="0"/>
              <a:t>Absenteeism</a:t>
            </a:r>
            <a:r>
              <a:rPr lang="en-US" sz="3200" b="1" dirty="0"/>
              <a:t> </a:t>
            </a:r>
            <a:endParaRPr lang="en-US" sz="3200" b="1" dirty="0" smtClean="0"/>
          </a:p>
          <a:p>
            <a:pPr>
              <a:lnSpc>
                <a:spcPct val="100000"/>
              </a:lnSpc>
            </a:pPr>
            <a:r>
              <a:rPr lang="en-US" sz="3200" b="1" dirty="0"/>
              <a:t>Loyalty</a:t>
            </a:r>
            <a:r>
              <a:rPr lang="en-US" sz="3200" b="1" dirty="0"/>
              <a:t> </a:t>
            </a:r>
            <a:endParaRPr lang="en-US" sz="3200" b="1" dirty="0" smtClean="0"/>
          </a:p>
          <a:p>
            <a:pPr>
              <a:lnSpc>
                <a:spcPct val="100000"/>
              </a:lnSpc>
            </a:pPr>
            <a:r>
              <a:rPr lang="en-US" sz="3200" b="1" dirty="0"/>
              <a:t>Morale </a:t>
            </a:r>
            <a:endParaRPr lang="en-US" sz="3200" b="1" dirty="0" smtClean="0"/>
          </a:p>
          <a:p>
            <a:pPr>
              <a:lnSpc>
                <a:spcPct val="100000"/>
              </a:lnSpc>
            </a:pPr>
            <a:r>
              <a:rPr lang="en-US" sz="3200" b="1" dirty="0"/>
              <a:t>Teamwork</a:t>
            </a:r>
            <a:r>
              <a:rPr lang="en-US" sz="3200" b="1" dirty="0"/>
              <a:t> </a:t>
            </a:r>
          </a:p>
        </p:txBody>
      </p:sp>
      <p:pic>
        <p:nvPicPr>
          <p:cNvPr id="4" name="Picture 2" descr="http://www.steelwedge.com/media/uploads/2012/08/question-things1-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2509" y="2160404"/>
            <a:ext cx="4259491" cy="42594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2918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Content Placeholder 2"/>
          <p:cNvSpPr txBox="1">
            <a:spLocks/>
          </p:cNvSpPr>
          <p:nvPr/>
        </p:nvSpPr>
        <p:spPr>
          <a:xfrm>
            <a:off x="132017" y="613730"/>
            <a:ext cx="11927965" cy="40846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q"/>
            </a:pPr>
            <a:r>
              <a:rPr lang="en-US" altLang="en-US" b="1" dirty="0" smtClean="0"/>
              <a:t> The </a:t>
            </a:r>
            <a:r>
              <a:rPr lang="en-US" altLang="en-US" b="1" dirty="0"/>
              <a:t>base (basic) pay</a:t>
            </a:r>
          </a:p>
          <a:p>
            <a:pPr>
              <a:lnSpc>
                <a:spcPct val="150000"/>
              </a:lnSpc>
              <a:buFont typeface="Wingdings" panose="05000000000000000000" pitchFamily="2" charset="2"/>
              <a:buChar char="q"/>
            </a:pPr>
            <a:r>
              <a:rPr lang="en-US" altLang="en-US" b="1" dirty="0" smtClean="0"/>
              <a:t> Job </a:t>
            </a:r>
            <a:r>
              <a:rPr lang="en-US" altLang="en-US" b="1" dirty="0"/>
              <a:t>evaluation</a:t>
            </a:r>
          </a:p>
          <a:p>
            <a:pPr>
              <a:lnSpc>
                <a:spcPct val="150000"/>
              </a:lnSpc>
              <a:buFont typeface="Wingdings" panose="05000000000000000000" pitchFamily="2" charset="2"/>
              <a:buChar char="q"/>
            </a:pPr>
            <a:r>
              <a:rPr lang="en-US" altLang="en-US" b="1" dirty="0" smtClean="0"/>
              <a:t> Market </a:t>
            </a:r>
            <a:r>
              <a:rPr lang="en-US" altLang="en-US" b="1" dirty="0"/>
              <a:t>rate analysis </a:t>
            </a:r>
          </a:p>
          <a:p>
            <a:pPr>
              <a:lnSpc>
                <a:spcPct val="150000"/>
              </a:lnSpc>
              <a:buFont typeface="Wingdings" panose="05000000000000000000" pitchFamily="2" charset="2"/>
              <a:buChar char="q"/>
            </a:pPr>
            <a:r>
              <a:rPr lang="en-US" altLang="en-US" b="1" dirty="0" smtClean="0"/>
              <a:t> Grade </a:t>
            </a:r>
            <a:r>
              <a:rPr lang="en-US" altLang="en-US" b="1" dirty="0"/>
              <a:t>and Pay Structures</a:t>
            </a:r>
          </a:p>
          <a:p>
            <a:pPr>
              <a:lnSpc>
                <a:spcPct val="150000"/>
              </a:lnSpc>
              <a:buFont typeface="Wingdings" panose="05000000000000000000" pitchFamily="2" charset="2"/>
              <a:buChar char="q"/>
            </a:pPr>
            <a:r>
              <a:rPr lang="en-US" altLang="en-US" b="1" dirty="0" smtClean="0"/>
              <a:t> Contingent </a:t>
            </a:r>
            <a:r>
              <a:rPr lang="en-US" altLang="en-US" b="1" dirty="0"/>
              <a:t>Pay</a:t>
            </a:r>
          </a:p>
          <a:p>
            <a:pPr>
              <a:lnSpc>
                <a:spcPct val="150000"/>
              </a:lnSpc>
              <a:buFont typeface="Wingdings" panose="05000000000000000000" pitchFamily="2" charset="2"/>
              <a:buChar char="q"/>
            </a:pPr>
            <a:r>
              <a:rPr lang="en-US" altLang="en-US" b="1" dirty="0" smtClean="0"/>
              <a:t> Employee </a:t>
            </a:r>
            <a:r>
              <a:rPr lang="en-US" altLang="en-US" b="1" dirty="0"/>
              <a:t>benefits</a:t>
            </a:r>
          </a:p>
          <a:p>
            <a:pPr>
              <a:lnSpc>
                <a:spcPct val="150000"/>
              </a:lnSpc>
              <a:buFont typeface="Wingdings" panose="05000000000000000000" pitchFamily="2" charset="2"/>
              <a:buChar char="q"/>
            </a:pPr>
            <a:r>
              <a:rPr lang="en-US" altLang="en-US" b="1" dirty="0" smtClean="0"/>
              <a:t> Performance </a:t>
            </a:r>
            <a:r>
              <a:rPr lang="en-US" altLang="en-US" b="1" dirty="0"/>
              <a:t>management</a:t>
            </a:r>
          </a:p>
          <a:p>
            <a:pPr>
              <a:lnSpc>
                <a:spcPct val="150000"/>
              </a:lnSpc>
              <a:buFont typeface="Wingdings" panose="05000000000000000000" pitchFamily="2" charset="2"/>
              <a:buChar char="q"/>
            </a:pPr>
            <a:r>
              <a:rPr lang="en-US" altLang="en-US" b="1" dirty="0" smtClean="0"/>
              <a:t> Non-financial rewards</a:t>
            </a:r>
            <a:endParaRPr lang="en-US" altLang="en-US" b="1" dirty="0"/>
          </a:p>
        </p:txBody>
      </p:sp>
      <p:sp>
        <p:nvSpPr>
          <p:cNvPr id="5" name="TextBox 4"/>
          <p:cNvSpPr txBox="1"/>
          <p:nvPr/>
        </p:nvSpPr>
        <p:spPr>
          <a:xfrm>
            <a:off x="-1" y="55946"/>
            <a:ext cx="12192000" cy="646331"/>
          </a:xfrm>
          <a:prstGeom prst="rect">
            <a:avLst/>
          </a:prstGeom>
          <a:noFill/>
        </p:spPr>
        <p:txBody>
          <a:bodyPr wrap="square" rtlCol="0" anchor="ctr">
            <a:spAutoFit/>
          </a:bodyPr>
          <a:lstStyle/>
          <a:p>
            <a:r>
              <a:rPr lang="en-GB" sz="3600" b="1" dirty="0" smtClean="0">
                <a:solidFill>
                  <a:schemeClr val="bg1"/>
                </a:solidFill>
              </a:rPr>
              <a:t>The Reward System</a:t>
            </a:r>
            <a:endParaRPr lang="en-GB" sz="3600" b="1" dirty="0">
              <a:solidFill>
                <a:schemeClr val="bg1"/>
              </a:solidFill>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9112" y="1149354"/>
            <a:ext cx="5509814" cy="4537494"/>
          </a:xfrm>
          <a:prstGeom prst="rect">
            <a:avLst/>
          </a:prstGeom>
        </p:spPr>
      </p:pic>
    </p:spTree>
    <p:extLst>
      <p:ext uri="{BB962C8B-B14F-4D97-AF65-F5344CB8AC3E}">
        <p14:creationId xmlns:p14="http://schemas.microsoft.com/office/powerpoint/2010/main" val="17672026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Total Reward System</a:t>
            </a:r>
            <a:endParaRPr lang="en-US" dirty="0">
              <a:solidFill>
                <a:srgbClr val="FF0000"/>
              </a:solidFill>
            </a:endParaRPr>
          </a:p>
        </p:txBody>
      </p:sp>
      <p:sp>
        <p:nvSpPr>
          <p:cNvPr id="3" name="Content Placeholder 2"/>
          <p:cNvSpPr>
            <a:spLocks noGrp="1"/>
          </p:cNvSpPr>
          <p:nvPr>
            <p:ph sz="quarter" idx="11"/>
          </p:nvPr>
        </p:nvSpPr>
        <p:spPr>
          <a:xfrm>
            <a:off x="6420255" y="1459150"/>
            <a:ext cx="5311369" cy="4689238"/>
          </a:xfrm>
        </p:spPr>
        <p:txBody>
          <a:bodyPr/>
          <a:lstStyle/>
          <a:p>
            <a:pPr>
              <a:lnSpc>
                <a:spcPct val="200000"/>
              </a:lnSpc>
            </a:pPr>
            <a:r>
              <a:rPr lang="en-US" b="1" dirty="0" smtClean="0">
                <a:solidFill>
                  <a:srgbClr val="FF0000"/>
                </a:solidFill>
              </a:rPr>
              <a:t>Compensation </a:t>
            </a:r>
          </a:p>
          <a:p>
            <a:pPr>
              <a:lnSpc>
                <a:spcPct val="200000"/>
              </a:lnSpc>
            </a:pPr>
            <a:r>
              <a:rPr lang="en-US" b="1" dirty="0">
                <a:solidFill>
                  <a:srgbClr val="FF0000"/>
                </a:solidFill>
              </a:rPr>
              <a:t>Recognition</a:t>
            </a:r>
            <a:r>
              <a:rPr lang="en-US" b="1" dirty="0">
                <a:solidFill>
                  <a:srgbClr val="FF0000"/>
                </a:solidFill>
              </a:rPr>
              <a:t> </a:t>
            </a:r>
            <a:endParaRPr lang="en-US" b="1" dirty="0" smtClean="0">
              <a:solidFill>
                <a:srgbClr val="FF0000"/>
              </a:solidFill>
            </a:endParaRPr>
          </a:p>
          <a:p>
            <a:pPr>
              <a:lnSpc>
                <a:spcPct val="200000"/>
              </a:lnSpc>
            </a:pPr>
            <a:r>
              <a:rPr lang="en-US" b="1" dirty="0">
                <a:solidFill>
                  <a:srgbClr val="FF0000"/>
                </a:solidFill>
              </a:rPr>
              <a:t>Benefits</a:t>
            </a:r>
            <a:r>
              <a:rPr lang="en-US" b="1" dirty="0">
                <a:solidFill>
                  <a:srgbClr val="FF0000"/>
                </a:solidFill>
              </a:rPr>
              <a:t> </a:t>
            </a:r>
            <a:endParaRPr lang="en-US" b="1" dirty="0" smtClean="0">
              <a:solidFill>
                <a:srgbClr val="FF0000"/>
              </a:solidFill>
            </a:endParaRPr>
          </a:p>
          <a:p>
            <a:pPr>
              <a:lnSpc>
                <a:spcPct val="200000"/>
              </a:lnSpc>
            </a:pPr>
            <a:r>
              <a:rPr lang="en-US" b="1" dirty="0">
                <a:solidFill>
                  <a:srgbClr val="FF0000"/>
                </a:solidFill>
              </a:rPr>
              <a:t>Work/Life Balance</a:t>
            </a:r>
            <a:r>
              <a:rPr lang="en-US" b="1" dirty="0">
                <a:solidFill>
                  <a:srgbClr val="FF0000"/>
                </a:solidFill>
              </a:rPr>
              <a:t> </a:t>
            </a:r>
            <a:endParaRPr lang="en-US" b="1" dirty="0" smtClean="0">
              <a:solidFill>
                <a:srgbClr val="FF0000"/>
              </a:solidFill>
            </a:endParaRPr>
          </a:p>
          <a:p>
            <a:pPr>
              <a:lnSpc>
                <a:spcPct val="200000"/>
              </a:lnSpc>
            </a:pPr>
            <a:r>
              <a:rPr lang="en-US" b="1" dirty="0">
                <a:solidFill>
                  <a:srgbClr val="FF0000"/>
                </a:solidFill>
              </a:rPr>
              <a:t>Development</a:t>
            </a:r>
            <a:r>
              <a:rPr lang="en-US" b="1" dirty="0">
                <a:solidFill>
                  <a:srgbClr val="FF0000"/>
                </a:solidFill>
              </a:rPr>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231" y="1429916"/>
            <a:ext cx="4624103" cy="4718472"/>
          </a:xfrm>
          <a:prstGeom prst="rect">
            <a:avLst/>
          </a:prstGeom>
        </p:spPr>
      </p:pic>
    </p:spTree>
    <p:extLst>
      <p:ext uri="{BB962C8B-B14F-4D97-AF65-F5344CB8AC3E}">
        <p14:creationId xmlns:p14="http://schemas.microsoft.com/office/powerpoint/2010/main" val="1966650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Advantages of TRS</a:t>
            </a:r>
            <a:endParaRPr lang="en-US" dirty="0">
              <a:solidFill>
                <a:srgbClr val="FF0000"/>
              </a:solidFill>
            </a:endParaRPr>
          </a:p>
        </p:txBody>
      </p:sp>
      <p:sp>
        <p:nvSpPr>
          <p:cNvPr id="3" name="Content Placeholder 2"/>
          <p:cNvSpPr>
            <a:spLocks noGrp="1"/>
          </p:cNvSpPr>
          <p:nvPr>
            <p:ph sz="quarter" idx="11"/>
          </p:nvPr>
        </p:nvSpPr>
        <p:spPr>
          <a:xfrm>
            <a:off x="538163" y="1789889"/>
            <a:ext cx="11193462" cy="4358499"/>
          </a:xfrm>
        </p:spPr>
        <p:txBody>
          <a:bodyPr/>
          <a:lstStyle/>
          <a:p>
            <a:pPr lvl="0">
              <a:lnSpc>
                <a:spcPct val="200000"/>
              </a:lnSpc>
            </a:pPr>
            <a:r>
              <a:rPr lang="en-US" sz="2800" b="1" dirty="0"/>
              <a:t>Increased Employee Engagement</a:t>
            </a:r>
          </a:p>
          <a:p>
            <a:pPr lvl="0">
              <a:lnSpc>
                <a:spcPct val="200000"/>
              </a:lnSpc>
            </a:pPr>
            <a:r>
              <a:rPr lang="en-US" sz="2800" b="1" dirty="0"/>
              <a:t>Fewer Voluntary Quits</a:t>
            </a:r>
          </a:p>
          <a:p>
            <a:pPr lvl="0">
              <a:lnSpc>
                <a:spcPct val="200000"/>
              </a:lnSpc>
            </a:pPr>
            <a:r>
              <a:rPr lang="en-US" sz="2800" b="1" dirty="0"/>
              <a:t>Increased </a:t>
            </a:r>
            <a:r>
              <a:rPr lang="en-US" sz="2800" b="1" dirty="0" smtClean="0"/>
              <a:t>Retention</a:t>
            </a:r>
            <a:endParaRPr lang="en-US" sz="28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5003" y="1340795"/>
            <a:ext cx="5030821" cy="5030821"/>
          </a:xfrm>
          <a:prstGeom prst="rect">
            <a:avLst/>
          </a:prstGeom>
        </p:spPr>
      </p:pic>
    </p:spTree>
    <p:extLst>
      <p:ext uri="{BB962C8B-B14F-4D97-AF65-F5344CB8AC3E}">
        <p14:creationId xmlns:p14="http://schemas.microsoft.com/office/powerpoint/2010/main" val="1634552993"/>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21A0AA5C33460498D443E85C2D662FA" ma:contentTypeVersion="1" ma:contentTypeDescription="Create a new document." ma:contentTypeScope="" ma:versionID="f25ad97e7268522e692bc3f74554ad87">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59F369C-9EAB-4638-BF31-EBFDB6FA5E0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A7D0B4E-9799-4DAB-9896-B8A2A4FA19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4150D2E8-7EB4-4455-9697-157AB29603B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2063</TotalTime>
  <Words>132</Words>
  <Application>Microsoft Macintosh PowerPoint</Application>
  <PresentationFormat>Widescreen</PresentationFormat>
  <Paragraphs>33</Paragraphs>
  <Slides>7</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Calibri</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88</cp:revision>
  <dcterms:created xsi:type="dcterms:W3CDTF">2015-06-15T09:27:21Z</dcterms:created>
  <dcterms:modified xsi:type="dcterms:W3CDTF">2017-11-10T05:48:04Z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0x010100421A0AA5C33460498D443E85C2D662FA</vt:lpwstr>
  </property>
</Properties>
</file>