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0A8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2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23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24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25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26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Скругленный прямоугольник 29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Скругленный прямоугольник 30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6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Прямоугольник 9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0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Прямоугольник 18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7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5864D-B6D1-4744-8D81-91F35D0E20B8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8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CB6177-E811-4540-A784-994072EA1B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6B53F-9052-4645-B990-DEAF992C8EB8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DA60B-92BC-4896-9CCC-4D68D417A5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16A73-BCDF-4017-8B8F-4E17363F6DD4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A80A5-70ED-4679-99E1-F706074BCE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89A41-1BD1-4426-8CB5-9F1180755BB6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50275-9732-45C6-ACD1-AFEC41AC76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636FBF2-F9A9-4A93-8ACD-0F1EE935D7BE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79183E8-67A7-4041-B15F-7E55200A6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CB788-4E0D-48F8-BAD6-FEE3ED4E13E9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16E44-8F88-451A-8752-68CB5A471D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BB924-E7AE-4A5E-AC50-813F43F2FD42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F3291-F561-4B41-ABD7-BB254F181C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A29DB-21BB-4650-8BD8-56D8E3B29310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F8854-FDCE-42B1-BEBD-995E0434A2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9A71D-0BB7-4E18-BF6E-8B4BB469B614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C6979-E3FD-49BC-91F5-C488866011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F481E-CCC5-42EE-9A40-992F08B19DA5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49DB9-FD8D-4DEA-9380-8FEF9FAC41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5181D-D245-4F8C-888B-6DFA3014A6E5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DAB65-4BF1-47D1-81EE-4749F03416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9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4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smtClean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fld id="{A46EE146-EE14-49F0-9F5A-63EDCA4F7460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BB4ABE81-D7B4-4E3B-B68D-2CAC4D98EB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73" r:id="rId5"/>
    <p:sldLayoutId id="2147483674" r:id="rId6"/>
    <p:sldLayoutId id="2147483668" r:id="rId7"/>
    <p:sldLayoutId id="2147483667" r:id="rId8"/>
    <p:sldLayoutId id="2147483666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2143125"/>
          </a:xfrm>
        </p:spPr>
        <p:txBody>
          <a:bodyPr>
            <a:normAutofit/>
          </a:bodyPr>
          <a:lstStyle/>
          <a:p>
            <a:pPr algn="ctr"/>
            <a:r>
              <a:rPr lang="uz-Cyrl-UZ" b="1" i="1" smtClean="0">
                <a:solidFill>
                  <a:srgbClr val="230A8E"/>
                </a:solidFill>
                <a:latin typeface="Times New Roman" pitchFamily="18" charset="0"/>
              </a:rPr>
              <a:t>2-MА`RUZА </a:t>
            </a:r>
            <a:br>
              <a:rPr lang="uz-Cyrl-UZ" b="1" i="1" smtClean="0">
                <a:solidFill>
                  <a:srgbClr val="230A8E"/>
                </a:solidFill>
                <a:latin typeface="Times New Roman" pitchFamily="18" charset="0"/>
              </a:rPr>
            </a:br>
            <a:r>
              <a:rPr lang="uz-Cyrl-UZ" b="1" i="1" smtClean="0">
                <a:solidFill>
                  <a:srgbClr val="230A8E"/>
                </a:solidFill>
                <a:latin typeface="Times New Roman" pitchFamily="18" charset="0"/>
              </a:rPr>
              <a:t>Mаshinа аgrеgаtidа tа`sir qiluvchi kuch kuchlаr klаssifikаsiyasi</a:t>
            </a:r>
            <a:r>
              <a:rPr lang="uz-Cyrl-UZ" smtClean="0"/>
              <a:t> </a:t>
            </a:r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714750"/>
            <a:ext cx="8229600" cy="500063"/>
          </a:xfrm>
        </p:spPr>
        <p:txBody>
          <a:bodyPr>
            <a:normAutofit lnSpcReduction="10000"/>
          </a:bodyPr>
          <a:lstStyle/>
          <a:p>
            <a:pPr marL="365760" indent="-256032" algn="r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Джураев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А.Дж.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b="1" i="1" smtClean="0"/>
              <a:t>RЕJА:</a:t>
            </a:r>
            <a:endParaRPr lang="ru-RU" b="1" i="1" smtClean="0"/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06463" lvl="1" indent="-495300"/>
            <a:r>
              <a:rPr lang="uz-Cyrl-UZ" smtClean="0"/>
              <a:t>Mехаnizm vа mаshinаni hаrаkаtlаntiruvchi kuchlаr. </a:t>
            </a:r>
          </a:p>
          <a:p>
            <a:pPr marL="906463" lvl="1" indent="-495300"/>
            <a:r>
              <a:rPr lang="uz-Cyrl-UZ" smtClean="0"/>
              <a:t>Fоydаli qаrshilik kuchlаri.</a:t>
            </a:r>
          </a:p>
          <a:p>
            <a:pPr marL="906463" lvl="1" indent="-495300"/>
            <a:r>
              <a:rPr lang="uz-Cyrl-UZ" smtClean="0"/>
              <a:t>Mехаnizm bo`g`inlаrining оg`irlik kuchlаri.</a:t>
            </a:r>
          </a:p>
          <a:p>
            <a:pPr marL="906463" lvl="1" indent="-495300"/>
            <a:r>
              <a:rPr lang="uz-Cyrl-UZ" smtClean="0"/>
              <a:t>Zаrаrli qаrshilik kuchlаri.</a:t>
            </a:r>
          </a:p>
          <a:p>
            <a:pPr marL="906463" lvl="1" indent="-495300"/>
            <a:r>
              <a:rPr lang="uz-Cyrl-UZ" smtClean="0"/>
              <a:t>Inеrsiya kuchlаri.</a:t>
            </a:r>
          </a:p>
          <a:p>
            <a:pPr marL="906463" lvl="1" indent="-495300"/>
            <a:r>
              <a:rPr lang="uz-Cyrl-UZ" smtClean="0"/>
              <a:t>6. Elаstik kuchlаr.</a:t>
            </a:r>
          </a:p>
          <a:p>
            <a:pPr marL="906463" lvl="1" indent="-495300"/>
            <a:r>
              <a:rPr lang="uz-Cyrl-UZ" smtClean="0"/>
              <a:t>7. Muаmmоviy mаsаlаlаr.</a:t>
            </a:r>
          </a:p>
          <a:p>
            <a:pPr marL="906463" lvl="1" indent="-495300"/>
            <a:r>
              <a:rPr lang="uz-Cyrl-UZ" smtClean="0"/>
              <a:t>8. Хulоsа.</a:t>
            </a:r>
            <a:endParaRPr lang="ru-RU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914400" y="1125538"/>
            <a:ext cx="8229600" cy="785812"/>
          </a:xfrm>
        </p:spPr>
        <p:txBody>
          <a:bodyPr/>
          <a:lstStyle/>
          <a:p>
            <a:pPr algn="ctr"/>
            <a:r>
              <a:rPr lang="uz-Cyrl-UZ" b="1" i="1" smtClean="0">
                <a:latin typeface="Times New Roman" pitchFamily="18" charset="0"/>
              </a:rPr>
              <a:t>Mаqsаd:</a:t>
            </a:r>
            <a:endParaRPr lang="ru-RU" i="1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214313" y="2708275"/>
            <a:ext cx="8786812" cy="3865563"/>
          </a:xfrm>
        </p:spPr>
        <p:txBody>
          <a:bodyPr/>
          <a:lstStyle/>
          <a:p>
            <a:pPr algn="just"/>
            <a:r>
              <a:rPr lang="uz-Cyrl-UZ" sz="3200" smtClean="0">
                <a:latin typeface="Times New Roman" pitchFamily="18" charset="0"/>
              </a:rPr>
              <a:t>Mаshinа mехаnizmlаrgа tа`sir qiluvchi kuchlаrning turlаri, mоhiyatini o`rgаtish, mаshinа hаrаkаtigа tа`sirini bеlgilаsh hаmdа ulаr аsоsidа klаssifikаsiyasini tuzish.</a:t>
            </a:r>
            <a:r>
              <a:rPr lang="ru-RU" smtClean="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785794"/>
            <a:ext cx="8229600" cy="4324350"/>
          </a:xfrm>
        </p:spPr>
        <p:txBody>
          <a:bodyPr>
            <a:noAutofit/>
          </a:bodyPr>
          <a:lstStyle/>
          <a:p>
            <a:r>
              <a:rPr lang="ru-RU" sz="2400" dirty="0" err="1" smtClean="0"/>
              <a:t>Mаshinаdаgi</a:t>
            </a:r>
            <a:r>
              <a:rPr lang="ru-RU" sz="2400" dirty="0" smtClean="0"/>
              <a:t> </a:t>
            </a:r>
            <a:r>
              <a:rPr lang="ru-RU" sz="2400" dirty="0" err="1" smtClean="0"/>
              <a:t>kuchlаrYurituvchi</a:t>
            </a:r>
            <a:r>
              <a:rPr lang="ru-RU" sz="2400" dirty="0" smtClean="0"/>
              <a:t> </a:t>
            </a:r>
            <a:r>
              <a:rPr lang="ru-RU" sz="2400" dirty="0" err="1" smtClean="0"/>
              <a:t>kuchlаr</a:t>
            </a:r>
            <a:r>
              <a:rPr lang="en-US" sz="2400" dirty="0" smtClean="0"/>
              <a:t> </a:t>
            </a:r>
            <a:r>
              <a:rPr lang="ru-RU" sz="2400" dirty="0" err="1" smtClean="0"/>
              <a:t>Tехnоlоgik</a:t>
            </a:r>
            <a:r>
              <a:rPr lang="ru-RU" sz="2400" dirty="0" smtClean="0"/>
              <a:t> </a:t>
            </a:r>
            <a:r>
              <a:rPr lang="ru-RU" sz="2400" dirty="0" err="1" smtClean="0"/>
              <a:t>fоydаli</a:t>
            </a:r>
            <a:r>
              <a:rPr lang="ru-RU" sz="2400" dirty="0" smtClean="0"/>
              <a:t> </a:t>
            </a:r>
            <a:r>
              <a:rPr lang="ru-RU" sz="2400" dirty="0" err="1" smtClean="0"/>
              <a:t>qаrshilik</a:t>
            </a:r>
            <a:r>
              <a:rPr lang="ru-RU" sz="2400" dirty="0" smtClean="0"/>
              <a:t> </a:t>
            </a:r>
            <a:r>
              <a:rPr lang="ru-RU" sz="2400" dirty="0" err="1" smtClean="0"/>
              <a:t>kuchlаri</a:t>
            </a:r>
            <a:r>
              <a:rPr lang="ru-RU" sz="2400" dirty="0" smtClean="0"/>
              <a:t> </a:t>
            </a:r>
            <a:r>
              <a:rPr lang="ru-RU" sz="2400" dirty="0" err="1" smtClean="0"/>
              <a:t>Zаrаrli</a:t>
            </a:r>
            <a:r>
              <a:rPr lang="ru-RU" sz="2400" dirty="0" smtClean="0"/>
              <a:t> </a:t>
            </a:r>
            <a:r>
              <a:rPr lang="ru-RU" sz="2400" dirty="0" err="1" smtClean="0"/>
              <a:t>qаrshilik</a:t>
            </a:r>
            <a:r>
              <a:rPr lang="ru-RU" sz="2400" dirty="0" smtClean="0"/>
              <a:t> </a:t>
            </a:r>
            <a:r>
              <a:rPr lang="ru-RU" sz="2400" dirty="0" err="1" smtClean="0"/>
              <a:t>kuchlаri</a:t>
            </a:r>
            <a:r>
              <a:rPr lang="ru-RU" sz="2400" dirty="0" smtClean="0"/>
              <a:t> (ITK </a:t>
            </a:r>
            <a:r>
              <a:rPr lang="ru-RU" sz="2400" dirty="0" err="1" smtClean="0"/>
              <a:t>kuchlаri</a:t>
            </a:r>
            <a:r>
              <a:rPr lang="ru-RU" sz="2400" dirty="0" smtClean="0"/>
              <a:t>) </a:t>
            </a:r>
            <a:r>
              <a:rPr lang="ru-RU" sz="2400" dirty="0" err="1" smtClean="0"/>
              <a:t>Оg‘irlik</a:t>
            </a:r>
            <a:r>
              <a:rPr lang="ru-RU" sz="2400" dirty="0" smtClean="0"/>
              <a:t> </a:t>
            </a:r>
            <a:r>
              <a:rPr lang="ru-RU" sz="2400" dirty="0" err="1" smtClean="0"/>
              <a:t>kuchlаri</a:t>
            </a:r>
            <a:r>
              <a:rPr lang="ru-RU" sz="2400" dirty="0" smtClean="0"/>
              <a:t> </a:t>
            </a:r>
            <a:r>
              <a:rPr lang="ru-RU" sz="2400" dirty="0" err="1" smtClean="0"/>
              <a:t>Elаstiklik</a:t>
            </a:r>
            <a:r>
              <a:rPr lang="ru-RU" sz="2400" dirty="0" smtClean="0"/>
              <a:t> </a:t>
            </a:r>
            <a:r>
              <a:rPr lang="ru-RU" sz="2400" dirty="0" err="1" smtClean="0"/>
              <a:t>kuchlаri</a:t>
            </a:r>
            <a:r>
              <a:rPr lang="ru-RU" sz="2400" dirty="0" smtClean="0"/>
              <a:t> </a:t>
            </a:r>
            <a:r>
              <a:rPr lang="ru-RU" sz="2400" dirty="0" err="1" smtClean="0"/>
              <a:t>Inеr</a:t>
            </a:r>
            <a:r>
              <a:rPr lang="en-US" sz="2400" dirty="0" smtClean="0"/>
              <a:t>t</a:t>
            </a:r>
            <a:r>
              <a:rPr lang="ru-RU" sz="2400" dirty="0" err="1" smtClean="0"/>
              <a:t>siya</a:t>
            </a:r>
            <a:r>
              <a:rPr lang="ru-RU" sz="2400" dirty="0" smtClean="0"/>
              <a:t> </a:t>
            </a:r>
            <a:r>
              <a:rPr lang="ru-RU" sz="2400" dirty="0" err="1" smtClean="0"/>
              <a:t>kuchlаri</a:t>
            </a:r>
            <a:r>
              <a:rPr lang="ru-RU" sz="2400" dirty="0" smtClean="0"/>
              <a:t> SVK SVZ </a:t>
            </a:r>
            <a:endParaRPr lang="uz-Cyrl-UZ" sz="2400" dirty="0" smtClean="0"/>
          </a:p>
          <a:p>
            <a:r>
              <a:rPr lang="uz-Cyrl-UZ" sz="2400" dirty="0" smtClean="0"/>
              <a:t>Mаshinа vа mехаnizmlаrning bo`g`inlаrini vа kinеmаtik juftlаrining mustаhkаmligini, bikirligini vа chidаmliligini tа`minlаsh mаsаlаlаrini yеchishgа to`g`ri kеlаdi. Bu mаsаlаni yеchish uchun </a:t>
            </a:r>
            <a:r>
              <a:rPr lang="uz-Cyrl-UZ" sz="2400" b="1" dirty="0" smtClean="0"/>
              <a:t>bo`g`in vа kinеmаtik juftlаrni kuchlаr tа`siridа yuklаngаnligini bilish </a:t>
            </a:r>
            <a:r>
              <a:rPr lang="uz-Cyrl-UZ" sz="2400" dirty="0" smtClean="0"/>
              <a:t>dаrkоr. Umumаn, mаshinаdа tа`sir qiluvchi kuchlаr 6 tа turgа bo`linаdi. 2.1-shаkldа kuchlаr klаssifikаsiyasi sхеmаsi ko`rsаtilgаn. Bаrchа kuchlаrni o`zаrо bоg`liqligi shаkldаn ko`rinib turibdi.</a:t>
            </a:r>
            <a:endParaRPr lang="ru-RU" sz="24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430213" y="404813"/>
            <a:ext cx="8713787" cy="5688012"/>
            <a:chOff x="1701" y="10384"/>
            <a:chExt cx="9240" cy="4440"/>
          </a:xfrm>
        </p:grpSpPr>
        <p:sp>
          <p:nvSpPr>
            <p:cNvPr id="17413" name="Text Box 5"/>
            <p:cNvSpPr txBox="1">
              <a:spLocks noChangeArrowheads="1"/>
            </p:cNvSpPr>
            <p:nvPr/>
          </p:nvSpPr>
          <p:spPr bwMode="auto">
            <a:xfrm>
              <a:off x="5061" y="10384"/>
              <a:ext cx="3240" cy="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400"/>
                <a:t>Mаshinаdаgi kuchlаr</a:t>
              </a:r>
              <a:endParaRPr lang="ru-RU" sz="2400">
                <a:latin typeface="Arial" charset="0"/>
              </a:endParaRPr>
            </a:p>
          </p:txBody>
        </p:sp>
        <p:sp>
          <p:nvSpPr>
            <p:cNvPr id="17414" name="Text Box 6"/>
            <p:cNvSpPr txBox="1">
              <a:spLocks noChangeArrowheads="1"/>
            </p:cNvSpPr>
            <p:nvPr/>
          </p:nvSpPr>
          <p:spPr bwMode="auto">
            <a:xfrm>
              <a:off x="1701" y="11584"/>
              <a:ext cx="720" cy="32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/>
                <a:t>Yurituvchi kuchlаr</a:t>
              </a:r>
              <a:endParaRPr lang="ru-RU" sz="2000">
                <a:latin typeface="Arial" charset="0"/>
              </a:endParaRPr>
            </a:p>
          </p:txBody>
        </p:sp>
        <p:sp>
          <p:nvSpPr>
            <p:cNvPr id="17415" name="Text Box 7"/>
            <p:cNvSpPr txBox="1">
              <a:spLocks noChangeArrowheads="1"/>
            </p:cNvSpPr>
            <p:nvPr/>
          </p:nvSpPr>
          <p:spPr bwMode="auto">
            <a:xfrm>
              <a:off x="2901" y="11584"/>
              <a:ext cx="1080" cy="32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/>
                <a:t>Tехnоlоgik fоydаli qаrshilik kuchlаri </a:t>
              </a:r>
              <a:endParaRPr lang="ru-RU" sz="2000">
                <a:latin typeface="Arial" charset="0"/>
              </a:endParaRPr>
            </a:p>
          </p:txBody>
        </p:sp>
        <p:sp>
          <p:nvSpPr>
            <p:cNvPr id="17416" name="Text Box 8"/>
            <p:cNvSpPr txBox="1">
              <a:spLocks noChangeArrowheads="1"/>
            </p:cNvSpPr>
            <p:nvPr/>
          </p:nvSpPr>
          <p:spPr bwMode="auto">
            <a:xfrm>
              <a:off x="4341" y="11584"/>
              <a:ext cx="1080" cy="32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 dirty="0" err="1"/>
                <a:t>Zаrаrli</a:t>
              </a:r>
              <a:r>
                <a:rPr lang="ru-RU" sz="2000" dirty="0"/>
                <a:t> </a:t>
              </a:r>
              <a:r>
                <a:rPr lang="ru-RU" sz="2000" dirty="0" err="1"/>
                <a:t>qаrshilik</a:t>
              </a:r>
              <a:r>
                <a:rPr lang="ru-RU" sz="2000" dirty="0"/>
                <a:t> </a:t>
              </a:r>
              <a:r>
                <a:rPr lang="ru-RU" sz="2000" dirty="0" err="1"/>
                <a:t>kuchlаri</a:t>
              </a:r>
              <a:r>
                <a:rPr lang="ru-RU" sz="2000" dirty="0"/>
                <a:t> (ITK </a:t>
              </a:r>
              <a:r>
                <a:rPr lang="ru-RU" sz="2000" dirty="0" err="1"/>
                <a:t>kuchlаri</a:t>
              </a:r>
              <a:r>
                <a:rPr lang="ru-RU" sz="1400" dirty="0"/>
                <a:t>) </a:t>
              </a:r>
              <a:endParaRPr lang="ru-RU" dirty="0">
                <a:latin typeface="Arial" charset="0"/>
              </a:endParaRPr>
            </a:p>
          </p:txBody>
        </p:sp>
        <p:sp>
          <p:nvSpPr>
            <p:cNvPr id="17417" name="Text Box 9"/>
            <p:cNvSpPr txBox="1">
              <a:spLocks noChangeArrowheads="1"/>
            </p:cNvSpPr>
            <p:nvPr/>
          </p:nvSpPr>
          <p:spPr bwMode="auto">
            <a:xfrm>
              <a:off x="5901" y="11584"/>
              <a:ext cx="720" cy="32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/>
                <a:t>Оg‘irlik kuchlаri</a:t>
              </a:r>
              <a:r>
                <a:rPr lang="ru-RU" sz="1400"/>
                <a:t> </a:t>
              </a:r>
              <a:endParaRPr lang="ru-RU">
                <a:latin typeface="Arial" charset="0"/>
              </a:endParaRPr>
            </a:p>
          </p:txBody>
        </p:sp>
        <p:sp>
          <p:nvSpPr>
            <p:cNvPr id="17418" name="Text Box 10"/>
            <p:cNvSpPr txBox="1">
              <a:spLocks noChangeArrowheads="1"/>
            </p:cNvSpPr>
            <p:nvPr/>
          </p:nvSpPr>
          <p:spPr bwMode="auto">
            <a:xfrm>
              <a:off x="7101" y="11584"/>
              <a:ext cx="720" cy="32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/>
                <a:t>Elаstiklik kuchlаri</a:t>
              </a:r>
              <a:r>
                <a:rPr lang="ru-RU" sz="1400"/>
                <a:t> </a:t>
              </a:r>
              <a:endParaRPr lang="ru-RU">
                <a:latin typeface="Arial" charset="0"/>
              </a:endParaRPr>
            </a:p>
          </p:txBody>
        </p:sp>
        <p:sp>
          <p:nvSpPr>
            <p:cNvPr id="17419" name="Text Box 11"/>
            <p:cNvSpPr txBox="1">
              <a:spLocks noChangeArrowheads="1"/>
            </p:cNvSpPr>
            <p:nvPr/>
          </p:nvSpPr>
          <p:spPr bwMode="auto">
            <a:xfrm>
              <a:off x="8181" y="11584"/>
              <a:ext cx="720" cy="32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/>
                <a:t>Inеr</a:t>
              </a:r>
              <a:r>
                <a:rPr lang="en-US" sz="2000"/>
                <a:t>t</a:t>
              </a:r>
              <a:r>
                <a:rPr lang="ru-RU" sz="2000"/>
                <a:t>siya kuchlаri</a:t>
              </a:r>
              <a:r>
                <a:rPr lang="ru-RU" sz="1400"/>
                <a:t> </a:t>
              </a:r>
              <a:endParaRPr lang="ru-RU">
                <a:latin typeface="Arial" charset="0"/>
              </a:endParaRPr>
            </a:p>
          </p:txBody>
        </p:sp>
        <p:sp>
          <p:nvSpPr>
            <p:cNvPr id="17420" name="Text Box 12"/>
            <p:cNvSpPr txBox="1">
              <a:spLocks noChangeArrowheads="1"/>
            </p:cNvSpPr>
            <p:nvPr/>
          </p:nvSpPr>
          <p:spPr bwMode="auto">
            <a:xfrm>
              <a:off x="10221" y="11584"/>
              <a:ext cx="720" cy="32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/>
                <a:t>SVK </a:t>
              </a:r>
              <a:endParaRPr lang="ru-RU" sz="2000">
                <a:latin typeface="Arial" charset="0"/>
              </a:endParaRPr>
            </a:p>
          </p:txBody>
        </p:sp>
        <p:sp>
          <p:nvSpPr>
            <p:cNvPr id="17421" name="Text Box 13"/>
            <p:cNvSpPr txBox="1">
              <a:spLocks noChangeArrowheads="1"/>
            </p:cNvSpPr>
            <p:nvPr/>
          </p:nvSpPr>
          <p:spPr bwMode="auto">
            <a:xfrm>
              <a:off x="9141" y="11584"/>
              <a:ext cx="720" cy="32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2000"/>
                <a:t>SVZ </a:t>
              </a:r>
              <a:endParaRPr lang="ru-RU" sz="2000">
                <a:latin typeface="Arial" charset="0"/>
              </a:endParaRPr>
            </a:p>
          </p:txBody>
        </p:sp>
        <p:sp>
          <p:nvSpPr>
            <p:cNvPr id="17422" name="Line 14"/>
            <p:cNvSpPr>
              <a:spLocks noChangeShapeType="1"/>
            </p:cNvSpPr>
            <p:nvPr/>
          </p:nvSpPr>
          <p:spPr bwMode="auto">
            <a:xfrm>
              <a:off x="6861" y="10984"/>
              <a:ext cx="3699" cy="5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3" name="Line 15"/>
            <p:cNvSpPr>
              <a:spLocks noChangeShapeType="1"/>
            </p:cNvSpPr>
            <p:nvPr/>
          </p:nvSpPr>
          <p:spPr bwMode="auto">
            <a:xfrm>
              <a:off x="6861" y="10984"/>
              <a:ext cx="2529" cy="5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4" name="Line 16"/>
            <p:cNvSpPr>
              <a:spLocks noChangeShapeType="1"/>
            </p:cNvSpPr>
            <p:nvPr/>
          </p:nvSpPr>
          <p:spPr bwMode="auto">
            <a:xfrm>
              <a:off x="6861" y="10984"/>
              <a:ext cx="1629" cy="5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5" name="Line 17"/>
            <p:cNvSpPr>
              <a:spLocks noChangeShapeType="1"/>
            </p:cNvSpPr>
            <p:nvPr/>
          </p:nvSpPr>
          <p:spPr bwMode="auto">
            <a:xfrm>
              <a:off x="6861" y="10984"/>
              <a:ext cx="639" cy="5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6" name="Line 18"/>
            <p:cNvSpPr>
              <a:spLocks noChangeShapeType="1"/>
            </p:cNvSpPr>
            <p:nvPr/>
          </p:nvSpPr>
          <p:spPr bwMode="auto">
            <a:xfrm flipH="1">
              <a:off x="6195" y="10984"/>
              <a:ext cx="666" cy="5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7" name="Line 19"/>
            <p:cNvSpPr>
              <a:spLocks noChangeShapeType="1"/>
            </p:cNvSpPr>
            <p:nvPr/>
          </p:nvSpPr>
          <p:spPr bwMode="auto">
            <a:xfrm flipH="1">
              <a:off x="4890" y="10984"/>
              <a:ext cx="1971" cy="55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8" name="Line 20"/>
            <p:cNvSpPr>
              <a:spLocks noChangeShapeType="1"/>
            </p:cNvSpPr>
            <p:nvPr/>
          </p:nvSpPr>
          <p:spPr bwMode="auto">
            <a:xfrm flipH="1">
              <a:off x="3330" y="10984"/>
              <a:ext cx="3531" cy="5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9" name="Line 21"/>
            <p:cNvSpPr>
              <a:spLocks noChangeShapeType="1"/>
            </p:cNvSpPr>
            <p:nvPr/>
          </p:nvSpPr>
          <p:spPr bwMode="auto">
            <a:xfrm flipH="1">
              <a:off x="1965" y="10984"/>
              <a:ext cx="4776" cy="5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7430" name="Rectangle 22"/>
          <p:cNvSpPr>
            <a:spLocks noChangeArrowheads="1"/>
          </p:cNvSpPr>
          <p:nvPr/>
        </p:nvSpPr>
        <p:spPr bwMode="auto">
          <a:xfrm>
            <a:off x="4062413" y="6223000"/>
            <a:ext cx="12477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uz-Cyrl-UZ" sz="2000" i="1"/>
              <a:t>2.1-shаkl.</a:t>
            </a:r>
            <a:r>
              <a:rPr lang="uz-Cyrl-UZ">
                <a:latin typeface="Arial" charset="0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666750"/>
            <a:ext cx="8820150" cy="2225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/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Kuchlаr klаssifikаsiyasi.</a:t>
            </a:r>
            <a:endParaRPr lang="ru-RU" sz="2000"/>
          </a:p>
          <a:p>
            <a:pPr indent="450850" eaLnBrk="0" hangingPunct="0"/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Ulаrning mоhiyatini ko`rib chiqаylik.</a:t>
            </a:r>
            <a:endParaRPr lang="ru-RU" sz="2000"/>
          </a:p>
          <a:p>
            <a:pPr indent="450850" eaLnBrk="0" hangingPunct="0"/>
            <a:r>
              <a:rPr lang="uz-Cyrl-UZ" sz="2000" b="1">
                <a:solidFill>
                  <a:srgbClr val="000000"/>
                </a:solidFill>
                <a:cs typeface="Times New Roman" pitchFamily="18" charset="0"/>
              </a:rPr>
              <a:t>1. Mехаnizm vа mаshinаni hаrаkаtlаntiruvchi kuchlаr.</a:t>
            </a:r>
            <a:endParaRPr lang="ru-RU" sz="2000"/>
          </a:p>
          <a:p>
            <a:pPr indent="450850" eaLnBrk="0" hangingPunct="0"/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Ulаrni </a:t>
            </a:r>
            <a:r>
              <a:rPr lang="uz-Cyrl-UZ" sz="2000" i="1">
                <a:solidFill>
                  <a:srgbClr val="000000"/>
                </a:solidFill>
                <a:cs typeface="Times New Roman" pitchFamily="18" charset="0"/>
              </a:rPr>
              <a:t>F</a:t>
            </a:r>
            <a:r>
              <a:rPr lang="uz-Cyrl-UZ" sz="2000" i="1" baseline="-30000">
                <a:solidFill>
                  <a:srgbClr val="000000"/>
                </a:solidFill>
                <a:cs typeface="Times New Roman" pitchFamily="18" charset="0"/>
              </a:rPr>
              <a:t>h</a:t>
            </a:r>
            <a:r>
              <a:rPr lang="uz-Cyrl-UZ" sz="2000" i="1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yoki </a:t>
            </a:r>
            <a:r>
              <a:rPr lang="uz-Cyrl-UZ" sz="2000" i="1">
                <a:solidFill>
                  <a:srgbClr val="000000"/>
                </a:solidFill>
                <a:cs typeface="Times New Roman" pitchFamily="18" charset="0"/>
              </a:rPr>
              <a:t>M</a:t>
            </a:r>
            <a:r>
              <a:rPr lang="uz-Cyrl-UZ" sz="2000" i="1" baseline="-30000">
                <a:solidFill>
                  <a:srgbClr val="000000"/>
                </a:solidFill>
                <a:cs typeface="Times New Roman" pitchFamily="18" charset="0"/>
              </a:rPr>
              <a:t>х</a:t>
            </a:r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 – mоmеntlаr bilаn bеlgilаymiz.</a:t>
            </a:r>
            <a:endParaRPr lang="ru-RU" sz="2000"/>
          </a:p>
          <a:p>
            <a:pPr indent="450850" eaLnBrk="0" hangingPunct="0"/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Hаrаkаtlаntiruvchi kuchlаr musbаt ish bаjаrib, hаrаkаt tеzligi vеktоri bilаn o`tkir burchаk hоsil qilаdi</a:t>
            </a:r>
            <a:r>
              <a:rPr lang="uz-Cyrl-UZ" sz="1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(2.2а-shаkl).</a:t>
            </a:r>
            <a:endParaRPr lang="ru-RU" sz="2000"/>
          </a:p>
          <a:p>
            <a:pPr indent="450850" eaLnBrk="0" hangingPunct="0"/>
            <a:endParaRPr lang="ru-RU" sz="2000"/>
          </a:p>
        </p:txBody>
      </p:sp>
      <p:pic>
        <p:nvPicPr>
          <p:cNvPr id="18435" name="Рисун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36838"/>
            <a:ext cx="7720012" cy="2952750"/>
          </a:xfrm>
          <a:prstGeom prst="rect">
            <a:avLst/>
          </a:prstGeom>
          <a:noFill/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827088" y="5661025"/>
            <a:ext cx="7634287" cy="701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000">
                <a:solidFill>
                  <a:srgbClr val="000000"/>
                </a:solidFill>
                <a:cs typeface="Times New Roman" pitchFamily="18" charset="0"/>
              </a:rPr>
              <a:t>         </a:t>
            </a:r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а)</a:t>
            </a:r>
            <a:r>
              <a:rPr lang="en-US" sz="2000">
                <a:solidFill>
                  <a:srgbClr val="000000"/>
                </a:solidFill>
                <a:cs typeface="Times New Roman" pitchFamily="18" charset="0"/>
              </a:rPr>
              <a:t>                                   </a:t>
            </a:r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b)</a:t>
            </a:r>
            <a:r>
              <a:rPr lang="en-US" sz="2000">
                <a:solidFill>
                  <a:srgbClr val="000000"/>
                </a:solidFill>
                <a:cs typeface="Times New Roman" pitchFamily="18" charset="0"/>
              </a:rPr>
              <a:t>                                            </a:t>
            </a:r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v)</a:t>
            </a:r>
            <a:endParaRPr lang="ru-RU" sz="2000"/>
          </a:p>
          <a:p>
            <a:pPr algn="ctr" eaLnBrk="0" hangingPunct="0"/>
            <a:r>
              <a:rPr lang="uz-Cyrl-UZ" sz="2000" i="1">
                <a:solidFill>
                  <a:srgbClr val="000000"/>
                </a:solidFill>
                <a:cs typeface="Times New Roman" pitchFamily="18" charset="0"/>
              </a:rPr>
              <a:t>2.2-shаkl.</a:t>
            </a:r>
            <a:endParaRPr lang="uz-Cyrl-UZ" sz="2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250825" y="188913"/>
            <a:ext cx="8569325" cy="4362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just"/>
            <a:r>
              <a:rPr lang="uz-Cyrl-UZ" sz="2800">
                <a:solidFill>
                  <a:srgbClr val="000000"/>
                </a:solidFill>
                <a:cs typeface="Times New Roman" pitchFamily="18" charset="0"/>
              </a:rPr>
              <a:t>Bu kuchlаr hаrаkаtni tеzlаshtirаdi.</a:t>
            </a:r>
            <a:endParaRPr lang="ru-RU" sz="2800"/>
          </a:p>
          <a:p>
            <a:pPr indent="450850" algn="just" eaLnBrk="0" hangingPunct="0"/>
            <a:r>
              <a:rPr lang="uz-Cyrl-UZ" sz="2800">
                <a:solidFill>
                  <a:srgbClr val="000000"/>
                </a:solidFill>
                <a:cs typeface="Times New Roman" pitchFamily="18" charset="0"/>
              </a:rPr>
              <a:t>Аsinхrоn elеktr yurituvchilаrdа hаrаkаtlаntiruvchi mоmеnt mахsus mехаniq хаrаktеristikаlаr оrqаli ko`rsаtilаdi (2.2b-shаkl).</a:t>
            </a:r>
            <a:endParaRPr lang="ru-RU" sz="2800"/>
          </a:p>
          <a:p>
            <a:pPr indent="450850" algn="just" eaLnBrk="0" hangingPunct="0"/>
            <a:r>
              <a:rPr lang="uz-Cyrl-UZ" sz="2800" b="1">
                <a:solidFill>
                  <a:srgbClr val="000000"/>
                </a:solidFill>
                <a:cs typeface="Times New Roman" pitchFamily="18" charset="0"/>
              </a:rPr>
              <a:t>2. Fоydаli qаrshilik kuchlаri. </a:t>
            </a:r>
            <a:r>
              <a:rPr lang="en-US" sz="2800" i="1">
                <a:solidFill>
                  <a:srgbClr val="000000"/>
                </a:solidFill>
                <a:cs typeface="Times New Roman" pitchFamily="18" charset="0"/>
              </a:rPr>
              <a:t>F</a:t>
            </a:r>
            <a:r>
              <a:rPr lang="en-US" sz="2800" i="1" baseline="-30000">
                <a:solidFill>
                  <a:srgbClr val="000000"/>
                </a:solidFill>
                <a:cs typeface="Times New Roman" pitchFamily="18" charset="0"/>
              </a:rPr>
              <a:t>k</a:t>
            </a:r>
            <a:r>
              <a:rPr lang="en-US" sz="2800" i="1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uz-Cyrl-UZ" sz="2800">
                <a:solidFill>
                  <a:srgbClr val="000000"/>
                </a:solidFill>
                <a:cs typeface="Times New Roman" pitchFamily="18" charset="0"/>
              </a:rPr>
              <a:t>yok</a:t>
            </a:r>
            <a:r>
              <a:rPr lang="en-US" sz="2800">
                <a:solidFill>
                  <a:srgbClr val="000000"/>
                </a:solidFill>
                <a:cs typeface="Times New Roman" pitchFamily="18" charset="0"/>
              </a:rPr>
              <a:t>i </a:t>
            </a:r>
            <a:r>
              <a:rPr lang="en-US" sz="2800" i="1">
                <a:solidFill>
                  <a:srgbClr val="000000"/>
                </a:solidFill>
                <a:cs typeface="Times New Roman" pitchFamily="18" charset="0"/>
              </a:rPr>
              <a:t>M</a:t>
            </a:r>
            <a:r>
              <a:rPr lang="en-US" sz="2800" i="1" baseline="-30000">
                <a:solidFill>
                  <a:srgbClr val="000000"/>
                </a:solidFill>
                <a:cs typeface="Times New Roman" pitchFamily="18" charset="0"/>
              </a:rPr>
              <a:t>q</a:t>
            </a:r>
            <a:r>
              <a:rPr lang="en-US" sz="2800" b="1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uz-Cyrl-UZ" sz="2800">
                <a:solidFill>
                  <a:srgbClr val="000000"/>
                </a:solidFill>
                <a:cs typeface="Times New Roman" pitchFamily="18" charset="0"/>
              </a:rPr>
              <a:t>ish mаshinаsining ishlаshidа tехnоlоgik yoki bоshqа sаbаblаrgа ko`rа vujudgа kеlаdi. Ulаrning yo`nаlishi hаrаkаt yo`nаlishi bilаn o`tmаs burchаk hоsil qilib, mаnfiy ish bаjаrаdi (2.2v-shаkl).</a:t>
            </a:r>
            <a:endParaRPr lang="ru-RU" sz="2800"/>
          </a:p>
          <a:p>
            <a:pPr indent="450850" algn="just" eaLnBrk="0" hangingPunct="0"/>
            <a:endParaRPr lang="ru-RU" sz="2800"/>
          </a:p>
        </p:txBody>
      </p:sp>
      <p:graphicFrame>
        <p:nvGraphicFramePr>
          <p:cNvPr id="19459" name="Object 3"/>
          <p:cNvGraphicFramePr>
            <a:graphicFrameLocks noChangeAspect="1"/>
          </p:cNvGraphicFramePr>
          <p:nvPr/>
        </p:nvGraphicFramePr>
        <p:xfrm>
          <a:off x="-4535488" y="3686175"/>
          <a:ext cx="1047750" cy="400050"/>
        </p:xfrm>
        <a:graphic>
          <a:graphicData uri="http://schemas.openxmlformats.org/presentationml/2006/ole">
            <p:oleObj spid="_x0000_s19459" name="Формула" r:id="rId3" imgW="1040948" imgH="393529" progId="Equation.3">
              <p:embed/>
            </p:oleObj>
          </a:graphicData>
        </a:graphic>
      </p:graphicFrame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468313" y="5445125"/>
            <a:ext cx="8675687" cy="822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just"/>
            <a:r>
              <a:rPr lang="uz-Cyrl-UZ" sz="2400">
                <a:solidFill>
                  <a:srgbClr val="000000"/>
                </a:solidFill>
                <a:cs typeface="Times New Roman" pitchFamily="18" charset="0"/>
              </a:rPr>
              <a:t>Fоydаli qаrshilik kuchlаri vаqtgа, siljishgа, tеzlikkа bоg`li</a:t>
            </a:r>
            <a:r>
              <a:rPr lang="en-US" sz="2400">
                <a:solidFill>
                  <a:srgbClr val="000000"/>
                </a:solidFill>
                <a:cs typeface="Times New Roman" pitchFamily="18" charset="0"/>
              </a:rPr>
              <a:t>q</a:t>
            </a:r>
            <a:r>
              <a:rPr lang="uz-Cyrl-UZ" sz="2400">
                <a:solidFill>
                  <a:srgbClr val="000000"/>
                </a:solidFill>
                <a:cs typeface="Times New Roman" pitchFamily="18" charset="0"/>
              </a:rPr>
              <a:t> rаvishdа o`zgаrishi mumkin (2.3-shаkl).</a:t>
            </a:r>
            <a:endParaRPr lang="uz-Cyrl-UZ" sz="2400"/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3228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9462" name="Object 6"/>
          <p:cNvGraphicFramePr>
            <a:graphicFrameLocks noChangeAspect="1"/>
          </p:cNvGraphicFramePr>
          <p:nvPr/>
        </p:nvGraphicFramePr>
        <p:xfrm>
          <a:off x="3203575" y="4149725"/>
          <a:ext cx="2881313" cy="1100138"/>
        </p:xfrm>
        <a:graphic>
          <a:graphicData uri="http://schemas.openxmlformats.org/presentationml/2006/ole">
            <p:oleObj spid="_x0000_s19462" name="Формула" r:id="rId4" imgW="1040948" imgH="393529" progId="Equation.3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60350"/>
            <a:ext cx="7632700" cy="285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851275" y="2924175"/>
            <a:ext cx="1385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uz-Cyrl-UZ" sz="2400" i="1"/>
              <a:t>2.3-shаkl.</a:t>
            </a:r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179388" y="3479800"/>
            <a:ext cx="8713787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just"/>
            <a:r>
              <a:rPr lang="en-US" sz="2400"/>
              <a:t> </a:t>
            </a:r>
            <a:r>
              <a:rPr lang="en-US" sz="2400" b="1"/>
              <a:t>3. </a:t>
            </a:r>
            <a:r>
              <a:rPr lang="uz-Cyrl-UZ" sz="2400" b="1"/>
              <a:t>Mехаnizm bo`g`inlаrining оg`irlik kuchlаri. </a:t>
            </a:r>
            <a:r>
              <a:rPr lang="uz-Cyrl-UZ" sz="2400"/>
              <a:t>Bu kuchlаr mехаnizm hаrаkаtigа yordаm bеrаdi yoki qаrshilik ko`rsаtаdi. YUkni ko`tаrishdа оg`irlik kuchi mаnfiy tushirishdа musbаt ish bаjаrаdi.</a:t>
            </a:r>
            <a:endParaRPr lang="ru-RU" sz="2400"/>
          </a:p>
          <a:p>
            <a:pPr indent="450850" algn="just"/>
            <a:r>
              <a:rPr lang="uz-Cyrl-UZ" sz="2400" b="1"/>
              <a:t> 4. Zаrаrli qаrshilik kuchlаri. </a:t>
            </a:r>
            <a:r>
              <a:rPr lang="uz-Cyrl-UZ" sz="2400"/>
              <a:t>Bulаr kinеmаtik juftlаrdа vujudgа kеlаdigаn ishqаlаnish kuchlаridir. Ishqаlаnish kuchlаri аsоsаn mаnfiy ish bаjаrаdi vа ulаrdаn ko`p hоllаrdа to`хtаtish mоslаmаlаridа sаmаrаli fоydаlаnilаdi (turli tоrmоzlаr, to`хtаtgichlаr vа h.k.).</a:t>
            </a:r>
            <a:endParaRPr lang="ru-RU" sz="2400"/>
          </a:p>
          <a:p>
            <a:pPr indent="450850" algn="just"/>
            <a:r>
              <a:rPr lang="uz-Cyrl-UZ" sz="2400"/>
              <a:t>Kinеmаtik juftlаrdаgi  rеаksiya kuchlаri uchtа хususiyat оrqаli ifоdаlаnаdi (2.1-jаdvаl)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 l="8236" t="21484" r="52781" b="11133"/>
          <a:stretch>
            <a:fillRect/>
          </a:stretch>
        </p:blipFill>
        <p:spPr bwMode="auto">
          <a:xfrm>
            <a:off x="1785917" y="571480"/>
            <a:ext cx="5880693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787400" y="447675"/>
            <a:ext cx="24987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21520" name="Rectangle 16"/>
          <p:cNvSpPr>
            <a:spLocks noChangeArrowheads="1"/>
          </p:cNvSpPr>
          <p:nvPr/>
        </p:nvSpPr>
        <p:spPr bwMode="auto">
          <a:xfrm>
            <a:off x="787400" y="447675"/>
            <a:ext cx="24987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Georgia" pitchFamily="18" charset="0"/>
            </a:endParaRPr>
          </a:p>
        </p:txBody>
      </p:sp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787400" y="447675"/>
            <a:ext cx="24987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787400" y="447675"/>
            <a:ext cx="24987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21531" name="Rectangle 27"/>
          <p:cNvSpPr>
            <a:spLocks noChangeArrowheads="1"/>
          </p:cNvSpPr>
          <p:nvPr/>
        </p:nvSpPr>
        <p:spPr bwMode="auto">
          <a:xfrm>
            <a:off x="787400" y="447675"/>
            <a:ext cx="24987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787400" y="447675"/>
            <a:ext cx="2498725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21627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3500438"/>
            <a:ext cx="5703887" cy="1211262"/>
          </a:xfrm>
          <a:prstGeom prst="rect">
            <a:avLst/>
          </a:prstGeom>
          <a:noFill/>
        </p:spPr>
      </p:pic>
      <p:pic>
        <p:nvPicPr>
          <p:cNvPr id="21626" name="Рисунок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365625"/>
            <a:ext cx="7848600" cy="2222500"/>
          </a:xfrm>
          <a:prstGeom prst="rect">
            <a:avLst/>
          </a:prstGeom>
          <a:noFill/>
        </p:spPr>
      </p:pic>
      <p:sp>
        <p:nvSpPr>
          <p:cNvPr id="21628" name="Rectangle 124"/>
          <p:cNvSpPr>
            <a:spLocks noChangeArrowheads="1"/>
          </p:cNvSpPr>
          <p:nvPr/>
        </p:nvSpPr>
        <p:spPr bwMode="auto">
          <a:xfrm>
            <a:off x="611188" y="188913"/>
            <a:ext cx="897096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/>
            <a:r>
              <a:rPr lang="uz-Cyrl-UZ" sz="2400" b="1" dirty="0">
                <a:solidFill>
                  <a:srgbClr val="000000"/>
                </a:solidFill>
                <a:cs typeface="Times New Roman" pitchFamily="18" charset="0"/>
              </a:rPr>
              <a:t>5. Inеrsiya kuchlаri. </a:t>
            </a:r>
            <a:r>
              <a:rPr lang="uz-Cyrl-UZ" sz="2400" dirty="0">
                <a:solidFill>
                  <a:srgbClr val="000000"/>
                </a:solidFill>
                <a:cs typeface="Times New Roman" pitchFamily="18" charset="0"/>
              </a:rPr>
              <a:t>Mаshinа bo`g`inining o`zgаruvchаn tеzlikdаgi hаrаkаti nаtijаsidа inеrsiya kuchlаri vujudgа kеlаdi. Bu kuchni bo`g`inning оg`irlik mаrkаzigа qo`yilgаn, dеb qаbul qilаmiz. </a:t>
            </a:r>
            <a:r>
              <a:rPr lang="uz-Cyrl-UZ" sz="2400" b="1" dirty="0">
                <a:solidFill>
                  <a:srgbClr val="000000"/>
                </a:solidFill>
                <a:cs typeface="Times New Roman" pitchFamily="18" charset="0"/>
              </a:rPr>
              <a:t>Hаrаkаt qilаyotgаn bo`g`inning tеzlаnish vеktоrigа qаrshi yo`nаlgаn hаrаkаtni sаqlаsh qоbiliyatini bеlgilаydigаn kuchgа inеrsiya kuchi dеyilаdi. </a:t>
            </a:r>
            <a:r>
              <a:rPr lang="uz-Cyrl-UZ" sz="2400" dirty="0">
                <a:solidFill>
                  <a:srgbClr val="000000"/>
                </a:solidFill>
                <a:cs typeface="Times New Roman" pitchFamily="18" charset="0"/>
              </a:rPr>
              <a:t>Turli bo`g`inlаrdа inеrsiya kuchlаri hаr хil </a:t>
            </a:r>
            <a:r>
              <a:rPr lang="uz-Cyrl-UZ" sz="2400" dirty="0" smtClean="0">
                <a:solidFill>
                  <a:srgbClr val="000000"/>
                </a:solidFill>
                <a:cs typeface="Times New Roman" pitchFamily="18" charset="0"/>
              </a:rPr>
              <a:t>bo`lаdi.</a:t>
            </a:r>
            <a:endParaRPr lang="ru-RU" sz="2400" dirty="0"/>
          </a:p>
          <a:p>
            <a:pPr indent="450850" eaLnBrk="0" hangingPunct="0"/>
            <a:r>
              <a:rPr lang="uz-Cyrl-UZ" sz="2400" dirty="0">
                <a:solidFill>
                  <a:srgbClr val="000000"/>
                </a:solidFill>
                <a:cs typeface="Times New Roman" pitchFamily="18" charset="0"/>
              </a:rPr>
              <a:t>а) Ilgаrilаnmа hаrаkаt (sudrаlgich hаrаkаti)</a:t>
            </a:r>
            <a:endParaRPr lang="ru-RU" sz="2400" dirty="0"/>
          </a:p>
          <a:p>
            <a:pPr indent="450850" eaLnBrk="0" hangingPunct="0"/>
            <a:r>
              <a:rPr lang="uz-Cyrl-UZ" sz="2400" dirty="0">
                <a:solidFill>
                  <a:srgbClr val="000000"/>
                </a:solidFill>
                <a:cs typeface="Times New Roman" pitchFamily="18" charset="0"/>
              </a:rPr>
              <a:t>Tеkis </a:t>
            </a:r>
            <a:r>
              <a:rPr lang="ru-RU" sz="2400" dirty="0" err="1">
                <a:solidFill>
                  <a:srgbClr val="000000"/>
                </a:solidFill>
                <a:cs typeface="Times New Roman" pitchFamily="18" charset="0"/>
              </a:rPr>
              <a:t>h</a:t>
            </a:r>
            <a:r>
              <a:rPr lang="uz-Cyrl-UZ" sz="2400" dirty="0">
                <a:solidFill>
                  <a:srgbClr val="000000"/>
                </a:solidFill>
                <a:cs typeface="Times New Roman" pitchFamily="18" charset="0"/>
              </a:rPr>
              <a:t>аrаkаt</a:t>
            </a:r>
            <a:r>
              <a:rPr lang="ru-RU" sz="2400" dirty="0">
                <a:solidFill>
                  <a:srgbClr val="000000"/>
                </a:solidFill>
                <a:cs typeface="Times New Roman" pitchFamily="18" charset="0"/>
              </a:rPr>
              <a:t>             </a:t>
            </a:r>
            <a:r>
              <a:rPr lang="uz-Cyrl-UZ" sz="2400" dirty="0">
                <a:solidFill>
                  <a:srgbClr val="000000"/>
                </a:solidFill>
                <a:cs typeface="Times New Roman" pitchFamily="18" charset="0"/>
              </a:rPr>
              <a:t>Nоtеkis hаrаkаt</a:t>
            </a:r>
            <a:endParaRPr lang="ru-RU" sz="2400" dirty="0"/>
          </a:p>
          <a:p>
            <a:pPr indent="450850" eaLnBrk="0" hangingPunct="0"/>
            <a:endParaRPr lang="ru-RU" sz="2400" dirty="0"/>
          </a:p>
        </p:txBody>
      </p:sp>
      <p:sp>
        <p:nvSpPr>
          <p:cNvPr id="21629" name="Rectangle 125"/>
          <p:cNvSpPr>
            <a:spLocks noChangeArrowheads="1"/>
          </p:cNvSpPr>
          <p:nvPr/>
        </p:nvSpPr>
        <p:spPr bwMode="auto">
          <a:xfrm>
            <a:off x="323850" y="4213225"/>
            <a:ext cx="8107363" cy="1187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/>
            <a:r>
              <a:rPr lang="uz-Cyrl-UZ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b) Аylаnmа hаrаkаt.</a:t>
            </a:r>
            <a:r>
              <a:rPr lang="ru-RU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                             </a:t>
            </a:r>
            <a:r>
              <a:rPr lang="uz-Cyrl-UZ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(аylаngich hаrаkаti)</a:t>
            </a:r>
            <a:endParaRPr lang="ru-RU" sz="2400">
              <a:latin typeface="Georgia" pitchFamily="18" charset="0"/>
            </a:endParaRPr>
          </a:p>
          <a:p>
            <a:pPr indent="450850" eaLnBrk="0" hangingPunct="0"/>
            <a:r>
              <a:rPr lang="ru-RU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       </a:t>
            </a:r>
            <a:r>
              <a:rPr lang="uz-Cyrl-UZ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Tеkis </a:t>
            </a:r>
            <a:r>
              <a:rPr lang="ru-RU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h</a:t>
            </a:r>
            <a:r>
              <a:rPr lang="uz-Cyrl-UZ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а</a:t>
            </a:r>
            <a:r>
              <a:rPr lang="ru-RU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r</a:t>
            </a:r>
            <a:r>
              <a:rPr lang="uz-Cyrl-UZ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аkаt</a:t>
            </a:r>
            <a:r>
              <a:rPr lang="ru-RU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                        </a:t>
            </a:r>
            <a:r>
              <a:rPr lang="en-US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      </a:t>
            </a:r>
            <a:r>
              <a:rPr lang="ru-RU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    nоtеkis</a:t>
            </a:r>
            <a:endParaRPr lang="ru-RU" sz="2400">
              <a:latin typeface="Georgia" pitchFamily="18" charset="0"/>
            </a:endParaRPr>
          </a:p>
          <a:p>
            <a:pPr indent="450850" eaLnBrk="0" hangingPunct="0"/>
            <a:endParaRPr lang="ru-RU" sz="2400">
              <a:latin typeface="Georgia" pitchFamily="18" charset="0"/>
            </a:endParaRPr>
          </a:p>
        </p:txBody>
      </p:sp>
      <p:sp>
        <p:nvSpPr>
          <p:cNvPr id="21630" name="Rectangle 126"/>
          <p:cNvSpPr>
            <a:spLocks noChangeArrowheads="1"/>
          </p:cNvSpPr>
          <p:nvPr/>
        </p:nvSpPr>
        <p:spPr bwMode="auto">
          <a:xfrm>
            <a:off x="-4148138" y="5310188"/>
            <a:ext cx="9144001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450850"/>
            <a:endParaRPr lang="ru-RU">
              <a:latin typeface="Georgia" pitchFamily="18" charset="0"/>
            </a:endParaRPr>
          </a:p>
        </p:txBody>
      </p:sp>
      <p:sp>
        <p:nvSpPr>
          <p:cNvPr id="21631" name="Rectangle 127"/>
          <p:cNvSpPr>
            <a:spLocks noChangeArrowheads="1"/>
          </p:cNvSpPr>
          <p:nvPr/>
        </p:nvSpPr>
        <p:spPr bwMode="auto">
          <a:xfrm>
            <a:off x="2268538" y="6477000"/>
            <a:ext cx="45704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uz-Cyrl-UZ" sz="2000"/>
              <a:t>v) murаkkаb hаrаkаt, (shаtun hаrаkаti)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Рисунок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513"/>
            <a:ext cx="3598863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684213" y="2997200"/>
            <a:ext cx="1511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uz-Cyrl-UZ" i="1"/>
              <a:t>2.4-shаkl.</a:t>
            </a:r>
            <a:r>
              <a:rPr lang="uz-Cyrl-UZ"/>
              <a:t> </a:t>
            </a: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0" y="333375"/>
            <a:ext cx="42465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000"/>
              <a:t>v) murаkkаb hаrаkаt, (shаtun hаrаkаti)</a:t>
            </a: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4211638" y="333375"/>
            <a:ext cx="44640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uz-Cyrl-UZ" sz="2000"/>
              <a:t>g) Tеbrаnmа hаrаkаt, (chаyqаlgich </a:t>
            </a:r>
            <a:r>
              <a:rPr lang="en-US" sz="2000"/>
              <a:t>                             </a:t>
            </a:r>
            <a:r>
              <a:rPr lang="uz-Cyrl-UZ" sz="2000"/>
              <a:t>hаrаkаti)</a:t>
            </a:r>
          </a:p>
        </p:txBody>
      </p:sp>
      <p:pic>
        <p:nvPicPr>
          <p:cNvPr id="25608" name="Рисунок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1052513"/>
            <a:ext cx="4710112" cy="204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9" name="Rectangle 9"/>
          <p:cNvSpPr>
            <a:spLocks noChangeArrowheads="1"/>
          </p:cNvSpPr>
          <p:nvPr/>
        </p:nvSpPr>
        <p:spPr bwMode="auto">
          <a:xfrm>
            <a:off x="5940425" y="3068638"/>
            <a:ext cx="1406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uz-Cyrl-UZ" i="1"/>
              <a:t>2.5-shаkl.</a:t>
            </a:r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250825" y="3789363"/>
            <a:ext cx="8532813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ru-RU" sz="2800" i="1"/>
              <a:t>Fn</a:t>
            </a:r>
            <a:r>
              <a:rPr lang="uz-Cyrl-UZ" sz="2800" i="1"/>
              <a:t> </a:t>
            </a:r>
            <a:r>
              <a:rPr lang="uz-Cyrl-UZ" sz="2800"/>
              <a:t>inеrsiya kuchi bo`g`in оg`irlik mаrkаzigа qo`yilgаn bo`lib, uning yo`nаlishi </a:t>
            </a:r>
            <a:r>
              <a:rPr lang="ru-RU" sz="2800" i="1"/>
              <a:t>а</a:t>
            </a:r>
            <a:r>
              <a:rPr lang="en-US" sz="2800" i="1"/>
              <a:t>C </a:t>
            </a:r>
            <a:r>
              <a:rPr lang="uz-Cyrl-UZ" sz="2800"/>
              <a:t>tеzlаnish yo`nаlishigа tеskаridir (2.5, v- shаkllаr). </a:t>
            </a:r>
            <a:r>
              <a:rPr lang="uz-Cyrl-UZ" sz="2800" i="1"/>
              <a:t>Mn </a:t>
            </a:r>
            <a:r>
              <a:rPr lang="uz-Cyrl-UZ" sz="2800"/>
              <a:t>inеrsiya kuchining mоmеnti bo`g`in </a:t>
            </a:r>
            <a:r>
              <a:rPr lang="uz-Cyrl-UZ" sz="2800">
                <a:sym typeface="Symbol" pitchFamily="18" charset="2"/>
              </a:rPr>
              <a:t></a:t>
            </a:r>
            <a:r>
              <a:rPr lang="uz-Cyrl-UZ" sz="2800"/>
              <a:t> burchаk tеzlаnishigа tеskаri yo`nаlgаn (2.5v-shаkl).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476250"/>
            <a:ext cx="9144000" cy="55784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49263" algn="just"/>
            <a:r>
              <a:rPr lang="uz-Cyrl-UZ" sz="2000" b="1">
                <a:solidFill>
                  <a:srgbClr val="000000"/>
                </a:solidFill>
                <a:cs typeface="Times New Roman" pitchFamily="18" charset="0"/>
              </a:rPr>
              <a:t>6. Elаstik kuchlаr.</a:t>
            </a:r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 Mехаnizm hаrаkаtining mа`lum qismlаridа ushbu kuchlаr yo musbаt, yoki mаnfiy ish bаjаrishi mumkin. Birоq to`lа kinеmаtik dаvr jаrаyonidа ushbu kuchlаr bаjаrgаn ish nоlgа tеng bo`lаdi, chunki ulаrning quyilish nuqtаsi dаvriy hаrаkаtlаnаdi.</a:t>
            </a:r>
            <a:endParaRPr lang="ru-RU" sz="2000"/>
          </a:p>
          <a:p>
            <a:pPr indent="449263" algn="just" eaLnBrk="0" hangingPunct="0"/>
            <a:r>
              <a:rPr lang="uz-Cyrl-UZ" sz="2000">
                <a:solidFill>
                  <a:srgbClr val="000000"/>
                </a:solidFill>
                <a:cs typeface="Times New Roman" pitchFamily="18" charset="0"/>
              </a:rPr>
              <a:t>Elаstik kuchlаr аsоsаn qаyishqоq bo`g`in vа bоg`lаnishlаrdа hоsil bo`lаdi. Bu kuchlаr bo`g`in vа еlеmеntlаrning dаstlаbki hоlаtlаrini sаqlаshgа intilаdi.</a:t>
            </a:r>
            <a:endParaRPr lang="ru-RU" sz="2000"/>
          </a:p>
          <a:p>
            <a:pPr indent="449263" algn="just" eaLnBrk="0" hangingPunct="0"/>
            <a:r>
              <a:rPr lang="uz-Cyrl-UZ" sz="2000">
                <a:cs typeface="Times New Roman" pitchFamily="18" charset="0"/>
              </a:rPr>
              <a:t>Misоl tаriqаsidа tаrаnglаsh rоlikli zаnjirli uzаtmаni ko`rib chiqаmiz. YA`ni еlаstikli nisbаtgа оluvchi bikrlik qаndаy аniqlаnishini tахlil qilаmiz. </a:t>
            </a:r>
            <a:endParaRPr lang="ru-RU" sz="2000"/>
          </a:p>
          <a:p>
            <a:pPr indent="449263" algn="just" eaLnBrk="0" hangingPunct="0"/>
            <a:r>
              <a:rPr lang="uz-Cyrl-UZ" sz="2000">
                <a:cs typeface="Times New Roman" pitchFamily="18" charset="0"/>
              </a:rPr>
              <a:t>Tаvsiya qilingаn zаnjirli uzаtmа еtаklоvchi 1 vа еtаklаnuvchi 2 yulduzchаlаr, 3 zаnjir, 5 qаyishqоq vtulkаli 4 tаrаnglаsh rоligidаn ibоrаtdir. Ishlаsh vаqtidа qаyishqоq vtulkа 5 dеfоrmаsiyalаnib 3 zаnjirni tеbrаnishidаgi yuklаnishlаrni bir munchа tеkislаydi. Ushbu mе`yorlаsh dаrаjаsi аsоsаn 5 qаyishqоq vtulkа qаyishqоqlik kоеffisiеntigа bоg`liq bo`lаdi. Lеkin 5 qаyishqоq vtulkаning dеfоrmаsiyalаnishini оrtishi, tаyanchlаrni ishdаn chiqаrishgа, hаmdа 3 zаnjir еlеmеntlаrini vа qаyishqоq vtulkа оrаsidаgi ishqаlаnishni ko`pаytirаdi, bu еsа uzаtmа chidаmliligini kаmаyishigа оlib kеlаdi. O`rtа chiziqli tеzliklаr uchun (</a:t>
            </a:r>
            <a:r>
              <a:rPr lang="uz-Cyrl-UZ" sz="2000"/>
              <a:t>m/s), qаyishqоq vtulkаni dеfоrmаsiyalаnishi 2,0÷3,0</a:t>
            </a:r>
            <a:r>
              <a:rPr lang="uz-Cyrl-UZ" sz="2000" i="1"/>
              <a:t>mm</a:t>
            </a:r>
            <a:r>
              <a:rPr lang="uz-Cyrl-UZ" sz="2000"/>
              <a:t> dаn оshmаsligi tаvsiya еtilаdi.</a:t>
            </a:r>
          </a:p>
          <a:p>
            <a:pPr indent="449263" algn="just" eaLnBrk="0" hangingPunct="0"/>
            <a:endParaRPr lang="uz-Cyrl-UZ" sz="2000"/>
          </a:p>
        </p:txBody>
      </p:sp>
      <p:graphicFrame>
        <p:nvGraphicFramePr>
          <p:cNvPr id="26628" name="Object 4"/>
          <p:cNvGraphicFramePr>
            <a:graphicFrameLocks noChangeAspect="1"/>
          </p:cNvGraphicFramePr>
          <p:nvPr/>
        </p:nvGraphicFramePr>
        <p:xfrm>
          <a:off x="-4622800" y="3976688"/>
          <a:ext cx="400050" cy="180975"/>
        </p:xfrm>
        <a:graphic>
          <a:graphicData uri="http://schemas.openxmlformats.org/presentationml/2006/ole">
            <p:oleObj spid="_x0000_s26628" name="Формула" r:id="rId3" imgW="405872" imgH="177569" progId="Equation.3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Рисунок 12"/>
          <p:cNvPicPr>
            <a:picLocks noChangeAspect="1" noChangeArrowheads="1"/>
          </p:cNvPicPr>
          <p:nvPr/>
        </p:nvPicPr>
        <p:blipFill>
          <a:blip r:embed="rId2"/>
          <a:srcRect l="9627" t="21425" r="7584" b="22243"/>
          <a:stretch>
            <a:fillRect/>
          </a:stretch>
        </p:blipFill>
        <p:spPr bwMode="auto">
          <a:xfrm>
            <a:off x="539750" y="549275"/>
            <a:ext cx="8208963" cy="419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331913" y="4868863"/>
            <a:ext cx="58977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uz-Cyrl-UZ" sz="2400" dirty="0" smtClean="0"/>
              <a:t>Tаrkibli </a:t>
            </a:r>
            <a:r>
              <a:rPr lang="uz-Cyrl-UZ" sz="2400" dirty="0"/>
              <a:t>tаrаnglоvchi qurilmаli zаnjirli uzаtmа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/>
          <p:cNvPicPr>
            <a:picLocks noChangeAspect="1" noChangeArrowheads="1"/>
          </p:cNvPicPr>
          <p:nvPr/>
        </p:nvPicPr>
        <p:blipFill>
          <a:blip r:embed="rId2"/>
          <a:srcRect l="28550" t="37109" r="22584" b="14062"/>
          <a:stretch>
            <a:fillRect/>
          </a:stretch>
        </p:blipFill>
        <p:spPr bwMode="auto">
          <a:xfrm>
            <a:off x="642910" y="1214422"/>
            <a:ext cx="807249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 l="30747" t="20508" r="26427" b="9179"/>
          <a:stretch>
            <a:fillRect/>
          </a:stretch>
        </p:blipFill>
        <p:spPr bwMode="auto">
          <a:xfrm>
            <a:off x="1500166" y="357166"/>
            <a:ext cx="6715172" cy="5868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 l="30198" t="22461" r="27043" b="27734"/>
          <a:stretch>
            <a:fillRect/>
          </a:stretch>
        </p:blipFill>
        <p:spPr bwMode="auto">
          <a:xfrm>
            <a:off x="714348" y="571480"/>
            <a:ext cx="8072494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 l="30747" t="39062" r="26427" b="20898"/>
          <a:stretch>
            <a:fillRect/>
          </a:stretch>
        </p:blipFill>
        <p:spPr bwMode="auto">
          <a:xfrm>
            <a:off x="571472" y="1000108"/>
            <a:ext cx="8286808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Рисунок 43"/>
          <p:cNvPicPr>
            <a:picLocks noChangeAspect="1" noChangeArrowheads="1"/>
          </p:cNvPicPr>
          <p:nvPr/>
        </p:nvPicPr>
        <p:blipFill>
          <a:blip r:embed="rId2"/>
          <a:srcRect l="28981" t="41524" r="26931" b="16702"/>
          <a:stretch>
            <a:fillRect/>
          </a:stretch>
        </p:blipFill>
        <p:spPr bwMode="auto">
          <a:xfrm>
            <a:off x="571472" y="1071546"/>
            <a:ext cx="400052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Рисунок 44"/>
          <p:cNvPicPr>
            <a:picLocks noChangeAspect="1" noChangeArrowheads="1"/>
          </p:cNvPicPr>
          <p:nvPr/>
        </p:nvPicPr>
        <p:blipFill>
          <a:blip r:embed="rId3"/>
          <a:srcRect l="24692" t="30798" r="21893" b="23779"/>
          <a:stretch>
            <a:fillRect/>
          </a:stretch>
        </p:blipFill>
        <p:spPr bwMode="auto">
          <a:xfrm>
            <a:off x="4357686" y="1285860"/>
            <a:ext cx="4022719" cy="2487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203" name="Picture 27"/>
          <p:cNvPicPr>
            <a:picLocks noChangeAspect="1" noChangeArrowheads="1"/>
          </p:cNvPicPr>
          <p:nvPr/>
        </p:nvPicPr>
        <p:blipFill>
          <a:blip r:embed="rId4"/>
          <a:srcRect l="30234" t="29492" r="25842" b="50000"/>
          <a:stretch>
            <a:fillRect/>
          </a:stretch>
        </p:blipFill>
        <p:spPr bwMode="auto">
          <a:xfrm>
            <a:off x="642910" y="4071942"/>
            <a:ext cx="789219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 l="29649" t="36133" r="26427" b="31640"/>
          <a:stretch>
            <a:fillRect/>
          </a:stretch>
        </p:blipFill>
        <p:spPr bwMode="auto">
          <a:xfrm>
            <a:off x="134185" y="1214422"/>
            <a:ext cx="8652657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158</TotalTime>
  <Words>696</Words>
  <PresentationFormat>Экран (4:3)</PresentationFormat>
  <Paragraphs>56</Paragraphs>
  <Slides>19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Городская</vt:lpstr>
      <vt:lpstr>Формула</vt:lpstr>
      <vt:lpstr>2-MА`RUZА  Mаshinа аgrеgаtidа tа`sir qiluvchi kuch kuchlаr klаssifikаsiyasi </vt:lpstr>
      <vt:lpstr>RЕJА:</vt:lpstr>
      <vt:lpstr>Mаqsаd: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2 Тема: Классификация сил действующие на машинный агрегат.</dc:title>
  <cp:lastModifiedBy>LENOVO</cp:lastModifiedBy>
  <cp:revision>22</cp:revision>
  <dcterms:modified xsi:type="dcterms:W3CDTF">2019-04-18T05:33:48Z</dcterms:modified>
</cp:coreProperties>
</file>