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0" r:id="rId11"/>
    <p:sldId id="271" r:id="rId12"/>
    <p:sldId id="272" r:id="rId13"/>
    <p:sldId id="273" r:id="rId14"/>
    <p:sldId id="274" r:id="rId15"/>
    <p:sldId id="275" r:id="rId16"/>
    <p:sldId id="265" r:id="rId17"/>
    <p:sldId id="266" r:id="rId18"/>
    <p:sldId id="276" r:id="rId19"/>
    <p:sldId id="277" r:id="rId20"/>
    <p:sldId id="267" r:id="rId21"/>
    <p:sldId id="268" r:id="rId22"/>
    <p:sldId id="269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384A"/>
    <a:srgbClr val="FC996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рямая соединительная линия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Прямая соединительная линия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Прямая соединительная линия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Овал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Овал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Овал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3AF4A8-6671-4160-9CB8-F52FB8C4A02A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14368E-4E48-464E-BADE-F0DB2179D5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D02EB9E-CF6A-418F-BA54-4327A8FA6837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FBA2A30-A4B6-4A7B-BEA6-8A28A2C297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ая соединительная линия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Прямая соединительная линия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Прямая соединительная линия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Овал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Овал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Прямая соединительная линия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0E8BAB-1A5B-4C42-8FC6-3DF9428C9E17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7DF522-1AD4-4204-A4CA-15E915868D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FA312-61D1-47BD-B8FC-2CC187F1DC12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3AC75-6E01-463D-ABA8-64AB22B342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66230-62C6-4706-87CC-C1261E6B759A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27FA3-6B44-4FB1-8E49-77171C3DDD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9058A1D-57DD-44FE-9567-B1F36C3EE48F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813F2B5-D321-4693-9F21-32326DCB27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83A42-EFBB-43BE-B73E-AAF8BF3410E3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900357-81EE-4AAE-BAE3-934A1FA49D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Прямая соединительная линия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Овал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1EDE4D1-7F9E-4F9A-8E6E-CEE5CF88F50A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989E9B5-1B18-444D-B265-EC0EB648C5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Овал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1" name="Прямая соединительная линия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43EBDB3-96F3-4651-B93B-C928B241FE80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94FC756-2205-4F4F-98FF-C114E5AEB6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0E1958-0ED2-46B8-8419-E215BA2B4340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2D28F-8EF6-4D63-A58A-7F07638130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7C264-2208-41E5-864B-B68BD3014D3F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C8141-752D-4E8E-B850-4055C3C279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9460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12DE4228-9F29-4C86-8471-89F94D910579}" type="datetimeFigureOut">
              <a:rPr lang="ru-RU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1896932F-F2C6-4157-B3F4-418F99EBF8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0" r:id="rId5"/>
    <p:sldLayoutId id="2147483675" r:id="rId6"/>
    <p:sldLayoutId id="2147483669" r:id="rId7"/>
    <p:sldLayoutId id="2147483676" r:id="rId8"/>
    <p:sldLayoutId id="2147483677" r:id="rId9"/>
    <p:sldLayoutId id="2147483668" r:id="rId10"/>
    <p:sldLayoutId id="214748366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5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850" y="1125538"/>
            <a:ext cx="8186738" cy="2087562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uz-Cyrl-UZ" sz="3200" b="1" i="1" cap="none" smtClean="0">
                <a:solidFill>
                  <a:srgbClr val="B6384A"/>
                </a:solidFill>
              </a:rPr>
              <a:t>3-MА`RUZА.</a:t>
            </a:r>
            <a:br>
              <a:rPr lang="uz-Cyrl-UZ" sz="3200" b="1" i="1" cap="none" smtClean="0">
                <a:solidFill>
                  <a:srgbClr val="B6384A"/>
                </a:solidFill>
              </a:rPr>
            </a:br>
            <a:r>
              <a:rPr lang="uz-Cyrl-UZ" sz="3200" b="1" i="1" cap="none" smtClean="0">
                <a:solidFill>
                  <a:srgbClr val="B6384A"/>
                </a:solidFill>
              </a:rPr>
              <a:t>Аsinхrоm dvigаtеlаrni mехаnik хаrаktiristikаlаri.</a:t>
            </a:r>
            <a:endParaRPr lang="ru-RU" sz="3200" b="1" i="1" cap="none" smtClean="0">
              <a:solidFill>
                <a:srgbClr val="B6384A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9750" y="3716338"/>
            <a:ext cx="7467600" cy="428625"/>
          </a:xfrm>
        </p:spPr>
        <p:txBody>
          <a:bodyPr>
            <a:normAutofit lnSpcReduction="10000"/>
          </a:bodyPr>
          <a:lstStyle/>
          <a:p>
            <a:pPr marL="274320" indent="-274320" algn="r" fontAlgn="auto">
              <a:spcAft>
                <a:spcPts val="0"/>
              </a:spcAft>
              <a:buFont typeface="Wingdings"/>
              <a:buChar char=""/>
              <a:defRPr/>
            </a:pPr>
            <a:r>
              <a:rPr lang="ru-RU" dirty="0" err="1" smtClean="0">
                <a:latin typeface="Arial" pitchFamily="34" charset="0"/>
                <a:cs typeface="Arial" pitchFamily="34" charset="0"/>
              </a:rPr>
              <a:t>Джураев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А.Дж.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i="1" cap="none" dirty="0" smtClean="0">
                <a:solidFill>
                  <a:srgbClr val="FF0000"/>
                </a:solidFill>
              </a:rPr>
              <a:t>REJA</a:t>
            </a:r>
            <a:r>
              <a:rPr lang="ru-RU" b="1" i="1" cap="none" dirty="0" smtClean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4338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1571612"/>
            <a:ext cx="8461406" cy="4786346"/>
          </a:xfrm>
        </p:spPr>
        <p:txBody>
          <a:bodyPr/>
          <a:lstStyle/>
          <a:p>
            <a:r>
              <a:rPr lang="en-US" i="1" dirty="0" err="1" smtClean="0"/>
              <a:t>Asinxron</a:t>
            </a:r>
            <a:r>
              <a:rPr lang="en-US" i="1" dirty="0" smtClean="0"/>
              <a:t> </a:t>
            </a:r>
            <a:r>
              <a:rPr lang="en-US" i="1" dirty="0" err="1" smtClean="0"/>
              <a:t>elektr</a:t>
            </a:r>
            <a:r>
              <a:rPr lang="en-US" i="1" dirty="0" smtClean="0"/>
              <a:t> </a:t>
            </a:r>
            <a:r>
              <a:rPr lang="en-US" i="1" dirty="0" err="1" smtClean="0"/>
              <a:t>yurituvchilarning</a:t>
            </a:r>
            <a:r>
              <a:rPr lang="en-US" i="1" dirty="0" smtClean="0"/>
              <a:t> </a:t>
            </a:r>
            <a:r>
              <a:rPr lang="en-US" i="1" dirty="0" err="1" smtClean="0"/>
              <a:t>mexanik-statik</a:t>
            </a:r>
            <a:r>
              <a:rPr lang="en-US" i="1" dirty="0" smtClean="0"/>
              <a:t> </a:t>
            </a:r>
            <a:r>
              <a:rPr lang="en-US" i="1" dirty="0" err="1" smtClean="0"/>
              <a:t>xarakteristikalari</a:t>
            </a:r>
            <a:endParaRPr lang="ru-RU" b="1" dirty="0" smtClean="0"/>
          </a:p>
          <a:p>
            <a:r>
              <a:rPr lang="en-US" i="1" dirty="0" err="1" smtClean="0"/>
              <a:t>Yurituvchining</a:t>
            </a:r>
            <a:r>
              <a:rPr lang="en-US" i="1" dirty="0" smtClean="0"/>
              <a:t> </a:t>
            </a:r>
            <a:r>
              <a:rPr lang="en-US" i="1" dirty="0" err="1" smtClean="0"/>
              <a:t>barqaror</a:t>
            </a:r>
            <a:r>
              <a:rPr lang="en-US" i="1" dirty="0" smtClean="0"/>
              <a:t> </a:t>
            </a:r>
            <a:r>
              <a:rPr lang="en-US" i="1" dirty="0" err="1" smtClean="0"/>
              <a:t>rejimi</a:t>
            </a:r>
            <a:r>
              <a:rPr lang="en-US" i="1" dirty="0" smtClean="0"/>
              <a:t> </a:t>
            </a:r>
            <a:r>
              <a:rPr lang="en-US" i="1" dirty="0" err="1" smtClean="0"/>
              <a:t>uchun</a:t>
            </a:r>
            <a:r>
              <a:rPr lang="en-US" i="1" dirty="0" smtClean="0"/>
              <a:t> </a:t>
            </a:r>
            <a:r>
              <a:rPr lang="en-US" i="1" dirty="0" err="1" smtClean="0"/>
              <a:t>mehanik</a:t>
            </a:r>
            <a:r>
              <a:rPr lang="en-US" i="1" dirty="0" smtClean="0"/>
              <a:t> </a:t>
            </a:r>
            <a:r>
              <a:rPr lang="en-US" i="1" dirty="0" err="1" smtClean="0"/>
              <a:t>dinamik</a:t>
            </a:r>
            <a:r>
              <a:rPr lang="en-US" i="1" dirty="0" smtClean="0"/>
              <a:t> </a:t>
            </a:r>
            <a:r>
              <a:rPr lang="en-US" i="1" dirty="0" err="1" smtClean="0"/>
              <a:t>xarakteristikasi</a:t>
            </a:r>
            <a:endParaRPr lang="ru-RU" b="1" dirty="0" smtClean="0"/>
          </a:p>
          <a:p>
            <a:r>
              <a:rPr lang="en-US" i="1" dirty="0" err="1" smtClean="0"/>
              <a:t>Yurituvchining</a:t>
            </a:r>
            <a:r>
              <a:rPr lang="en-US" i="1" dirty="0" smtClean="0"/>
              <a:t> </a:t>
            </a:r>
            <a:r>
              <a:rPr lang="en-US" i="1" dirty="0" err="1" smtClean="0"/>
              <a:t>hamma</a:t>
            </a:r>
            <a:r>
              <a:rPr lang="en-US" i="1" dirty="0" smtClean="0"/>
              <a:t> </a:t>
            </a:r>
            <a:r>
              <a:rPr lang="en-US" i="1" dirty="0" err="1" smtClean="0"/>
              <a:t>harakati</a:t>
            </a:r>
            <a:r>
              <a:rPr lang="en-US" i="1" dirty="0" smtClean="0"/>
              <a:t> </a:t>
            </a:r>
            <a:r>
              <a:rPr lang="en-US" i="1" dirty="0" err="1" smtClean="0"/>
              <a:t>vaqti</a:t>
            </a:r>
            <a:r>
              <a:rPr lang="en-US" i="1" dirty="0" smtClean="0"/>
              <a:t> </a:t>
            </a:r>
            <a:r>
              <a:rPr lang="en-US" i="1" dirty="0" err="1" smtClean="0"/>
              <a:t>uchun</a:t>
            </a:r>
            <a:r>
              <a:rPr lang="en-US" i="1" dirty="0" smtClean="0"/>
              <a:t> </a:t>
            </a:r>
            <a:r>
              <a:rPr lang="en-US" i="1" dirty="0" err="1" smtClean="0"/>
              <a:t>mexanik</a:t>
            </a:r>
            <a:r>
              <a:rPr lang="en-US" i="1" dirty="0" smtClean="0"/>
              <a:t> </a:t>
            </a:r>
            <a:r>
              <a:rPr lang="en-US" i="1" dirty="0" err="1" smtClean="0"/>
              <a:t>dinamik</a:t>
            </a:r>
            <a:r>
              <a:rPr lang="en-US" i="1" dirty="0" smtClean="0"/>
              <a:t> </a:t>
            </a:r>
            <a:r>
              <a:rPr lang="en-US" i="1" dirty="0" err="1" smtClean="0"/>
              <a:t>xarakteristikasi</a:t>
            </a:r>
            <a:endParaRPr lang="ru-RU" b="1" dirty="0" smtClean="0"/>
          </a:p>
          <a:p>
            <a:r>
              <a:rPr lang="en-US" i="1" dirty="0" err="1" smtClean="0"/>
              <a:t>O`z-o`zini</a:t>
            </a:r>
            <a:r>
              <a:rPr lang="en-US" i="1" dirty="0" smtClean="0"/>
              <a:t> </a:t>
            </a:r>
            <a:r>
              <a:rPr lang="en-US" i="1" dirty="0" err="1" smtClean="0"/>
              <a:t>tekshirish</a:t>
            </a:r>
            <a:r>
              <a:rPr lang="en-US" i="1" dirty="0" smtClean="0"/>
              <a:t> </a:t>
            </a:r>
            <a:r>
              <a:rPr lang="en-US" i="1" dirty="0" err="1" smtClean="0"/>
              <a:t>savollari</a:t>
            </a:r>
            <a:endParaRPr lang="ru-RU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i="1" cap="none" smtClean="0">
                <a:solidFill>
                  <a:srgbClr val="FF0000"/>
                </a:solidFill>
              </a:rPr>
              <a:t>ADABIYOTLAR</a:t>
            </a:r>
            <a:r>
              <a:rPr lang="ru-RU" b="1" i="1" cap="none" smtClean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15362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43863" cy="4873625"/>
          </a:xfrm>
        </p:spPr>
        <p:txBody>
          <a:bodyPr/>
          <a:lstStyle/>
          <a:p>
            <a:pPr lvl="0"/>
            <a:r>
              <a:rPr lang="ru-RU" sz="2800" dirty="0" smtClean="0"/>
              <a:t>В.А. Зиновьев, А.П. Бессонов. Основы динамики машинных агрегатов. Машиностроение, Москва, 1964, с. 20-51</a:t>
            </a:r>
            <a:endParaRPr lang="ru-RU" sz="2800" b="1" dirty="0" smtClean="0"/>
          </a:p>
          <a:p>
            <a:pPr lvl="0"/>
            <a:r>
              <a:rPr lang="ru-RU" sz="2800" dirty="0" smtClean="0"/>
              <a:t>А. </a:t>
            </a:r>
            <a:r>
              <a:rPr lang="ru-RU" sz="2800" dirty="0" err="1" smtClean="0"/>
              <a:t>Джураев</a:t>
            </a:r>
            <a:r>
              <a:rPr lang="ru-RU" sz="2800" dirty="0" smtClean="0"/>
              <a:t>. Моделирование динамики машинных агрегатов </a:t>
            </a:r>
            <a:r>
              <a:rPr lang="ru-RU" sz="2800" dirty="0" err="1" smtClean="0"/>
              <a:t>хлопкоперерабатывающих</a:t>
            </a:r>
            <a:r>
              <a:rPr lang="ru-RU" sz="2800" dirty="0" smtClean="0"/>
              <a:t> машин. Фан, Ташкент, 1984, с. 16-23</a:t>
            </a:r>
            <a:endParaRPr lang="ru-RU" sz="2800" b="1" dirty="0" smtClean="0"/>
          </a:p>
          <a:p>
            <a:pPr lvl="0"/>
            <a:r>
              <a:rPr lang="ru-RU" sz="2800" dirty="0" smtClean="0"/>
              <a:t>А. </a:t>
            </a:r>
            <a:r>
              <a:rPr lang="ru-RU" sz="2800" dirty="0" err="1" smtClean="0"/>
              <a:t>Джураев</a:t>
            </a:r>
            <a:r>
              <a:rPr lang="ru-RU" sz="2800" dirty="0" smtClean="0"/>
              <a:t>. Динамика рабочих механизмов </a:t>
            </a:r>
            <a:r>
              <a:rPr lang="ru-RU" sz="2800" dirty="0" err="1" smtClean="0"/>
              <a:t>хлопкоперерабатывающих</a:t>
            </a:r>
            <a:r>
              <a:rPr lang="ru-RU" sz="2800" dirty="0" smtClean="0"/>
              <a:t> машин. Фан, Ташкент, 1987, с. 35-87</a:t>
            </a:r>
            <a:endParaRPr lang="ru-RU" sz="2800" b="1" dirty="0" smtClean="0"/>
          </a:p>
          <a:p>
            <a:pPr marL="342900" indent="-342900"/>
            <a:endParaRPr lang="ru-RU" sz="2800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/>
          <p:cNvSpPr>
            <a:spLocks noGrp="1"/>
          </p:cNvSpPr>
          <p:nvPr>
            <p:ph type="title"/>
          </p:nvPr>
        </p:nvSpPr>
        <p:spPr bwMode="auto">
          <a:xfrm>
            <a:off x="642910" y="0"/>
            <a:ext cx="7993062" cy="1360488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L="342900" indent="-342900" algn="ctr"/>
            <a:r>
              <a:rPr lang="ru-RU" sz="2000" b="1" cap="none" dirty="0" smtClean="0">
                <a:latin typeface="Times New Roman" pitchFamily="18" charset="0"/>
              </a:rPr>
              <a:t>3.1.</a:t>
            </a:r>
            <a:r>
              <a:rPr lang="en-US" b="1" i="1" dirty="0" smtClean="0"/>
              <a:t> </a:t>
            </a:r>
            <a:r>
              <a:rPr lang="en-US" sz="2400" b="1" i="1" dirty="0" err="1" smtClean="0"/>
              <a:t>Asinxron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elektr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yurituvchilarning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mexanik-statik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xarakteristikalari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cap="none" dirty="0" smtClean="0"/>
              <a:t> 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57158" y="1142984"/>
            <a:ext cx="8315325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/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chiqarishda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ishlatiladigan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mashinalar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asinxron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yurituvchilar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ta`minlangan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Asinxron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yurituvchilar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fazali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ta`minlangan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qo`shimcha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zanjirlar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qurilmalarni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qilmaydi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organini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agregatlari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ko`rinishida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taxlil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yurituvchi-bajaruvchi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mehanizm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sistemesida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qarshiliklar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tasirida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dinamik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jarayonlarni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aniqroq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baholashga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tadqiqotlarda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asinxron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yurituvchining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yuritmasini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dinamik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statik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mehanik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xarakteristika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ko`rinishida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nazarga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masala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agregatlarini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o`rganishda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tadqiqotchi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masalani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yechimini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soddalashtirish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xadlarini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nazarga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olmaslikzarurati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oldida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noto`g`ri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buzilgan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natijalarni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olishga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sabab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sababli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xar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masala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uchhun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dinamikasini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real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xisoblashni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vaundan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foydalanishni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soddaligi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qulayligini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inobatga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dastlabki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baxolash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214313"/>
            <a:ext cx="8329613" cy="1357312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US" dirty="0" err="1" smtClean="0"/>
              <a:t>Asinxron</a:t>
            </a:r>
            <a:r>
              <a:rPr lang="en-US" dirty="0" smtClean="0"/>
              <a:t> </a:t>
            </a:r>
            <a:r>
              <a:rPr lang="en-US" dirty="0" err="1" smtClean="0"/>
              <a:t>elektr</a:t>
            </a:r>
            <a:r>
              <a:rPr lang="en-US" dirty="0" smtClean="0"/>
              <a:t> </a:t>
            </a:r>
            <a:r>
              <a:rPr lang="en-US" dirty="0" err="1" smtClean="0"/>
              <a:t>yurituvchilarni</a:t>
            </a:r>
            <a:r>
              <a:rPr lang="en-US" dirty="0" smtClean="0"/>
              <a:t> </a:t>
            </a:r>
            <a:r>
              <a:rPr lang="en-US" dirty="0" err="1" smtClean="0"/>
              <a:t>quydagi</a:t>
            </a:r>
            <a:r>
              <a:rPr lang="en-US" dirty="0" smtClean="0"/>
              <a:t> </a:t>
            </a:r>
            <a:r>
              <a:rPr lang="en-US" dirty="0" err="1" smtClean="0"/>
              <a:t>mehanik</a:t>
            </a:r>
            <a:r>
              <a:rPr lang="en-US" dirty="0" smtClean="0"/>
              <a:t> </a:t>
            </a:r>
            <a:r>
              <a:rPr lang="en-US" dirty="0" err="1" smtClean="0"/>
              <a:t>harakteristikalari</a:t>
            </a:r>
            <a:r>
              <a:rPr lang="en-US" dirty="0" smtClean="0"/>
              <a:t>:</a:t>
            </a:r>
            <a:endParaRPr lang="ru-RU" b="1" dirty="0"/>
          </a:p>
        </p:txBody>
      </p:sp>
      <p:sp>
        <p:nvSpPr>
          <p:cNvPr id="17410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928813"/>
            <a:ext cx="8115300" cy="3929062"/>
          </a:xfrm>
        </p:spPr>
        <p:txBody>
          <a:bodyPr/>
          <a:lstStyle/>
          <a:p>
            <a:pPr lvl="0"/>
            <a:r>
              <a:rPr lang="en-US" sz="2800" dirty="0" err="1" smtClean="0"/>
              <a:t>Asinxron</a:t>
            </a:r>
            <a:r>
              <a:rPr lang="en-US" sz="2800" dirty="0" smtClean="0"/>
              <a:t> </a:t>
            </a:r>
            <a:r>
              <a:rPr lang="en-US" sz="2800" dirty="0" err="1" smtClean="0"/>
              <a:t>yurituvchilarning</a:t>
            </a:r>
            <a:r>
              <a:rPr lang="en-US" sz="2800" dirty="0" smtClean="0"/>
              <a:t> </a:t>
            </a:r>
            <a:r>
              <a:rPr lang="en-US" sz="2800" dirty="0" err="1" smtClean="0"/>
              <a:t>statik</a:t>
            </a:r>
            <a:r>
              <a:rPr lang="en-US" sz="2800" dirty="0" smtClean="0"/>
              <a:t>  </a:t>
            </a:r>
            <a:r>
              <a:rPr lang="en-US" sz="2800" dirty="0" err="1" smtClean="0"/>
              <a:t>xarakteristikalari</a:t>
            </a:r>
            <a:endParaRPr lang="ru-RU" sz="2800" b="1" dirty="0" smtClean="0"/>
          </a:p>
          <a:p>
            <a:pPr lvl="0"/>
            <a:r>
              <a:rPr lang="en-US" sz="2800" dirty="0" smtClean="0"/>
              <a:t> </a:t>
            </a:r>
            <a:r>
              <a:rPr lang="en-US" sz="2800" dirty="0" err="1" smtClean="0"/>
              <a:t>Asinxron</a:t>
            </a:r>
            <a:r>
              <a:rPr lang="en-US" sz="2800" dirty="0" smtClean="0"/>
              <a:t> </a:t>
            </a:r>
            <a:r>
              <a:rPr lang="en-US" sz="2800" dirty="0" err="1" smtClean="0"/>
              <a:t>yurituvchilarning</a:t>
            </a:r>
            <a:r>
              <a:rPr lang="en-US" sz="2800" dirty="0" smtClean="0"/>
              <a:t>  K.P. </a:t>
            </a:r>
            <a:r>
              <a:rPr lang="en-US" sz="2800" dirty="0" err="1" smtClean="0"/>
              <a:t>Pinchuk</a:t>
            </a:r>
            <a:r>
              <a:rPr lang="en-US" sz="2800" dirty="0" smtClean="0"/>
              <a:t> </a:t>
            </a:r>
            <a:r>
              <a:rPr lang="en-US" sz="2800" dirty="0" err="1" smtClean="0"/>
              <a:t>olgan</a:t>
            </a:r>
            <a:r>
              <a:rPr lang="en-US" sz="2800" dirty="0" smtClean="0"/>
              <a:t> </a:t>
            </a:r>
            <a:r>
              <a:rPr lang="en-US" sz="2800" dirty="0" err="1" smtClean="0"/>
              <a:t>dinamik</a:t>
            </a:r>
            <a:r>
              <a:rPr lang="en-US" sz="2800" dirty="0" smtClean="0"/>
              <a:t> </a:t>
            </a:r>
            <a:r>
              <a:rPr lang="en-US" sz="2800" dirty="0" err="1" smtClean="0"/>
              <a:t>xarakteristikalari</a:t>
            </a:r>
            <a:endParaRPr lang="ru-RU" sz="2800" b="1" dirty="0" smtClean="0"/>
          </a:p>
          <a:p>
            <a:pPr lvl="0"/>
            <a:r>
              <a:rPr lang="en-US" sz="2800" dirty="0" err="1" smtClean="0"/>
              <a:t>Yurituvchini</a:t>
            </a:r>
            <a:r>
              <a:rPr lang="en-US" sz="2800" dirty="0" smtClean="0"/>
              <a:t> K.P. </a:t>
            </a:r>
            <a:r>
              <a:rPr lang="en-US" sz="2800" dirty="0" err="1" smtClean="0"/>
              <a:t>Kovachev</a:t>
            </a:r>
            <a:r>
              <a:rPr lang="en-US" sz="2800" dirty="0" smtClean="0"/>
              <a:t> </a:t>
            </a:r>
            <a:r>
              <a:rPr lang="en-US" sz="2800" dirty="0" err="1" smtClean="0"/>
              <a:t>olgan</a:t>
            </a:r>
            <a:r>
              <a:rPr lang="en-US" sz="2800" dirty="0" smtClean="0"/>
              <a:t> </a:t>
            </a:r>
            <a:r>
              <a:rPr lang="en-US" sz="2800" dirty="0" err="1" smtClean="0"/>
              <a:t>dinamik</a:t>
            </a:r>
            <a:r>
              <a:rPr lang="en-US" sz="2800" dirty="0" smtClean="0"/>
              <a:t> </a:t>
            </a:r>
            <a:r>
              <a:rPr lang="en-US" sz="2800" dirty="0" err="1" smtClean="0"/>
              <a:t>xarakteristikalarini</a:t>
            </a:r>
            <a:r>
              <a:rPr lang="en-US" sz="2800" dirty="0" smtClean="0"/>
              <a:t> </a:t>
            </a:r>
            <a:r>
              <a:rPr lang="en-US" sz="2800" dirty="0" err="1" smtClean="0"/>
              <a:t>modellashtirish</a:t>
            </a:r>
            <a:r>
              <a:rPr lang="en-US" sz="2800" dirty="0" smtClean="0"/>
              <a:t> </a:t>
            </a:r>
            <a:r>
              <a:rPr lang="en-US" sz="2800" dirty="0" err="1" smtClean="0"/>
              <a:t>metodikasini</a:t>
            </a:r>
            <a:r>
              <a:rPr lang="en-US" sz="2800" dirty="0" smtClean="0"/>
              <a:t> </a:t>
            </a:r>
            <a:r>
              <a:rPr lang="en-US" sz="2800" dirty="0" err="1" smtClean="0"/>
              <a:t>keltiramiz</a:t>
            </a:r>
            <a:r>
              <a:rPr lang="en-US" sz="2800" dirty="0" smtClean="0"/>
              <a:t>.</a:t>
            </a:r>
            <a:endParaRPr lang="ru-RU" sz="2800" b="1" dirty="0" smtClean="0"/>
          </a:p>
          <a:p>
            <a:pPr marL="342900" indent="-342900"/>
            <a:endParaRPr lang="ru-RU" sz="2800" dirty="0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entury Schoolbook" pitchFamily="18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179388" y="242888"/>
            <a:ext cx="862647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/>
            <a:r>
              <a:rPr lang="uz-Cyrl-UZ" sz="2000" dirty="0" smtClean="0"/>
              <a:t>      </a:t>
            </a:r>
            <a:r>
              <a:rPr lang="en-US" sz="2000" dirty="0" err="1" smtClean="0"/>
              <a:t>Ma`lumki</a:t>
            </a:r>
            <a:r>
              <a:rPr lang="en-US" sz="2000" dirty="0" smtClean="0"/>
              <a:t>, </a:t>
            </a:r>
            <a:r>
              <a:rPr lang="en-US" sz="2000" dirty="0" err="1" smtClean="0"/>
              <a:t>yuqorida</a:t>
            </a:r>
            <a:r>
              <a:rPr lang="en-US" sz="2000" dirty="0" smtClean="0"/>
              <a:t> </a:t>
            </a:r>
            <a:r>
              <a:rPr lang="en-US" sz="2000" dirty="0" err="1" smtClean="0"/>
              <a:t>sanab</a:t>
            </a:r>
            <a:r>
              <a:rPr lang="en-US" sz="2000" dirty="0" smtClean="0"/>
              <a:t> </a:t>
            </a:r>
            <a:r>
              <a:rPr lang="en-US" sz="2000" dirty="0" err="1" smtClean="0"/>
              <a:t>o`tilgan</a:t>
            </a:r>
            <a:r>
              <a:rPr lang="en-US" sz="2000" dirty="0" smtClean="0"/>
              <a:t> </a:t>
            </a:r>
            <a:r>
              <a:rPr lang="en-US" sz="2000" dirty="0" err="1" smtClean="0"/>
              <a:t>xarakteristikalar</a:t>
            </a:r>
            <a:r>
              <a:rPr lang="en-US" sz="2000" dirty="0" smtClean="0"/>
              <a:t> </a:t>
            </a:r>
            <a:r>
              <a:rPr lang="en-US" sz="2000" dirty="0" err="1" smtClean="0"/>
              <a:t>asinxron</a:t>
            </a:r>
            <a:r>
              <a:rPr lang="en-US" sz="2000" dirty="0" smtClean="0"/>
              <a:t> </a:t>
            </a:r>
            <a:r>
              <a:rPr lang="en-US" sz="2000" dirty="0" err="1" smtClean="0"/>
              <a:t>elektr</a:t>
            </a:r>
            <a:r>
              <a:rPr lang="en-US" sz="2000" dirty="0" smtClean="0"/>
              <a:t> </a:t>
            </a:r>
            <a:r>
              <a:rPr lang="en-US" sz="2000" dirty="0" err="1" smtClean="0"/>
              <a:t>yurituvchini</a:t>
            </a:r>
            <a:r>
              <a:rPr lang="en-US" sz="2000" dirty="0" smtClean="0"/>
              <a:t> </a:t>
            </a:r>
            <a:r>
              <a:rPr lang="en-US" sz="2000" dirty="0" err="1" smtClean="0"/>
              <a:t>cheklangan</a:t>
            </a:r>
            <a:r>
              <a:rPr lang="en-US" sz="2000" dirty="0" smtClean="0"/>
              <a:t> </a:t>
            </a:r>
            <a:r>
              <a:rPr lang="en-US" sz="2000" dirty="0" err="1" smtClean="0"/>
              <a:t>quvvatini</a:t>
            </a:r>
            <a:r>
              <a:rPr lang="en-US" sz="2000" dirty="0" smtClean="0"/>
              <a:t> </a:t>
            </a:r>
            <a:r>
              <a:rPr lang="en-US" sz="2000" dirty="0" err="1" smtClean="0"/>
              <a:t>nazarga</a:t>
            </a:r>
            <a:r>
              <a:rPr lang="en-US" sz="2000" dirty="0" smtClean="0"/>
              <a:t> </a:t>
            </a:r>
            <a:r>
              <a:rPr lang="en-US" sz="2000" dirty="0" err="1" smtClean="0"/>
              <a:t>oladi</a:t>
            </a:r>
            <a:r>
              <a:rPr lang="en-US" sz="2000" dirty="0" smtClean="0"/>
              <a:t>. </a:t>
            </a:r>
            <a:r>
              <a:rPr lang="en-US" sz="2000" dirty="0" err="1" smtClean="0"/>
              <a:t>Asinxron</a:t>
            </a:r>
            <a:r>
              <a:rPr lang="en-US" sz="2000" dirty="0" smtClean="0"/>
              <a:t> </a:t>
            </a:r>
            <a:r>
              <a:rPr lang="en-US" sz="2000" dirty="0" err="1" smtClean="0"/>
              <a:t>elektr</a:t>
            </a:r>
            <a:r>
              <a:rPr lang="en-US" sz="2000" dirty="0" smtClean="0"/>
              <a:t> </a:t>
            </a:r>
            <a:r>
              <a:rPr lang="en-US" sz="2000" dirty="0" err="1" smtClean="0"/>
              <a:t>yurituvchining</a:t>
            </a:r>
            <a:r>
              <a:rPr lang="en-US" sz="2000" dirty="0" smtClean="0"/>
              <a:t> </a:t>
            </a:r>
            <a:r>
              <a:rPr lang="en-US" sz="2000" dirty="0" err="1" smtClean="0"/>
              <a:t>mexanik</a:t>
            </a:r>
            <a:r>
              <a:rPr lang="en-US" sz="2000" dirty="0" smtClean="0"/>
              <a:t> static </a:t>
            </a:r>
            <a:r>
              <a:rPr lang="en-US" sz="2000" dirty="0" err="1" smtClean="0"/>
              <a:t>xarakteristikasi</a:t>
            </a:r>
            <a:r>
              <a:rPr lang="en-US" sz="2000" dirty="0" smtClean="0"/>
              <a:t> </a:t>
            </a:r>
            <a:r>
              <a:rPr lang="en-US" sz="2000" dirty="0" err="1" smtClean="0"/>
              <a:t>tenglama</a:t>
            </a:r>
            <a:r>
              <a:rPr lang="en-US" sz="2000" dirty="0" smtClean="0"/>
              <a:t> </a:t>
            </a:r>
            <a:r>
              <a:rPr lang="en-US" sz="2000" dirty="0" err="1" smtClean="0"/>
              <a:t>bilan</a:t>
            </a:r>
            <a:r>
              <a:rPr lang="en-US" sz="2000" dirty="0" smtClean="0"/>
              <a:t> </a:t>
            </a:r>
            <a:r>
              <a:rPr lang="en-US" sz="2000" dirty="0" err="1" smtClean="0"/>
              <a:t>ifodalanadi</a:t>
            </a:r>
            <a:r>
              <a:rPr lang="en-US" sz="2400" dirty="0" smtClean="0"/>
              <a:t>:</a:t>
            </a:r>
            <a:endParaRPr lang="ru-RU" sz="2400" b="1" dirty="0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032" name="Object 8"/>
          <p:cNvGraphicFramePr>
            <a:graphicFrameLocks noChangeAspect="1"/>
          </p:cNvGraphicFramePr>
          <p:nvPr/>
        </p:nvGraphicFramePr>
        <p:xfrm>
          <a:off x="1000100" y="1643050"/>
          <a:ext cx="7343775" cy="1349375"/>
        </p:xfrm>
        <a:graphic>
          <a:graphicData uri="http://schemas.openxmlformats.org/presentationml/2006/ole">
            <p:oleObj spid="_x0000_s1032" name="Формула" r:id="rId3" imgW="2514600" imgH="469900" progId="Equation.3">
              <p:embed/>
            </p:oleObj>
          </a:graphicData>
        </a:graphic>
      </p:graphicFrame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285720" y="3214686"/>
            <a:ext cx="8353425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50850" algn="just"/>
            <a:r>
              <a:rPr lang="ru-RU" sz="2000" dirty="0" err="1" smtClean="0">
                <a:latin typeface="Century Schoolbook" pitchFamily="18" charset="0"/>
                <a:cs typeface="Times New Roman" pitchFamily="18" charset="0"/>
              </a:rPr>
              <a:t>Бу</a:t>
            </a:r>
            <a:r>
              <a:rPr lang="ru-RU" sz="2000" dirty="0" smtClean="0">
                <a:latin typeface="Century Schoolbook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Century Schoolbook" pitchFamily="18" charset="0"/>
                <a:cs typeface="Times New Roman" pitchFamily="18" charset="0"/>
              </a:rPr>
              <a:t>ерда</a:t>
            </a:r>
            <a:r>
              <a:rPr lang="ru-RU" sz="2000" dirty="0" smtClean="0">
                <a:latin typeface="Century Schoolbook" pitchFamily="18" charset="0"/>
                <a:cs typeface="Times New Roman" pitchFamily="18" charset="0"/>
              </a:rPr>
              <a:t> </a:t>
            </a:r>
            <a:r>
              <a:rPr lang="ru-RU" sz="2000" i="1" dirty="0" err="1">
                <a:latin typeface="Century Schoolbook" pitchFamily="18" charset="0"/>
                <a:cs typeface="Times New Roman" pitchFamily="18" charset="0"/>
              </a:rPr>
              <a:t>M</a:t>
            </a:r>
            <a:r>
              <a:rPr lang="ru-RU" sz="2000" i="1" baseline="-30000" dirty="0" err="1">
                <a:latin typeface="Century Schoolbook" pitchFamily="18" charset="0"/>
                <a:cs typeface="Times New Roman" pitchFamily="18" charset="0"/>
              </a:rPr>
              <a:t>d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,</a:t>
            </a:r>
            <a:r>
              <a:rPr lang="ru-RU" sz="2000" dirty="0">
                <a:latin typeface="Century Schoolbook" pitchFamily="18" charset="0"/>
                <a:cs typeface="Times New Roman" pitchFamily="18" charset="0"/>
              </a:rPr>
              <a:t> </a:t>
            </a:r>
            <a:r>
              <a:rPr lang="ru-RU" sz="2000" i="1" dirty="0" err="1">
                <a:latin typeface="Century Schoolbook" pitchFamily="18" charset="0"/>
                <a:cs typeface="Times New Roman" pitchFamily="18" charset="0"/>
              </a:rPr>
              <a:t>M</a:t>
            </a:r>
            <a:r>
              <a:rPr lang="ru-RU" sz="2000" i="1" baseline="-30000" dirty="0" err="1">
                <a:latin typeface="Century Schoolbook" pitchFamily="18" charset="0"/>
                <a:cs typeface="Times New Roman" pitchFamily="18" charset="0"/>
              </a:rPr>
              <a:t>k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Century Schoolbook" pitchFamily="18" charset="0"/>
                <a:cs typeface="Times New Roman" pitchFamily="18" charset="0"/>
              </a:rPr>
              <a:t>– </a:t>
            </a:r>
            <a:r>
              <a:rPr lang="en-US" sz="2000" dirty="0" err="1" smtClean="0"/>
              <a:t>yurituvchi</a:t>
            </a:r>
            <a:r>
              <a:rPr lang="en-US" sz="2000" dirty="0" smtClean="0"/>
              <a:t> </a:t>
            </a:r>
            <a:r>
              <a:rPr lang="en-US" sz="2000" dirty="0" err="1" smtClean="0"/>
              <a:t>validagi</a:t>
            </a:r>
            <a:r>
              <a:rPr lang="en-US" sz="2000" dirty="0" smtClean="0"/>
              <a:t> </a:t>
            </a:r>
            <a:r>
              <a:rPr lang="en-US" sz="2000" dirty="0" err="1" smtClean="0"/>
              <a:t>yurituvchi</a:t>
            </a:r>
            <a:r>
              <a:rPr lang="en-US" sz="2000" dirty="0" smtClean="0"/>
              <a:t> moment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uning</a:t>
            </a:r>
            <a:r>
              <a:rPr lang="en-US" sz="2000" dirty="0" smtClean="0"/>
              <a:t> </a:t>
            </a:r>
            <a:r>
              <a:rPr lang="en-US" sz="2000" dirty="0" err="1" smtClean="0"/>
              <a:t>kritik</a:t>
            </a:r>
            <a:r>
              <a:rPr lang="en-US" sz="2000" dirty="0" smtClean="0"/>
              <a:t> </a:t>
            </a:r>
            <a:r>
              <a:rPr lang="en-US" sz="2000" dirty="0" err="1" smtClean="0"/>
              <a:t>qiymati</a:t>
            </a:r>
            <a:r>
              <a:rPr lang="en-US" sz="2000" dirty="0" smtClean="0"/>
              <a:t>;</a:t>
            </a:r>
            <a:r>
              <a:rPr lang="ru-RU" sz="2000" dirty="0" smtClean="0">
                <a:latin typeface="Century Schoolbook" pitchFamily="18" charset="0"/>
                <a:cs typeface="Times New Roman" pitchFamily="18" charset="0"/>
              </a:rPr>
              <a:t>;</a:t>
            </a:r>
            <a:endParaRPr lang="ru-RU" sz="2000" dirty="0">
              <a:latin typeface="Century Schoolbook" pitchFamily="18" charset="0"/>
            </a:endParaRPr>
          </a:p>
          <a:p>
            <a:pPr indent="450850" algn="just" eaLnBrk="0" hangingPunct="0"/>
            <a:r>
              <a:rPr lang="en-US" sz="2000" i="1" dirty="0">
                <a:latin typeface="Century Schoolbook" pitchFamily="18" charset="0"/>
                <a:cs typeface="Times New Roman" pitchFamily="18" charset="0"/>
              </a:rPr>
              <a:t>S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, </a:t>
            </a:r>
            <a:r>
              <a:rPr lang="en-US" sz="2000" i="1" dirty="0">
                <a:latin typeface="Century Schoolbook" pitchFamily="18" charset="0"/>
                <a:cs typeface="Times New Roman" pitchFamily="18" charset="0"/>
              </a:rPr>
              <a:t>S</a:t>
            </a:r>
            <a:r>
              <a:rPr lang="ru-RU" sz="2000" i="1" baseline="-30000" dirty="0" err="1">
                <a:latin typeface="Century Schoolbook" pitchFamily="18" charset="0"/>
                <a:cs typeface="Times New Roman" pitchFamily="18" charset="0"/>
              </a:rPr>
              <a:t>k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Century Schoolbook" pitchFamily="18" charset="0"/>
                <a:cs typeface="Times New Roman" pitchFamily="18" charset="0"/>
              </a:rPr>
              <a:t>– </a:t>
            </a:r>
            <a:r>
              <a:rPr lang="en-US" sz="2000" dirty="0" err="1" smtClean="0"/>
              <a:t>yurituvchining</a:t>
            </a:r>
            <a:r>
              <a:rPr lang="en-US" sz="2000" dirty="0" smtClean="0"/>
              <a:t> </a:t>
            </a:r>
            <a:r>
              <a:rPr lang="en-US" sz="2000" dirty="0" err="1" smtClean="0"/>
              <a:t>sirpanishi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uning</a:t>
            </a:r>
            <a:r>
              <a:rPr lang="en-US" sz="2000" dirty="0" smtClean="0"/>
              <a:t> </a:t>
            </a:r>
            <a:r>
              <a:rPr lang="en-US" sz="2000" dirty="0" err="1" smtClean="0"/>
              <a:t>kritik</a:t>
            </a:r>
            <a:r>
              <a:rPr lang="en-US" sz="2000" dirty="0" smtClean="0"/>
              <a:t> </a:t>
            </a:r>
            <a:r>
              <a:rPr lang="en-US" sz="2000" dirty="0" err="1" smtClean="0"/>
              <a:t>qiymati</a:t>
            </a:r>
            <a:r>
              <a:rPr lang="en-US" sz="2000" dirty="0" smtClean="0"/>
              <a:t>;</a:t>
            </a:r>
            <a:endParaRPr lang="ru-RU" sz="2000" dirty="0">
              <a:latin typeface="Century Schoolbook" pitchFamily="18" charset="0"/>
            </a:endParaRPr>
          </a:p>
          <a:p>
            <a:pPr indent="450850" algn="just" eaLnBrk="0" hangingPunct="0"/>
            <a:r>
              <a:rPr lang="en-US" sz="2000" i="1" dirty="0">
                <a:latin typeface="Century Schoolbook" pitchFamily="18" charset="0"/>
                <a:cs typeface="Times New Roman" pitchFamily="18" charset="0"/>
              </a:rPr>
              <a:t>r</a:t>
            </a:r>
            <a:r>
              <a:rPr lang="ru-RU" sz="2000" i="1" baseline="-30000" dirty="0">
                <a:latin typeface="Century Schoolbook" pitchFamily="18" charset="0"/>
                <a:cs typeface="Times New Roman" pitchFamily="18" charset="0"/>
              </a:rPr>
              <a:t>1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Century Schoolbook" pitchFamily="18" charset="0"/>
                <a:cs typeface="Times New Roman" pitchFamily="18" charset="0"/>
              </a:rPr>
              <a:t>– </a:t>
            </a:r>
            <a:r>
              <a:rPr lang="en-US" sz="2000" dirty="0" err="1" smtClean="0"/>
              <a:t>faol</a:t>
            </a:r>
            <a:r>
              <a:rPr lang="en-US" sz="2000" dirty="0" smtClean="0"/>
              <a:t> </a:t>
            </a:r>
            <a:r>
              <a:rPr lang="en-US" sz="2000" dirty="0" err="1" smtClean="0"/>
              <a:t>qarshilik</a:t>
            </a:r>
            <a:r>
              <a:rPr lang="en-US" sz="2000" dirty="0" smtClean="0"/>
              <a:t>;</a:t>
            </a:r>
            <a:endParaRPr lang="ru-RU" sz="2000" dirty="0">
              <a:latin typeface="Century Schoolbook" pitchFamily="18" charset="0"/>
            </a:endParaRPr>
          </a:p>
          <a:p>
            <a:pPr indent="450850" algn="just" eaLnBrk="0" hangingPunct="0"/>
            <a:r>
              <a:rPr lang="ru-RU" sz="2000" i="1" dirty="0" err="1">
                <a:latin typeface="Century Schoolbook" pitchFamily="18" charset="0"/>
                <a:cs typeface="Times New Roman" pitchFamily="18" charset="0"/>
              </a:rPr>
              <a:t>х</a:t>
            </a:r>
            <a:r>
              <a:rPr lang="ru-RU" sz="2000" i="1" baseline="-30000" dirty="0" err="1">
                <a:latin typeface="Century Schoolbook" pitchFamily="18" charset="0"/>
                <a:cs typeface="Times New Roman" pitchFamily="18" charset="0"/>
              </a:rPr>
              <a:t>k</a:t>
            </a:r>
            <a:r>
              <a:rPr lang="ru-RU" sz="2000" dirty="0">
                <a:latin typeface="Century Schoolbook" pitchFamily="18" charset="0"/>
                <a:cs typeface="Times New Roman" pitchFamily="18" charset="0"/>
              </a:rPr>
              <a:t> – </a:t>
            </a:r>
            <a:r>
              <a:rPr lang="en-US" sz="2000" dirty="0" err="1" smtClean="0"/>
              <a:t>qisqa</a:t>
            </a:r>
            <a:r>
              <a:rPr lang="en-US" sz="2000" dirty="0" smtClean="0"/>
              <a:t> </a:t>
            </a:r>
            <a:r>
              <a:rPr lang="en-US" sz="2000" dirty="0" err="1" smtClean="0"/>
              <a:t>tutashishda</a:t>
            </a:r>
            <a:r>
              <a:rPr lang="en-US" sz="2000" dirty="0" smtClean="0"/>
              <a:t> </a:t>
            </a:r>
            <a:r>
              <a:rPr lang="en-US" sz="2000" dirty="0" err="1" smtClean="0"/>
              <a:t>induktiv</a:t>
            </a:r>
            <a:r>
              <a:rPr lang="en-US" sz="2000" dirty="0" smtClean="0"/>
              <a:t> </a:t>
            </a:r>
            <a:r>
              <a:rPr lang="en-US" sz="2000" dirty="0" err="1" smtClean="0"/>
              <a:t>qarshilik</a:t>
            </a:r>
            <a:r>
              <a:rPr lang="en-US" sz="2000" dirty="0" smtClean="0"/>
              <a:t>;</a:t>
            </a:r>
            <a:endParaRPr lang="ru-RU" sz="2000" dirty="0">
              <a:latin typeface="Century Schoolbook" pitchFamily="18" charset="0"/>
            </a:endParaRPr>
          </a:p>
          <a:p>
            <a:pPr indent="450850" algn="just" eaLnBrk="0" hangingPunct="0"/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Θ </a:t>
            </a:r>
            <a:r>
              <a:rPr lang="ru-RU" sz="2000" dirty="0">
                <a:latin typeface="Century Schoolbook" pitchFamily="18" charset="0"/>
                <a:cs typeface="Times New Roman" pitchFamily="18" charset="0"/>
              </a:rPr>
              <a:t>– </a:t>
            </a:r>
            <a:r>
              <a:rPr lang="en-US" sz="2000" dirty="0" err="1" smtClean="0"/>
              <a:t>yurituvchining</a:t>
            </a:r>
            <a:r>
              <a:rPr lang="en-US" sz="2000" dirty="0" smtClean="0"/>
              <a:t> </a:t>
            </a:r>
            <a:r>
              <a:rPr lang="en-US" sz="2000" dirty="0" err="1" smtClean="0"/>
              <a:t>inertsiya</a:t>
            </a:r>
            <a:r>
              <a:rPr lang="en-US" sz="2000" dirty="0" smtClean="0"/>
              <a:t> </a:t>
            </a:r>
            <a:r>
              <a:rPr lang="en-US" sz="2000" dirty="0" err="1" smtClean="0"/>
              <a:t>momenti</a:t>
            </a:r>
            <a:r>
              <a:rPr lang="en-US" sz="2000" dirty="0" smtClean="0"/>
              <a:t>;</a:t>
            </a:r>
            <a:endParaRPr lang="ru-RU" sz="2000" dirty="0">
              <a:latin typeface="Century Schoolbook" pitchFamily="18" charset="0"/>
            </a:endParaRPr>
          </a:p>
          <a:p>
            <a:pPr indent="450850" algn="just" eaLnBrk="0" hangingPunct="0"/>
            <a:r>
              <a:rPr lang="ru-RU" sz="2000" dirty="0" smtClean="0">
                <a:latin typeface="Century Schoolbook" pitchFamily="18" charset="0"/>
                <a:cs typeface="Times New Roman" pitchFamily="18" charset="0"/>
              </a:rPr>
              <a:t>                     </a:t>
            </a:r>
            <a:r>
              <a:rPr lang="en-US" sz="2000" dirty="0" err="1" smtClean="0"/>
              <a:t>mexanik</a:t>
            </a:r>
            <a:r>
              <a:rPr lang="en-US" sz="2000" dirty="0" smtClean="0"/>
              <a:t> static </a:t>
            </a:r>
            <a:r>
              <a:rPr lang="en-US" sz="2000" dirty="0" err="1" smtClean="0"/>
              <a:t>xarakteristikaning</a:t>
            </a:r>
            <a:r>
              <a:rPr lang="en-US" sz="2000" dirty="0" smtClean="0"/>
              <a:t> (3.1) </a:t>
            </a:r>
            <a:r>
              <a:rPr lang="en-US" sz="2000" dirty="0" err="1" smtClean="0"/>
              <a:t>tenglamasiga</a:t>
            </a:r>
            <a:r>
              <a:rPr lang="en-US" sz="2000" dirty="0" smtClean="0"/>
              <a:t> </a:t>
            </a:r>
            <a:r>
              <a:rPr lang="en-US" sz="2000" dirty="0" err="1" smtClean="0"/>
              <a:t>mos</a:t>
            </a:r>
            <a:r>
              <a:rPr lang="en-US" sz="2000" dirty="0" smtClean="0"/>
              <a:t> </a:t>
            </a:r>
            <a:r>
              <a:rPr lang="en-US" sz="2000" dirty="0" err="1" smtClean="0"/>
              <a:t>egri</a:t>
            </a:r>
            <a:r>
              <a:rPr lang="en-US" sz="2000" dirty="0" smtClean="0"/>
              <a:t> </a:t>
            </a:r>
            <a:r>
              <a:rPr lang="en-US" sz="2000" dirty="0" err="1" smtClean="0"/>
              <a:t>chizig`i</a:t>
            </a:r>
            <a:r>
              <a:rPr lang="en-US" sz="2000" dirty="0" smtClean="0"/>
              <a:t> 3.1 </a:t>
            </a:r>
            <a:r>
              <a:rPr lang="en-US" sz="2000" dirty="0" err="1" smtClean="0"/>
              <a:t>rasmda</a:t>
            </a:r>
            <a:r>
              <a:rPr lang="en-US" sz="2000" dirty="0" smtClean="0"/>
              <a:t> </a:t>
            </a:r>
            <a:r>
              <a:rPr lang="en-US" sz="2000" dirty="0" err="1" smtClean="0"/>
              <a:t>keltirilgan</a:t>
            </a:r>
            <a:r>
              <a:rPr lang="en-US" sz="2000" dirty="0" smtClean="0"/>
              <a:t>. </a:t>
            </a:r>
            <a:endParaRPr lang="ru-RU" sz="2000" dirty="0">
              <a:latin typeface="Times New Roman" pitchFamily="18" charset="0"/>
            </a:endParaRPr>
          </a:p>
        </p:txBody>
      </p:sp>
      <p:graphicFrame>
        <p:nvGraphicFramePr>
          <p:cNvPr id="1034" name="Object 10"/>
          <p:cNvGraphicFramePr>
            <a:graphicFrameLocks noChangeAspect="1"/>
          </p:cNvGraphicFramePr>
          <p:nvPr/>
        </p:nvGraphicFramePr>
        <p:xfrm>
          <a:off x="571472" y="5000636"/>
          <a:ext cx="1584325" cy="515938"/>
        </p:xfrm>
        <a:graphic>
          <a:graphicData uri="http://schemas.openxmlformats.org/presentationml/2006/ole">
            <p:oleObj spid="_x0000_s1034" name="Формула" r:id="rId4" imgW="711200" imgH="228600" progId="Equation.3">
              <p:embed/>
            </p:oleObj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187325" y="260350"/>
            <a:ext cx="895667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457200"/>
            <a:r>
              <a:rPr lang="en-US" sz="2400" dirty="0" err="1" smtClean="0"/>
              <a:t>Yurituvchining</a:t>
            </a:r>
            <a:r>
              <a:rPr lang="en-US" sz="2400" dirty="0" smtClean="0"/>
              <a:t> </a:t>
            </a:r>
            <a:r>
              <a:rPr lang="en-US" sz="2400" dirty="0" err="1" smtClean="0"/>
              <a:t>elektromagnit</a:t>
            </a:r>
            <a:r>
              <a:rPr lang="en-US" sz="2400" dirty="0" smtClean="0"/>
              <a:t> </a:t>
            </a:r>
            <a:r>
              <a:rPr lang="en-US" sz="2400" dirty="0" err="1" smtClean="0"/>
              <a:t>momenti</a:t>
            </a:r>
            <a:r>
              <a:rPr lang="en-US" sz="2400" dirty="0" smtClean="0"/>
              <a:t> </a:t>
            </a:r>
            <a:r>
              <a:rPr lang="en-US" sz="2400" dirty="0" err="1" smtClean="0"/>
              <a:t>uning</a:t>
            </a:r>
            <a:r>
              <a:rPr lang="en-US" sz="2400" dirty="0" smtClean="0"/>
              <a:t> </a:t>
            </a:r>
            <a:r>
              <a:rPr lang="en-US" sz="2400" dirty="0" err="1" smtClean="0"/>
              <a:t>rotorini</a:t>
            </a:r>
            <a:r>
              <a:rPr lang="en-US" sz="2400" dirty="0" smtClean="0"/>
              <a:t> </a:t>
            </a:r>
            <a:r>
              <a:rPr lang="en-US" sz="2400" dirty="0" err="1" smtClean="0"/>
              <a:t>aylantirishga</a:t>
            </a:r>
            <a:r>
              <a:rPr lang="en-US" sz="2400" dirty="0" smtClean="0"/>
              <a:t> </a:t>
            </a:r>
            <a:r>
              <a:rPr lang="en-US" sz="2400" dirty="0" err="1" smtClean="0"/>
              <a:t>bo`ysundiradi</a:t>
            </a:r>
            <a:r>
              <a:rPr lang="en-US" sz="2400" dirty="0" smtClean="0"/>
              <a:t>. </a:t>
            </a:r>
            <a:r>
              <a:rPr lang="en-US" sz="2400" dirty="0" err="1" smtClean="0"/>
              <a:t>Bunda</a:t>
            </a:r>
            <a:r>
              <a:rPr lang="en-US" sz="2400" dirty="0" smtClean="0"/>
              <a:t> </a:t>
            </a:r>
            <a:r>
              <a:rPr lang="en-US" sz="2400" dirty="0" err="1" smtClean="0"/>
              <a:t>asinxron</a:t>
            </a:r>
            <a:r>
              <a:rPr lang="en-US" sz="2400" dirty="0" smtClean="0"/>
              <a:t> </a:t>
            </a:r>
            <a:r>
              <a:rPr lang="en-US" sz="2400" dirty="0" err="1" smtClean="0"/>
              <a:t>elektr</a:t>
            </a:r>
            <a:r>
              <a:rPr lang="en-US" sz="2400" dirty="0" smtClean="0"/>
              <a:t> </a:t>
            </a:r>
            <a:r>
              <a:rPr lang="en-US" sz="2400" dirty="0" err="1" smtClean="0"/>
              <a:t>yurituvchining</a:t>
            </a:r>
            <a:r>
              <a:rPr lang="en-US" sz="2400" dirty="0" smtClean="0"/>
              <a:t> </a:t>
            </a:r>
            <a:r>
              <a:rPr lang="en-US" sz="2400" dirty="0" err="1" smtClean="0"/>
              <a:t>rotorining</a:t>
            </a:r>
            <a:r>
              <a:rPr lang="en-US" sz="2400" dirty="0" smtClean="0"/>
              <a:t> </a:t>
            </a:r>
            <a:r>
              <a:rPr lang="en-US" sz="2400" dirty="0" err="1" smtClean="0"/>
              <a:t>xarakat</a:t>
            </a:r>
            <a:r>
              <a:rPr lang="en-US" sz="2400" dirty="0" smtClean="0"/>
              <a:t> </a:t>
            </a:r>
            <a:r>
              <a:rPr lang="en-US" sz="2400" dirty="0" err="1" smtClean="0"/>
              <a:t>tenglamasi</a:t>
            </a:r>
            <a:r>
              <a:rPr lang="en-US" sz="2400" dirty="0" smtClean="0"/>
              <a:t> </a:t>
            </a:r>
            <a:r>
              <a:rPr lang="en-US" sz="2400" dirty="0" err="1" smtClean="0"/>
              <a:t>quydagi</a:t>
            </a:r>
            <a:r>
              <a:rPr lang="en-US" sz="2400" dirty="0" smtClean="0"/>
              <a:t> </a:t>
            </a:r>
            <a:r>
              <a:rPr lang="en-US" sz="2400" dirty="0" err="1" smtClean="0"/>
              <a:t>differensial</a:t>
            </a:r>
            <a:r>
              <a:rPr lang="en-US" sz="2400" dirty="0" smtClean="0"/>
              <a:t> </a:t>
            </a:r>
            <a:r>
              <a:rPr lang="en-US" sz="2400" dirty="0" err="1" smtClean="0"/>
              <a:t>tenglama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ifodalanadi</a:t>
            </a:r>
            <a:r>
              <a:rPr lang="en-US" sz="2400" dirty="0" smtClean="0"/>
              <a:t>. </a:t>
            </a:r>
            <a:endParaRPr lang="ru-RU" sz="2400" dirty="0">
              <a:latin typeface="Century Schoolbook" pitchFamily="18" charset="0"/>
            </a:endParaRPr>
          </a:p>
        </p:txBody>
      </p:sp>
      <p:graphicFrame>
        <p:nvGraphicFramePr>
          <p:cNvPr id="22533" name="Object 5"/>
          <p:cNvGraphicFramePr>
            <a:graphicFrameLocks noChangeAspect="1"/>
          </p:cNvGraphicFramePr>
          <p:nvPr/>
        </p:nvGraphicFramePr>
        <p:xfrm>
          <a:off x="-5403850" y="2684463"/>
          <a:ext cx="1123950" cy="276225"/>
        </p:xfrm>
        <a:graphic>
          <a:graphicData uri="http://schemas.openxmlformats.org/presentationml/2006/ole">
            <p:oleObj spid="_x0000_s22533" name="Формула" r:id="rId3" imgW="914400" imgH="228600" progId="Equation.3">
              <p:embed/>
            </p:oleObj>
          </a:graphicData>
        </a:graphic>
      </p:graphicFrame>
      <p:sp>
        <p:nvSpPr>
          <p:cNvPr id="22535" name="Rectangle 7"/>
          <p:cNvSpPr>
            <a:spLocks noChangeArrowheads="1"/>
          </p:cNvSpPr>
          <p:nvPr/>
        </p:nvSpPr>
        <p:spPr bwMode="auto">
          <a:xfrm>
            <a:off x="285720" y="2571744"/>
            <a:ext cx="8424863" cy="338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indent="450850" algn="just"/>
            <a:r>
              <a:rPr lang="ru-RU" sz="1400" dirty="0">
                <a:latin typeface="Century Schoolbook" pitchFamily="18" charset="0"/>
                <a:cs typeface="Times New Roman" pitchFamily="18" charset="0"/>
              </a:rPr>
              <a:t>				</a:t>
            </a:r>
            <a:endParaRPr lang="ru-RU" sz="2000" dirty="0">
              <a:latin typeface="Century Schoolbook" pitchFamily="18" charset="0"/>
            </a:endParaRPr>
          </a:p>
          <a:p>
            <a:pPr indent="450850" algn="just" eaLnBrk="0" hangingPunct="0"/>
            <a:r>
              <a:rPr lang="ru-RU" sz="2000" dirty="0" err="1" smtClean="0">
                <a:latin typeface="Century Schoolbook" pitchFamily="18" charset="0"/>
                <a:cs typeface="Times New Roman" pitchFamily="18" charset="0"/>
              </a:rPr>
              <a:t>Бу</a:t>
            </a:r>
            <a:r>
              <a:rPr lang="ru-RU" sz="2000" dirty="0" smtClean="0">
                <a:latin typeface="Century Schoolbook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Century Schoolbook" pitchFamily="18" charset="0"/>
                <a:cs typeface="Times New Roman" pitchFamily="18" charset="0"/>
              </a:rPr>
              <a:t>ерда</a:t>
            </a:r>
            <a:r>
              <a:rPr lang="ru-RU" sz="2000" dirty="0" smtClean="0">
                <a:latin typeface="Century Schoolbook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Century Schoolbook" pitchFamily="18" charset="0"/>
                <a:cs typeface="Times New Roman" pitchFamily="18" charset="0"/>
              </a:rPr>
              <a:t>	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I </a:t>
            </a:r>
            <a:r>
              <a:rPr lang="ru-RU" sz="2000" dirty="0">
                <a:latin typeface="Century Schoolbook" pitchFamily="18" charset="0"/>
                <a:cs typeface="Times New Roman" pitchFamily="18" charset="0"/>
              </a:rPr>
              <a:t>– </a:t>
            </a:r>
            <a:r>
              <a:rPr lang="en-US" sz="2000" dirty="0" err="1" smtClean="0"/>
              <a:t>elektr</a:t>
            </a:r>
            <a:r>
              <a:rPr lang="en-US" sz="2000" dirty="0" smtClean="0"/>
              <a:t> </a:t>
            </a:r>
            <a:r>
              <a:rPr lang="en-US" sz="2000" dirty="0" err="1" smtClean="0"/>
              <a:t>yurituvchi</a:t>
            </a:r>
            <a:r>
              <a:rPr lang="en-US" sz="2000" dirty="0" smtClean="0"/>
              <a:t> </a:t>
            </a:r>
            <a:r>
              <a:rPr lang="en-US" sz="2000" dirty="0" err="1" smtClean="0"/>
              <a:t>rotorini</a:t>
            </a:r>
            <a:r>
              <a:rPr lang="en-US" sz="2000" dirty="0" smtClean="0"/>
              <a:t> </a:t>
            </a:r>
            <a:r>
              <a:rPr lang="en-US" sz="2000" dirty="0" err="1" smtClean="0"/>
              <a:t>inersiya</a:t>
            </a:r>
            <a:r>
              <a:rPr lang="en-US" sz="2000" dirty="0" smtClean="0"/>
              <a:t> </a:t>
            </a:r>
            <a:r>
              <a:rPr lang="en-US" sz="2000" dirty="0" err="1" smtClean="0"/>
              <a:t>momenti</a:t>
            </a:r>
            <a:r>
              <a:rPr lang="ru-RU" sz="2000" dirty="0" smtClean="0">
                <a:latin typeface="Century Schoolbook" pitchFamily="18" charset="0"/>
                <a:cs typeface="Times New Roman" pitchFamily="18" charset="0"/>
              </a:rPr>
              <a:t>;</a:t>
            </a:r>
            <a:endParaRPr lang="ru-RU" sz="2000" dirty="0">
              <a:latin typeface="Century Schoolbook" pitchFamily="18" charset="0"/>
            </a:endParaRPr>
          </a:p>
          <a:p>
            <a:pPr indent="450850" algn="just" eaLnBrk="0" hangingPunct="0"/>
            <a:r>
              <a:rPr lang="en-US" sz="2000" i="1" dirty="0">
                <a:latin typeface="Century Schoolbook" pitchFamily="18" charset="0"/>
                <a:cs typeface="Times New Roman" pitchFamily="18" charset="0"/>
              </a:rPr>
              <a:t>φ </a:t>
            </a:r>
            <a:r>
              <a:rPr lang="ru-RU" sz="2000" dirty="0">
                <a:latin typeface="Century Schoolbook" pitchFamily="18" charset="0"/>
                <a:cs typeface="Times New Roman" pitchFamily="18" charset="0"/>
              </a:rPr>
              <a:t>– </a:t>
            </a:r>
            <a:r>
              <a:rPr lang="en-US" sz="2000" dirty="0" err="1" smtClean="0"/>
              <a:t>elektr</a:t>
            </a:r>
            <a:r>
              <a:rPr lang="en-US" sz="2000" dirty="0" smtClean="0"/>
              <a:t> </a:t>
            </a:r>
            <a:r>
              <a:rPr lang="en-US" sz="2000" dirty="0" err="1" smtClean="0"/>
              <a:t>yurituvchi</a:t>
            </a:r>
            <a:r>
              <a:rPr lang="en-US" sz="2000" dirty="0" smtClean="0"/>
              <a:t> </a:t>
            </a:r>
            <a:r>
              <a:rPr lang="en-US" sz="2000" dirty="0" err="1" smtClean="0"/>
              <a:t>rotorini</a:t>
            </a:r>
            <a:r>
              <a:rPr lang="en-US" sz="2000" dirty="0" smtClean="0"/>
              <a:t> </a:t>
            </a:r>
            <a:r>
              <a:rPr lang="en-US" sz="2000" dirty="0" err="1" smtClean="0"/>
              <a:t>burchak</a:t>
            </a:r>
            <a:r>
              <a:rPr lang="en-US" sz="2000" dirty="0" smtClean="0"/>
              <a:t> </a:t>
            </a:r>
            <a:r>
              <a:rPr lang="en-US" sz="2000" dirty="0" err="1" smtClean="0"/>
              <a:t>siljishi</a:t>
            </a:r>
            <a:r>
              <a:rPr lang="en-US" sz="2000" dirty="0" smtClean="0"/>
              <a:t>;</a:t>
            </a:r>
            <a:endParaRPr lang="ru-RU" sz="2000" dirty="0">
              <a:latin typeface="Century Schoolbook" pitchFamily="18" charset="0"/>
            </a:endParaRPr>
          </a:p>
          <a:p>
            <a:pPr indent="450850" algn="just" eaLnBrk="0" hangingPunct="0"/>
            <a:r>
              <a:rPr lang="ru-RU" sz="2000" i="1" dirty="0" err="1">
                <a:latin typeface="Century Schoolbook" pitchFamily="18" charset="0"/>
                <a:cs typeface="Times New Roman" pitchFamily="18" charset="0"/>
              </a:rPr>
              <a:t>M</a:t>
            </a:r>
            <a:r>
              <a:rPr lang="ru-RU" sz="2000" i="1" baseline="-30000" dirty="0" err="1">
                <a:latin typeface="Century Schoolbook" pitchFamily="18" charset="0"/>
                <a:cs typeface="Times New Roman" pitchFamily="18" charset="0"/>
              </a:rPr>
              <a:t>k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  </a:t>
            </a:r>
            <a:r>
              <a:rPr lang="ru-RU" sz="2000" dirty="0">
                <a:latin typeface="Century Schoolbook" pitchFamily="18" charset="0"/>
                <a:cs typeface="Times New Roman" pitchFamily="18" charset="0"/>
              </a:rPr>
              <a:t>– </a:t>
            </a:r>
            <a:r>
              <a:rPr lang="en-US" sz="2000" dirty="0" err="1" smtClean="0"/>
              <a:t>yurituvchidagi</a:t>
            </a:r>
            <a:r>
              <a:rPr lang="en-US" sz="2000" dirty="0" smtClean="0"/>
              <a:t> </a:t>
            </a:r>
            <a:r>
              <a:rPr lang="en-US" sz="2000" dirty="0" err="1" smtClean="0"/>
              <a:t>qarshilik</a:t>
            </a:r>
            <a:r>
              <a:rPr lang="en-US" sz="2000" dirty="0" smtClean="0"/>
              <a:t> </a:t>
            </a:r>
            <a:r>
              <a:rPr lang="en-US" sz="2000" dirty="0" err="1" smtClean="0"/>
              <a:t>momenti</a:t>
            </a:r>
            <a:r>
              <a:rPr lang="en-US" sz="2000" dirty="0" smtClean="0"/>
              <a:t> (</a:t>
            </a:r>
            <a:r>
              <a:rPr lang="en-US" sz="2000" dirty="0" err="1" smtClean="0"/>
              <a:t>tashqi</a:t>
            </a:r>
            <a:r>
              <a:rPr lang="en-US" sz="2000" dirty="0" smtClean="0"/>
              <a:t> </a:t>
            </a:r>
            <a:r>
              <a:rPr lang="en-US" sz="2000" dirty="0" err="1" smtClean="0"/>
              <a:t>kuch</a:t>
            </a:r>
            <a:r>
              <a:rPr lang="en-US" sz="2000" dirty="0" smtClean="0"/>
              <a:t>)</a:t>
            </a:r>
            <a:endParaRPr lang="ru-RU" sz="2000" dirty="0">
              <a:latin typeface="Century Schoolbook" pitchFamily="18" charset="0"/>
            </a:endParaRPr>
          </a:p>
          <a:p>
            <a:pPr indent="450850" algn="just" eaLnBrk="0" hangingPunct="0"/>
            <a:r>
              <a:rPr lang="en-US" sz="2000" dirty="0" err="1" smtClean="0"/>
              <a:t>Yurituvchining</a:t>
            </a:r>
            <a:r>
              <a:rPr lang="en-US" sz="2000" dirty="0" smtClean="0"/>
              <a:t> </a:t>
            </a:r>
            <a:r>
              <a:rPr lang="en-US" sz="2000" dirty="0" err="1" smtClean="0"/>
              <a:t>mexanik</a:t>
            </a:r>
            <a:r>
              <a:rPr lang="en-US" sz="2000" dirty="0" smtClean="0"/>
              <a:t> static </a:t>
            </a:r>
            <a:r>
              <a:rPr lang="en-US" sz="2000" dirty="0" err="1" smtClean="0"/>
              <a:t>xarakteristikasini</a:t>
            </a:r>
            <a:r>
              <a:rPr lang="en-US" sz="2000" dirty="0" smtClean="0"/>
              <a:t> </a:t>
            </a:r>
            <a:r>
              <a:rPr lang="en-US" sz="2000" dirty="0" err="1" smtClean="0"/>
              <a:t>elektron</a:t>
            </a:r>
            <a:r>
              <a:rPr lang="en-US" sz="2000" dirty="0" smtClean="0"/>
              <a:t> </a:t>
            </a:r>
            <a:r>
              <a:rPr lang="en-US" sz="2000" dirty="0" err="1" smtClean="0"/>
              <a:t>modellashtirish</a:t>
            </a:r>
            <a:r>
              <a:rPr lang="en-US" sz="2000" dirty="0" smtClean="0"/>
              <a:t> </a:t>
            </a:r>
            <a:r>
              <a:rPr lang="en-US" sz="2000" dirty="0" err="1" smtClean="0"/>
              <a:t>uchun</a:t>
            </a:r>
            <a:r>
              <a:rPr lang="en-US" sz="2000" dirty="0" smtClean="0"/>
              <a:t> biz </a:t>
            </a:r>
            <a:r>
              <a:rPr lang="en-US" sz="2000" dirty="0" err="1" smtClean="0"/>
              <a:t>konkret</a:t>
            </a:r>
            <a:r>
              <a:rPr lang="en-US" sz="2000" dirty="0" smtClean="0"/>
              <a:t> </a:t>
            </a:r>
            <a:r>
              <a:rPr lang="en-US" sz="2000" i="1" dirty="0" smtClean="0">
                <a:latin typeface="Century Schoolbook" pitchFamily="18" charset="0"/>
                <a:cs typeface="Times New Roman" pitchFamily="18" charset="0"/>
              </a:rPr>
              <a:t>N</a:t>
            </a:r>
            <a:r>
              <a:rPr lang="ru-RU" sz="2000" i="1" dirty="0" smtClean="0">
                <a:latin typeface="Century Schoolbook" pitchFamily="18" charset="0"/>
                <a:cs typeface="Times New Roman" pitchFamily="18" charset="0"/>
              </a:rPr>
              <a:t>=2,8 </a:t>
            </a:r>
            <a:r>
              <a:rPr lang="ru-RU" sz="2000" i="1" dirty="0" err="1">
                <a:latin typeface="Century Schoolbook" pitchFamily="18" charset="0"/>
                <a:cs typeface="Times New Roman" pitchFamily="18" charset="0"/>
              </a:rPr>
              <a:t>kVt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, </a:t>
            </a:r>
            <a:r>
              <a:rPr lang="en-US" sz="2000" i="1" dirty="0">
                <a:latin typeface="Century Schoolbook" pitchFamily="18" charset="0"/>
                <a:cs typeface="Times New Roman" pitchFamily="18" charset="0"/>
              </a:rPr>
              <a:t>n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=1450 </a:t>
            </a:r>
            <a:r>
              <a:rPr lang="ru-RU" sz="2000" i="1" dirty="0" err="1">
                <a:latin typeface="Century Schoolbook" pitchFamily="18" charset="0"/>
                <a:cs typeface="Times New Roman" pitchFamily="18" charset="0"/>
              </a:rPr>
              <a:t>оb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/</a:t>
            </a:r>
            <a:r>
              <a:rPr lang="ru-RU" sz="2000" i="1" dirty="0" err="1">
                <a:latin typeface="Century Schoolbook" pitchFamily="18" charset="0"/>
                <a:cs typeface="Times New Roman" pitchFamily="18" charset="0"/>
              </a:rPr>
              <a:t>min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, </a:t>
            </a:r>
            <a:r>
              <a:rPr lang="ru-RU" sz="2000" i="1" dirty="0" err="1">
                <a:latin typeface="Century Schoolbook" pitchFamily="18" charset="0"/>
                <a:cs typeface="Times New Roman" pitchFamily="18" charset="0"/>
              </a:rPr>
              <a:t>M</a:t>
            </a:r>
            <a:r>
              <a:rPr lang="ru-RU" sz="2000" i="1" baseline="-30000" dirty="0" err="1">
                <a:latin typeface="Century Schoolbook" pitchFamily="18" charset="0"/>
                <a:cs typeface="Times New Roman" pitchFamily="18" charset="0"/>
              </a:rPr>
              <a:t>p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/M</a:t>
            </a:r>
            <a:r>
              <a:rPr lang="ru-RU" sz="2000" i="1" baseline="-30000" dirty="0">
                <a:latin typeface="Century Schoolbook" pitchFamily="18" charset="0"/>
                <a:cs typeface="Times New Roman" pitchFamily="18" charset="0"/>
              </a:rPr>
              <a:t>n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=2,0 , </a:t>
            </a:r>
            <a:r>
              <a:rPr lang="ru-RU" sz="2000" i="1" dirty="0" err="1">
                <a:latin typeface="Century Schoolbook" pitchFamily="18" charset="0"/>
                <a:cs typeface="Times New Roman" pitchFamily="18" charset="0"/>
              </a:rPr>
              <a:t>M</a:t>
            </a:r>
            <a:r>
              <a:rPr lang="ru-RU" sz="2000" i="1" baseline="-30000" dirty="0" err="1">
                <a:latin typeface="Century Schoolbook" pitchFamily="18" charset="0"/>
                <a:cs typeface="Times New Roman" pitchFamily="18" charset="0"/>
              </a:rPr>
              <a:t>kr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/M</a:t>
            </a:r>
            <a:r>
              <a:rPr lang="ru-RU" sz="2000" i="1" baseline="-30000" dirty="0">
                <a:latin typeface="Century Schoolbook" pitchFamily="18" charset="0"/>
                <a:cs typeface="Times New Roman" pitchFamily="18" charset="0"/>
              </a:rPr>
              <a:t>n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=2,8 , </a:t>
            </a:r>
            <a:r>
              <a:rPr lang="en-US" sz="2000" i="1" dirty="0">
                <a:latin typeface="Century Schoolbook" pitchFamily="18" charset="0"/>
                <a:cs typeface="Times New Roman" pitchFamily="18" charset="0"/>
              </a:rPr>
              <a:t>GD</a:t>
            </a:r>
            <a:r>
              <a:rPr lang="ru-RU" sz="2000" i="1" baseline="30000" dirty="0">
                <a:latin typeface="Century Schoolbook" pitchFamily="18" charset="0"/>
                <a:cs typeface="Times New Roman" pitchFamily="18" charset="0"/>
              </a:rPr>
              <a:t>2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=3,2 N</a:t>
            </a:r>
            <a:r>
              <a:rPr lang="ru-RU" sz="2000" i="1" baseline="30000" dirty="0">
                <a:latin typeface="Century Schoolbook" pitchFamily="18" charset="0"/>
                <a:cs typeface="Times New Roman" pitchFamily="18" charset="0"/>
              </a:rPr>
              <a:t>.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m</a:t>
            </a:r>
            <a:r>
              <a:rPr lang="ru-RU" sz="2000" i="1" baseline="30000" dirty="0">
                <a:latin typeface="Century Schoolbook" pitchFamily="18" charset="0"/>
                <a:cs typeface="Times New Roman" pitchFamily="18" charset="0"/>
              </a:rPr>
              <a:t>2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, </a:t>
            </a:r>
            <a:r>
              <a:rPr lang="en-US" sz="2000" i="1" dirty="0">
                <a:latin typeface="Century Schoolbook" pitchFamily="18" charset="0"/>
                <a:cs typeface="Times New Roman" pitchFamily="18" charset="0"/>
              </a:rPr>
              <a:t>I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=0,051 </a:t>
            </a:r>
            <a:r>
              <a:rPr lang="ru-RU" sz="2000" i="1" dirty="0" smtClean="0">
                <a:latin typeface="Century Schoolbook" pitchFamily="18" charset="0"/>
                <a:cs typeface="Times New Roman" pitchFamily="18" charset="0"/>
              </a:rPr>
              <a:t>N</a:t>
            </a:r>
            <a:r>
              <a:rPr lang="ru-RU" sz="2000" i="1" baseline="30000" dirty="0" smtClean="0">
                <a:latin typeface="Century Schoolbook" pitchFamily="18" charset="0"/>
                <a:cs typeface="Times New Roman" pitchFamily="18" charset="0"/>
              </a:rPr>
              <a:t>.</a:t>
            </a:r>
            <a:r>
              <a:rPr lang="ru-RU" sz="2000" i="1" dirty="0" smtClean="0">
                <a:latin typeface="Century Schoolbook" pitchFamily="18" charset="0"/>
                <a:cs typeface="Times New Roman" pitchFamily="18" charset="0"/>
              </a:rPr>
              <a:t>ms</a:t>
            </a:r>
            <a:r>
              <a:rPr lang="ru-RU" sz="2000" i="1" baseline="30000" dirty="0" smtClean="0">
                <a:latin typeface="Century Schoolbook" pitchFamily="18" charset="0"/>
                <a:cs typeface="Times New Roman" pitchFamily="18" charset="0"/>
              </a:rPr>
              <a:t>2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 </a:t>
            </a:r>
            <a:r>
              <a:rPr lang="en-US" sz="2000" dirty="0" err="1" smtClean="0"/>
              <a:t>berilganlari</a:t>
            </a:r>
            <a:r>
              <a:rPr lang="en-US" sz="2000" dirty="0" smtClean="0"/>
              <a:t> </a:t>
            </a:r>
            <a:r>
              <a:rPr lang="en-US" sz="2000" dirty="0" err="1" smtClean="0"/>
              <a:t>bilan</a:t>
            </a:r>
            <a:r>
              <a:rPr lang="en-US" sz="2000" dirty="0" smtClean="0"/>
              <a:t> </a:t>
            </a:r>
            <a:r>
              <a:rPr lang="en-US" sz="2000" dirty="0" err="1" smtClean="0"/>
              <a:t>tanladik</a:t>
            </a:r>
            <a:r>
              <a:rPr lang="en-US" sz="2000" dirty="0" smtClean="0"/>
              <a:t>. </a:t>
            </a:r>
            <a:endParaRPr lang="ru-RU" sz="2000" dirty="0">
              <a:latin typeface="Century Schoolbook" pitchFamily="18" charset="0"/>
            </a:endParaRPr>
          </a:p>
          <a:p>
            <a:pPr indent="450850" algn="just" eaLnBrk="0" hangingPunct="0"/>
            <a:r>
              <a:rPr lang="en-US" sz="2000" dirty="0" err="1" smtClean="0"/>
              <a:t>Asinxron</a:t>
            </a:r>
            <a:r>
              <a:rPr lang="en-US" sz="2000" dirty="0" smtClean="0"/>
              <a:t> </a:t>
            </a:r>
            <a:r>
              <a:rPr lang="en-US" sz="2000" dirty="0" err="1" smtClean="0"/>
              <a:t>elektr</a:t>
            </a:r>
            <a:r>
              <a:rPr lang="en-US" sz="2000" dirty="0" smtClean="0"/>
              <a:t> </a:t>
            </a:r>
            <a:r>
              <a:rPr lang="en-US" sz="2000" dirty="0" err="1" smtClean="0"/>
              <a:t>yurituvchining</a:t>
            </a:r>
            <a:r>
              <a:rPr lang="en-US" sz="2000" dirty="0" smtClean="0"/>
              <a:t> </a:t>
            </a:r>
            <a:r>
              <a:rPr lang="en-US" sz="2000" dirty="0" err="1" smtClean="0"/>
              <a:t>tegishli</a:t>
            </a:r>
            <a:r>
              <a:rPr lang="en-US" sz="2000" dirty="0" smtClean="0"/>
              <a:t> </a:t>
            </a:r>
            <a:r>
              <a:rPr lang="en-US" sz="2000" dirty="0" err="1" smtClean="0"/>
              <a:t>bu</a:t>
            </a:r>
            <a:r>
              <a:rPr lang="en-US" sz="2000" dirty="0" smtClean="0"/>
              <a:t> </a:t>
            </a:r>
            <a:r>
              <a:rPr lang="en-US" sz="2000" dirty="0" err="1" smtClean="0"/>
              <a:t>parametrlariga</a:t>
            </a:r>
            <a:r>
              <a:rPr lang="en-US" sz="2000" dirty="0" smtClean="0"/>
              <a:t> </a:t>
            </a:r>
            <a:r>
              <a:rPr lang="en-US" sz="2000" dirty="0" err="1" smtClean="0"/>
              <a:t>muvofiq</a:t>
            </a:r>
            <a:r>
              <a:rPr lang="en-US" sz="2000" dirty="0" smtClean="0"/>
              <a:t> </a:t>
            </a:r>
            <a:r>
              <a:rPr lang="en-US" sz="2000" dirty="0" err="1" smtClean="0"/>
              <a:t>modelning</a:t>
            </a:r>
            <a:r>
              <a:rPr lang="en-US" sz="2000" dirty="0" smtClean="0"/>
              <a:t> </a:t>
            </a:r>
            <a:r>
              <a:rPr lang="en-US" sz="2000" dirty="0" err="1" smtClean="0"/>
              <a:t>masshtab</a:t>
            </a:r>
            <a:r>
              <a:rPr lang="en-US" sz="2000" dirty="0" smtClean="0"/>
              <a:t> </a:t>
            </a:r>
            <a:r>
              <a:rPr lang="en-US" sz="2000" dirty="0" err="1" smtClean="0"/>
              <a:t>koeffitsientlari</a:t>
            </a:r>
            <a:r>
              <a:rPr lang="en-US" sz="2000" dirty="0" smtClean="0"/>
              <a:t> </a:t>
            </a:r>
            <a:r>
              <a:rPr lang="en-US" sz="2000" dirty="0" err="1" smtClean="0"/>
              <a:t>tanlanadi</a:t>
            </a:r>
            <a:r>
              <a:rPr lang="en-US" sz="2000" dirty="0" smtClean="0"/>
              <a:t>: </a:t>
            </a:r>
            <a:r>
              <a:rPr lang="ru-RU" sz="2000" i="1" dirty="0" err="1" smtClean="0">
                <a:latin typeface="Century Schoolbook" pitchFamily="18" charset="0"/>
                <a:cs typeface="Times New Roman" pitchFamily="18" charset="0"/>
              </a:rPr>
              <a:t>α</a:t>
            </a:r>
            <a:r>
              <a:rPr lang="ru-RU" sz="2000" i="1" baseline="-30000" dirty="0" err="1" smtClean="0">
                <a:latin typeface="Century Schoolbook" pitchFamily="18" charset="0"/>
                <a:cs typeface="Times New Roman" pitchFamily="18" charset="0"/>
              </a:rPr>
              <a:t>φ</a:t>
            </a:r>
            <a:r>
              <a:rPr lang="ru-RU" sz="2000" i="1" dirty="0" err="1" smtClean="0">
                <a:latin typeface="Century Schoolbook" pitchFamily="18" charset="0"/>
                <a:cs typeface="Times New Roman" pitchFamily="18" charset="0"/>
              </a:rPr>
              <a:t>=5</a:t>
            </a:r>
            <a:r>
              <a:rPr lang="ru-RU" sz="2000" i="1" dirty="0" smtClean="0">
                <a:latin typeface="Century Schoolbook" pitchFamily="18" charset="0"/>
                <a:cs typeface="Times New Roman" pitchFamily="18" charset="0"/>
              </a:rPr>
              <a:t> </a:t>
            </a:r>
            <a:r>
              <a:rPr lang="en-US" sz="2000" i="1" dirty="0">
                <a:latin typeface="Century Schoolbook" pitchFamily="18" charset="0"/>
                <a:cs typeface="Times New Roman" pitchFamily="18" charset="0"/>
              </a:rPr>
              <a:t>b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/</a:t>
            </a:r>
            <a:r>
              <a:rPr lang="ru-RU" sz="2000" i="1" dirty="0" err="1">
                <a:latin typeface="Century Schoolbook" pitchFamily="18" charset="0"/>
                <a:cs typeface="Times New Roman" pitchFamily="18" charset="0"/>
              </a:rPr>
              <a:t>rаd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, </a:t>
            </a:r>
            <a:r>
              <a:rPr lang="ru-RU" sz="2000" i="1" dirty="0" err="1">
                <a:latin typeface="Century Schoolbook" pitchFamily="18" charset="0"/>
                <a:cs typeface="Times New Roman" pitchFamily="18" charset="0"/>
              </a:rPr>
              <a:t>α</a:t>
            </a:r>
            <a:r>
              <a:rPr lang="en-US" sz="2000" i="1" baseline="-30000" dirty="0">
                <a:latin typeface="Century Schoolbook" pitchFamily="18" charset="0"/>
                <a:cs typeface="Times New Roman" pitchFamily="18" charset="0"/>
              </a:rPr>
              <a:t>M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=0,1 </a:t>
            </a:r>
            <a:r>
              <a:rPr lang="en-US" sz="2000" i="1" dirty="0">
                <a:latin typeface="Century Schoolbook" pitchFamily="18" charset="0"/>
                <a:cs typeface="Times New Roman" pitchFamily="18" charset="0"/>
              </a:rPr>
              <a:t>b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/</a:t>
            </a:r>
            <a:r>
              <a:rPr lang="en-US" sz="2000" i="1" dirty="0">
                <a:latin typeface="Century Schoolbook" pitchFamily="18" charset="0"/>
                <a:cs typeface="Times New Roman" pitchFamily="18" charset="0"/>
              </a:rPr>
              <a:t>H</a:t>
            </a:r>
            <a:r>
              <a:rPr lang="ru-RU" sz="2000" i="1" baseline="30000" dirty="0">
                <a:latin typeface="Century Schoolbook" pitchFamily="18" charset="0"/>
                <a:cs typeface="Times New Roman" pitchFamily="18" charset="0"/>
              </a:rPr>
              <a:t>.</a:t>
            </a:r>
            <a:r>
              <a:rPr lang="ru-RU" sz="2000" i="1" dirty="0" err="1">
                <a:latin typeface="Century Schoolbook" pitchFamily="18" charset="0"/>
                <a:cs typeface="Times New Roman" pitchFamily="18" charset="0"/>
              </a:rPr>
              <a:t>m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, </a:t>
            </a:r>
            <a:r>
              <a:rPr lang="ru-RU" sz="2000" i="1" dirty="0" err="1">
                <a:latin typeface="Century Schoolbook" pitchFamily="18" charset="0"/>
                <a:cs typeface="Times New Roman" pitchFamily="18" charset="0"/>
              </a:rPr>
              <a:t>α</a:t>
            </a:r>
            <a:r>
              <a:rPr lang="en-US" sz="2000" i="1" baseline="-30000" dirty="0">
                <a:latin typeface="Century Schoolbook" pitchFamily="18" charset="0"/>
                <a:cs typeface="Times New Roman" pitchFamily="18" charset="0"/>
              </a:rPr>
              <a:t>t</a:t>
            </a:r>
            <a:r>
              <a:rPr lang="ru-RU" sz="2000" i="1" dirty="0">
                <a:latin typeface="Century Schoolbook" pitchFamily="18" charset="0"/>
                <a:cs typeface="Times New Roman" pitchFamily="18" charset="0"/>
              </a:rPr>
              <a:t>=100</a:t>
            </a:r>
            <a:r>
              <a:rPr lang="ru-RU" sz="2000" i="1" dirty="0" smtClean="0">
                <a:latin typeface="Century Schoolbook" pitchFamily="18" charset="0"/>
                <a:cs typeface="Times New Roman" pitchFamily="18" charset="0"/>
              </a:rPr>
              <a:t>.</a:t>
            </a:r>
            <a:endParaRPr lang="ru-RU" sz="2000" dirty="0">
              <a:latin typeface="Century Schoolbook" pitchFamily="18" charset="0"/>
            </a:endParaRPr>
          </a:p>
        </p:txBody>
      </p:sp>
      <p:pic>
        <p:nvPicPr>
          <p:cNvPr id="2" name="Picture 6"/>
          <p:cNvPicPr>
            <a:picLocks noChangeAspect="1" noChangeArrowheads="1"/>
          </p:cNvPicPr>
          <p:nvPr/>
        </p:nvPicPr>
        <p:blipFill>
          <a:blip r:embed="rId4"/>
          <a:srcRect l="46669" t="48828" r="27525" b="46289"/>
          <a:stretch>
            <a:fillRect/>
          </a:stretch>
        </p:blipFill>
        <p:spPr bwMode="auto">
          <a:xfrm>
            <a:off x="1142976" y="1785926"/>
            <a:ext cx="750099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1" name="Rectangle 71"/>
          <p:cNvSpPr>
            <a:spLocks noChangeArrowheads="1"/>
          </p:cNvSpPr>
          <p:nvPr/>
        </p:nvSpPr>
        <p:spPr bwMode="auto">
          <a:xfrm>
            <a:off x="0" y="2076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0550" name="Object 70"/>
          <p:cNvGraphicFramePr>
            <a:graphicFrameLocks noChangeAspect="1"/>
          </p:cNvGraphicFramePr>
          <p:nvPr/>
        </p:nvGraphicFramePr>
        <p:xfrm>
          <a:off x="1285852" y="857232"/>
          <a:ext cx="6049962" cy="2952750"/>
        </p:xfrm>
        <a:graphic>
          <a:graphicData uri="http://schemas.openxmlformats.org/presentationml/2006/ole">
            <p:oleObj spid="_x0000_s20550" name="Рисунок" r:id="rId3" imgW="2648734" imgH="2705696" progId="Word.Picture.8">
              <p:embed/>
            </p:oleObj>
          </a:graphicData>
        </a:graphic>
      </p:graphicFrame>
      <p:sp>
        <p:nvSpPr>
          <p:cNvPr id="20553" name="Rectangle 73"/>
          <p:cNvSpPr>
            <a:spLocks noChangeArrowheads="1"/>
          </p:cNvSpPr>
          <p:nvPr/>
        </p:nvSpPr>
        <p:spPr bwMode="auto">
          <a:xfrm>
            <a:off x="755650" y="4221163"/>
            <a:ext cx="459452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2400" i="1" dirty="0" err="1">
                <a:latin typeface="Times New Roman" pitchFamily="18" charset="0"/>
              </a:rPr>
              <a:t>ωk </a:t>
            </a:r>
            <a:r>
              <a:rPr lang="ru-RU" sz="2400" dirty="0">
                <a:latin typeface="Times New Roman" pitchFamily="18" charset="0"/>
              </a:rPr>
              <a:t>– </a:t>
            </a:r>
            <a:r>
              <a:rPr lang="en-US" sz="2400" dirty="0" smtClean="0"/>
              <a:t>ideal </a:t>
            </a:r>
            <a:r>
              <a:rPr lang="en-US" sz="2400" dirty="0" err="1" smtClean="0"/>
              <a:t>yurish</a:t>
            </a:r>
            <a:r>
              <a:rPr lang="en-US" sz="2400" dirty="0" smtClean="0"/>
              <a:t> </a:t>
            </a:r>
            <a:r>
              <a:rPr lang="en-US" sz="2400" dirty="0" err="1" smtClean="0"/>
              <a:t>tezligi</a:t>
            </a:r>
            <a:endParaRPr lang="ru-RU" sz="2400" dirty="0">
              <a:latin typeface="Times New Roman" pitchFamily="18" charset="0"/>
            </a:endParaRPr>
          </a:p>
          <a:p>
            <a:r>
              <a:rPr lang="ru-RU" sz="2400" i="1" dirty="0" err="1">
                <a:latin typeface="Times New Roman" pitchFamily="18" charset="0"/>
              </a:rPr>
              <a:t>ωn </a:t>
            </a:r>
            <a:r>
              <a:rPr lang="ru-RU" sz="2400" dirty="0">
                <a:latin typeface="Times New Roman" pitchFamily="18" charset="0"/>
              </a:rPr>
              <a:t>– </a:t>
            </a:r>
            <a:r>
              <a:rPr lang="en-US" sz="2400" dirty="0" smtClean="0"/>
              <a:t>nominal </a:t>
            </a:r>
            <a:r>
              <a:rPr lang="en-US" sz="2400" dirty="0" err="1" smtClean="0"/>
              <a:t>burchak</a:t>
            </a:r>
            <a:r>
              <a:rPr lang="en-US" sz="2400" dirty="0" smtClean="0"/>
              <a:t> </a:t>
            </a:r>
            <a:r>
              <a:rPr lang="en-US" sz="2400" dirty="0" err="1" smtClean="0"/>
              <a:t>tezligi</a:t>
            </a:r>
            <a:endParaRPr lang="ru-RU" sz="2400" dirty="0">
              <a:latin typeface="Times New Roman" pitchFamily="18" charset="0"/>
            </a:endParaRPr>
          </a:p>
          <a:p>
            <a:r>
              <a:rPr lang="ru-RU" sz="2400" i="1" dirty="0" err="1">
                <a:latin typeface="Times New Roman" pitchFamily="18" charset="0"/>
              </a:rPr>
              <a:t>ωkr </a:t>
            </a:r>
            <a:r>
              <a:rPr lang="ru-RU" sz="2400" dirty="0">
                <a:latin typeface="Times New Roman" pitchFamily="18" charset="0"/>
              </a:rPr>
              <a:t>– </a:t>
            </a:r>
            <a:r>
              <a:rPr lang="en-US" sz="2400" dirty="0" err="1" smtClean="0"/>
              <a:t>kritik</a:t>
            </a:r>
            <a:r>
              <a:rPr lang="en-US" sz="2400" dirty="0" smtClean="0"/>
              <a:t> </a:t>
            </a:r>
            <a:r>
              <a:rPr lang="en-US" sz="2400" dirty="0" err="1" smtClean="0"/>
              <a:t>momentga</a:t>
            </a:r>
            <a:r>
              <a:rPr lang="en-US" sz="2400" dirty="0" smtClean="0"/>
              <a:t> </a:t>
            </a:r>
            <a:r>
              <a:rPr lang="en-US" sz="2400" dirty="0" err="1" smtClean="0"/>
              <a:t>mos</a:t>
            </a:r>
            <a:r>
              <a:rPr lang="en-US" sz="2400" dirty="0" smtClean="0"/>
              <a:t> </a:t>
            </a:r>
            <a:r>
              <a:rPr lang="en-US" sz="2400" dirty="0" err="1" smtClean="0"/>
              <a:t>tezlik</a:t>
            </a:r>
            <a:endParaRPr lang="ru-RU" sz="2400" dirty="0">
              <a:latin typeface="Times New Roman" pitchFamily="18" charset="0"/>
            </a:endParaRPr>
          </a:p>
          <a:p>
            <a:r>
              <a:rPr lang="ru-RU" sz="2400" i="1" dirty="0" err="1">
                <a:latin typeface="Times New Roman" pitchFamily="18" charset="0"/>
              </a:rPr>
              <a:t>Mp</a:t>
            </a:r>
            <a:r>
              <a:rPr lang="ru-RU" sz="2400" i="1" dirty="0">
                <a:latin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</a:rPr>
              <a:t>– </a:t>
            </a:r>
            <a:r>
              <a:rPr lang="en-US" sz="2400" dirty="0" err="1" smtClean="0"/>
              <a:t>yurituvchi</a:t>
            </a:r>
            <a:r>
              <a:rPr lang="en-US" sz="2400" dirty="0" smtClean="0"/>
              <a:t> moment</a:t>
            </a:r>
            <a:endParaRPr lang="ru-RU" sz="2400" i="1" dirty="0">
              <a:latin typeface="Times New Roman" pitchFamily="18" charset="0"/>
            </a:endParaRPr>
          </a:p>
          <a:p>
            <a:r>
              <a:rPr lang="ru-RU" sz="2400" i="1" dirty="0" err="1">
                <a:latin typeface="Times New Roman" pitchFamily="18" charset="0"/>
              </a:rPr>
              <a:t>Mn</a:t>
            </a:r>
            <a:r>
              <a:rPr lang="ru-RU" sz="2400" i="1" dirty="0">
                <a:latin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</a:rPr>
              <a:t>– </a:t>
            </a:r>
            <a:r>
              <a:rPr lang="en-US" sz="2400" dirty="0" smtClean="0"/>
              <a:t>nominal moment</a:t>
            </a:r>
            <a:endParaRPr lang="ru-RU" sz="2400" dirty="0">
              <a:latin typeface="Times New Roman" pitchFamily="18" charset="0"/>
            </a:endParaRPr>
          </a:p>
        </p:txBody>
      </p:sp>
      <p:sp>
        <p:nvSpPr>
          <p:cNvPr id="2" name="Rectangle 71"/>
          <p:cNvSpPr>
            <a:spLocks noChangeArrowheads="1"/>
          </p:cNvSpPr>
          <p:nvPr/>
        </p:nvSpPr>
        <p:spPr bwMode="auto">
          <a:xfrm>
            <a:off x="285720" y="214290"/>
            <a:ext cx="835821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Modellashtirishda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mexanik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statik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xarakteristika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egri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chizig`I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bo`lak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chiziqli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approksimatsiya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metodida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bajarildi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chiziqsiz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blokda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olingan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 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0100" y="3643314"/>
            <a:ext cx="77867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 smtClean="0"/>
              <a:t>3.1 - </a:t>
            </a:r>
            <a:r>
              <a:rPr lang="en-US" b="1" i="1" dirty="0" err="1" smtClean="0"/>
              <a:t>rasm</a:t>
            </a:r>
            <a:r>
              <a:rPr lang="en-US" b="1" i="1" dirty="0" smtClean="0"/>
              <a:t>. </a:t>
            </a:r>
            <a:r>
              <a:rPr lang="en-US" b="1" i="1" dirty="0" err="1" smtClean="0"/>
              <a:t>Asinxron</a:t>
            </a:r>
            <a:r>
              <a:rPr lang="en-US" b="1" i="1" dirty="0" smtClean="0"/>
              <a:t> </a:t>
            </a:r>
            <a:r>
              <a:rPr lang="en-US" b="1" i="1" dirty="0" err="1" smtClean="0"/>
              <a:t>elektr</a:t>
            </a:r>
            <a:r>
              <a:rPr lang="en-US" b="1" i="1" dirty="0" smtClean="0"/>
              <a:t> </a:t>
            </a:r>
            <a:r>
              <a:rPr lang="en-US" b="1" i="1" dirty="0" err="1" smtClean="0"/>
              <a:t>yurituvchilarning</a:t>
            </a:r>
            <a:r>
              <a:rPr lang="en-US" b="1" i="1" dirty="0" smtClean="0"/>
              <a:t> </a:t>
            </a:r>
            <a:r>
              <a:rPr lang="en-US" b="1" i="1" dirty="0" err="1" smtClean="0"/>
              <a:t>mehanik</a:t>
            </a:r>
            <a:r>
              <a:rPr lang="en-US" b="1" i="1" dirty="0" smtClean="0"/>
              <a:t> </a:t>
            </a:r>
            <a:r>
              <a:rPr lang="en-US" b="1" i="1" dirty="0" err="1" smtClean="0"/>
              <a:t>statik</a:t>
            </a:r>
            <a:r>
              <a:rPr lang="en-US" b="1" i="1" dirty="0" smtClean="0"/>
              <a:t> </a:t>
            </a:r>
            <a:r>
              <a:rPr lang="en-US" b="1" i="1" dirty="0" err="1" smtClean="0"/>
              <a:t>xarakteristikasi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Рисунок 1062" descr="рис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571480"/>
            <a:ext cx="5688012" cy="397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428596" y="5084763"/>
            <a:ext cx="813279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en-US" sz="2400" b="1" i="1" dirty="0" smtClean="0"/>
              <a:t>3.2 - </a:t>
            </a:r>
            <a:r>
              <a:rPr lang="en-US" sz="2400" b="1" i="1" dirty="0" err="1" smtClean="0"/>
              <a:t>rasm</a:t>
            </a:r>
            <a:r>
              <a:rPr lang="en-US" sz="2400" b="1" i="1" dirty="0" smtClean="0"/>
              <a:t>. </a:t>
            </a:r>
            <a:r>
              <a:rPr lang="en-US" sz="2400" b="1" i="1" dirty="0" err="1" smtClean="0"/>
              <a:t>Asinxron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elektr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yurituvchilarning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mehanik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statik</a:t>
            </a:r>
            <a:r>
              <a:rPr lang="en-US" sz="2400" b="1" i="1" dirty="0" smtClean="0"/>
              <a:t>  </a:t>
            </a:r>
            <a:r>
              <a:rPr lang="en-US" sz="2400" b="1" i="1" dirty="0" err="1" smtClean="0"/>
              <a:t>xarakteristikasining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chiziqli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approksimatsiyasi</a:t>
            </a:r>
            <a:r>
              <a:rPr lang="ru-RU" sz="2400" dirty="0" smtClean="0">
                <a:latin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 l="26903" t="34180" r="28075" b="22851"/>
          <a:stretch>
            <a:fillRect/>
          </a:stretch>
        </p:blipFill>
        <p:spPr bwMode="auto">
          <a:xfrm>
            <a:off x="428596" y="928670"/>
            <a:ext cx="8254336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714348" y="500042"/>
            <a:ext cx="7929618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Tadqiqotlar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shuni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ko`rsatadiki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yuritma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yuklanganda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yurituvchi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=f(φ)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egri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chizig`i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bo`yicha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to`ntariladi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Berilgan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xarakteristika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elektromexanik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o`tuvchi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jarayonlarni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(EMUJ)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elektroyurituvchini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xam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tushuradi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xam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barqaror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xarakat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rejimini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nazarga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olmaydi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Shuning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mexanik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statik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xarakteristikadan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faqat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sistemani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taxminiy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dinamik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xisoblashda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foydalanish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mumkin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Ammo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xozirgacha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zarbali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tasodifiy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yuklanishda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ishlaydigan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sistemalar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qaysi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xarakteristikalardan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foydalanish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zarurligi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aniqlangan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emas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714348" y="500042"/>
            <a:ext cx="792961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 smtClean="0"/>
              <a:t>DXP </a:t>
            </a:r>
            <a:r>
              <a:rPr lang="en-US" sz="2800" dirty="0" err="1" smtClean="0"/>
              <a:t>ni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dinamik</a:t>
            </a:r>
            <a:r>
              <a:rPr lang="en-US" sz="2800" dirty="0" smtClean="0"/>
              <a:t> </a:t>
            </a:r>
            <a:r>
              <a:rPr lang="en-US" sz="2800" dirty="0" err="1" smtClean="0"/>
              <a:t>xarakteristikasi</a:t>
            </a:r>
            <a:r>
              <a:rPr lang="en-US" sz="2800" dirty="0" smtClean="0"/>
              <a:t> </a:t>
            </a:r>
            <a:r>
              <a:rPr lang="en-US" sz="2800" dirty="0" err="1" smtClean="0"/>
              <a:t>differensial</a:t>
            </a:r>
            <a:r>
              <a:rPr lang="en-US" sz="2800" dirty="0" smtClean="0"/>
              <a:t> </a:t>
            </a:r>
            <a:r>
              <a:rPr lang="en-US" sz="2800" dirty="0" err="1" smtClean="0"/>
              <a:t>tenglamada</a:t>
            </a:r>
            <a:r>
              <a:rPr lang="en-US" sz="2800" dirty="0" smtClean="0"/>
              <a:t> </a:t>
            </a:r>
            <a:r>
              <a:rPr lang="en-US" sz="2800" dirty="0" err="1" smtClean="0"/>
              <a:t>ifodalanadi</a:t>
            </a:r>
            <a:r>
              <a:rPr lang="en-US" sz="2800" dirty="0" smtClean="0"/>
              <a:t>.</a:t>
            </a:r>
            <a:endParaRPr lang="ru-RU" sz="2800" b="1" dirty="0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 l="28550" t="45898" r="28075" b="22852"/>
          <a:stretch>
            <a:fillRect/>
          </a:stretch>
        </p:blipFill>
        <p:spPr bwMode="auto">
          <a:xfrm>
            <a:off x="571472" y="2071678"/>
            <a:ext cx="7759953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642910" y="1285860"/>
            <a:ext cx="7929618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 err="1" smtClean="0"/>
              <a:t>Tenglamaning</a:t>
            </a:r>
            <a:r>
              <a:rPr lang="en-US" sz="3600" dirty="0" smtClean="0"/>
              <a:t> </a:t>
            </a:r>
            <a:r>
              <a:rPr lang="en-US" sz="3600" dirty="0" err="1" smtClean="0"/>
              <a:t>yechimi</a:t>
            </a:r>
            <a:r>
              <a:rPr lang="en-US" sz="3600" dirty="0" smtClean="0"/>
              <a:t> AOT 52-6 </a:t>
            </a:r>
            <a:r>
              <a:rPr lang="en-US" sz="3600" dirty="0" err="1" smtClean="0"/>
              <a:t>yurituvchining</a:t>
            </a:r>
            <a:r>
              <a:rPr lang="en-US" sz="3600" dirty="0" smtClean="0"/>
              <a:t> </a:t>
            </a:r>
            <a:r>
              <a:rPr lang="en-US" sz="3600" dirty="0" err="1" smtClean="0"/>
              <a:t>quyidagi</a:t>
            </a:r>
            <a:r>
              <a:rPr lang="en-US" sz="3600" dirty="0" smtClean="0"/>
              <a:t> </a:t>
            </a:r>
            <a:r>
              <a:rPr lang="en-US" sz="3600" dirty="0" err="1" smtClean="0"/>
              <a:t>parametrlarida</a:t>
            </a:r>
            <a:r>
              <a:rPr lang="en-US" sz="3600" dirty="0" smtClean="0"/>
              <a:t>: </a:t>
            </a:r>
            <a:r>
              <a:rPr lang="en-US" sz="3600" i="1" dirty="0" smtClean="0"/>
              <a:t>N=1,7 </a:t>
            </a:r>
            <a:r>
              <a:rPr lang="ru-RU" sz="3600" i="1" dirty="0" smtClean="0"/>
              <a:t>кВт</a:t>
            </a:r>
            <a:r>
              <a:rPr lang="en-US" sz="3600" i="1" dirty="0" smtClean="0"/>
              <a:t>, n=960 </a:t>
            </a:r>
            <a:r>
              <a:rPr lang="ru-RU" sz="3600" i="1" dirty="0" smtClean="0"/>
              <a:t>об</a:t>
            </a:r>
            <a:r>
              <a:rPr lang="en-US" sz="3600" i="1" dirty="0" smtClean="0"/>
              <a:t>/</a:t>
            </a:r>
            <a:r>
              <a:rPr lang="ru-RU" sz="3600" i="1" dirty="0" smtClean="0"/>
              <a:t>мин</a:t>
            </a:r>
            <a:r>
              <a:rPr lang="en-US" sz="3600" i="1" dirty="0" smtClean="0"/>
              <a:t>, </a:t>
            </a:r>
            <a:r>
              <a:rPr lang="ru-RU" sz="3600" i="1" dirty="0" smtClean="0"/>
              <a:t>М</a:t>
            </a:r>
            <a:r>
              <a:rPr lang="ru-RU" sz="3600" i="1" baseline="-25000" dirty="0" smtClean="0"/>
              <a:t>п</a:t>
            </a:r>
            <a:r>
              <a:rPr lang="en-US" sz="3600" i="1" dirty="0" smtClean="0"/>
              <a:t>/</a:t>
            </a:r>
            <a:r>
              <a:rPr lang="ru-RU" sz="3600" i="1" dirty="0" err="1" smtClean="0"/>
              <a:t>М</a:t>
            </a:r>
            <a:r>
              <a:rPr lang="ru-RU" sz="3600" i="1" baseline="-25000" dirty="0" err="1" smtClean="0"/>
              <a:t>н</a:t>
            </a:r>
            <a:r>
              <a:rPr lang="en-US" sz="3600" i="1" dirty="0" smtClean="0"/>
              <a:t>=1,8 , </a:t>
            </a:r>
            <a:r>
              <a:rPr lang="ru-RU" sz="3600" i="1" dirty="0" err="1" smtClean="0"/>
              <a:t>М</a:t>
            </a:r>
            <a:r>
              <a:rPr lang="ru-RU" sz="3600" i="1" baseline="-25000" dirty="0" err="1" smtClean="0"/>
              <a:t>кр</a:t>
            </a:r>
            <a:r>
              <a:rPr lang="en-US" sz="3600" i="1" dirty="0" smtClean="0"/>
              <a:t>/</a:t>
            </a:r>
            <a:r>
              <a:rPr lang="ru-RU" sz="3600" i="1" dirty="0" err="1" smtClean="0"/>
              <a:t>М</a:t>
            </a:r>
            <a:r>
              <a:rPr lang="ru-RU" sz="3600" i="1" baseline="-25000" dirty="0" err="1" smtClean="0"/>
              <a:t>н</a:t>
            </a:r>
            <a:r>
              <a:rPr lang="en-US" sz="3600" i="1" dirty="0" smtClean="0"/>
              <a:t>=2,6 , </a:t>
            </a:r>
            <a:r>
              <a:rPr lang="ru-RU" sz="3600" i="1" dirty="0" smtClean="0"/>
              <a:t>К</a:t>
            </a:r>
            <a:r>
              <a:rPr lang="en-US" sz="3600" i="1" dirty="0" smtClean="0"/>
              <a:t>=1,3; f=50 </a:t>
            </a:r>
            <a:r>
              <a:rPr lang="ru-RU" sz="3600" i="1" dirty="0" smtClean="0"/>
              <a:t>Гц</a:t>
            </a:r>
            <a:r>
              <a:rPr lang="en-US" sz="3600" i="1" dirty="0" smtClean="0"/>
              <a:t>, I=0,0171 </a:t>
            </a:r>
            <a:r>
              <a:rPr lang="ru-RU" sz="3600" i="1" dirty="0" smtClean="0"/>
              <a:t>Н</a:t>
            </a:r>
            <a:r>
              <a:rPr lang="en-US" sz="3600" i="1" baseline="30000" dirty="0" smtClean="0"/>
              <a:t>.</a:t>
            </a:r>
            <a:r>
              <a:rPr lang="ru-RU" sz="3600" i="1" dirty="0" smtClean="0"/>
              <a:t>мс</a:t>
            </a:r>
            <a:r>
              <a:rPr lang="en-US" sz="3600" i="1" baseline="30000" dirty="0" smtClean="0"/>
              <a:t>2</a:t>
            </a:r>
            <a:r>
              <a:rPr lang="en-US" sz="3600" i="1" dirty="0" smtClean="0"/>
              <a:t>, </a:t>
            </a:r>
            <a:r>
              <a:rPr lang="ru-RU" sz="3600" i="1" dirty="0" err="1" smtClean="0"/>
              <a:t>α</a:t>
            </a:r>
            <a:r>
              <a:rPr lang="ru-RU" sz="3600" i="1" baseline="-25000" dirty="0" err="1" smtClean="0"/>
              <a:t>φ</a:t>
            </a:r>
            <a:r>
              <a:rPr lang="en-US" sz="3600" i="1" dirty="0" smtClean="0"/>
              <a:t>=20 </a:t>
            </a:r>
            <a:r>
              <a:rPr lang="ru-RU" sz="3600" i="1" dirty="0" smtClean="0"/>
              <a:t>В</a:t>
            </a:r>
            <a:r>
              <a:rPr lang="en-US" sz="3600" i="1" dirty="0" smtClean="0"/>
              <a:t>/</a:t>
            </a:r>
            <a:r>
              <a:rPr lang="ru-RU" sz="3600" i="1" dirty="0" smtClean="0"/>
              <a:t>рад</a:t>
            </a:r>
            <a:r>
              <a:rPr lang="en-US" sz="3600" i="1" dirty="0" smtClean="0"/>
              <a:t>, </a:t>
            </a:r>
            <a:r>
              <a:rPr lang="ru-RU" sz="3600" i="1" dirty="0" err="1" smtClean="0"/>
              <a:t>α</a:t>
            </a:r>
            <a:r>
              <a:rPr lang="ru-RU" sz="3600" i="1" baseline="-25000" dirty="0" err="1" smtClean="0"/>
              <a:t>м</a:t>
            </a:r>
            <a:r>
              <a:rPr lang="en-US" sz="3600" i="1" dirty="0" smtClean="0"/>
              <a:t>=0,02 </a:t>
            </a:r>
            <a:r>
              <a:rPr lang="ru-RU" sz="3600" i="1" dirty="0" smtClean="0"/>
              <a:t>В</a:t>
            </a:r>
            <a:r>
              <a:rPr lang="en-US" sz="3600" i="1" dirty="0" smtClean="0"/>
              <a:t>/</a:t>
            </a:r>
            <a:r>
              <a:rPr lang="ru-RU" sz="3600" i="1" dirty="0" smtClean="0"/>
              <a:t>Н</a:t>
            </a:r>
            <a:r>
              <a:rPr lang="en-US" sz="3600" i="1" baseline="30000" dirty="0" smtClean="0"/>
              <a:t>.</a:t>
            </a:r>
            <a:r>
              <a:rPr lang="ru-RU" sz="3600" i="1" dirty="0" smtClean="0"/>
              <a:t>м</a:t>
            </a:r>
            <a:r>
              <a:rPr lang="en-US" sz="3600" i="1" dirty="0" smtClean="0"/>
              <a:t>, </a:t>
            </a:r>
            <a:r>
              <a:rPr lang="ru-RU" sz="3600" i="1" dirty="0" err="1" smtClean="0"/>
              <a:t>α</a:t>
            </a:r>
            <a:r>
              <a:rPr lang="en-US" sz="3600" i="1" baseline="-25000" dirty="0" smtClean="0"/>
              <a:t>t</a:t>
            </a:r>
            <a:r>
              <a:rPr lang="en-US" sz="3600" i="1" dirty="0" smtClean="0"/>
              <a:t>=30 </a:t>
            </a:r>
            <a:r>
              <a:rPr lang="en-US" sz="3600" dirty="0" err="1" smtClean="0"/>
              <a:t>bajariladi</a:t>
            </a:r>
            <a:r>
              <a:rPr lang="en-US" sz="3600" dirty="0" smtClean="0"/>
              <a:t>.</a:t>
            </a:r>
            <a:endParaRPr lang="ru-RU" sz="36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714348" y="714356"/>
            <a:ext cx="7929618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 smtClean="0"/>
              <a:t>3.3 – </a:t>
            </a:r>
            <a:r>
              <a:rPr lang="en-US" sz="2800" dirty="0" err="1" smtClean="0"/>
              <a:t>rasmda</a:t>
            </a:r>
            <a:r>
              <a:rPr lang="en-US" sz="2800" dirty="0" smtClean="0"/>
              <a:t> electron </a:t>
            </a:r>
            <a:r>
              <a:rPr lang="en-US" sz="2800" dirty="0" err="1" smtClean="0"/>
              <a:t>modelni</a:t>
            </a:r>
            <a:r>
              <a:rPr lang="en-US" sz="2800" dirty="0" smtClean="0"/>
              <a:t> </a:t>
            </a:r>
            <a:r>
              <a:rPr lang="en-US" sz="2800" dirty="0" err="1" smtClean="0"/>
              <a:t>fazali</a:t>
            </a:r>
            <a:r>
              <a:rPr lang="en-US" sz="2800" dirty="0" smtClean="0"/>
              <a:t> </a:t>
            </a:r>
            <a:r>
              <a:rPr lang="en-US" sz="2800" dirty="0" err="1" smtClean="0"/>
              <a:t>suratga</a:t>
            </a:r>
            <a:r>
              <a:rPr lang="en-US" sz="2800" dirty="0" smtClean="0"/>
              <a:t> </a:t>
            </a:r>
            <a:r>
              <a:rPr lang="en-US" sz="2800" dirty="0" err="1" smtClean="0"/>
              <a:t>olish</a:t>
            </a:r>
            <a:r>
              <a:rPr lang="en-US" sz="2800" dirty="0" smtClean="0"/>
              <a:t> </a:t>
            </a:r>
            <a:r>
              <a:rPr lang="en-US" sz="2800" b="1" dirty="0" smtClean="0"/>
              <a:t>,</a:t>
            </a:r>
            <a:r>
              <a:rPr lang="en-US" sz="2800" dirty="0" smtClean="0"/>
              <a:t> </a:t>
            </a:r>
            <a:r>
              <a:rPr lang="ru-RU" sz="2800" i="1" dirty="0" smtClean="0"/>
              <a:t>М</a:t>
            </a:r>
            <a:r>
              <a:rPr lang="ru-RU" sz="2800" i="1" baseline="-25000" dirty="0" smtClean="0"/>
              <a:t>с</a:t>
            </a:r>
            <a:r>
              <a:rPr lang="en-US" sz="2800" i="1" dirty="0" smtClean="0"/>
              <a:t>=0 </a:t>
            </a:r>
            <a:r>
              <a:rPr lang="en-US" sz="2800" dirty="0" err="1" smtClean="0"/>
              <a:t>bo’lgandagi</a:t>
            </a:r>
            <a:r>
              <a:rPr lang="en-US" sz="2800" dirty="0" smtClean="0"/>
              <a:t> (1- </a:t>
            </a:r>
            <a:r>
              <a:rPr lang="en-US" sz="2800" dirty="0" err="1" smtClean="0"/>
              <a:t>sur’at</a:t>
            </a:r>
            <a:r>
              <a:rPr lang="en-US" sz="2800" dirty="0" smtClean="0"/>
              <a:t>)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ru-RU" sz="2800" i="1" dirty="0" smtClean="0"/>
              <a:t>М</a:t>
            </a:r>
            <a:r>
              <a:rPr lang="ru-RU" sz="2800" i="1" baseline="-25000" dirty="0" smtClean="0"/>
              <a:t>с</a:t>
            </a:r>
            <a:r>
              <a:rPr lang="en-US" sz="2800" i="1" dirty="0" smtClean="0"/>
              <a:t>=28 </a:t>
            </a:r>
            <a:r>
              <a:rPr lang="ru-RU" sz="2800" i="1" dirty="0" smtClean="0"/>
              <a:t>Н</a:t>
            </a:r>
            <a:r>
              <a:rPr lang="en-US" sz="2800" i="1" baseline="30000" dirty="0" smtClean="0"/>
              <a:t>.</a:t>
            </a:r>
            <a:r>
              <a:rPr lang="ru-RU" sz="2800" i="1" dirty="0" smtClean="0"/>
              <a:t>м </a:t>
            </a:r>
            <a:r>
              <a:rPr lang="en-US" sz="2800" dirty="0" smtClean="0"/>
              <a:t>(2- </a:t>
            </a:r>
            <a:r>
              <a:rPr lang="en-US" sz="2800" dirty="0" err="1" smtClean="0"/>
              <a:t>sur’at</a:t>
            </a:r>
            <a:r>
              <a:rPr lang="en-US" sz="2800" dirty="0" smtClean="0"/>
              <a:t>) </a:t>
            </a:r>
            <a:r>
              <a:rPr lang="en-US" sz="2800" dirty="0" err="1" smtClean="0"/>
              <a:t>egri</a:t>
            </a:r>
            <a:r>
              <a:rPr lang="en-US" sz="2800" dirty="0" smtClean="0"/>
              <a:t> </a:t>
            </a:r>
            <a:r>
              <a:rPr lang="en-US" sz="2800" dirty="0" err="1" smtClean="0"/>
              <a:t>chiziqlari</a:t>
            </a:r>
            <a:r>
              <a:rPr lang="en-US" sz="2800" dirty="0" smtClean="0"/>
              <a:t> </a:t>
            </a:r>
            <a:r>
              <a:rPr lang="en-US" sz="2800" dirty="0" err="1" smtClean="0"/>
              <a:t>ko’rsatilgan</a:t>
            </a:r>
            <a:r>
              <a:rPr lang="en-US" sz="2800" dirty="0" smtClean="0"/>
              <a:t>. </a:t>
            </a:r>
            <a:r>
              <a:rPr lang="en-US" sz="2800" dirty="0" err="1" smtClean="0"/>
              <a:t>Fazali</a:t>
            </a:r>
            <a:r>
              <a:rPr lang="en-US" sz="2800" dirty="0" smtClean="0"/>
              <a:t> </a:t>
            </a:r>
            <a:r>
              <a:rPr lang="en-US" sz="2800" dirty="0" err="1" smtClean="0"/>
              <a:t>sur’atga</a:t>
            </a:r>
            <a:r>
              <a:rPr lang="en-US" sz="2800" dirty="0" smtClean="0"/>
              <a:t> </a:t>
            </a:r>
            <a:r>
              <a:rPr lang="en-US" sz="2800" dirty="0" err="1" smtClean="0"/>
              <a:t>olishdan</a:t>
            </a:r>
            <a:r>
              <a:rPr lang="en-US" sz="2800" dirty="0" smtClean="0"/>
              <a:t> </a:t>
            </a:r>
            <a:r>
              <a:rPr lang="en-US" sz="2800" dirty="0" err="1" smtClean="0"/>
              <a:t>ko’rinyaptiki</a:t>
            </a:r>
            <a:r>
              <a:rPr lang="en-US" sz="2800" dirty="0" smtClean="0"/>
              <a:t>, </a:t>
            </a:r>
            <a:r>
              <a:rPr lang="en-US" sz="2800" dirty="0" err="1" smtClean="0"/>
              <a:t>yurituvchi</a:t>
            </a:r>
            <a:r>
              <a:rPr lang="en-US" sz="2800" dirty="0" smtClean="0"/>
              <a:t> </a:t>
            </a:r>
            <a:r>
              <a:rPr lang="en-US" sz="2800" dirty="0" err="1" smtClean="0"/>
              <a:t>qayta</a:t>
            </a:r>
            <a:r>
              <a:rPr lang="en-US" sz="2800" dirty="0" smtClean="0"/>
              <a:t> </a:t>
            </a:r>
            <a:r>
              <a:rPr lang="en-US" sz="2800" dirty="0" err="1" smtClean="0"/>
              <a:t>yuklanishda</a:t>
            </a:r>
            <a:r>
              <a:rPr lang="en-US" sz="2800" dirty="0" smtClean="0"/>
              <a:t> </a:t>
            </a:r>
            <a:r>
              <a:rPr lang="en-US" sz="2800" b="1" dirty="0" smtClean="0"/>
              <a:t> </a:t>
            </a:r>
            <a:r>
              <a:rPr lang="en-US" sz="2800" dirty="0" err="1" smtClean="0"/>
              <a:t>egri</a:t>
            </a:r>
            <a:r>
              <a:rPr lang="en-US" sz="2800" dirty="0" smtClean="0"/>
              <a:t> </a:t>
            </a:r>
            <a:r>
              <a:rPr lang="en-US" sz="2800" dirty="0" err="1" smtClean="0"/>
              <a:t>chizig’I</a:t>
            </a:r>
            <a:r>
              <a:rPr lang="en-US" sz="2800" dirty="0" smtClean="0"/>
              <a:t> </a:t>
            </a:r>
            <a:r>
              <a:rPr lang="en-US" sz="2800" dirty="0" err="1" smtClean="0"/>
              <a:t>bo’yicha</a:t>
            </a:r>
            <a:r>
              <a:rPr lang="en-US" sz="2800" dirty="0" smtClean="0"/>
              <a:t> </a:t>
            </a:r>
            <a:r>
              <a:rPr lang="en-US" sz="2800" dirty="0" err="1" smtClean="0"/>
              <a:t>undan</a:t>
            </a:r>
            <a:r>
              <a:rPr lang="en-US" sz="2800" dirty="0" smtClean="0"/>
              <a:t> </a:t>
            </a:r>
            <a:r>
              <a:rPr lang="en-US" sz="2800" dirty="0" err="1" smtClean="0"/>
              <a:t>bir</a:t>
            </a:r>
            <a:r>
              <a:rPr lang="en-US" sz="2800" dirty="0" smtClean="0"/>
              <a:t> oz </a:t>
            </a:r>
            <a:r>
              <a:rPr lang="en-US" sz="2800" dirty="0" err="1" smtClean="0"/>
              <a:t>surilgan</a:t>
            </a:r>
            <a:r>
              <a:rPr lang="en-US" sz="2800" dirty="0" smtClean="0"/>
              <a:t> </a:t>
            </a:r>
            <a:r>
              <a:rPr lang="en-US" sz="2800" dirty="0" err="1" smtClean="0"/>
              <a:t>holda</a:t>
            </a:r>
            <a:r>
              <a:rPr lang="en-US" sz="2800" dirty="0" smtClean="0"/>
              <a:t> </a:t>
            </a:r>
            <a:r>
              <a:rPr lang="en-US" sz="2800" dirty="0" err="1" smtClean="0"/>
              <a:t>to’ntariladi</a:t>
            </a:r>
            <a:r>
              <a:rPr lang="en-US" sz="2800" dirty="0" smtClean="0"/>
              <a:t>. Bu </a:t>
            </a:r>
            <a:r>
              <a:rPr lang="en-US" sz="2800" dirty="0" err="1" smtClean="0"/>
              <a:t>esa</a:t>
            </a:r>
            <a:r>
              <a:rPr lang="en-US" sz="2800" dirty="0" smtClean="0"/>
              <a:t> </a:t>
            </a:r>
            <a:r>
              <a:rPr lang="en-US" sz="2800" dirty="0" err="1" smtClean="0"/>
              <a:t>sistemaning</a:t>
            </a:r>
            <a:r>
              <a:rPr lang="en-US" sz="2800" dirty="0" smtClean="0"/>
              <a:t> </a:t>
            </a:r>
            <a:r>
              <a:rPr lang="en-US" sz="2800" dirty="0" err="1" smtClean="0"/>
              <a:t>inertsionligi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ru-RU" sz="2800" b="1" i="1" dirty="0" smtClean="0"/>
              <a:t>М</a:t>
            </a:r>
            <a:r>
              <a:rPr lang="ru-RU" sz="2800" b="1" i="1" baseline="-25000" dirty="0" smtClean="0"/>
              <a:t>с</a:t>
            </a:r>
            <a:r>
              <a:rPr lang="en-US" sz="2800" b="1" i="1" baseline="-25000" dirty="0" smtClean="0"/>
              <a:t> ­</a:t>
            </a:r>
            <a:r>
              <a:rPr lang="en-US" sz="2800" baseline="-25000" dirty="0" smtClean="0"/>
              <a:t> </a:t>
            </a:r>
            <a:r>
              <a:rPr lang="en-US" sz="2800" dirty="0" err="1" smtClean="0"/>
              <a:t>qarshilikni</a:t>
            </a:r>
            <a:r>
              <a:rPr lang="en-US" sz="2800" dirty="0" smtClean="0"/>
              <a:t> </a:t>
            </a:r>
            <a:r>
              <a:rPr lang="en-US" sz="2800" dirty="0" err="1" smtClean="0"/>
              <a:t>impulsli</a:t>
            </a:r>
            <a:r>
              <a:rPr lang="en-US" sz="2800" dirty="0" smtClean="0"/>
              <a:t> </a:t>
            </a:r>
            <a:r>
              <a:rPr lang="en-US" sz="2800" dirty="0" err="1" smtClean="0"/>
              <a:t>ishga</a:t>
            </a:r>
            <a:r>
              <a:rPr lang="en-US" sz="2800" dirty="0" smtClean="0"/>
              <a:t> </a:t>
            </a:r>
            <a:r>
              <a:rPr lang="en-US" sz="2800" dirty="0" err="1" smtClean="0"/>
              <a:t>tushirishi</a:t>
            </a:r>
            <a:r>
              <a:rPr lang="en-US" sz="2800" dirty="0" smtClean="0"/>
              <a:t> </a:t>
            </a:r>
            <a:r>
              <a:rPr lang="en-US" sz="2800" dirty="0" err="1" smtClean="0"/>
              <a:t>bilan</a:t>
            </a:r>
            <a:r>
              <a:rPr lang="en-US" sz="2800" dirty="0" smtClean="0"/>
              <a:t> </a:t>
            </a:r>
            <a:r>
              <a:rPr lang="en-US" sz="2800" dirty="0" err="1" smtClean="0"/>
              <a:t>izoxlanadi</a:t>
            </a:r>
            <a:r>
              <a:rPr lang="en-US" sz="2800" dirty="0" smtClean="0"/>
              <a:t>, </a:t>
            </a:r>
            <a:r>
              <a:rPr lang="en-US" sz="2800" dirty="0" err="1" smtClean="0"/>
              <a:t>bundan</a:t>
            </a:r>
            <a:r>
              <a:rPr lang="en-US" sz="2800" dirty="0" smtClean="0"/>
              <a:t> </a:t>
            </a:r>
            <a:r>
              <a:rPr lang="en-US" sz="2800" dirty="0" err="1" smtClean="0"/>
              <a:t>tashqari</a:t>
            </a:r>
            <a:r>
              <a:rPr lang="en-US" sz="2800" dirty="0" smtClean="0"/>
              <a:t> DXK EMPP </a:t>
            </a:r>
            <a:r>
              <a:rPr lang="en-US" sz="2800" dirty="0" err="1" smtClean="0"/>
              <a:t>ni</a:t>
            </a:r>
            <a:r>
              <a:rPr lang="en-US" sz="2800" dirty="0" smtClean="0"/>
              <a:t> </a:t>
            </a:r>
            <a:r>
              <a:rPr lang="en-US" sz="2800" dirty="0" err="1" smtClean="0"/>
              <a:t>faqat</a:t>
            </a:r>
            <a:r>
              <a:rPr lang="en-US" sz="2800" dirty="0" smtClean="0"/>
              <a:t> </a:t>
            </a:r>
            <a:r>
              <a:rPr lang="en-US" sz="2800" dirty="0" err="1" smtClean="0"/>
              <a:t>barqaror</a:t>
            </a:r>
            <a:r>
              <a:rPr lang="en-US" sz="2800" dirty="0" smtClean="0"/>
              <a:t> </a:t>
            </a:r>
            <a:r>
              <a:rPr lang="en-US" sz="2800" dirty="0" err="1" smtClean="0"/>
              <a:t>harakat</a:t>
            </a:r>
            <a:r>
              <a:rPr lang="en-US" sz="2800" dirty="0" smtClean="0"/>
              <a:t> </a:t>
            </a:r>
            <a:r>
              <a:rPr lang="en-US" sz="2800" dirty="0" err="1" smtClean="0"/>
              <a:t>rejimida</a:t>
            </a:r>
            <a:r>
              <a:rPr lang="en-US" sz="2800" dirty="0" smtClean="0"/>
              <a:t> </a:t>
            </a:r>
            <a:r>
              <a:rPr lang="en-US" sz="2800" dirty="0" err="1" smtClean="0"/>
              <a:t>qarshilikni</a:t>
            </a:r>
            <a:r>
              <a:rPr lang="en-US" sz="2800" dirty="0" smtClean="0"/>
              <a:t> </a:t>
            </a:r>
            <a:r>
              <a:rPr lang="en-US" sz="2800" dirty="0" err="1" smtClean="0"/>
              <a:t>katta</a:t>
            </a:r>
            <a:r>
              <a:rPr lang="en-US" sz="2800" dirty="0" smtClean="0"/>
              <a:t> </a:t>
            </a:r>
            <a:r>
              <a:rPr lang="en-US" sz="2800" dirty="0" err="1" smtClean="0"/>
              <a:t>bo’lmagan</a:t>
            </a:r>
            <a:r>
              <a:rPr lang="en-US" sz="2800" dirty="0" smtClean="0"/>
              <a:t> </a:t>
            </a:r>
            <a:r>
              <a:rPr lang="en-US" sz="2800" dirty="0" err="1" smtClean="0"/>
              <a:t>o’zgarish</a:t>
            </a:r>
            <a:r>
              <a:rPr lang="en-US" sz="2800" dirty="0" smtClean="0"/>
              <a:t> </a:t>
            </a:r>
            <a:r>
              <a:rPr lang="en-US" sz="2800" dirty="0" err="1" smtClean="0"/>
              <a:t>chastotasida</a:t>
            </a:r>
            <a:r>
              <a:rPr lang="en-US" sz="2800" dirty="0" smtClean="0"/>
              <a:t> </a:t>
            </a:r>
            <a:r>
              <a:rPr lang="en-US" sz="2800" dirty="0" err="1" smtClean="0"/>
              <a:t>nazarga</a:t>
            </a:r>
            <a:r>
              <a:rPr lang="en-US" sz="2800" dirty="0" smtClean="0"/>
              <a:t> </a:t>
            </a:r>
            <a:r>
              <a:rPr lang="en-US" sz="2800" dirty="0" err="1" smtClean="0"/>
              <a:t>oladi</a:t>
            </a:r>
            <a:r>
              <a:rPr lang="en-US" sz="2800" dirty="0" smtClean="0"/>
              <a:t>.</a:t>
            </a:r>
            <a:endParaRPr lang="ru-RU" sz="2800" b="1" dirty="0" smtClean="0"/>
          </a:p>
          <a:p>
            <a:endParaRPr lang="ru-RU" sz="3200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714348" y="714356"/>
            <a:ext cx="7929618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 err="1" smtClean="0"/>
              <a:t>Asinxron</a:t>
            </a:r>
            <a:r>
              <a:rPr lang="en-US" sz="2800" dirty="0" smtClean="0"/>
              <a:t> </a:t>
            </a:r>
            <a:r>
              <a:rPr lang="en-US" sz="2800" dirty="0" err="1" smtClean="0"/>
              <a:t>elektroyurituvchining</a:t>
            </a:r>
            <a:r>
              <a:rPr lang="en-US" sz="2800" dirty="0" smtClean="0"/>
              <a:t> </a:t>
            </a:r>
            <a:r>
              <a:rPr lang="en-US" sz="2800" dirty="0" err="1" smtClean="0"/>
              <a:t>beriilgan</a:t>
            </a:r>
            <a:r>
              <a:rPr lang="en-US" sz="2800" dirty="0" smtClean="0"/>
              <a:t> </a:t>
            </a:r>
            <a:r>
              <a:rPr lang="en-US" sz="2800" dirty="0" err="1" smtClean="0"/>
              <a:t>dinamik</a:t>
            </a:r>
            <a:r>
              <a:rPr lang="en-US" sz="2800" dirty="0" smtClean="0"/>
              <a:t> </a:t>
            </a:r>
            <a:r>
              <a:rPr lang="en-US" sz="2800" dirty="0" err="1" smtClean="0"/>
              <a:t>xarakteristikasidan</a:t>
            </a:r>
            <a:r>
              <a:rPr lang="en-US" sz="2800" dirty="0" smtClean="0"/>
              <a:t> </a:t>
            </a:r>
            <a:r>
              <a:rPr lang="en-US" sz="2800" dirty="0" err="1" smtClean="0"/>
              <a:t>ko’pincha</a:t>
            </a:r>
            <a:r>
              <a:rPr lang="en-US" sz="2800" dirty="0" smtClean="0"/>
              <a:t> </a:t>
            </a:r>
            <a:r>
              <a:rPr lang="en-US" sz="2800" dirty="0" err="1" smtClean="0"/>
              <a:t>ishga</a:t>
            </a:r>
            <a:r>
              <a:rPr lang="en-US" sz="2800" dirty="0" smtClean="0"/>
              <a:t> </a:t>
            </a:r>
            <a:r>
              <a:rPr lang="en-US" sz="2800" dirty="0" err="1" smtClean="0"/>
              <a:t>tushiriladigan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to’xtalidigan</a:t>
            </a:r>
            <a:r>
              <a:rPr lang="en-US" sz="2800" dirty="0" smtClean="0"/>
              <a:t>, </a:t>
            </a:r>
            <a:r>
              <a:rPr lang="en-US" sz="2800" dirty="0" err="1" smtClean="0"/>
              <a:t>shuningdek</a:t>
            </a:r>
            <a:r>
              <a:rPr lang="en-US" sz="2800" dirty="0" smtClean="0"/>
              <a:t>, </a:t>
            </a:r>
            <a:r>
              <a:rPr lang="en-US" sz="2800" dirty="0" err="1" smtClean="0"/>
              <a:t>zarbali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tasodifiy</a:t>
            </a:r>
            <a:r>
              <a:rPr lang="en-US" sz="2800" dirty="0" smtClean="0"/>
              <a:t> </a:t>
            </a:r>
            <a:r>
              <a:rPr lang="en-US" sz="2800" dirty="0" err="1" smtClean="0"/>
              <a:t>yuklanishda</a:t>
            </a:r>
            <a:r>
              <a:rPr lang="en-US" sz="2800" dirty="0" smtClean="0"/>
              <a:t> </a:t>
            </a:r>
            <a:r>
              <a:rPr lang="en-US" sz="2800" dirty="0" err="1" smtClean="0"/>
              <a:t>foydalanish</a:t>
            </a:r>
            <a:r>
              <a:rPr lang="en-US" sz="2800" dirty="0" smtClean="0"/>
              <a:t> </a:t>
            </a:r>
            <a:r>
              <a:rPr lang="en-US" sz="2800" dirty="0" err="1" smtClean="0"/>
              <a:t>kerak</a:t>
            </a:r>
            <a:r>
              <a:rPr lang="en-US" sz="2800" dirty="0" smtClean="0"/>
              <a:t> </a:t>
            </a:r>
            <a:r>
              <a:rPr lang="en-US" sz="2800" dirty="0" err="1" smtClean="0"/>
              <a:t>emas</a:t>
            </a:r>
            <a:r>
              <a:rPr lang="en-US" sz="2800" dirty="0" smtClean="0"/>
              <a:t>. </a:t>
            </a:r>
            <a:r>
              <a:rPr lang="en-US" sz="2800" dirty="0" err="1" smtClean="0"/>
              <a:t>Yuqori</a:t>
            </a:r>
            <a:r>
              <a:rPr lang="en-US" sz="2800" dirty="0" smtClean="0"/>
              <a:t> </a:t>
            </a:r>
            <a:r>
              <a:rPr lang="en-US" sz="2800" dirty="0" err="1" smtClean="0"/>
              <a:t>chastotali</a:t>
            </a:r>
            <a:r>
              <a:rPr lang="en-US" sz="2800" dirty="0" smtClean="0"/>
              <a:t> </a:t>
            </a:r>
            <a:r>
              <a:rPr lang="en-US" sz="2800" dirty="0" err="1" smtClean="0"/>
              <a:t>yuklanishda</a:t>
            </a:r>
            <a:r>
              <a:rPr lang="en-US" sz="2800" dirty="0" smtClean="0"/>
              <a:t> ham </a:t>
            </a:r>
            <a:r>
              <a:rPr lang="en-US" sz="2800" dirty="0" err="1" smtClean="0"/>
              <a:t>natijalar</a:t>
            </a:r>
            <a:r>
              <a:rPr lang="en-US" sz="2800" dirty="0" smtClean="0"/>
              <a:t> </a:t>
            </a:r>
            <a:r>
              <a:rPr lang="en-US" sz="2800" dirty="0" err="1" smtClean="0"/>
              <a:t>buziladi</a:t>
            </a:r>
            <a:r>
              <a:rPr lang="en-US" sz="2800" dirty="0" smtClean="0"/>
              <a:t>, </a:t>
            </a:r>
            <a:r>
              <a:rPr lang="en-US" sz="2800" dirty="0" err="1" smtClean="0"/>
              <a:t>shuning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mashina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mexanizmlarni</a:t>
            </a:r>
            <a:r>
              <a:rPr lang="en-US" sz="2800" dirty="0" smtClean="0"/>
              <a:t> </a:t>
            </a:r>
            <a:r>
              <a:rPr lang="en-US" sz="2800" dirty="0" err="1" smtClean="0"/>
              <a:t>ko’rsatilgan</a:t>
            </a:r>
            <a:r>
              <a:rPr lang="en-US" sz="2800" dirty="0" smtClean="0"/>
              <a:t> </a:t>
            </a:r>
            <a:r>
              <a:rPr lang="en-US" sz="2800" dirty="0" err="1" smtClean="0"/>
              <a:t>ishlash</a:t>
            </a:r>
            <a:r>
              <a:rPr lang="en-US" sz="2800" dirty="0" smtClean="0"/>
              <a:t> </a:t>
            </a:r>
            <a:r>
              <a:rPr lang="en-US" sz="2800" dirty="0" err="1" smtClean="0"/>
              <a:t>sharoitida</a:t>
            </a:r>
            <a:r>
              <a:rPr lang="en-US" sz="2800" dirty="0" smtClean="0"/>
              <a:t> </a:t>
            </a:r>
            <a:r>
              <a:rPr lang="en-US" sz="2800" dirty="0" err="1" smtClean="0"/>
              <a:t>ularni</a:t>
            </a:r>
            <a:r>
              <a:rPr lang="en-US" sz="2800" dirty="0" smtClean="0"/>
              <a:t> </a:t>
            </a:r>
            <a:r>
              <a:rPr lang="en-US" sz="2800" dirty="0" err="1" smtClean="0"/>
              <a:t>dinamik</a:t>
            </a:r>
            <a:r>
              <a:rPr lang="en-US" sz="2800" dirty="0" smtClean="0"/>
              <a:t> </a:t>
            </a:r>
            <a:r>
              <a:rPr lang="en-US" sz="2800" dirty="0" err="1" smtClean="0"/>
              <a:t>tahlilini</a:t>
            </a:r>
            <a:r>
              <a:rPr lang="en-US" sz="2800" dirty="0" smtClean="0"/>
              <a:t> </a:t>
            </a:r>
            <a:r>
              <a:rPr lang="en-US" sz="2800" dirty="0" err="1" smtClean="0"/>
              <a:t>asinxron</a:t>
            </a:r>
            <a:r>
              <a:rPr lang="en-US" sz="2800" dirty="0" smtClean="0"/>
              <a:t> </a:t>
            </a:r>
            <a:r>
              <a:rPr lang="en-US" sz="2800" dirty="0" err="1" smtClean="0"/>
              <a:t>elektryurituvchining</a:t>
            </a:r>
            <a:r>
              <a:rPr lang="en-US" sz="2800" dirty="0" smtClean="0"/>
              <a:t> </a:t>
            </a:r>
            <a:r>
              <a:rPr lang="en-US" sz="2800" dirty="0" err="1" smtClean="0"/>
              <a:t>dinamik</a:t>
            </a:r>
            <a:r>
              <a:rPr lang="en-US" sz="2800" dirty="0" smtClean="0"/>
              <a:t> </a:t>
            </a:r>
            <a:r>
              <a:rPr lang="en-US" sz="2800" dirty="0" err="1" smtClean="0"/>
              <a:t>mexanik</a:t>
            </a:r>
            <a:r>
              <a:rPr lang="en-US" sz="2800" dirty="0" smtClean="0"/>
              <a:t> </a:t>
            </a:r>
            <a:r>
              <a:rPr lang="en-US" sz="2800" dirty="0" err="1" smtClean="0"/>
              <a:t>xarakteristikasini</a:t>
            </a:r>
            <a:r>
              <a:rPr lang="en-US" sz="2800" dirty="0" smtClean="0"/>
              <a:t> DXP </a:t>
            </a:r>
            <a:r>
              <a:rPr lang="en-US" sz="2800" dirty="0" err="1" smtClean="0"/>
              <a:t>bo’yicha</a:t>
            </a:r>
            <a:r>
              <a:rPr lang="en-US" sz="2800" dirty="0" smtClean="0"/>
              <a:t> </a:t>
            </a:r>
            <a:r>
              <a:rPr lang="en-US" sz="2800" dirty="0" err="1" smtClean="0"/>
              <a:t>nazarga</a:t>
            </a:r>
            <a:r>
              <a:rPr lang="en-US" sz="2800" dirty="0" smtClean="0"/>
              <a:t> </a:t>
            </a:r>
            <a:r>
              <a:rPr lang="en-US" sz="2800" dirty="0" err="1" smtClean="0"/>
              <a:t>olib</a:t>
            </a:r>
            <a:r>
              <a:rPr lang="en-US" sz="2800" dirty="0" smtClean="0"/>
              <a:t> </a:t>
            </a:r>
            <a:r>
              <a:rPr lang="en-US" sz="2800" dirty="0" err="1" smtClean="0"/>
              <a:t>amalaga</a:t>
            </a:r>
            <a:r>
              <a:rPr lang="en-US" sz="2800" dirty="0" smtClean="0"/>
              <a:t> </a:t>
            </a:r>
            <a:r>
              <a:rPr lang="en-US" sz="2800" dirty="0" err="1" smtClean="0"/>
              <a:t>oshirish</a:t>
            </a:r>
            <a:r>
              <a:rPr lang="en-US" sz="2800" dirty="0" smtClean="0"/>
              <a:t> </a:t>
            </a:r>
            <a:r>
              <a:rPr lang="en-US" sz="2800" dirty="0" err="1" smtClean="0"/>
              <a:t>kerak</a:t>
            </a:r>
            <a:r>
              <a:rPr lang="en-US" sz="2800" dirty="0" smtClean="0"/>
              <a:t>.</a:t>
            </a:r>
            <a:endParaRPr lang="ru-RU" sz="3200" b="1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2" descr="рис13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 r="2214"/>
          <a:stretch>
            <a:fillRect/>
          </a:stretch>
        </p:blipFill>
        <p:spPr bwMode="auto">
          <a:xfrm>
            <a:off x="2987675" y="285750"/>
            <a:ext cx="2513013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4" name="Rectangle 10"/>
          <p:cNvSpPr>
            <a:spLocks noChangeArrowheads="1"/>
          </p:cNvSpPr>
          <p:nvPr/>
        </p:nvSpPr>
        <p:spPr bwMode="auto">
          <a:xfrm>
            <a:off x="1476375" y="4868863"/>
            <a:ext cx="142058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3.3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-расм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</a:endParaRPr>
          </a:p>
        </p:txBody>
      </p:sp>
      <p:sp>
        <p:nvSpPr>
          <p:cNvPr id="21517" name="Rectangle 13"/>
          <p:cNvSpPr>
            <a:spLocks noChangeArrowheads="1"/>
          </p:cNvSpPr>
          <p:nvPr/>
        </p:nvSpPr>
        <p:spPr bwMode="auto">
          <a:xfrm>
            <a:off x="0" y="316388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1516" name="Object 12"/>
          <p:cNvGraphicFramePr>
            <a:graphicFrameLocks noChangeAspect="1"/>
          </p:cNvGraphicFramePr>
          <p:nvPr/>
        </p:nvGraphicFramePr>
        <p:xfrm>
          <a:off x="2928926" y="4786322"/>
          <a:ext cx="2879725" cy="561975"/>
        </p:xfrm>
        <a:graphic>
          <a:graphicData uri="http://schemas.openxmlformats.org/presentationml/2006/ole">
            <p:oleObj spid="_x0000_s21516" name="Формула" r:id="rId4" imgW="711200" imgH="228600" progId="Equation.3">
              <p:embed/>
            </p:oleObj>
          </a:graphicData>
        </a:graphic>
      </p:graphicFrame>
      <p:sp>
        <p:nvSpPr>
          <p:cNvPr id="21518" name="Rectangle 14"/>
          <p:cNvSpPr>
            <a:spLocks noChangeArrowheads="1"/>
          </p:cNvSpPr>
          <p:nvPr/>
        </p:nvSpPr>
        <p:spPr bwMode="auto">
          <a:xfrm>
            <a:off x="0" y="3421063"/>
            <a:ext cx="26511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1200">
                <a:latin typeface="Century Schoolbook" pitchFamily="18" charset="0"/>
                <a:cs typeface="Times New Roman" pitchFamily="18" charset="0"/>
              </a:rPr>
              <a:t>:</a:t>
            </a:r>
            <a:r>
              <a:rPr lang="ru-RU" sz="1100">
                <a:latin typeface="Century Schoolbook" pitchFamily="18" charset="0"/>
              </a:rPr>
              <a:t> </a:t>
            </a:r>
            <a:endParaRPr lang="ru-RU">
              <a:latin typeface="Century Schoolbook" pitchFamily="18" charset="0"/>
            </a:endParaRPr>
          </a:p>
        </p:txBody>
      </p:sp>
      <p:sp>
        <p:nvSpPr>
          <p:cNvPr id="21519" name="Rectangle 15"/>
          <p:cNvSpPr>
            <a:spLocks noChangeArrowheads="1"/>
          </p:cNvSpPr>
          <p:nvPr/>
        </p:nvSpPr>
        <p:spPr bwMode="auto">
          <a:xfrm>
            <a:off x="2555875" y="5589588"/>
            <a:ext cx="4464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buFontTx/>
              <a:buAutoNum type="arabicParenR"/>
              <a:tabLst>
                <a:tab pos="228600" algn="l"/>
              </a:tabLst>
            </a:pP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en-US" sz="2400" i="1" dirty="0">
                <a:latin typeface="Times New Roman" pitchFamily="18" charset="0"/>
              </a:rPr>
              <a:t>Ms=0</a:t>
            </a:r>
            <a:r>
              <a:rPr lang="en-US" sz="2400" dirty="0">
                <a:latin typeface="Times New Roman" pitchFamily="18" charset="0"/>
              </a:rPr>
              <a:t>; 2) </a:t>
            </a:r>
            <a:r>
              <a:rPr lang="en-US" sz="2400" i="1" dirty="0" smtClean="0">
                <a:latin typeface="Times New Roman" pitchFamily="18" charset="0"/>
              </a:rPr>
              <a:t> </a:t>
            </a:r>
            <a:r>
              <a:rPr lang="en-US" sz="2400" i="1" dirty="0">
                <a:latin typeface="Times New Roman" pitchFamily="18" charset="0"/>
              </a:rPr>
              <a:t>Ms=28 </a:t>
            </a:r>
            <a:r>
              <a:rPr lang="en-US" sz="2400" i="1" dirty="0" err="1">
                <a:latin typeface="Times New Roman" pitchFamily="18" charset="0"/>
              </a:rPr>
              <a:t>N.m</a:t>
            </a:r>
            <a:r>
              <a:rPr lang="en-US" sz="2400" i="1" dirty="0">
                <a:latin typeface="Times New Roman" pitchFamily="18" charset="0"/>
              </a:rPr>
              <a:t>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857884" y="4929198"/>
            <a:ext cx="18860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fazali</a:t>
            </a:r>
            <a:r>
              <a:rPr lang="en-US" b="1" i="1" dirty="0" smtClean="0"/>
              <a:t> </a:t>
            </a:r>
            <a:r>
              <a:rPr lang="en-US" b="1" i="1" dirty="0" err="1" smtClean="0"/>
              <a:t>sur’atlari</a:t>
            </a:r>
            <a:r>
              <a:rPr lang="en-US" b="1" i="1" dirty="0" smtClean="0"/>
              <a:t>: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571472" y="785794"/>
            <a:ext cx="82804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2400" b="1" i="1" dirty="0" smtClean="0"/>
              <a:t>3.3. </a:t>
            </a:r>
            <a:r>
              <a:rPr lang="en-US" sz="2400" b="1" i="1" dirty="0" err="1" smtClean="0"/>
              <a:t>Yurituvchining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hamma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harakati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vaqti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uchun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mexanik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dinamik</a:t>
            </a:r>
            <a:r>
              <a:rPr lang="en-US" sz="2400" b="1" i="1" dirty="0" smtClean="0"/>
              <a:t> </a:t>
            </a:r>
            <a:r>
              <a:rPr lang="en-US" sz="2400" b="1" i="1" dirty="0" err="1" smtClean="0"/>
              <a:t>xarakteristikasi</a:t>
            </a:r>
            <a:endParaRPr lang="uz-Cyrl-UZ" sz="2400" b="1" i="1" dirty="0" smtClean="0"/>
          </a:p>
          <a:p>
            <a:endParaRPr lang="ru-RU" sz="2400" b="1" dirty="0" smtClean="0"/>
          </a:p>
          <a:p>
            <a:r>
              <a:rPr lang="en-US" sz="2400" dirty="0" smtClean="0"/>
              <a:t>	EMUJ </a:t>
            </a:r>
            <a:r>
              <a:rPr lang="en-US" sz="2400" dirty="0" err="1" smtClean="0"/>
              <a:t>ni</a:t>
            </a:r>
            <a:r>
              <a:rPr lang="en-US" sz="2400" dirty="0" smtClean="0"/>
              <a:t> </a:t>
            </a:r>
            <a:r>
              <a:rPr lang="en-US" sz="2400" dirty="0" err="1" smtClean="0"/>
              <a:t>hisobga</a:t>
            </a:r>
            <a:r>
              <a:rPr lang="en-US" sz="2400" dirty="0" smtClean="0"/>
              <a:t> </a:t>
            </a:r>
            <a:r>
              <a:rPr lang="en-US" sz="2400" dirty="0" err="1" smtClean="0"/>
              <a:t>olish</a:t>
            </a:r>
            <a:r>
              <a:rPr lang="en-US" sz="2400" dirty="0" smtClean="0"/>
              <a:t> </a:t>
            </a:r>
            <a:r>
              <a:rPr lang="en-US" sz="2400" dirty="0" err="1" smtClean="0"/>
              <a:t>elektromexanik</a:t>
            </a:r>
            <a:r>
              <a:rPr lang="en-US" sz="2400" dirty="0" smtClean="0"/>
              <a:t> </a:t>
            </a:r>
            <a:r>
              <a:rPr lang="en-US" sz="2400" dirty="0" err="1" smtClean="0"/>
              <a:t>sistemalarni</a:t>
            </a:r>
            <a:r>
              <a:rPr lang="en-US" sz="2400" dirty="0" smtClean="0"/>
              <a:t> real </a:t>
            </a:r>
            <a:r>
              <a:rPr lang="en-US" sz="2400" dirty="0" err="1" smtClean="0"/>
              <a:t>modellarini</a:t>
            </a:r>
            <a:r>
              <a:rPr lang="en-US" sz="2400" dirty="0" smtClean="0"/>
              <a:t> </a:t>
            </a:r>
            <a:r>
              <a:rPr lang="en-US" sz="2400" dirty="0" err="1" smtClean="0"/>
              <a:t>olishda</a:t>
            </a:r>
            <a:r>
              <a:rPr lang="en-US" sz="2400" dirty="0" smtClean="0"/>
              <a:t> </a:t>
            </a:r>
            <a:r>
              <a:rPr lang="en-US" sz="2400" dirty="0" err="1" smtClean="0"/>
              <a:t>muhim</a:t>
            </a:r>
            <a:r>
              <a:rPr lang="en-US" sz="2400" dirty="0" smtClean="0"/>
              <a:t> </a:t>
            </a:r>
            <a:r>
              <a:rPr lang="en-US" sz="2400" dirty="0" err="1" smtClean="0"/>
              <a:t>ahamiyatga</a:t>
            </a:r>
            <a:r>
              <a:rPr lang="en-US" sz="2400" dirty="0" smtClean="0"/>
              <a:t> </a:t>
            </a:r>
            <a:r>
              <a:rPr lang="en-US" sz="2400" dirty="0" err="1" smtClean="0"/>
              <a:t>ega</a:t>
            </a:r>
            <a:r>
              <a:rPr lang="en-US" sz="2400" dirty="0" smtClean="0"/>
              <a:t>. </a:t>
            </a:r>
            <a:r>
              <a:rPr lang="en-US" sz="2400" dirty="0" err="1" smtClean="0"/>
              <a:t>Asinxron</a:t>
            </a:r>
            <a:r>
              <a:rPr lang="en-US" sz="2400" dirty="0" smtClean="0"/>
              <a:t> </a:t>
            </a:r>
            <a:r>
              <a:rPr lang="en-US" sz="2400" dirty="0" err="1" smtClean="0"/>
              <a:t>elektryurituvchilarda</a:t>
            </a:r>
            <a:r>
              <a:rPr lang="en-US" sz="2400" dirty="0" smtClean="0"/>
              <a:t> </a:t>
            </a:r>
            <a:r>
              <a:rPr lang="en-US" sz="2400" dirty="0" err="1" smtClean="0"/>
              <a:t>o’tish</a:t>
            </a:r>
            <a:r>
              <a:rPr lang="en-US" sz="2400" dirty="0" smtClean="0"/>
              <a:t> </a:t>
            </a:r>
            <a:r>
              <a:rPr lang="en-US" sz="2400" dirty="0" err="1" smtClean="0"/>
              <a:t>jarayonlarini</a:t>
            </a:r>
            <a:r>
              <a:rPr lang="en-US" sz="2400" dirty="0" smtClean="0"/>
              <a:t> </a:t>
            </a:r>
            <a:r>
              <a:rPr lang="en-US" sz="2400" dirty="0" err="1" smtClean="0"/>
              <a:t>ishga</a:t>
            </a:r>
            <a:r>
              <a:rPr lang="en-US" sz="2400" dirty="0" smtClean="0"/>
              <a:t> </a:t>
            </a:r>
            <a:r>
              <a:rPr lang="en-US" sz="2400" dirty="0" err="1" smtClean="0"/>
              <a:t>tushirishda</a:t>
            </a:r>
            <a:r>
              <a:rPr lang="en-US" sz="2400" dirty="0" smtClean="0"/>
              <a:t>, </a:t>
            </a:r>
            <a:r>
              <a:rPr lang="en-US" sz="2400" dirty="0" err="1" smtClean="0"/>
              <a:t>ulashda</a:t>
            </a:r>
            <a:r>
              <a:rPr lang="en-US" sz="2400" dirty="0" smtClean="0"/>
              <a:t>, </a:t>
            </a:r>
            <a:r>
              <a:rPr lang="en-US" sz="2400" dirty="0" err="1" smtClean="0"/>
              <a:t>tashqi</a:t>
            </a:r>
            <a:r>
              <a:rPr lang="en-US" sz="2400" dirty="0" smtClean="0"/>
              <a:t> </a:t>
            </a:r>
            <a:r>
              <a:rPr lang="en-US" sz="2400" dirty="0" err="1" smtClean="0"/>
              <a:t>kuchlarni</a:t>
            </a:r>
            <a:r>
              <a:rPr lang="en-US" sz="2400" dirty="0" smtClean="0"/>
              <a:t> </a:t>
            </a:r>
            <a:r>
              <a:rPr lang="en-US" sz="2400" dirty="0" err="1" smtClean="0"/>
              <a:t>olishda</a:t>
            </a:r>
            <a:r>
              <a:rPr lang="en-US" sz="2400" dirty="0" smtClean="0"/>
              <a:t> </a:t>
            </a:r>
            <a:r>
              <a:rPr lang="en-US" sz="2400" dirty="0" err="1" smtClean="0"/>
              <a:t>hosil</a:t>
            </a:r>
            <a:r>
              <a:rPr lang="en-US" sz="2400" dirty="0" smtClean="0"/>
              <a:t> </a:t>
            </a:r>
            <a:r>
              <a:rPr lang="en-US" sz="2400" dirty="0" err="1" smtClean="0"/>
              <a:t>bo’ladi</a:t>
            </a:r>
            <a:r>
              <a:rPr lang="en-US" sz="2400" dirty="0" smtClean="0"/>
              <a:t>. </a:t>
            </a:r>
            <a:r>
              <a:rPr lang="en-US" sz="2400" dirty="0" err="1" smtClean="0"/>
              <a:t>Uch</a:t>
            </a:r>
            <a:r>
              <a:rPr lang="en-US" sz="2400" dirty="0" smtClean="0"/>
              <a:t> </a:t>
            </a:r>
            <a:r>
              <a:rPr lang="en-US" sz="2400" dirty="0" err="1" smtClean="0"/>
              <a:t>fazali</a:t>
            </a:r>
            <a:r>
              <a:rPr lang="en-US" sz="2400" dirty="0" smtClean="0"/>
              <a:t> </a:t>
            </a:r>
            <a:r>
              <a:rPr lang="en-US" sz="2400" dirty="0" err="1" smtClean="0"/>
              <a:t>asinxron</a:t>
            </a:r>
            <a:r>
              <a:rPr lang="en-US" sz="2400" dirty="0" smtClean="0"/>
              <a:t> </a:t>
            </a:r>
            <a:r>
              <a:rPr lang="en-US" sz="2400" dirty="0" err="1" smtClean="0"/>
              <a:t>yurituvchining</a:t>
            </a:r>
            <a:r>
              <a:rPr lang="en-US" sz="2400" dirty="0" smtClean="0"/>
              <a:t> </a:t>
            </a:r>
            <a:r>
              <a:rPr lang="en-US" sz="2400" dirty="0" err="1" smtClean="0"/>
              <a:t>statorini</a:t>
            </a:r>
            <a:r>
              <a:rPr lang="en-US" sz="2400" dirty="0" smtClean="0"/>
              <a:t> </a:t>
            </a:r>
            <a:r>
              <a:rPr lang="en-US" sz="2400" dirty="0" err="1" smtClean="0"/>
              <a:t>tarmoq</a:t>
            </a:r>
            <a:r>
              <a:rPr lang="en-US" sz="2400" dirty="0" smtClean="0"/>
              <a:t> </a:t>
            </a:r>
            <a:r>
              <a:rPr lang="en-US" sz="2400" dirty="0" err="1" smtClean="0"/>
              <a:t>kuchlanishga</a:t>
            </a:r>
            <a:r>
              <a:rPr lang="en-US" sz="2400" dirty="0" smtClean="0"/>
              <a:t> </a:t>
            </a:r>
            <a:r>
              <a:rPr lang="en-US" sz="2400" dirty="0" err="1" smtClean="0"/>
              <a:t>ulashda</a:t>
            </a:r>
            <a:r>
              <a:rPr lang="en-US" sz="2400" dirty="0" smtClean="0"/>
              <a:t> stator </a:t>
            </a:r>
            <a:r>
              <a:rPr lang="en-US" sz="2400" dirty="0" err="1" smtClean="0"/>
              <a:t>va</a:t>
            </a:r>
            <a:r>
              <a:rPr lang="en-US" sz="2400" dirty="0" smtClean="0"/>
              <a:t> rotor </a:t>
            </a:r>
            <a:r>
              <a:rPr lang="en-US" sz="2400" dirty="0" err="1" smtClean="0"/>
              <a:t>o’ramlarida</a:t>
            </a:r>
            <a:r>
              <a:rPr lang="en-US" sz="2400" dirty="0" smtClean="0"/>
              <a:t> </a:t>
            </a:r>
            <a:r>
              <a:rPr lang="en-US" sz="2400" dirty="0" err="1" smtClean="0"/>
              <a:t>o’tish</a:t>
            </a:r>
            <a:r>
              <a:rPr lang="en-US" sz="2400" dirty="0" smtClean="0"/>
              <a:t> </a:t>
            </a:r>
            <a:r>
              <a:rPr lang="en-US" sz="2400" dirty="0" err="1" smtClean="0"/>
              <a:t>jarayoni</a:t>
            </a:r>
            <a:r>
              <a:rPr lang="en-US" sz="2400" dirty="0" smtClean="0"/>
              <a:t> </a:t>
            </a:r>
            <a:r>
              <a:rPr lang="en-US" sz="2400" dirty="0" err="1" smtClean="0"/>
              <a:t>toklari</a:t>
            </a:r>
            <a:r>
              <a:rPr lang="en-US" sz="2400" dirty="0" smtClean="0"/>
              <a:t> </a:t>
            </a:r>
            <a:r>
              <a:rPr lang="en-US" sz="2400" dirty="0" err="1" smtClean="0"/>
              <a:t>oqadi</a:t>
            </a:r>
            <a:r>
              <a:rPr lang="en-US" sz="2400" dirty="0" smtClean="0"/>
              <a:t>, </a:t>
            </a:r>
            <a:r>
              <a:rPr lang="en-US" sz="2400" dirty="0" err="1" smtClean="0"/>
              <a:t>magnit</a:t>
            </a:r>
            <a:r>
              <a:rPr lang="en-US" sz="2400" dirty="0" smtClean="0"/>
              <a:t> </a:t>
            </a:r>
            <a:r>
              <a:rPr lang="en-US" sz="2400" dirty="0" err="1" smtClean="0"/>
              <a:t>oqimlari</a:t>
            </a:r>
            <a:r>
              <a:rPr lang="en-US" sz="2400" dirty="0" smtClean="0"/>
              <a:t> </a:t>
            </a:r>
            <a:r>
              <a:rPr lang="en-US" sz="2400" dirty="0" err="1" smtClean="0"/>
              <a:t>hosil</a:t>
            </a:r>
            <a:r>
              <a:rPr lang="en-US" sz="2400" dirty="0" smtClean="0"/>
              <a:t> </a:t>
            </a:r>
            <a:r>
              <a:rPr lang="en-US" sz="2400" dirty="0" err="1" smtClean="0"/>
              <a:t>bo’ladi</a:t>
            </a:r>
            <a:r>
              <a:rPr lang="en-US" sz="2400" dirty="0" smtClean="0"/>
              <a:t>, </a:t>
            </a:r>
            <a:r>
              <a:rPr lang="en-US" sz="2400" dirty="0" err="1" smtClean="0"/>
              <a:t>ularning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o’zaro</a:t>
            </a:r>
            <a:r>
              <a:rPr lang="en-US" sz="2400" dirty="0" smtClean="0"/>
              <a:t> </a:t>
            </a:r>
            <a:r>
              <a:rPr lang="en-US" sz="2400" dirty="0" err="1" smtClean="0"/>
              <a:t>ta’siri</a:t>
            </a:r>
            <a:r>
              <a:rPr lang="en-US" sz="2400" dirty="0" smtClean="0"/>
              <a:t> </a:t>
            </a:r>
            <a:r>
              <a:rPr lang="en-US" sz="2400" dirty="0" err="1" smtClean="0"/>
              <a:t>natijasida</a:t>
            </a:r>
            <a:r>
              <a:rPr lang="en-US" sz="2400" dirty="0" smtClean="0"/>
              <a:t> </a:t>
            </a:r>
            <a:r>
              <a:rPr lang="en-US" sz="2400" dirty="0" err="1" smtClean="0"/>
              <a:t>yurituvchining</a:t>
            </a:r>
            <a:r>
              <a:rPr lang="en-US" sz="2400" dirty="0" smtClean="0"/>
              <a:t> </a:t>
            </a:r>
            <a:r>
              <a:rPr lang="en-US" sz="2400" dirty="0" err="1" smtClean="0"/>
              <a:t>rotoriga</a:t>
            </a:r>
            <a:r>
              <a:rPr lang="en-US" sz="2400" dirty="0" smtClean="0"/>
              <a:t> </a:t>
            </a:r>
            <a:r>
              <a:rPr lang="en-US" sz="2400" dirty="0" err="1" smtClean="0"/>
              <a:t>tebranuvchi</a:t>
            </a:r>
            <a:r>
              <a:rPr lang="en-US" sz="2400" dirty="0" smtClean="0"/>
              <a:t> </a:t>
            </a:r>
            <a:r>
              <a:rPr lang="en-US" sz="2400" dirty="0" err="1" smtClean="0"/>
              <a:t>xarakterli</a:t>
            </a:r>
            <a:r>
              <a:rPr lang="en-US" sz="2400" dirty="0" smtClean="0"/>
              <a:t> </a:t>
            </a:r>
            <a:r>
              <a:rPr lang="en-US" sz="2400" dirty="0" err="1" smtClean="0"/>
              <a:t>elektromagnit</a:t>
            </a:r>
            <a:r>
              <a:rPr lang="en-US" sz="2400" dirty="0" smtClean="0"/>
              <a:t> </a:t>
            </a:r>
            <a:r>
              <a:rPr lang="en-US" sz="2400" dirty="0" err="1" smtClean="0"/>
              <a:t>buruvchi</a:t>
            </a:r>
            <a:r>
              <a:rPr lang="en-US" sz="2400" dirty="0" smtClean="0"/>
              <a:t> moment </a:t>
            </a:r>
            <a:r>
              <a:rPr lang="en-US" sz="2400" dirty="0" err="1" smtClean="0"/>
              <a:t>qo’yiladi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571472" y="1285860"/>
            <a:ext cx="82804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2400" dirty="0" err="1" smtClean="0"/>
              <a:t>U</a:t>
            </a:r>
            <a:r>
              <a:rPr lang="en-US" sz="2400" baseline="-25000" dirty="0" err="1" smtClean="0"/>
              <a:t>op</a:t>
            </a:r>
            <a:r>
              <a:rPr lang="en-US" sz="2400" baseline="-25000" dirty="0" smtClean="0"/>
              <a:t> ­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kuchlar</a:t>
            </a:r>
            <a:r>
              <a:rPr lang="en-US" sz="2400" dirty="0" smtClean="0"/>
              <a:t> </a:t>
            </a:r>
            <a:r>
              <a:rPr lang="en-US" sz="2400" dirty="0" err="1" smtClean="0"/>
              <a:t>shuni</a:t>
            </a:r>
            <a:r>
              <a:rPr lang="en-US" sz="2400" dirty="0" smtClean="0"/>
              <a:t> </a:t>
            </a:r>
            <a:r>
              <a:rPr lang="en-US" sz="2400" dirty="0" err="1" smtClean="0"/>
              <a:t>ko’rsatdilarki</a:t>
            </a:r>
            <a:r>
              <a:rPr lang="en-US" sz="2400" dirty="0" smtClean="0"/>
              <a:t>, </a:t>
            </a:r>
            <a:r>
              <a:rPr lang="en-US" sz="2400" dirty="0" err="1" smtClean="0"/>
              <a:t>asinxron</a:t>
            </a:r>
            <a:r>
              <a:rPr lang="en-US" sz="2400" dirty="0" smtClean="0"/>
              <a:t> </a:t>
            </a:r>
            <a:r>
              <a:rPr lang="en-US" sz="2400" dirty="0" err="1" smtClean="0"/>
              <a:t>elektr</a:t>
            </a:r>
            <a:r>
              <a:rPr lang="en-US" sz="2400" dirty="0" smtClean="0"/>
              <a:t> </a:t>
            </a:r>
            <a:r>
              <a:rPr lang="en-US" sz="2400" dirty="0" err="1" smtClean="0"/>
              <a:t>yurituvchini</a:t>
            </a:r>
            <a:r>
              <a:rPr lang="en-US" sz="2400" dirty="0" smtClean="0"/>
              <a:t> </a:t>
            </a:r>
            <a:r>
              <a:rPr lang="en-US" sz="2400" dirty="0" err="1" smtClean="0"/>
              <a:t>tarmoqga</a:t>
            </a:r>
            <a:r>
              <a:rPr lang="en-US" sz="2400" dirty="0" smtClean="0"/>
              <a:t> </a:t>
            </a:r>
            <a:r>
              <a:rPr lang="en-US" sz="2400" dirty="0" err="1" smtClean="0"/>
              <a:t>ulashda</a:t>
            </a:r>
            <a:r>
              <a:rPr lang="en-US" sz="2400" dirty="0" smtClean="0"/>
              <a:t> </a:t>
            </a:r>
            <a:r>
              <a:rPr lang="en-US" sz="2400" dirty="0" err="1" smtClean="0"/>
              <a:t>uning</a:t>
            </a:r>
            <a:r>
              <a:rPr lang="en-US" sz="2400" dirty="0" smtClean="0"/>
              <a:t> </a:t>
            </a:r>
            <a:r>
              <a:rPr lang="en-US" sz="2400" dirty="0" err="1" smtClean="0"/>
              <a:t>rotoriga</a:t>
            </a:r>
            <a:r>
              <a:rPr lang="en-US" sz="2400" dirty="0" smtClean="0"/>
              <a:t> </a:t>
            </a:r>
            <a:r>
              <a:rPr lang="en-US" sz="2400" dirty="0" err="1" smtClean="0"/>
              <a:t>tarmoq</a:t>
            </a:r>
            <a:r>
              <a:rPr lang="en-US" sz="2400" dirty="0" smtClean="0"/>
              <a:t> </a:t>
            </a:r>
            <a:r>
              <a:rPr lang="en-US" sz="2400" dirty="0" err="1" smtClean="0"/>
              <a:t>chastotasida</a:t>
            </a:r>
            <a:r>
              <a:rPr lang="en-US" sz="2400" dirty="0" smtClean="0"/>
              <a:t> </a:t>
            </a:r>
            <a:r>
              <a:rPr lang="en-US" sz="2400" dirty="0" err="1" smtClean="0"/>
              <a:t>o’zgaruvchi</a:t>
            </a:r>
            <a:r>
              <a:rPr lang="en-US" sz="2400" dirty="0" smtClean="0"/>
              <a:t>, </a:t>
            </a:r>
            <a:r>
              <a:rPr lang="en-US" sz="2400" dirty="0" err="1" smtClean="0"/>
              <a:t>o’zgarishining</a:t>
            </a:r>
            <a:r>
              <a:rPr lang="en-US" sz="2400" dirty="0" smtClean="0"/>
              <a:t> </a:t>
            </a:r>
            <a:r>
              <a:rPr lang="en-US" sz="2400" dirty="0" err="1" smtClean="0"/>
              <a:t>birinchi</a:t>
            </a:r>
            <a:r>
              <a:rPr lang="en-US" sz="2400" dirty="0" smtClean="0"/>
              <a:t> </a:t>
            </a:r>
            <a:r>
              <a:rPr lang="en-US" sz="2400" dirty="0" err="1" smtClean="0"/>
              <a:t>davrida</a:t>
            </a:r>
            <a:r>
              <a:rPr lang="en-US" sz="2400" dirty="0" smtClean="0"/>
              <a:t> </a:t>
            </a:r>
            <a:r>
              <a:rPr lang="en-US" sz="2400" dirty="0" err="1" smtClean="0"/>
              <a:t>maksimal</a:t>
            </a:r>
            <a:r>
              <a:rPr lang="en-US" sz="2400" dirty="0" smtClean="0"/>
              <a:t> </a:t>
            </a:r>
            <a:r>
              <a:rPr lang="en-US" sz="2400" dirty="0" err="1" smtClean="0"/>
              <a:t>qiymatga</a:t>
            </a:r>
            <a:r>
              <a:rPr lang="en-US" sz="2400" dirty="0" smtClean="0"/>
              <a:t> </a:t>
            </a:r>
            <a:r>
              <a:rPr lang="en-US" sz="2400" dirty="0" err="1" smtClean="0"/>
              <a:t>erishuvchi</a:t>
            </a:r>
            <a:r>
              <a:rPr lang="en-US" sz="2400" dirty="0" smtClean="0"/>
              <a:t> </a:t>
            </a:r>
            <a:r>
              <a:rPr lang="en-US" sz="2400" dirty="0" err="1" smtClean="0"/>
              <a:t>elektromagnit</a:t>
            </a:r>
            <a:r>
              <a:rPr lang="en-US" sz="2400" dirty="0" smtClean="0"/>
              <a:t> moment </a:t>
            </a:r>
            <a:r>
              <a:rPr lang="en-US" sz="2400" dirty="0" err="1" smtClean="0"/>
              <a:t>ta’sir</a:t>
            </a:r>
            <a:r>
              <a:rPr lang="en-US" sz="2400" dirty="0" smtClean="0"/>
              <a:t> </a:t>
            </a:r>
            <a:r>
              <a:rPr lang="en-US" sz="2400" dirty="0" err="1" smtClean="0"/>
              <a:t>qilar</a:t>
            </a:r>
            <a:r>
              <a:rPr lang="en-US" sz="2400" dirty="0" smtClean="0"/>
              <a:t> </a:t>
            </a:r>
            <a:r>
              <a:rPr lang="en-US" sz="2400" dirty="0" err="1" smtClean="0"/>
              <a:t>ekan</a:t>
            </a:r>
            <a:r>
              <a:rPr lang="en-US" sz="2400" dirty="0" smtClean="0"/>
              <a:t>. </a:t>
            </a:r>
            <a:r>
              <a:rPr lang="en-US" sz="2400" dirty="0" err="1" smtClean="0"/>
              <a:t>Elektro</a:t>
            </a:r>
            <a:r>
              <a:rPr lang="en-US" sz="2400" dirty="0" smtClean="0"/>
              <a:t> </a:t>
            </a:r>
            <a:r>
              <a:rPr lang="en-US" sz="2400" dirty="0" err="1" smtClean="0"/>
              <a:t>magnit</a:t>
            </a:r>
            <a:r>
              <a:rPr lang="en-US" sz="2400" dirty="0" smtClean="0"/>
              <a:t> </a:t>
            </a:r>
            <a:r>
              <a:rPr lang="en-US" sz="2400" dirty="0" err="1" smtClean="0"/>
              <a:t>yuritgichi</a:t>
            </a:r>
            <a:r>
              <a:rPr lang="en-US" sz="2400" dirty="0" smtClean="0"/>
              <a:t> </a:t>
            </a:r>
            <a:r>
              <a:rPr lang="en-US" sz="2400" dirty="0" err="1" smtClean="0"/>
              <a:t>ta’sirida</a:t>
            </a:r>
            <a:r>
              <a:rPr lang="en-US" sz="2400" dirty="0" smtClean="0"/>
              <a:t> </a:t>
            </a:r>
            <a:r>
              <a:rPr lang="en-US" sz="2400" dirty="0" err="1" smtClean="0"/>
              <a:t>yuritmaning</a:t>
            </a:r>
            <a:r>
              <a:rPr lang="en-US" sz="2400" dirty="0" smtClean="0"/>
              <a:t> </a:t>
            </a:r>
            <a:r>
              <a:rPr lang="en-US" sz="2400" dirty="0" err="1" smtClean="0"/>
              <a:t>mexanik</a:t>
            </a:r>
            <a:r>
              <a:rPr lang="en-US" sz="2400" dirty="0" smtClean="0"/>
              <a:t> </a:t>
            </a:r>
            <a:r>
              <a:rPr lang="en-US" sz="2400" dirty="0" err="1" smtClean="0"/>
              <a:t>sistemasida</a:t>
            </a:r>
            <a:r>
              <a:rPr lang="en-US" sz="2400" dirty="0" smtClean="0"/>
              <a:t> </a:t>
            </a:r>
            <a:r>
              <a:rPr lang="en-US" sz="2400" dirty="0" err="1" smtClean="0"/>
              <a:t>qayshqoq</a:t>
            </a:r>
            <a:r>
              <a:rPr lang="en-US" sz="2400" dirty="0" smtClean="0"/>
              <a:t> </a:t>
            </a:r>
            <a:r>
              <a:rPr lang="en-US" sz="2400" dirty="0" err="1" smtClean="0"/>
              <a:t>momentning</a:t>
            </a:r>
            <a:r>
              <a:rPr lang="en-US" sz="2400" dirty="0" smtClean="0"/>
              <a:t> </a:t>
            </a:r>
            <a:r>
              <a:rPr lang="en-US" sz="2400" dirty="0" err="1" smtClean="0"/>
              <a:t>tebranishi</a:t>
            </a:r>
            <a:r>
              <a:rPr lang="en-US" sz="2400" dirty="0" smtClean="0"/>
              <a:t> </a:t>
            </a:r>
            <a:r>
              <a:rPr lang="en-US" sz="2400" dirty="0" err="1" smtClean="0"/>
              <a:t>hosil</a:t>
            </a:r>
            <a:r>
              <a:rPr lang="en-US" sz="2400" dirty="0" smtClean="0"/>
              <a:t> </a:t>
            </a:r>
            <a:r>
              <a:rPr lang="en-US" sz="2400" dirty="0" err="1" smtClean="0"/>
              <a:t>bo’ladi</a:t>
            </a:r>
            <a:r>
              <a:rPr lang="en-US" sz="2400" dirty="0" smtClean="0"/>
              <a:t>. </a:t>
            </a:r>
            <a:r>
              <a:rPr lang="en-US" sz="2400" dirty="0" err="1" smtClean="0"/>
              <a:t>Bunda</a:t>
            </a:r>
            <a:r>
              <a:rPr lang="en-US" sz="2400" dirty="0" smtClean="0"/>
              <a:t> </a:t>
            </a:r>
            <a:r>
              <a:rPr lang="en-US" sz="2400" dirty="0" err="1" smtClean="0"/>
              <a:t>mustahkamlikga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hisoblashga</a:t>
            </a:r>
            <a:r>
              <a:rPr lang="en-US" sz="2400" dirty="0" smtClean="0"/>
              <a:t> </a:t>
            </a:r>
            <a:r>
              <a:rPr lang="en-US" sz="2400" dirty="0" err="1" smtClean="0"/>
              <a:t>momentning</a:t>
            </a:r>
            <a:r>
              <a:rPr lang="en-US" sz="2400" dirty="0" smtClean="0"/>
              <a:t> </a:t>
            </a:r>
            <a:r>
              <a:rPr lang="en-US" sz="2400" dirty="0" err="1" smtClean="0"/>
              <a:t>maksimal</a:t>
            </a:r>
            <a:r>
              <a:rPr lang="en-US" sz="2400" dirty="0" smtClean="0"/>
              <a:t> </a:t>
            </a:r>
            <a:r>
              <a:rPr lang="en-US" sz="2400" dirty="0" err="1" smtClean="0"/>
              <a:t>tebranish</a:t>
            </a:r>
            <a:r>
              <a:rPr lang="en-US" sz="2400" dirty="0" smtClean="0"/>
              <a:t> </a:t>
            </a:r>
            <a:r>
              <a:rPr lang="en-US" sz="2400" dirty="0" err="1" smtClean="0"/>
              <a:t>qiymati</a:t>
            </a:r>
            <a:r>
              <a:rPr lang="en-US" sz="2400" dirty="0" smtClean="0"/>
              <a:t> </a:t>
            </a:r>
            <a:r>
              <a:rPr lang="en-US" sz="2400" dirty="0" err="1" smtClean="0"/>
              <a:t>katta</a:t>
            </a:r>
            <a:r>
              <a:rPr lang="en-US" sz="2400" dirty="0" smtClean="0"/>
              <a:t> </a:t>
            </a:r>
            <a:r>
              <a:rPr lang="en-US" sz="2400" dirty="0" err="1" smtClean="0"/>
              <a:t>qiziqish</a:t>
            </a:r>
            <a:r>
              <a:rPr lang="en-US" sz="2400" dirty="0" smtClean="0"/>
              <a:t> </a:t>
            </a:r>
            <a:r>
              <a:rPr lang="en-US" sz="2400" dirty="0" err="1" smtClean="0"/>
              <a:t>uyg’otadi</a:t>
            </a:r>
            <a:r>
              <a:rPr lang="en-US" sz="2400" dirty="0" smtClean="0"/>
              <a:t>.</a:t>
            </a:r>
            <a:endParaRPr lang="ru-RU" sz="2400" b="1" dirty="0" smtClean="0"/>
          </a:p>
          <a:p>
            <a:endParaRPr lang="ru-RU" sz="2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571472" y="1285860"/>
            <a:ext cx="82804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2400" dirty="0" err="1" smtClean="0"/>
              <a:t>Asinxron</a:t>
            </a:r>
            <a:r>
              <a:rPr lang="en-US" sz="2400" dirty="0" smtClean="0"/>
              <a:t> </a:t>
            </a:r>
            <a:r>
              <a:rPr lang="en-US" sz="2400" dirty="0" err="1" smtClean="0"/>
              <a:t>elektr</a:t>
            </a:r>
            <a:r>
              <a:rPr lang="en-US" sz="2400" dirty="0" smtClean="0"/>
              <a:t> </a:t>
            </a:r>
            <a:r>
              <a:rPr lang="en-US" sz="2400" dirty="0" err="1" smtClean="0"/>
              <a:t>yuritgichning</a:t>
            </a:r>
            <a:r>
              <a:rPr lang="en-US" sz="2400" dirty="0" smtClean="0"/>
              <a:t> </a:t>
            </a:r>
            <a:r>
              <a:rPr lang="en-US" sz="2400" dirty="0" err="1" smtClean="0"/>
              <a:t>dinamik</a:t>
            </a:r>
            <a:r>
              <a:rPr lang="en-US" sz="2400" dirty="0" smtClean="0"/>
              <a:t> </a:t>
            </a:r>
            <a:r>
              <a:rPr lang="en-US" sz="2400" dirty="0" err="1" smtClean="0"/>
              <a:t>mexanik</a:t>
            </a:r>
            <a:r>
              <a:rPr lang="en-US" sz="2400" dirty="0" smtClean="0"/>
              <a:t> </a:t>
            </a:r>
            <a:r>
              <a:rPr lang="en-US" sz="2400" dirty="0" err="1" smtClean="0"/>
              <a:t>xarakteristikasi</a:t>
            </a:r>
            <a:r>
              <a:rPr lang="en-US" sz="2400" dirty="0" smtClean="0"/>
              <a:t> </a:t>
            </a:r>
            <a:r>
              <a:rPr lang="en-US" sz="2400" dirty="0" err="1" smtClean="0"/>
              <a:t>undagfi</a:t>
            </a:r>
            <a:r>
              <a:rPr lang="en-US" sz="2400" dirty="0" smtClean="0"/>
              <a:t> </a:t>
            </a:r>
            <a:r>
              <a:rPr lang="en-US" sz="2400" dirty="0" err="1" smtClean="0"/>
              <a:t>elektr</a:t>
            </a:r>
            <a:r>
              <a:rPr lang="en-US" sz="2400" dirty="0" smtClean="0"/>
              <a:t> </a:t>
            </a:r>
            <a:r>
              <a:rPr lang="en-US" sz="2400" dirty="0" err="1" smtClean="0"/>
              <a:t>o’tish</a:t>
            </a:r>
            <a:r>
              <a:rPr lang="en-US" sz="2400" dirty="0" smtClean="0"/>
              <a:t> </a:t>
            </a:r>
            <a:r>
              <a:rPr lang="en-US" sz="2400" dirty="0" err="1" smtClean="0"/>
              <a:t>jarayonlarini</a:t>
            </a:r>
            <a:r>
              <a:rPr lang="en-US" sz="2400" dirty="0" smtClean="0"/>
              <a:t> </a:t>
            </a:r>
            <a:r>
              <a:rPr lang="en-US" sz="2400" dirty="0" err="1" smtClean="0"/>
              <a:t>ishga</a:t>
            </a:r>
            <a:r>
              <a:rPr lang="en-US" sz="2400" dirty="0" smtClean="0"/>
              <a:t> </a:t>
            </a:r>
            <a:r>
              <a:rPr lang="en-US" sz="2400" dirty="0" err="1" smtClean="0"/>
              <a:t>tushirishda</a:t>
            </a:r>
            <a:r>
              <a:rPr lang="en-US" sz="2400" dirty="0" smtClean="0"/>
              <a:t>, </a:t>
            </a:r>
            <a:r>
              <a:rPr lang="en-US" sz="2400" dirty="0" err="1" smtClean="0"/>
              <a:t>shuningdek</a:t>
            </a:r>
            <a:r>
              <a:rPr lang="en-US" sz="2400" dirty="0" smtClean="0"/>
              <a:t>, </a:t>
            </a:r>
            <a:r>
              <a:rPr lang="en-US" sz="2400" dirty="0" err="1" smtClean="0"/>
              <a:t>barqaror</a:t>
            </a:r>
            <a:r>
              <a:rPr lang="en-US" sz="2400" dirty="0" smtClean="0"/>
              <a:t> </a:t>
            </a:r>
            <a:r>
              <a:rPr lang="en-US" sz="2400" dirty="0" err="1" smtClean="0"/>
              <a:t>xarakatda</a:t>
            </a:r>
            <a:r>
              <a:rPr lang="en-US" sz="2400" dirty="0" smtClean="0"/>
              <a:t> </a:t>
            </a:r>
            <a:r>
              <a:rPr lang="en-US" sz="2400" dirty="0" err="1" smtClean="0"/>
              <a:t>nazoratga</a:t>
            </a:r>
            <a:r>
              <a:rPr lang="en-US" sz="2400" dirty="0" smtClean="0"/>
              <a:t> </a:t>
            </a:r>
            <a:r>
              <a:rPr lang="en-US" sz="2400" dirty="0" err="1" smtClean="0"/>
              <a:t>oladi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stator </a:t>
            </a:r>
            <a:r>
              <a:rPr lang="en-US" sz="2400" dirty="0" err="1" smtClean="0"/>
              <a:t>holda</a:t>
            </a:r>
            <a:r>
              <a:rPr lang="en-US" sz="2400" dirty="0" smtClean="0"/>
              <a:t> </a:t>
            </a:r>
            <a:r>
              <a:rPr lang="en-US" sz="2400" dirty="0" err="1" smtClean="0"/>
              <a:t>rotorni</a:t>
            </a:r>
            <a:r>
              <a:rPr lang="en-US" sz="2400" dirty="0" smtClean="0"/>
              <a:t> </a:t>
            </a:r>
            <a:r>
              <a:rPr lang="en-US" sz="2400" dirty="0" err="1" smtClean="0"/>
              <a:t>koordinata</a:t>
            </a:r>
            <a:r>
              <a:rPr lang="en-US" sz="2400" dirty="0" smtClean="0"/>
              <a:t> </a:t>
            </a:r>
            <a:r>
              <a:rPr lang="en-US" sz="2400" dirty="0" err="1" smtClean="0"/>
              <a:t>o’qlarini</a:t>
            </a:r>
            <a:r>
              <a:rPr lang="en-US" sz="2400" dirty="0" smtClean="0"/>
              <a:t> </a:t>
            </a:r>
            <a:r>
              <a:rPr lang="en-US" sz="2400" dirty="0" err="1" smtClean="0"/>
              <a:t>sinxron</a:t>
            </a:r>
            <a:r>
              <a:rPr lang="en-US" sz="2400" dirty="0" smtClean="0"/>
              <a:t> </a:t>
            </a:r>
            <a:r>
              <a:rPr lang="en-US" sz="2400" dirty="0" err="1" smtClean="0"/>
              <a:t>aylanish</a:t>
            </a:r>
            <a:r>
              <a:rPr lang="en-US" sz="2400" dirty="0" smtClean="0"/>
              <a:t> </a:t>
            </a:r>
            <a:r>
              <a:rPr lang="en-US" sz="2400" dirty="0" err="1" smtClean="0"/>
              <a:t>tezligida</a:t>
            </a:r>
            <a:r>
              <a:rPr lang="en-US" sz="2400" dirty="0" smtClean="0"/>
              <a:t>  </a:t>
            </a:r>
            <a:r>
              <a:rPr lang="en-US" sz="2400" dirty="0" err="1" smtClean="0"/>
              <a:t>oqim</a:t>
            </a:r>
            <a:r>
              <a:rPr lang="en-US" sz="2400" dirty="0" smtClean="0"/>
              <a:t> </a:t>
            </a:r>
            <a:r>
              <a:rPr lang="en-US" sz="2400" dirty="0" err="1" smtClean="0"/>
              <a:t>ilashish</a:t>
            </a:r>
            <a:r>
              <a:rPr lang="en-US" sz="2400" dirty="0" smtClean="0"/>
              <a:t> </a:t>
            </a:r>
            <a:r>
              <a:rPr lang="en-US" sz="2400" dirty="0" err="1" smtClean="0"/>
              <a:t>vektorini</a:t>
            </a:r>
            <a:r>
              <a:rPr lang="en-US" sz="2400" dirty="0" smtClean="0"/>
              <a:t> </a:t>
            </a:r>
            <a:r>
              <a:rPr lang="en-US" sz="2400" dirty="0" err="1" smtClean="0"/>
              <a:t>tashkil</a:t>
            </a:r>
            <a:r>
              <a:rPr lang="en-US" sz="2400" dirty="0" smtClean="0"/>
              <a:t> </a:t>
            </a:r>
            <a:r>
              <a:rPr lang="en-US" sz="2400" dirty="0" err="1" smtClean="0"/>
              <a:t>etuvchilarni</a:t>
            </a:r>
            <a:r>
              <a:rPr lang="en-US" sz="2400" dirty="0" smtClean="0"/>
              <a:t> </a:t>
            </a:r>
            <a:r>
              <a:rPr lang="en-US" sz="2400" dirty="0" err="1" smtClean="0"/>
              <a:t>saqalamagan</a:t>
            </a:r>
            <a:r>
              <a:rPr lang="en-US" sz="2400" dirty="0" smtClean="0"/>
              <a:t> </a:t>
            </a:r>
            <a:r>
              <a:rPr lang="en-US" sz="2400" dirty="0" err="1" smtClean="0"/>
              <a:t>differentsial</a:t>
            </a:r>
            <a:r>
              <a:rPr lang="en-US" sz="2400" dirty="0" smtClean="0"/>
              <a:t> </a:t>
            </a:r>
            <a:r>
              <a:rPr lang="en-US" sz="2400" dirty="0" err="1" smtClean="0"/>
              <a:t>tenglamalar</a:t>
            </a:r>
            <a:r>
              <a:rPr lang="en-US" sz="2400" dirty="0" smtClean="0"/>
              <a:t> </a:t>
            </a:r>
            <a:r>
              <a:rPr lang="en-US" sz="2400" dirty="0" err="1" smtClean="0"/>
              <a:t>sistemasi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ifodalanadi</a:t>
            </a:r>
            <a:r>
              <a:rPr lang="en-US" sz="2400" dirty="0" smtClean="0"/>
              <a:t>.</a:t>
            </a:r>
            <a:endParaRPr lang="ru-RU" sz="2400" b="1" dirty="0" smtClean="0"/>
          </a:p>
          <a:p>
            <a:endParaRPr lang="ru-RU" sz="2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entury Schoolbook" pitchFamily="18" charset="0"/>
            </a:endParaRPr>
          </a:p>
        </p:txBody>
      </p:sp>
      <p:sp>
        <p:nvSpPr>
          <p:cNvPr id="23557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entury Schoolbook" pitchFamily="18" charset="0"/>
            </a:endParaRPr>
          </a:p>
        </p:txBody>
      </p:sp>
      <p:graphicFrame>
        <p:nvGraphicFramePr>
          <p:cNvPr id="23555" name="Object 3"/>
          <p:cNvGraphicFramePr>
            <a:graphicFrameLocks noChangeAspect="1"/>
          </p:cNvGraphicFramePr>
          <p:nvPr/>
        </p:nvGraphicFramePr>
        <p:xfrm>
          <a:off x="642938" y="642938"/>
          <a:ext cx="5435600" cy="4000500"/>
        </p:xfrm>
        <a:graphic>
          <a:graphicData uri="http://schemas.openxmlformats.org/presentationml/2006/ole">
            <p:oleObj spid="_x0000_s23555" name="Формула" r:id="rId3" imgW="3238500" imgH="2413000" progId="Equation.3">
              <p:embed/>
            </p:oleObj>
          </a:graphicData>
        </a:graphic>
      </p:graphicFrame>
      <p:sp>
        <p:nvSpPr>
          <p:cNvPr id="23558" name="Прямоугольник 7"/>
          <p:cNvSpPr>
            <a:spLocks noChangeArrowheads="1"/>
          </p:cNvSpPr>
          <p:nvPr/>
        </p:nvSpPr>
        <p:spPr bwMode="auto">
          <a:xfrm>
            <a:off x="7429500" y="2428875"/>
            <a:ext cx="8175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latin typeface="Century Schoolbook" pitchFamily="18" charset="0"/>
              </a:rPr>
              <a:t>(3.4)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2"/>
          <a:srcRect l="28001" t="25390" r="26976" b="8490"/>
          <a:stretch>
            <a:fillRect/>
          </a:stretch>
        </p:blipFill>
        <p:spPr bwMode="auto">
          <a:xfrm>
            <a:off x="642910" y="214289"/>
            <a:ext cx="8215370" cy="6429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071563"/>
            <a:ext cx="8258175" cy="5402262"/>
          </a:xfrm>
        </p:spPr>
        <p:txBody>
          <a:bodyPr/>
          <a:lstStyle/>
          <a:p>
            <a:r>
              <a:rPr lang="en-US" i="1" dirty="0" smtClean="0"/>
              <a:t>3.4. </a:t>
            </a:r>
            <a:r>
              <a:rPr lang="en-US" i="1" dirty="0" err="1" smtClean="0"/>
              <a:t>O’z-o’zini</a:t>
            </a:r>
            <a:r>
              <a:rPr lang="en-US" i="1" dirty="0" smtClean="0"/>
              <a:t> </a:t>
            </a:r>
            <a:r>
              <a:rPr lang="en-US" i="1" dirty="0" err="1" smtClean="0"/>
              <a:t>tekshirish</a:t>
            </a:r>
            <a:r>
              <a:rPr lang="en-US" i="1" dirty="0" smtClean="0"/>
              <a:t> </a:t>
            </a:r>
            <a:r>
              <a:rPr lang="en-US" i="1" dirty="0" err="1" smtClean="0"/>
              <a:t>savollari</a:t>
            </a:r>
            <a:endParaRPr lang="ru-RU" b="1" dirty="0" smtClean="0"/>
          </a:p>
          <a:p>
            <a:r>
              <a:rPr lang="en-US" dirty="0" smtClean="0"/>
              <a:t>1. </a:t>
            </a:r>
            <a:r>
              <a:rPr lang="en-US" dirty="0" err="1" smtClean="0"/>
              <a:t>Eleltromexanik</a:t>
            </a:r>
            <a:r>
              <a:rPr lang="en-US" dirty="0" smtClean="0"/>
              <a:t> </a:t>
            </a:r>
            <a:r>
              <a:rPr lang="en-US" dirty="0" err="1" smtClean="0"/>
              <a:t>o’tish</a:t>
            </a:r>
            <a:r>
              <a:rPr lang="en-US" dirty="0" smtClean="0"/>
              <a:t> </a:t>
            </a:r>
            <a:r>
              <a:rPr lang="en-US" dirty="0" err="1" smtClean="0"/>
              <a:t>jarayonlarini</a:t>
            </a:r>
            <a:r>
              <a:rPr lang="en-US" dirty="0" smtClean="0"/>
              <a:t> </a:t>
            </a:r>
            <a:r>
              <a:rPr lang="en-US" dirty="0" err="1" smtClean="0"/>
              <a:t>fizikasini</a:t>
            </a:r>
            <a:r>
              <a:rPr lang="en-US" dirty="0" smtClean="0"/>
              <a:t> </a:t>
            </a:r>
            <a:r>
              <a:rPr lang="en-US" dirty="0" err="1" smtClean="0"/>
              <a:t>tushuntiring</a:t>
            </a:r>
            <a:r>
              <a:rPr lang="en-US" dirty="0" smtClean="0"/>
              <a:t>.</a:t>
            </a:r>
            <a:endParaRPr lang="ru-RU" b="1" dirty="0" smtClean="0"/>
          </a:p>
          <a:p>
            <a:r>
              <a:rPr lang="en-US" dirty="0" smtClean="0"/>
              <a:t>2. </a:t>
            </a:r>
            <a:r>
              <a:rPr lang="en-US" dirty="0" err="1" smtClean="0"/>
              <a:t>Elektroyurituvchining</a:t>
            </a:r>
            <a:r>
              <a:rPr lang="en-US" dirty="0" smtClean="0"/>
              <a:t> </a:t>
            </a:r>
            <a:r>
              <a:rPr lang="en-US" dirty="0" err="1" smtClean="0"/>
              <a:t>mexanik</a:t>
            </a:r>
            <a:r>
              <a:rPr lang="en-US" dirty="0" smtClean="0"/>
              <a:t> static </a:t>
            </a:r>
            <a:r>
              <a:rPr lang="en-US" dirty="0" err="1" smtClean="0"/>
              <a:t>xarakteristikasi</a:t>
            </a:r>
            <a:r>
              <a:rPr lang="en-US" dirty="0" smtClean="0"/>
              <a:t> </a:t>
            </a:r>
            <a:r>
              <a:rPr lang="en-US" dirty="0" err="1" smtClean="0"/>
              <a:t>tenglamasini</a:t>
            </a:r>
            <a:r>
              <a:rPr lang="en-US" dirty="0" smtClean="0"/>
              <a:t> </a:t>
            </a:r>
            <a:r>
              <a:rPr lang="en-US" dirty="0" err="1" smtClean="0"/>
              <a:t>yozing</a:t>
            </a:r>
            <a:r>
              <a:rPr lang="en-US" dirty="0" smtClean="0"/>
              <a:t>.</a:t>
            </a:r>
            <a:endParaRPr lang="ru-RU" b="1" dirty="0" smtClean="0"/>
          </a:p>
          <a:p>
            <a:r>
              <a:rPr lang="en-US" dirty="0" smtClean="0"/>
              <a:t>3. DXP </a:t>
            </a:r>
            <a:r>
              <a:rPr lang="en-US" dirty="0" err="1" smtClean="0"/>
              <a:t>yurituvchini</a:t>
            </a:r>
            <a:r>
              <a:rPr lang="en-US" dirty="0" smtClean="0"/>
              <a:t> DXK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xarakteristikasi</a:t>
            </a:r>
            <a:r>
              <a:rPr lang="en-US" dirty="0" smtClean="0"/>
              <a:t> </a:t>
            </a:r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 smtClean="0"/>
              <a:t>farq</a:t>
            </a:r>
            <a:r>
              <a:rPr lang="en-US" dirty="0" smtClean="0"/>
              <a:t> </a:t>
            </a:r>
            <a:r>
              <a:rPr lang="en-US" dirty="0" err="1" smtClean="0"/>
              <a:t>qiladi</a:t>
            </a:r>
            <a:r>
              <a:rPr lang="en-US" dirty="0" smtClean="0"/>
              <a:t>?</a:t>
            </a:r>
            <a:endParaRPr lang="ru-RU" b="1" dirty="0" smtClean="0"/>
          </a:p>
          <a:p>
            <a:r>
              <a:rPr lang="en-US" dirty="0" smtClean="0"/>
              <a:t>4. </a:t>
            </a:r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 smtClean="0"/>
              <a:t>hollarda</a:t>
            </a:r>
            <a:r>
              <a:rPr lang="en-US" dirty="0" smtClean="0"/>
              <a:t> DXP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foydalanish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 </a:t>
            </a:r>
            <a:r>
              <a:rPr lang="en-US" dirty="0" err="1" smtClean="0"/>
              <a:t>emas</a:t>
            </a:r>
            <a:r>
              <a:rPr lang="en-US" dirty="0" smtClean="0"/>
              <a:t>?</a:t>
            </a:r>
            <a:endParaRPr lang="ru-RU" b="1" dirty="0" smtClean="0"/>
          </a:p>
          <a:p>
            <a:r>
              <a:rPr lang="en-US" dirty="0" smtClean="0"/>
              <a:t>5. </a:t>
            </a:r>
            <a:r>
              <a:rPr lang="en-US" dirty="0" err="1" smtClean="0"/>
              <a:t>Qanday</a:t>
            </a:r>
            <a:r>
              <a:rPr lang="en-US" dirty="0" smtClean="0"/>
              <a:t> </a:t>
            </a:r>
            <a:r>
              <a:rPr lang="en-US" dirty="0" err="1" smtClean="0"/>
              <a:t>hollarda</a:t>
            </a:r>
            <a:r>
              <a:rPr lang="en-US" dirty="0" smtClean="0"/>
              <a:t> DXK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foydalaniladi</a:t>
            </a:r>
            <a:r>
              <a:rPr lang="en-US" dirty="0" smtClean="0"/>
              <a:t>?</a:t>
            </a:r>
            <a:endParaRPr lang="ru-RU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Эрке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126</TotalTime>
  <Words>853</Words>
  <PresentationFormat>Экран (4:3)</PresentationFormat>
  <Paragraphs>62</Paragraphs>
  <Slides>22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22</vt:i4>
      </vt:variant>
    </vt:vector>
  </HeadingPairs>
  <TitlesOfParts>
    <vt:vector size="25" baseType="lpstr">
      <vt:lpstr>Эркер</vt:lpstr>
      <vt:lpstr>Формула</vt:lpstr>
      <vt:lpstr>Рисунок</vt:lpstr>
      <vt:lpstr>3-MА`RUZА. Аsinхrоm dvigаtеlаrni mехаnik хаrаktiristikаlаri.</vt:lpstr>
      <vt:lpstr>REJA:</vt:lpstr>
      <vt:lpstr>ADABIYOTLAR:</vt:lpstr>
      <vt:lpstr>3.1. Asinxron elektr yurituvchilarning mexanik-statik xarakteristikalari  </vt:lpstr>
      <vt:lpstr>Asinxron elektr yurituvchilarni quydagi mehanik harakteristikalari: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3 Тема: Механические характеристики асинхронных двигателей.</dc:title>
  <cp:lastModifiedBy>LENOVO</cp:lastModifiedBy>
  <cp:revision>21</cp:revision>
  <dcterms:modified xsi:type="dcterms:W3CDTF">2019-04-18T06:04:08Z</dcterms:modified>
</cp:coreProperties>
</file>