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E95F14AE-EBB6-4EF8-8448-62CF9CA10877}" type="datetimeFigureOut">
              <a:rPr lang="ru-RU" smtClean="0"/>
              <a:t>08.12.2017</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19A6A350-8F6B-49EE-9305-FC8A708E0F42}"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E95F14AE-EBB6-4EF8-8448-62CF9CA10877}" type="datetimeFigureOut">
              <a:rPr lang="ru-RU" smtClean="0"/>
              <a:t>08.12.2017</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19A6A350-8F6B-49EE-9305-FC8A708E0F42}"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E95F14AE-EBB6-4EF8-8448-62CF9CA10877}" type="datetimeFigureOut">
              <a:rPr lang="ru-RU" smtClean="0"/>
              <a:t>08.12.2017</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19A6A350-8F6B-49EE-9305-FC8A708E0F42}" type="slidenum">
              <a:rPr lang="ru-RU" smtClean="0"/>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E95F14AE-EBB6-4EF8-8448-62CF9CA10877}" type="datetimeFigureOut">
              <a:rPr lang="ru-RU" smtClean="0"/>
              <a:t>08.12.2017</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19A6A350-8F6B-49EE-9305-FC8A708E0F42}"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E95F14AE-EBB6-4EF8-8448-62CF9CA10877}" type="datetimeFigureOut">
              <a:rPr lang="ru-RU" smtClean="0"/>
              <a:t>08.12.2017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19A6A350-8F6B-49EE-9305-FC8A708E0F42}" type="slidenum">
              <a:rPr lang="ru-RU" smtClean="0"/>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E95F14AE-EBB6-4EF8-8448-62CF9CA10877}" type="datetimeFigureOut">
              <a:rPr lang="ru-RU" smtClean="0"/>
              <a:t>08.12.2017</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A6A350-8F6B-49EE-9305-FC8A708E0F42}"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E95F14AE-EBB6-4EF8-8448-62CF9CA10877}" type="datetimeFigureOut">
              <a:rPr lang="ru-RU" smtClean="0"/>
              <a:t>08.12.2017</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A6A350-8F6B-49EE-9305-FC8A708E0F42}"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E95F14AE-EBB6-4EF8-8448-62CF9CA10877}" type="datetimeFigureOut">
              <a:rPr lang="ru-RU" smtClean="0"/>
              <a:t>08.12.2017</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A6A350-8F6B-49EE-9305-FC8A708E0F42}"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E95F14AE-EBB6-4EF8-8448-62CF9CA10877}" type="datetimeFigureOut">
              <a:rPr lang="ru-RU" smtClean="0"/>
              <a:t>08.12.2017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19A6A350-8F6B-49EE-9305-FC8A708E0F42}" type="slidenum">
              <a:rPr lang="ru-RU" smtClean="0"/>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95F14AE-EBB6-4EF8-8448-62CF9CA10877}" type="datetimeFigureOut">
              <a:rPr lang="ru-RU" smtClean="0"/>
              <a:t>08.12.2017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A6A350-8F6B-49EE-9305-FC8A708E0F42}"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95F14AE-EBB6-4EF8-8448-62CF9CA10877}" type="datetimeFigureOut">
              <a:rPr lang="ru-RU" smtClean="0"/>
              <a:t>08.12.2017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A6A350-8F6B-49EE-9305-FC8A708E0F42}"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95F14AE-EBB6-4EF8-8448-62CF9CA10877}" type="datetimeFigureOut">
              <a:rPr lang="ru-RU" smtClean="0"/>
              <a:t>08.12.2017</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9A6A350-8F6B-49EE-9305-FC8A708E0F42}" type="slidenum">
              <a:rPr lang="ru-RU" smtClean="0"/>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2420888"/>
            <a:ext cx="8458200" cy="1222375"/>
          </a:xfrm>
        </p:spPr>
        <p:txBody>
          <a:bodyPr>
            <a:normAutofit fontScale="90000"/>
          </a:bodyPr>
          <a:lstStyle/>
          <a:p>
            <a:pPr algn="ctr"/>
            <a:r>
              <a:rPr lang="uz-Cyrl-UZ" b="1" dirty="0">
                <a:effectLst/>
              </a:rPr>
              <a:t>РЕАБИЛИТОЛОГИЯ ФАНИ, ВАЗИФАЛАРИ ВА ҲАР ХИЛ КАСАЛЛИКЛАРДА ҚЎЛЛАНИЛИШИ</a:t>
            </a:r>
            <a:endParaRPr lang="ru-RU" dirty="0"/>
          </a:p>
        </p:txBody>
      </p:sp>
    </p:spTree>
    <p:extLst>
      <p:ext uri="{BB962C8B-B14F-4D97-AF65-F5344CB8AC3E}">
        <p14:creationId xmlns:p14="http://schemas.microsoft.com/office/powerpoint/2010/main" val="1288536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980728"/>
            <a:ext cx="8686800" cy="5472608"/>
          </a:xfrm>
        </p:spPr>
        <p:txBody>
          <a:bodyPr>
            <a:normAutofit fontScale="70000" lnSpcReduction="20000"/>
          </a:bodyPr>
          <a:lstStyle/>
          <a:p>
            <a:r>
              <a:rPr lang="uz-Cyrl-UZ" dirty="0"/>
              <a:t>Инсон узоқ  даврлардан бери турли касалликлар ва салбий ҳолатлар билан курашишда табиат кучлари ва турли омилларидан фойдаланиб келган.</a:t>
            </a:r>
            <a:endParaRPr lang="ru-RU" dirty="0"/>
          </a:p>
          <a:p>
            <a:r>
              <a:rPr lang="uz-Cyrl-UZ" dirty="0"/>
              <a:t>	Ҳозирга вақтда беморларни қисқа муддатда тез ва сифатли даволашга, шу билан бирга касалликнинг ривожланишига йўл қўймаслик учун даволаш комплексига катта эътибор қаратилмоқда, яъни даволаш комплексида фақат дори-дармонларни қўллашга таяниб қолмасдан, балки дорисиз даволаш усулларини қўллашга катта эътибор берилмоқда. Буни амалга оширишда реабилитология тадбирларининг - физиотерапевтик муолажалар ва шифобахш жисмоний тарбиянинг роли каттадир. Бунга эришиш учун организмга таъсир этадиган физик омиллар ва жисмоний машқлар характерини, таъсир механизмини, физиологик таъсирини, физиотерапевтик муолажаларнинг қўллаш усулларини ва дозировкаларини, шифобахш жисмоний тарбиянинг восита ва шаклларини, ҳаракат тартиботларини билиш шарт. Касалликни даволашдан кўра, унинг олдини олиш афзаллигини эсда тутган ҳолда касалликларни олдини олиш ва соғлом турмуш тарзини тарғибот этишга имкон даражасида кенг ёндошиш зарурдир.</a:t>
            </a:r>
            <a:endParaRPr lang="ru-RU" dirty="0"/>
          </a:p>
        </p:txBody>
      </p:sp>
    </p:spTree>
    <p:extLst>
      <p:ext uri="{BB962C8B-B14F-4D97-AF65-F5344CB8AC3E}">
        <p14:creationId xmlns:p14="http://schemas.microsoft.com/office/powerpoint/2010/main" val="22982861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r>
              <a:rPr lang="uz-Cyrl-UZ" b="1" dirty="0" smtClean="0"/>
              <a:t>Реабилитология</a:t>
            </a:r>
            <a:r>
              <a:rPr lang="uz-Cyrl-UZ" dirty="0" smtClean="0"/>
              <a:t> – бу </a:t>
            </a:r>
            <a:r>
              <a:rPr lang="uz-Cyrl-UZ" dirty="0"/>
              <a:t>касалликлар, жароҳатлар ёки жисмоний, кимёвий ва маиший омиллар таъсирида ўзгарган саломатлик ва функционал ҳолатларни, ҳамда меҳнатга қобилиятини тиклашдир. </a:t>
            </a:r>
            <a:endParaRPr lang="ru-RU" dirty="0"/>
          </a:p>
        </p:txBody>
      </p:sp>
    </p:spTree>
    <p:extLst>
      <p:ext uri="{BB962C8B-B14F-4D97-AF65-F5344CB8AC3E}">
        <p14:creationId xmlns:p14="http://schemas.microsoft.com/office/powerpoint/2010/main" val="25869011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b="1" dirty="0"/>
              <a:t>Реабилитация мақсади</a:t>
            </a:r>
            <a:r>
              <a:rPr lang="uz-Cyrl-UZ" dirty="0"/>
              <a:t> – бемор ва ногиронларни маиший ва меҳнат фаолиятига, жамиятга эрта ва эффективли қайтариш; инсоннинг шахсий хусусиятларини тиклаш.</a:t>
            </a:r>
            <a:endParaRPr lang="ru-RU" dirty="0"/>
          </a:p>
          <a:p>
            <a:r>
              <a:rPr lang="uz-Cyrl-UZ" dirty="0"/>
              <a:t>	Реабилитология лотинча сўз бўлиб, қуйидаги маънони беради : “habitis” – қобилият,  “rehabitis” – қобилиятни тиклаш.</a:t>
            </a:r>
            <a:endParaRPr lang="ru-RU" dirty="0"/>
          </a:p>
          <a:p>
            <a:r>
              <a:rPr lang="uz-Cyrl-UZ" dirty="0"/>
              <a:t>	Реабилитацияни қуйидаги турларга ёки йўналишларга бўлиш мумкин :</a:t>
            </a:r>
            <a:endParaRPr lang="ru-RU" dirty="0"/>
          </a:p>
          <a:p>
            <a:pPr lvl="1"/>
            <a:r>
              <a:rPr lang="uz-Cyrl-UZ" dirty="0"/>
              <a:t>Тиббий</a:t>
            </a:r>
            <a:endParaRPr lang="ru-RU" dirty="0"/>
          </a:p>
          <a:p>
            <a:pPr lvl="1"/>
            <a:r>
              <a:rPr lang="uz-Cyrl-UZ" dirty="0"/>
              <a:t>Жисмоний</a:t>
            </a:r>
            <a:endParaRPr lang="ru-RU" dirty="0"/>
          </a:p>
          <a:p>
            <a:pPr lvl="1"/>
            <a:r>
              <a:rPr lang="uz-Cyrl-UZ" dirty="0"/>
              <a:t>Руҳий</a:t>
            </a:r>
            <a:endParaRPr lang="ru-RU" dirty="0"/>
          </a:p>
          <a:p>
            <a:pPr lvl="1"/>
            <a:r>
              <a:rPr lang="uz-Cyrl-UZ" dirty="0"/>
              <a:t>Касбий</a:t>
            </a:r>
            <a:endParaRPr lang="ru-RU" dirty="0"/>
          </a:p>
          <a:p>
            <a:pPr lvl="1"/>
            <a:r>
              <a:rPr lang="uz-Cyrl-UZ" dirty="0"/>
              <a:t>Ижтимоий-иқтисодий</a:t>
            </a:r>
            <a:endParaRPr lang="ru-RU" dirty="0"/>
          </a:p>
        </p:txBody>
      </p:sp>
    </p:spTree>
    <p:extLst>
      <p:ext uri="{BB962C8B-B14F-4D97-AF65-F5344CB8AC3E}">
        <p14:creationId xmlns:p14="http://schemas.microsoft.com/office/powerpoint/2010/main" val="8773139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uz-Cyrl-UZ" dirty="0"/>
              <a:t>Реабилитациянинг асосий йўналиши бўлиб </a:t>
            </a:r>
            <a:r>
              <a:rPr lang="uz-Cyrl-UZ" b="1" dirty="0"/>
              <a:t>тиббий ва жисмоний</a:t>
            </a:r>
            <a:r>
              <a:rPr lang="uz-Cyrl-UZ" dirty="0"/>
              <a:t> турлари ҳисобланади. Бунда асосий эътибор ҳар хил воситаларни комплекс ҳолда қўллаб беморнинг саломатлигини тиклашга қаратилади, яъни бу организмнинг бузилган физиологик фнукцияларини максимал тиклаш, агар бунинг имконияти бўлмаса компенсатор имкониятларни ва ўрнини-функциясини мослаштиришни ривожлантиришдир.</a:t>
            </a:r>
            <a:endParaRPr lang="ru-RU" dirty="0"/>
          </a:p>
        </p:txBody>
      </p:sp>
    </p:spTree>
    <p:extLst>
      <p:ext uri="{BB962C8B-B14F-4D97-AF65-F5344CB8AC3E}">
        <p14:creationId xmlns:p14="http://schemas.microsoft.com/office/powerpoint/2010/main" val="1250854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uz-Cyrl-UZ" b="1" dirty="0"/>
              <a:t>Руҳий</a:t>
            </a:r>
            <a:r>
              <a:rPr lang="uz-Cyrl-UZ" dirty="0"/>
              <a:t> реабилитацияда асосий эътибор бемор руҳий ҳолатининг коррекциясига, шунингдек унинг даволанишга, шифокор тавсияларига, реабилитация тадбирларини бажаришга тўғри ёндошишни шакллантиришга қаратилган. Бу йўналишда беморларга касаллик натижасида ўзгарган ҳаётий фаолиятга руҳий мослашиш учун зарурий шароитни яратиш керак.</a:t>
            </a:r>
            <a:endParaRPr lang="ru-RU" dirty="0"/>
          </a:p>
        </p:txBody>
      </p:sp>
    </p:spTree>
    <p:extLst>
      <p:ext uri="{BB962C8B-B14F-4D97-AF65-F5344CB8AC3E}">
        <p14:creationId xmlns:p14="http://schemas.microsoft.com/office/powerpoint/2010/main" val="1635338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uz-Cyrl-UZ" b="1" dirty="0"/>
              <a:t>Касбий </a:t>
            </a:r>
            <a:r>
              <a:rPr lang="uz-Cyrl-UZ" dirty="0"/>
              <a:t>(меҳнат) реабилитацияда меҳнатга тиклаш (жойлаштириш), касбий ўқитиш ва қайта ўқитиш, беморларнинг меҳнатга қобилиятини аниқлаш саволлари хал қилинади ёки кўрилади.</a:t>
            </a:r>
            <a:endParaRPr lang="ru-RU" dirty="0"/>
          </a:p>
        </p:txBody>
      </p:sp>
    </p:spTree>
    <p:extLst>
      <p:ext uri="{BB962C8B-B14F-4D97-AF65-F5344CB8AC3E}">
        <p14:creationId xmlns:p14="http://schemas.microsoft.com/office/powerpoint/2010/main" val="13142615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uz-Cyrl-UZ" b="1" dirty="0"/>
              <a:t>Ижтимоий-иқтисодий</a:t>
            </a:r>
            <a:r>
              <a:rPr lang="uz-Cyrl-UZ" dirty="0"/>
              <a:t> реабилитацияда асосий эътибор шикастланган беморга иқтисодий мустақиллик ва ижтимоий мукаммалликни қайтаришга қаратилади. Бу вазифалар фақат тиббий муассасалар томонидангина эмас, балки ижтимоий таъминот органлари томонидан ҳам ҳал этилиши зарур.</a:t>
            </a:r>
            <a:endParaRPr lang="ru-RU" dirty="0"/>
          </a:p>
        </p:txBody>
      </p:sp>
    </p:spTree>
    <p:extLst>
      <p:ext uri="{BB962C8B-B14F-4D97-AF65-F5344CB8AC3E}">
        <p14:creationId xmlns:p14="http://schemas.microsoft.com/office/powerpoint/2010/main" val="749269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r>
              <a:rPr lang="uz-Cyrl-UZ" b="1" dirty="0"/>
              <a:t>Тиббий реабилитация</a:t>
            </a:r>
            <a:r>
              <a:rPr lang="uz-Cyrl-UZ" dirty="0"/>
              <a:t>нинг асосий вазифаси организм турли системаларининг ва таянч-ҳаракат аппаратининг функционал имкониятларини мукаммал тиклаш, ҳамда кундалик ҳаёт ва меҳнат шароитларига компенсатор мослашишни ривожлантириш бўлиб ҳисобланади.</a:t>
            </a:r>
            <a:endParaRPr lang="ru-RU" dirty="0"/>
          </a:p>
        </p:txBody>
      </p:sp>
    </p:spTree>
    <p:extLst>
      <p:ext uri="{BB962C8B-B14F-4D97-AF65-F5344CB8AC3E}">
        <p14:creationId xmlns:p14="http://schemas.microsoft.com/office/powerpoint/2010/main" val="34337553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b="1" dirty="0"/>
              <a:t>Хусусий вазифалари:</a:t>
            </a:r>
            <a:endParaRPr lang="ru-RU" dirty="0"/>
          </a:p>
          <a:p>
            <a:r>
              <a:rPr lang="uz-Cyrl-UZ" b="1" dirty="0"/>
              <a:t>	-</a:t>
            </a:r>
            <a:r>
              <a:rPr lang="uz-Cyrl-UZ" dirty="0"/>
              <a:t>беморнинг</a:t>
            </a:r>
            <a:r>
              <a:rPr lang="uz-Cyrl-UZ" b="1" dirty="0"/>
              <a:t> </a:t>
            </a:r>
            <a:r>
              <a:rPr lang="uz-Cyrl-UZ" dirty="0"/>
              <a:t>маиший имкониятларини, яъни юриш, ўзига-ўзи хизмат қилиш ва мураккаб бўлмаган уй ишларини бажариш қобилиятларини</a:t>
            </a:r>
            <a:r>
              <a:rPr lang="uz-Cyrl-UZ" b="1" dirty="0"/>
              <a:t>  </a:t>
            </a:r>
            <a:r>
              <a:rPr lang="uz-Cyrl-UZ" dirty="0"/>
              <a:t>тиклаш;</a:t>
            </a:r>
            <a:endParaRPr lang="ru-RU" dirty="0"/>
          </a:p>
          <a:p>
            <a:r>
              <a:rPr lang="uz-Cyrl-UZ" dirty="0"/>
              <a:t>	-меҳнат қобилиятини, яъни ҳаракат аппаратининг функционал имкониятларидан фойдаланиш ва ривожлантириш йўли билан ногироннинг йўқотган касбий кўникмаларини тиклаш;</a:t>
            </a:r>
            <a:endParaRPr lang="ru-RU" dirty="0"/>
          </a:p>
          <a:p>
            <a:r>
              <a:rPr lang="uz-Cyrl-UZ" dirty="0"/>
              <a:t>	-меҳнат қобилиятини вақтинча ёки узоқ вақтга йўқотишга олиб келувчи патологик жараёнларнинг ривожланишини олдини олиш, яъни иккиламчи профилактика тадбирларини амалга ошириш.</a:t>
            </a:r>
            <a:endParaRPr lang="ru-RU" dirty="0"/>
          </a:p>
        </p:txBody>
      </p:sp>
    </p:spTree>
    <p:extLst>
      <p:ext uri="{BB962C8B-B14F-4D97-AF65-F5344CB8AC3E}">
        <p14:creationId xmlns:p14="http://schemas.microsoft.com/office/powerpoint/2010/main" val="10250449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b="1" dirty="0"/>
              <a:t>Реабилитация мақсади </a:t>
            </a:r>
            <a:r>
              <a:rPr lang="uz-Cyrl-UZ" dirty="0"/>
              <a:t>–</a:t>
            </a:r>
            <a:r>
              <a:rPr lang="uz-Cyrl-UZ" b="1" dirty="0"/>
              <a:t> </a:t>
            </a:r>
            <a:r>
              <a:rPr lang="uz-Cyrl-UZ" dirty="0"/>
              <a:t>организмнинг йўқотган имкониятларини имкон даражасида тўлиқ тиклаш, бунинг имконияти бўлмаса, қисман тиклаш, бузилган ёки йўқотилган функцияни компенсациялаш вазифаси қўйилади ва қандай бўлмасин касалликнинг авж олиши секинлаштирилади. Буни амалга ошириш учун даволовчи-тикловчи воситалардан фойдаланилади.</a:t>
            </a:r>
            <a:r>
              <a:rPr lang="uz-Cyrl-UZ" b="1" dirty="0"/>
              <a:t> </a:t>
            </a:r>
            <a:r>
              <a:rPr lang="uz-Cyrl-UZ" dirty="0"/>
              <a:t>Улар орасида кўпроқ реабилитацион эффект берувчилар бўлиб қуйидагилар ҳисобланади : жисмоний машқлар, табиат омиллари, турли массажлар, тренажерларда шуғулланиш, ортопедик мосламалар, меҳнат билан даволаш, психотерапия ва аутотренинг.</a:t>
            </a:r>
            <a:endParaRPr lang="ru-RU" dirty="0"/>
          </a:p>
          <a:p>
            <a:endParaRPr lang="ru-RU" dirty="0"/>
          </a:p>
        </p:txBody>
      </p:sp>
    </p:spTree>
    <p:extLst>
      <p:ext uri="{BB962C8B-B14F-4D97-AF65-F5344CB8AC3E}">
        <p14:creationId xmlns:p14="http://schemas.microsoft.com/office/powerpoint/2010/main" val="12013303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dirty="0"/>
              <a:t>Тиббий реабилитацияда жисмоний таъсир усуллари муҳим ўрин эгаллайди ва реабилитация қанча давом этса жисмоний таъсирнинг аҳамияти шунча ошиб боради.</a:t>
            </a:r>
            <a:endParaRPr lang="ru-RU" dirty="0"/>
          </a:p>
          <a:p>
            <a:r>
              <a:rPr lang="uz-Cyrl-UZ" dirty="0"/>
              <a:t>	 </a:t>
            </a:r>
            <a:r>
              <a:rPr lang="uz-Cyrl-UZ" b="1" dirty="0"/>
              <a:t>Жисмоний реабилитация </a:t>
            </a:r>
            <a:r>
              <a:rPr lang="uz-Cyrl-UZ" dirty="0"/>
              <a:t>– бу тиббий, ижтимоий ва касбий реабилитациянинг асосий қисми бўлиб ҳисобланади. Жисмоний имконият ва ақлий қобилиятини тиклаш ёки компенсациялаш, организмнинг функционал ҳолатини ошириш ва яхшилаш, жисмоний тарбия воситалари ва усуллари, спорт элементлари, спорт бўйича тайёргарлиги, массаж, физиотерапия ва табиат омиллари ёрдамида одам организмининг жисмоний қобилиятини,  руҳий эмоционал мустахкамлигини ва мослашувчи заҳираларини</a:t>
            </a:r>
            <a:r>
              <a:rPr lang="uz-Cyrl-UZ" b="1" dirty="0"/>
              <a:t> </a:t>
            </a:r>
            <a:r>
              <a:rPr lang="uz-Cyrl-UZ" dirty="0"/>
              <a:t>яхшилаш бўйича тадбирлар тизимидир. Жисмоний реабилитациянинг асосий воситаси бўлиб жисмоний машқлар ва спорт элементлари ҳисобланади, уларнинг қўлланилиши педагогик таълим жараёнидир.</a:t>
            </a:r>
            <a:endParaRPr lang="ru-RU" dirty="0"/>
          </a:p>
          <a:p>
            <a:endParaRPr lang="ru-RU" dirty="0"/>
          </a:p>
        </p:txBody>
      </p:sp>
    </p:spTree>
    <p:extLst>
      <p:ext uri="{BB962C8B-B14F-4D97-AF65-F5344CB8AC3E}">
        <p14:creationId xmlns:p14="http://schemas.microsoft.com/office/powerpoint/2010/main" val="25986459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dirty="0"/>
              <a:t>Жисмоний машқлар қуйидаги ҳолатларда ижобий эффект беради : бемор ёки ногиронларнинг имкониятларига адекват ёки мос бўлганда; чиниқтирувчи таъсир кўрсатганда ва мослашув имкониятларини оширганда.</a:t>
            </a:r>
            <a:endParaRPr lang="ru-RU" dirty="0"/>
          </a:p>
          <a:p>
            <a:r>
              <a:rPr lang="uz-Cyrl-UZ" dirty="0"/>
              <a:t>	Машғулотлар одам организмида ижобий функционал, хаттоки структуравий ўзгаришларни чақириши мумкин. Машғулотлар натижасида регуляция механизмлари нормаллашади, бу эса динамик ўзгараётган муҳит шароитида бемор организмининг мослашув имкониятларини оширади. Бир томондан ҳаракат кўникмалари такомиллаштирилади ёки янгилари шакллантирилади ва мустахкамланади, иккинчи томондан эса организмнинг жисмоний иш</a:t>
            </a:r>
            <a:r>
              <a:rPr lang="uz-Cyrl-UZ" b="1" dirty="0"/>
              <a:t> </a:t>
            </a:r>
            <a:r>
              <a:rPr lang="uz-Cyrl-UZ" dirty="0"/>
              <a:t>бажариш қобилиятини аниқловчи турли жисмоний хусусиятларни (куч, чидамлилик, тезлик, эгилувчанлик, чаққонлик ва бошқалар) ривожлантиради ва такомиллаштиради.</a:t>
            </a:r>
            <a:endParaRPr lang="ru-RU" dirty="0"/>
          </a:p>
          <a:p>
            <a:endParaRPr lang="ru-RU" dirty="0"/>
          </a:p>
        </p:txBody>
      </p:sp>
    </p:spTree>
    <p:extLst>
      <p:ext uri="{BB962C8B-B14F-4D97-AF65-F5344CB8AC3E}">
        <p14:creationId xmlns:p14="http://schemas.microsoft.com/office/powerpoint/2010/main" val="4243903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uz-Cyrl-UZ" dirty="0"/>
              <a:t>Кўриниб турибдики, реабилитациянинг бошқа восита ва усуллари жисмоний машқларнинг ўрнини боса олмайди. Фақатгина уларнинг таъсири натижасида патологик жараёнда беморнинг пасайган жисмоний иш бажариш қобилиятини тиклаш ва такомиллаштириш</a:t>
            </a:r>
            <a:r>
              <a:rPr lang="uz-Cyrl-UZ" b="1" dirty="0"/>
              <a:t> </a:t>
            </a:r>
            <a:r>
              <a:rPr lang="uz-Cyrl-UZ" dirty="0"/>
              <a:t>мумкин.</a:t>
            </a:r>
            <a:r>
              <a:rPr lang="uz-Cyrl-UZ" b="1" dirty="0"/>
              <a:t>       </a:t>
            </a:r>
            <a:endParaRPr lang="ru-RU" dirty="0"/>
          </a:p>
          <a:p>
            <a:endParaRPr lang="ru-RU" dirty="0"/>
          </a:p>
        </p:txBody>
      </p:sp>
    </p:spTree>
    <p:extLst>
      <p:ext uri="{BB962C8B-B14F-4D97-AF65-F5344CB8AC3E}">
        <p14:creationId xmlns:p14="http://schemas.microsoft.com/office/powerpoint/2010/main" val="16212323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Даволовчи-тикловчи чиниқтириш машғулотлари жараёнида қуйидаги физиологик асосланган педагогик принципларга риоя қилиш керак :</a:t>
            </a:r>
            <a:endParaRPr lang="ru-RU" dirty="0"/>
          </a:p>
          <a:p>
            <a:r>
              <a:rPr lang="uz-Cyrl-UZ" dirty="0"/>
              <a:t>	1.Беморга </a:t>
            </a:r>
            <a:r>
              <a:rPr lang="uz-Cyrl-UZ" b="1" dirty="0"/>
              <a:t>индивидуал ёндошиш</a:t>
            </a:r>
            <a:r>
              <a:rPr lang="uz-Cyrl-UZ" dirty="0"/>
              <a:t>. Реабилитация дастури ишлаб чиқишда беморнинг ёши, жинси ва касби, унинг ҳаракат тажрибаси, патологик жараённинг характери ва даражаси, беморнинг функционал имкониятлари инобатга олиниши лозим.</a:t>
            </a:r>
            <a:endParaRPr lang="ru-RU" dirty="0"/>
          </a:p>
          <a:p>
            <a:r>
              <a:rPr lang="uz-Cyrl-UZ" dirty="0"/>
              <a:t>	2.Беморнинг реабилитация жараёнига </a:t>
            </a:r>
            <a:r>
              <a:rPr lang="uz-Cyrl-UZ" b="1" dirty="0"/>
              <a:t>онгли равишда тўғри ёндошиши</a:t>
            </a:r>
            <a:r>
              <a:rPr lang="uz-Cyrl-UZ" dirty="0"/>
              <a:t> ва фаол қатнашиши зарурий руҳий эмоционал ҳолатини ва шахснинг руҳий ёндошишини таъминлайди, бу эса қўлланилаётган реабилитация тадбирларининг эффективлигини оширади.</a:t>
            </a:r>
            <a:endParaRPr lang="ru-RU" dirty="0"/>
          </a:p>
          <a:p>
            <a:endParaRPr lang="ru-RU" dirty="0"/>
          </a:p>
        </p:txBody>
      </p:sp>
    </p:spTree>
    <p:extLst>
      <p:ext uri="{BB962C8B-B14F-4D97-AF65-F5344CB8AC3E}">
        <p14:creationId xmlns:p14="http://schemas.microsoft.com/office/powerpoint/2010/main" val="3128561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3.</a:t>
            </a:r>
            <a:r>
              <a:rPr lang="uz-Cyrl-UZ" b="1" dirty="0"/>
              <a:t>Аста-секинлик принципи </a:t>
            </a:r>
            <a:r>
              <a:rPr lang="uz-Cyrl-UZ" dirty="0"/>
              <a:t>жисмоний юкламаларнинг ҳар хил кўрсаткичларини оширишда : ҳажми, интенсивлиги, машқлар сони, қайтарилиш сони, бир машғулот давомида ёки бутун реабилитация жараёнида </a:t>
            </a:r>
            <a:r>
              <a:rPr lang="uz-Cyrl-UZ" b="1" dirty="0"/>
              <a:t> </a:t>
            </a:r>
            <a:r>
              <a:rPr lang="uz-Cyrl-UZ" dirty="0"/>
              <a:t>машқларнинг мураккаблиги</a:t>
            </a:r>
            <a:r>
              <a:rPr lang="uz-Cyrl-UZ" b="1" dirty="0"/>
              <a:t> </a:t>
            </a:r>
            <a:r>
              <a:rPr lang="uz-Cyrl-UZ" dirty="0"/>
              <a:t>алоҳида аҳамият касб этади.</a:t>
            </a:r>
            <a:endParaRPr lang="ru-RU" dirty="0"/>
          </a:p>
          <a:p>
            <a:r>
              <a:rPr lang="uz-Cyrl-UZ" dirty="0"/>
              <a:t>	4.</a:t>
            </a:r>
            <a:r>
              <a:rPr lang="uz-Cyrl-UZ" b="1" dirty="0"/>
              <a:t>Тартиблилик  </a:t>
            </a:r>
            <a:r>
              <a:rPr lang="uz-Cyrl-UZ" dirty="0"/>
              <a:t>бутун реабилитация жараёнининг асосидир, у бир неча ой ва йил давом этиши мумкин. Фақатгина реабилитациянинг ҳар хил воситаларини тизимли қўлланилиши ҳар бир беморга етарли, оптимал таъсирини таъминлаш мумкин, бу эса бемор организмининг функционал ҳолатини оширишга имкон беради.</a:t>
            </a:r>
            <a:endParaRPr lang="ru-RU" dirty="0"/>
          </a:p>
          <a:p>
            <a:endParaRPr lang="ru-RU" dirty="0"/>
          </a:p>
        </p:txBody>
      </p:sp>
    </p:spTree>
    <p:extLst>
      <p:ext uri="{BB962C8B-B14F-4D97-AF65-F5344CB8AC3E}">
        <p14:creationId xmlns:p14="http://schemas.microsoft.com/office/powerpoint/2010/main" val="8390497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5</a:t>
            </a:r>
            <a:r>
              <a:rPr lang="uz-Cyrl-UZ" dirty="0" smtClean="0"/>
              <a:t>. </a:t>
            </a:r>
            <a:r>
              <a:rPr lang="uz-Cyrl-UZ" b="1" dirty="0" smtClean="0"/>
              <a:t>Даврийлик  </a:t>
            </a:r>
            <a:r>
              <a:rPr lang="uz-Cyrl-UZ" dirty="0"/>
              <a:t>- оптимал танаффусга риоя қилиш билан ишлаш ва дам олишни кетма-кетлигини тўғри қўллаш (дам олиш ёки икки машқ оралиғида, ёки икки машғулот оралиғида).</a:t>
            </a:r>
            <a:endParaRPr lang="ru-RU" dirty="0"/>
          </a:p>
          <a:p>
            <a:r>
              <a:rPr lang="uz-Cyrl-UZ" dirty="0"/>
              <a:t>	6.Таъсирнинг </a:t>
            </a:r>
            <a:r>
              <a:rPr lang="uz-Cyrl-UZ" b="1" dirty="0"/>
              <a:t>галма-галлиги, </a:t>
            </a:r>
            <a:r>
              <a:rPr lang="uz-Cyrl-UZ" dirty="0"/>
              <a:t>яъни турли мушаклар учун машқлар ва дастлабки ҳолатларни кетма-кет алмаштириш.</a:t>
            </a:r>
            <a:endParaRPr lang="ru-RU" dirty="0"/>
          </a:p>
          <a:p>
            <a:r>
              <a:rPr lang="uz-Cyrl-UZ" dirty="0"/>
              <a:t>	7.Жисмоний машқларни танлашда ва қўллашда </a:t>
            </a:r>
            <a:r>
              <a:rPr lang="uz-Cyrl-UZ" b="1" dirty="0"/>
              <a:t>янгилик ва ҳар хиллик</a:t>
            </a:r>
            <a:r>
              <a:rPr lang="uz-Cyrl-UZ" dirty="0"/>
              <a:t> принципини, яъни жисмоний машқларнинг 10-15 % янгиланиб турилиши, қолган 85-90 % жисмоний машқлар даволашда эришилган ютуқларни мустаҳкамлаш учун қайтарилиши лозим.</a:t>
            </a:r>
            <a:endParaRPr lang="ru-RU" dirty="0"/>
          </a:p>
          <a:p>
            <a:endParaRPr lang="ru-RU" dirty="0"/>
          </a:p>
        </p:txBody>
      </p:sp>
    </p:spTree>
    <p:extLst>
      <p:ext uri="{BB962C8B-B14F-4D97-AF65-F5344CB8AC3E}">
        <p14:creationId xmlns:p14="http://schemas.microsoft.com/office/powerpoint/2010/main" val="4463198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a:bodyPr>
          <a:lstStyle/>
          <a:p>
            <a:r>
              <a:rPr lang="uz-Cyrl-UZ" dirty="0"/>
              <a:t>8.</a:t>
            </a:r>
            <a:r>
              <a:rPr lang="uz-Cyrl-UZ" b="1" dirty="0"/>
              <a:t>Таъсирнинг меъёрлиги -</a:t>
            </a:r>
            <a:r>
              <a:rPr lang="uz-Cyrl-UZ" dirty="0"/>
              <a:t> қўлланилаётган жисмоний юклама меъёрли узоқ муддатга ёки юклама бўлиниб-бўлиниб берилиб, бемор ҳолатига юкламанинг мослигини таъминлайди.</a:t>
            </a:r>
            <a:endParaRPr lang="ru-RU" dirty="0"/>
          </a:p>
          <a:p>
            <a:r>
              <a:rPr lang="uz-Cyrl-UZ" dirty="0"/>
              <a:t>	Организм системаларининг функционал ҳолатини ошириш учун жисмоний юкламаларни кетма-кет тартибли ва бевосита ҳамма параметрлари бўйича катталаштириб бориш керак.</a:t>
            </a:r>
            <a:endParaRPr lang="ru-RU" dirty="0"/>
          </a:p>
          <a:p>
            <a:endParaRPr lang="ru-RU" dirty="0"/>
          </a:p>
        </p:txBody>
      </p:sp>
    </p:spTree>
    <p:extLst>
      <p:ext uri="{BB962C8B-B14F-4D97-AF65-F5344CB8AC3E}">
        <p14:creationId xmlns:p14="http://schemas.microsoft.com/office/powerpoint/2010/main" val="11733017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Реабилитация жараёнида қуйидаги таъсирлар амалга оширилади :</a:t>
            </a:r>
            <a:endParaRPr lang="ru-RU" dirty="0"/>
          </a:p>
          <a:p>
            <a:r>
              <a:rPr lang="uz-Cyrl-UZ" dirty="0"/>
              <a:t>	-</a:t>
            </a:r>
            <a:r>
              <a:rPr lang="uz-Cyrl-UZ" b="1" dirty="0"/>
              <a:t>умумий машғулотда</a:t>
            </a:r>
            <a:r>
              <a:rPr lang="uz-Cyrl-UZ" dirty="0"/>
              <a:t> – организмни умумий соғломлаштириш, касаллик жараёнларида орган ва системаларнинг бузилган функциясини яхшилаш, ҳаракат (мотор) кўникмалари ва ирода хусусиятларини ривожлантириш ва мустахкамлашни ўз олдига мақсад қилиб қўяди;</a:t>
            </a:r>
            <a:endParaRPr lang="ru-RU" dirty="0"/>
          </a:p>
          <a:p>
            <a:r>
              <a:rPr lang="uz-Cyrl-UZ" dirty="0"/>
              <a:t>	-</a:t>
            </a:r>
            <a:r>
              <a:rPr lang="uz-Cyrl-UZ" b="1" dirty="0"/>
              <a:t>махсус машғулотда</a:t>
            </a:r>
            <a:r>
              <a:rPr lang="uz-Cyrl-UZ" dirty="0"/>
              <a:t> – касаллик ёки жароҳат билан боғлиқ бузилган функцияларни ривожлантириш, беморлар учун маиший ва меҳнат фаолиятида зарур бўлган маълум аниқ ҳаракатларни тиклаш мақсад қилиб қўйилади. </a:t>
            </a:r>
            <a:r>
              <a:rPr lang="uz-Cyrl-UZ" b="1" dirty="0"/>
              <a:t>  </a:t>
            </a:r>
            <a:endParaRPr lang="ru-RU" dirty="0"/>
          </a:p>
          <a:p>
            <a:endParaRPr lang="ru-RU" dirty="0"/>
          </a:p>
        </p:txBody>
      </p:sp>
    </p:spTree>
    <p:extLst>
      <p:ext uri="{BB962C8B-B14F-4D97-AF65-F5344CB8AC3E}">
        <p14:creationId xmlns:p14="http://schemas.microsoft.com/office/powerpoint/2010/main" val="35618720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2500" dirty="0"/>
              <a:t>Тиббий ва жисмоний реабилитациянинг  асосий принциплари бўлиб ҳисобланади </a:t>
            </a:r>
            <a:r>
              <a:rPr lang="uz-Cyrl-UZ" sz="2500" dirty="0" smtClean="0"/>
              <a:t>:</a:t>
            </a:r>
            <a:endParaRPr lang="ru-RU" sz="2500" dirty="0"/>
          </a:p>
        </p:txBody>
      </p:sp>
      <p:sp>
        <p:nvSpPr>
          <p:cNvPr id="3" name="Объект 2"/>
          <p:cNvSpPr>
            <a:spLocks noGrp="1"/>
          </p:cNvSpPr>
          <p:nvPr>
            <p:ph idx="1"/>
          </p:nvPr>
        </p:nvSpPr>
        <p:spPr/>
        <p:txBody>
          <a:bodyPr>
            <a:normAutofit fontScale="85000" lnSpcReduction="20000"/>
          </a:bodyPr>
          <a:lstStyle/>
          <a:p>
            <a:r>
              <a:rPr lang="uz-Cyrl-UZ" dirty="0"/>
              <a:t>	</a:t>
            </a:r>
            <a:r>
              <a:rPr lang="uz-Cyrl-UZ" b="1" dirty="0"/>
              <a:t>-реабилитация тадбирларини (РТ) эрта бошлаш</a:t>
            </a:r>
            <a:r>
              <a:rPr lang="uz-Cyrl-UZ" dirty="0"/>
              <a:t>;</a:t>
            </a:r>
            <a:endParaRPr lang="ru-RU" dirty="0"/>
          </a:p>
          <a:p>
            <a:r>
              <a:rPr lang="uz-Cyrl-UZ" dirty="0"/>
              <a:t>	РТларини эрта қўллаш тўқималарда дегенератив ўзгаришларни олдини олиш имкониятини беради. Даволаш жараёнига РТларининг эрта киритилиши касалликнинг яхши кечишини таъминлайди ва яхши натижага олиб келади, бу ногиронликнинг олдини олиш имконини беради (иккиламчи профилактика). РТлари беморнирнинг оғир ҳолатида, тананинг юқори ҳароратида, кучли интоксикация (захарланиш)да, беморда кузатиладиган юрак-қон томир ва ўпка етишмовчилигида, мослашув ва компенсатор механизмларнинг кескин пасайган ҳолатларида қўлланилмайди.</a:t>
            </a:r>
            <a:endParaRPr lang="ru-RU" dirty="0"/>
          </a:p>
          <a:p>
            <a:endParaRPr lang="ru-RU" dirty="0"/>
          </a:p>
        </p:txBody>
      </p:sp>
    </p:spTree>
    <p:extLst>
      <p:ext uri="{BB962C8B-B14F-4D97-AF65-F5344CB8AC3E}">
        <p14:creationId xmlns:p14="http://schemas.microsoft.com/office/powerpoint/2010/main" val="23254773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uz-Cyrl-UZ" b="1" dirty="0"/>
              <a:t>-зарурий РТларидан комплекс фойдаланиш</a:t>
            </a:r>
            <a:r>
              <a:rPr lang="uz-Cyrl-UZ" dirty="0"/>
              <a:t>;</a:t>
            </a:r>
            <a:endParaRPr lang="ru-RU" dirty="0"/>
          </a:p>
          <a:p>
            <a:r>
              <a:rPr lang="uz-Cyrl-UZ" dirty="0"/>
              <a:t>	Тиббий реабилитация кўпгина мутахассисларнинг ҳамкорликда фаолият кўрсатишини талаб қилади : терапевтлар, жарроҳлар, травматологлар, физиотерапевтлар, ШЖТ ва жисмоний реабилитация шифокорлари ва методистлари, массажистлар, психологлар, психиатрлар ва бошқалар;</a:t>
            </a:r>
            <a:endParaRPr lang="ru-RU" dirty="0"/>
          </a:p>
          <a:p>
            <a:endParaRPr lang="ru-RU" dirty="0"/>
          </a:p>
        </p:txBody>
      </p:sp>
    </p:spTree>
    <p:extLst>
      <p:ext uri="{BB962C8B-B14F-4D97-AF65-F5344CB8AC3E}">
        <p14:creationId xmlns:p14="http://schemas.microsoft.com/office/powerpoint/2010/main" val="4762794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uz-Cyrl-UZ" dirty="0"/>
              <a:t>Беморларга РТларини қўллашга олиб келган сабабларидан келиб чиққан ҳолда мутахассислар таркиби ва қўлланиладиган восита ва усуллар ҳар хил бўлади.</a:t>
            </a:r>
            <a:endParaRPr lang="ru-RU" dirty="0"/>
          </a:p>
          <a:p>
            <a:r>
              <a:rPr lang="uz-Cyrl-UZ" dirty="0"/>
              <a:t>	</a:t>
            </a:r>
            <a:r>
              <a:rPr lang="uz-Cyrl-UZ" b="1" dirty="0"/>
              <a:t>-реабилитация дастурини индивидуаллаштириш</a:t>
            </a:r>
            <a:r>
              <a:rPr lang="uz-Cyrl-UZ" dirty="0"/>
              <a:t>;</a:t>
            </a:r>
            <a:endParaRPr lang="ru-RU" dirty="0"/>
          </a:p>
          <a:p>
            <a:r>
              <a:rPr lang="uz-Cyrl-UZ" dirty="0"/>
              <a:t>	Бемор ёки ногиронларнинг ҳолатига, уларнинг функционал имкониятларидан, ҳаракат тажрибасидан, ёшидан, жинсидан келиб чиққан ҳолда қўлланиладиган РТларига реакцияларини ҳисобга олиш билан беморларга индивидуал ёндошиши талаб қилинади.</a:t>
            </a:r>
            <a:endParaRPr lang="ru-RU" dirty="0"/>
          </a:p>
          <a:p>
            <a:endParaRPr lang="ru-RU" dirty="0"/>
          </a:p>
        </p:txBody>
      </p:sp>
    </p:spTree>
    <p:extLst>
      <p:ext uri="{BB962C8B-B14F-4D97-AF65-F5344CB8AC3E}">
        <p14:creationId xmlns:p14="http://schemas.microsoft.com/office/powerpoint/2010/main" val="31390001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b="1" dirty="0"/>
              <a:t>-реабилитациянинг даврийлиги</a:t>
            </a:r>
            <a:r>
              <a:rPr lang="uz-Cyrl-UZ" dirty="0"/>
              <a:t>;</a:t>
            </a:r>
            <a:endParaRPr lang="ru-RU" dirty="0"/>
          </a:p>
          <a:p>
            <a:r>
              <a:rPr lang="uz-Cyrl-UZ" dirty="0"/>
              <a:t>	Тиббий реабилитацияда 3 ёки 4 давр фарқланади.</a:t>
            </a:r>
            <a:endParaRPr lang="ru-RU" dirty="0"/>
          </a:p>
          <a:p>
            <a:r>
              <a:rPr lang="uz-Cyrl-UZ" dirty="0"/>
              <a:t>	</a:t>
            </a:r>
            <a:r>
              <a:rPr lang="uz-Cyrl-UZ" b="1" dirty="0"/>
              <a:t>3 даврли реабилитацияда</a:t>
            </a:r>
            <a:r>
              <a:rPr lang="uz-Cyrl-UZ" dirty="0"/>
              <a:t> :</a:t>
            </a:r>
            <a:endParaRPr lang="ru-RU" dirty="0"/>
          </a:p>
          <a:p>
            <a:r>
              <a:rPr lang="uz-Cyrl-UZ" dirty="0"/>
              <a:t>	-махсуслаштирилган шифохона;</a:t>
            </a:r>
            <a:endParaRPr lang="ru-RU" dirty="0"/>
          </a:p>
          <a:p>
            <a:r>
              <a:rPr lang="uz-Cyrl-UZ" dirty="0"/>
              <a:t>	-махсуслаштирилган реабилитация маркази ёки санаторий;</a:t>
            </a:r>
            <a:endParaRPr lang="ru-RU" dirty="0"/>
          </a:p>
          <a:p>
            <a:r>
              <a:rPr lang="uz-Cyrl-UZ" dirty="0"/>
              <a:t>	-поликлиниканинг реабилитация бўлими.     </a:t>
            </a:r>
            <a:endParaRPr lang="ru-RU" dirty="0"/>
          </a:p>
          <a:p>
            <a:r>
              <a:rPr lang="uz-Cyrl-UZ" dirty="0"/>
              <a:t>	</a:t>
            </a:r>
            <a:r>
              <a:rPr lang="uz-Cyrl-UZ" b="1" dirty="0"/>
              <a:t>Травматологияда қўлланиладиган 4 даврли реабилитацияда </a:t>
            </a:r>
            <a:r>
              <a:rPr lang="uz-Cyrl-UZ" dirty="0"/>
              <a:t>:</a:t>
            </a:r>
            <a:endParaRPr lang="ru-RU" dirty="0"/>
          </a:p>
          <a:p>
            <a:r>
              <a:rPr lang="uz-Cyrl-UZ" dirty="0"/>
              <a:t>	-тез ёрдамнинг махсуслаштирилган бригадаси;</a:t>
            </a:r>
            <a:endParaRPr lang="ru-RU" dirty="0"/>
          </a:p>
          <a:p>
            <a:r>
              <a:rPr lang="uz-Cyrl-UZ" dirty="0"/>
              <a:t>	-махсуслаштирилган травматология шифохонаси;</a:t>
            </a:r>
            <a:endParaRPr lang="ru-RU" dirty="0"/>
          </a:p>
          <a:p>
            <a:r>
              <a:rPr lang="uz-Cyrl-UZ" dirty="0"/>
              <a:t>	-махсуслаштирилган реабилитация маркази;</a:t>
            </a:r>
            <a:endParaRPr lang="ru-RU" dirty="0"/>
          </a:p>
          <a:p>
            <a:r>
              <a:rPr lang="uz-Cyrl-UZ" dirty="0"/>
              <a:t>	-поликлиниканинг реабилитация бўлими.     </a:t>
            </a:r>
            <a:endParaRPr lang="ru-RU" dirty="0"/>
          </a:p>
          <a:p>
            <a:endParaRPr lang="ru-RU" dirty="0"/>
          </a:p>
        </p:txBody>
      </p:sp>
    </p:spTree>
    <p:extLst>
      <p:ext uri="{BB962C8B-B14F-4D97-AF65-F5344CB8AC3E}">
        <p14:creationId xmlns:p14="http://schemas.microsoft.com/office/powerpoint/2010/main" val="38488378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b="1" dirty="0"/>
              <a:t>Реабилитация жараёни яна қуйидагича даврланиши мумкин</a:t>
            </a:r>
            <a:r>
              <a:rPr lang="uz-Cyrl-UZ" dirty="0"/>
              <a:t> : </a:t>
            </a:r>
            <a:endParaRPr lang="ru-RU" dirty="0"/>
          </a:p>
          <a:p>
            <a:r>
              <a:rPr lang="uz-Cyrl-UZ" dirty="0"/>
              <a:t>	</a:t>
            </a:r>
            <a:r>
              <a:rPr lang="uz-Cyrl-UZ" b="1" dirty="0"/>
              <a:t>1-давр – тикланиш терапияси. </a:t>
            </a:r>
            <a:r>
              <a:rPr lang="uz-Cyrl-UZ" dirty="0"/>
              <a:t>Бу дварнинг вазифаси : фаол даволаниш ва РТни ўтказишга беморни руҳий ва функционал тайёрлаш; функция дефектининг ва ногиронликнинг ривожланишини олдини олиш.</a:t>
            </a:r>
            <a:endParaRPr lang="ru-RU" dirty="0"/>
          </a:p>
          <a:p>
            <a:r>
              <a:rPr lang="uz-Cyrl-UZ" dirty="0"/>
              <a:t>	</a:t>
            </a:r>
            <a:r>
              <a:rPr lang="uz-Cyrl-UZ" b="1" dirty="0"/>
              <a:t>2-давр – реадаптация. </a:t>
            </a:r>
            <a:r>
              <a:rPr lang="uz-Cyrl-UZ" dirty="0"/>
              <a:t>Вазифаси – ташқи муҳит шароитига беморнинг мослашиши, бу РТ ҳажмининг ортиши билан ҳарактерланади.</a:t>
            </a:r>
            <a:endParaRPr lang="ru-RU" dirty="0"/>
          </a:p>
          <a:p>
            <a:r>
              <a:rPr lang="uz-Cyrl-UZ" dirty="0"/>
              <a:t>	</a:t>
            </a:r>
            <a:r>
              <a:rPr lang="uz-Cyrl-UZ" b="1" dirty="0"/>
              <a:t>3-давр – реабилитация. </a:t>
            </a:r>
            <a:r>
              <a:rPr lang="uz-Cyrl-UZ" dirty="0"/>
              <a:t>Вазифаси – ўзгаларга мухтожлигини рад этиш билан маиший ҳаётга мослашиш, касаллангунча бўлган ижтимоий ва меҳнат статусини (қобилиятини) тиклаш.</a:t>
            </a:r>
            <a:r>
              <a:rPr lang="uz-Cyrl-UZ" b="1" dirty="0"/>
              <a:t> </a:t>
            </a:r>
            <a:endParaRPr lang="ru-RU" dirty="0"/>
          </a:p>
        </p:txBody>
      </p:sp>
    </p:spTree>
    <p:extLst>
      <p:ext uri="{BB962C8B-B14F-4D97-AF65-F5344CB8AC3E}">
        <p14:creationId xmlns:p14="http://schemas.microsoft.com/office/powerpoint/2010/main" val="9234106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b="1" dirty="0"/>
              <a:t>-реабилитациянинг ҳамма даврида бевоситалиги (узлуксизлиги ва кетма-кетлиги)</a:t>
            </a:r>
            <a:r>
              <a:rPr lang="uz-Cyrl-UZ" dirty="0"/>
              <a:t>;</a:t>
            </a:r>
            <a:endParaRPr lang="ru-RU" dirty="0"/>
          </a:p>
          <a:p>
            <a:r>
              <a:rPr lang="uz-Cyrl-UZ" dirty="0"/>
              <a:t>	Бир давр ичида, шунингдек бир даврдан бошқа даврга ўтишда муҳим аҳамият касб этади. Организмнинг ҳар хил системаларининг функционал ҳолати яхшиланади, чиниқиш ортади, лекин РТ ларининг қўлланилишида узоқ ва яқин муддат ичида бажарилмаса беморнинг аҳволи ёмонлашишига олиб келади, бу РТларининг бошқатдан бошлашга олиб келади. Бир даврдан кейингисига, бир тиббий муассасадан бошқасига ўтишда реабилитациянинг асосий принципи бўлиб кетма-кетлик ҳисобланади. Бунда ҳар бир даврдаги реабилитация картасида қўлланилган даволаш ва реабилитация восита ва усулларини, беморнинг функционал ҳолатини кўрсатиш муҳим аҳамиятга эга</a:t>
            </a:r>
            <a:r>
              <a:rPr lang="uz-Cyrl-UZ" dirty="0" smtClean="0"/>
              <a:t>.</a:t>
            </a:r>
            <a:endParaRPr lang="ru-RU" dirty="0"/>
          </a:p>
        </p:txBody>
      </p:sp>
    </p:spTree>
    <p:extLst>
      <p:ext uri="{BB962C8B-B14F-4D97-AF65-F5344CB8AC3E}">
        <p14:creationId xmlns:p14="http://schemas.microsoft.com/office/powerpoint/2010/main" val="10350361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b="1" dirty="0"/>
              <a:t>-РТларини ижтимоий йўналтириш</a:t>
            </a:r>
            <a:r>
              <a:rPr lang="uz-Cyrl-UZ" dirty="0"/>
              <a:t>;</a:t>
            </a:r>
            <a:endParaRPr lang="ru-RU" dirty="0"/>
          </a:p>
          <a:p>
            <a:r>
              <a:rPr lang="uz-Cyrl-UZ" dirty="0"/>
              <a:t>	Реабилитациянинг асосий мақсади бемор ва ногиронларни маиший ва меҳнат фаолиятига, оила ва жамиятга эрта ва эффектив қайтариш, инсоннинг шахсий хусусиятларини тиклаш бўлиб ҳисобланади. Тиббий реабилитациянинг якуний оптимал натижаси бўлиб соғлиқни тиклаш ва ўрганган касбий меҳнатига қайтариш ҳисобланади. Шундай ҳоллар бўладики, РТларининг тўғри ўтказилишига қарамасдан соғлиқни тиклаш ва меҳнат қобилиятини қайтариш имкони бўлмайди. Бундай ҳолатларда ҳаёт фаолиятида ўзига-ўзи хизмат қилишни таъминловчи усулларни қўллаш билан чегараланади. Бунда касбни ўзгартириш, меҳнат қобилияти чегараланган шахсларни ишга жойлаштириш, руҳий ҳолатини тиклаш катта аҳамиятга эга.</a:t>
            </a:r>
            <a:endParaRPr lang="ru-RU" dirty="0"/>
          </a:p>
          <a:p>
            <a:endParaRPr lang="ru-RU" dirty="0"/>
          </a:p>
        </p:txBody>
      </p:sp>
    </p:spTree>
    <p:extLst>
      <p:ext uri="{BB962C8B-B14F-4D97-AF65-F5344CB8AC3E}">
        <p14:creationId xmlns:p14="http://schemas.microsoft.com/office/powerpoint/2010/main" val="30459424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Ижтимоий-меҳнат реабилитация билан ижтимоий таъминот органлари шуғулланадилар. Бунда врач-меҳнат эксперт комиссияси (ВТЭК) катта аҳамият касб этади. Улар меҳнатга қобилиятни йўқотиш даражасини аниқлайдилар, касбий йўналишни таъминлайдилар, улар назоратида ногиронлар янги касбга қайта ўқийдилар. Меҳнат реабилитацияси шахснинг меҳнат қобилиятини оширишга ва унинг руҳий ва жисмоний имкониятларини оптимал даражада сақлашга қаратилиши зарур. Бу муаммо РТлари курсини маълум вақтларда қайта ўтказиш билан хал этилади ва у соғлиқ кўрсаткичларини ва ногиронларнинг функционал ҳолатини яхшилашга йўналтирилади. </a:t>
            </a:r>
            <a:endParaRPr lang="ru-RU" dirty="0"/>
          </a:p>
        </p:txBody>
      </p:sp>
    </p:spTree>
    <p:extLst>
      <p:ext uri="{BB962C8B-B14F-4D97-AF65-F5344CB8AC3E}">
        <p14:creationId xmlns:p14="http://schemas.microsoft.com/office/powerpoint/2010/main" val="18698249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a:t>
            </a:r>
            <a:r>
              <a:rPr lang="uz-Cyrl-UZ" b="1" dirty="0"/>
              <a:t>реабилитациянинг эффективлигини ва юкламаларнинг мослигини назорат қилувчи усулларини қўллаш</a:t>
            </a:r>
            <a:r>
              <a:rPr lang="uz-Cyrl-UZ" dirty="0"/>
              <a:t>;</a:t>
            </a:r>
            <a:endParaRPr lang="ru-RU" dirty="0"/>
          </a:p>
          <a:p>
            <a:r>
              <a:rPr lang="uz-Cyrl-UZ" dirty="0"/>
              <a:t>	Касаллик натижасида бузилган функцияларнинг тикланиш характери ва хусусиятини ҳисобга олгандагина реабилитация жараёни муваффақиятли бўлади. Тикловчи даволашни тавсия этиш учун беморнинг ҳолатини бир қатор кўрсаткичларини тўғри баҳолаш зарурдир. Бу мақсадда реабилитация жараёнида беморнинг ҳолатини назорат усуллари ва махсус диагностика қўлланилади. Улар қуйидаги турларга бўлинади:</a:t>
            </a:r>
            <a:endParaRPr lang="ru-RU" dirty="0"/>
          </a:p>
        </p:txBody>
      </p:sp>
    </p:spTree>
    <p:extLst>
      <p:ext uri="{BB962C8B-B14F-4D97-AF65-F5344CB8AC3E}">
        <p14:creationId xmlns:p14="http://schemas.microsoft.com/office/powerpoint/2010/main" val="26516695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b="1" dirty="0"/>
              <a:t>1.Тиббий диагностика</a:t>
            </a:r>
            <a:endParaRPr lang="ru-RU" dirty="0"/>
          </a:p>
          <a:p>
            <a:r>
              <a:rPr lang="uz-Cyrl-UZ" dirty="0"/>
              <a:t>	Тиббий диагностика саволлари шифокор томонидан хал этилади ва қуйидагилардан иборат, яъни сўров, анализ, кўрикдан ўтказиш, пальпация, перкуссия, аускультация, шунингдек клиник усуллар, лаборатория анализлари натижалари.</a:t>
            </a:r>
            <a:endParaRPr lang="ru-RU" dirty="0"/>
          </a:p>
          <a:p>
            <a:r>
              <a:rPr lang="uz-Cyrl-UZ" dirty="0"/>
              <a:t>	</a:t>
            </a:r>
            <a:r>
              <a:rPr lang="uz-Cyrl-UZ" b="1" dirty="0"/>
              <a:t>2.Функционал диагностика</a:t>
            </a:r>
            <a:endParaRPr lang="ru-RU" dirty="0"/>
          </a:p>
          <a:p>
            <a:r>
              <a:rPr lang="uz-Cyrl-UZ" b="1" dirty="0"/>
              <a:t>	</a:t>
            </a:r>
            <a:r>
              <a:rPr lang="uz-Cyrl-UZ" dirty="0"/>
              <a:t>Организм система ва органларининг функционал ҳолатини текшириш инструментал усуллар ёрдами билан (ЭКГ, фонокардиография, спирография, электромиография ва х.з.), турли функционал синамалар билан амалга оширилади.</a:t>
            </a:r>
            <a:endParaRPr lang="ru-RU" dirty="0"/>
          </a:p>
          <a:p>
            <a:endParaRPr lang="ru-RU" dirty="0"/>
          </a:p>
        </p:txBody>
      </p:sp>
    </p:spTree>
    <p:extLst>
      <p:ext uri="{BB962C8B-B14F-4D97-AF65-F5344CB8AC3E}">
        <p14:creationId xmlns:p14="http://schemas.microsoft.com/office/powerpoint/2010/main" val="13101510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b="1" dirty="0"/>
              <a:t>3.Мотодиагностика </a:t>
            </a:r>
            <a:endParaRPr lang="ru-RU" dirty="0"/>
          </a:p>
          <a:p>
            <a:r>
              <a:rPr lang="uz-Cyrl-UZ" b="1" dirty="0"/>
              <a:t>	</a:t>
            </a:r>
            <a:r>
              <a:rPr lang="uz-Cyrl-UZ" dirty="0"/>
              <a:t>Реабилитацияда муҳим аҳамият касб этади, яъни беморнинг ҳаракат имкониятлари аниқланади, маиший ва меҳнат фаолиятига қобилиятини аниқлаш учун турли синамалар, мушакли тестлашдан фойдаланилади.</a:t>
            </a:r>
            <a:endParaRPr lang="ru-RU" dirty="0"/>
          </a:p>
          <a:p>
            <a:r>
              <a:rPr lang="uz-Cyrl-UZ" dirty="0"/>
              <a:t>	</a:t>
            </a:r>
            <a:r>
              <a:rPr lang="uz-Cyrl-UZ" b="1" dirty="0"/>
              <a:t>4.Психодиагностика	</a:t>
            </a:r>
            <a:endParaRPr lang="ru-RU" dirty="0"/>
          </a:p>
          <a:p>
            <a:r>
              <a:rPr lang="uz-Cyrl-UZ" dirty="0"/>
              <a:t>	Беморнинг клиник ўрганилиши психолог томонидан ўтказиладиган экспериментал-руҳий текширишлар билан мустаҳкамланади. Психолог руҳий функциянинг ўзгариш даражасини ва тузилишини, хотиранинг, эътиборнинг, фикрлашнинг ўзгаришини  аниқлайди.</a:t>
            </a:r>
            <a:endParaRPr lang="ru-RU" dirty="0"/>
          </a:p>
          <a:p>
            <a:endParaRPr lang="ru-RU" dirty="0"/>
          </a:p>
        </p:txBody>
      </p:sp>
    </p:spTree>
    <p:extLst>
      <p:ext uri="{BB962C8B-B14F-4D97-AF65-F5344CB8AC3E}">
        <p14:creationId xmlns:p14="http://schemas.microsoft.com/office/powerpoint/2010/main" val="7741073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b="1" dirty="0"/>
              <a:t>Жисмоний реабилитация воситалари</a:t>
            </a:r>
            <a:r>
              <a:rPr lang="uz-Cyrl-UZ" dirty="0"/>
              <a:t> қуйидагиларга бўлинади :</a:t>
            </a:r>
            <a:endParaRPr lang="ru-RU" dirty="0"/>
          </a:p>
          <a:p>
            <a:r>
              <a:rPr lang="uz-Cyrl-UZ" dirty="0"/>
              <a:t>	1.</a:t>
            </a:r>
            <a:r>
              <a:rPr lang="uz-Cyrl-UZ" b="1" dirty="0"/>
              <a:t>Фаол восита</a:t>
            </a:r>
            <a:r>
              <a:rPr lang="uz-Cyrl-UZ" dirty="0"/>
              <a:t> – ШЖТнинг ҳамма шакллари тааллуқлидир : турли жисмоний машқлар, спорт элементлари ва спорт тайёргарлиги, юриш, югуриш ва бошқа циклик машқлар ва спорт турлари, тренажерларда ишлаш, хореотерапия, меҳнат билан даволаш ва ҳ.з.</a:t>
            </a:r>
            <a:endParaRPr lang="ru-RU" dirty="0"/>
          </a:p>
          <a:p>
            <a:r>
              <a:rPr lang="uz-Cyrl-UZ" dirty="0"/>
              <a:t>	2.</a:t>
            </a:r>
            <a:r>
              <a:rPr lang="uz-Cyrl-UZ" b="1" dirty="0"/>
              <a:t>Пассив восита</a:t>
            </a:r>
            <a:r>
              <a:rPr lang="uz-Cyrl-UZ" dirty="0"/>
              <a:t> – массаж, мануал терапия, физиотерапия, табиатнинг табиий ва сунъий омиллари.</a:t>
            </a:r>
            <a:endParaRPr lang="ru-RU" dirty="0"/>
          </a:p>
          <a:p>
            <a:r>
              <a:rPr lang="uz-Cyrl-UZ" dirty="0"/>
              <a:t>	3.</a:t>
            </a:r>
            <a:r>
              <a:rPr lang="uz-Cyrl-UZ" b="1" dirty="0"/>
              <a:t>Руҳий бошқарув воситаси – </a:t>
            </a:r>
            <a:r>
              <a:rPr lang="uz-Cyrl-UZ" dirty="0"/>
              <a:t>аутоген шуғулланиш, мушак релаксацияси ва х.з.</a:t>
            </a:r>
            <a:endParaRPr lang="ru-RU" dirty="0"/>
          </a:p>
          <a:p>
            <a:endParaRPr lang="ru-RU" dirty="0"/>
          </a:p>
        </p:txBody>
      </p:sp>
    </p:spTree>
    <p:extLst>
      <p:ext uri="{BB962C8B-B14F-4D97-AF65-F5344CB8AC3E}">
        <p14:creationId xmlns:p14="http://schemas.microsoft.com/office/powerpoint/2010/main" val="32601770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b="1" dirty="0"/>
              <a:t>Реабилитация дастури</a:t>
            </a:r>
            <a:r>
              <a:rPr lang="uz-Cyrl-UZ" dirty="0"/>
              <a:t>ни тузишда ҳамма ўзгаришлар (морфологик, физиологик, руҳий) инобатга олинади ва қуйидаги қоидаларга амал қилинади :</a:t>
            </a:r>
            <a:endParaRPr lang="ru-RU" dirty="0"/>
          </a:p>
          <a:p>
            <a:r>
              <a:rPr lang="uz-Cyrl-UZ" dirty="0"/>
              <a:t>	-шифокор, реабилитолог ва беморнинг ҳамкорлиги;</a:t>
            </a:r>
            <a:endParaRPr lang="ru-RU" dirty="0"/>
          </a:p>
          <a:p>
            <a:r>
              <a:rPr lang="uz-Cyrl-UZ" dirty="0"/>
              <a:t>	-беморнинг реабилитацион имкониятини аниқлаш, айниқса ҳаракат имкониятларини;</a:t>
            </a:r>
            <a:endParaRPr lang="ru-RU" dirty="0"/>
          </a:p>
          <a:p>
            <a:r>
              <a:rPr lang="uz-Cyrl-UZ" dirty="0"/>
              <a:t>	-таъсирнинг ҳар тарафлиги, яъни ҳар бир бемор учун реабилитациянинг ҳамма томонларини ҳисобга олиш;</a:t>
            </a:r>
            <a:endParaRPr lang="ru-RU" dirty="0"/>
          </a:p>
          <a:p>
            <a:r>
              <a:rPr lang="uz-Cyrl-UZ" dirty="0"/>
              <a:t>	-даволовчи-тикловчи тадбирлар комплекси;</a:t>
            </a:r>
            <a:endParaRPr lang="ru-RU" dirty="0"/>
          </a:p>
          <a:p>
            <a:r>
              <a:rPr lang="uz-Cyrl-UZ" dirty="0"/>
              <a:t>	-ўтказиладиган таъсирнинг поғанасимонлиги (беморнинг функционал ҳолатини ҳисобга олиш билан тикловчи тадбирларни босқичма-босқич тавсия этиш).</a:t>
            </a:r>
            <a:endParaRPr lang="ru-RU" dirty="0"/>
          </a:p>
        </p:txBody>
      </p:sp>
    </p:spTree>
    <p:extLst>
      <p:ext uri="{BB962C8B-B14F-4D97-AF65-F5344CB8AC3E}">
        <p14:creationId xmlns:p14="http://schemas.microsoft.com/office/powerpoint/2010/main" val="24326666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62500" lnSpcReduction="20000"/>
          </a:bodyPr>
          <a:lstStyle/>
          <a:p>
            <a:r>
              <a:rPr lang="uz-Cyrl-UZ" dirty="0"/>
              <a:t>Беморларнинг реабилитацион имкониятларини аниқлаш қуйидаги бир қатор вазифаларни хал этишни талаб қилади :</a:t>
            </a:r>
            <a:endParaRPr lang="ru-RU" dirty="0"/>
          </a:p>
          <a:p>
            <a:r>
              <a:rPr lang="uz-Cyrl-UZ" dirty="0"/>
              <a:t>	1.Ҳаракатнинг бузилиши характерини ва ҳаракат функциясининг чегараланиш даражасини ҳал этиш.</a:t>
            </a:r>
            <a:endParaRPr lang="ru-RU" dirty="0"/>
          </a:p>
          <a:p>
            <a:r>
              <a:rPr lang="uz-Cyrl-UZ" dirty="0"/>
              <a:t>	2.Бемор таянч-ҳаракат аппаратининг жароҳатланган қисмининг ёки жароҳатланган орган ёки системанинг бузилган функциясининг тўлиқ ёки қисман морфологик ва функционал тикланиш имкониятларини аниқлаш.</a:t>
            </a:r>
            <a:endParaRPr lang="ru-RU" dirty="0"/>
          </a:p>
          <a:p>
            <a:r>
              <a:rPr lang="uz-Cyrl-UZ" dirty="0"/>
              <a:t>	3.Касалликда бемор организмининг адаптацион-мослашув ва компенсатор имкониятларининг ривожланишининг кейинги натижалари маълумоти.</a:t>
            </a:r>
            <a:endParaRPr lang="ru-RU" dirty="0"/>
          </a:p>
          <a:p>
            <a:r>
              <a:rPr lang="uz-Cyrl-UZ" dirty="0"/>
              <a:t>	4.Реабилитация жараёнида турли жисмоний юкламаларнинг характери, ҳажми ва интенсивлиги бўйича кўтара олишини аниқлашни ҳисобга олиш билан алоҳида орган ва системаларнинг функционал қобилиятини ва бутун организмнинг жисмоний иш бажариш қобилиятини баҳолаш.</a:t>
            </a:r>
            <a:endParaRPr lang="ru-RU" dirty="0"/>
          </a:p>
          <a:p>
            <a:endParaRPr lang="ru-RU" dirty="0"/>
          </a:p>
        </p:txBody>
      </p:sp>
    </p:spTree>
    <p:extLst>
      <p:ext uri="{BB962C8B-B14F-4D97-AF65-F5344CB8AC3E}">
        <p14:creationId xmlns:p14="http://schemas.microsoft.com/office/powerpoint/2010/main" val="8187147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uz-Cyrl-UZ" dirty="0"/>
              <a:t>Реабилитацион имкониятни баҳолаш натижаларини динамикада кузатиш зарур, бу реабилитацион дастурнинг вак маълум машғулотларнинг эффективлигини аниқлашга имкон беради.</a:t>
            </a:r>
            <a:endParaRPr lang="ru-RU" dirty="0"/>
          </a:p>
          <a:p>
            <a:r>
              <a:rPr lang="uz-Cyrl-UZ" dirty="0"/>
              <a:t>	Тўрт баллик шкала бўйича тикланиш даражасини баҳолаш мумкин : тўлиқ тикланиш; қисман тикланиш; дастлабки ҳолатига нисбатан ўзгаришсиз; ёмонлашиш.</a:t>
            </a:r>
            <a:endParaRPr lang="ru-RU" dirty="0"/>
          </a:p>
          <a:p>
            <a:endParaRPr lang="ru-RU" dirty="0"/>
          </a:p>
        </p:txBody>
      </p:sp>
    </p:spTree>
    <p:extLst>
      <p:ext uri="{BB962C8B-B14F-4D97-AF65-F5344CB8AC3E}">
        <p14:creationId xmlns:p14="http://schemas.microsoft.com/office/powerpoint/2010/main" val="40110187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62500" lnSpcReduction="20000"/>
          </a:bodyPr>
          <a:lstStyle/>
          <a:p>
            <a:r>
              <a:rPr lang="uz-Cyrl-UZ" dirty="0"/>
              <a:t>Меҳнат саволлари бўйича Халқаро бўлим қуйидаги шкалани таклиф қилади :</a:t>
            </a:r>
            <a:endParaRPr lang="ru-RU" dirty="0"/>
          </a:p>
          <a:p>
            <a:r>
              <a:rPr lang="uz-Cyrl-UZ" dirty="0"/>
              <a:t>	1.У ёки бу даражада функционал қобилиятнинг тикланиши.</a:t>
            </a:r>
            <a:endParaRPr lang="ru-RU" dirty="0"/>
          </a:p>
          <a:p>
            <a:r>
              <a:rPr lang="uz-Cyrl-UZ" dirty="0"/>
              <a:t>	1.1.Тўлиқ тикланиш.</a:t>
            </a:r>
            <a:endParaRPr lang="ru-RU" dirty="0"/>
          </a:p>
          <a:p>
            <a:r>
              <a:rPr lang="uz-Cyrl-UZ" dirty="0"/>
              <a:t>	1.2.Қисман тикланиш.</a:t>
            </a:r>
            <a:endParaRPr lang="ru-RU" dirty="0"/>
          </a:p>
          <a:p>
            <a:r>
              <a:rPr lang="uz-Cyrl-UZ" dirty="0"/>
              <a:t>	1.3.Функциянинг чегараланишли тикланишида компенсация ва тикланишнинг йўқлиги.</a:t>
            </a:r>
            <a:endParaRPr lang="ru-RU" dirty="0"/>
          </a:p>
          <a:p>
            <a:r>
              <a:rPr lang="uz-Cyrl-UZ" dirty="0"/>
              <a:t>	1.4.Тикланиш йўқлигида уни алмаштириш (ортопедик ёки жарроҳлик).</a:t>
            </a:r>
            <a:endParaRPr lang="ru-RU" dirty="0"/>
          </a:p>
          <a:p>
            <a:r>
              <a:rPr lang="uz-Cyrl-UZ" dirty="0"/>
              <a:t>	2.Кундалик ва касбий ҳаётга мослашишни тиклаш.</a:t>
            </a:r>
            <a:endParaRPr lang="ru-RU" dirty="0"/>
          </a:p>
          <a:p>
            <a:r>
              <a:rPr lang="uz-Cyrl-UZ" dirty="0"/>
              <a:t>	2.1.Меҳнат ва маиший фаолиятга тайёргарликни тарбиялаш.</a:t>
            </a:r>
            <a:endParaRPr lang="ru-RU" dirty="0"/>
          </a:p>
          <a:p>
            <a:r>
              <a:rPr lang="uz-Cyrl-UZ" dirty="0"/>
              <a:t>	2.2.Меҳнат билан даволаш.</a:t>
            </a:r>
            <a:endParaRPr lang="ru-RU" dirty="0"/>
          </a:p>
          <a:p>
            <a:r>
              <a:rPr lang="uz-Cyrl-UZ" dirty="0"/>
              <a:t>	3.Меҳнат жараёнига жалб этиш – меҳнат фаолиятига лаёқатлигини аниқлаш, қайта тайёрлаш.</a:t>
            </a:r>
            <a:endParaRPr lang="ru-RU" dirty="0"/>
          </a:p>
          <a:p>
            <a:r>
              <a:rPr lang="uz-Cyrl-UZ" dirty="0"/>
              <a:t>	4.Реабилитация ўтувчиларга диспансер хизматини ўтказиш.</a:t>
            </a:r>
            <a:endParaRPr lang="ru-RU" dirty="0"/>
          </a:p>
          <a:p>
            <a:endParaRPr lang="ru-RU" dirty="0"/>
          </a:p>
        </p:txBody>
      </p:sp>
    </p:spTree>
    <p:extLst>
      <p:ext uri="{BB962C8B-B14F-4D97-AF65-F5344CB8AC3E}">
        <p14:creationId xmlns:p14="http://schemas.microsoft.com/office/powerpoint/2010/main" val="5149425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Реабилитация тадбирларининг яқин ва узоқ натижаларини ўрганиб бориш реабилитация жараёнини режали ва эффектли олиб боришга имкон беради, ҳар бир босқичга асосий вазифаларни аниқлаб беради, ижобий натижага эришиш учун мос ва эффектли влситалар комплексини танлаб олишга имкон беради.</a:t>
            </a:r>
            <a:endParaRPr lang="ru-RU" dirty="0"/>
          </a:p>
          <a:p>
            <a:r>
              <a:rPr lang="uz-Cyrl-UZ" dirty="0"/>
              <a:t>	Бугунги кунда физик омиллар ва жисмоний машқлар ёрдамида тезроқ тузалиб кетмайдиган касалликлар йўқ деса бўлади. Саломатликни мустаҳкамлашга ва турли хил касалликларни олдини олишда улардан кенг фойдаланилади. Уй шароитида физиотерапевтик ва шифобахш жисмоний тарбия воситаларини қўллаш ҳам мумкин ва бу яхши самара беради. Бутун дунё мамлакатларида бу йўналиш яна ривожланиб бормоқда.	</a:t>
            </a:r>
            <a:endParaRPr lang="ru-RU" dirty="0"/>
          </a:p>
          <a:p>
            <a:endParaRPr lang="ru-RU" dirty="0"/>
          </a:p>
        </p:txBody>
      </p:sp>
    </p:spTree>
    <p:extLst>
      <p:ext uri="{BB962C8B-B14F-4D97-AF65-F5344CB8AC3E}">
        <p14:creationId xmlns:p14="http://schemas.microsoft.com/office/powerpoint/2010/main" val="368913704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Физиотерапевтик усулларнинг афзалликлари ва эътиборга </a:t>
            </a:r>
            <a:endParaRPr lang="ru-RU" dirty="0"/>
          </a:p>
          <a:p>
            <a:r>
              <a:rPr lang="uz-Cyrl-UZ" dirty="0"/>
              <a:t>лойиқ тарафлари</a:t>
            </a:r>
            <a:endParaRPr lang="ru-RU" dirty="0"/>
          </a:p>
          <a:p>
            <a:r>
              <a:rPr lang="uz-Cyrl-UZ" dirty="0"/>
              <a:t>	1.Физикавий усул даволаш воситаси сифатида барча учун қулай, ҳатто уй шароитида ҳам қўлланилиши мумкин.</a:t>
            </a:r>
            <a:endParaRPr lang="ru-RU" dirty="0"/>
          </a:p>
          <a:p>
            <a:r>
              <a:rPr lang="uz-Cyrl-UZ" dirty="0"/>
              <a:t>	2.Физиотерапевтик усуллар анча арзон. Самарадорлик жиҳатидан бошқа даволаш воситаларидан юқори туради.</a:t>
            </a:r>
            <a:endParaRPr lang="ru-RU" dirty="0"/>
          </a:p>
          <a:p>
            <a:r>
              <a:rPr lang="uz-Cyrl-UZ" dirty="0"/>
              <a:t>	3.Физиотерапевтик усулларни қариялар ва болаларда қўллаш мумкин, чунки уларни қўллашда оғриқ сезилмайди, аксинча ёқимли таъсир кўрсатади.</a:t>
            </a:r>
            <a:endParaRPr lang="ru-RU" dirty="0"/>
          </a:p>
          <a:p>
            <a:endParaRPr lang="ru-RU" dirty="0"/>
          </a:p>
        </p:txBody>
      </p:sp>
    </p:spTree>
    <p:extLst>
      <p:ext uri="{BB962C8B-B14F-4D97-AF65-F5344CB8AC3E}">
        <p14:creationId xmlns:p14="http://schemas.microsoft.com/office/powerpoint/2010/main" val="9485679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dirty="0"/>
              <a:t>4.Дори-дармонлар ва бошқа даволаш воситаларидан фарқи, физиотерапевтик усуллардан фақатгина даволаш воситаси сифатида эмас, балки турли касалликларнинг олдини олиш, организмни соғломлаштириш ва чиниқтириш учун ҳам фойдаланилади.</a:t>
            </a:r>
            <a:endParaRPr lang="ru-RU" dirty="0"/>
          </a:p>
          <a:p>
            <a:r>
              <a:rPr lang="uz-Cyrl-UZ" dirty="0"/>
              <a:t>	5.Организмнинг барча системаларига физик омиллар фаол таъсир кўрсатади. Шунинг учун физиотерапевтик аппаратлардан бир неча хили бўлса ҳам, уларнинг ишлатилиш услубини яхши билган ҳолда турли хил касалликларни самарали даволаш мумкин.</a:t>
            </a:r>
            <a:endParaRPr lang="ru-RU" dirty="0"/>
          </a:p>
          <a:p>
            <a:r>
              <a:rPr lang="uz-Cyrl-UZ" dirty="0"/>
              <a:t>	6.Физик омиллар – бу физиологик даволаш воситалари бўлиб, организмга юмшоқ таъсир берувчи, оғриқ бермайдиган, аста-секин компенсатор-мослашув реакциясини чақирувчи воситасидир. Буни қуйидагича тушунтириш мумкин : физик омиллар – инсон организми учун керакли ва унга хос бўлган ташқи таъсир қўзғатувчиларидир, инсон улар билан бирга туғилади, яшайди ва ривожланади.</a:t>
            </a:r>
            <a:endParaRPr lang="ru-RU" dirty="0"/>
          </a:p>
          <a:p>
            <a:endParaRPr lang="ru-RU" dirty="0"/>
          </a:p>
        </p:txBody>
      </p:sp>
    </p:spTree>
    <p:extLst>
      <p:ext uri="{BB962C8B-B14F-4D97-AF65-F5344CB8AC3E}">
        <p14:creationId xmlns:p14="http://schemas.microsoft.com/office/powerpoint/2010/main" val="21711324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uz-Cyrl-UZ" dirty="0"/>
              <a:t>7.Физик омилларни шифобахш таъсири маълум муддатгача сақланиб қолади, кўпинча узоқ муддатга (2 ойгача).</a:t>
            </a:r>
            <a:endParaRPr lang="ru-RU" dirty="0"/>
          </a:p>
          <a:p>
            <a:r>
              <a:rPr lang="uz-Cyrl-UZ" dirty="0"/>
              <a:t>8.Физик омилларнинг энг муҳим фазилати – иккиламчи салбий таъсирларни чақирмайди. Доривор препаратларга организм тез ўрганиб қолиши ва улар албатта иккиламчи салбий таъсирларга эга эканлигини назарда тутиш лозим, шуни ҳам ҳисобга олиш керакки, физиотерапевтик усул доривор препаратлар келтириб чиқарган ҳар хил асоратларни даволашда ҳам қўлланилади.</a:t>
            </a:r>
            <a:endParaRPr lang="ru-RU" dirty="0"/>
          </a:p>
          <a:p>
            <a:endParaRPr lang="ru-RU" dirty="0"/>
          </a:p>
        </p:txBody>
      </p:sp>
    </p:spTree>
    <p:extLst>
      <p:ext uri="{BB962C8B-B14F-4D97-AF65-F5344CB8AC3E}">
        <p14:creationId xmlns:p14="http://schemas.microsoft.com/office/powerpoint/2010/main" val="9653943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9.Яна бир афзаллик тарафи – физик омиллар организмнинг турли дори-дармонларга бўлган сезгирлигини оширади, бу эса дори дозасини бир неча барабар камайтириб, оз миқдорда кўпроқ терапевтик самара беришга олиб келади.</a:t>
            </a:r>
            <a:endParaRPr lang="ru-RU" dirty="0"/>
          </a:p>
          <a:p>
            <a:r>
              <a:rPr lang="uz-Cyrl-UZ" dirty="0" smtClean="0"/>
              <a:t>10.Физиотерапевтик </a:t>
            </a:r>
            <a:r>
              <a:rPr lang="uz-Cyrl-UZ" dirty="0"/>
              <a:t>усуллар билан даволаш инсон психикасининг эмоционал доирасига ҳам ижобий таъсир кўрсатади, бу эса касалликни тезроқ енгишга ёрдам беради. Оғриқ синдромини тезда йўқотиш, уйқуни тиклаш, меҳнат қилиш  қобилиятини қайта тиклаш ва ошириш, шунга ўхшаш амаллар организм учун жуда фойдали ва кераклидир.</a:t>
            </a:r>
            <a:endParaRPr lang="ru-RU" dirty="0"/>
          </a:p>
          <a:p>
            <a:endParaRPr lang="ru-RU" dirty="0"/>
          </a:p>
        </p:txBody>
      </p:sp>
    </p:spTree>
    <p:extLst>
      <p:ext uri="{BB962C8B-B14F-4D97-AF65-F5344CB8AC3E}">
        <p14:creationId xmlns:p14="http://schemas.microsoft.com/office/powerpoint/2010/main" val="31597309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uz-Cyrl-UZ" b="1" dirty="0"/>
              <a:t>Физиотерапия воситалари</a:t>
            </a:r>
            <a:endParaRPr lang="ru-RU" b="1" dirty="0"/>
          </a:p>
          <a:p>
            <a:r>
              <a:rPr lang="uz-Cyrl-UZ" dirty="0"/>
              <a:t>Тиббиёт амалиётида табиий (табиат қўйнида дам олиш масканларида) ва сунъий (шакллантирилган) физик омиллардан кенг фойдаланиладиган физиотерапиянинг маълум бир бўлими курортология деб аталиб, табиий иккинчи бўлими физиотерапия деб аталади. Физиотерапия турли гуруҳларга ажратиб квалификациялаш мумкин. </a:t>
            </a:r>
            <a:endParaRPr lang="ru-RU" dirty="0"/>
          </a:p>
        </p:txBody>
      </p:sp>
    </p:spTree>
    <p:extLst>
      <p:ext uri="{BB962C8B-B14F-4D97-AF65-F5344CB8AC3E}">
        <p14:creationId xmlns:p14="http://schemas.microsoft.com/office/powerpoint/2010/main" val="14449200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Бизнинг қарашимиз бўйича қуйидаги квалификация тушунишга осон бўлса керак.</a:t>
            </a:r>
            <a:endParaRPr lang="ru-RU" dirty="0"/>
          </a:p>
          <a:p>
            <a:r>
              <a:rPr lang="uz-Cyrl-UZ" dirty="0"/>
              <a:t>1-гуруҳ – паст кучланишли доимий ва импульсли электр токи (гальванизация, электрофорез, электр уйқу, диадинамотерапия, амплипульстерапия, электростимуляция, электродиагностика).</a:t>
            </a:r>
            <a:endParaRPr lang="ru-RU" dirty="0"/>
          </a:p>
          <a:p>
            <a:r>
              <a:rPr lang="uz-Cyrl-UZ" dirty="0"/>
              <a:t>2-гуруҳ – юқори кучланишли электр токи (диатермия, ультратоктерапия, маълум бир жойга дарсонвализация).</a:t>
            </a:r>
            <a:endParaRPr lang="ru-RU" dirty="0"/>
          </a:p>
          <a:p>
            <a:r>
              <a:rPr lang="uz-Cyrl-UZ" dirty="0"/>
              <a:t>3-гуруҳ – турли тавсифдаги электр, магнит ва электромагнит майдонлари (франклинизация, магнитотерапия, индуктотермия, УВЧ- ва СВЧ-терапия).</a:t>
            </a:r>
            <a:endParaRPr lang="ru-RU" dirty="0"/>
          </a:p>
          <a:p>
            <a:endParaRPr lang="ru-RU" dirty="0"/>
          </a:p>
        </p:txBody>
      </p:sp>
    </p:spTree>
    <p:extLst>
      <p:ext uri="{BB962C8B-B14F-4D97-AF65-F5344CB8AC3E}">
        <p14:creationId xmlns:p14="http://schemas.microsoft.com/office/powerpoint/2010/main" val="6757104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4-гуруҳ – оптик-ёруғлик диапазонидаги электр магнит тебранишлар (инфрақизил, кўринувчи, ультрабинафша ва лазер нурлари).</a:t>
            </a:r>
            <a:endParaRPr lang="ru-RU" dirty="0"/>
          </a:p>
          <a:p>
            <a:r>
              <a:rPr lang="uz-Cyrl-UZ" dirty="0"/>
              <a:t>5-гуруҳ – механик тебраниш билан таъсир кўрсатиш (массаж, ультратовуштерапия, ультрафонофорез, вибротерапия).</a:t>
            </a:r>
            <a:endParaRPr lang="ru-RU" dirty="0"/>
          </a:p>
          <a:p>
            <a:r>
              <a:rPr lang="uz-Cyrl-UZ" dirty="0"/>
              <a:t>6-гуруҳ – махсус ёки ўзгартирилган ҳаво муҳитида даволаш (аэрозольтерапия –пурлатгич ёрдамида доривор моддалар билан даволаш, баротерапия – босим ёрдамида даволаш, аэротерапия – тоза ҳаво ёрдамида даволаш, климатотерапия – ташқи муҳитни ўзгартириш,яъни дам олиш масканларида даволаниш).</a:t>
            </a:r>
            <a:endParaRPr lang="ru-RU" dirty="0"/>
          </a:p>
        </p:txBody>
      </p:sp>
    </p:spTree>
    <p:extLst>
      <p:ext uri="{BB962C8B-B14F-4D97-AF65-F5344CB8AC3E}">
        <p14:creationId xmlns:p14="http://schemas.microsoft.com/office/powerpoint/2010/main" val="207177026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uz-Cyrl-UZ" dirty="0"/>
              <a:t>7-гуруҳ – сув ёрдамида даволаш, ичимлик чучук ва табиий маъдан минерал сувларидан соғломлаштириш ва даволашда фойдаланилади.</a:t>
            </a:r>
            <a:endParaRPr lang="ru-RU" dirty="0"/>
          </a:p>
          <a:p>
            <a:r>
              <a:rPr lang="uz-Cyrl-UZ" dirty="0"/>
              <a:t>	8-гуруҳ – тезлик услублар билан даволаш иссиқлик ёрдамида ва совуқлик ёрдамида (криотерапия, гипотермия) даволашга асосланган (шифобахш лой, парафин, озокерит, нафталан, қум, муз ва башқалар).</a:t>
            </a:r>
            <a:endParaRPr lang="ru-RU" dirty="0"/>
          </a:p>
        </p:txBody>
      </p:sp>
    </p:spTree>
    <p:extLst>
      <p:ext uri="{BB962C8B-B14F-4D97-AF65-F5344CB8AC3E}">
        <p14:creationId xmlns:p14="http://schemas.microsoft.com/office/powerpoint/2010/main" val="41552719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uz-Cyrl-UZ" dirty="0"/>
              <a:t>Физик омилларининг инсон организмига </a:t>
            </a:r>
            <a:endParaRPr lang="ru-RU" dirty="0"/>
          </a:p>
          <a:p>
            <a:r>
              <a:rPr lang="uz-Cyrl-UZ" dirty="0"/>
              <a:t>таъсир механизми</a:t>
            </a:r>
            <a:endParaRPr lang="ru-RU" dirty="0"/>
          </a:p>
          <a:p>
            <a:r>
              <a:rPr lang="uz-Cyrl-UZ" dirty="0"/>
              <a:t>	Физик омиллар турли хил кўринишда бўлгани билан уларнинг организмга таъсир механизми натижасида кўплаб умумий ҳолатлар юзага келади.Бунинг сабаби, организм ички муҳитини бир хилда ушлаб туришга қаратилган реакциялар шаклланишининг умумий бир хил қонунга асосланганлигидир. Организм ички муҳитини бир хиллиги, доимийлиги унинг барча системаларини нормал-меъёрда ишлаши учун зарур.</a:t>
            </a:r>
            <a:endParaRPr lang="ru-RU" dirty="0"/>
          </a:p>
          <a:p>
            <a:endParaRPr lang="ru-RU" dirty="0"/>
          </a:p>
        </p:txBody>
      </p:sp>
    </p:spTree>
    <p:extLst>
      <p:ext uri="{BB962C8B-B14F-4D97-AF65-F5344CB8AC3E}">
        <p14:creationId xmlns:p14="http://schemas.microsoft.com/office/powerpoint/2010/main" val="209973884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Организм ички муҳитининг доимийлигини сақлаб турувчи реакциялар мазмуни қуйидагилардан иборат : физик омиллар ташқи муҳитда ўзгариш чақиргани каби, организм ички муҳитида ҳам ўзгариш чақиради. Ташқи ва ички муҳит ўзгаришларига ҳар бир тирик организм умумий (системали) мослашув реакцияси билан жавоб беради. Бу реакциялар гуморал бошқарувнинг кўп бўлимлар ва нерв системасининг барча бўлимлари иштирокида бошқариладиган рефлектор механизм натижасида ривожланиб боради. Шуниси муҳимки, бу реакциялар организмда мувозанатни сақлаш ёки тиклашга, компенсатор ҳолатни ривожлантиришига, касаллик натижасида ҳосил бўлган асоратларни йўқотишга, организмни чиниқтиришига қаратилган. </a:t>
            </a:r>
            <a:endParaRPr lang="ru-RU" dirty="0"/>
          </a:p>
          <a:p>
            <a:endParaRPr lang="ru-RU" dirty="0"/>
          </a:p>
        </p:txBody>
      </p:sp>
    </p:spTree>
    <p:extLst>
      <p:ext uri="{BB962C8B-B14F-4D97-AF65-F5344CB8AC3E}">
        <p14:creationId xmlns:p14="http://schemas.microsoft.com/office/powerpoint/2010/main" val="4064413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uz-Cyrl-UZ" dirty="0"/>
              <a:t>Физик омиллар организмга турли йўллар, тери орқали, тана бўшлиғи, шиллиқ пардалар орқали касалланган жойнинг ўзига ҳамда ички органларга таъсир кўрсатади.</a:t>
            </a:r>
            <a:endParaRPr lang="ru-RU" dirty="0"/>
          </a:p>
          <a:p>
            <a:r>
              <a:rPr lang="uz-Cyrl-UZ" dirty="0"/>
              <a:t>	Бунда таъсир этувчи омил энергияси сўрилади, тўқималарда бирламчи физикавий ва кимёвий ўзгаришлар содир бўлади. Физик омиллар қўлланилганда ҳосил бўлган энергия тўқималарда яхши сўрилгандагина даволаш таъсири юқори бўлади. Организмга сўрилмай қолган энергия эса ҳеч қандай таъсир кўрсата олмайди.</a:t>
            </a:r>
            <a:endParaRPr lang="ru-RU" dirty="0"/>
          </a:p>
          <a:p>
            <a:endParaRPr lang="ru-RU" dirty="0"/>
          </a:p>
        </p:txBody>
      </p:sp>
    </p:spTree>
    <p:extLst>
      <p:ext uri="{BB962C8B-B14F-4D97-AF65-F5344CB8AC3E}">
        <p14:creationId xmlns:p14="http://schemas.microsoft.com/office/powerpoint/2010/main" val="411779421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Физик омиллар қўлланилганда қуйидаги бирламчи самарадорлик белгилари намаён бўлади : иссиқлик ҳосил бўлади, тўқималарда ионлар алмашинуви ва ҳолати ўзгаради, биологик фаол моддалар ва бўш радикаллар пайдо бўлади. Ҳаётий муҳим жараёнларнинг энг муҳим иштирокчиси бўлган сувнинг физикавий ва кимёвий хусусиятлари ўзгаради ва бошқа жараёнлар содир бўлади. Бу жараёнлар охирида тўқималардаги қўзғалишлар маҳаллий иммуно-биологик жараёнларда регионал қон айланиши ва микроциркуляцияда моддалар алмашинуви билан давом этади. Бу эса даволаш жараёнини тезлаштиради, оғриқлар камаяди, шишларнинг сўрилиши осонлашади. Бактериялар активлиги йўқолади, яллиғланиш жараёнлари тезда тузала бошлайди.</a:t>
            </a:r>
            <a:endParaRPr lang="ru-RU" dirty="0"/>
          </a:p>
          <a:p>
            <a:endParaRPr lang="ru-RU" dirty="0"/>
          </a:p>
        </p:txBody>
      </p:sp>
    </p:spTree>
    <p:extLst>
      <p:ext uri="{BB962C8B-B14F-4D97-AF65-F5344CB8AC3E}">
        <p14:creationId xmlns:p14="http://schemas.microsoft.com/office/powerpoint/2010/main" val="46355966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62500" lnSpcReduction="20000"/>
          </a:bodyPr>
          <a:lstStyle/>
          <a:p>
            <a:r>
              <a:rPr lang="uz-Cyrl-UZ" dirty="0"/>
              <a:t>Бу бирламчи ўзгаришлар тўқима ва органларда рецепторларни қўзғатади. Бу рецепторлар бош мияга импульс юбориб, ҳаётий жараёнларни бошқарувчи нерв марказларининг функционал ҳолатини ўзгаришига сабаб бўлади. Марказий нерв тузилмаларига келган импульсларга жавобан эфферент пастга йўналувчи импульслар ҳосил бўлиб, улар ички органлардаги патологик ўчоқларга етиб боради, организмнинг мослашув реакциясини тезлаштиради.</a:t>
            </a:r>
            <a:endParaRPr lang="ru-RU" dirty="0"/>
          </a:p>
          <a:p>
            <a:r>
              <a:rPr lang="uz-Cyrl-UZ" dirty="0"/>
              <a:t>	Мослашув реакциясининг шаклланишида марказий нерв системаси билан бирга ички секреция безлари системаси, яъни эндокрин система ҳам иштирок этади.</a:t>
            </a:r>
            <a:endParaRPr lang="ru-RU" dirty="0"/>
          </a:p>
          <a:p>
            <a:r>
              <a:rPr lang="uz-Cyrl-UZ" dirty="0"/>
              <a:t>	Касаллик даврида бу ўзгаришлар физиологик жараёнларни қайта тиклашга, умумий иммун ҳимоя реакциясини оширишга йўналтирилган бўлади. Шунинг учун кўплаб авторлар ҳаққоний равишда физикавий омиллар классификациясининг фақат энергия тури ҳамда генерация бўлмай, балки фармакотерапевтик таъсирига кўра гуруҳларга бўлади. </a:t>
            </a:r>
            <a:endParaRPr lang="ru-RU" dirty="0"/>
          </a:p>
          <a:p>
            <a:endParaRPr lang="ru-RU" dirty="0"/>
          </a:p>
        </p:txBody>
      </p:sp>
    </p:spTree>
    <p:extLst>
      <p:ext uri="{BB962C8B-B14F-4D97-AF65-F5344CB8AC3E}">
        <p14:creationId xmlns:p14="http://schemas.microsoft.com/office/powerpoint/2010/main" val="16311421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r>
              <a:rPr lang="uz-Cyrl-UZ" dirty="0"/>
              <a:t>I.Яллиғланишга қарши таъсир :</a:t>
            </a:r>
            <a:endParaRPr lang="ru-RU" dirty="0"/>
          </a:p>
          <a:p>
            <a:r>
              <a:rPr lang="uz-Cyrl-UZ" dirty="0"/>
              <a:t>  </a:t>
            </a:r>
            <a:r>
              <a:rPr lang="uz-Cyrl-UZ" sz="2000" b="1" i="1" dirty="0"/>
              <a:t>Ўткир (йирингсиз)               Ўткир бўлмаган	                 Сурункали </a:t>
            </a:r>
            <a:endParaRPr lang="uz-Cyrl-UZ" sz="2000" b="1" i="1" dirty="0" smtClean="0"/>
          </a:p>
          <a:p>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826784192"/>
              </p:ext>
            </p:extLst>
          </p:nvPr>
        </p:nvGraphicFramePr>
        <p:xfrm>
          <a:off x="395536" y="2708920"/>
          <a:ext cx="8496945" cy="3240360"/>
        </p:xfrm>
        <a:graphic>
          <a:graphicData uri="http://schemas.openxmlformats.org/drawingml/2006/table">
            <a:tbl>
              <a:tblPr firstRow="1" firstCol="1" bandRow="1">
                <a:tableStyleId>{5C22544A-7EE6-4342-B048-85BDC9FD1C3A}</a:tableStyleId>
              </a:tblPr>
              <a:tblGrid>
                <a:gridCol w="2832019"/>
                <a:gridCol w="2832019"/>
                <a:gridCol w="2832907"/>
              </a:tblGrid>
              <a:tr h="3240360">
                <a:tc>
                  <a:txBody>
                    <a:bodyPr/>
                    <a:lstStyle/>
                    <a:p>
                      <a:pPr algn="just">
                        <a:spcAft>
                          <a:spcPts val="0"/>
                        </a:spcAft>
                      </a:pPr>
                      <a:r>
                        <a:rPr lang="uz-Cyrl-UZ" sz="1400" dirty="0">
                          <a:effectLst/>
                        </a:rPr>
                        <a:t>СМТ, ДДТ</a:t>
                      </a:r>
                      <a:endParaRPr lang="ru-RU" sz="1200" dirty="0">
                        <a:effectLst/>
                      </a:endParaRPr>
                    </a:p>
                    <a:p>
                      <a:pPr algn="just">
                        <a:spcAft>
                          <a:spcPts val="0"/>
                        </a:spcAft>
                      </a:pPr>
                      <a:r>
                        <a:rPr lang="uz-Cyrl-UZ" sz="1400" dirty="0">
                          <a:effectLst/>
                        </a:rPr>
                        <a:t>Аэроионотерпия	</a:t>
                      </a:r>
                      <a:endParaRPr lang="ru-RU" sz="1200" dirty="0">
                        <a:effectLst/>
                      </a:endParaRPr>
                    </a:p>
                    <a:p>
                      <a:pPr algn="just">
                        <a:spcAft>
                          <a:spcPts val="0"/>
                        </a:spcAft>
                      </a:pPr>
                      <a:r>
                        <a:rPr lang="uz-Cyrl-UZ" sz="1400" dirty="0">
                          <a:effectLst/>
                        </a:rPr>
                        <a:t>УВЧ, СВЧ (ДМВ)</a:t>
                      </a:r>
                      <a:endParaRPr lang="ru-RU" sz="1200" dirty="0">
                        <a:effectLst/>
                      </a:endParaRPr>
                    </a:p>
                    <a:p>
                      <a:pPr algn="just">
                        <a:spcAft>
                          <a:spcPts val="0"/>
                        </a:spcAft>
                      </a:pPr>
                      <a:r>
                        <a:rPr lang="uz-Cyrl-UZ" sz="1400" dirty="0">
                          <a:effectLst/>
                        </a:rPr>
                        <a:t>Н2 ПеМП, Инфра қизил</a:t>
                      </a:r>
                      <a:endParaRPr lang="ru-RU" sz="1200" dirty="0">
                        <a:effectLst/>
                      </a:endParaRPr>
                    </a:p>
                    <a:p>
                      <a:pPr algn="just">
                        <a:spcAft>
                          <a:spcPts val="0"/>
                        </a:spcAft>
                      </a:pPr>
                      <a:r>
                        <a:rPr lang="uz-Cyrl-UZ" sz="1400" dirty="0">
                          <a:effectLst/>
                        </a:rPr>
                        <a:t>нурлаш, УБН, лазер</a:t>
                      </a:r>
                      <a:endParaRPr lang="ru-RU" sz="1200" dirty="0">
                        <a:effectLst/>
                      </a:endParaRPr>
                    </a:p>
                    <a:p>
                      <a:pPr algn="just">
                        <a:spcAft>
                          <a:spcPts val="0"/>
                        </a:spcAft>
                      </a:pPr>
                      <a:r>
                        <a:rPr lang="uz-Cyrl-UZ" sz="1400" dirty="0">
                          <a:effectLst/>
                        </a:rPr>
                        <a:t>билан даволаш, рефлекс</a:t>
                      </a:r>
                      <a:endParaRPr lang="ru-RU" sz="1200" dirty="0">
                        <a:effectLst/>
                      </a:endParaRPr>
                    </a:p>
                    <a:p>
                      <a:pPr algn="just">
                        <a:spcAft>
                          <a:spcPts val="0"/>
                        </a:spcAft>
                      </a:pPr>
                      <a:r>
                        <a:rPr lang="uz-Cyrl-UZ" sz="1400" dirty="0">
                          <a:effectLst/>
                        </a:rPr>
                        <a:t>усули билан даволаш</a:t>
                      </a:r>
                      <a:endParaRPr lang="ru-RU" sz="1200" dirty="0">
                        <a:effectLst/>
                        <a:latin typeface="Times New Roman"/>
                        <a:ea typeface="Times New Roman"/>
                        <a:cs typeface="Times New Roman"/>
                      </a:endParaRPr>
                    </a:p>
                  </a:txBody>
                  <a:tcPr marL="68580" marR="68580" marT="0" marB="0"/>
                </a:tc>
                <a:tc>
                  <a:txBody>
                    <a:bodyPr/>
                    <a:lstStyle/>
                    <a:p>
                      <a:pPr algn="just">
                        <a:spcAft>
                          <a:spcPts val="0"/>
                        </a:spcAft>
                      </a:pPr>
                      <a:r>
                        <a:rPr lang="uz-Cyrl-UZ" sz="1400" dirty="0">
                          <a:effectLst/>
                        </a:rPr>
                        <a:t>      СМТ, ДДТ Аэроионотерапия УВЧ, СВЧ, индуктотермия, Н2 ПеМП Шифобахш лой, ультра товуш, инфра қизил нурланиш, УБН, лазер ва рефлекс усули билан даволаш</a:t>
                      </a:r>
                      <a:endParaRPr lang="ru-RU" sz="1200" dirty="0">
                        <a:effectLst/>
                        <a:latin typeface="Times New Roman"/>
                        <a:ea typeface="Times New Roman"/>
                        <a:cs typeface="Times New Roman"/>
                      </a:endParaRPr>
                    </a:p>
                  </a:txBody>
                  <a:tcPr marL="68580" marR="68580" marT="0" marB="0"/>
                </a:tc>
                <a:tc>
                  <a:txBody>
                    <a:bodyPr/>
                    <a:lstStyle/>
                    <a:p>
                      <a:pPr algn="just">
                        <a:spcAft>
                          <a:spcPts val="0"/>
                        </a:spcAft>
                      </a:pPr>
                      <a:r>
                        <a:rPr lang="uz-Cyrl-UZ" sz="1400" dirty="0">
                          <a:effectLst/>
                        </a:rPr>
                        <a:t>Гальаник элемент ёрдамида электрофорез СМТ, ДДТ Аэроионотерапия УВЧ, СВЧ, индуктотермия, Н2 ПеМП, шифобахш лой, парафин, ультратовуш</a:t>
                      </a:r>
                      <a:endParaRPr lang="ru-RU" sz="1200" dirty="0">
                        <a:effectLst/>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15111306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uz-Cyrl-UZ" dirty="0"/>
              <a:t>II.Сўрилиш (моддалар алмашинуви жраёнлари)</a:t>
            </a:r>
            <a:endParaRPr lang="ru-RU" dirty="0"/>
          </a:p>
          <a:p>
            <a:r>
              <a:rPr lang="uz-Cyrl-UZ" dirty="0"/>
              <a:t>Гальванизация, электрофорез, СМТ, ДДТ, УВЧ, СВЧ, индуктотермия,</a:t>
            </a:r>
            <a:endParaRPr lang="ru-RU" dirty="0"/>
          </a:p>
          <a:p>
            <a:r>
              <a:rPr lang="uz-Cyrl-UZ" dirty="0"/>
              <a:t>Н2ПеМП, инфрақизил нурланиш, УБН, ультратовуш, шифобахш лой, </a:t>
            </a:r>
            <a:endParaRPr lang="ru-RU" dirty="0"/>
          </a:p>
          <a:p>
            <a:r>
              <a:rPr lang="uz-Cyrl-UZ" dirty="0"/>
              <a:t>лазер билан даволаш, парафин-озокерит, маъдан сувлари билан даволаш,</a:t>
            </a:r>
            <a:endParaRPr lang="ru-RU" dirty="0"/>
          </a:p>
          <a:p>
            <a:r>
              <a:rPr lang="uz-Cyrl-UZ" dirty="0"/>
              <a:t>рефлектор.</a:t>
            </a:r>
            <a:endParaRPr lang="ru-RU" dirty="0"/>
          </a:p>
          <a:p>
            <a:endParaRPr lang="ru-RU" dirty="0"/>
          </a:p>
        </p:txBody>
      </p:sp>
    </p:spTree>
    <p:extLst>
      <p:ext uri="{BB962C8B-B14F-4D97-AF65-F5344CB8AC3E}">
        <p14:creationId xmlns:p14="http://schemas.microsoft.com/office/powerpoint/2010/main" val="256902176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en-US" dirty="0"/>
              <a:t>III</a:t>
            </a:r>
            <a:r>
              <a:rPr lang="ru-RU" dirty="0"/>
              <a:t>.</a:t>
            </a:r>
            <a:r>
              <a:rPr lang="uz-Cyrl-UZ" dirty="0"/>
              <a:t>Асабни тинчлантирувчи (седатив)</a:t>
            </a:r>
            <a:endParaRPr lang="ru-RU" dirty="0"/>
          </a:p>
          <a:p>
            <a:r>
              <a:rPr lang="uz-Cyrl-UZ" dirty="0"/>
              <a:t>Гальванизация, электрофорез, электроуйқу, франклинизация, аэроионотерпия (ГАИ), ванна қабул қилиш (игна баргли экстракт солинган ванна, марваридли ванна, иссиқ ҳароратда ўраб қўйиш), рефлектор.   </a:t>
            </a:r>
            <a:endParaRPr lang="ru-RU" dirty="0"/>
          </a:p>
          <a:p>
            <a:r>
              <a:rPr lang="uz-Cyrl-UZ" dirty="0"/>
              <a:t>	IV.Спазматик (мушаклар таранглашувини йўқотиш учун)</a:t>
            </a:r>
            <a:endParaRPr lang="ru-RU" dirty="0"/>
          </a:p>
          <a:p>
            <a:r>
              <a:rPr lang="uz-Cyrl-UZ" dirty="0"/>
              <a:t>Гальванизация, электрофорез, СМТ, ДДТ, франклинизация, УВЧ, СВЧ, индуктотермия, инфра қизил нурланиш, УБН, баротерапия, ультратовуш билан даволаш, Н2 ПеМП, аэрозольтерапия, маъдан сувлари билан даволаш, иссиқлик билан даволаш, рефлекс йўли билан даволаш.</a:t>
            </a:r>
            <a:endParaRPr lang="ru-RU" dirty="0"/>
          </a:p>
          <a:p>
            <a:endParaRPr lang="ru-RU" dirty="0"/>
          </a:p>
        </p:txBody>
      </p:sp>
    </p:spTree>
    <p:extLst>
      <p:ext uri="{BB962C8B-B14F-4D97-AF65-F5344CB8AC3E}">
        <p14:creationId xmlns:p14="http://schemas.microsoft.com/office/powerpoint/2010/main" val="23589303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V.Оғриқ қолдирувчи</a:t>
            </a:r>
            <a:endParaRPr lang="ru-RU" dirty="0"/>
          </a:p>
          <a:p>
            <a:r>
              <a:rPr lang="uz-Cyrl-UZ" dirty="0"/>
              <a:t>Электрофорез, электруйқу, ДДТ, СМТ, дарсонвализация, УВЧ, индуктотермия, ультрафонофорез, инфра қизил нурланиш, УБН, олтингугурт-водород бирикмали ва азот бирикмали ванналар қабул қилиш, иссиқлик билан даволаш, рефлексатор.</a:t>
            </a:r>
            <a:endParaRPr lang="ru-RU" dirty="0"/>
          </a:p>
          <a:p>
            <a:r>
              <a:rPr lang="uz-Cyrl-UZ" dirty="0"/>
              <a:t>	VI.Десенсибиллаш учун</a:t>
            </a:r>
            <a:endParaRPr lang="ru-RU" dirty="0"/>
          </a:p>
          <a:p>
            <a:r>
              <a:rPr lang="uz-Cyrl-UZ" dirty="0"/>
              <a:t>Электрофорез, электроуйқу, франклинизация, аэроионотерапия (ГАИ), аэрозольтерапия, Н2 ПеМП, СВЧ, УБН, ультратовуштерапия, родонли, олтингугурт-водородли ванналар, шифобахш лой, рефлексатор.</a:t>
            </a:r>
            <a:endParaRPr lang="ru-RU" dirty="0"/>
          </a:p>
        </p:txBody>
      </p:sp>
    </p:spTree>
    <p:extLst>
      <p:ext uri="{BB962C8B-B14F-4D97-AF65-F5344CB8AC3E}">
        <p14:creationId xmlns:p14="http://schemas.microsoft.com/office/powerpoint/2010/main" val="153869988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uz-Cyrl-UZ" dirty="0"/>
              <a:t>VII.Умумий тонусни кўтариш учун</a:t>
            </a:r>
            <a:endParaRPr lang="ru-RU" dirty="0"/>
          </a:p>
          <a:p>
            <a:r>
              <a:rPr lang="uz-Cyrl-UZ" dirty="0"/>
              <a:t>Ҳаво ва қуёш ванналари, денгиз ва дарё сувларида чўмилиш, нам артиниш, чўмилиш, совуқ сувда чиниқиш, карбонат ангидрид ва азотли ванналар, циркуляр душ, Шарко души, Шотланд души, сув ости души, умумий УБН, рефлекс зоналарига иссиқ пахтали кўрпача ўраш билан таъсир этиш. </a:t>
            </a:r>
            <a:endParaRPr lang="ru-RU" dirty="0"/>
          </a:p>
          <a:p>
            <a:endParaRPr lang="ru-RU" dirty="0"/>
          </a:p>
        </p:txBody>
      </p:sp>
    </p:spTree>
    <p:extLst>
      <p:ext uri="{BB962C8B-B14F-4D97-AF65-F5344CB8AC3E}">
        <p14:creationId xmlns:p14="http://schemas.microsoft.com/office/powerpoint/2010/main" val="12797870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2000" dirty="0"/>
              <a:t>Физиотерапия муолажаларини қабул қилишда қўлланиладиган умумий </a:t>
            </a:r>
            <a:r>
              <a:rPr lang="uz-Cyrl-UZ" sz="2000" dirty="0" smtClean="0"/>
              <a:t>тавсияномалар</a:t>
            </a:r>
            <a:endParaRPr lang="ru-RU" sz="2000" dirty="0"/>
          </a:p>
        </p:txBody>
      </p:sp>
      <p:sp>
        <p:nvSpPr>
          <p:cNvPr id="3" name="Объект 2"/>
          <p:cNvSpPr>
            <a:spLocks noGrp="1"/>
          </p:cNvSpPr>
          <p:nvPr>
            <p:ph idx="1"/>
          </p:nvPr>
        </p:nvSpPr>
        <p:spPr/>
        <p:txBody>
          <a:bodyPr/>
          <a:lstStyle/>
          <a:p>
            <a:r>
              <a:rPr lang="uz-Cyrl-UZ" dirty="0"/>
              <a:t>Физиотерапевтик усул билан даволаш самарадорлиги даволашни тўғри ва рационал олиб боришга, муолажаларни бажариш услуби ва техникасига боғлиқ.</a:t>
            </a:r>
            <a:endParaRPr lang="ru-RU" dirty="0"/>
          </a:p>
        </p:txBody>
      </p:sp>
    </p:spTree>
    <p:extLst>
      <p:ext uri="{BB962C8B-B14F-4D97-AF65-F5344CB8AC3E}">
        <p14:creationId xmlns:p14="http://schemas.microsoft.com/office/powerpoint/2010/main" val="369800976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32500" lnSpcReduction="20000"/>
          </a:bodyPr>
          <a:lstStyle/>
          <a:p>
            <a:r>
              <a:rPr lang="uz-Cyrl-UZ" sz="6300" dirty="0">
                <a:latin typeface="Times New Roman" pitchFamily="18" charset="0"/>
                <a:cs typeface="Times New Roman" pitchFamily="18" charset="0"/>
              </a:rPr>
              <a:t>Қуйидаги қоидаларга риоя қилиш зарур :</a:t>
            </a:r>
            <a:endParaRPr lang="ru-RU" sz="6300" dirty="0">
              <a:latin typeface="Times New Roman" pitchFamily="18" charset="0"/>
              <a:cs typeface="Times New Roman" pitchFamily="18" charset="0"/>
            </a:endParaRPr>
          </a:p>
          <a:p>
            <a:r>
              <a:rPr lang="uz-Cyrl-UZ" sz="6300" dirty="0">
                <a:latin typeface="Times New Roman" pitchFamily="18" charset="0"/>
                <a:cs typeface="Times New Roman" pitchFamily="18" charset="0"/>
              </a:rPr>
              <a:t>1.Физик омиллар таъсирида организмнинг сезги органлари ёқимли таассурот олиши, беморнинг  муолажалар таъсири ижобий натижа беришига ишониши ва уларда нотўғри тушунча ҳосил бўлмаслиги доимий назорат остида бўлиши керак.</a:t>
            </a:r>
            <a:endParaRPr lang="ru-RU" sz="6300" dirty="0">
              <a:latin typeface="Times New Roman" pitchFamily="18" charset="0"/>
              <a:cs typeface="Times New Roman" pitchFamily="18" charset="0"/>
            </a:endParaRPr>
          </a:p>
          <a:p>
            <a:r>
              <a:rPr lang="uz-Cyrl-UZ" sz="6300" dirty="0">
                <a:latin typeface="Times New Roman" pitchFamily="18" charset="0"/>
                <a:cs typeface="Times New Roman" pitchFamily="18" charset="0"/>
              </a:rPr>
              <a:t>	2.Организм сезгирлигига таъсир этадиган омиллар ҳақида тушунчага эга бўлиш ва бу ҳақда доим эслаб туриш лозим</a:t>
            </a:r>
            <a:r>
              <a:rPr lang="uz-Cyrl-UZ" sz="6300" dirty="0" smtClean="0">
                <a:latin typeface="Times New Roman" pitchFamily="18" charset="0"/>
                <a:cs typeface="Times New Roman" pitchFamily="18" charset="0"/>
              </a:rPr>
              <a:t>. </a:t>
            </a:r>
            <a:r>
              <a:rPr lang="uz-Cyrl-UZ" sz="6300" dirty="0">
                <a:latin typeface="Times New Roman" pitchFamily="18" charset="0"/>
                <a:cs typeface="Times New Roman" pitchFamily="18" charset="0"/>
              </a:rPr>
              <a:t>Миокраднинг ўткир инфаркти, тонзилит, юқумли касалликларда физиотерапевтик муолажалар қўлланилмайди.</a:t>
            </a:r>
            <a:endParaRPr lang="ru-RU" sz="6300" dirty="0">
              <a:latin typeface="Times New Roman" pitchFamily="18" charset="0"/>
              <a:cs typeface="Times New Roman" pitchFamily="18" charset="0"/>
            </a:endParaRPr>
          </a:p>
          <a:p>
            <a:r>
              <a:rPr lang="uz-Cyrl-UZ" sz="6300" dirty="0">
                <a:latin typeface="Times New Roman" pitchFamily="18" charset="0"/>
                <a:cs typeface="Times New Roman" pitchFamily="18" charset="0"/>
              </a:rPr>
              <a:t>	Турли асабийлашиш ҳолатлари, жисмоний ва ақлий жиҳатдан ортиқча кучланиш, алкоголь истеъмол қилиш , турли дорилар – ганглиоблокаторлар, қон томирига таъсир этувчи, психо-неврологик дори воситалари қабул қилинган пайтларда физиотерапевтик муолажалар ўтказилмайди</a:t>
            </a:r>
            <a:r>
              <a:rPr lang="uz-Cyrl-UZ" sz="6300" dirty="0" smtClean="0">
                <a:latin typeface="Times New Roman" pitchFamily="18" charset="0"/>
                <a:cs typeface="Times New Roman" pitchFamily="18" charset="0"/>
              </a:rPr>
              <a:t>.</a:t>
            </a:r>
            <a:endParaRPr lang="ru-RU" sz="6300" dirty="0">
              <a:latin typeface="Times New Roman" pitchFamily="18" charset="0"/>
              <a:cs typeface="Times New Roman" pitchFamily="18" charset="0"/>
            </a:endParaRPr>
          </a:p>
        </p:txBody>
      </p:sp>
    </p:spTree>
    <p:extLst>
      <p:ext uri="{BB962C8B-B14F-4D97-AF65-F5344CB8AC3E}">
        <p14:creationId xmlns:p14="http://schemas.microsoft.com/office/powerpoint/2010/main" val="337614678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76672"/>
            <a:ext cx="8686800" cy="6048672"/>
          </a:xfrm>
        </p:spPr>
        <p:txBody>
          <a:bodyPr>
            <a:noAutofit/>
          </a:bodyPr>
          <a:lstStyle/>
          <a:p>
            <a:r>
              <a:rPr lang="uz-Cyrl-UZ" sz="1800" dirty="0">
                <a:latin typeface="Times New Roman" pitchFamily="18" charset="0"/>
                <a:cs typeface="Times New Roman" pitchFamily="18" charset="0"/>
              </a:rPr>
              <a:t>	Антибиотиклар, сульфаниламид препаратлари ва қон препаратлари УБНга  сезгирликни оширади, ҳатто тери куйиши ҳам мумкин ёки аксинча, инсулин ва кальций препаратлари қабул қилган беморларда УБНга сезгирлик кам бўлади.</a:t>
            </a:r>
            <a:endParaRPr lang="ru-RU" sz="1800" dirty="0"/>
          </a:p>
          <a:p>
            <a:r>
              <a:rPr lang="uz-Cyrl-UZ" sz="1800" dirty="0"/>
              <a:t>3.Инсоннинг ёшига қараб организм реакцияси ўзгариши мумкин. Бола организми кўпроқ таъсирчан бўлади, катта ёшдагилар ва қариялар оғир муолажаларни кўтара олмайдилар, шунинг учун муолажа вақти ва кучи 1/3 қисмга камайтирилади.</a:t>
            </a:r>
            <a:endParaRPr lang="ru-RU" sz="1800" dirty="0"/>
          </a:p>
          <a:p>
            <a:r>
              <a:rPr lang="uz-Cyrl-UZ" sz="1800" dirty="0"/>
              <a:t>	4.Муолажа пайтида ва уни қабул қилингандан сўнг, ёқимсиз ҳолатлар сезилиши керак эмас.</a:t>
            </a:r>
            <a:endParaRPr lang="ru-RU" sz="1800" dirty="0"/>
          </a:p>
          <a:p>
            <a:r>
              <a:rPr lang="uz-Cyrl-UZ" sz="1800" dirty="0"/>
              <a:t>Баъзида организмнинг ўзига хос хусусиятларини ҳисобга олинмаса, қўлланилиш услубига риоя қилинмаса, умумий ёки бир жойда патологик реакциялар бўлиши мумкин.</a:t>
            </a:r>
            <a:endParaRPr lang="ru-RU" sz="1800" dirty="0"/>
          </a:p>
          <a:p>
            <a:r>
              <a:rPr lang="uz-Cyrl-UZ" sz="1800" dirty="0"/>
              <a:t>	Умумий реакция белгилари – кайфиятнинг бузилиши, бош оғриғи, юрак атрофида оғриқ пайдо бўлиши, уйқунинг бузилиши, иштаҳанинг бузилиши, ҳаракатчанликнинг камайиши, тезда чарчаб қолиш ва бошқлар.</a:t>
            </a:r>
            <a:endParaRPr lang="ru-RU" sz="1800" dirty="0"/>
          </a:p>
          <a:p>
            <a:r>
              <a:rPr lang="uz-Cyrl-UZ" sz="1800" dirty="0"/>
              <a:t>	Маълум бир жойдаги реакция-патологик ўзгариш бўлган жойда яллиғланиш жараёнларининг кўпайиши, оғриқнинг кучайиши, қўзғалмай ётган инфекцияларининг фаоллашуви ва бошқалар.</a:t>
            </a:r>
            <a:endParaRPr lang="ru-RU" sz="1800" dirty="0"/>
          </a:p>
          <a:p>
            <a:r>
              <a:rPr lang="uz-Cyrl-UZ" sz="1800" dirty="0"/>
              <a:t>	Бу реакциялар қисқа даврда ўтиб кетса, муолажаларни қўллаш мумкин, фақат муолажалар ўртасидаги тафовутни кўпайтириш ва ортиқча босимни камайтириш лозим</a:t>
            </a:r>
            <a:r>
              <a:rPr lang="uz-Cyrl-UZ" sz="1800" dirty="0" smtClean="0"/>
              <a:t>.</a:t>
            </a:r>
            <a:endParaRPr lang="ru-RU" sz="1800" dirty="0"/>
          </a:p>
        </p:txBody>
      </p:sp>
    </p:spTree>
    <p:extLst>
      <p:ext uri="{BB962C8B-B14F-4D97-AF65-F5344CB8AC3E}">
        <p14:creationId xmlns:p14="http://schemas.microsoft.com/office/powerpoint/2010/main" val="369142716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5.Даволаниш муолажаларининг фақатгина бир курси тўлиқ қабул қилингандагина самарали натижа олиш мумкин, систематик равишда қабул қилинган муолажалар кутилган натижа бермайди.</a:t>
            </a:r>
            <a:endParaRPr lang="ru-RU" dirty="0"/>
          </a:p>
          <a:p>
            <a:r>
              <a:rPr lang="uz-Cyrl-UZ" dirty="0"/>
              <a:t>	6.Кўплаб касалликларни даволаш самарадорлигини ошириш учун физик омиллар комплекс қўлланилади. Комплексга фақат 2 ёки 3та муолажани киритиш, шулардан фақат биттаси умумий бўлиши, оралиқ вақти 1 соатдан 3 соатгача бўлиши лозим. Олдин маълум белгиланган жойга муолажа қилинади, кейин 1 соатдан сўнг умумий муолажа ўтказилади.</a:t>
            </a:r>
            <a:endParaRPr lang="ru-RU" dirty="0"/>
          </a:p>
          <a:p>
            <a:endParaRPr lang="ru-RU" dirty="0"/>
          </a:p>
        </p:txBody>
      </p:sp>
    </p:spTree>
    <p:extLst>
      <p:ext uri="{BB962C8B-B14F-4D97-AF65-F5344CB8AC3E}">
        <p14:creationId xmlns:p14="http://schemas.microsoft.com/office/powerpoint/2010/main" val="12332224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uz-Cyrl-UZ" dirty="0"/>
              <a:t>7.Баъзан учраб турадиган сурункали хасталикларда маълум муддат вақтдан сўнг физиотерапевтик даволаш курси қайта қўлланилади.</a:t>
            </a:r>
            <a:endParaRPr lang="ru-RU" dirty="0"/>
          </a:p>
          <a:p>
            <a:r>
              <a:rPr lang="uz-Cyrl-UZ" dirty="0"/>
              <a:t>	8.Физик омиллар фақат маълум ёшдан бошлаб қўлланилади.</a:t>
            </a:r>
            <a:endParaRPr lang="ru-RU" dirty="0"/>
          </a:p>
          <a:p>
            <a:r>
              <a:rPr lang="uz-Cyrl-UZ" dirty="0"/>
              <a:t>	9.Муолажалар таъсирида организмда бўладиган ўзгарувчанликни ҳисобга олиш лозим. Бир хил типда қайтарилувчи таъсирларга организмнинг ўрганиб қолишини ҳисобга олиш зарур. Муолажалар ўтказиш тезлиги ва вақтини ўзгартириш, уларнинг таъсир кучи ва таъсир этиш муддатини кўпайтиради.</a:t>
            </a:r>
            <a:endParaRPr lang="ru-RU" dirty="0"/>
          </a:p>
          <a:p>
            <a:endParaRPr lang="ru-RU" dirty="0"/>
          </a:p>
        </p:txBody>
      </p:sp>
    </p:spTree>
    <p:extLst>
      <p:ext uri="{BB962C8B-B14F-4D97-AF65-F5344CB8AC3E}">
        <p14:creationId xmlns:p14="http://schemas.microsoft.com/office/powerpoint/2010/main" val="255203892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10.Аёллар учун хайз циклини ҳисобга олиш зарур, оптимал вақт хайз бошлангандан 5-7 кун ҳисобланади.</a:t>
            </a:r>
            <a:endParaRPr lang="ru-RU" dirty="0"/>
          </a:p>
          <a:p>
            <a:r>
              <a:rPr lang="uz-Cyrl-UZ" dirty="0"/>
              <a:t>	11.Муолажа ўтказиладиган вақтни ҳисобга олиш зарур : оч қоринга ёки овқатланган заҳоти мумкин эмас, яхшиси овқатлангандан 1 – 1,5 соат сўнг.</a:t>
            </a:r>
            <a:endParaRPr lang="ru-RU" dirty="0"/>
          </a:p>
          <a:p>
            <a:r>
              <a:rPr lang="uz-Cyrl-UZ" dirty="0"/>
              <a:t>	12.Куннинг иккинчи ярмида, уйқудан олдин тетиклик берувчи муолажалар ўтказилмайди.</a:t>
            </a:r>
            <a:endParaRPr lang="ru-RU" dirty="0"/>
          </a:p>
          <a:p>
            <a:r>
              <a:rPr lang="uz-Cyrl-UZ" dirty="0"/>
              <a:t>	13.Кундалик биоритмларни ҳисобга олиш назарияси устида олимлар иш олиб боришмоқда. Масалан : бальнеотерапияни ўз вақтида тўғри ўтказилса, унинг самарадорлиги 15 – 20%га кўтарилади.</a:t>
            </a:r>
            <a:endParaRPr lang="ru-RU" dirty="0"/>
          </a:p>
          <a:p>
            <a:endParaRPr lang="ru-RU" dirty="0"/>
          </a:p>
        </p:txBody>
      </p:sp>
    </p:spTree>
    <p:extLst>
      <p:ext uri="{BB962C8B-B14F-4D97-AF65-F5344CB8AC3E}">
        <p14:creationId xmlns:p14="http://schemas.microsoft.com/office/powerpoint/2010/main" val="118885108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dirty="0"/>
              <a:t>14.Ташхис учун рентгенологик, дуоденал текширувлар олиб борилган кунларда физик омиллар қўлланилмайди.</a:t>
            </a:r>
            <a:endParaRPr lang="ru-RU" dirty="0"/>
          </a:p>
          <a:p>
            <a:r>
              <a:rPr lang="uz-Cyrl-UZ" dirty="0"/>
              <a:t>	15.Бир кунда иккита умумий таъсир этувчи муолажа ўтказиш мумкин эмас, масалан : икки марта умумий ванна қабул қилиш, умумий ванна ва сув ости души массаж, умумий ванна ва кўп  миқдорда лойли аппликация, умумий ванна ва умумий гальванизация ва бошқалар.</a:t>
            </a:r>
            <a:endParaRPr lang="ru-RU" dirty="0"/>
          </a:p>
          <a:p>
            <a:r>
              <a:rPr lang="uz-Cyrl-UZ" dirty="0"/>
              <a:t>	16.Бир кунда маълум бир рефлекс зонасига қайта таъсир ўтказиб бўлмайди (бурун шиллиқ пардасига, бўйин қисмига, қорин пастки қисмига).</a:t>
            </a:r>
            <a:endParaRPr lang="ru-RU" dirty="0"/>
          </a:p>
          <a:p>
            <a:r>
              <a:rPr lang="uz-Cyrl-UZ" dirty="0"/>
              <a:t>	17.Бир кунда таъсир этиш доираси бир-бирига яқин бўлган физик омиллар қўлланилиши мақсадга мувофиқ эмас.Масалан : ДМВ ва СМТ, ДДТ ва СМТ.</a:t>
            </a:r>
            <a:endParaRPr lang="ru-RU" dirty="0"/>
          </a:p>
          <a:p>
            <a:endParaRPr lang="ru-RU" dirty="0"/>
          </a:p>
        </p:txBody>
      </p:sp>
    </p:spTree>
    <p:extLst>
      <p:ext uri="{BB962C8B-B14F-4D97-AF65-F5344CB8AC3E}">
        <p14:creationId xmlns:p14="http://schemas.microsoft.com/office/powerpoint/2010/main" val="412970059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Ёки бир-бирига қарама-қарши йўналишдаги муолажаларни баравар кетма-кет қўллаш мумкин эмас, масалан : шифобахш балчиқдан сўнг совуқ муолажа қабул қилиш. Махсус контраст муолажалар юқоридагилардан истисно равишда қўлланилади.</a:t>
            </a:r>
            <a:endParaRPr lang="ru-RU" dirty="0"/>
          </a:p>
          <a:p>
            <a:r>
              <a:rPr lang="uz-Cyrl-UZ" dirty="0"/>
              <a:t>	18.Маълум бир жойга ҳам физик омиллар, ҳам рентген нурларини қўллаш мумкин эмас.</a:t>
            </a:r>
            <a:endParaRPr lang="ru-RU" dirty="0"/>
          </a:p>
          <a:p>
            <a:r>
              <a:rPr lang="uz-Cyrl-UZ" dirty="0"/>
              <a:t>	19.Агар ўхшаш муолажаларни бир вақтда ўтказишга тўғри келиб қолса, улар галма-галдан ўтказилади.</a:t>
            </a:r>
            <a:endParaRPr lang="ru-RU" dirty="0"/>
          </a:p>
          <a:p>
            <a:r>
              <a:rPr lang="uz-Cyrl-UZ" dirty="0"/>
              <a:t>	20.Бир кунда комплекс муолажалар ўтказиладиган бўлса, олдин маълум бир жойга таъсир этувчи, кейин умумий муолажа ўтказилади, фақат уларнинг оралиқ вақти 2 соатдан кам бўлмаслиги керак.</a:t>
            </a:r>
            <a:endParaRPr lang="ru-RU" dirty="0"/>
          </a:p>
          <a:p>
            <a:endParaRPr lang="ru-RU" dirty="0"/>
          </a:p>
        </p:txBody>
      </p:sp>
    </p:spTree>
    <p:extLst>
      <p:ext uri="{BB962C8B-B14F-4D97-AF65-F5344CB8AC3E}">
        <p14:creationId xmlns:p14="http://schemas.microsoft.com/office/powerpoint/2010/main" val="80033954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Физиотерапия услубларини қўллашда ҳисобга олиш лозим бўлган асосий қоидалар ана шулардир, лекин организм ҳолатининг ўзгариб туриши ва касалликнинг кечишига қараб, бир беморга қўлланилиши мумкин бўлмаган омиллар бошқа бир бемор учун фойдалидир.</a:t>
            </a:r>
            <a:endParaRPr lang="ru-RU" dirty="0"/>
          </a:p>
          <a:p>
            <a:r>
              <a:rPr lang="uz-Cyrl-UZ" dirty="0"/>
              <a:t>	Физик омиллар диапозонининг кенглиги  ва уларнинг организмга кўп тарафлама таъсир этиши туфайли, бирорта касаллик йўқки, даволашнинг маълум босқичида физиотерапия усуллари қўлланилмаган бўлса. Умуман олганда, организм таъсирланиш компонентлари махсус ёки махсус бўлмаган бўлади.</a:t>
            </a:r>
            <a:endParaRPr lang="ru-RU" dirty="0"/>
          </a:p>
        </p:txBody>
      </p:sp>
    </p:spTree>
    <p:extLst>
      <p:ext uri="{BB962C8B-B14F-4D97-AF65-F5344CB8AC3E}">
        <p14:creationId xmlns:p14="http://schemas.microsoft.com/office/powerpoint/2010/main" val="201834187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r>
              <a:rPr lang="uz-Cyrl-UZ" dirty="0"/>
              <a:t>Махсус бўлмаган реакциялар умумий характердаги реакциялар бўлиб, унда қон айланиши ва оксидланиш-қайтарилиш реакциялари кучаяди, организмнинг кўп системаларининг иши фаоллашади. Организмга катта дозада ва ҳажмда таъсир этувчи физик омиллар бу реакцияларни намоён қилади.</a:t>
            </a:r>
            <a:endParaRPr lang="ru-RU" dirty="0"/>
          </a:p>
          <a:p>
            <a:r>
              <a:rPr lang="uz-Cyrl-UZ" dirty="0"/>
              <a:t> 	Масалан: илгари юрак сурункали коронар етишмовчилигида, мия қон айланиши бузилганда физик омиллар қўлланилмас эди, ҳозирги пайтда эса 1-2 ФС стенокардияда ҳам электроуйқу, турли дори эритмалари билан электрофорез ва СМТ тавсия этилади, ҳатто 3-4 ФС (стабил, турғун) стенокардияда карбонат ангидридли-буғли ванналар тавсия этилади.</a:t>
            </a:r>
            <a:endParaRPr lang="ru-RU" dirty="0"/>
          </a:p>
          <a:p>
            <a:r>
              <a:rPr lang="uz-Cyrl-UZ" dirty="0"/>
              <a:t>	Бундай мисолларни кўплаб келтириш мумкин. Шундай қилиб, физик омилларнинг қўлланилиши даволашнинг янги услубларини тарғибот қилинган сари кенгайиб бормоқда.</a:t>
            </a:r>
            <a:endParaRPr lang="ru-RU" dirty="0"/>
          </a:p>
          <a:p>
            <a:endParaRPr lang="ru-RU" dirty="0"/>
          </a:p>
        </p:txBody>
      </p:sp>
    </p:spTree>
    <p:extLst>
      <p:ext uri="{BB962C8B-B14F-4D97-AF65-F5344CB8AC3E}">
        <p14:creationId xmlns:p14="http://schemas.microsoft.com/office/powerpoint/2010/main" val="199599838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260648"/>
            <a:ext cx="8686800" cy="6336704"/>
          </a:xfrm>
        </p:spPr>
        <p:txBody>
          <a:bodyPr>
            <a:normAutofit fontScale="62500" lnSpcReduction="20000"/>
          </a:bodyPr>
          <a:lstStyle/>
          <a:p>
            <a:r>
              <a:rPr lang="uz-Cyrl-UZ" dirty="0"/>
              <a:t>Физиотерапевтик омиллар қўлланилиши мумкин бўлмаган касалликлар:</a:t>
            </a:r>
            <a:endParaRPr lang="ru-RU" dirty="0"/>
          </a:p>
          <a:p>
            <a:r>
              <a:rPr lang="uz-Cyrl-UZ" dirty="0"/>
              <a:t>	1.Онкологик касалликлар, ўсмалар ва ҳавфли ўсмалар ривожланишига тахмин қилиниши.</a:t>
            </a:r>
            <a:endParaRPr lang="ru-RU" dirty="0"/>
          </a:p>
          <a:p>
            <a:r>
              <a:rPr lang="uz-Cyrl-UZ" dirty="0"/>
              <a:t>	2.Қоннинг системали касалликлари.</a:t>
            </a:r>
            <a:endParaRPr lang="ru-RU" dirty="0"/>
          </a:p>
          <a:p>
            <a:r>
              <a:rPr lang="uz-Cyrl-UZ" dirty="0"/>
              <a:t>	3.Қон кетиш ёки унга моиллик.</a:t>
            </a:r>
            <a:endParaRPr lang="ru-RU" dirty="0"/>
          </a:p>
          <a:p>
            <a:r>
              <a:rPr lang="uz-Cyrl-UZ" dirty="0"/>
              <a:t>	4.Сил касаллигининг фаол шакли.</a:t>
            </a:r>
            <a:endParaRPr lang="ru-RU" dirty="0"/>
          </a:p>
          <a:p>
            <a:r>
              <a:rPr lang="uz-Cyrl-UZ" dirty="0"/>
              <a:t>	5.Юрак-қон томир етишмаслигининг 2-даражадан юқори даражалари.</a:t>
            </a:r>
            <a:endParaRPr lang="ru-RU" dirty="0"/>
          </a:p>
          <a:p>
            <a:r>
              <a:rPr lang="uz-Cyrl-UZ" dirty="0"/>
              <a:t>	6.Беморнинг умумий оғир ҳолати.</a:t>
            </a:r>
            <a:endParaRPr lang="ru-RU" dirty="0"/>
          </a:p>
          <a:p>
            <a:r>
              <a:rPr lang="uz-Cyrl-UZ" dirty="0"/>
              <a:t>	7.Тана ҳароратининг кўтарилиши (37,5 градус ва ундан баланд).</a:t>
            </a:r>
            <a:endParaRPr lang="ru-RU" dirty="0"/>
          </a:p>
          <a:p>
            <a:r>
              <a:rPr lang="uz-Cyrl-UZ" dirty="0"/>
              <a:t>	8.Ўткир кахексия.</a:t>
            </a:r>
            <a:endParaRPr lang="ru-RU" dirty="0"/>
          </a:p>
          <a:p>
            <a:r>
              <a:rPr lang="uz-Cyrl-UZ" dirty="0"/>
              <a:t>	9.Ўткир ва юқумли касалликлар.</a:t>
            </a:r>
            <a:endParaRPr lang="ru-RU" dirty="0"/>
          </a:p>
          <a:p>
            <a:r>
              <a:rPr lang="uz-Cyrl-UZ" dirty="0"/>
              <a:t>	10.Асаб системасининг органик касалликлари.</a:t>
            </a:r>
            <a:endParaRPr lang="ru-RU" dirty="0"/>
          </a:p>
          <a:p>
            <a:r>
              <a:rPr lang="uz-Cyrl-UZ" dirty="0"/>
              <a:t>	11.Йирик қон томирларининг (аорта) аневризми.</a:t>
            </a:r>
            <a:endParaRPr lang="ru-RU" dirty="0"/>
          </a:p>
          <a:p>
            <a:r>
              <a:rPr lang="uz-Cyrl-UZ" dirty="0"/>
              <a:t>	12.Яллиғланиш жараёнининг кучайиб кетиши.</a:t>
            </a:r>
            <a:endParaRPr lang="ru-RU" dirty="0"/>
          </a:p>
          <a:p>
            <a:r>
              <a:rPr lang="uz-Cyrl-UZ" dirty="0"/>
              <a:t>	13.Физик омилни кўтара олмаслик.</a:t>
            </a:r>
            <a:endParaRPr lang="ru-RU" dirty="0"/>
          </a:p>
          <a:p>
            <a:r>
              <a:rPr lang="uz-Cyrl-UZ" dirty="0"/>
              <a:t>	Бу рўйхат фақат намуна бўлиши мумкин, бу орқали шифокор бирор физик омилни қўллаш мақсадга мувофиқми ёки йўқми, шуни аниқлайди.</a:t>
            </a:r>
            <a:endParaRPr lang="ru-RU" dirty="0"/>
          </a:p>
          <a:p>
            <a:endParaRPr lang="ru-RU" dirty="0"/>
          </a:p>
        </p:txBody>
      </p:sp>
    </p:spTree>
    <p:extLst>
      <p:ext uri="{BB962C8B-B14F-4D97-AF65-F5344CB8AC3E}">
        <p14:creationId xmlns:p14="http://schemas.microsoft.com/office/powerpoint/2010/main" val="260937265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04664"/>
            <a:ext cx="8686800" cy="6048672"/>
          </a:xfrm>
        </p:spPr>
        <p:txBody>
          <a:bodyPr>
            <a:normAutofit lnSpcReduction="10000"/>
          </a:bodyPr>
          <a:lstStyle/>
          <a:p>
            <a:r>
              <a:rPr lang="uz-Cyrl-UZ" dirty="0"/>
              <a:t>Физиотерапевтик усулларни қўллаш мумкин бўлган асосий кўрсатмалар.</a:t>
            </a:r>
            <a:endParaRPr lang="ru-RU" dirty="0"/>
          </a:p>
          <a:p>
            <a:r>
              <a:rPr lang="uz-Cyrl-UZ" dirty="0"/>
              <a:t>	1.Гальванизация ва электрофорез.</a:t>
            </a:r>
            <a:endParaRPr lang="ru-RU" dirty="0"/>
          </a:p>
          <a:p>
            <a:r>
              <a:rPr lang="uz-Cyrl-UZ" dirty="0"/>
              <a:t>	Периферик асаб системаси касалликлари, бош ва орқа мия ва уларнинг қобиғи жароҳатланиши асоратлари, МНСнинг функционал касалликлари, уйқунинг бузилиши ва вегетатив ўзгаришлар, I- ва II-даражали гипертония касаллиги, гипотония, вазамотор ва трофик ўзгаришлар, келиб чиқиши турлича бўлган бўғим касалликлари, овқат ҳазм қилиш органлари фаолиятининг ўзгариши.</a:t>
            </a:r>
            <a:endParaRPr lang="ru-RU" dirty="0"/>
          </a:p>
          <a:p>
            <a:endParaRPr lang="ru-RU" dirty="0"/>
          </a:p>
        </p:txBody>
      </p:sp>
    </p:spTree>
    <p:extLst>
      <p:ext uri="{BB962C8B-B14F-4D97-AF65-F5344CB8AC3E}">
        <p14:creationId xmlns:p14="http://schemas.microsoft.com/office/powerpoint/2010/main" val="396922794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836712"/>
            <a:ext cx="8686800" cy="5243413"/>
          </a:xfrm>
        </p:spPr>
        <p:txBody>
          <a:bodyPr>
            <a:normAutofit lnSpcReduction="10000"/>
          </a:bodyPr>
          <a:lstStyle/>
          <a:p>
            <a:r>
              <a:rPr lang="uz-Cyrl-UZ" dirty="0"/>
              <a:t>2.Паст ва ўрта частотали импульсли ва узлуксиз токлар.</a:t>
            </a:r>
            <a:endParaRPr lang="ru-RU" dirty="0"/>
          </a:p>
          <a:p>
            <a:r>
              <a:rPr lang="uz-Cyrl-UZ" dirty="0"/>
              <a:t>	Периферик қон айланишининг функционал ва атеросклеротик ўзгариши, ҳаракат ва сезиш қобилиятининг бузилиши, трофик ўзгаришлар билан кечувчи периферик нерв системаси касалликлари, аёллар жинсий органлари, овқат ҳазм қилиш органлари, нафас олиш органларининг сурункали яллиғланиш касалликлари, периферик келиб чиқувчи оғрилар.</a:t>
            </a:r>
            <a:endParaRPr lang="ru-RU" dirty="0"/>
          </a:p>
          <a:p>
            <a:endParaRPr lang="ru-RU" dirty="0"/>
          </a:p>
        </p:txBody>
      </p:sp>
    </p:spTree>
    <p:extLst>
      <p:ext uri="{BB962C8B-B14F-4D97-AF65-F5344CB8AC3E}">
        <p14:creationId xmlns:p14="http://schemas.microsoft.com/office/powerpoint/2010/main" val="121319424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692696"/>
            <a:ext cx="8686800" cy="5387429"/>
          </a:xfrm>
        </p:spPr>
        <p:txBody>
          <a:bodyPr/>
          <a:lstStyle/>
          <a:p>
            <a:r>
              <a:rPr lang="uz-Cyrl-UZ" dirty="0"/>
              <a:t>3.Электруйқу.</a:t>
            </a:r>
            <a:endParaRPr lang="ru-RU" dirty="0"/>
          </a:p>
          <a:p>
            <a:r>
              <a:rPr lang="uz-Cyrl-UZ" dirty="0"/>
              <a:t>	МНСнинг функционал касалликлари, ҳомиладор аёллар токсикози, оғриқ берувчи периферик нерв системаси касалликлари, парестезия, вегетотрофик ўзгаришлар, веналарнинг варикоз кенгайиши, тунги сийдик тутолмаслик ҳолати, парадонтопатия, тери трофикасининг ўзгариши.</a:t>
            </a:r>
            <a:endParaRPr lang="ru-RU" dirty="0"/>
          </a:p>
          <a:p>
            <a:endParaRPr lang="ru-RU" dirty="0"/>
          </a:p>
        </p:txBody>
      </p:sp>
    </p:spTree>
    <p:extLst>
      <p:ext uri="{BB962C8B-B14F-4D97-AF65-F5344CB8AC3E}">
        <p14:creationId xmlns:p14="http://schemas.microsoft.com/office/powerpoint/2010/main" val="393710114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20000"/>
          </a:bodyPr>
          <a:lstStyle/>
          <a:p>
            <a:r>
              <a:rPr lang="uz-Cyrl-UZ" dirty="0"/>
              <a:t>4.Қисқа импульсли электроанальгация (КЭА), кўпинча тери орқали деб аталади (ЧЭС).</a:t>
            </a:r>
            <a:endParaRPr lang="ru-RU" dirty="0"/>
          </a:p>
          <a:p>
            <a:r>
              <a:rPr lang="uz-Cyrl-UZ" dirty="0"/>
              <a:t>	Радикулит. травматик неврит, невралгия, фантом оғриқлар, бўғимларнинг чўзилиши, спорт жароҳатлари, артрит, бурсит, суяк синиши ва чиқиши.</a:t>
            </a:r>
            <a:endParaRPr lang="ru-RU" dirty="0"/>
          </a:p>
          <a:p>
            <a:r>
              <a:rPr lang="uz-Cyrl-UZ" dirty="0"/>
              <a:t>	5.Флютуоризация – паст кучланишли, кичик кучли синусоидал ўзгарувчан ток.</a:t>
            </a:r>
            <a:endParaRPr lang="ru-RU" dirty="0"/>
          </a:p>
          <a:p>
            <a:r>
              <a:rPr lang="uz-Cyrl-UZ" dirty="0"/>
              <a:t>	Невралгия, неврит, пульпит, артралгия миальгия флегмона, альвилит, периодонтит, парадонтоз.</a:t>
            </a:r>
            <a:endParaRPr lang="ru-RU" dirty="0"/>
          </a:p>
          <a:p>
            <a:endParaRPr lang="ru-RU" dirty="0"/>
          </a:p>
        </p:txBody>
      </p:sp>
    </p:spTree>
    <p:extLst>
      <p:ext uri="{BB962C8B-B14F-4D97-AF65-F5344CB8AC3E}">
        <p14:creationId xmlns:p14="http://schemas.microsoft.com/office/powerpoint/2010/main" val="206322348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6.Франклин усули билан даволаш. </a:t>
            </a:r>
            <a:endParaRPr lang="ru-RU" dirty="0"/>
          </a:p>
          <a:p>
            <a:r>
              <a:rPr lang="uz-Cyrl-UZ" dirty="0"/>
              <a:t>	Асаб системасининг функционал ўзгаришлари (уйқусизлик, асабийлашиш, тез ҳафа бўлиш), астеник ҳолатлар, вегетатив ўзгаришлар, кеч битувчи жароҳатлар ва яралар.</a:t>
            </a:r>
            <a:endParaRPr lang="ru-RU" dirty="0"/>
          </a:p>
          <a:p>
            <a:r>
              <a:rPr lang="uz-Cyrl-UZ" dirty="0"/>
              <a:t>	7.УВЧ – терапия.</a:t>
            </a:r>
            <a:endParaRPr lang="ru-RU" dirty="0"/>
          </a:p>
          <a:p>
            <a:r>
              <a:rPr lang="uz-Cyrl-UZ" dirty="0"/>
              <a:t>	Ўткир йирингли яллиғланиш жараёнлари (албатта йирингнинг чиқиб кетиши йўли бўлиши керак). ангиоспазмлар ва унга ўхшаш жараёнлар, периферик қон айланишини яхшилаш, турли жароҳатлар, оғриқ билан кечувчи таянч-ҳаракат системасининг касалликлари, аёллар жинсий органларининг яллиғланиши, нафас ва ҳазм қилиш органларининг касалликлари, остеомиелит.</a:t>
            </a:r>
            <a:endParaRPr lang="ru-RU" dirty="0"/>
          </a:p>
          <a:p>
            <a:endParaRPr lang="ru-RU" dirty="0"/>
          </a:p>
        </p:txBody>
      </p:sp>
    </p:spTree>
    <p:extLst>
      <p:ext uri="{BB962C8B-B14F-4D97-AF65-F5344CB8AC3E}">
        <p14:creationId xmlns:p14="http://schemas.microsoft.com/office/powerpoint/2010/main" val="262532815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76672"/>
            <a:ext cx="8686800" cy="5603453"/>
          </a:xfrm>
        </p:spPr>
        <p:txBody>
          <a:bodyPr>
            <a:normAutofit fontScale="85000" lnSpcReduction="10000"/>
          </a:bodyPr>
          <a:lstStyle/>
          <a:p>
            <a:r>
              <a:rPr lang="uz-Cyrl-UZ" dirty="0"/>
              <a:t>8.Индуктотермия.  </a:t>
            </a:r>
            <a:endParaRPr lang="ru-RU" dirty="0"/>
          </a:p>
          <a:p>
            <a:r>
              <a:rPr lang="uz-Cyrl-UZ" dirty="0"/>
              <a:t>	Турли жойларда жойлашган ўткир ва сурункали яллиғланишлар, моддалар алмашинуви жараёни бузилишида дистрофик ўзгаришлар чақирган таянч-ҳаракат аппаратининг касалликлари, остеохондроз, спастик ҳолатлар, мушак контрактураси, ангиоспазм ҳолати.</a:t>
            </a:r>
            <a:endParaRPr lang="ru-RU" dirty="0"/>
          </a:p>
          <a:p>
            <a:r>
              <a:rPr lang="uz-Cyrl-UZ" dirty="0"/>
              <a:t>	9.Нч ПеМП.</a:t>
            </a:r>
            <a:endParaRPr lang="ru-RU" dirty="0"/>
          </a:p>
          <a:p>
            <a:r>
              <a:rPr lang="uz-Cyrl-UZ" dirty="0"/>
              <a:t>	Церебро-васкуляр етишмовчилигининг бошланғич кўринишлари, ишемик инсульт асоратлари, симпатоганглионитлар, ошқозон ва 12бармоқ ичак яраси касаллигининг ремиссия дарида, суяклар жароҳати, ортопедик операциялардан сўнг қолган асоратлар.</a:t>
            </a:r>
            <a:endParaRPr lang="ru-RU" dirty="0"/>
          </a:p>
          <a:p>
            <a:endParaRPr lang="ru-RU" dirty="0"/>
          </a:p>
        </p:txBody>
      </p:sp>
    </p:spTree>
    <p:extLst>
      <p:ext uri="{BB962C8B-B14F-4D97-AF65-F5344CB8AC3E}">
        <p14:creationId xmlns:p14="http://schemas.microsoft.com/office/powerpoint/2010/main" val="62368684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692696"/>
            <a:ext cx="8686800" cy="5387429"/>
          </a:xfrm>
        </p:spPr>
        <p:txBody>
          <a:bodyPr>
            <a:normAutofit fontScale="92500" lnSpcReduction="20000"/>
          </a:bodyPr>
          <a:lstStyle/>
          <a:p>
            <a:r>
              <a:rPr lang="uz-Cyrl-UZ" dirty="0"/>
              <a:t>10.СВЧ-терапия.</a:t>
            </a:r>
            <a:endParaRPr lang="ru-RU" dirty="0"/>
          </a:p>
          <a:p>
            <a:r>
              <a:rPr lang="uz-Cyrl-UZ" dirty="0"/>
              <a:t>	Сурункали ва ўткир бўлмаган яллиғланиш, дистрофик ўзгаришлар, таянч-ҳаракат аппарати жароҳатидан қолган аасоратлар, ревматоид артрит, периартрит, умуртқа поғанаси остеохондрозининг неврологик кўриниши, нафас органларининг ўткир ости ва сурункали яллиғланиш касалликлари, тос органларининг яллиғланиш касалликлари, кўзнинг яллиғлниши.</a:t>
            </a:r>
            <a:endParaRPr lang="ru-RU" dirty="0"/>
          </a:p>
          <a:p>
            <a:r>
              <a:rPr lang="uz-Cyrl-UZ" dirty="0"/>
              <a:t>	11.Инфрақизил ва кўринувчи нурлар.</a:t>
            </a:r>
            <a:endParaRPr lang="ru-RU" dirty="0"/>
          </a:p>
          <a:p>
            <a:r>
              <a:rPr lang="uz-Cyrl-UZ" dirty="0"/>
              <a:t>	Сурункали ва ўткир бўлмаган йирингсиз яллиғланиш жараёнлари, бўғимлар жароҳати, мушак-бўғим аппарати жароҳатлари.</a:t>
            </a:r>
            <a:endParaRPr lang="ru-RU" dirty="0"/>
          </a:p>
        </p:txBody>
      </p:sp>
    </p:spTree>
    <p:extLst>
      <p:ext uri="{BB962C8B-B14F-4D97-AF65-F5344CB8AC3E}">
        <p14:creationId xmlns:p14="http://schemas.microsoft.com/office/powerpoint/2010/main" val="391831362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uz-Cyrl-UZ" dirty="0"/>
              <a:t>12.УБН лари билан даволаш.</a:t>
            </a:r>
            <a:endParaRPr lang="ru-RU" dirty="0"/>
          </a:p>
          <a:p>
            <a:r>
              <a:rPr lang="uz-Cyrl-UZ" dirty="0"/>
              <a:t>	А.Маҳаллий : периферик нерв системаси касалликларининг оғри билан кечиши, келиб чиқиши турлича бўлган бўғим касалликлари, нафас олиш органларининг касалликлари, аллергик характердаги касалликлари, гинекологик касалликлар, трофик яралар, тери касалликлари, соч касалликлари.</a:t>
            </a:r>
            <a:endParaRPr lang="ru-RU" dirty="0"/>
          </a:p>
          <a:p>
            <a:r>
              <a:rPr lang="uz-Cyrl-UZ" dirty="0"/>
              <a:t>	Б.Умумий : рахиднинг профилактикаси учун, қуёш нурининг етишмаслиги, ўпкадан ташқари жойлашган сил касаллиги, фосфор-калий алмашинувининг бузилиши.</a:t>
            </a:r>
            <a:endParaRPr lang="ru-RU" dirty="0"/>
          </a:p>
          <a:p>
            <a:endParaRPr lang="ru-RU" dirty="0"/>
          </a:p>
        </p:txBody>
      </p:sp>
    </p:spTree>
    <p:extLst>
      <p:ext uri="{BB962C8B-B14F-4D97-AF65-F5344CB8AC3E}">
        <p14:creationId xmlns:p14="http://schemas.microsoft.com/office/powerpoint/2010/main" val="33237321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04664"/>
            <a:ext cx="8686800" cy="5675461"/>
          </a:xfrm>
        </p:spPr>
        <p:txBody>
          <a:bodyPr>
            <a:normAutofit fontScale="70000" lnSpcReduction="20000"/>
          </a:bodyPr>
          <a:lstStyle/>
          <a:p>
            <a:r>
              <a:rPr lang="uz-Cyrl-UZ" dirty="0"/>
              <a:t>13.Ультратовуш билан даволаш.Вибриотерапия.</a:t>
            </a:r>
            <a:endParaRPr lang="ru-RU" dirty="0"/>
          </a:p>
          <a:p>
            <a:r>
              <a:rPr lang="uz-Cyrl-UZ" dirty="0"/>
              <a:t>	Бўғимнинг яллиғланиши (ўткир экссудатив жараёнсиз), периферик нерв системаси касаллигининг оғриқ билан кечиши, трофик ўзгаришлар, мушак-боғлам системасининг жароҳатлари, синган суякнинг тез битиши, овқат ҳазм қилиш системасининг касалликлари, тери касалликлари.</a:t>
            </a:r>
            <a:endParaRPr lang="ru-RU" dirty="0"/>
          </a:p>
          <a:p>
            <a:r>
              <a:rPr lang="uz-Cyrl-UZ" dirty="0"/>
              <a:t>	14.Сув муолажалари.</a:t>
            </a:r>
            <a:endParaRPr lang="ru-RU" dirty="0"/>
          </a:p>
          <a:p>
            <a:r>
              <a:rPr lang="uz-Cyrl-UZ" dirty="0"/>
              <a:t>	А.Совуқ сув муолажалари : умумий тонусни кўтариш, юрак-қон томир ва асаб системаси функцияларини кучайтириш, модда алмашинувини стимуллаш, организмнинг чидамлилигини ошириш.</a:t>
            </a:r>
            <a:endParaRPr lang="ru-RU" dirty="0"/>
          </a:p>
          <a:p>
            <a:r>
              <a:rPr lang="uz-Cyrl-UZ" dirty="0"/>
              <a:t>	Б.Иссиқ сув муолажалари.</a:t>
            </a:r>
            <a:endParaRPr lang="ru-RU" dirty="0"/>
          </a:p>
          <a:p>
            <a:r>
              <a:rPr lang="uz-Cyrl-UZ" dirty="0"/>
              <a:t>	Сурункали яллиғланиш, таянч-ҳаракат аппаратининг дегенератив-дистрофик касалликлари, марказий ва периферик нерв системаларининг касалликлари, сурункали интоксикация, подагра.</a:t>
            </a:r>
            <a:endParaRPr lang="ru-RU" dirty="0"/>
          </a:p>
          <a:p>
            <a:r>
              <a:rPr lang="uz-Cyrl-UZ" dirty="0"/>
              <a:t>	В.Қайноқ сув муолажалари.</a:t>
            </a:r>
            <a:endParaRPr lang="ru-RU" dirty="0"/>
          </a:p>
          <a:p>
            <a:r>
              <a:rPr lang="uz-Cyrl-UZ" dirty="0"/>
              <a:t>	Терлатиш ва модда алмашинувини тезлаштириш, яллиғланишнинг бошланғич босқичида ванночкалар ўтказиш мақсадида.</a:t>
            </a:r>
            <a:endParaRPr lang="ru-RU" dirty="0"/>
          </a:p>
          <a:p>
            <a:endParaRPr lang="ru-RU" dirty="0"/>
          </a:p>
        </p:txBody>
      </p:sp>
    </p:spTree>
    <p:extLst>
      <p:ext uri="{BB962C8B-B14F-4D97-AF65-F5344CB8AC3E}">
        <p14:creationId xmlns:p14="http://schemas.microsoft.com/office/powerpoint/2010/main" val="225289103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548680"/>
            <a:ext cx="8686800" cy="5531445"/>
          </a:xfrm>
        </p:spPr>
        <p:txBody>
          <a:bodyPr>
            <a:normAutofit fontScale="77500" lnSpcReduction="20000"/>
          </a:bodyPr>
          <a:lstStyle/>
          <a:p>
            <a:r>
              <a:rPr lang="uz-Cyrl-UZ" dirty="0"/>
              <a:t>15.Минерал газли ва родонли ванналар.</a:t>
            </a:r>
            <a:endParaRPr lang="ru-RU" dirty="0"/>
          </a:p>
          <a:p>
            <a:r>
              <a:rPr lang="uz-Cyrl-UZ" dirty="0"/>
              <a:t>	Юрак касалликлари, сурункали юрак ишемик касалликлари, 1-2 ФСли стабил стенокардия, миокард ўткир инфарктидан сўнг тиклаш мақсадида, марказий ва периферик нерв системаларининг касалликлари, жароҳати ва асоратлари, таянч-ҳаракат аппарати касалликлари ва жароҳатлари, аёллар жинсий органларининг, нафас олиш йўлларининг ва овқат ҳазм қилиш органларининг сурункали яллиғланиш касалликлари, операциядан сўнг тиклаш мақсадида</a:t>
            </a:r>
            <a:r>
              <a:rPr lang="uz-Cyrl-UZ" dirty="0" smtClean="0"/>
              <a:t>.</a:t>
            </a:r>
            <a:r>
              <a:rPr lang="uz-Cyrl-UZ" dirty="0"/>
              <a:t> 16.Иссиқ билан даволаш.</a:t>
            </a:r>
            <a:endParaRPr lang="ru-RU" dirty="0"/>
          </a:p>
          <a:p>
            <a:r>
              <a:rPr lang="uz-Cyrl-UZ" dirty="0"/>
              <a:t>	Умуртқа поғанаси ва бўғимларнинг дегенератив-дистрофик касалликлари, сурункали яллиғланиш касалликлари, мушак-боғлам аппаратининг яллиғланиши, овқат ҳазм қилиш органларининг сурункали яллиғланиши, сурункали гинекологик касалликлар, остеохондрознинг неврологик кўринишлари, остеомиелит, трофик яралар.</a:t>
            </a:r>
            <a:endParaRPr lang="ru-RU" dirty="0"/>
          </a:p>
          <a:p>
            <a:endParaRPr lang="ru-RU" dirty="0"/>
          </a:p>
          <a:p>
            <a:endParaRPr lang="ru-RU" dirty="0"/>
          </a:p>
        </p:txBody>
      </p:sp>
    </p:spTree>
    <p:extLst>
      <p:ext uri="{BB962C8B-B14F-4D97-AF65-F5344CB8AC3E}">
        <p14:creationId xmlns:p14="http://schemas.microsoft.com/office/powerpoint/2010/main" val="342450055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692696"/>
            <a:ext cx="8686800" cy="5387429"/>
          </a:xfrm>
        </p:spPr>
        <p:txBody>
          <a:bodyPr>
            <a:normAutofit fontScale="77500" lnSpcReduction="20000"/>
          </a:bodyPr>
          <a:lstStyle/>
          <a:p>
            <a:r>
              <a:rPr lang="uz-Cyrl-UZ" dirty="0"/>
              <a:t>Келтирилган умумий кўрсаткичлардан кўриниб турибдики, бир хил физик омиллар бир неча хил касалликларда ишлатилиши мумкин ва аксинча, бир хил касалликда бир неча турдаги физик омиллар қўлланилиши мумкин.</a:t>
            </a:r>
            <a:endParaRPr lang="ru-RU" dirty="0"/>
          </a:p>
          <a:p>
            <a:r>
              <a:rPr lang="uz-Cyrl-UZ" dirty="0"/>
              <a:t>	Кўп физик омиллар организмга махсус ижобий таъсир этса, баъзиларининг таъсири кутилган натижа бермайди. Шунинг учун шифокор шундай физиотерапевтик усулни ёки комплексни қўллаши керакки, фақатгина асосий касалликни эмас, балки ёндош бошқа касалликларни ҳам имкон даражасида даволаш мумкин бўлсин. Турли ноҳуш ҳолатлар таъсири бўлмаса, шундагина берилган муолажалар ўз таъсирини кўрсатади. Ҳар бир касалликнинг келиб чиқиши, уларни даволашда физиотерапевтик омилларнинг таъсир механизмини чуқур ўрганган ҳолда бундай масалаларни хал этиш мумкин.        </a:t>
            </a:r>
            <a:endParaRPr lang="ru-RU" dirty="0"/>
          </a:p>
          <a:p>
            <a:endParaRPr lang="ru-RU" dirty="0"/>
          </a:p>
        </p:txBody>
      </p:sp>
    </p:spTree>
    <p:extLst>
      <p:ext uri="{BB962C8B-B14F-4D97-AF65-F5344CB8AC3E}">
        <p14:creationId xmlns:p14="http://schemas.microsoft.com/office/powerpoint/2010/main" val="30711996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Беморларни тезроқ соғайишида бузилган функцияларни яхшилаш ва тиклаш, иш қобилиятини тиклаш мақсадида физиотерапевтик муолажалар билан бир қаторда шифобахш жисмоний тарбияни қўллаш яхши самара беради.  </a:t>
            </a:r>
            <a:endParaRPr lang="ru-RU" dirty="0"/>
          </a:p>
          <a:p>
            <a:r>
              <a:rPr lang="uz-Cyrl-UZ" dirty="0"/>
              <a:t>	Даволаш жараёнида шифобахш жисмоний тарбия шифокори бир қатор вазифларни амалга ошириши керак. Биринчи навбатда беморга ШЖТ тавсия этиш мумкинми? ёки йўқми? саволини хал этиш зарур. Бунинг учун беморнинг касаллик тарихи билан танишиб, умумий ва хусусий, яъни шу касалликка хос қарши кўрсатмалар қаралади. </a:t>
            </a:r>
            <a:endParaRPr lang="ru-RU" dirty="0"/>
          </a:p>
        </p:txBody>
      </p:sp>
    </p:spTree>
    <p:extLst>
      <p:ext uri="{BB962C8B-B14F-4D97-AF65-F5344CB8AC3E}">
        <p14:creationId xmlns:p14="http://schemas.microsoft.com/office/powerpoint/2010/main" val="393409640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r>
              <a:rPr lang="uz-Cyrl-UZ" dirty="0"/>
              <a:t>Агар қарши кўрсатмалар бўлмаса, кейинги вазифа ҳаракати амалга оширилади. Бунда беморнинг умумий ҳолатидан, диагнозидан келиб чиққан ҳолда ШЖТнинг ҳаракат тартиботи аниқланади (тўшак, ярим тўшак ва эркин ҳаракат тартиботлари). ШЖТнинг ҳаракат тартиботи аниқланганидан сўнг, уларга характерли умумий ва хусусий вазифалар қўйилади. ШЖТнинг ҳаракат тартиботи ва уларга қўйилган вазифалардан келиб чиққан ҳолда ШЖТнинг шакл ва воситалари аниқланади. ШЖТнинг шакллари катта 2 та гуруҳга (шифохонада ва шифохонадан ташқарида қўлланиладиган шакллар) бўлиниб ўрганилади. </a:t>
            </a:r>
            <a:r>
              <a:rPr lang="uz-Cyrl-UZ" dirty="0" smtClean="0"/>
              <a:t>	</a:t>
            </a:r>
            <a:endParaRPr lang="ru-RU" dirty="0"/>
          </a:p>
        </p:txBody>
      </p:sp>
    </p:spTree>
    <p:extLst>
      <p:ext uri="{BB962C8B-B14F-4D97-AF65-F5344CB8AC3E}">
        <p14:creationId xmlns:p14="http://schemas.microsoft.com/office/powerpoint/2010/main" val="247108553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404664"/>
            <a:ext cx="8686800" cy="6048672"/>
          </a:xfrm>
        </p:spPr>
        <p:txBody>
          <a:bodyPr>
            <a:normAutofit fontScale="77500" lnSpcReduction="20000"/>
          </a:bodyPr>
          <a:lstStyle/>
          <a:p>
            <a:r>
              <a:rPr lang="uz-Cyrl-UZ" dirty="0"/>
              <a:t>Шифохонада қўлланиладиган шаклларга тааллуқли : эрталабки бадан тарбия; даволовчи гимнастика муолажаси; меъёрли юриш; беморларга бериладиган индивидуал вазифалар. Шифохонадан ташқарида қўлланиладиган шаклларга тааллуқли : терренкур; сайр қилиш; яқин туризм; соғломлаштирувчи югуриш; ўйинли машғулотлар; оммавий-жисмоний тарбиявий чиқишлар. ШЖТ 4 та асосий воситалардан иборат : жисмоний машқлар; табиатнинг табиий омиллари; шифобахш массаж; меҳнат билан даволаш. Жисмоний машқларни гимнастик (нафас ва умумий ривожлантирувчи) машқлари, амалий-спорт машқлари ва ўйинлар ташкил этади. Демак вазифани бажриш учун аввал ШЖТнинг шакли, сўнгра воситалари аниқланади. Шуларга асосан касалликни маълум ҳаракат тартиботи учун гимнастик машқлар комплекси тузилади. Шифокорнинг охирги вазифа ҳаракати бу қўлланилаётган ШЖТнинг самарадорлигини текшириб боришдир.  </a:t>
            </a:r>
            <a:endParaRPr lang="ru-RU" dirty="0"/>
          </a:p>
          <a:p>
            <a:endParaRPr lang="ru-RU" dirty="0"/>
          </a:p>
        </p:txBody>
      </p:sp>
    </p:spTree>
    <p:extLst>
      <p:ext uri="{BB962C8B-B14F-4D97-AF65-F5344CB8AC3E}">
        <p14:creationId xmlns:p14="http://schemas.microsoft.com/office/powerpoint/2010/main" val="391877103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124744"/>
            <a:ext cx="8686800" cy="4955381"/>
          </a:xfrm>
        </p:spPr>
        <p:txBody>
          <a:bodyPr>
            <a:normAutofit fontScale="70000" lnSpcReduction="20000"/>
          </a:bodyPr>
          <a:lstStyle/>
          <a:p>
            <a:r>
              <a:rPr lang="uz-Cyrl-UZ" b="1" dirty="0"/>
              <a:t>Жароҳат</a:t>
            </a:r>
            <a:r>
              <a:rPr lang="uz-Cyrl-UZ" dirty="0"/>
              <a:t> – бу ташқи омил : механик, жисмоний, кимёвий ва бошқалар таъсирида тўқима бутунлигининг бузилишидир (ёки бузилишсиз). Жароҳатнинг қуйидаги турлари фарқланади : ишлаб чиқариш, маиший, кўча, транспорт, ҳарбий ва спорт. Агар омилнинг бир маротаба таъсиридан сўнг жароҳат ҳосил бўлса – </a:t>
            </a:r>
            <a:r>
              <a:rPr lang="uz-Cyrl-UZ" b="1" dirty="0"/>
              <a:t>ўткир</a:t>
            </a:r>
            <a:r>
              <a:rPr lang="uz-Cyrl-UZ" dirty="0"/>
              <a:t>, агар кичик куч билан бир неча маротаба таъсир этса </a:t>
            </a:r>
            <a:r>
              <a:rPr lang="uz-Cyrl-UZ" b="1" dirty="0"/>
              <a:t>сурункали жароҳат</a:t>
            </a:r>
            <a:r>
              <a:rPr lang="uz-Cyrl-UZ" dirty="0"/>
              <a:t>дир. Жароҳатлар орасида кўпроқ механик тури учрайди. У тери ёки шиллиқ қаватнинг жароҳатланишига кўра ёпиқ жароҳат (лат ейиш, чўзилиш, узилиш, чиқиш, суяк синиши) ва очиқ жароҳат (яра) га бўлинади. Таянч-ҳаракат аппаратининг жароҳати фақатгина жароҳатланган сегментнинг бутунлиги ва функциясини бузмай, балки марказий асаб системаси, юрак-қон томир, нафас, ишқозон ичак, ажратиш системаларининг ва ички секреция безларининг фаолиятини ҳам ўзгартиради.     </a:t>
            </a:r>
            <a:endParaRPr lang="ru-RU" dirty="0"/>
          </a:p>
          <a:p>
            <a:endParaRPr lang="ru-RU" dirty="0"/>
          </a:p>
        </p:txBody>
      </p:sp>
    </p:spTree>
    <p:extLst>
      <p:ext uri="{BB962C8B-B14F-4D97-AF65-F5344CB8AC3E}">
        <p14:creationId xmlns:p14="http://schemas.microsoft.com/office/powerpoint/2010/main" val="68950094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620688"/>
            <a:ext cx="8686800" cy="5459437"/>
          </a:xfrm>
        </p:spPr>
        <p:txBody>
          <a:bodyPr>
            <a:normAutofit fontScale="85000" lnSpcReduction="20000"/>
          </a:bodyPr>
          <a:lstStyle/>
          <a:p>
            <a:r>
              <a:rPr lang="uz-Cyrl-UZ" dirty="0"/>
              <a:t>Катта бўлмаган жароҳатларда асосан маҳаллий симптомлар кузатилади: қизариш, шишиш, оғриқ, жароҳатланган сегмент функциясининг бузилиши.Организмнинг умумий ҳолати деярли ўзгармайди. Катта бўлган жароҳатларда маҳаллий ўзгариш билан бир қаторда умумий ўзгаришлар ҳам кузатилади ва улар шунчалик чуқурлашиб кетиши мумкинки, бунинг натижасида хушдан кетиш, коллапс ёки травматик шок, яъни тўсатдан хушини ёқатишнинг ривожланишига олиб келиш мумкин. Беморда кўнгил айнаш, бош айланиш, қулоқда шовқин, қўл ва оёқларнинг музлаши, тери қатламининг яққол рангсизланиши кузатилади, бемор йиқилади, пульси сусаяди, қон босими тушади. Бундай ҳолат кучли оғриқ ва қўрқиш натижасида пайдо бўлади. </a:t>
            </a:r>
            <a:endParaRPr lang="ru-RU" dirty="0"/>
          </a:p>
          <a:p>
            <a:endParaRPr lang="ru-RU" dirty="0"/>
          </a:p>
        </p:txBody>
      </p:sp>
    </p:spTree>
    <p:extLst>
      <p:ext uri="{BB962C8B-B14F-4D97-AF65-F5344CB8AC3E}">
        <p14:creationId xmlns:p14="http://schemas.microsoft.com/office/powerpoint/2010/main" val="269431220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92500" lnSpcReduction="10000"/>
          </a:bodyPr>
          <a:lstStyle/>
          <a:p>
            <a:r>
              <a:rPr lang="uz-Cyrl-UZ" b="1" dirty="0"/>
              <a:t>Коллапс</a:t>
            </a:r>
            <a:r>
              <a:rPr lang="uz-Cyrl-UZ" dirty="0"/>
              <a:t> – юрак-қон омир етишмовчилигининг ўткир шакли бўлиб ҳисобланади. Беморнинг ҳолатида қуйидагилар кузатилади : томир тонусининг пасайиши ҳисобига юрак фаолитининг сусайиши, бу эса юракка веноз қоннинг келишини камайишига, қон босимнинг пасайишига ва миянинг гипоксиясига олиб келади. Беморда умумий холсизланиш, бош айланиш, совуқ тер чиқиши, хушини сақлаши ёки туманлашиши кузатилади.  </a:t>
            </a:r>
            <a:endParaRPr lang="ru-RU" dirty="0"/>
          </a:p>
          <a:p>
            <a:endParaRPr lang="ru-RU" dirty="0"/>
          </a:p>
        </p:txBody>
      </p:sp>
    </p:spTree>
    <p:extLst>
      <p:ext uri="{BB962C8B-B14F-4D97-AF65-F5344CB8AC3E}">
        <p14:creationId xmlns:p14="http://schemas.microsoft.com/office/powerpoint/2010/main" val="282807150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052736"/>
            <a:ext cx="8686800" cy="5027389"/>
          </a:xfrm>
        </p:spPr>
        <p:txBody>
          <a:bodyPr>
            <a:normAutofit fontScale="77500" lnSpcReduction="20000"/>
          </a:bodyPr>
          <a:lstStyle/>
          <a:p>
            <a:r>
              <a:rPr lang="uz-Cyrl-UZ" b="1" dirty="0"/>
              <a:t>Травматик шок</a:t>
            </a:r>
            <a:r>
              <a:rPr lang="uz-Cyrl-UZ" dirty="0"/>
              <a:t> – оғир патологик жараён бўлиб, механик жароҳатга жавоб реакцияси ва организмнинг ҳаёт учун муҳим бўлган системаларнинг функционал бузилишининг кучайиши билан характерланади. Унда иккита фаза фарқланади. </a:t>
            </a:r>
            <a:r>
              <a:rPr lang="uz-Cyrl-UZ" b="1" dirty="0"/>
              <a:t>Эректил фаза (қўзғалиш фазаси)</a:t>
            </a:r>
            <a:r>
              <a:rPr lang="uz-Cyrl-UZ" dirty="0"/>
              <a:t> – жароҳат соҳасидан келаётган оғриқ импульслари натижасида жароҳат вақтида пайдо бўлади, руҳий қўзғалиш, безовталаниш, кўп гапириш билан намаён бўлади. Бунда пульс ва қон босими кўтарилади. 5-10 минутдан сўнг қўзғалиш руҳан сиқилишга айланади ва травматик шокнинг </a:t>
            </a:r>
            <a:r>
              <a:rPr lang="uz-Cyrl-UZ" b="1" dirty="0"/>
              <a:t>торпидли фазаси</a:t>
            </a:r>
            <a:r>
              <a:rPr lang="uz-Cyrl-UZ" dirty="0"/>
              <a:t> бошланади. Унга қуйидагилар характерлидир : рангининг оқариши, совуқ тер, кучсиз пульс, қон босимининг тушиши, юзаки нафас, хуши сақланган ҳолда атрофдиларга бефарқлик ва ҳ.з. </a:t>
            </a:r>
            <a:endParaRPr lang="ru-RU" dirty="0"/>
          </a:p>
        </p:txBody>
      </p:sp>
    </p:spTree>
    <p:extLst>
      <p:ext uri="{BB962C8B-B14F-4D97-AF65-F5344CB8AC3E}">
        <p14:creationId xmlns:p14="http://schemas.microsoft.com/office/powerpoint/2010/main" val="264840040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412776"/>
            <a:ext cx="8686800" cy="4667349"/>
          </a:xfrm>
        </p:spPr>
        <p:txBody>
          <a:bodyPr>
            <a:normAutofit fontScale="85000" lnSpcReduction="20000"/>
          </a:bodyPr>
          <a:lstStyle/>
          <a:p>
            <a:r>
              <a:rPr lang="uz-Cyrl-UZ" dirty="0"/>
              <a:t>Организм системаларининг фаолияти сусаяди, органларга қоннинг келиши кескин камаяди, кислород етишмовчилиги кучаяди, бу ҳолат бемор ўлимига олиб келиши мумкин. Беморни оғир ўткир ҳолатдан олиб чиқилгандан сўнг травматик касаллик ривожланади ва ўзининг спецификасига ва белгиларига эга бўлади.  Узоқ вақт тўшак ҳаракат тартиботида бўлиши ва таянч-ҳаракат аппарати жароҳатининг иммобилизацияси беморнинг умумий ҳолатини яхшилайди, оғриқларни камайтиради. Аммо мажбурий ҳолатда узоқ ётиши (чўзиб қўйиш, гипс, остеосинтез) беморнинг безовталанишига ва уйқусининг ёмонлашишига олиб келади. </a:t>
            </a:r>
            <a:endParaRPr lang="ru-RU" dirty="0"/>
          </a:p>
        </p:txBody>
      </p:sp>
    </p:spTree>
    <p:extLst>
      <p:ext uri="{BB962C8B-B14F-4D97-AF65-F5344CB8AC3E}">
        <p14:creationId xmlns:p14="http://schemas.microsoft.com/office/powerpoint/2010/main" val="247929163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r>
              <a:rPr lang="uz-Cyrl-UZ" dirty="0"/>
              <a:t>Шу билан бир қаторда ҳаракат фаоллигининг пасайиши организм системаларининг фаолиятига салбий таъсир кўрсатади. Натижада ичак перистальтикаси бузилади, ейилган овқат эвакуацияси секинлашади, парчаланиш махсулотлари  қонга сўрилиб, организмда заҳарланишни юзага келтиради. Кўкрак қафасининг экскурсияси камаяди, ўпкада димланиш кузатилади ва зотилжам ривожланишига сабаб бўлади. Кам ҳаракатлик юрак-қон томир фаолиятини ўзгартириб, қон айланиш доирасида димланишларга олиб келади, бу эса тромбларнинг ҳосил бўлишига сабаб бўлади ва у кейинчалик тромбоэмболияга олиб келиши мумкин. Агар бемор наркоз билан операция қилинган бўлса, кўрилаётган салбий таъсирлар бундан ҳам оғирроқ намаён бўлиши мумкин.</a:t>
            </a:r>
            <a:endParaRPr lang="ru-RU" dirty="0"/>
          </a:p>
        </p:txBody>
      </p:sp>
    </p:spTree>
    <p:extLst>
      <p:ext uri="{BB962C8B-B14F-4D97-AF65-F5344CB8AC3E}">
        <p14:creationId xmlns:p14="http://schemas.microsoft.com/office/powerpoint/2010/main" val="212479485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052736"/>
            <a:ext cx="8686800" cy="5027389"/>
          </a:xfrm>
        </p:spPr>
        <p:txBody>
          <a:bodyPr>
            <a:normAutofit fontScale="77500" lnSpcReduction="20000"/>
          </a:bodyPr>
          <a:lstStyle/>
          <a:p>
            <a:r>
              <a:rPr lang="uz-Cyrl-UZ" dirty="0"/>
              <a:t>Таянч-ҳаракат аппарати жароҳатланган сегментининг узоқ вақт иммобилизация қилиниши махсус маҳллий ўзгаришларга сабаб бўлади. Иммобилизация қилинган мушакларда атрофия риводланиб, унинг катталигини, кучини ва чидамлилигини камайишага сабаб бўлади. </a:t>
            </a:r>
            <a:endParaRPr lang="ru-RU" dirty="0"/>
          </a:p>
          <a:p>
            <a:r>
              <a:rPr lang="uz-Cyrl-UZ" dirty="0"/>
              <a:t>Оёқларнинг жароҳатланишида юкламанинг камлиги ёки йўқлиги остеопорознинг ривожланишига олиб келади, бу эса суякларда кальцийнинг ва суяк моддалари миқдрининг камайига сабаб бўлади. Бундай ҳолат кейинчалик суяк деформациясига ва патологик жараёнинг ҳосил бўлишига олиб келиши мумкин. Шу билан бирга узоқ вақт ҳаракатсизлик бўғим тўқималарида ҳам ўзгаришларга, яъни бўғимлар ҳаракатининг чекланишига, контрактураларга олиб келади. </a:t>
            </a:r>
            <a:endParaRPr lang="ru-RU" dirty="0"/>
          </a:p>
          <a:p>
            <a:endParaRPr lang="ru-RU" dirty="0"/>
          </a:p>
        </p:txBody>
      </p:sp>
    </p:spTree>
    <p:extLst>
      <p:ext uri="{BB962C8B-B14F-4D97-AF65-F5344CB8AC3E}">
        <p14:creationId xmlns:p14="http://schemas.microsoft.com/office/powerpoint/2010/main" val="337060713"/>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052736"/>
            <a:ext cx="8686800" cy="5027389"/>
          </a:xfrm>
        </p:spPr>
        <p:txBody>
          <a:bodyPr>
            <a:normAutofit fontScale="77500" lnSpcReduction="20000"/>
          </a:bodyPr>
          <a:lstStyle/>
          <a:p>
            <a:r>
              <a:rPr lang="uz-Cyrl-UZ" dirty="0"/>
              <a:t>Бундай беморларга ёрдам кўрсатишда реабилитациянинг ўрни каттадир. Реабилитацияда зарурий воситалар бўлиб жисмоний машқлар, массаж ва физиотерапия муолажалари ҳисобланади. Шунингдек иммобилизация турлари ва рационал муддатлари, ҳолатлар ва чўзиш билан даволаш, ўзига-ўзи хизмат қилиш кўникмаларини тиклаш ва меҳнат билан даволаш катта аҳамиятга эгадир. Жароҳатларда қоидага биноан реабилитациянинг 3 та босқичи қўлланилади : стационар, реабилитацион марказ ва поликлиника. Жисмоний машқларнинг даволовчи ва тикловчи таъсири қуйидаги механизмлар орқали амалга оширилади : жисмоний машқларнинг бўшаштирувчи таъсири (айниқса беморнинг оғир ҳолатида ва тушак тартиботининг узоқ давом этишида), трофик таъсири, компенсациянинг вақтинчалик ва доимий шаклланиш механизми, функциянинг нормаллашиш механизми. </a:t>
            </a:r>
            <a:endParaRPr lang="ru-RU" dirty="0"/>
          </a:p>
        </p:txBody>
      </p:sp>
    </p:spTree>
    <p:extLst>
      <p:ext uri="{BB962C8B-B14F-4D97-AF65-F5344CB8AC3E}">
        <p14:creationId xmlns:p14="http://schemas.microsoft.com/office/powerpoint/2010/main" val="321749049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052736"/>
            <a:ext cx="8686800" cy="5027389"/>
          </a:xfrm>
        </p:spPr>
        <p:txBody>
          <a:bodyPr>
            <a:normAutofit fontScale="85000" lnSpcReduction="10000"/>
          </a:bodyPr>
          <a:lstStyle/>
          <a:p>
            <a:r>
              <a:rPr lang="uz-Cyrl-UZ" dirty="0"/>
              <a:t>Жисмоний машқлар, массаж, физиотерапия муолажалари жароҳат соҳасида қон айланишни ва озиқланишини яхшилаш, мушакларни бўшаштириш, оғриқни камайтириш ва йўқотиш билан бирга тўқималар регенерациясини, жароҳатнинг битишини, морфологик тузилмаларнинг тўлиқ тикланишини стимуллайди.</a:t>
            </a:r>
            <a:endParaRPr lang="ru-RU" dirty="0"/>
          </a:p>
          <a:p>
            <a:r>
              <a:rPr lang="uz-Cyrl-UZ" dirty="0"/>
              <a:t>Жароҳатланган органнинг оғир функционал ўзгаришида, масалан оёқ ампутациясида, компенсациянинг шаклланиши катта аҳамият касб этади, яъни қўлтиқ таёқ ёрдамида ва протезда юриш ёки ўнг қўл жароҳатида чап қўл билан баъзи кўникмаларни бажариш компенсацияси ва ҳ.з.</a:t>
            </a:r>
            <a:endParaRPr lang="ru-RU" dirty="0"/>
          </a:p>
          <a:p>
            <a:endParaRPr lang="ru-RU" dirty="0"/>
          </a:p>
        </p:txBody>
      </p:sp>
    </p:spTree>
    <p:extLst>
      <p:ext uri="{BB962C8B-B14F-4D97-AF65-F5344CB8AC3E}">
        <p14:creationId xmlns:p14="http://schemas.microsoft.com/office/powerpoint/2010/main" val="115272206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124744"/>
            <a:ext cx="8686800" cy="4955381"/>
          </a:xfrm>
        </p:spPr>
        <p:txBody>
          <a:bodyPr>
            <a:normAutofit lnSpcReduction="10000"/>
          </a:bodyPr>
          <a:lstStyle/>
          <a:p>
            <a:r>
              <a:rPr lang="uz-Cyrl-UZ" dirty="0"/>
              <a:t>Шундай қилиб, таянч-ҳаракат аппарати жароҳатлари реабилитациясида бузилган функцияни нормаллаштириш катта аҳамиятга эга. Жисмоний тайёргарлик,массаж ва физиотерапия (айниқса электростимуляция) ҳисобига мушак кучинитиклашга, бўғимларда ҳаракат амплитудасини нормаллаштиришга, ҳаракат координациясини яхшилашга ва беморнинг умумий иш қобилиятини тиклашга эришилади. </a:t>
            </a:r>
            <a:endParaRPr lang="ru-RU" dirty="0"/>
          </a:p>
          <a:p>
            <a:endParaRPr lang="ru-RU" dirty="0"/>
          </a:p>
        </p:txBody>
      </p:sp>
      <p:sp>
        <p:nvSpPr>
          <p:cNvPr id="4" name="Объект 2"/>
          <p:cNvSpPr txBox="1">
            <a:spLocks/>
          </p:cNvSpPr>
          <p:nvPr/>
        </p:nvSpPr>
        <p:spPr>
          <a:xfrm>
            <a:off x="323528" y="1124744"/>
            <a:ext cx="8686800" cy="4958011"/>
          </a:xfrm>
          <a:prstGeom prst="rect">
            <a:avLst/>
          </a:prstGeom>
        </p:spPr>
        <p:txBody>
          <a:bodyPr vert="horz">
            <a:normAutofit/>
          </a:bodyPr>
          <a:lst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a:lstStyle>
          <a:p>
            <a:endParaRPr lang="ru-RU"/>
          </a:p>
        </p:txBody>
      </p:sp>
    </p:spTree>
    <p:extLst>
      <p:ext uri="{BB962C8B-B14F-4D97-AF65-F5344CB8AC3E}">
        <p14:creationId xmlns:p14="http://schemas.microsoft.com/office/powerpoint/2010/main" val="336206683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686800" cy="838200"/>
          </a:xfrm>
        </p:spPr>
        <p:txBody>
          <a:bodyPr>
            <a:noAutofit/>
          </a:bodyPr>
          <a:lstStyle/>
          <a:p>
            <a:pPr algn="ctr"/>
            <a:r>
              <a:rPr lang="uz-Cyrl-UZ" sz="2000" dirty="0"/>
              <a:t>Жарроҳлик</a:t>
            </a:r>
            <a:r>
              <a:rPr lang="ru-RU" sz="2000" dirty="0"/>
              <a:t> </a:t>
            </a:r>
            <a:r>
              <a:rPr lang="ru-RU" sz="2000" dirty="0" err="1"/>
              <a:t>кассаликларида</a:t>
            </a:r>
            <a:r>
              <a:rPr lang="ru-RU" sz="2000" dirty="0"/>
              <a:t> </a:t>
            </a:r>
            <a:r>
              <a:rPr lang="ru-RU" sz="2000" dirty="0" err="1"/>
              <a:t>ва</a:t>
            </a:r>
            <a:r>
              <a:rPr lang="ru-RU" sz="2000" dirty="0"/>
              <a:t> </a:t>
            </a:r>
            <a:r>
              <a:rPr lang="ru-RU" sz="2000" dirty="0" err="1"/>
              <a:t>травматологияда</a:t>
            </a:r>
            <a:r>
              <a:rPr lang="ru-RU" sz="2000" dirty="0"/>
              <a:t> </a:t>
            </a:r>
            <a:r>
              <a:rPr lang="uz-Cyrl-UZ" sz="2000" dirty="0"/>
              <a:t>қў</a:t>
            </a:r>
            <a:r>
              <a:rPr lang="ru-RU" sz="2000" dirty="0" err="1"/>
              <a:t>лланиладиган</a:t>
            </a:r>
            <a:r>
              <a:rPr lang="ru-RU" sz="2000" dirty="0"/>
              <a:t> реабилитация </a:t>
            </a:r>
            <a:r>
              <a:rPr lang="ru-RU" sz="2000" dirty="0" err="1" smtClean="0"/>
              <a:t>комплекси</a:t>
            </a:r>
            <a:endParaRPr lang="ru-RU" sz="2000" dirty="0"/>
          </a:p>
        </p:txBody>
      </p:sp>
      <p:sp>
        <p:nvSpPr>
          <p:cNvPr id="3" name="Объект 2"/>
          <p:cNvSpPr>
            <a:spLocks noGrp="1"/>
          </p:cNvSpPr>
          <p:nvPr>
            <p:ph idx="1"/>
          </p:nvPr>
        </p:nvSpPr>
        <p:spPr/>
        <p:txBody>
          <a:bodyPr>
            <a:normAutofit lnSpcReduction="10000"/>
          </a:bodyPr>
          <a:lstStyle/>
          <a:p>
            <a:r>
              <a:rPr lang="uz-Cyrl-UZ" b="1" dirty="0" smtClean="0"/>
              <a:t>Мақсад</a:t>
            </a:r>
            <a:r>
              <a:rPr lang="uz-Cyrl-UZ" b="1" dirty="0"/>
              <a:t>:</a:t>
            </a:r>
            <a:r>
              <a:rPr lang="uz-Cyrl-UZ" dirty="0"/>
              <a:t>  Яллиғланишга қарши, спазмолитик, оғриқ қолдириш, сўрилиш жараёнларини, регенерацияни кучайтириш, озиқланишини, модда алмашинувини, дегитротацияни кучайтириш, чандиқланишни олдини олиш.</a:t>
            </a:r>
            <a:endParaRPr lang="ru-RU" dirty="0"/>
          </a:p>
          <a:p>
            <a:r>
              <a:rPr lang="uz-Cyrl-UZ" dirty="0"/>
              <a:t>УВЧ, магнитотерапия, лазеротерапия, галванизация,  ультратовуш билан даволаш, ИРТ, ИКВ, массаж, ДЖТ, УБН, инфрақизил нурлар, керамик лампалар.</a:t>
            </a:r>
            <a:endParaRPr lang="ru-RU" dirty="0"/>
          </a:p>
          <a:p>
            <a:endParaRPr lang="ru-RU" dirty="0"/>
          </a:p>
        </p:txBody>
      </p:sp>
    </p:spTree>
    <p:extLst>
      <p:ext uri="{BB962C8B-B14F-4D97-AF65-F5344CB8AC3E}">
        <p14:creationId xmlns:p14="http://schemas.microsoft.com/office/powerpoint/2010/main" val="309375556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686800" cy="838200"/>
          </a:xfrm>
        </p:spPr>
        <p:txBody>
          <a:bodyPr>
            <a:normAutofit/>
          </a:bodyPr>
          <a:lstStyle/>
          <a:p>
            <a:pPr algn="ctr"/>
            <a:r>
              <a:rPr lang="ru-RU" sz="2000" dirty="0">
                <a:effectLst/>
              </a:rPr>
              <a:t>Ревматология, </a:t>
            </a:r>
            <a:r>
              <a:rPr lang="ru-RU" sz="2000" dirty="0" err="1">
                <a:effectLst/>
              </a:rPr>
              <a:t>таянч</a:t>
            </a:r>
            <a:r>
              <a:rPr lang="uz-Cyrl-UZ" sz="2000" dirty="0">
                <a:effectLst/>
              </a:rPr>
              <a:t>-ҳ</a:t>
            </a:r>
            <a:r>
              <a:rPr lang="ru-RU" sz="2000" dirty="0" err="1">
                <a:effectLst/>
              </a:rPr>
              <a:t>аракат</a:t>
            </a:r>
            <a:r>
              <a:rPr lang="ru-RU" sz="2000" dirty="0">
                <a:effectLst/>
              </a:rPr>
              <a:t> </a:t>
            </a:r>
            <a:r>
              <a:rPr lang="ru-RU" sz="2000" dirty="0" err="1">
                <a:effectLst/>
              </a:rPr>
              <a:t>системаси</a:t>
            </a:r>
            <a:r>
              <a:rPr lang="ru-RU" sz="2000" dirty="0">
                <a:effectLst/>
              </a:rPr>
              <a:t> </a:t>
            </a:r>
            <a:r>
              <a:rPr lang="ru-RU" sz="2000" dirty="0" err="1">
                <a:effectLst/>
              </a:rPr>
              <a:t>касал</a:t>
            </a:r>
            <a:r>
              <a:rPr lang="uz-Cyrl-UZ" sz="2000" dirty="0">
                <a:effectLst/>
              </a:rPr>
              <a:t>л</a:t>
            </a:r>
            <a:r>
              <a:rPr lang="ru-RU" sz="2000" dirty="0" err="1">
                <a:effectLst/>
              </a:rPr>
              <a:t>икларида</a:t>
            </a:r>
            <a:r>
              <a:rPr lang="ru-RU" sz="2000" dirty="0">
                <a:effectLst/>
              </a:rPr>
              <a:t> </a:t>
            </a:r>
            <a:r>
              <a:rPr lang="uz-Cyrl-UZ" sz="2000" dirty="0">
                <a:effectLst/>
              </a:rPr>
              <a:t>қў</a:t>
            </a:r>
            <a:r>
              <a:rPr lang="ru-RU" sz="2000" dirty="0" err="1">
                <a:effectLst/>
              </a:rPr>
              <a:t>лланиладиган</a:t>
            </a:r>
            <a:r>
              <a:rPr lang="ru-RU" sz="2000" dirty="0">
                <a:effectLst/>
              </a:rPr>
              <a:t> реабилитация </a:t>
            </a:r>
            <a:r>
              <a:rPr lang="ru-RU" sz="2000" dirty="0" err="1" smtClean="0">
                <a:effectLst/>
              </a:rPr>
              <a:t>комплекси</a:t>
            </a:r>
            <a:endParaRPr lang="ru-RU" sz="2000" dirty="0"/>
          </a:p>
        </p:txBody>
      </p:sp>
      <p:sp>
        <p:nvSpPr>
          <p:cNvPr id="3" name="Объект 2"/>
          <p:cNvSpPr>
            <a:spLocks noGrp="1"/>
          </p:cNvSpPr>
          <p:nvPr>
            <p:ph idx="1"/>
          </p:nvPr>
        </p:nvSpPr>
        <p:spPr/>
        <p:txBody>
          <a:bodyPr>
            <a:normAutofit fontScale="92500" lnSpcReduction="20000"/>
          </a:bodyPr>
          <a:lstStyle/>
          <a:p>
            <a:r>
              <a:rPr lang="uz-Cyrl-UZ" b="1" dirty="0"/>
              <a:t>Мақсад:</a:t>
            </a:r>
            <a:r>
              <a:rPr lang="uz-Cyrl-UZ" dirty="0"/>
              <a:t> Яллиғланишга қарши, спазмолитик, оғриқ қолдириш, сўрилиш жараёнларини, регенерацияни кучайтириш, озиқланишини, модда алмашинувини, дегитротацияни кучайтириш, бўғимнинг функционал ҳолатини яхшилаш, глюкокортикоид фаолиятини ошириш.</a:t>
            </a:r>
            <a:endParaRPr lang="ru-RU" dirty="0"/>
          </a:p>
          <a:p>
            <a:r>
              <a:rPr lang="uz-Cyrl-UZ" dirty="0"/>
              <a:t>УВЧ, Магнитотерапия, лазеротерапия, гальванизация, ДМВ,  ултратовуш билан даволаш, амплипульс, парафин-озокирит, минерал ванналар, ИРТ, пелоидотерапия, ИКВ, массаж, ДЖТ</a:t>
            </a:r>
            <a:endParaRPr lang="ru-RU" dirty="0"/>
          </a:p>
          <a:p>
            <a:endParaRPr lang="ru-RU" dirty="0"/>
          </a:p>
        </p:txBody>
      </p:sp>
    </p:spTree>
    <p:extLst>
      <p:ext uri="{BB962C8B-B14F-4D97-AF65-F5344CB8AC3E}">
        <p14:creationId xmlns:p14="http://schemas.microsoft.com/office/powerpoint/2010/main" val="96788365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8686800" cy="838200"/>
          </a:xfrm>
        </p:spPr>
        <p:txBody>
          <a:bodyPr>
            <a:normAutofit/>
          </a:bodyPr>
          <a:lstStyle/>
          <a:p>
            <a:pPr algn="ctr"/>
            <a:r>
              <a:rPr lang="ru-RU" sz="2000" b="1" dirty="0" err="1"/>
              <a:t>Юрак</a:t>
            </a:r>
            <a:r>
              <a:rPr lang="ru-RU" sz="2000" b="1" dirty="0"/>
              <a:t> </a:t>
            </a:r>
            <a:r>
              <a:rPr lang="uz-Cyrl-UZ" sz="2000" b="1" dirty="0"/>
              <a:t>қ</a:t>
            </a:r>
            <a:r>
              <a:rPr lang="ru-RU" sz="2000" b="1" dirty="0"/>
              <a:t>он-</a:t>
            </a:r>
            <a:r>
              <a:rPr lang="ru-RU" sz="2000" b="1" dirty="0" err="1"/>
              <a:t>томир</a:t>
            </a:r>
            <a:r>
              <a:rPr lang="ru-RU" sz="2000" b="1" dirty="0"/>
              <a:t> </a:t>
            </a:r>
            <a:r>
              <a:rPr lang="ru-RU" sz="2000" b="1" dirty="0" err="1"/>
              <a:t>системаси</a:t>
            </a:r>
            <a:r>
              <a:rPr lang="ru-RU" sz="2000" b="1" dirty="0"/>
              <a:t> </a:t>
            </a:r>
            <a:r>
              <a:rPr lang="ru-RU" sz="2000" b="1" dirty="0" err="1"/>
              <a:t>касал</a:t>
            </a:r>
            <a:r>
              <a:rPr lang="uz-Cyrl-UZ" sz="2000" b="1" dirty="0"/>
              <a:t>л</a:t>
            </a:r>
            <a:r>
              <a:rPr lang="ru-RU" sz="2000" b="1" dirty="0" err="1"/>
              <a:t>икларида</a:t>
            </a:r>
            <a:r>
              <a:rPr lang="ru-RU" sz="2000" b="1" dirty="0"/>
              <a:t> </a:t>
            </a:r>
            <a:r>
              <a:rPr lang="uz-Cyrl-UZ" sz="2000" b="1" dirty="0"/>
              <a:t>қў</a:t>
            </a:r>
            <a:r>
              <a:rPr lang="ru-RU" sz="2000" b="1" dirty="0" err="1"/>
              <a:t>лланиладиган</a:t>
            </a:r>
            <a:r>
              <a:rPr lang="ru-RU" sz="2000" b="1" dirty="0"/>
              <a:t> реабилитация </a:t>
            </a:r>
            <a:r>
              <a:rPr lang="ru-RU" sz="2000" b="1" dirty="0" err="1" smtClean="0"/>
              <a:t>комплекси</a:t>
            </a:r>
            <a:endParaRPr lang="ru-RU" sz="2000" dirty="0"/>
          </a:p>
        </p:txBody>
      </p:sp>
      <p:sp>
        <p:nvSpPr>
          <p:cNvPr id="3" name="Объект 2"/>
          <p:cNvSpPr>
            <a:spLocks noGrp="1"/>
          </p:cNvSpPr>
          <p:nvPr>
            <p:ph idx="1"/>
          </p:nvPr>
        </p:nvSpPr>
        <p:spPr/>
        <p:txBody>
          <a:bodyPr>
            <a:normAutofit fontScale="85000" lnSpcReduction="10000"/>
          </a:bodyPr>
          <a:lstStyle/>
          <a:p>
            <a:r>
              <a:rPr lang="uz-Cyrl-UZ" b="1" dirty="0"/>
              <a:t>Мақсад:</a:t>
            </a:r>
            <a:r>
              <a:rPr lang="uz-Cyrl-UZ" dirty="0"/>
              <a:t> спазмалитик, гипотензив, седатив, оғриқ қолдириш, қон реалогиясини яхшилаш, организмда ва қонда кислород миқдорини кўпайтириш, метаболизмни, коллатерал қон айланишини яхшилаш, микроциркуляцияни яхшилаш.</a:t>
            </a:r>
            <a:endParaRPr lang="ru-RU" dirty="0"/>
          </a:p>
          <a:p>
            <a:r>
              <a:rPr lang="uz-Cyrl-UZ" dirty="0"/>
              <a:t>        </a:t>
            </a:r>
            <a:r>
              <a:rPr lang="ru-RU" dirty="0" err="1"/>
              <a:t>Электроуй</a:t>
            </a:r>
            <a:r>
              <a:rPr lang="uz-Cyrl-UZ" dirty="0"/>
              <a:t>қ</a:t>
            </a:r>
            <a:r>
              <a:rPr lang="ru-RU" dirty="0"/>
              <a:t>у, д*</a:t>
            </a:r>
            <a:r>
              <a:rPr lang="ru-RU" dirty="0" err="1"/>
              <a:t>арс</a:t>
            </a:r>
            <a:r>
              <a:rPr lang="uz-Cyrl-UZ" dirty="0"/>
              <a:t>е</a:t>
            </a:r>
            <a:r>
              <a:rPr lang="ru-RU" dirty="0" err="1"/>
              <a:t>нвал</a:t>
            </a:r>
            <a:r>
              <a:rPr lang="uz-Cyrl-UZ" dirty="0"/>
              <a:t>изация</a:t>
            </a:r>
            <a:r>
              <a:rPr lang="ru-RU" dirty="0"/>
              <a:t>, франклинизация, электрофорез, </a:t>
            </a:r>
            <a:r>
              <a:rPr lang="ru-RU" dirty="0" err="1"/>
              <a:t>амплипул</a:t>
            </a:r>
            <a:r>
              <a:rPr lang="uz-Cyrl-UZ" dirty="0"/>
              <a:t>ь</a:t>
            </a:r>
            <a:r>
              <a:rPr lang="ru-RU" dirty="0"/>
              <a:t>с, ГАИ, </a:t>
            </a:r>
            <a:r>
              <a:rPr lang="ru-RU" dirty="0" err="1"/>
              <a:t>магнитотерапия</a:t>
            </a:r>
            <a:r>
              <a:rPr lang="ru-RU" dirty="0"/>
              <a:t>, лазеротерапия, массаж, ИРТ.</a:t>
            </a:r>
          </a:p>
          <a:p>
            <a:r>
              <a:rPr lang="ru-RU" dirty="0"/>
              <a:t>        ДЖТ </a:t>
            </a:r>
            <a:r>
              <a:rPr lang="ru-RU" dirty="0" err="1"/>
              <a:t>маш</a:t>
            </a:r>
            <a:r>
              <a:rPr lang="uz-Cyrl-UZ" dirty="0"/>
              <a:t>ғ</a:t>
            </a:r>
            <a:r>
              <a:rPr lang="ru-RU" dirty="0" err="1"/>
              <a:t>улоти</a:t>
            </a:r>
            <a:r>
              <a:rPr lang="ru-RU" dirty="0"/>
              <a:t>, статик </a:t>
            </a:r>
            <a:r>
              <a:rPr lang="ru-RU" dirty="0" err="1"/>
              <a:t>ва</a:t>
            </a:r>
            <a:r>
              <a:rPr lang="ru-RU" dirty="0"/>
              <a:t> динамик </a:t>
            </a:r>
            <a:r>
              <a:rPr lang="ru-RU" dirty="0" err="1"/>
              <a:t>нафас</a:t>
            </a:r>
            <a:r>
              <a:rPr lang="ru-RU" dirty="0"/>
              <a:t> </a:t>
            </a:r>
            <a:r>
              <a:rPr lang="ru-RU" dirty="0" err="1"/>
              <a:t>олиш</a:t>
            </a:r>
            <a:r>
              <a:rPr lang="ru-RU" dirty="0"/>
              <a:t> </a:t>
            </a:r>
            <a:r>
              <a:rPr lang="ru-RU" dirty="0" err="1"/>
              <a:t>маш</a:t>
            </a:r>
            <a:r>
              <a:rPr lang="uz-Cyrl-UZ" dirty="0"/>
              <a:t>қ</a:t>
            </a:r>
            <a:r>
              <a:rPr lang="ru-RU" dirty="0"/>
              <a:t>лари, терренкур, сайр</a:t>
            </a:r>
            <a:r>
              <a:rPr lang="uz-Cyrl-UZ" dirty="0"/>
              <a:t> қилиш.</a:t>
            </a:r>
            <a:endParaRPr lang="ru-RU" dirty="0"/>
          </a:p>
          <a:p>
            <a:endParaRPr lang="ru-RU" dirty="0"/>
          </a:p>
        </p:txBody>
      </p:sp>
    </p:spTree>
    <p:extLst>
      <p:ext uri="{BB962C8B-B14F-4D97-AF65-F5344CB8AC3E}">
        <p14:creationId xmlns:p14="http://schemas.microsoft.com/office/powerpoint/2010/main" val="353089905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307075"/>
            <a:ext cx="8686800" cy="838200"/>
          </a:xfrm>
        </p:spPr>
        <p:txBody>
          <a:bodyPr>
            <a:normAutofit/>
          </a:bodyPr>
          <a:lstStyle/>
          <a:p>
            <a:pPr algn="ctr"/>
            <a:r>
              <a:rPr lang="ru-RU" sz="2000" b="1" dirty="0" err="1">
                <a:effectLst/>
              </a:rPr>
              <a:t>Нафас</a:t>
            </a:r>
            <a:r>
              <a:rPr lang="ru-RU" sz="2000" b="1" dirty="0">
                <a:effectLst/>
              </a:rPr>
              <a:t> </a:t>
            </a:r>
            <a:r>
              <a:rPr lang="ru-RU" sz="2000" b="1" dirty="0" err="1">
                <a:effectLst/>
              </a:rPr>
              <a:t>олиш</a:t>
            </a:r>
            <a:r>
              <a:rPr lang="ru-RU" sz="2000" b="1" dirty="0">
                <a:effectLst/>
              </a:rPr>
              <a:t> </a:t>
            </a:r>
            <a:r>
              <a:rPr lang="ru-RU" sz="2000" b="1" dirty="0" err="1">
                <a:effectLst/>
              </a:rPr>
              <a:t>системаси</a:t>
            </a:r>
            <a:r>
              <a:rPr lang="ru-RU" sz="2000" b="1" dirty="0">
                <a:effectLst/>
              </a:rPr>
              <a:t> </a:t>
            </a:r>
            <a:r>
              <a:rPr lang="ru-RU" sz="2000" b="1" dirty="0" err="1">
                <a:effectLst/>
              </a:rPr>
              <a:t>каса</a:t>
            </a:r>
            <a:r>
              <a:rPr lang="uz-Cyrl-UZ" sz="2000" b="1" dirty="0">
                <a:effectLst/>
              </a:rPr>
              <a:t>л</a:t>
            </a:r>
            <a:r>
              <a:rPr lang="ru-RU" sz="2000" b="1" dirty="0" err="1">
                <a:effectLst/>
              </a:rPr>
              <a:t>ликларида</a:t>
            </a:r>
            <a:r>
              <a:rPr lang="ru-RU" sz="2000" b="1" dirty="0">
                <a:effectLst/>
              </a:rPr>
              <a:t> </a:t>
            </a:r>
            <a:r>
              <a:rPr lang="uz-Cyrl-UZ" sz="2000" b="1" dirty="0">
                <a:effectLst/>
              </a:rPr>
              <a:t>қў</a:t>
            </a:r>
            <a:r>
              <a:rPr lang="ru-RU" sz="2000" b="1" dirty="0" err="1">
                <a:effectLst/>
              </a:rPr>
              <a:t>лланиладиган</a:t>
            </a:r>
            <a:r>
              <a:rPr lang="ru-RU" sz="2000" b="1" dirty="0">
                <a:effectLst/>
              </a:rPr>
              <a:t> реабилитация </a:t>
            </a:r>
            <a:r>
              <a:rPr lang="ru-RU" sz="2000" b="1" dirty="0" err="1" smtClean="0">
                <a:effectLst/>
              </a:rPr>
              <a:t>комплекси</a:t>
            </a:r>
            <a:endParaRPr lang="ru-RU" sz="2000" dirty="0"/>
          </a:p>
        </p:txBody>
      </p:sp>
      <p:sp>
        <p:nvSpPr>
          <p:cNvPr id="3" name="Объект 2"/>
          <p:cNvSpPr>
            <a:spLocks noGrp="1"/>
          </p:cNvSpPr>
          <p:nvPr>
            <p:ph idx="1"/>
          </p:nvPr>
        </p:nvSpPr>
        <p:spPr/>
        <p:txBody>
          <a:bodyPr>
            <a:normAutofit lnSpcReduction="10000"/>
          </a:bodyPr>
          <a:lstStyle/>
          <a:p>
            <a:r>
              <a:rPr lang="ru-RU" b="1" dirty="0" err="1"/>
              <a:t>Ма</a:t>
            </a:r>
            <a:r>
              <a:rPr lang="uz-Cyrl-UZ" b="1" dirty="0"/>
              <a:t>қ</a:t>
            </a:r>
            <a:r>
              <a:rPr lang="ru-RU" b="1" dirty="0"/>
              <a:t>сад:</a:t>
            </a:r>
            <a:r>
              <a:rPr lang="ru-RU" dirty="0"/>
              <a:t> Спазмолитик, </a:t>
            </a:r>
            <a:r>
              <a:rPr lang="ru-RU" dirty="0" err="1"/>
              <a:t>бронхолитик</a:t>
            </a:r>
            <a:r>
              <a:rPr lang="ru-RU" dirty="0"/>
              <a:t>, </a:t>
            </a:r>
            <a:r>
              <a:rPr lang="ru-RU" dirty="0" err="1"/>
              <a:t>антигистамин</a:t>
            </a:r>
            <a:r>
              <a:rPr lang="ru-RU" dirty="0"/>
              <a:t>, </a:t>
            </a:r>
            <a:r>
              <a:rPr lang="ru-RU" dirty="0" err="1"/>
              <a:t>седатив</a:t>
            </a:r>
            <a:r>
              <a:rPr lang="ru-RU" dirty="0"/>
              <a:t>, </a:t>
            </a:r>
            <a:r>
              <a:rPr lang="ru-RU" dirty="0" err="1"/>
              <a:t>ялли</a:t>
            </a:r>
            <a:r>
              <a:rPr lang="uz-Cyrl-UZ" dirty="0"/>
              <a:t>ғ</a:t>
            </a:r>
            <a:r>
              <a:rPr lang="ru-RU" dirty="0" err="1"/>
              <a:t>ланишга</a:t>
            </a:r>
            <a:r>
              <a:rPr lang="ru-RU" dirty="0"/>
              <a:t> </a:t>
            </a:r>
            <a:r>
              <a:rPr lang="uz-Cyrl-UZ" dirty="0"/>
              <a:t>қ</a:t>
            </a:r>
            <a:r>
              <a:rPr lang="ru-RU" dirty="0" err="1"/>
              <a:t>арши</a:t>
            </a:r>
            <a:r>
              <a:rPr lang="ru-RU" dirty="0"/>
              <a:t>, </a:t>
            </a:r>
            <a:r>
              <a:rPr lang="ru-RU" dirty="0" err="1"/>
              <a:t>бактериоци</a:t>
            </a:r>
            <a:r>
              <a:rPr lang="uz-Cyrl-UZ" dirty="0"/>
              <a:t>д</a:t>
            </a:r>
            <a:r>
              <a:rPr lang="ru-RU" dirty="0"/>
              <a:t>, </a:t>
            </a:r>
            <a:r>
              <a:rPr lang="ru-RU" dirty="0" err="1"/>
              <a:t>бактериостатик</a:t>
            </a:r>
            <a:r>
              <a:rPr lang="ru-RU" dirty="0"/>
              <a:t>, с</a:t>
            </a:r>
            <a:r>
              <a:rPr lang="uz-Cyrl-UZ" dirty="0"/>
              <a:t>ў</a:t>
            </a:r>
            <a:r>
              <a:rPr lang="ru-RU" dirty="0" err="1"/>
              <a:t>рилт</a:t>
            </a:r>
            <a:r>
              <a:rPr lang="uz-Cyrl-UZ" dirty="0"/>
              <a:t>и</a:t>
            </a:r>
            <a:r>
              <a:rPr lang="ru-RU" dirty="0" err="1"/>
              <a:t>рувчи</a:t>
            </a:r>
            <a:r>
              <a:rPr lang="ru-RU" dirty="0"/>
              <a:t>, </a:t>
            </a:r>
            <a:r>
              <a:rPr lang="uz-Cyrl-UZ" dirty="0"/>
              <a:t>ў</a:t>
            </a:r>
            <a:r>
              <a:rPr lang="ru-RU" dirty="0" err="1"/>
              <a:t>пкани</a:t>
            </a:r>
            <a:r>
              <a:rPr lang="uz-Cyrl-UZ" dirty="0"/>
              <a:t>нг</a:t>
            </a:r>
            <a:r>
              <a:rPr lang="ru-RU" dirty="0"/>
              <a:t> дренаж </a:t>
            </a:r>
            <a:r>
              <a:rPr lang="ru-RU" dirty="0" err="1"/>
              <a:t>фаолиятини</a:t>
            </a:r>
            <a:r>
              <a:rPr lang="ru-RU" dirty="0"/>
              <a:t> </a:t>
            </a:r>
            <a:r>
              <a:rPr lang="ru-RU" dirty="0" err="1"/>
              <a:t>яхшил</a:t>
            </a:r>
            <a:r>
              <a:rPr lang="uz-Cyrl-UZ" dirty="0"/>
              <a:t>аш</a:t>
            </a:r>
            <a:r>
              <a:rPr lang="ru-RU" dirty="0"/>
              <a:t>.</a:t>
            </a:r>
          </a:p>
          <a:p>
            <a:r>
              <a:rPr lang="uz-Cyrl-UZ" dirty="0"/>
              <a:t>Аэрозол терапия, тубус кварц, УВЧ, СВЧ, электрофорез, амплипульс, ультратову билан даволашш, массаж, ИРТ, магнитотерапия, лазеротерапия, ДЖТ: Стреллников ва Бутейко бўйича махсус нафас олиш.</a:t>
            </a:r>
            <a:endParaRPr lang="ru-RU" dirty="0"/>
          </a:p>
        </p:txBody>
      </p:sp>
    </p:spTree>
    <p:extLst>
      <p:ext uri="{BB962C8B-B14F-4D97-AF65-F5344CB8AC3E}">
        <p14:creationId xmlns:p14="http://schemas.microsoft.com/office/powerpoint/2010/main" val="36404952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8686800" cy="838200"/>
          </a:xfrm>
        </p:spPr>
        <p:txBody>
          <a:bodyPr>
            <a:normAutofit/>
          </a:bodyPr>
          <a:lstStyle/>
          <a:p>
            <a:pPr algn="ctr"/>
            <a:r>
              <a:rPr lang="ru-RU" sz="2000" b="1" dirty="0" smtClean="0">
                <a:effectLst/>
              </a:rPr>
              <a:t>Ош</a:t>
            </a:r>
            <a:r>
              <a:rPr lang="uz-Cyrl-UZ" sz="2000" b="1" dirty="0" smtClean="0">
                <a:effectLst/>
              </a:rPr>
              <a:t>қ</a:t>
            </a:r>
            <a:r>
              <a:rPr lang="ru-RU" sz="2000" b="1" dirty="0" smtClean="0">
                <a:effectLst/>
              </a:rPr>
              <a:t>озон </a:t>
            </a:r>
            <a:r>
              <a:rPr lang="ru-RU" sz="2000" b="1" dirty="0" err="1" smtClean="0">
                <a:effectLst/>
              </a:rPr>
              <a:t>ичак</a:t>
            </a:r>
            <a:r>
              <a:rPr lang="ru-RU" sz="2000" b="1" dirty="0" smtClean="0">
                <a:effectLst/>
              </a:rPr>
              <a:t> </a:t>
            </a:r>
            <a:r>
              <a:rPr lang="ru-RU" sz="2000" b="1" dirty="0" err="1" smtClean="0">
                <a:effectLst/>
              </a:rPr>
              <a:t>системаси</a:t>
            </a:r>
            <a:r>
              <a:rPr lang="ru-RU" sz="2000" b="1" dirty="0" smtClean="0">
                <a:effectLst/>
              </a:rPr>
              <a:t> </a:t>
            </a:r>
            <a:r>
              <a:rPr lang="ru-RU" sz="2000" b="1" dirty="0" err="1" smtClean="0">
                <a:effectLst/>
              </a:rPr>
              <a:t>каса</a:t>
            </a:r>
            <a:r>
              <a:rPr lang="uz-Cyrl-UZ" sz="2000" b="1" dirty="0" smtClean="0">
                <a:effectLst/>
              </a:rPr>
              <a:t>л</a:t>
            </a:r>
            <a:r>
              <a:rPr lang="ru-RU" sz="2000" b="1" dirty="0" err="1" smtClean="0">
                <a:effectLst/>
              </a:rPr>
              <a:t>ликларида</a:t>
            </a:r>
            <a:r>
              <a:rPr lang="ru-RU" sz="2000" b="1" dirty="0" smtClean="0">
                <a:effectLst/>
              </a:rPr>
              <a:t> </a:t>
            </a:r>
            <a:r>
              <a:rPr lang="uz-Cyrl-UZ" sz="2000" b="1" dirty="0" smtClean="0">
                <a:effectLst/>
              </a:rPr>
              <a:t>қў</a:t>
            </a:r>
            <a:r>
              <a:rPr lang="ru-RU" sz="2000" b="1" dirty="0" err="1" smtClean="0">
                <a:effectLst/>
              </a:rPr>
              <a:t>лланиладиган</a:t>
            </a:r>
            <a:r>
              <a:rPr lang="ru-RU" sz="2000" b="1" dirty="0" smtClean="0">
                <a:effectLst/>
              </a:rPr>
              <a:t> реабилитация </a:t>
            </a:r>
            <a:r>
              <a:rPr lang="ru-RU" sz="2000" b="1" dirty="0" err="1" smtClean="0">
                <a:effectLst/>
              </a:rPr>
              <a:t>комплекси</a:t>
            </a:r>
            <a:endParaRPr lang="ru-RU" sz="2000" dirty="0"/>
          </a:p>
        </p:txBody>
      </p:sp>
      <p:sp>
        <p:nvSpPr>
          <p:cNvPr id="3" name="Объект 2"/>
          <p:cNvSpPr>
            <a:spLocks noGrp="1"/>
          </p:cNvSpPr>
          <p:nvPr>
            <p:ph idx="1"/>
          </p:nvPr>
        </p:nvSpPr>
        <p:spPr/>
        <p:txBody>
          <a:bodyPr>
            <a:normAutofit fontScale="92500"/>
          </a:bodyPr>
          <a:lstStyle/>
          <a:p>
            <a:r>
              <a:rPr lang="uz-Cyrl-UZ" b="1" dirty="0"/>
              <a:t>Мақсад:</a:t>
            </a:r>
            <a:r>
              <a:rPr lang="uz-Cyrl-UZ" dirty="0"/>
              <a:t> Яллиғланишга қарши, спазмолитик, оғриқ қолдириш, сўрилиш жараёнларини, регенерацияни кучайтириш, озиқланиши, ичак перисталтикасини яхшилаш, таъсир кўрсатиш.</a:t>
            </a:r>
            <a:endParaRPr lang="ru-RU" dirty="0"/>
          </a:p>
          <a:p>
            <a:r>
              <a:rPr lang="uz-Cyrl-UZ" dirty="0"/>
              <a:t>Магнитотерапия, лазеротерапия, электро уйқу, ДМВ, УВЧ, ултратовуш билан даволаш, амплипульс, парафин- озокирит, минерал сувларни ичиш, ут пуфаги ва ичакларни ювиш, микроклизмалар, ИРТ.</a:t>
            </a:r>
            <a:endParaRPr lang="ru-RU" dirty="0"/>
          </a:p>
          <a:p>
            <a:endParaRPr lang="ru-RU" dirty="0"/>
          </a:p>
        </p:txBody>
      </p:sp>
    </p:spTree>
    <p:extLst>
      <p:ext uri="{BB962C8B-B14F-4D97-AF65-F5344CB8AC3E}">
        <p14:creationId xmlns:p14="http://schemas.microsoft.com/office/powerpoint/2010/main" val="30510804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44</TotalTime>
  <Words>3477</Words>
  <Application>Microsoft Office PowerPoint</Application>
  <PresentationFormat>Экран (4:3)</PresentationFormat>
  <Paragraphs>288</Paragraphs>
  <Slides>94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94</vt:i4>
      </vt:variant>
    </vt:vector>
  </HeadingPairs>
  <TitlesOfParts>
    <vt:vector size="95" baseType="lpstr">
      <vt:lpstr>Трек</vt:lpstr>
      <vt:lpstr>РЕАБИЛИТОЛОГИЯ ФАНИ, ВАЗИФАЛАРИ ВА ҲАР ХИЛ КАСАЛЛИКЛАРДА ҚЎЛЛАНИЛИШИ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Тиббий ва жисмоний реабилитациянинг  асосий принциплари бўлиб ҳисобланади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Физиотерапия муолажаларини қабул қилишда қўлланиладиган умумий тавсияномалар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Жарроҳлик кассаликларида ва травматологияда қўлланиладиган реабилитация комплекси</vt:lpstr>
      <vt:lpstr>Ревматология, таянч-ҳаракат системаси касалликларида қўлланиладиган реабилитация комплекси</vt:lpstr>
      <vt:lpstr>Юрак қон-томир системаси касалликларида қўлланиладиган реабилитация комплекси</vt:lpstr>
      <vt:lpstr>Нафас олиш системаси касалликларида қўлланиладиган реабилитация комплекси</vt:lpstr>
      <vt:lpstr>Ошқозон ичак системаси касалликларида қўлланиладиган реабилитация комплекси</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РЕАБИЛИТОЛОГИЯ ФАНИ, ВАЗИФАЛАРИ ВА ҲАР ХИЛ КАСАЛЛИКЛАРДА ҚЎЛЛАНИЛИШИ</dc:title>
  <dc:creator>muhiddin</dc:creator>
  <cp:lastModifiedBy>muhiddin</cp:lastModifiedBy>
  <cp:revision>5</cp:revision>
  <dcterms:created xsi:type="dcterms:W3CDTF">2017-12-08T06:06:43Z</dcterms:created>
  <dcterms:modified xsi:type="dcterms:W3CDTF">2017-12-08T06:51:07Z</dcterms:modified>
</cp:coreProperties>
</file>