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8" r:id="rId11"/>
    <p:sldId id="264" r:id="rId12"/>
    <p:sldId id="265" r:id="rId13"/>
    <p:sldId id="266" r:id="rId14"/>
    <p:sldId id="269" r:id="rId15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EF7E5-9F2F-4398-A88E-38D3AF717BBA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52E5A-141F-4138-BAFE-03F3568D20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D64FD-1A12-44BF-A90C-DBD945CF9B68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507DB-14FE-4197-8A77-B41F9002E5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D3C37-4FB3-4920-A6F8-DA30E354FAAC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ADC9-FB9A-4EC5-9A12-82E67721A9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8D7FD-CA8B-4153-ACDD-5F989021B904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6DBCB-6304-440F-BFED-FCB7C7C59F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259C-CE7E-48CB-BA19-E8F11A3CFF2E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63637-7A02-4DC3-98DD-5D94B35011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E794F-D842-46C7-87B3-6FFA7B89AB18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02593-0E1D-4CF0-8068-BFDDA50F42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4E335-3FA9-4B4D-95AE-8F25004ABF73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60157-B328-4C98-B196-47A1C6D6C8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E6EB3-B158-4590-B0E4-05E3B8373E9B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5C888-2B8A-4BF1-8ECC-56F78DD89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E9AD4-50E3-4DAF-9AF0-93536FD2FB02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A82BA-8FF9-4060-ACF1-7BC671F60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C739-9ACF-42C1-AB6F-705ABFDF46C4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C7C2C-E202-461D-871D-78D0154451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6" name="TextBox 21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80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33081-748A-4E60-8C5F-B95064F1F45A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DAD5C-4296-4579-93B0-5EC5A05A70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79B15-F23B-4389-A7BC-1571AE2DCEE8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3FD7-7EF5-4738-85B6-C0D65F4DD9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7D4F-E014-401C-9E10-19A43DF1604A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913FA-7DED-4BAD-928E-3B89DE2DC2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A595A-1F7F-4C81-8294-BB3529CF36AB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125E2-3AD4-42B6-84EB-F743FD875E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A001A-FAFE-47E1-BC45-036A5C36DBD1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6C731-F126-4D8D-9885-4319ABD3A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9DA54-BB4A-4FA7-8019-95E3C8F2639F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9CD33-F920-435B-99C9-099CD08F1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DF6566-885C-447C-9EDE-2462ABB590C4}" type="datetimeFigureOut">
              <a:rPr lang="en-US"/>
              <a:pPr>
                <a:defRPr/>
              </a:pPr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4D1A803E-4371-4786-8AC1-63C8662255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66" r:id="rId11"/>
    <p:sldLayoutId id="2147483655" r:id="rId12"/>
    <p:sldLayoutId id="2147483667" r:id="rId13"/>
    <p:sldLayoutId id="2147483654" r:id="rId14"/>
    <p:sldLayoutId id="2147483653" r:id="rId15"/>
    <p:sldLayoutId id="2147483652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561490"/>
            <a:ext cx="7766936" cy="58624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Джураев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А.Дж.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047750" y="1516063"/>
            <a:ext cx="81454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3200" b="1" i="1">
                <a:solidFill>
                  <a:schemeClr val="accent2"/>
                </a:solidFill>
              </a:rPr>
              <a:t>4-MА`RUZА.</a:t>
            </a:r>
            <a:endParaRPr lang="ru-RU" sz="3200" i="1">
              <a:solidFill>
                <a:schemeClr val="accent2"/>
              </a:solidFill>
            </a:endParaRPr>
          </a:p>
          <a:p>
            <a:pPr algn="ctr"/>
            <a:r>
              <a:rPr lang="uz-Cyrl-UZ" sz="3200" b="1" i="1">
                <a:solidFill>
                  <a:schemeClr val="accent2"/>
                </a:solidFill>
              </a:rPr>
              <a:t>Ichki yonish dvigаtеli mехаnik хаrаktеristikаsi.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947738" y="1157288"/>
            <a:ext cx="8813800" cy="4627562"/>
          </a:xfrm>
        </p:spPr>
        <p:txBody>
          <a:bodyPr/>
          <a:lstStyle/>
          <a:p>
            <a:pPr lvl="1" algn="just"/>
            <a:r>
              <a:rPr lang="en-US" sz="3200" b="1" dirty="0" smtClean="0">
                <a:solidFill>
                  <a:schemeClr val="accent2"/>
                </a:solidFill>
                <a:latin typeface="Times New Roman" pitchFamily="18" charset="0"/>
              </a:rPr>
              <a:t>REJA</a:t>
            </a:r>
            <a:r>
              <a:rPr lang="ru-RU" sz="3200" b="1" dirty="0" smtClean="0">
                <a:solidFill>
                  <a:schemeClr val="accent2"/>
                </a:solidFill>
                <a:latin typeface="Times New Roman" pitchFamily="18" charset="0"/>
              </a:rPr>
              <a:t>:</a:t>
            </a:r>
          </a:p>
          <a:p>
            <a:pPr lvl="1" algn="just">
              <a:buNone/>
            </a:pPr>
            <a:endParaRPr lang="ru-RU" sz="3200" b="1" dirty="0" smtClean="0">
              <a:solidFill>
                <a:schemeClr val="accent2"/>
              </a:solidFill>
              <a:latin typeface="Times New Roman" pitchFamily="18" charset="0"/>
            </a:endParaRPr>
          </a:p>
          <a:p>
            <a:r>
              <a:rPr lang="en-US" sz="2400" i="1" dirty="0" err="1" smtClean="0"/>
              <a:t>IYDning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ishlash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fazalari</a:t>
            </a:r>
            <a:r>
              <a:rPr lang="en-US" sz="2400" i="1" dirty="0" smtClean="0"/>
              <a:t>.</a:t>
            </a:r>
            <a:endParaRPr lang="ru-RU" sz="2400" b="1" dirty="0" smtClean="0"/>
          </a:p>
          <a:p>
            <a:r>
              <a:rPr lang="en-US" sz="2400" i="1" dirty="0" err="1" smtClean="0"/>
              <a:t>To’rt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taktli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IYDning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indikator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diagrammasi</a:t>
            </a:r>
            <a:r>
              <a:rPr lang="en-US" sz="2400" i="1" dirty="0" smtClean="0"/>
              <a:t>.</a:t>
            </a:r>
            <a:endParaRPr lang="ru-RU" sz="2400" b="1" dirty="0" smtClean="0"/>
          </a:p>
          <a:p>
            <a:r>
              <a:rPr lang="en-US" sz="2400" i="1" dirty="0" smtClean="0"/>
              <a:t>IYD </a:t>
            </a:r>
            <a:r>
              <a:rPr lang="en-US" sz="2400" i="1" dirty="0" err="1" smtClean="0"/>
              <a:t>mexanik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xarakteristikasi</a:t>
            </a:r>
            <a:r>
              <a:rPr lang="en-US" sz="2400" i="1" dirty="0" smtClean="0"/>
              <a:t>.</a:t>
            </a:r>
            <a:endParaRPr lang="ru-RU" sz="2400" b="1" dirty="0" smtClean="0"/>
          </a:p>
          <a:p>
            <a:r>
              <a:rPr lang="en-US" sz="2400" i="1" dirty="0" err="1" smtClean="0"/>
              <a:t>O’z-o’zini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tekshirish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savollari</a:t>
            </a:r>
            <a:r>
              <a:rPr lang="en-US" sz="2400" i="1" dirty="0" smtClean="0"/>
              <a:t>.</a:t>
            </a:r>
            <a:endParaRPr lang="ru-RU" sz="2400" b="1" dirty="0" smtClean="0"/>
          </a:p>
          <a:p>
            <a:pPr lvl="1">
              <a:lnSpc>
                <a:spcPct val="150000"/>
              </a:lnSpc>
            </a:pPr>
            <a:endParaRPr lang="ru-RU" sz="3200" b="1" dirty="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ъект 2"/>
          <p:cNvSpPr>
            <a:spLocks noGrp="1"/>
          </p:cNvSpPr>
          <p:nvPr>
            <p:ph idx="1"/>
          </p:nvPr>
        </p:nvSpPr>
        <p:spPr>
          <a:xfrm>
            <a:off x="728663" y="722313"/>
            <a:ext cx="9155112" cy="3881437"/>
          </a:xfrm>
        </p:spPr>
        <p:txBody>
          <a:bodyPr/>
          <a:lstStyle/>
          <a:p>
            <a:r>
              <a:rPr lang="en-US" sz="3200" dirty="0" smtClean="0">
                <a:latin typeface="Times New Roman" pitchFamily="18" charset="0"/>
              </a:rPr>
              <a:t>ADABIYOTLAR</a:t>
            </a:r>
            <a:r>
              <a:rPr lang="ru-RU" sz="3200" dirty="0" smtClean="0">
                <a:latin typeface="Times New Roman" pitchFamily="18" charset="0"/>
              </a:rPr>
              <a:t>: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</a:endParaRPr>
          </a:p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50-56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47-87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212</a:t>
            </a:r>
            <a:endParaRPr lang="ru-RU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050" y="798513"/>
            <a:ext cx="9290050" cy="582295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Mexanizmda</a:t>
            </a:r>
            <a:r>
              <a:rPr lang="en-US" sz="2800" dirty="0" smtClean="0"/>
              <a:t> </a:t>
            </a:r>
            <a:r>
              <a:rPr lang="en-US" sz="2800" dirty="0" err="1" smtClean="0"/>
              <a:t>yig’ilgan</a:t>
            </a:r>
            <a:r>
              <a:rPr lang="en-US" sz="2800" dirty="0" smtClean="0"/>
              <a:t> </a:t>
            </a:r>
            <a:r>
              <a:rPr lang="en-US" sz="2800" dirty="0" err="1" smtClean="0"/>
              <a:t>massalarni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kinetik</a:t>
            </a:r>
            <a:r>
              <a:rPr lang="en-US" sz="2800" dirty="0" smtClean="0"/>
              <a:t> </a:t>
            </a:r>
            <a:r>
              <a:rPr lang="en-US" sz="2800" dirty="0" err="1" smtClean="0"/>
              <a:t>energiyasi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parallel </a:t>
            </a:r>
            <a:r>
              <a:rPr lang="en-US" sz="2800" dirty="0" err="1" smtClean="0"/>
              <a:t>birikgan</a:t>
            </a:r>
            <a:r>
              <a:rPr lang="en-US" sz="2800" dirty="0" smtClean="0"/>
              <a:t> </a:t>
            </a:r>
            <a:r>
              <a:rPr lang="en-US" sz="2800" dirty="0" err="1" smtClean="0"/>
              <a:t>silindrlarni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ishlashi</a:t>
            </a:r>
            <a:r>
              <a:rPr lang="en-US" sz="2800" dirty="0" smtClean="0"/>
              <a:t> </a:t>
            </a:r>
            <a:r>
              <a:rPr lang="en-US" sz="2800" dirty="0" err="1" smtClean="0"/>
              <a:t>hisobiga</a:t>
            </a:r>
            <a:r>
              <a:rPr lang="en-US" sz="2800" dirty="0" smtClean="0"/>
              <a:t> </a:t>
            </a:r>
            <a:r>
              <a:rPr lang="en-US" sz="2800" dirty="0" err="1" smtClean="0"/>
              <a:t>porshenni</a:t>
            </a:r>
            <a:r>
              <a:rPr lang="en-US" sz="2800" dirty="0" smtClean="0"/>
              <a:t> </a:t>
            </a:r>
            <a:r>
              <a:rPr lang="en-US" sz="2800" dirty="0" err="1" smtClean="0"/>
              <a:t>qaytma</a:t>
            </a:r>
            <a:r>
              <a:rPr lang="en-US" sz="2800" dirty="0" smtClean="0"/>
              <a:t> </a:t>
            </a:r>
            <a:r>
              <a:rPr lang="en-US" sz="2800" dirty="0" err="1" smtClean="0"/>
              <a:t>yurishida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jismni</a:t>
            </a:r>
            <a:r>
              <a:rPr lang="en-US" sz="2800" dirty="0" smtClean="0"/>
              <a:t> (</a:t>
            </a:r>
            <a:r>
              <a:rPr lang="en-US" sz="2800" dirty="0" err="1" smtClean="0"/>
              <a:t>gazni</a:t>
            </a:r>
            <a:r>
              <a:rPr lang="en-US" sz="2800" dirty="0" smtClean="0"/>
              <a:t>) </a:t>
            </a:r>
            <a:r>
              <a:rPr lang="en-US" sz="2800" dirty="0" err="1" smtClean="0"/>
              <a:t>siqilishi</a:t>
            </a:r>
            <a:r>
              <a:rPr lang="en-US" sz="2800" dirty="0" smtClean="0"/>
              <a:t> </a:t>
            </a:r>
            <a:r>
              <a:rPr lang="en-US" sz="2800" dirty="0" err="1" smtClean="0"/>
              <a:t>sodir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bo’lib</a:t>
            </a:r>
            <a:r>
              <a:rPr lang="en-US" sz="2800" dirty="0" smtClean="0"/>
              <a:t>, </a:t>
            </a:r>
            <a:r>
              <a:rPr lang="en-US" sz="2800" dirty="0" err="1" smtClean="0"/>
              <a:t>yurishining</a:t>
            </a:r>
            <a:r>
              <a:rPr lang="en-US" sz="2800" dirty="0" smtClean="0"/>
              <a:t> </a:t>
            </a:r>
            <a:r>
              <a:rPr lang="en-US" sz="2800" dirty="0" err="1" smtClean="0"/>
              <a:t>oxirida</a:t>
            </a:r>
            <a:r>
              <a:rPr lang="en-US" sz="2800" dirty="0" smtClean="0"/>
              <a:t> </a:t>
            </a:r>
            <a:r>
              <a:rPr lang="en-US" sz="2800" dirty="0" err="1" smtClean="0"/>
              <a:t>gaz</a:t>
            </a:r>
            <a:r>
              <a:rPr lang="en-US" sz="2800" dirty="0" smtClean="0"/>
              <a:t> </a:t>
            </a:r>
            <a:r>
              <a:rPr lang="en-US" sz="2800" dirty="0" err="1" smtClean="0"/>
              <a:t>elektrik</a:t>
            </a:r>
            <a:r>
              <a:rPr lang="en-US" sz="2800" dirty="0" smtClean="0"/>
              <a:t> </a:t>
            </a:r>
            <a:r>
              <a:rPr lang="en-US" sz="2800" dirty="0" err="1" smtClean="0"/>
              <a:t>uchqun</a:t>
            </a:r>
            <a:r>
              <a:rPr lang="en-US" sz="2800" dirty="0" smtClean="0"/>
              <a:t> </a:t>
            </a:r>
            <a:r>
              <a:rPr lang="en-US" sz="2800" dirty="0" err="1" smtClean="0"/>
              <a:t>yordamida</a:t>
            </a:r>
            <a:r>
              <a:rPr lang="en-US" sz="2800" dirty="0" smtClean="0"/>
              <a:t> </a:t>
            </a:r>
            <a:r>
              <a:rPr lang="en-US" sz="2800" dirty="0" err="1" smtClean="0"/>
              <a:t>yonadi</a:t>
            </a:r>
            <a:r>
              <a:rPr lang="en-US" sz="2800" dirty="0" smtClean="0"/>
              <a:t>. </a:t>
            </a:r>
            <a:r>
              <a:rPr lang="en-US" sz="2800" dirty="0" err="1" smtClean="0"/>
              <a:t>Yonishda</a:t>
            </a:r>
            <a:r>
              <a:rPr lang="en-US" sz="2800" dirty="0" smtClean="0"/>
              <a:t> </a:t>
            </a:r>
            <a:r>
              <a:rPr lang="en-US" sz="2800" dirty="0" err="1" smtClean="0"/>
              <a:t>ajralgan</a:t>
            </a:r>
            <a:r>
              <a:rPr lang="en-US" sz="2800" dirty="0" smtClean="0"/>
              <a:t> </a:t>
            </a:r>
            <a:r>
              <a:rPr lang="en-US" sz="2800" dirty="0" err="1" smtClean="0"/>
              <a:t>issiqlik</a:t>
            </a:r>
            <a:r>
              <a:rPr lang="en-US" sz="2800" dirty="0" smtClean="0"/>
              <a:t> </a:t>
            </a:r>
            <a:r>
              <a:rPr lang="en-US" sz="2800" dirty="0" err="1" smtClean="0"/>
              <a:t>oqibatida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ishchi</a:t>
            </a:r>
            <a:r>
              <a:rPr lang="en-US" sz="2800" dirty="0" smtClean="0"/>
              <a:t> </a:t>
            </a:r>
            <a:r>
              <a:rPr lang="en-US" sz="2800" dirty="0" err="1" smtClean="0"/>
              <a:t>kamerada</a:t>
            </a:r>
            <a:r>
              <a:rPr lang="en-US" sz="2800" dirty="0" smtClean="0"/>
              <a:t> </a:t>
            </a:r>
            <a:r>
              <a:rPr lang="en-US" sz="2800" dirty="0" err="1" smtClean="0"/>
              <a:t>gazning</a:t>
            </a:r>
            <a:r>
              <a:rPr lang="en-US" sz="2800" dirty="0" smtClean="0"/>
              <a:t> </a:t>
            </a:r>
            <a:r>
              <a:rPr lang="en-US" sz="2800" dirty="0" err="1" smtClean="0"/>
              <a:t>bosimi</a:t>
            </a:r>
            <a:r>
              <a:rPr lang="en-US" sz="2800" dirty="0" smtClean="0"/>
              <a:t> </a:t>
            </a:r>
            <a:r>
              <a:rPr lang="en-US" sz="2800" dirty="0" err="1" smtClean="0"/>
              <a:t>oshadi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porshen</a:t>
            </a:r>
            <a:r>
              <a:rPr lang="en-US" sz="2800" dirty="0" smtClean="0"/>
              <a:t> </a:t>
            </a:r>
            <a:r>
              <a:rPr lang="en-US" sz="2800" dirty="0" err="1" smtClean="0"/>
              <a:t>o’ngdan</a:t>
            </a:r>
            <a:r>
              <a:rPr lang="en-US" sz="2800" dirty="0" smtClean="0"/>
              <a:t> </a:t>
            </a:r>
            <a:r>
              <a:rPr lang="en-US" sz="2800" dirty="0" err="1" smtClean="0"/>
              <a:t>chapga</a:t>
            </a:r>
            <a:r>
              <a:rPr lang="en-US" sz="2800" dirty="0" smtClean="0"/>
              <a:t> </a:t>
            </a:r>
            <a:r>
              <a:rPr lang="en-US" sz="2800" dirty="0" err="1" smtClean="0"/>
              <a:t>siljiydi</a:t>
            </a:r>
            <a:r>
              <a:rPr lang="en-US" sz="2800" dirty="0" smtClean="0"/>
              <a:t> (4.1, b </a:t>
            </a:r>
            <a:r>
              <a:rPr lang="en-US" sz="2800" dirty="0" err="1" smtClean="0"/>
              <a:t>rasm</a:t>
            </a:r>
            <a:r>
              <a:rPr lang="en-US" sz="2800" dirty="0" smtClean="0"/>
              <a:t>), </a:t>
            </a:r>
            <a:r>
              <a:rPr lang="en-US" sz="2800" dirty="0" err="1" smtClean="0"/>
              <a:t>krivoshipning</a:t>
            </a:r>
            <a:r>
              <a:rPr lang="en-US" sz="2800" dirty="0" smtClean="0"/>
              <a:t> </a:t>
            </a:r>
            <a:r>
              <a:rPr lang="en-US" sz="2800" dirty="0" err="1" smtClean="0"/>
              <a:t>aylanishi</a:t>
            </a:r>
            <a:r>
              <a:rPr lang="en-US" sz="2800" dirty="0" smtClean="0"/>
              <a:t> </a:t>
            </a:r>
            <a:r>
              <a:rPr lang="en-US" sz="2800" dirty="0" err="1" smtClean="0"/>
              <a:t>davomida</a:t>
            </a:r>
            <a:r>
              <a:rPr lang="en-US" sz="2800" dirty="0" smtClean="0"/>
              <a:t> </a:t>
            </a:r>
            <a:r>
              <a:rPr lang="en-US" sz="2800" dirty="0" err="1" smtClean="0"/>
              <a:t>porshen</a:t>
            </a:r>
            <a:r>
              <a:rPr lang="en-US" sz="2800" dirty="0" smtClean="0"/>
              <a:t> </a:t>
            </a:r>
            <a:r>
              <a:rPr lang="en-US" sz="2800" dirty="0" err="1" smtClean="0"/>
              <a:t>yana</a:t>
            </a:r>
            <a:r>
              <a:rPr lang="en-US" sz="2800" dirty="0" smtClean="0"/>
              <a:t> </a:t>
            </a:r>
            <a:r>
              <a:rPr lang="en-US" sz="2800" dirty="0" err="1" smtClean="0"/>
              <a:t>chapdan</a:t>
            </a:r>
            <a:r>
              <a:rPr lang="en-US" sz="2800" dirty="0" smtClean="0"/>
              <a:t> </a:t>
            </a:r>
            <a:r>
              <a:rPr lang="en-US" sz="2800" dirty="0" err="1" smtClean="0"/>
              <a:t>o’ngga</a:t>
            </a:r>
            <a:r>
              <a:rPr lang="en-US" sz="2800" dirty="0" smtClean="0"/>
              <a:t> </a:t>
            </a:r>
            <a:r>
              <a:rPr lang="en-US" sz="2800" dirty="0" err="1" smtClean="0"/>
              <a:t>yuradi</a:t>
            </a:r>
            <a:r>
              <a:rPr lang="en-US" sz="2800" dirty="0" smtClean="0"/>
              <a:t>, </a:t>
            </a:r>
            <a:r>
              <a:rPr lang="en-US" sz="2800" dirty="0" err="1" smtClean="0"/>
              <a:t>ishlatilgan</a:t>
            </a:r>
            <a:r>
              <a:rPr lang="en-US" sz="2800" dirty="0" smtClean="0"/>
              <a:t> </a:t>
            </a:r>
            <a:r>
              <a:rPr lang="en-US" sz="2800" dirty="0" err="1" smtClean="0"/>
              <a:t>gazlar</a:t>
            </a:r>
            <a:r>
              <a:rPr lang="en-US" sz="2800" dirty="0" smtClean="0"/>
              <a:t> </a:t>
            </a:r>
            <a:r>
              <a:rPr lang="en-US" sz="2800" dirty="0" err="1" smtClean="0"/>
              <a:t>chiqaruvchi</a:t>
            </a:r>
            <a:r>
              <a:rPr lang="en-US" sz="2800" dirty="0" smtClean="0"/>
              <a:t> </a:t>
            </a:r>
            <a:r>
              <a:rPr lang="en-US" sz="2800" dirty="0" err="1" smtClean="0"/>
              <a:t>klapandan</a:t>
            </a:r>
            <a:r>
              <a:rPr lang="en-US" sz="2800" dirty="0" smtClean="0"/>
              <a:t> </a:t>
            </a:r>
            <a:r>
              <a:rPr lang="en-US" sz="2800" dirty="0" err="1" smtClean="0"/>
              <a:t>chiqadi</a:t>
            </a:r>
            <a:r>
              <a:rPr lang="en-US" sz="2800" dirty="0" smtClean="0"/>
              <a:t>, </a:t>
            </a:r>
            <a:r>
              <a:rPr lang="en-US" sz="2800" dirty="0" err="1" smtClean="0"/>
              <a:t>so’ngra</a:t>
            </a:r>
            <a:r>
              <a:rPr lang="en-US" sz="2800" dirty="0" smtClean="0"/>
              <a:t> </a:t>
            </a:r>
            <a:r>
              <a:rPr lang="en-US" sz="2800" dirty="0" err="1" smtClean="0"/>
              <a:t>sikl</a:t>
            </a:r>
            <a:r>
              <a:rPr lang="en-US" sz="2800" dirty="0" smtClean="0"/>
              <a:t> </a:t>
            </a:r>
            <a:r>
              <a:rPr lang="en-US" sz="2800" dirty="0" err="1" smtClean="0"/>
              <a:t>qaytariladi</a:t>
            </a:r>
            <a:r>
              <a:rPr lang="en-US" sz="2800" dirty="0" smtClean="0"/>
              <a:t>.</a:t>
            </a:r>
            <a:endParaRPr lang="ru-RU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рис20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3752850" y="168275"/>
            <a:ext cx="3492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Прямоугольник 6"/>
          <p:cNvSpPr>
            <a:spLocks noChangeArrowheads="1"/>
          </p:cNvSpPr>
          <p:nvPr/>
        </p:nvSpPr>
        <p:spPr bwMode="auto">
          <a:xfrm>
            <a:off x="3390900" y="5588000"/>
            <a:ext cx="42482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 dirty="0" smtClean="0"/>
              <a:t>4.1 – </a:t>
            </a:r>
            <a:r>
              <a:rPr lang="en-US" b="1" i="1" dirty="0" err="1" smtClean="0"/>
              <a:t>rasm</a:t>
            </a:r>
            <a:r>
              <a:rPr lang="en-US" b="1" i="1" dirty="0" smtClean="0"/>
              <a:t>. </a:t>
            </a:r>
            <a:r>
              <a:rPr lang="en-US" b="1" i="1" dirty="0" err="1" smtClean="0"/>
              <a:t>IYDni</a:t>
            </a:r>
            <a:r>
              <a:rPr lang="en-US" b="1" i="1" dirty="0" smtClean="0"/>
              <a:t> </a:t>
            </a:r>
            <a:r>
              <a:rPr lang="en-US" b="1" i="1" dirty="0" err="1" smtClean="0"/>
              <a:t>ishlash</a:t>
            </a:r>
            <a:r>
              <a:rPr lang="en-US" b="1" i="1" dirty="0" smtClean="0"/>
              <a:t> </a:t>
            </a:r>
            <a:r>
              <a:rPr lang="en-US" b="1" i="1" dirty="0" err="1" smtClean="0"/>
              <a:t>fazasi</a:t>
            </a:r>
            <a:endParaRPr lang="ru-RU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Trebuchet MS" pitchFamily="34" charset="0"/>
            </a:endParaRPr>
          </a:p>
        </p:txBody>
      </p:sp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/>
          <a:srcRect l="39001" t="35384" r="43004" b="17473"/>
          <a:stretch>
            <a:fillRect/>
          </a:stretch>
        </p:blipFill>
        <p:spPr bwMode="auto">
          <a:xfrm>
            <a:off x="3295650" y="219075"/>
            <a:ext cx="4529138" cy="533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10"/>
          <p:cNvSpPr>
            <a:spLocks noChangeArrowheads="1"/>
          </p:cNvSpPr>
          <p:nvPr/>
        </p:nvSpPr>
        <p:spPr bwMode="auto">
          <a:xfrm>
            <a:off x="1781175" y="5726113"/>
            <a:ext cx="79057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 dirty="0" smtClean="0"/>
              <a:t>4.2 – </a:t>
            </a:r>
            <a:r>
              <a:rPr lang="en-US" b="1" i="1" dirty="0" err="1" smtClean="0"/>
              <a:t>rasm</a:t>
            </a:r>
            <a:r>
              <a:rPr lang="en-US" b="1" i="1" dirty="0" smtClean="0"/>
              <a:t>. </a:t>
            </a:r>
            <a:r>
              <a:rPr lang="en-US" b="1" i="1" dirty="0" err="1" smtClean="0"/>
              <a:t>To’rttaktliIYDniindikatordiagrammasi</a:t>
            </a:r>
            <a:endParaRPr lang="ru-RU" b="1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sz="1800">
              <a:latin typeface="Trebuchet MS" pitchFamily="34" charset="0"/>
            </a:endParaRPr>
          </a:p>
        </p:txBody>
      </p:sp>
      <p:sp>
        <p:nvSpPr>
          <p:cNvPr id="23555" name="Прямоугольник 10"/>
          <p:cNvSpPr>
            <a:spLocks noChangeArrowheads="1"/>
          </p:cNvSpPr>
          <p:nvPr/>
        </p:nvSpPr>
        <p:spPr bwMode="auto">
          <a:xfrm>
            <a:off x="1585233" y="1219427"/>
            <a:ext cx="790575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/>
              <a:t> </a:t>
            </a:r>
            <a:endParaRPr lang="ru-RU" b="1" dirty="0" smtClean="0"/>
          </a:p>
          <a:p>
            <a:r>
              <a:rPr lang="uz-Cyrl-UZ" sz="3200" dirty="0" smtClean="0"/>
              <a:t>        </a:t>
            </a:r>
            <a:r>
              <a:rPr lang="en-US" sz="3200" dirty="0" smtClean="0"/>
              <a:t>IYD </a:t>
            </a:r>
            <a:r>
              <a:rPr lang="en-US" sz="3200" dirty="0" err="1" smtClean="0"/>
              <a:t>ning</a:t>
            </a:r>
            <a:r>
              <a:rPr lang="en-US" sz="3200" dirty="0" smtClean="0"/>
              <a:t> </a:t>
            </a:r>
            <a:r>
              <a:rPr lang="en-US" sz="3200" dirty="0" err="1" smtClean="0"/>
              <a:t>ishlashi</a:t>
            </a:r>
            <a:r>
              <a:rPr lang="en-US" sz="3200" dirty="0" smtClean="0"/>
              <a:t> </a:t>
            </a:r>
            <a:r>
              <a:rPr lang="en-US" sz="3200" dirty="0" err="1" smtClean="0"/>
              <a:t>juda</a:t>
            </a:r>
            <a:r>
              <a:rPr lang="en-US" sz="3200" dirty="0" smtClean="0"/>
              <a:t> </a:t>
            </a:r>
            <a:r>
              <a:rPr lang="en-US" sz="3200" dirty="0" err="1" smtClean="0"/>
              <a:t>murakkab</a:t>
            </a:r>
            <a:r>
              <a:rPr lang="en-US" sz="3200" dirty="0" smtClean="0"/>
              <a:t>,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yonilg’i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energiyasini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ishga</a:t>
            </a:r>
            <a:r>
              <a:rPr lang="en-US" sz="3200" dirty="0" smtClean="0"/>
              <a:t> </a:t>
            </a:r>
            <a:r>
              <a:rPr lang="en-US" sz="3200" dirty="0" err="1" smtClean="0"/>
              <a:t>aylantiruvchi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</a:t>
            </a:r>
            <a:r>
              <a:rPr lang="en-US" sz="3200" dirty="0" smtClean="0"/>
              <a:t> </a:t>
            </a:r>
            <a:r>
              <a:rPr lang="en-US" sz="3200" dirty="0" err="1" smtClean="0"/>
              <a:t>bo’ysunuvchi</a:t>
            </a:r>
            <a:r>
              <a:rPr lang="en-US" sz="3200" dirty="0" smtClean="0"/>
              <a:t> </a:t>
            </a:r>
            <a:r>
              <a:rPr lang="en-US" sz="3200" dirty="0" err="1" smtClean="0"/>
              <a:t>qonuniyatini</a:t>
            </a:r>
            <a:r>
              <a:rPr lang="en-US" sz="3200" dirty="0" smtClean="0"/>
              <a:t> </a:t>
            </a:r>
            <a:r>
              <a:rPr lang="en-US" sz="3200" dirty="0" err="1" smtClean="0"/>
              <a:t>o’rganishga</a:t>
            </a:r>
            <a:r>
              <a:rPr lang="en-US" sz="3200" dirty="0" smtClean="0"/>
              <a:t> </a:t>
            </a:r>
            <a:r>
              <a:rPr lang="en-US" sz="3200" dirty="0" err="1" smtClean="0"/>
              <a:t>maxsus</a:t>
            </a:r>
            <a:r>
              <a:rPr lang="en-US" sz="3200" dirty="0" smtClean="0"/>
              <a:t> </a:t>
            </a:r>
            <a:r>
              <a:rPr lang="en-US" sz="3200" dirty="0" err="1" smtClean="0"/>
              <a:t>predmetlar</a:t>
            </a:r>
            <a:r>
              <a:rPr lang="en-US" sz="3200" dirty="0" smtClean="0"/>
              <a:t> </a:t>
            </a:r>
            <a:r>
              <a:rPr lang="en-US" sz="3200" dirty="0" err="1" smtClean="0"/>
              <a:t>ajratilgan</a:t>
            </a:r>
            <a:r>
              <a:rPr lang="en-US" sz="3200" dirty="0" smtClean="0"/>
              <a:t>. Bu </a:t>
            </a:r>
            <a:r>
              <a:rPr lang="en-US" sz="3200" dirty="0" err="1" smtClean="0"/>
              <a:t>yerda</a:t>
            </a:r>
            <a:r>
              <a:rPr lang="en-US" sz="3200" dirty="0" smtClean="0"/>
              <a:t> </a:t>
            </a:r>
            <a:r>
              <a:rPr lang="en-US" sz="3200" dirty="0" err="1" smtClean="0"/>
              <a:t>masala</a:t>
            </a:r>
            <a:r>
              <a:rPr lang="en-US" sz="3200" dirty="0" smtClean="0"/>
              <a:t> IYD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agregatini</a:t>
            </a:r>
            <a:r>
              <a:rPr lang="en-US" sz="3200" dirty="0" smtClean="0"/>
              <a:t> </a:t>
            </a:r>
            <a:r>
              <a:rPr lang="en-US" sz="3200" dirty="0" err="1" smtClean="0"/>
              <a:t>umumiy</a:t>
            </a:r>
            <a:r>
              <a:rPr lang="en-US" sz="3200" dirty="0" smtClean="0"/>
              <a:t> </a:t>
            </a:r>
            <a:r>
              <a:rPr lang="en-US" sz="3200" dirty="0" err="1" smtClean="0"/>
              <a:t>dinamikasini</a:t>
            </a:r>
            <a:r>
              <a:rPr lang="en-US" sz="3200" dirty="0" smtClean="0"/>
              <a:t> </a:t>
            </a:r>
            <a:r>
              <a:rPr lang="en-US" sz="3200" dirty="0" err="1" smtClean="0"/>
              <a:t>o’rganish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zarur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</a:t>
            </a:r>
            <a:r>
              <a:rPr lang="en-US" sz="3200" dirty="0" smtClean="0"/>
              <a:t> </a:t>
            </a:r>
            <a:r>
              <a:rPr lang="en-US" sz="3200" dirty="0" err="1" smtClean="0"/>
              <a:t>chegarada</a:t>
            </a:r>
            <a:r>
              <a:rPr lang="en-US" sz="3200" dirty="0" smtClean="0"/>
              <a:t> </a:t>
            </a:r>
            <a:r>
              <a:rPr lang="en-US" sz="3200" dirty="0" err="1" smtClean="0"/>
              <a:t>ko’rilgan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2100" y="656598"/>
            <a:ext cx="8596668" cy="1040524"/>
          </a:xfrm>
        </p:spPr>
        <p:txBody>
          <a:bodyPr rtlCol="0"/>
          <a:lstStyle/>
          <a:p>
            <a:r>
              <a:rPr lang="en-US" sz="2800" b="1" i="1" dirty="0" smtClean="0">
                <a:solidFill>
                  <a:srgbClr val="7030A0"/>
                </a:solidFill>
              </a:rPr>
              <a:t>4.2 </a:t>
            </a:r>
            <a:r>
              <a:rPr lang="en-US" sz="2800" b="1" i="1" dirty="0" err="1" smtClean="0">
                <a:solidFill>
                  <a:srgbClr val="7030A0"/>
                </a:solidFill>
              </a:rPr>
              <a:t>To’rt</a:t>
            </a:r>
            <a:r>
              <a:rPr lang="en-US" sz="2800" b="1" i="1" dirty="0" smtClean="0">
                <a:solidFill>
                  <a:srgbClr val="7030A0"/>
                </a:solidFill>
              </a:rPr>
              <a:t> </a:t>
            </a:r>
            <a:r>
              <a:rPr lang="en-US" sz="2800" b="1" i="1" dirty="0" err="1" smtClean="0">
                <a:solidFill>
                  <a:srgbClr val="7030A0"/>
                </a:solidFill>
              </a:rPr>
              <a:t>taktli</a:t>
            </a:r>
            <a:r>
              <a:rPr lang="en-US" sz="2800" b="1" i="1" dirty="0" smtClean="0">
                <a:solidFill>
                  <a:srgbClr val="7030A0"/>
                </a:solidFill>
              </a:rPr>
              <a:t> </a:t>
            </a:r>
            <a:r>
              <a:rPr lang="en-US" sz="2800" b="1" i="1" dirty="0" err="1" smtClean="0">
                <a:solidFill>
                  <a:srgbClr val="7030A0"/>
                </a:solidFill>
              </a:rPr>
              <a:t>IYDning</a:t>
            </a:r>
            <a:r>
              <a:rPr lang="en-US" sz="2800" b="1" i="1" dirty="0" smtClean="0">
                <a:solidFill>
                  <a:srgbClr val="7030A0"/>
                </a:solidFill>
              </a:rPr>
              <a:t> </a:t>
            </a:r>
            <a:r>
              <a:rPr lang="en-US" sz="2800" b="1" i="1" dirty="0" err="1" smtClean="0">
                <a:solidFill>
                  <a:srgbClr val="7030A0"/>
                </a:solidFill>
              </a:rPr>
              <a:t>indikator</a:t>
            </a:r>
            <a:r>
              <a:rPr lang="en-US" sz="2800" b="1" i="1" dirty="0" smtClean="0">
                <a:solidFill>
                  <a:srgbClr val="7030A0"/>
                </a:solidFill>
              </a:rPr>
              <a:t> </a:t>
            </a:r>
            <a:r>
              <a:rPr lang="en-US" sz="2800" b="1" i="1" dirty="0" err="1" smtClean="0">
                <a:solidFill>
                  <a:srgbClr val="7030A0"/>
                </a:solidFill>
              </a:rPr>
              <a:t>diagrammasi</a:t>
            </a:r>
            <a:r>
              <a:rPr lang="en-US" sz="2800" b="1" i="1" dirty="0" smtClean="0">
                <a:solidFill>
                  <a:srgbClr val="7030A0"/>
                </a:solidFill>
              </a:rPr>
              <a:t>.</a:t>
            </a:r>
            <a:endParaRPr lang="ru-RU" sz="2800" b="1" dirty="0" smtClean="0">
              <a:solidFill>
                <a:srgbClr val="7030A0"/>
              </a:solidFill>
            </a:endParaRPr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834617" y="1889624"/>
            <a:ext cx="9128125" cy="4203700"/>
          </a:xfrm>
        </p:spPr>
        <p:txBody>
          <a:bodyPr/>
          <a:lstStyle/>
          <a:p>
            <a:r>
              <a:rPr lang="uz-Cyrl-UZ" sz="2800" dirty="0" smtClean="0"/>
              <a:t>      </a:t>
            </a:r>
            <a:r>
              <a:rPr lang="en-US" sz="2800" dirty="0" err="1" smtClean="0"/>
              <a:t>To’rt</a:t>
            </a:r>
            <a:r>
              <a:rPr lang="en-US" sz="2800" dirty="0" smtClean="0"/>
              <a:t> </a:t>
            </a:r>
            <a:r>
              <a:rPr lang="en-US" sz="2800" dirty="0" err="1" smtClean="0"/>
              <a:t>taktli</a:t>
            </a:r>
            <a:r>
              <a:rPr lang="en-US" sz="2800" dirty="0" smtClean="0"/>
              <a:t> </a:t>
            </a:r>
            <a:r>
              <a:rPr lang="en-US" sz="2800" dirty="0" err="1" smtClean="0"/>
              <a:t>ichki</a:t>
            </a:r>
            <a:r>
              <a:rPr lang="en-US" sz="2800" dirty="0" smtClean="0"/>
              <a:t> </a:t>
            </a:r>
            <a:r>
              <a:rPr lang="en-US" sz="2800" dirty="0" err="1" smtClean="0"/>
              <a:t>yonuv</a:t>
            </a:r>
            <a:r>
              <a:rPr lang="en-US" sz="2800" dirty="0" smtClean="0"/>
              <a:t> </a:t>
            </a:r>
            <a:r>
              <a:rPr lang="en-US" sz="2800" dirty="0" err="1" smtClean="0"/>
              <a:t>dvigateli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silindrdagi</a:t>
            </a:r>
            <a:r>
              <a:rPr lang="en-US" sz="2800" dirty="0" smtClean="0"/>
              <a:t> </a:t>
            </a:r>
            <a:r>
              <a:rPr lang="en-US" sz="2800" dirty="0" err="1" smtClean="0"/>
              <a:t>gazning</a:t>
            </a:r>
            <a:r>
              <a:rPr lang="en-US" sz="2800" dirty="0" smtClean="0"/>
              <a:t> </a:t>
            </a:r>
            <a:r>
              <a:rPr lang="en-US" sz="2800" dirty="0" err="1" smtClean="0"/>
              <a:t>bosimining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o’zgarish</a:t>
            </a:r>
            <a:r>
              <a:rPr lang="en-US" sz="2800" dirty="0" smtClean="0"/>
              <a:t> </a:t>
            </a:r>
            <a:r>
              <a:rPr lang="en-US" sz="2800" dirty="0" err="1" smtClean="0"/>
              <a:t>qonuni</a:t>
            </a:r>
            <a:r>
              <a:rPr lang="en-US" sz="2800" dirty="0" smtClean="0"/>
              <a:t> </a:t>
            </a:r>
            <a:r>
              <a:rPr lang="en-US" sz="2800" dirty="0" err="1" smtClean="0"/>
              <a:t>indikator</a:t>
            </a:r>
            <a:r>
              <a:rPr lang="en-US" sz="2800" dirty="0" smtClean="0"/>
              <a:t> </a:t>
            </a:r>
            <a:r>
              <a:rPr lang="en-US" sz="2800" dirty="0" err="1" smtClean="0"/>
              <a:t>diagrammasida</a:t>
            </a:r>
            <a:r>
              <a:rPr lang="en-US" sz="2800" dirty="0" smtClean="0"/>
              <a:t> </a:t>
            </a:r>
            <a:r>
              <a:rPr lang="en-US" sz="2800" dirty="0" err="1" smtClean="0"/>
              <a:t>berilgan</a:t>
            </a:r>
            <a:r>
              <a:rPr lang="en-US" sz="2800" dirty="0" smtClean="0"/>
              <a:t> (4.2 – </a:t>
            </a:r>
            <a:r>
              <a:rPr lang="en-US" sz="2800" dirty="0" err="1" smtClean="0"/>
              <a:t>rasm</a:t>
            </a:r>
            <a:r>
              <a:rPr lang="en-US" sz="2800" dirty="0" smtClean="0"/>
              <a:t>).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to’rt</a:t>
            </a:r>
            <a:r>
              <a:rPr lang="en-US" sz="2800" dirty="0" smtClean="0"/>
              <a:t> </a:t>
            </a:r>
            <a:r>
              <a:rPr lang="en-US" sz="2800" dirty="0" err="1" smtClean="0"/>
              <a:t>taktda</a:t>
            </a:r>
            <a:r>
              <a:rPr lang="en-US" sz="2800" dirty="0" smtClean="0"/>
              <a:t> </a:t>
            </a:r>
            <a:r>
              <a:rPr lang="en-US" sz="2800" dirty="0" err="1" smtClean="0"/>
              <a:t>bajariladi</a:t>
            </a:r>
            <a:r>
              <a:rPr lang="en-US" sz="2800" dirty="0" smtClean="0"/>
              <a:t>: 1 – </a:t>
            </a:r>
            <a:r>
              <a:rPr lang="en-US" sz="2800" dirty="0" err="1" smtClean="0"/>
              <a:t>yonuvchi</a:t>
            </a:r>
            <a:r>
              <a:rPr lang="en-US" sz="2800" dirty="0" smtClean="0"/>
              <a:t> </a:t>
            </a:r>
            <a:r>
              <a:rPr lang="en-US" sz="2800" dirty="0" err="1" smtClean="0"/>
              <a:t>aralashmani</a:t>
            </a:r>
            <a:r>
              <a:rPr lang="en-US" sz="2800" dirty="0" smtClean="0"/>
              <a:t> </a:t>
            </a:r>
            <a:r>
              <a:rPr lang="en-US" sz="2800" dirty="0" err="1" smtClean="0"/>
              <a:t>so’rish</a:t>
            </a:r>
            <a:r>
              <a:rPr lang="en-US" sz="2800" dirty="0" smtClean="0"/>
              <a:t>; 2 – </a:t>
            </a:r>
            <a:r>
              <a:rPr lang="en-US" sz="2800" dirty="0" err="1" smtClean="0"/>
              <a:t>aralashmani</a:t>
            </a:r>
            <a:r>
              <a:rPr lang="en-US" sz="2800" dirty="0" smtClean="0"/>
              <a:t> </a:t>
            </a:r>
            <a:r>
              <a:rPr lang="en-US" sz="2800" dirty="0" err="1" smtClean="0"/>
              <a:t>siqish</a:t>
            </a:r>
            <a:r>
              <a:rPr lang="en-US" sz="2800" dirty="0" smtClean="0"/>
              <a:t>; 3 – </a:t>
            </a:r>
            <a:r>
              <a:rPr lang="en-US" sz="2800" dirty="0" err="1" smtClean="0"/>
              <a:t>alanga</a:t>
            </a:r>
            <a:r>
              <a:rPr lang="en-US" sz="2800" dirty="0" smtClean="0"/>
              <a:t> </a:t>
            </a:r>
            <a:r>
              <a:rPr lang="en-US" sz="2800" dirty="0" err="1" smtClean="0"/>
              <a:t>olgan</a:t>
            </a:r>
            <a:r>
              <a:rPr lang="en-US" sz="2800" dirty="0" smtClean="0"/>
              <a:t> </a:t>
            </a:r>
            <a:r>
              <a:rPr lang="en-US" sz="2800" dirty="0" err="1" smtClean="0"/>
              <a:t>aralashmani</a:t>
            </a:r>
            <a:r>
              <a:rPr lang="en-US" sz="2800" dirty="0" smtClean="0"/>
              <a:t> </a:t>
            </a:r>
            <a:r>
              <a:rPr lang="en-US" sz="2800" dirty="0" err="1" smtClean="0"/>
              <a:t>kengayishi</a:t>
            </a:r>
            <a:r>
              <a:rPr lang="en-US" sz="2800" dirty="0" smtClean="0"/>
              <a:t>; 4 – </a:t>
            </a:r>
            <a:r>
              <a:rPr lang="en-US" sz="2800" dirty="0" err="1" smtClean="0"/>
              <a:t>ishlatilgan</a:t>
            </a:r>
            <a:r>
              <a:rPr lang="en-US" sz="2800" dirty="0" smtClean="0"/>
              <a:t> </a:t>
            </a:r>
            <a:r>
              <a:rPr lang="en-US" sz="2800" dirty="0" err="1" smtClean="0"/>
              <a:t>aralashmani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</a:t>
            </a:r>
            <a:r>
              <a:rPr lang="en-US" sz="2800" dirty="0" smtClean="0"/>
              <a:t>.</a:t>
            </a:r>
            <a:endParaRPr lang="ru-RU" sz="28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418012" y="548640"/>
            <a:ext cx="79611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Indikator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egri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chizig’idan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quyidagi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kelib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chiqadi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(4.2 –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rasm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3239588" y="1201782"/>
          <a:ext cx="2185060" cy="836023"/>
        </p:xfrm>
        <a:graphic>
          <a:graphicData uri="http://schemas.openxmlformats.org/presentationml/2006/ole">
            <p:oleObj spid="_x0000_s34817" name="Формула" r:id="rId3" imgW="990600" imgH="393700" progId="Equation.3">
              <p:embed/>
            </p:oleObj>
          </a:graphicData>
        </a:graphic>
      </p:graphicFrame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22514" y="2208710"/>
            <a:ext cx="9797143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indikator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diagrammasi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asosining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uzunligi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porshenning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yurish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uzunligi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porshenning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o’ng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o’lik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holatdan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siljishi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57782" y="1382431"/>
            <a:ext cx="817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(4.1)</a:t>
            </a:r>
            <a:endParaRPr lang="ru-RU" dirty="0"/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640080" y="3657600"/>
            <a:ext cx="66181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Porshenga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ta’sir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quyidagi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formuladan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aniqlanadi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4820" name="Object 4"/>
          <p:cNvGraphicFramePr>
            <a:graphicFrameLocks noChangeAspect="1"/>
          </p:cNvGraphicFramePr>
          <p:nvPr/>
        </p:nvGraphicFramePr>
        <p:xfrm>
          <a:off x="3788227" y="4180115"/>
          <a:ext cx="1567543" cy="853440"/>
        </p:xfrm>
        <a:graphic>
          <a:graphicData uri="http://schemas.openxmlformats.org/presentationml/2006/ole">
            <p:oleObj spid="_x0000_s34820" name="Формула" r:id="rId4" imgW="774364" imgH="418918" progId="Equation.3">
              <p:embed/>
            </p:oleObj>
          </a:graphicData>
        </a:graphic>
      </p:graphicFrame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404948" y="5208541"/>
            <a:ext cx="92223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porshenning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diametri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    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P­</a:t>
            </a:r>
            <a:r>
              <a:rPr kumimoji="0" lang="ru-RU" sz="18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porshendagi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ortiqcha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32868" y="4530580"/>
            <a:ext cx="902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4.2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914400" y="1293223"/>
            <a:ext cx="56656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49263" defTabSz="914400"/>
            <a:r>
              <a:rPr lang="en-US" sz="1800" dirty="0" err="1" smtClean="0"/>
              <a:t>Dvigatelning</a:t>
            </a:r>
            <a:r>
              <a:rPr lang="en-US" sz="1800" dirty="0" smtClean="0"/>
              <a:t> </a:t>
            </a:r>
            <a:r>
              <a:rPr lang="en-US" sz="1800" dirty="0" err="1" smtClean="0"/>
              <a:t>quvvati</a:t>
            </a:r>
            <a:r>
              <a:rPr lang="en-US" sz="1800" dirty="0" smtClean="0"/>
              <a:t> </a:t>
            </a:r>
            <a:r>
              <a:rPr lang="en-US" sz="1800" dirty="0" err="1" smtClean="0"/>
              <a:t>quyidagi</a:t>
            </a:r>
            <a:r>
              <a:rPr lang="en-US" sz="1800" dirty="0" smtClean="0"/>
              <a:t> </a:t>
            </a:r>
            <a:r>
              <a:rPr lang="en-US" sz="1800" dirty="0" err="1" smtClean="0"/>
              <a:t>formuladan</a:t>
            </a:r>
            <a:r>
              <a:rPr lang="en-US" sz="1800" dirty="0" smtClean="0"/>
              <a:t> </a:t>
            </a:r>
            <a:r>
              <a:rPr lang="en-US" sz="1800" dirty="0" err="1" smtClean="0"/>
              <a:t>aniqlanadi</a:t>
            </a:r>
            <a:r>
              <a:rPr lang="en-US" sz="1800" dirty="0" smtClean="0"/>
              <a:t>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862148" y="3096984"/>
            <a:ext cx="9797143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n-US" sz="1800" dirty="0" err="1" smtClean="0"/>
              <a:t>bu</a:t>
            </a:r>
            <a:r>
              <a:rPr lang="en-US" sz="1800" dirty="0" smtClean="0"/>
              <a:t> </a:t>
            </a:r>
            <a:r>
              <a:rPr lang="en-US" sz="1800" dirty="0" err="1" smtClean="0"/>
              <a:t>yerda</a:t>
            </a:r>
            <a:r>
              <a:rPr lang="en-US" sz="1800" dirty="0" smtClean="0"/>
              <a:t> </a:t>
            </a:r>
            <a:r>
              <a:rPr lang="en-US" sz="1800" i="1" dirty="0" smtClean="0"/>
              <a:t>M</a:t>
            </a:r>
            <a:r>
              <a:rPr lang="en-US" sz="1800" dirty="0" smtClean="0"/>
              <a:t> – </a:t>
            </a:r>
            <a:r>
              <a:rPr lang="en-US" sz="1800" dirty="0" err="1" smtClean="0"/>
              <a:t>dvigatel</a:t>
            </a:r>
            <a:r>
              <a:rPr lang="en-US" sz="1800" dirty="0" smtClean="0"/>
              <a:t> </a:t>
            </a:r>
            <a:r>
              <a:rPr lang="en-US" sz="1800" dirty="0" err="1" smtClean="0"/>
              <a:t>validagi</a:t>
            </a:r>
            <a:r>
              <a:rPr lang="en-US" sz="1800" dirty="0" smtClean="0"/>
              <a:t> moment;</a:t>
            </a:r>
            <a:endParaRPr lang="ru-RU" sz="1800" b="1" dirty="0" smtClean="0"/>
          </a:p>
          <a:p>
            <a:r>
              <a:rPr lang="en-US" sz="1800" dirty="0" smtClean="0"/>
              <a:t>	     </a:t>
            </a:r>
            <a:r>
              <a:rPr lang="en-US" sz="1800" i="1" dirty="0" smtClean="0"/>
              <a:t>W </a:t>
            </a:r>
            <a:r>
              <a:rPr lang="en-US" sz="1800" dirty="0" smtClean="0"/>
              <a:t>– IYD </a:t>
            </a:r>
            <a:r>
              <a:rPr lang="en-US" sz="1800" dirty="0" err="1" smtClean="0"/>
              <a:t>valini</a:t>
            </a:r>
            <a:r>
              <a:rPr lang="en-US" sz="1800" dirty="0" smtClean="0"/>
              <a:t> </a:t>
            </a:r>
            <a:r>
              <a:rPr lang="en-US" sz="1800" dirty="0" err="1" smtClean="0"/>
              <a:t>burchak</a:t>
            </a:r>
            <a:r>
              <a:rPr lang="en-US" sz="1800" dirty="0" smtClean="0"/>
              <a:t> </a:t>
            </a:r>
            <a:r>
              <a:rPr lang="en-US" sz="1800" dirty="0" err="1" smtClean="0"/>
              <a:t>tezligi</a:t>
            </a:r>
            <a:r>
              <a:rPr lang="en-US" sz="1800" dirty="0" smtClean="0"/>
              <a:t>;</a:t>
            </a:r>
            <a:endParaRPr lang="ru-RU" sz="1800" b="1" dirty="0" smtClean="0"/>
          </a:p>
          <a:p>
            <a:r>
              <a:rPr lang="en-US" sz="1800" dirty="0" smtClean="0"/>
              <a:t>	      </a:t>
            </a:r>
            <a:r>
              <a:rPr lang="en-US" sz="1800" i="1" dirty="0" smtClean="0"/>
              <a:t>n </a:t>
            </a:r>
            <a:r>
              <a:rPr lang="en-US" sz="1800" dirty="0" smtClean="0"/>
              <a:t>– </a:t>
            </a:r>
            <a:r>
              <a:rPr lang="en-US" sz="1800" dirty="0" err="1" smtClean="0"/>
              <a:t>dvigatel</a:t>
            </a:r>
            <a:r>
              <a:rPr lang="en-US" sz="1800" dirty="0" smtClean="0"/>
              <a:t> </a:t>
            </a:r>
            <a:r>
              <a:rPr lang="en-US" sz="1800" dirty="0" err="1" smtClean="0"/>
              <a:t>valini</a:t>
            </a:r>
            <a:r>
              <a:rPr lang="en-US" sz="1800" dirty="0" smtClean="0"/>
              <a:t> </a:t>
            </a:r>
            <a:r>
              <a:rPr lang="en-US" sz="1800" dirty="0" err="1" smtClean="0"/>
              <a:t>aylanish</a:t>
            </a:r>
            <a:r>
              <a:rPr lang="en-US" sz="1800" dirty="0" smtClean="0"/>
              <a:t> </a:t>
            </a:r>
            <a:r>
              <a:rPr lang="en-US" sz="1800" dirty="0" err="1" smtClean="0"/>
              <a:t>soni</a:t>
            </a:r>
            <a:r>
              <a:rPr lang="en-US" sz="1800" dirty="0" smtClean="0"/>
              <a:t> (ay/min).</a:t>
            </a:r>
            <a:endParaRPr lang="ru-RU" sz="1800" b="1" dirty="0" smtClean="0"/>
          </a:p>
          <a:p>
            <a:r>
              <a:rPr lang="en-US" sz="1800" dirty="0" smtClean="0"/>
              <a:t>	</a:t>
            </a:r>
            <a:r>
              <a:rPr lang="en-US" sz="1800" dirty="0" err="1" smtClean="0"/>
              <a:t>Dvigatelning</a:t>
            </a:r>
            <a:r>
              <a:rPr lang="en-US" sz="1800" dirty="0" smtClean="0"/>
              <a:t> </a:t>
            </a:r>
            <a:r>
              <a:rPr lang="en-US" sz="1800" dirty="0" err="1" smtClean="0"/>
              <a:t>valida</a:t>
            </a:r>
            <a:r>
              <a:rPr lang="en-US" sz="1800" dirty="0" smtClean="0"/>
              <a:t> moment </a:t>
            </a:r>
            <a:r>
              <a:rPr lang="en-US" sz="1800" dirty="0" err="1" smtClean="0"/>
              <a:t>o’zgarganda</a:t>
            </a:r>
            <a:r>
              <a:rPr lang="en-US" sz="1800" dirty="0" smtClean="0"/>
              <a:t> </a:t>
            </a:r>
            <a:r>
              <a:rPr lang="en-US" sz="1800" dirty="0" err="1" smtClean="0"/>
              <a:t>uning</a:t>
            </a:r>
            <a:r>
              <a:rPr lang="en-US" sz="1800" dirty="0" smtClean="0"/>
              <a:t> </a:t>
            </a:r>
            <a:r>
              <a:rPr lang="en-US" sz="1800" dirty="0" err="1" smtClean="0"/>
              <a:t>burchak</a:t>
            </a:r>
            <a:r>
              <a:rPr lang="en-US" sz="1800" dirty="0" smtClean="0"/>
              <a:t> </a:t>
            </a:r>
            <a:r>
              <a:rPr lang="en-US" sz="1800" dirty="0" err="1" smtClean="0"/>
              <a:t>tezligi</a:t>
            </a:r>
            <a:r>
              <a:rPr lang="en-US" sz="1800" dirty="0" smtClean="0"/>
              <a:t> ham </a:t>
            </a:r>
            <a:r>
              <a:rPr lang="en-US" sz="1800" dirty="0" err="1" smtClean="0"/>
              <a:t>o’zgaradi</a:t>
            </a:r>
            <a:r>
              <a:rPr lang="en-US" sz="1800" dirty="0" smtClean="0"/>
              <a:t>.</a:t>
            </a:r>
            <a:endParaRPr lang="ru-RU" sz="1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87520" y="2453585"/>
            <a:ext cx="817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</a:t>
            </a:r>
            <a:r>
              <a:rPr lang="uz-Cyrl-UZ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lang="ru-RU" dirty="0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1444" name="Object 4"/>
          <p:cNvGraphicFramePr>
            <a:graphicFrameLocks noChangeAspect="1"/>
          </p:cNvGraphicFramePr>
          <p:nvPr/>
        </p:nvGraphicFramePr>
        <p:xfrm>
          <a:off x="2677886" y="2299062"/>
          <a:ext cx="2400900" cy="744583"/>
        </p:xfrm>
        <a:graphic>
          <a:graphicData uri="http://schemas.openxmlformats.org/presentationml/2006/ole">
            <p:oleObj spid="_x0000_s61444" name="Формула" r:id="rId3" imgW="1358900" imgH="419100" progId="Equation.3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471" y="652093"/>
            <a:ext cx="8596668" cy="662152"/>
          </a:xfrm>
        </p:spPr>
        <p:txBody>
          <a:bodyPr rtlCol="0"/>
          <a:lstStyle/>
          <a:p>
            <a:r>
              <a:rPr lang="en-US" sz="2400" b="1" i="1" dirty="0" smtClean="0">
                <a:solidFill>
                  <a:srgbClr val="7030A0"/>
                </a:solidFill>
              </a:rPr>
              <a:t>4.3 IYD </a:t>
            </a:r>
            <a:r>
              <a:rPr lang="en-US" sz="2400" b="1" i="1" dirty="0" err="1" smtClean="0">
                <a:solidFill>
                  <a:srgbClr val="7030A0"/>
                </a:solidFill>
              </a:rPr>
              <a:t>mexanik</a:t>
            </a:r>
            <a:r>
              <a:rPr lang="en-US" sz="2400" b="1" i="1" dirty="0" smtClean="0">
                <a:solidFill>
                  <a:srgbClr val="7030A0"/>
                </a:solidFill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</a:rPr>
              <a:t>xarakteristikasi</a:t>
            </a:r>
            <a:endParaRPr lang="ru-RU" sz="2400" b="1" dirty="0" smtClean="0">
              <a:solidFill>
                <a:srgbClr val="7030A0"/>
              </a:solidFill>
            </a:endParaRPr>
          </a:p>
        </p:txBody>
      </p:sp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677863" y="1744663"/>
            <a:ext cx="9043987" cy="3857625"/>
          </a:xfrm>
        </p:spPr>
        <p:txBody>
          <a:bodyPr/>
          <a:lstStyle/>
          <a:p>
            <a:r>
              <a:rPr lang="en-US" sz="2400" dirty="0" smtClean="0"/>
              <a:t>IYD </a:t>
            </a:r>
            <a:r>
              <a:rPr lang="en-US" sz="2400" dirty="0" err="1" smtClean="0"/>
              <a:t>ni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xarakteristikasi</a:t>
            </a:r>
            <a:r>
              <a:rPr lang="en-US" sz="2400" dirty="0" smtClean="0"/>
              <a:t>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 </a:t>
            </a:r>
            <a:r>
              <a:rPr lang="en-US" sz="2400" dirty="0" err="1" smtClean="0"/>
              <a:t>funksiya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Ushbu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xarakteristikani</a:t>
            </a:r>
            <a:r>
              <a:rPr lang="en-US" sz="2400" dirty="0" smtClean="0"/>
              <a:t> </a:t>
            </a:r>
            <a:r>
              <a:rPr lang="en-US" sz="2400" dirty="0" err="1" smtClean="0"/>
              <a:t>har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dinamik</a:t>
            </a:r>
            <a:r>
              <a:rPr lang="en-US" sz="2400" dirty="0" smtClean="0"/>
              <a:t>                  </a:t>
            </a:r>
            <a:r>
              <a:rPr lang="en-US" sz="2400" dirty="0" err="1" smtClean="0"/>
              <a:t>matematik</a:t>
            </a:r>
            <a:r>
              <a:rPr lang="en-US" sz="2400" dirty="0" smtClean="0"/>
              <a:t> </a:t>
            </a:r>
            <a:r>
              <a:rPr lang="en-US" sz="2400" dirty="0" err="1" smtClean="0"/>
              <a:t>tavsifi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xarakterga</a:t>
            </a:r>
            <a:r>
              <a:rPr lang="en-US" sz="2400" dirty="0" smtClean="0"/>
              <a:t> </a:t>
            </a:r>
            <a:r>
              <a:rPr lang="en-US" sz="2400" dirty="0" err="1" smtClean="0"/>
              <a:t>egaligini</a:t>
            </a:r>
            <a:r>
              <a:rPr lang="en-US" sz="2400" dirty="0" smtClean="0"/>
              <a:t> </a:t>
            </a:r>
            <a:r>
              <a:rPr lang="en-US" sz="2400" dirty="0" err="1" smtClean="0"/>
              <a:t>inobatga</a:t>
            </a:r>
            <a:r>
              <a:rPr lang="en-US" sz="2400" dirty="0" smtClean="0"/>
              <a:t> </a:t>
            </a:r>
            <a:r>
              <a:rPr lang="en-US" sz="2400" dirty="0" err="1" smtClean="0"/>
              <a:t>olib</a:t>
            </a:r>
            <a:r>
              <a:rPr lang="en-US" sz="2400" dirty="0" smtClean="0"/>
              <a:t>, </a:t>
            </a:r>
            <a:r>
              <a:rPr lang="en-US" sz="2400" dirty="0" err="1" smtClean="0"/>
              <a:t>ko’pchilik</a:t>
            </a:r>
            <a:r>
              <a:rPr lang="en-US" sz="2400" dirty="0" smtClean="0"/>
              <a:t> </a:t>
            </a:r>
            <a:r>
              <a:rPr lang="en-US" sz="2400" dirty="0" err="1" smtClean="0"/>
              <a:t>qishloq</a:t>
            </a:r>
            <a:r>
              <a:rPr lang="en-US" sz="2400" dirty="0" smtClean="0"/>
              <a:t> </a:t>
            </a:r>
            <a:r>
              <a:rPr lang="en-US" sz="2400" dirty="0" err="1" smtClean="0"/>
              <a:t>xo’jaligi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transport </a:t>
            </a:r>
            <a:r>
              <a:rPr lang="en-US" sz="2400" dirty="0" err="1" smtClean="0"/>
              <a:t>mashinalarining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agregatini</a:t>
            </a:r>
            <a:r>
              <a:rPr lang="en-US" sz="2400" dirty="0" smtClean="0"/>
              <a:t> </a:t>
            </a:r>
            <a:r>
              <a:rPr lang="en-US" sz="2400" dirty="0" err="1" smtClean="0"/>
              <a:t>o’rganishda</a:t>
            </a:r>
            <a:r>
              <a:rPr lang="en-US" sz="2400" dirty="0" smtClean="0"/>
              <a:t> IYD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static </a:t>
            </a:r>
            <a:r>
              <a:rPr lang="en-US" sz="2400" dirty="0" err="1" smtClean="0"/>
              <a:t>xarakteristika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ko’rinishida</a:t>
            </a:r>
            <a:r>
              <a:rPr lang="en-US" sz="2400" dirty="0" smtClean="0"/>
              <a:t> </a:t>
            </a:r>
            <a:r>
              <a:rPr lang="en-US" sz="2400" dirty="0" err="1" smtClean="0"/>
              <a:t>nazarga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. </a:t>
            </a:r>
            <a:endParaRPr lang="ru-RU" sz="2400" b="1" dirty="0" smtClean="0"/>
          </a:p>
          <a:p>
            <a:r>
              <a:rPr lang="en-US" sz="2400" dirty="0" smtClean="0"/>
              <a:t>	T – 28 XYM D37 (N = 50 </a:t>
            </a:r>
            <a:r>
              <a:rPr lang="en-US" sz="2400" dirty="0" err="1" smtClean="0"/>
              <a:t>ot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, n = 1800 </a:t>
            </a:r>
            <a:r>
              <a:rPr lang="en-US" sz="2400" dirty="0" err="1" smtClean="0"/>
              <a:t>ayl</a:t>
            </a:r>
            <a:r>
              <a:rPr lang="en-US" sz="2400" dirty="0" smtClean="0"/>
              <a:t>/min) </a:t>
            </a:r>
            <a:r>
              <a:rPr lang="en-US" sz="2400" dirty="0" err="1" smtClean="0"/>
              <a:t>traktorining</a:t>
            </a:r>
            <a:r>
              <a:rPr lang="en-US" sz="2400" dirty="0" smtClean="0"/>
              <a:t> IYD </a:t>
            </a:r>
            <a:r>
              <a:rPr lang="en-US" sz="2400" dirty="0" err="1" smtClean="0"/>
              <a:t>ni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statik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xarakteristikasi</a:t>
            </a:r>
            <a:r>
              <a:rPr lang="en-US" sz="2400" dirty="0" smtClean="0"/>
              <a:t> </a:t>
            </a:r>
            <a:r>
              <a:rPr lang="en-US" sz="2400" dirty="0" err="1" smtClean="0"/>
              <a:t>egri</a:t>
            </a:r>
            <a:r>
              <a:rPr lang="en-US" sz="2400" dirty="0" smtClean="0"/>
              <a:t> </a:t>
            </a:r>
            <a:r>
              <a:rPr lang="en-US" sz="2400" dirty="0" err="1" smtClean="0"/>
              <a:t>chizig’i</a:t>
            </a:r>
            <a:r>
              <a:rPr lang="en-US" sz="2400" dirty="0" smtClean="0"/>
              <a:t> 4.3 – </a:t>
            </a:r>
            <a:r>
              <a:rPr lang="en-US" sz="2400" dirty="0" err="1" smtClean="0"/>
              <a:t>rasmda</a:t>
            </a:r>
            <a:r>
              <a:rPr lang="en-US" sz="2400" dirty="0" smtClean="0"/>
              <a:t>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Содержимое 2"/>
          <p:cNvSpPr>
            <a:spLocks noGrp="1"/>
          </p:cNvSpPr>
          <p:nvPr>
            <p:ph idx="1"/>
          </p:nvPr>
        </p:nvSpPr>
        <p:spPr>
          <a:xfrm>
            <a:off x="420688" y="190500"/>
            <a:ext cx="9732962" cy="5851525"/>
          </a:xfrm>
        </p:spPr>
        <p:txBody>
          <a:bodyPr/>
          <a:lstStyle/>
          <a:p>
            <a:r>
              <a:rPr lang="en-US" sz="2400" dirty="0" smtClean="0"/>
              <a:t>IYD </a:t>
            </a:r>
            <a:r>
              <a:rPr lang="en-US" sz="2400" dirty="0" err="1" smtClean="0"/>
              <a:t>harakatini</a:t>
            </a:r>
            <a:r>
              <a:rPr lang="en-US" sz="2400" dirty="0" smtClean="0"/>
              <a:t> </a:t>
            </a:r>
            <a:r>
              <a:rPr lang="en-US" sz="2400" dirty="0" err="1" smtClean="0"/>
              <a:t>tavsiflovchi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sistemasi</a:t>
            </a:r>
            <a:r>
              <a:rPr lang="en-US" sz="2400" dirty="0" smtClean="0"/>
              <a:t> </a:t>
            </a:r>
            <a:r>
              <a:rPr lang="en-US" sz="2400" dirty="0" err="1" smtClean="0"/>
              <a:t>uni</a:t>
            </a:r>
            <a:r>
              <a:rPr lang="en-US" sz="2400" dirty="0" smtClean="0"/>
              <a:t> </a:t>
            </a:r>
            <a:r>
              <a:rPr lang="en-US" sz="2400" dirty="0" err="1" smtClean="0"/>
              <a:t>statik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xarakteristikasini</a:t>
            </a:r>
            <a:r>
              <a:rPr lang="en-US" sz="2400" dirty="0" smtClean="0"/>
              <a:t> </a:t>
            </a:r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olganda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</a:t>
            </a:r>
            <a:r>
              <a:rPr lang="en-US" sz="2400" dirty="0" err="1" smtClean="0"/>
              <a:t>ko’rinishda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:</a:t>
            </a:r>
            <a:endParaRPr lang="ru-RU" sz="2400" b="1" dirty="0" smtClean="0"/>
          </a:p>
          <a:p>
            <a:pPr>
              <a:buNone/>
            </a:pPr>
            <a:r>
              <a:rPr lang="en-US" sz="2400" b="1" dirty="0" smtClean="0"/>
              <a:t>                         </a:t>
            </a:r>
            <a:endParaRPr lang="uz-Cyrl-UZ" sz="2400" b="1" dirty="0" smtClean="0"/>
          </a:p>
          <a:p>
            <a:endParaRPr lang="uz-Cyrl-UZ" sz="2400" b="1" dirty="0" smtClean="0"/>
          </a:p>
          <a:p>
            <a:pPr>
              <a:buNone/>
            </a:pPr>
            <a:r>
              <a:rPr lang="en-US" sz="2400" b="1" dirty="0" smtClean="0"/>
              <a:t>            </a:t>
            </a:r>
            <a:r>
              <a:rPr lang="uz-Cyrl-UZ" sz="2400" b="1" dirty="0" smtClean="0"/>
              <a:t>                                                                    </a:t>
            </a:r>
            <a:r>
              <a:rPr lang="en-US" sz="2400" b="1" dirty="0" smtClean="0"/>
              <a:t>(</a:t>
            </a:r>
            <a:r>
              <a:rPr lang="en-US" sz="2400" dirty="0" smtClean="0"/>
              <a:t>4.4</a:t>
            </a:r>
            <a:r>
              <a:rPr lang="en-US" sz="2400" b="1" dirty="0" smtClean="0"/>
              <a:t>)</a:t>
            </a:r>
            <a:endParaRPr lang="ru-RU" sz="2400" b="1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 </a:t>
            </a:r>
            <a:r>
              <a:rPr lang="en-US" sz="2400" i="1" dirty="0" smtClean="0"/>
              <a:t>M</a:t>
            </a:r>
            <a:r>
              <a:rPr lang="en-US" sz="2400" i="1" baseline="-25000" dirty="0" smtClean="0"/>
              <a:t>C1</a:t>
            </a:r>
            <a:r>
              <a:rPr lang="en-US" sz="2400" i="1" dirty="0" smtClean="0"/>
              <a:t> –</a:t>
            </a:r>
            <a:r>
              <a:rPr lang="en-US" sz="2400" dirty="0" smtClean="0"/>
              <a:t> </a:t>
            </a:r>
            <a:r>
              <a:rPr lang="en-US" sz="2400" dirty="0" err="1" smtClean="0"/>
              <a:t>dvigateldagi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momentini</a:t>
            </a:r>
            <a:r>
              <a:rPr lang="en-US" sz="2400" dirty="0" smtClean="0"/>
              <a:t> </a:t>
            </a:r>
            <a:r>
              <a:rPr lang="en-US" sz="2400" dirty="0" err="1" smtClean="0"/>
              <a:t>doimiy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etuvchisi</a:t>
            </a:r>
            <a:r>
              <a:rPr lang="en-US" sz="2400" dirty="0" smtClean="0"/>
              <a:t>; </a:t>
            </a:r>
            <a:endParaRPr lang="ru-RU" sz="2400" b="1" dirty="0" smtClean="0"/>
          </a:p>
          <a:p>
            <a:r>
              <a:rPr lang="en-US" sz="2400" dirty="0" smtClean="0"/>
              <a:t>	     </a:t>
            </a:r>
            <a:r>
              <a:rPr lang="en-US" sz="2400" i="1" dirty="0" smtClean="0"/>
              <a:t>M</a:t>
            </a:r>
            <a:r>
              <a:rPr lang="en-US" sz="2400" i="1" baseline="-25000" dirty="0" smtClean="0"/>
              <a:t>C2</a:t>
            </a:r>
            <a:r>
              <a:rPr lang="en-US" sz="2400" dirty="0" smtClean="0"/>
              <a:t> – </a:t>
            </a:r>
            <a:r>
              <a:rPr lang="en-US" sz="2400" dirty="0" err="1" smtClean="0"/>
              <a:t>dvigateldagi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momentini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o’zgaruvchan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etuvchisi</a:t>
            </a:r>
            <a:r>
              <a:rPr lang="en-US" sz="2400" dirty="0" smtClean="0"/>
              <a:t>. </a:t>
            </a:r>
            <a:br>
              <a:rPr lang="en-US" sz="2400" dirty="0" smtClean="0"/>
            </a:br>
            <a:endParaRPr lang="ru-RU" sz="2400" dirty="0" smtClean="0">
              <a:latin typeface="Times New Roman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 l="38894" t="48912" r="36411" b="34378"/>
          <a:stretch>
            <a:fillRect/>
          </a:stretch>
        </p:blipFill>
        <p:spPr bwMode="auto">
          <a:xfrm>
            <a:off x="1750424" y="1632857"/>
            <a:ext cx="5441986" cy="173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3214688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32004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300447" y="496389"/>
            <a:ext cx="90003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D37E IYD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parametrlarning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sonli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N = 50 o.k., n = 1800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ayl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/min, I = 0.0194 Nm</a:t>
            </a:r>
            <a:r>
              <a:rPr kumimoji="0" lang="en-US" sz="20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0240" y="1217970"/>
            <a:ext cx="5572481" cy="3811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676399" y="5142748"/>
            <a:ext cx="65662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4.3 – </a:t>
            </a:r>
            <a:r>
              <a:rPr lang="en-US" dirty="0" err="1" smtClean="0"/>
              <a:t>rasm</a:t>
            </a:r>
            <a:r>
              <a:rPr lang="en-US" dirty="0" smtClean="0"/>
              <a:t>. T – 28 X 4M </a:t>
            </a:r>
            <a:r>
              <a:rPr lang="en-US" dirty="0" err="1" smtClean="0"/>
              <a:t>traktorning</a:t>
            </a:r>
            <a:r>
              <a:rPr lang="en-US" dirty="0" smtClean="0"/>
              <a:t> D-37E </a:t>
            </a:r>
            <a:r>
              <a:rPr lang="en-US" dirty="0" err="1" smtClean="0"/>
              <a:t>IYDning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xarakteristikasi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3214688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32004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666207" y="1332412"/>
            <a:ext cx="900030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200" b="1" i="1" dirty="0" smtClean="0"/>
              <a:t>4.4. </a:t>
            </a:r>
            <a:r>
              <a:rPr lang="en-US" sz="3200" b="1" i="1" dirty="0" err="1" smtClean="0"/>
              <a:t>O’z-o’zini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tekshirish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savollari</a:t>
            </a:r>
            <a:endParaRPr lang="uz-Cyrl-UZ" sz="3200" b="1" i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1. IYD </a:t>
            </a:r>
            <a:r>
              <a:rPr lang="en-US" sz="3200" dirty="0" err="1" smtClean="0"/>
              <a:t>ni</a:t>
            </a:r>
            <a:r>
              <a:rPr lang="en-US" sz="3200" dirty="0" smtClean="0"/>
              <a:t> </a:t>
            </a:r>
            <a:r>
              <a:rPr lang="en-US" sz="3200" dirty="0" err="1" smtClean="0"/>
              <a:t>ishlash</a:t>
            </a:r>
            <a:r>
              <a:rPr lang="en-US" sz="3200" dirty="0" smtClean="0"/>
              <a:t> </a:t>
            </a:r>
            <a:r>
              <a:rPr lang="en-US" sz="3200" dirty="0" err="1" smtClean="0"/>
              <a:t>fazalarini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ayting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To’rt</a:t>
            </a:r>
            <a:r>
              <a:rPr lang="en-US" sz="3200" dirty="0" smtClean="0"/>
              <a:t> </a:t>
            </a:r>
            <a:r>
              <a:rPr lang="en-US" sz="3200" dirty="0" err="1" smtClean="0"/>
              <a:t>taktli</a:t>
            </a:r>
            <a:r>
              <a:rPr lang="en-US" sz="3200" dirty="0" smtClean="0"/>
              <a:t> IYD </a:t>
            </a:r>
            <a:r>
              <a:rPr lang="en-US" sz="3200" dirty="0" err="1" smtClean="0"/>
              <a:t>ni</a:t>
            </a:r>
            <a:r>
              <a:rPr lang="en-US" sz="3200" dirty="0" smtClean="0"/>
              <a:t> indicator </a:t>
            </a:r>
            <a:r>
              <a:rPr lang="en-US" sz="3200" dirty="0" err="1" smtClean="0"/>
              <a:t>diagrammasini</a:t>
            </a:r>
            <a:r>
              <a:rPr lang="en-US" sz="3200" dirty="0" smtClean="0"/>
              <a:t> </a:t>
            </a:r>
            <a:r>
              <a:rPr lang="en-US" sz="3200" dirty="0" err="1" smtClean="0"/>
              <a:t>tushuntiring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3. IYD </a:t>
            </a:r>
            <a:r>
              <a:rPr lang="en-US" sz="3200" dirty="0" err="1" smtClean="0"/>
              <a:t>ni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xarakteristikasi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modelini</a:t>
            </a:r>
            <a:r>
              <a:rPr lang="en-US" sz="3200" dirty="0" smtClean="0"/>
              <a:t> </a:t>
            </a:r>
            <a:r>
              <a:rPr lang="en-US" sz="3200" dirty="0" err="1" smtClean="0"/>
              <a:t>yozing</a:t>
            </a:r>
            <a:r>
              <a:rPr lang="en-US" sz="3200" dirty="0" smtClean="0"/>
              <a:t>.</a:t>
            </a:r>
            <a:endParaRPr lang="ru-RU" sz="3200" b="1" dirty="0" smtClean="0"/>
          </a:p>
          <a:p>
            <a:r>
              <a:rPr lang="en-US" sz="3200" dirty="0" smtClean="0"/>
              <a:t>4. IYD </a:t>
            </a:r>
            <a:r>
              <a:rPr lang="en-US" sz="3200" dirty="0" err="1" smtClean="0"/>
              <a:t>ni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xarakteristikasini</a:t>
            </a:r>
            <a:r>
              <a:rPr lang="en-US" sz="3200" dirty="0" smtClean="0"/>
              <a:t> </a:t>
            </a:r>
            <a:r>
              <a:rPr lang="en-US" sz="3200" dirty="0" err="1" smtClean="0"/>
              <a:t>chizing</a:t>
            </a:r>
            <a:r>
              <a:rPr lang="en-US" sz="3200" dirty="0" smtClean="0"/>
              <a:t>.</a:t>
            </a:r>
            <a:endParaRPr lang="ru-RU" sz="3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</TotalTime>
  <Words>466</Words>
  <Application>Microsoft Office PowerPoint</Application>
  <PresentationFormat>Произвольный</PresentationFormat>
  <Paragraphs>59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Грань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4.2 To’rt taktli IYDning indikator diagrammasi.</vt:lpstr>
      <vt:lpstr>Слайд 9</vt:lpstr>
      <vt:lpstr>Слайд 10</vt:lpstr>
      <vt:lpstr>4.3 IYD mexanik xarakteristikasi</vt:lpstr>
      <vt:lpstr>Слайд 12</vt:lpstr>
      <vt:lpstr>Слайд 13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1-MА`RUZА  Mashina va mexanizmlar dinamikasi fanidan muammolari  va vazifalari </dc:title>
  <dc:creator>проректор</dc:creator>
  <cp:lastModifiedBy>LENOVO</cp:lastModifiedBy>
  <cp:revision>20</cp:revision>
  <dcterms:created xsi:type="dcterms:W3CDTF">2015-04-17T10:28:35Z</dcterms:created>
  <dcterms:modified xsi:type="dcterms:W3CDTF">2019-04-18T08:40:41Z</dcterms:modified>
</cp:coreProperties>
</file>