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8" r:id="rId11"/>
    <p:sldId id="269" r:id="rId12"/>
    <p:sldId id="263" r:id="rId13"/>
    <p:sldId id="264" r:id="rId14"/>
    <p:sldId id="271" r:id="rId15"/>
    <p:sldId id="270" r:id="rId16"/>
    <p:sldId id="265" r:id="rId1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12201525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4763" y="4953000"/>
            <a:ext cx="12196763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6959" y="4832896"/>
              <a:ext cx="7457041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527" y="5135025"/>
              <a:ext cx="9108473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9062042-44DA-4542-83E7-2187BEC9F7BA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4716307-24AA-427F-A294-4C9B390884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58CF1-9996-45AD-8BD8-4630F4D2D7A0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03698-472D-4402-9F0D-2117BF54DB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4848225" y="3005138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7"/>
          <p:cNvSpPr/>
          <p:nvPr/>
        </p:nvSpPr>
        <p:spPr>
          <a:xfrm>
            <a:off x="4600575" y="3005138"/>
            <a:ext cx="242888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198F94-BADB-4B9B-B329-C805CFA97C22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CEE7CD-26E2-4D35-8E6A-FDB7199A85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A8D017-8D1E-4F2C-99DE-7F7F1026B28B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A53D27-808F-446F-95EC-31D4A89EBB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18BD3FF-727E-43E8-8175-74D29892FD6C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B3C1B9-9E39-481C-BC9B-046CF58CEF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568EA2-4395-484A-A3B2-B1316C418960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CA5532-05CA-40FC-9F1F-89D1AFAB3F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BA66D-A62C-4000-B48A-82FE56CC387E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956A5-938A-45E9-9688-3AC88501E3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9FA63CB-0E45-439F-A920-85156FB6A4E8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9E2F22-57C8-472E-B7B0-A79E8D1C97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11552238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12"/>
          <p:cNvSpPr/>
          <p:nvPr/>
        </p:nvSpPr>
        <p:spPr>
          <a:xfrm>
            <a:off x="11303000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DE30633-47D9-42A8-81DA-8EEDC2CD8085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0730BE5-DF08-448E-9731-46A22B79F4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0FFE6-1FD5-4FD6-A12B-E4F84A0430FE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54C31-D85C-471B-B164-FB1A95B265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691A7-A7A4-48D6-B497-ABC5EE76AA4F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8E569-0DB3-493A-A83A-692FC63BC7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481138"/>
            <a:ext cx="10972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5" y="6408738"/>
            <a:ext cx="256063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335CB2F-2D9E-4DB1-9634-3BE3C19BD46D}" type="datetimeFigureOut">
              <a:rPr lang="en-US"/>
              <a:pPr>
                <a:defRPr/>
              </a:pPr>
              <a:t>4/18/2019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413" y="6408738"/>
            <a:ext cx="3133725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30013" y="6408738"/>
            <a:ext cx="48736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2805CA5F-172C-4181-8429-CE9E9E05401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81" r:id="rId3"/>
    <p:sldLayoutId id="2147483682" r:id="rId4"/>
    <p:sldLayoutId id="2147483683" r:id="rId5"/>
    <p:sldLayoutId id="2147483684" r:id="rId6"/>
    <p:sldLayoutId id="2147483678" r:id="rId7"/>
    <p:sldLayoutId id="2147483685" r:id="rId8"/>
    <p:sldLayoutId id="2147483686" r:id="rId9"/>
    <p:sldLayoutId id="2147483677" r:id="rId10"/>
    <p:sldLayoutId id="214748367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6" Type="http://schemas.microsoft.com/office/2007/relationships/hdphoto" Target="NUL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6" y="4088524"/>
            <a:ext cx="10064824" cy="1059208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Джураев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А.Дж.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952625" y="811213"/>
            <a:ext cx="7956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3600" b="1" i="1" dirty="0">
                <a:solidFill>
                  <a:schemeClr val="folHlink"/>
                </a:solidFill>
                <a:latin typeface="Times New Roman" pitchFamily="18" charset="0"/>
              </a:rPr>
              <a:t>5-MА`RUZА. </a:t>
            </a:r>
            <a:endParaRPr lang="ru-RU" sz="3600" i="1" dirty="0">
              <a:solidFill>
                <a:schemeClr val="folHlink"/>
              </a:solidFill>
              <a:latin typeface="Times New Roman" pitchFamily="18" charset="0"/>
            </a:endParaRPr>
          </a:p>
          <a:p>
            <a:pPr algn="ctr"/>
            <a:r>
              <a:rPr lang="uz-Cyrl-UZ" sz="3600" b="1" i="1" dirty="0">
                <a:solidFill>
                  <a:schemeClr val="folHlink"/>
                </a:solidFill>
                <a:latin typeface="Times New Roman" pitchFamily="18" charset="0"/>
              </a:rPr>
              <a:t>Mаshinа аgrеgаtidаgi qаrshilik kuchlаri.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Содержимое 1"/>
          <p:cNvSpPr>
            <a:spLocks noGrp="1"/>
          </p:cNvSpPr>
          <p:nvPr>
            <p:ph idx="1"/>
          </p:nvPr>
        </p:nvSpPr>
        <p:spPr>
          <a:xfrm>
            <a:off x="354013" y="881063"/>
            <a:ext cx="10972800" cy="4241800"/>
          </a:xfrm>
        </p:spPr>
        <p:txBody>
          <a:bodyPr/>
          <a:lstStyle/>
          <a:p>
            <a:pPr lvl="1"/>
            <a:r>
              <a:rPr lang="en-US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REJA</a:t>
            </a:r>
            <a:r>
              <a:rPr lang="ru-RU" sz="3600" b="1" i="1" dirty="0" smtClean="0">
                <a:solidFill>
                  <a:schemeClr val="folHlink"/>
                </a:solidFill>
                <a:latin typeface="Times New Roman" pitchFamily="18" charset="0"/>
              </a:rPr>
              <a:t>:</a:t>
            </a:r>
          </a:p>
          <a:p>
            <a:pPr lvl="1"/>
            <a:endParaRPr lang="ru-RU" sz="3600" b="1" i="1" dirty="0" smtClean="0">
              <a:solidFill>
                <a:schemeClr val="folHlink"/>
              </a:solidFill>
              <a:latin typeface="Times New Roman" pitchFamily="18" charset="0"/>
            </a:endParaRPr>
          </a:p>
          <a:p>
            <a:r>
              <a:rPr lang="en-US" sz="3600" i="1" dirty="0" smtClean="0"/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nazarga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metodi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qarshiliklarni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modellashtirish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o’zgarish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metodikasi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cs typeface="Times New Roman" pitchFamily="18" charset="0"/>
              </a:rPr>
              <a:t>savollari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Содержимое 1"/>
          <p:cNvSpPr>
            <a:spLocks noGrp="1"/>
          </p:cNvSpPr>
          <p:nvPr>
            <p:ph idx="1"/>
          </p:nvPr>
        </p:nvSpPr>
        <p:spPr>
          <a:xfrm>
            <a:off x="518160" y="550863"/>
            <a:ext cx="10972800" cy="5935662"/>
          </a:xfrm>
        </p:spPr>
        <p:txBody>
          <a:bodyPr/>
          <a:lstStyle/>
          <a:p>
            <a:pPr algn="ctr"/>
            <a:r>
              <a:rPr lang="en-US" sz="3600" dirty="0" err="1" smtClean="0">
                <a:solidFill>
                  <a:schemeClr val="folHlink"/>
                </a:solidFill>
                <a:latin typeface="Times New Roman" pitchFamily="18" charset="0"/>
              </a:rPr>
              <a:t>Adabiyotlar</a:t>
            </a:r>
            <a:r>
              <a:rPr lang="ru-RU" sz="3600" dirty="0" smtClean="0">
                <a:solidFill>
                  <a:schemeClr val="folHlink"/>
                </a:solidFill>
                <a:latin typeface="Times New Roman" pitchFamily="18" charset="0"/>
              </a:rPr>
              <a:t>:</a:t>
            </a: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В.А. Зиновьев, А.П. Бессонов. Основы динамики машинных агрегатов. Машиностроение, Москва, 1964, с. 67-74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Джураев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Моделирование динамики машинных агрегатов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хлопкоперерабатывающих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машин. Фан, Ташкент, 1984, с. 20-37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Джураев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Динамика рабочих механизмов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хлопкоперерабатывающих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машин. Фан, Ташкент, 1987, с. 61-114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chemeClr val="fol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Содержимое 1"/>
          <p:cNvSpPr>
            <a:spLocks noGrp="1"/>
          </p:cNvSpPr>
          <p:nvPr>
            <p:ph idx="1"/>
          </p:nvPr>
        </p:nvSpPr>
        <p:spPr>
          <a:xfrm>
            <a:off x="549275" y="231775"/>
            <a:ext cx="10972800" cy="6210300"/>
          </a:xfrm>
        </p:spPr>
        <p:txBody>
          <a:bodyPr/>
          <a:lstStyle/>
          <a:p>
            <a:pPr algn="ctr">
              <a:buNone/>
            </a:pPr>
            <a:r>
              <a:rPr lang="uz-Cyrl-UZ" sz="2800" b="1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.1.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nazarga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metodi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uz-Cyrl-U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tahlilida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zarakteri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organlarida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kamaytirilishi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tajribada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chiqarishdagi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o’zgarishin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xarakterlovchi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ossilogrammalarni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metodlari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bo’lmasa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tazminiy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empiric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formulalarda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matematik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model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tavsiflash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mexanizmni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nazariy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tadqiqotlari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natijalari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amaldagiga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yaqinroq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Содержимое 1"/>
          <p:cNvSpPr>
            <a:spLocks noGrp="1"/>
          </p:cNvSpPr>
          <p:nvPr>
            <p:ph idx="1"/>
          </p:nvPr>
        </p:nvSpPr>
        <p:spPr>
          <a:xfrm>
            <a:off x="0" y="293688"/>
            <a:ext cx="11717383" cy="6283325"/>
          </a:xfrm>
        </p:spPr>
        <p:txBody>
          <a:bodyPr/>
          <a:lstStyle/>
          <a:p>
            <a:pPr algn="just"/>
            <a:r>
              <a:rPr lang="uz-Cyrl-UZ" sz="3200" b="1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.2.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qarshiliklarni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modellashtirish</a:t>
            </a:r>
            <a:endParaRPr lang="uz-Cyrl-UZ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qarshiliklar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parametrlarni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siljishlarni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tezliklarni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tezlanishlarni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siljishlarni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funksiyalari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nazariyasida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analitik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taxmin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kattaligini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parametrlar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funksional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bog’lanishni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xarakteristikalari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xarakteriga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turlicha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31966" y="901337"/>
            <a:ext cx="10192871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xarakteri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z-Cyrl-UZ" sz="3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76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1)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ba’zi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oralig’ida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 </a:t>
            </a:r>
            <a:r>
              <a:rPr kumimoji="0" lang="uz-Cyrl-UZ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.1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grafigi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keltirilgan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funksiyasi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ba’zi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sharoitidan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normal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o’tishini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tolani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ajratuvchilarda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qo’zg’almas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pichoqli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ishlashning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097279" y="888274"/>
            <a:ext cx="1034078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Birinchi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tasavvurda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mexanizmlarda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o’zgarmas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mexanizmda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qilmaydi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hisoblaydilar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Haqiqatda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tormozlashda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tushirishda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76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ko’taruvchi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o’rovchi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o’rovchi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barabancha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o’raladigan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po’lat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doimo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baraban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massasini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pic>
        <p:nvPicPr>
          <p:cNvPr id="5" name="Рисунок 4" descr="рис7"/>
          <p:cNvPicPr/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29245" y="849086"/>
            <a:ext cx="7615645" cy="4519747"/>
          </a:xfrm>
          <a:prstGeom prst="rect">
            <a:avLst/>
          </a:prstGeom>
          <a:noFill/>
          <a:ln>
            <a:noFill/>
          </a:ln>
        </p:spPr>
      </p:pic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705394" y="5290457"/>
            <a:ext cx="991470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.1 –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Doimiy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qiymatdagi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texnoligik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qarshiliklarning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grafigi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1123406" y="535577"/>
            <a:ext cx="10273553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takrorlanuvchi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qonunlarda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o’zgaruvchan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qarshiliklar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76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liniyalarda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tazda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ishlaydi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ishlanadigan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yuklanishlari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siklda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Ko’raylik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paztani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dastlabki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ta’minlovchi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valiklariga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qarshiliklar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?!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paxta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zavodini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xamma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unumdorlikni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paxta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xom-ashyosini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tabiiy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xususiyatini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maksimal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saqlash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qandaydir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paxta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tolasini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tekis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1123406" y="535577"/>
            <a:ext cx="1027355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R.V.Korobelnikov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K.Xafizovlarning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ishlarida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paxtani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ta’minlovchi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valiklarning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parraklariga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notekis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koeffitsiyentini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tadqiqotlari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natijalari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Uzatiladigan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paxtaning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sarfini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bog’lanishi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.2 –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analitik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bog’lanishi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ko’rinishida</a:t>
            </a:r>
            <a:r>
              <a:rPr lang="en-US" sz="3200" dirty="0" smtClean="0"/>
              <a:t>:</a:t>
            </a:r>
            <a:endParaRPr lang="uz-Cyrl-UZ" sz="3200" dirty="0" smtClean="0"/>
          </a:p>
          <a:p>
            <a:endParaRPr lang="uz-Cyrl-UZ" sz="3200" b="1" dirty="0" smtClean="0"/>
          </a:p>
          <a:p>
            <a:r>
              <a:rPr lang="uz-Cyrl-UZ" sz="3200" dirty="0" smtClean="0"/>
              <a:t>                                                                 </a:t>
            </a:r>
            <a:r>
              <a:rPr lang="en-US" sz="3200" dirty="0" smtClean="0"/>
              <a:t>(</a:t>
            </a:r>
            <a:r>
              <a:rPr lang="uz-Cyrl-UZ" sz="3200" dirty="0" smtClean="0"/>
              <a:t>5</a:t>
            </a:r>
            <a:r>
              <a:rPr lang="en-US" sz="3200" dirty="0" smtClean="0"/>
              <a:t>.1)</a:t>
            </a:r>
            <a:endParaRPr lang="uz-Cyrl-UZ" sz="3200" b="1" dirty="0" smtClean="0"/>
          </a:p>
          <a:p>
            <a:endParaRPr lang="ru-RU" sz="3200" b="1" dirty="0" smtClean="0"/>
          </a:p>
          <a:p>
            <a:r>
              <a:rPr lang="en-US" sz="3200" b="1" dirty="0" smtClean="0"/>
              <a:t>				</a:t>
            </a:r>
            <a:endParaRPr lang="ru-RU" sz="3200" b="1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 l="49797" t="34643" r="40363" b="59821"/>
          <a:stretch>
            <a:fillRect/>
          </a:stretch>
        </p:blipFill>
        <p:spPr bwMode="auto">
          <a:xfrm>
            <a:off x="4271555" y="3644537"/>
            <a:ext cx="3344932" cy="105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3149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387725"/>
            <a:ext cx="7016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Lucida Sans Unicode" pitchFamily="34" charset="0"/>
                <a:cs typeface="Times New Roman" pitchFamily="18" charset="0"/>
              </a:rPr>
              <a:t>	</a:t>
            </a:r>
            <a:r>
              <a:rPr lang="ru-RU" sz="1500">
                <a:latin typeface="Lucida Sans Unicode" pitchFamily="34" charset="0"/>
              </a:rPr>
              <a:t> </a:t>
            </a:r>
            <a:endParaRPr lang="ru-RU">
              <a:latin typeface="Lucida Sans Unicode" pitchFamily="34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123406" y="613954"/>
            <a:ext cx="100453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Agar </a:t>
            </a:r>
            <a:r>
              <a:rPr kumimoji="0" lang="uz-Cyrl-UZ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.2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funksiyani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chiziqli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sinusoida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yaqin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tasavvur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953589" y="3357155"/>
            <a:ext cx="1041109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Ta’minlovchning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bitta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valigida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notekisligi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koeffitsiyenti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(6.1)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muvofiq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formuladan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5094514" y="5780782"/>
            <a:ext cx="683187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ta’minlovchi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parraklarini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bo’rtma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radiusi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/>
          <a:srcRect l="41665" t="33571" r="22995" b="58036"/>
          <a:stretch>
            <a:fillRect/>
          </a:stretch>
        </p:blipFill>
        <p:spPr bwMode="auto">
          <a:xfrm>
            <a:off x="3866606" y="2248258"/>
            <a:ext cx="7145383" cy="99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/>
          <a:srcRect l="44376" t="53392" r="21991" b="34822"/>
          <a:stretch>
            <a:fillRect/>
          </a:stretch>
        </p:blipFill>
        <p:spPr bwMode="auto">
          <a:xfrm>
            <a:off x="4219303" y="4493623"/>
            <a:ext cx="6309360" cy="1243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рис12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3471636" y="1590856"/>
            <a:ext cx="5213350" cy="367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248194" y="418011"/>
            <a:ext cx="11943806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valiklarning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parraklari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botiqlik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aylanalari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radiusi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76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markazlari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masofa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76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814251" y="1227908"/>
            <a:ext cx="113777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.3)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ta’minlovchi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simmitrik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joylashishida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1815736" y="5473337"/>
            <a:ext cx="93965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76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.2 –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Ta’minlovchi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uzatadigan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paxtani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sarflanishini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grafigi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49275" y="280988"/>
            <a:ext cx="11214100" cy="5295900"/>
          </a:xfrm>
        </p:spPr>
        <p:txBody>
          <a:bodyPr>
            <a:normAutofit lnSpcReduction="10000"/>
          </a:bodyPr>
          <a:lstStyle/>
          <a:p>
            <a:r>
              <a:rPr lang="uz-Cyrl-UZ" sz="2800" b="1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.3.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o’zgarish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metodikasi</a:t>
            </a:r>
            <a:endParaRPr lang="uz-Cyrl-UZ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organni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siljishini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nochiziq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xarakterli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funksiyasiga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nochiziqli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bloklar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approksimatsiya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metodida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AVM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modellashtiriladi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.3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ingichka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tolali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paxtani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zonasi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ko’rinib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turibdiki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aylanib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paxta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tolasini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qo’zg’almas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orqasida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sudraydi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paxta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chigiti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qirrasida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Paxta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chigitidan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qaytaruvchi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organning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parragini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zarbasi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Tolani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ko’rinib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turibdiki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paxtani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organga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siljishda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qaytaruvchi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organ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tebranuvchi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paxtaning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siljishga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>
            <a:extLst>
              <a:ext uri="{BEBA8EAE-BF5A-486C-A8C5-ECC9F3942E4B}">
                <a14:imgProp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>
                  <a14:imgLayer r:embed="rId16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782388" y="666205"/>
            <a:ext cx="6296297" cy="4376057"/>
          </a:xfrm>
          <a:prstGeom prst="rect">
            <a:avLst/>
          </a:prstGeom>
          <a:noFill/>
        </p:spPr>
      </p:pic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3814354" y="5316583"/>
            <a:ext cx="59562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.3 –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Valikli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tola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ajratuvchini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jinlash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zonasi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49275" y="280988"/>
            <a:ext cx="11214100" cy="1404121"/>
          </a:xfrm>
        </p:spPr>
        <p:txBody>
          <a:bodyPr>
            <a:normAutofit/>
          </a:bodyPr>
          <a:lstStyle/>
          <a:p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.4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tolani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ajratuvchining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tebranuvchi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qaytaruvchi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organiga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texnoligik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qarshiligining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(a)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approksimatsiyasi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(b)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698425" y="1563431"/>
            <a:ext cx="7595106" cy="3883779"/>
          </a:xfrm>
          <a:prstGeom prst="rect">
            <a:avLst/>
          </a:prstGeom>
          <a:noFill/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358537" y="5512526"/>
            <a:ext cx="105025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.4 –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Paxtani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tebranuvchi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qaytaruvchi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organga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qarshiligi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(a)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chiziqli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approksimatsiyasi</a:t>
            </a:r>
            <a:r>
              <a:rPr kumimoji="0" lang="en-US" sz="200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(b)</a:t>
            </a:r>
            <a:endParaRPr kumimoji="0" lang="en-US" sz="20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43050" y="544513"/>
            <a:ext cx="97409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3200" b="1" i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.4.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O’z-o’zini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savollari</a:t>
            </a:r>
            <a:endParaRPr lang="uz-Cyrl-UZ" sz="32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tadqiqotlarda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modellashtiriladi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o’lchash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metodikasini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ayting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qarshiliklarning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bilasiz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yuklanishlarini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olishga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keltiring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tabLst>
                <a:tab pos="228600" algn="l"/>
              </a:tabLst>
            </a:pPr>
            <a:endParaRPr lang="ru-RU" sz="36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169</TotalTime>
  <Words>670</Words>
  <Application>Microsoft Office PowerPoint</Application>
  <PresentationFormat>Произвольный</PresentationFormat>
  <Paragraphs>57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1-MА`RUZА  Mashina va mexanizmlar dinamikasi fanidan muammolari  va vazifalari </dc:title>
  <dc:creator>проректор</dc:creator>
  <cp:lastModifiedBy>LENOVO</cp:lastModifiedBy>
  <cp:revision>30</cp:revision>
  <dcterms:created xsi:type="dcterms:W3CDTF">2015-04-17T10:28:35Z</dcterms:created>
  <dcterms:modified xsi:type="dcterms:W3CDTF">2019-04-18T05:15:03Z</dcterms:modified>
</cp:coreProperties>
</file>