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9" r:id="rId5"/>
    <p:sldId id="263" r:id="rId6"/>
    <p:sldId id="265" r:id="rId7"/>
    <p:sldId id="266" r:id="rId8"/>
    <p:sldId id="267" r:id="rId9"/>
    <p:sldId id="268" r:id="rId10"/>
    <p:sldId id="269" r:id="rId11"/>
    <p:sldId id="271" r:id="rId12"/>
    <p:sldId id="270" r:id="rId13"/>
    <p:sldId id="272" r:id="rId14"/>
    <p:sldId id="274" r:id="rId15"/>
    <p:sldId id="27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97071F"/>
    <a:srgbClr val="2216C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8B14AA7-F7FA-4EF6-911E-F6FD8A5523E5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7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EE6E6C2-6DFA-4720-92AE-7ED32A27A0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BDC17-BF2A-4CD1-AE26-214D7BB28C58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630E2-61B8-49FD-A599-AF01BA62E4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E803966-ACDF-47E4-A536-3FC966FF97C6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218BD74-951A-4D7B-8BF4-4AE8796E1B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B95BD-95A5-41E8-8C2F-364CC9276C05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4D687-CE16-45E9-98BE-82D631F646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3C19F-CB6E-4851-AFB1-CDA3BF2EBC62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BB409-BFC3-4AA1-AC0E-3F12C1171C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27570-59B1-4EFD-8E13-BA1F00948E14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66FF2-2BF9-4D58-8B4E-14B06E2DF0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DEA54-709D-4849-9C46-3FE4B87803B2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8962B-246F-4F5D-BE7A-6EC055CC5B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24FF4-4CC3-462B-9226-633D65D281F9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6CE19-263D-4BDB-A020-5CCFF66C11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3B2EB49-214A-4BFE-80E2-ACBFDD944848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4F04354-8487-4144-95F1-5B5B7E1B6D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82186-836C-45A1-84DE-05D79758EC0D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7F688-1A4E-4406-B22E-44F2952DE5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E92E260-2E46-4DF0-963D-08F0CFE15DBE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6052228-F9BE-430F-B25E-1F245A56BD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0" name="Текст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FF1BD1D7-31F3-4245-9B4A-728A54ACE617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7AD8E56A-989D-4EDC-883C-219847E16E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5" r:id="rId2"/>
    <p:sldLayoutId id="2147483673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4" r:id="rId9"/>
    <p:sldLayoutId id="2147483671" r:id="rId10"/>
    <p:sldLayoutId id="214748367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/>
          <p:cNvSpPr>
            <a:spLocks noGrp="1"/>
          </p:cNvSpPr>
          <p:nvPr>
            <p:ph idx="1"/>
          </p:nvPr>
        </p:nvSpPr>
        <p:spPr>
          <a:xfrm>
            <a:off x="457200" y="4000500"/>
            <a:ext cx="7239000" cy="500063"/>
          </a:xfrm>
        </p:spPr>
        <p:txBody>
          <a:bodyPr/>
          <a:lstStyle/>
          <a:p>
            <a:pPr algn="r"/>
            <a:r>
              <a:rPr lang="ru-RU" i="1" smtClean="0">
                <a:solidFill>
                  <a:schemeClr val="tx2"/>
                </a:solidFill>
                <a:latin typeface="Times New Roman" pitchFamily="18" charset="0"/>
                <a:cs typeface="Arial" charset="0"/>
              </a:rPr>
              <a:t>Джураев А.Дж.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50825" y="615950"/>
            <a:ext cx="7634288" cy="3139321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uz-Cyrl-UZ" sz="3600" b="1" i="1" dirty="0" smtClean="0">
                <a:solidFill>
                  <a:srgbClr val="3366FF"/>
                </a:solidFill>
                <a:latin typeface="Times New Roman" pitchFamily="18" charset="0"/>
              </a:rPr>
              <a:t>7-MА`RUZА</a:t>
            </a:r>
            <a:endParaRPr lang="ru-RU" sz="3600" b="1" i="1" dirty="0">
              <a:solidFill>
                <a:srgbClr val="3366FF"/>
              </a:solidFill>
              <a:latin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z-Cyrl-UZ" sz="5400" b="1" i="1" dirty="0">
                <a:solidFill>
                  <a:srgbClr val="3366FF"/>
                </a:solidFill>
                <a:latin typeface="Times New Roman" pitchFamily="18" charset="0"/>
              </a:rPr>
              <a:t> </a:t>
            </a:r>
            <a:r>
              <a:rPr lang="en-US" sz="5400" b="1" i="1" dirty="0" err="1" smtClean="0">
                <a:solidFill>
                  <a:srgbClr val="3366FF"/>
                </a:solidFill>
              </a:rPr>
              <a:t>Ishqalanish</a:t>
            </a:r>
            <a:r>
              <a:rPr lang="en-US" sz="5400" b="1" i="1" dirty="0" smtClean="0">
                <a:solidFill>
                  <a:srgbClr val="3366FF"/>
                </a:solidFill>
              </a:rPr>
              <a:t> </a:t>
            </a:r>
            <a:r>
              <a:rPr lang="en-US" sz="5400" b="1" i="1" dirty="0" err="1" smtClean="0">
                <a:solidFill>
                  <a:srgbClr val="3366FF"/>
                </a:solidFill>
              </a:rPr>
              <a:t>kuchlarini</a:t>
            </a:r>
            <a:r>
              <a:rPr lang="en-US" sz="5400" b="1" i="1" dirty="0" smtClean="0">
                <a:solidFill>
                  <a:srgbClr val="3366FF"/>
                </a:solidFill>
              </a:rPr>
              <a:t> </a:t>
            </a:r>
            <a:r>
              <a:rPr lang="en-US" sz="5400" b="1" i="1" dirty="0" err="1" smtClean="0">
                <a:solidFill>
                  <a:srgbClr val="3366FF"/>
                </a:solidFill>
              </a:rPr>
              <a:t>modellashtirish</a:t>
            </a:r>
            <a:r>
              <a:rPr lang="ru-RU" sz="5400" b="1" dirty="0" smtClean="0">
                <a:solidFill>
                  <a:srgbClr val="3366FF"/>
                </a:solidFill>
                <a:latin typeface="Times New Roman" pitchFamily="18" charset="0"/>
              </a:rPr>
              <a:t> </a:t>
            </a:r>
            <a:endParaRPr lang="ru-RU" sz="5400" b="1" dirty="0">
              <a:solidFill>
                <a:srgbClr val="3366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68313" y="692150"/>
            <a:ext cx="7239000" cy="5113338"/>
          </a:xfrm>
        </p:spPr>
        <p:txBody>
          <a:bodyPr/>
          <a:lstStyle/>
          <a:p>
            <a:pPr lvl="1"/>
            <a:r>
              <a:rPr lang="uz-Cyrl-UZ" sz="3200" i="1" dirty="0" smtClean="0">
                <a:solidFill>
                  <a:srgbClr val="2216C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RЕJА</a:t>
            </a:r>
            <a:r>
              <a:rPr lang="uz-Cyrl-UZ" sz="3200" i="1" dirty="0" smtClean="0">
                <a:solidFill>
                  <a:srgbClr val="2216C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lvl="1"/>
            <a:endParaRPr lang="uz-Cyrl-UZ" sz="3200" i="1" dirty="0" smtClean="0">
              <a:solidFill>
                <a:srgbClr val="2216C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en-US" sz="2800" i="1" dirty="0" smtClean="0">
                <a:solidFill>
                  <a:srgbClr val="3366FF"/>
                </a:solidFill>
              </a:rPr>
              <a:t> </a:t>
            </a:r>
            <a:r>
              <a:rPr lang="en-US" sz="2800" i="1" dirty="0" err="1" smtClean="0">
                <a:solidFill>
                  <a:srgbClr val="3366FF"/>
                </a:solidFill>
              </a:rPr>
              <a:t>Ishqalanish</a:t>
            </a:r>
            <a:r>
              <a:rPr lang="en-US" sz="2800" i="1" dirty="0" smtClean="0">
                <a:solidFill>
                  <a:srgbClr val="3366FF"/>
                </a:solidFill>
              </a:rPr>
              <a:t> </a:t>
            </a:r>
            <a:r>
              <a:rPr lang="en-US" sz="2800" i="1" dirty="0" err="1" smtClean="0">
                <a:solidFill>
                  <a:srgbClr val="3366FF"/>
                </a:solidFill>
              </a:rPr>
              <a:t>kuchlarini</a:t>
            </a:r>
            <a:r>
              <a:rPr lang="en-US" sz="2800" i="1" dirty="0" smtClean="0">
                <a:solidFill>
                  <a:srgbClr val="3366FF"/>
                </a:solidFill>
              </a:rPr>
              <a:t> </a:t>
            </a:r>
            <a:r>
              <a:rPr lang="en-US" sz="2800" i="1" dirty="0" err="1" smtClean="0">
                <a:solidFill>
                  <a:srgbClr val="3366FF"/>
                </a:solidFill>
              </a:rPr>
              <a:t>tahlili</a:t>
            </a:r>
            <a:endParaRPr lang="ru-RU" sz="2800" b="1" dirty="0" smtClean="0">
              <a:solidFill>
                <a:srgbClr val="3366FF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800" i="1" dirty="0" err="1" smtClean="0">
                <a:solidFill>
                  <a:srgbClr val="3366FF"/>
                </a:solidFill>
              </a:rPr>
              <a:t>Sistemani</a:t>
            </a:r>
            <a:r>
              <a:rPr lang="en-US" sz="2800" i="1" dirty="0" smtClean="0">
                <a:solidFill>
                  <a:srgbClr val="3366FF"/>
                </a:solidFill>
              </a:rPr>
              <a:t> </a:t>
            </a:r>
            <a:r>
              <a:rPr lang="en-US" sz="2800" i="1" dirty="0" err="1" smtClean="0">
                <a:solidFill>
                  <a:srgbClr val="3366FF"/>
                </a:solidFill>
              </a:rPr>
              <a:t>tebranma</a:t>
            </a:r>
            <a:r>
              <a:rPr lang="en-US" sz="2800" i="1" dirty="0" smtClean="0">
                <a:solidFill>
                  <a:srgbClr val="3366FF"/>
                </a:solidFill>
              </a:rPr>
              <a:t> </a:t>
            </a:r>
            <a:r>
              <a:rPr lang="en-US" sz="2800" i="1" dirty="0" err="1" smtClean="0">
                <a:solidFill>
                  <a:srgbClr val="3366FF"/>
                </a:solidFill>
              </a:rPr>
              <a:t>harakatida</a:t>
            </a:r>
            <a:r>
              <a:rPr lang="en-US" sz="2800" i="1" dirty="0" smtClean="0">
                <a:solidFill>
                  <a:srgbClr val="3366FF"/>
                </a:solidFill>
              </a:rPr>
              <a:t> </a:t>
            </a:r>
            <a:r>
              <a:rPr lang="en-US" sz="2800" i="1" dirty="0" err="1" smtClean="0">
                <a:solidFill>
                  <a:srgbClr val="3366FF"/>
                </a:solidFill>
              </a:rPr>
              <a:t>ishqalanish</a:t>
            </a:r>
            <a:r>
              <a:rPr lang="en-US" sz="2800" i="1" dirty="0" smtClean="0">
                <a:solidFill>
                  <a:srgbClr val="3366FF"/>
                </a:solidFill>
              </a:rPr>
              <a:t> </a:t>
            </a:r>
            <a:r>
              <a:rPr lang="en-US" sz="2800" i="1" dirty="0" err="1" smtClean="0">
                <a:solidFill>
                  <a:srgbClr val="3366FF"/>
                </a:solidFill>
              </a:rPr>
              <a:t>kuchlari</a:t>
            </a:r>
            <a:endParaRPr lang="ru-RU" sz="2800" b="1" dirty="0" smtClean="0">
              <a:solidFill>
                <a:srgbClr val="3366FF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800" i="1" dirty="0" err="1" smtClean="0">
                <a:solidFill>
                  <a:srgbClr val="3366FF"/>
                </a:solidFill>
              </a:rPr>
              <a:t>O’z</a:t>
            </a:r>
            <a:r>
              <a:rPr lang="en-US" sz="2800" i="1" dirty="0" smtClean="0">
                <a:solidFill>
                  <a:srgbClr val="3366FF"/>
                </a:solidFill>
              </a:rPr>
              <a:t>- </a:t>
            </a:r>
            <a:r>
              <a:rPr lang="en-US" sz="2800" i="1" dirty="0" err="1" smtClean="0">
                <a:solidFill>
                  <a:srgbClr val="3366FF"/>
                </a:solidFill>
              </a:rPr>
              <a:t>o’zini</a:t>
            </a:r>
            <a:r>
              <a:rPr lang="en-US" sz="2800" i="1" dirty="0" smtClean="0">
                <a:solidFill>
                  <a:srgbClr val="3366FF"/>
                </a:solidFill>
              </a:rPr>
              <a:t> </a:t>
            </a:r>
            <a:r>
              <a:rPr lang="en-US" sz="2800" i="1" dirty="0" err="1" smtClean="0">
                <a:solidFill>
                  <a:srgbClr val="3366FF"/>
                </a:solidFill>
              </a:rPr>
              <a:t>tekshirish</a:t>
            </a:r>
            <a:r>
              <a:rPr lang="en-US" sz="2800" i="1" dirty="0" smtClean="0">
                <a:solidFill>
                  <a:srgbClr val="3366FF"/>
                </a:solidFill>
              </a:rPr>
              <a:t> </a:t>
            </a:r>
            <a:r>
              <a:rPr lang="en-US" sz="2800" i="1" dirty="0" err="1" smtClean="0">
                <a:solidFill>
                  <a:srgbClr val="3366FF"/>
                </a:solidFill>
              </a:rPr>
              <a:t>savollari</a:t>
            </a:r>
            <a:endParaRPr lang="ru-RU" sz="2800" b="1" dirty="0">
              <a:solidFill>
                <a:srgbClr val="3366F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i="1" cap="none" smtClean="0">
                <a:solidFill>
                  <a:srgbClr val="FF0000"/>
                </a:solidFill>
              </a:rPr>
              <a:t>ADABIYOTLAR</a:t>
            </a:r>
            <a:r>
              <a:rPr lang="ru-RU" b="1" i="1" cap="none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43863" cy="4873625"/>
          </a:xfrm>
        </p:spPr>
        <p:txBody>
          <a:bodyPr/>
          <a:lstStyle/>
          <a:p>
            <a:pPr lvl="0"/>
            <a:r>
              <a:rPr lang="ru-RU" sz="2800" dirty="0" smtClean="0"/>
              <a:t>В.А. Зиновьев, А.П. Бессонов. Основы динамики машинных агрегатов. Машиностроение, Москва, 1964, с. 20-51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Моделирование динамики машинных агрегатов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1984, с. 16-23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Динамика рабочих механизмов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1987, с. 35-87</a:t>
            </a:r>
            <a:endParaRPr lang="ru-RU" sz="2800" b="1" dirty="0" smtClean="0"/>
          </a:p>
          <a:p>
            <a:pPr marL="342900" indent="-342900"/>
            <a:endParaRPr lang="ru-RU" sz="28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28596" y="857232"/>
            <a:ext cx="750095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5313" algn="l"/>
              </a:tabLst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7.1.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kuchlarini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tahlili</a:t>
            </a:r>
            <a:endParaRPr kumimoji="0" lang="uz-Cyrl-UZ" sz="24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5313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5313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Jismlarni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nisbiy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harakatiga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bog’liq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sirpanishdagi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dumalashdagi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ishqalanishlar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bo’linadi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Shuningdek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jismlarning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yuzalarini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holatiga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bog’liq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quruq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yarimquruq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yoki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yarimsuyuq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suyuq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ishqalanishlarga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bo’linadi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O’zaro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ta’sir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obyekt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bo’yicha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ichki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tashqi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ajratiladi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Tashqi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tutashuvchi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jismlarni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nisbiy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siljishida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paydo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ichki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bitta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jismni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bo’lak-bo’lak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qismlarini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nisbiy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siljishida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namoyon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500034" y="500042"/>
            <a:ext cx="7632700" cy="6119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/>
              <a:t>7.1 – </a:t>
            </a:r>
            <a:r>
              <a:rPr lang="en-US" sz="2400" dirty="0" err="1" smtClean="0"/>
              <a:t>rasmda</a:t>
            </a:r>
            <a:r>
              <a:rPr lang="en-US" sz="2400" dirty="0" smtClean="0"/>
              <a:t> 1 </a:t>
            </a:r>
            <a:r>
              <a:rPr lang="en-US" sz="2400" dirty="0" err="1" smtClean="0"/>
              <a:t>va</a:t>
            </a:r>
            <a:r>
              <a:rPr lang="en-US" sz="2400" dirty="0" smtClean="0"/>
              <a:t> 2 </a:t>
            </a:r>
            <a:r>
              <a:rPr lang="en-US" sz="2400" dirty="0" err="1" smtClean="0"/>
              <a:t>jismlarni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yuzalari</a:t>
            </a:r>
            <a:r>
              <a:rPr lang="en-US" sz="2400" dirty="0" smtClean="0"/>
              <a:t> </a:t>
            </a:r>
            <a:r>
              <a:rPr lang="en-US" sz="2400" dirty="0" err="1" smtClean="0"/>
              <a:t>sxematik</a:t>
            </a:r>
            <a:r>
              <a:rPr lang="en-US" sz="2400" dirty="0" smtClean="0"/>
              <a:t> </a:t>
            </a:r>
            <a:r>
              <a:rPr lang="en-US" sz="2400" dirty="0" err="1" smtClean="0"/>
              <a:t>tasvirlangan</a:t>
            </a:r>
            <a:r>
              <a:rPr lang="en-US" sz="2400" dirty="0" smtClean="0"/>
              <a:t>. </a:t>
            </a:r>
            <a:r>
              <a:rPr lang="en-US" sz="2400" dirty="0" err="1" smtClean="0"/>
              <a:t>Ishqlanuvchi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yuzalar</a:t>
            </a:r>
            <a:r>
              <a:rPr lang="en-US" sz="2400" dirty="0" smtClean="0"/>
              <a:t> </a:t>
            </a:r>
            <a:r>
              <a:rPr lang="en-US" sz="2400" dirty="0" err="1" smtClean="0"/>
              <a:t>silliq</a:t>
            </a:r>
            <a:r>
              <a:rPr lang="en-US" sz="2400" dirty="0" smtClean="0"/>
              <a:t> </a:t>
            </a:r>
            <a:r>
              <a:rPr lang="en-US" sz="2400" dirty="0" err="1" smtClean="0"/>
              <a:t>bo’lmay</a:t>
            </a:r>
            <a:r>
              <a:rPr lang="en-US" sz="2400" dirty="0" smtClean="0"/>
              <a:t> </a:t>
            </a:r>
            <a:r>
              <a:rPr lang="en-US" sz="2400" dirty="0" err="1" smtClean="0"/>
              <a:t>notekis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bo’lgani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ularni</a:t>
            </a:r>
            <a:r>
              <a:rPr lang="en-US" sz="2400" dirty="0" smtClean="0"/>
              <a:t> </a:t>
            </a:r>
            <a:r>
              <a:rPr lang="en-US" sz="2400" dirty="0" err="1" smtClean="0"/>
              <a:t>nisbiy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harakatida</a:t>
            </a:r>
            <a:r>
              <a:rPr lang="en-US" sz="2400" dirty="0" smtClean="0"/>
              <a:t> </a:t>
            </a:r>
            <a:r>
              <a:rPr lang="en-US" sz="2400" dirty="0" err="1" smtClean="0"/>
              <a:t>notekisliklarni</a:t>
            </a:r>
            <a:r>
              <a:rPr lang="en-US" sz="2400" dirty="0" smtClean="0"/>
              <a:t> </a:t>
            </a:r>
            <a:r>
              <a:rPr lang="en-US" sz="2400" dirty="0" err="1" smtClean="0"/>
              <a:t>bo’rtiqlari</a:t>
            </a:r>
            <a:r>
              <a:rPr lang="en-US" sz="2400" dirty="0" smtClean="0"/>
              <a:t> </a:t>
            </a:r>
            <a:r>
              <a:rPr lang="en-US" sz="2400" dirty="0" err="1" smtClean="0"/>
              <a:t>bir-biriga</a:t>
            </a:r>
            <a:r>
              <a:rPr lang="en-US" sz="2400" dirty="0" smtClean="0"/>
              <a:t> </a:t>
            </a:r>
            <a:r>
              <a:rPr lang="en-US" sz="2400" dirty="0" err="1" smtClean="0"/>
              <a:t>tegib</a:t>
            </a:r>
            <a:r>
              <a:rPr lang="en-US" sz="2400" dirty="0" smtClean="0"/>
              <a:t> </a:t>
            </a:r>
            <a:r>
              <a:rPr lang="en-US" sz="2400" dirty="0" err="1" smtClean="0"/>
              <a:t>reaksiya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. </a:t>
            </a:r>
            <a:r>
              <a:rPr lang="en-US" sz="2400" dirty="0" err="1" smtClean="0"/>
              <a:t>Bunda</a:t>
            </a:r>
            <a:r>
              <a:rPr lang="en-US" sz="2400" dirty="0" smtClean="0"/>
              <a:t> </a:t>
            </a:r>
            <a:r>
              <a:rPr lang="en-US" sz="2400" dirty="0" err="1" smtClean="0"/>
              <a:t>reaksiya</a:t>
            </a:r>
            <a:r>
              <a:rPr lang="en-US" sz="2400" dirty="0" smtClean="0"/>
              <a:t> </a:t>
            </a:r>
            <a:r>
              <a:rPr lang="en-US" sz="2400" dirty="0" err="1" smtClean="0"/>
              <a:t>kuchining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gorizontal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qiluvchisini</a:t>
            </a:r>
            <a:r>
              <a:rPr lang="en-US" sz="2400" dirty="0" smtClean="0"/>
              <a:t> </a:t>
            </a:r>
            <a:r>
              <a:rPr lang="en-US" sz="2400" b="1" i="1" dirty="0" err="1" smtClean="0"/>
              <a:t>ishqalanish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kuchi</a:t>
            </a:r>
            <a:r>
              <a:rPr lang="en-US" sz="2400" b="1" i="1" dirty="0" smtClean="0"/>
              <a:t> </a:t>
            </a:r>
            <a:r>
              <a:rPr lang="en-US" sz="2400" dirty="0" err="1" smtClean="0"/>
              <a:t>deb</a:t>
            </a:r>
            <a:r>
              <a:rPr lang="en-US" sz="2400" dirty="0" smtClean="0"/>
              <a:t> </a:t>
            </a:r>
            <a:r>
              <a:rPr lang="en-US" sz="2400" dirty="0" err="1" smtClean="0"/>
              <a:t>ataydilar</a:t>
            </a:r>
            <a:r>
              <a:rPr lang="en-US" sz="2400" dirty="0" smtClean="0"/>
              <a:t>. 1 </a:t>
            </a:r>
            <a:r>
              <a:rPr lang="en-US" sz="2400" dirty="0" err="1" smtClean="0"/>
              <a:t>va</a:t>
            </a:r>
            <a:r>
              <a:rPr lang="en-US" sz="2400" dirty="0" smtClean="0"/>
              <a:t> 2 </a:t>
            </a:r>
            <a:r>
              <a:rPr lang="en-US" sz="2400" dirty="0" err="1" smtClean="0"/>
              <a:t>jismlarning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yuzalarini</a:t>
            </a:r>
            <a:r>
              <a:rPr lang="en-US" sz="2400" dirty="0" smtClean="0"/>
              <a:t> </a:t>
            </a:r>
            <a:r>
              <a:rPr lang="en-US" sz="2400" dirty="0" err="1" smtClean="0"/>
              <a:t>tavsif</a:t>
            </a:r>
            <a:r>
              <a:rPr lang="en-US" sz="2400" dirty="0" smtClean="0"/>
              <a:t> </a:t>
            </a:r>
            <a:r>
              <a:rPr lang="en-US" sz="2400" dirty="0" err="1" smtClean="0"/>
              <a:t>qilingan</a:t>
            </a:r>
            <a:r>
              <a:rPr lang="en-US" sz="2400" dirty="0" smtClean="0"/>
              <a:t> </a:t>
            </a:r>
            <a:r>
              <a:rPr lang="en-US" sz="2400" dirty="0" err="1" smtClean="0"/>
              <a:t>tutashishida</a:t>
            </a:r>
            <a:r>
              <a:rPr lang="en-US" sz="2400" dirty="0" smtClean="0"/>
              <a:t> </a:t>
            </a:r>
            <a:r>
              <a:rPr lang="en-US" sz="2400" i="1" dirty="0" err="1" smtClean="0"/>
              <a:t>quruq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ishqalanish</a:t>
            </a:r>
            <a:r>
              <a:rPr lang="en-US" sz="2400" i="1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. Agar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orasida</a:t>
            </a:r>
            <a:r>
              <a:rPr lang="en-US" sz="2400" dirty="0" smtClean="0"/>
              <a:t> </a:t>
            </a:r>
            <a:r>
              <a:rPr lang="en-US" sz="2400" dirty="0" err="1" smtClean="0"/>
              <a:t>moy</a:t>
            </a:r>
            <a:r>
              <a:rPr lang="en-US" sz="2400" dirty="0" smtClean="0"/>
              <a:t> </a:t>
            </a:r>
            <a:r>
              <a:rPr lang="en-US" sz="2400" dirty="0" err="1" smtClean="0"/>
              <a:t>qatlami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, </a:t>
            </a:r>
            <a:r>
              <a:rPr lang="en-US" sz="2400" dirty="0" err="1" smtClean="0"/>
              <a:t>yuzalari</a:t>
            </a:r>
            <a:r>
              <a:rPr lang="en-US" sz="2400" dirty="0" smtClean="0"/>
              <a:t> </a:t>
            </a:r>
            <a:r>
              <a:rPr lang="en-US" sz="2400" dirty="0" err="1" smtClean="0"/>
              <a:t>bir-biri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tutashmaganda</a:t>
            </a:r>
            <a:r>
              <a:rPr lang="en-US" sz="2400" dirty="0" smtClean="0"/>
              <a:t> </a:t>
            </a:r>
            <a:r>
              <a:rPr lang="en-US" sz="2400" i="1" dirty="0" err="1" smtClean="0"/>
              <a:t>suyuq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ishqalanish</a:t>
            </a:r>
            <a:r>
              <a:rPr lang="en-US" sz="2400" i="1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no’ladi</a:t>
            </a:r>
            <a:r>
              <a:rPr lang="en-US" sz="2400" dirty="0" smtClean="0"/>
              <a:t> (7.1, b - </a:t>
            </a:r>
            <a:r>
              <a:rPr lang="en-US" sz="2400" dirty="0" err="1" smtClean="0"/>
              <a:t>rasm</a:t>
            </a:r>
            <a:r>
              <a:rPr lang="en-US" sz="2400" dirty="0" smtClean="0"/>
              <a:t>).</a:t>
            </a:r>
            <a:endParaRPr lang="uz-Cyrl-UZ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500034" y="500042"/>
            <a:ext cx="7632700" cy="279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/>
              <a:t>Suyuq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ishqalanishda</a:t>
            </a:r>
            <a:r>
              <a:rPr lang="en-US" sz="2400" dirty="0" smtClean="0"/>
              <a:t> </a:t>
            </a:r>
            <a:r>
              <a:rPr lang="en-US" sz="2400" dirty="0" err="1" smtClean="0"/>
              <a:t>suyuqlikning</a:t>
            </a:r>
            <a:r>
              <a:rPr lang="en-US" sz="2400" dirty="0" smtClean="0"/>
              <a:t> </a:t>
            </a:r>
            <a:r>
              <a:rPr lang="en-US" sz="2400" dirty="0" err="1" smtClean="0"/>
              <a:t>ayrim</a:t>
            </a:r>
            <a:r>
              <a:rPr lang="en-US" sz="2400" dirty="0" smtClean="0"/>
              <a:t> </a:t>
            </a:r>
            <a:r>
              <a:rPr lang="en-US" sz="2400" dirty="0" err="1" smtClean="0"/>
              <a:t>moy</a:t>
            </a:r>
            <a:r>
              <a:rPr lang="en-US" sz="2400" dirty="0" smtClean="0"/>
              <a:t> </a:t>
            </a:r>
            <a:r>
              <a:rPr lang="en-US" sz="2400" dirty="0" err="1" smtClean="0"/>
              <a:t>qatlamlarini</a:t>
            </a:r>
            <a:r>
              <a:rPr lang="en-US" sz="2400" dirty="0" smtClean="0"/>
              <a:t> </a:t>
            </a:r>
            <a:r>
              <a:rPr lang="en-US" sz="2400" dirty="0" err="1" smtClean="0"/>
              <a:t>qarshilik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kuchlari</a:t>
            </a:r>
            <a:r>
              <a:rPr lang="en-US" sz="2400" dirty="0" smtClean="0"/>
              <a:t>  </a:t>
            </a:r>
            <a:r>
              <a:rPr lang="en-US" sz="2400" i="1" dirty="0" err="1" smtClean="0"/>
              <a:t>ishqalanish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kuchlari</a:t>
            </a:r>
            <a:r>
              <a:rPr lang="en-US" sz="2400" i="1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. </a:t>
            </a:r>
            <a:r>
              <a:rPr lang="en-US" sz="2400" dirty="0" err="1" smtClean="0"/>
              <a:t>Yuzaning</a:t>
            </a:r>
            <a:r>
              <a:rPr lang="en-US" sz="2400" dirty="0" smtClean="0"/>
              <a:t> </a:t>
            </a:r>
            <a:r>
              <a:rPr lang="en-US" sz="2400" dirty="0" err="1" smtClean="0"/>
              <a:t>ko’proq</a:t>
            </a:r>
            <a:r>
              <a:rPr lang="en-US" sz="2400" dirty="0" smtClean="0"/>
              <a:t> </a:t>
            </a:r>
            <a:r>
              <a:rPr lang="en-US" sz="2400" dirty="0" err="1" smtClean="0"/>
              <a:t>chiqqan</a:t>
            </a:r>
            <a:r>
              <a:rPr lang="en-US" sz="2400" dirty="0" smtClean="0"/>
              <a:t> </a:t>
            </a:r>
            <a:r>
              <a:rPr lang="en-US" sz="2400" dirty="0" err="1" smtClean="0"/>
              <a:t>bortlari</a:t>
            </a:r>
            <a:r>
              <a:rPr lang="en-US" sz="2400" dirty="0" smtClean="0"/>
              <a:t> </a:t>
            </a:r>
            <a:r>
              <a:rPr lang="en-US" sz="2400" dirty="0" err="1" smtClean="0"/>
              <a:t>moy</a:t>
            </a:r>
            <a:r>
              <a:rPr lang="en-US" sz="2400" dirty="0" smtClean="0"/>
              <a:t> </a:t>
            </a:r>
            <a:r>
              <a:rPr lang="en-US" sz="2400" dirty="0" err="1" smtClean="0"/>
              <a:t>qatlami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ajratilmasa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ular</a:t>
            </a:r>
            <a:r>
              <a:rPr lang="en-US" sz="2400" dirty="0" smtClean="0"/>
              <a:t> </a:t>
            </a:r>
            <a:r>
              <a:rPr lang="en-US" sz="2400" dirty="0" err="1" smtClean="0"/>
              <a:t>o’zaro</a:t>
            </a:r>
            <a:r>
              <a:rPr lang="en-US" sz="2400" dirty="0" smtClean="0"/>
              <a:t> </a:t>
            </a:r>
            <a:r>
              <a:rPr lang="en-US" sz="2400" dirty="0" err="1" smtClean="0"/>
              <a:t>tutashsa</a:t>
            </a:r>
            <a:r>
              <a:rPr lang="en-US" sz="2400" dirty="0" smtClean="0"/>
              <a:t>,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</a:t>
            </a:r>
            <a:r>
              <a:rPr lang="en-US" sz="2400" dirty="0" err="1" smtClean="0"/>
              <a:t>ishqlanishni</a:t>
            </a:r>
            <a:r>
              <a:rPr lang="en-US" sz="2400" dirty="0" smtClean="0"/>
              <a:t> </a:t>
            </a:r>
            <a:r>
              <a:rPr lang="en-US" sz="2400" i="1" dirty="0" err="1" smtClean="0"/>
              <a:t>yarim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quruq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ishqalanish</a:t>
            </a:r>
            <a:r>
              <a:rPr lang="en-US" sz="2400" i="1" dirty="0" smtClean="0"/>
              <a:t> </a:t>
            </a:r>
            <a:r>
              <a:rPr lang="en-US" sz="2400" dirty="0" err="1" smtClean="0"/>
              <a:t>deyiladi</a:t>
            </a:r>
            <a:r>
              <a:rPr lang="en-US" sz="2400" dirty="0" smtClean="0"/>
              <a:t>.</a:t>
            </a:r>
            <a:endParaRPr lang="ru-RU" sz="2400" b="1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5643578"/>
            <a:ext cx="5500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/>
              <a:t>7.1 – </a:t>
            </a:r>
            <a:r>
              <a:rPr lang="en-US" b="1" i="1" dirty="0" err="1" smtClean="0"/>
              <a:t>rasm</a:t>
            </a:r>
            <a:r>
              <a:rPr lang="en-US" b="1" i="1" dirty="0" smtClean="0"/>
              <a:t>. </a:t>
            </a:r>
            <a:r>
              <a:rPr lang="en-US" b="1" i="1" dirty="0" err="1" smtClean="0"/>
              <a:t>Ishqalanuvchi</a:t>
            </a:r>
            <a:r>
              <a:rPr lang="en-US" b="1" i="1" dirty="0" smtClean="0"/>
              <a:t> </a:t>
            </a:r>
            <a:r>
              <a:rPr lang="en-US" b="1" i="1" dirty="0" err="1" smtClean="0"/>
              <a:t>yuzalarning</a:t>
            </a:r>
            <a:r>
              <a:rPr lang="en-US" b="1" i="1" dirty="0" smtClean="0"/>
              <a:t> </a:t>
            </a:r>
            <a:r>
              <a:rPr lang="en-US" b="1" i="1" dirty="0" err="1" smtClean="0"/>
              <a:t>sxemasi</a:t>
            </a:r>
            <a:r>
              <a:rPr lang="en-US" b="1" i="1" dirty="0" smtClean="0"/>
              <a:t>.</a:t>
            </a:r>
            <a:endParaRPr lang="ru-RU" b="1" dirty="0" smtClean="0"/>
          </a:p>
          <a:p>
            <a:r>
              <a:rPr lang="en-US" b="1" i="1" dirty="0" smtClean="0"/>
              <a:t>a) </a:t>
            </a:r>
            <a:r>
              <a:rPr lang="en-US" b="1" i="1" dirty="0" err="1" smtClean="0"/>
              <a:t>quruq</a:t>
            </a:r>
            <a:r>
              <a:rPr lang="en-US" b="1" i="1" dirty="0" smtClean="0"/>
              <a:t> </a:t>
            </a:r>
            <a:r>
              <a:rPr lang="en-US" b="1" i="1" dirty="0" err="1" smtClean="0"/>
              <a:t>ishqalanish</a:t>
            </a:r>
            <a:r>
              <a:rPr lang="en-US" b="1" i="1" dirty="0" smtClean="0"/>
              <a:t>; b) </a:t>
            </a:r>
            <a:r>
              <a:rPr lang="en-US" b="1" i="1" dirty="0" err="1" smtClean="0"/>
              <a:t>suyuq</a:t>
            </a:r>
            <a:r>
              <a:rPr lang="en-US" b="1" i="1" dirty="0" smtClean="0"/>
              <a:t> </a:t>
            </a:r>
            <a:r>
              <a:rPr lang="en-US" b="1" i="1" dirty="0" err="1" smtClean="0"/>
              <a:t>ishqlanish</a:t>
            </a:r>
            <a:endParaRPr lang="ru-RU" b="1" dirty="0"/>
          </a:p>
        </p:txBody>
      </p:sp>
      <p:pic>
        <p:nvPicPr>
          <p:cNvPr id="22530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3357562"/>
            <a:ext cx="6072230" cy="2394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500034" y="500042"/>
            <a:ext cx="76327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uz-Cyrl-UZ" sz="2200" dirty="0" smtClean="0"/>
              <a:t>	</a:t>
            </a:r>
            <a:r>
              <a:rPr lang="en-US" sz="2200" dirty="0" err="1" smtClean="0"/>
              <a:t>Quruq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suyuq</a:t>
            </a:r>
            <a:r>
              <a:rPr lang="en-US" sz="2200" dirty="0" smtClean="0"/>
              <a:t> </a:t>
            </a:r>
            <a:r>
              <a:rPr lang="en-US" sz="2200" dirty="0" err="1" smtClean="0"/>
              <a:t>ishqalanish</a:t>
            </a:r>
            <a:r>
              <a:rPr lang="en-US" sz="2200" dirty="0" smtClean="0"/>
              <a:t> </a:t>
            </a:r>
            <a:r>
              <a:rPr lang="en-US" sz="2200" dirty="0" err="1" smtClean="0"/>
              <a:t>tabiati</a:t>
            </a:r>
            <a:r>
              <a:rPr lang="en-US" sz="2200" dirty="0" smtClean="0"/>
              <a:t> </a:t>
            </a:r>
            <a:r>
              <a:rPr lang="en-US" sz="2200" dirty="0" err="1" smtClean="0"/>
              <a:t>umuman</a:t>
            </a:r>
            <a:r>
              <a:rPr lang="en-US" sz="2200" dirty="0" smtClean="0"/>
              <a:t> </a:t>
            </a:r>
            <a:r>
              <a:rPr lang="en-US" sz="2200" dirty="0" err="1" smtClean="0"/>
              <a:t>turlicha</a:t>
            </a:r>
            <a:r>
              <a:rPr lang="en-US" sz="2200" dirty="0" smtClean="0"/>
              <a:t>, </a:t>
            </a:r>
            <a:r>
              <a:rPr lang="en-US" sz="2200" dirty="0" err="1" smtClean="0"/>
              <a:t>tegishlicha</a:t>
            </a:r>
            <a:r>
              <a:rPr lang="en-US" sz="2200" dirty="0" smtClean="0"/>
              <a:t>, </a:t>
            </a:r>
            <a:r>
              <a:rPr lang="en-US" sz="2200" dirty="0" err="1" smtClean="0"/>
              <a:t>mashinlarda</a:t>
            </a:r>
            <a:r>
              <a:rPr lang="en-US" sz="2200" dirty="0" smtClean="0"/>
              <a:t> </a:t>
            </a:r>
            <a:r>
              <a:rPr lang="en-US" sz="2200" dirty="0" err="1" smtClean="0"/>
              <a:t>ishqalanish</a:t>
            </a:r>
            <a:r>
              <a:rPr lang="en-US" sz="2200" dirty="0" smtClean="0"/>
              <a:t> </a:t>
            </a:r>
            <a:r>
              <a:rPr lang="en-US" sz="2200" dirty="0" err="1" smtClean="0"/>
              <a:t>kuchlarini</a:t>
            </a:r>
            <a:r>
              <a:rPr lang="en-US" sz="2200" dirty="0" smtClean="0"/>
              <a:t> </a:t>
            </a:r>
            <a:r>
              <a:rPr lang="en-US" sz="2200" dirty="0" err="1" smtClean="0"/>
              <a:t>hisobga</a:t>
            </a:r>
            <a:r>
              <a:rPr lang="en-US" sz="2200" dirty="0" smtClean="0"/>
              <a:t> </a:t>
            </a:r>
            <a:r>
              <a:rPr lang="en-US" sz="2200" dirty="0" err="1" smtClean="0"/>
              <a:t>olish</a:t>
            </a:r>
            <a:r>
              <a:rPr lang="en-US" sz="2200" dirty="0" smtClean="0"/>
              <a:t> </a:t>
            </a:r>
            <a:r>
              <a:rPr lang="en-US" sz="2200" dirty="0" err="1" smtClean="0"/>
              <a:t>metodlari</a:t>
            </a:r>
            <a:r>
              <a:rPr lang="en-US" sz="2200" dirty="0" smtClean="0"/>
              <a:t> ham </a:t>
            </a:r>
            <a:r>
              <a:rPr lang="en-US" sz="2200" dirty="0" err="1" smtClean="0"/>
              <a:t>turli</a:t>
            </a:r>
            <a:r>
              <a:rPr lang="en-US" sz="2200" dirty="0" smtClean="0"/>
              <a:t> </a:t>
            </a:r>
            <a:r>
              <a:rPr lang="en-US" sz="2200" dirty="0" err="1" smtClean="0"/>
              <a:t>tuman</a:t>
            </a:r>
            <a:r>
              <a:rPr lang="en-US" sz="2200" dirty="0" smtClean="0"/>
              <a:t>. </a:t>
            </a:r>
            <a:r>
              <a:rPr lang="en-US" sz="2200" dirty="0" err="1" smtClean="0"/>
              <a:t>Friksion</a:t>
            </a:r>
            <a:r>
              <a:rPr lang="en-US" sz="2200" dirty="0" smtClean="0"/>
              <a:t>, </a:t>
            </a:r>
            <a:r>
              <a:rPr lang="en-US" sz="2200" dirty="0" err="1" smtClean="0"/>
              <a:t>tasmali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ba’zi</a:t>
            </a:r>
            <a:r>
              <a:rPr lang="en-US" sz="2200" dirty="0" smtClean="0"/>
              <a:t> </a:t>
            </a:r>
            <a:r>
              <a:rPr lang="en-US" sz="2200" dirty="0" err="1" smtClean="0"/>
              <a:t>uzatmalarda</a:t>
            </a:r>
            <a:r>
              <a:rPr lang="en-US" sz="2200" dirty="0" smtClean="0"/>
              <a:t> </a:t>
            </a:r>
            <a:r>
              <a:rPr lang="en-US" sz="2200" dirty="0" err="1" smtClean="0"/>
              <a:t>quruq</a:t>
            </a:r>
            <a:r>
              <a:rPr lang="en-US" sz="2200" dirty="0" smtClean="0"/>
              <a:t> </a:t>
            </a:r>
            <a:r>
              <a:rPr lang="en-US" sz="2200" dirty="0" err="1" smtClean="0"/>
              <a:t>ishqalanish</a:t>
            </a:r>
            <a:r>
              <a:rPr lang="en-US" sz="2200" dirty="0" smtClean="0"/>
              <a:t> </a:t>
            </a:r>
            <a:r>
              <a:rPr lang="en-US" sz="2200" dirty="0" err="1" smtClean="0"/>
              <a:t>ko’zga</a:t>
            </a:r>
            <a:r>
              <a:rPr lang="en-US" sz="2200" dirty="0" smtClean="0"/>
              <a:t> </a:t>
            </a:r>
            <a:r>
              <a:rPr lang="en-US" sz="2200" dirty="0" err="1" smtClean="0"/>
              <a:t>tashlanadi</a:t>
            </a:r>
            <a:r>
              <a:rPr lang="en-US" sz="2200" dirty="0" smtClean="0"/>
              <a:t>, </a:t>
            </a:r>
            <a:r>
              <a:rPr lang="en-US" sz="2200" dirty="0" err="1" smtClean="0"/>
              <a:t>moylangan</a:t>
            </a:r>
            <a:r>
              <a:rPr lang="en-US" sz="2200" dirty="0" smtClean="0"/>
              <a:t> </a:t>
            </a:r>
            <a:r>
              <a:rPr lang="en-US" sz="2200" dirty="0" err="1" smtClean="0"/>
              <a:t>podshipniklarda</a:t>
            </a:r>
            <a:r>
              <a:rPr lang="en-US" sz="2200" dirty="0" smtClean="0"/>
              <a:t>, </a:t>
            </a:r>
            <a:r>
              <a:rPr lang="en-US" sz="2200" dirty="0" err="1" smtClean="0"/>
              <a:t>ko’taruvchilarda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boshqalarda</a:t>
            </a:r>
            <a:r>
              <a:rPr lang="en-US" sz="2200" dirty="0" smtClean="0"/>
              <a:t> </a:t>
            </a:r>
            <a:r>
              <a:rPr lang="en-US" sz="2200" dirty="0" err="1" smtClean="0"/>
              <a:t>yarim</a:t>
            </a:r>
            <a:r>
              <a:rPr lang="en-US" sz="2200" dirty="0" smtClean="0"/>
              <a:t> </a:t>
            </a:r>
            <a:r>
              <a:rPr lang="en-US" sz="2200" dirty="0" err="1" smtClean="0"/>
              <a:t>quruq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suyuq</a:t>
            </a:r>
            <a:r>
              <a:rPr lang="en-US" sz="2200" dirty="0" smtClean="0"/>
              <a:t> </a:t>
            </a:r>
            <a:r>
              <a:rPr lang="en-US" sz="2200" dirty="0" err="1" smtClean="0"/>
              <a:t>ishqalanishlar</a:t>
            </a:r>
            <a:r>
              <a:rPr lang="en-US" sz="2200" dirty="0" smtClean="0"/>
              <a:t> </a:t>
            </a:r>
            <a:r>
              <a:rPr lang="en-US" sz="2200" dirty="0" err="1" smtClean="0"/>
              <a:t>hosil</a:t>
            </a:r>
            <a:r>
              <a:rPr lang="en-US" sz="2200" dirty="0" smtClean="0"/>
              <a:t> </a:t>
            </a:r>
            <a:r>
              <a:rPr lang="en-US" sz="2200" dirty="0" err="1" smtClean="0"/>
              <a:t>bo’ladi</a:t>
            </a:r>
            <a:r>
              <a:rPr lang="en-US" sz="2200" dirty="0" smtClean="0"/>
              <a:t>. </a:t>
            </a:r>
            <a:endParaRPr lang="ru-RU" sz="2200" b="1" dirty="0" smtClean="0"/>
          </a:p>
          <a:p>
            <a:pPr>
              <a:lnSpc>
                <a:spcPct val="150000"/>
              </a:lnSpc>
            </a:pPr>
            <a:r>
              <a:rPr lang="en-US" sz="2200" dirty="0" smtClean="0"/>
              <a:t>	</a:t>
            </a:r>
            <a:r>
              <a:rPr lang="en-US" sz="2200" dirty="0" err="1" smtClean="0"/>
              <a:t>Nisbiy</a:t>
            </a:r>
            <a:r>
              <a:rPr lang="en-US" sz="2200" dirty="0" smtClean="0"/>
              <a:t> </a:t>
            </a:r>
            <a:r>
              <a:rPr lang="en-US" sz="2200" dirty="0" err="1" smtClean="0"/>
              <a:t>harakatni</a:t>
            </a:r>
            <a:r>
              <a:rPr lang="en-US" sz="2200" dirty="0" smtClean="0"/>
              <a:t> </a:t>
            </a:r>
            <a:r>
              <a:rPr lang="en-US" sz="2200" dirty="0" err="1" smtClean="0"/>
              <a:t>borligi</a:t>
            </a:r>
            <a:r>
              <a:rPr lang="en-US" sz="2200" dirty="0" smtClean="0"/>
              <a:t> </a:t>
            </a:r>
            <a:r>
              <a:rPr lang="en-US" sz="2200" dirty="0" err="1" smtClean="0"/>
              <a:t>yoki</a:t>
            </a:r>
            <a:r>
              <a:rPr lang="en-US" sz="2200" dirty="0" smtClean="0"/>
              <a:t> </a:t>
            </a:r>
            <a:r>
              <a:rPr lang="en-US" sz="2200" dirty="0" err="1" smtClean="0"/>
              <a:t>yo’qlik</a:t>
            </a:r>
            <a:r>
              <a:rPr lang="en-US" sz="2200" dirty="0" smtClean="0"/>
              <a:t> </a:t>
            </a:r>
            <a:r>
              <a:rPr lang="en-US" sz="2200" dirty="0" err="1" smtClean="0"/>
              <a:t>alomatlari</a:t>
            </a:r>
            <a:r>
              <a:rPr lang="en-US" sz="2200" dirty="0" smtClean="0"/>
              <a:t> </a:t>
            </a:r>
            <a:r>
              <a:rPr lang="en-US" sz="2200" dirty="0" err="1" smtClean="0"/>
              <a:t>bo’yicha</a:t>
            </a:r>
            <a:r>
              <a:rPr lang="en-US" sz="2200" dirty="0" smtClean="0"/>
              <a:t> </a:t>
            </a:r>
            <a:r>
              <a:rPr lang="en-US" sz="2200" dirty="0" err="1" smtClean="0"/>
              <a:t>tinch</a:t>
            </a:r>
            <a:r>
              <a:rPr lang="en-US" sz="2200" dirty="0" smtClean="0"/>
              <a:t> </a:t>
            </a:r>
            <a:r>
              <a:rPr lang="en-US" sz="2200" dirty="0" err="1" smtClean="0"/>
              <a:t>ishqalanish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harakatdagi</a:t>
            </a:r>
            <a:r>
              <a:rPr lang="en-US" sz="2200" dirty="0" smtClean="0"/>
              <a:t> </a:t>
            </a:r>
            <a:r>
              <a:rPr lang="en-US" sz="2200" dirty="0" err="1" smtClean="0"/>
              <a:t>ishqalanish</a:t>
            </a:r>
            <a:r>
              <a:rPr lang="en-US" sz="2200" dirty="0" smtClean="0"/>
              <a:t> </a:t>
            </a:r>
            <a:r>
              <a:rPr lang="en-US" sz="2200" dirty="0" err="1" smtClean="0"/>
              <a:t>farqlanadi</a:t>
            </a:r>
            <a:r>
              <a:rPr lang="en-US" sz="2200" dirty="0" smtClean="0"/>
              <a:t>. </a:t>
            </a:r>
            <a:r>
              <a:rPr lang="en-US" sz="2200" dirty="0" err="1" smtClean="0"/>
              <a:t>Tutashuvchi</a:t>
            </a:r>
            <a:r>
              <a:rPr lang="en-US" sz="2200" dirty="0" smtClean="0"/>
              <a:t> </a:t>
            </a:r>
            <a:r>
              <a:rPr lang="en-US" sz="2200" dirty="0" err="1" smtClean="0"/>
              <a:t>jismlarni</a:t>
            </a:r>
            <a:r>
              <a:rPr lang="en-US" sz="2200" dirty="0" smtClean="0"/>
              <a:t> </a:t>
            </a:r>
            <a:r>
              <a:rPr lang="en-US" sz="2200" dirty="0" err="1" smtClean="0"/>
              <a:t>nisbiy</a:t>
            </a:r>
            <a:r>
              <a:rPr lang="en-US" sz="2200" dirty="0" smtClean="0"/>
              <a:t> </a:t>
            </a:r>
            <a:r>
              <a:rPr lang="en-US" sz="2200" dirty="0" err="1" smtClean="0"/>
              <a:t>tinchligida</a:t>
            </a:r>
            <a:r>
              <a:rPr lang="en-US" sz="2200" dirty="0" smtClean="0"/>
              <a:t> </a:t>
            </a:r>
            <a:r>
              <a:rPr lang="en-US" sz="2200" dirty="0" err="1" smtClean="0"/>
              <a:t>hosil</a:t>
            </a:r>
            <a:r>
              <a:rPr lang="en-US" sz="2200" dirty="0" smtClean="0"/>
              <a:t> </a:t>
            </a:r>
            <a:r>
              <a:rPr lang="en-US" sz="2200" dirty="0" err="1" smtClean="0"/>
              <a:t>bo’ladigan</a:t>
            </a:r>
            <a:r>
              <a:rPr lang="en-US" sz="2200" dirty="0" smtClean="0"/>
              <a:t> </a:t>
            </a:r>
            <a:r>
              <a:rPr lang="en-US" sz="2200" dirty="0" err="1" smtClean="0"/>
              <a:t>ishqalanish</a:t>
            </a:r>
            <a:r>
              <a:rPr lang="en-US" sz="2200" dirty="0" smtClean="0"/>
              <a:t> </a:t>
            </a:r>
            <a:r>
              <a:rPr lang="en-US" sz="2200" i="1" dirty="0" err="1" smtClean="0">
                <a:solidFill>
                  <a:srgbClr val="3366FF"/>
                </a:solidFill>
              </a:rPr>
              <a:t>tinch</a:t>
            </a:r>
            <a:r>
              <a:rPr lang="en-US" sz="2200" i="1" dirty="0" smtClean="0">
                <a:solidFill>
                  <a:srgbClr val="3366FF"/>
                </a:solidFill>
              </a:rPr>
              <a:t> </a:t>
            </a:r>
            <a:r>
              <a:rPr lang="en-US" sz="2200" i="1" dirty="0" err="1" smtClean="0">
                <a:solidFill>
                  <a:srgbClr val="3366FF"/>
                </a:solidFill>
              </a:rPr>
              <a:t>ishqalanish</a:t>
            </a:r>
            <a:r>
              <a:rPr lang="en-US" sz="2200" i="1" dirty="0" smtClean="0">
                <a:solidFill>
                  <a:srgbClr val="3366FF"/>
                </a:solidFill>
              </a:rPr>
              <a:t> </a:t>
            </a:r>
            <a:r>
              <a:rPr lang="en-US" sz="2200" dirty="0" err="1" smtClean="0"/>
              <a:t>yoki</a:t>
            </a:r>
            <a:r>
              <a:rPr lang="en-US" sz="2200" dirty="0" smtClean="0"/>
              <a:t> </a:t>
            </a:r>
            <a:r>
              <a:rPr lang="en-US" sz="2200" b="1" i="1" dirty="0" err="1" smtClean="0">
                <a:solidFill>
                  <a:srgbClr val="3366FF"/>
                </a:solidFill>
              </a:rPr>
              <a:t>stati</a:t>
            </a:r>
            <a:r>
              <a:rPr lang="en-US" sz="2200" b="1" i="1" dirty="0" err="1" smtClean="0">
                <a:solidFill>
                  <a:srgbClr val="3366FF"/>
                </a:solidFill>
              </a:rPr>
              <a:t>k</a:t>
            </a:r>
            <a:r>
              <a:rPr lang="en-US" sz="2200" b="1" i="1" dirty="0" smtClean="0">
                <a:solidFill>
                  <a:srgbClr val="3366FF"/>
                </a:solidFill>
              </a:rPr>
              <a:t> </a:t>
            </a:r>
            <a:r>
              <a:rPr lang="en-US" sz="2200" b="1" i="1" dirty="0" err="1" smtClean="0">
                <a:solidFill>
                  <a:srgbClr val="3366FF"/>
                </a:solidFill>
              </a:rPr>
              <a:t>ishqalanish</a:t>
            </a:r>
            <a:r>
              <a:rPr lang="en-US" sz="2200" b="1" i="1" dirty="0" smtClean="0"/>
              <a:t> </a:t>
            </a:r>
            <a:r>
              <a:rPr lang="en-US" sz="2200" dirty="0" err="1" smtClean="0"/>
              <a:t>deyiladi</a:t>
            </a:r>
            <a:endParaRPr lang="ru-RU" sz="22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500034" y="500042"/>
            <a:ext cx="76327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400" dirty="0" smtClean="0"/>
              <a:t>	</a:t>
            </a:r>
            <a:r>
              <a:rPr lang="en-US" sz="2400" dirty="0" err="1" smtClean="0"/>
              <a:t>Injener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hisoblashda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</a:t>
            </a:r>
            <a:r>
              <a:rPr lang="en-US" sz="2400" dirty="0" smtClean="0"/>
              <a:t> </a:t>
            </a:r>
            <a:r>
              <a:rPr lang="en-US" sz="2400" dirty="0" err="1" smtClean="0"/>
              <a:t>formuladan</a:t>
            </a:r>
            <a:r>
              <a:rPr lang="en-US" sz="2400" dirty="0" smtClean="0"/>
              <a:t> </a:t>
            </a:r>
            <a:r>
              <a:rPr lang="en-US" sz="2400" dirty="0" err="1" smtClean="0"/>
              <a:t>aniqlanadi</a:t>
            </a:r>
            <a:r>
              <a:rPr lang="en-US" sz="2400" dirty="0" smtClean="0"/>
              <a:t>:</a:t>
            </a:r>
          </a:p>
          <a:p>
            <a:endParaRPr lang="ru-RU" sz="2400" b="1" dirty="0" smtClean="0"/>
          </a:p>
          <a:p>
            <a:pPr algn="ctr"/>
            <a:r>
              <a:rPr lang="en-US" sz="2400" b="1" i="1" dirty="0" smtClean="0"/>
              <a:t>F</a:t>
            </a:r>
            <a:r>
              <a:rPr lang="en-US" sz="2400" b="1" i="1" baseline="-25000" dirty="0" smtClean="0"/>
              <a:t>H </a:t>
            </a:r>
            <a:r>
              <a:rPr lang="en-US" sz="2400" b="1" i="1" dirty="0" smtClean="0"/>
              <a:t>= f </a:t>
            </a:r>
            <a:r>
              <a:rPr lang="en-US" sz="2400" b="1" i="1" baseline="30000" dirty="0" smtClean="0"/>
              <a:t>.  </a:t>
            </a:r>
            <a:r>
              <a:rPr lang="en-US" sz="2400" b="1" i="1" dirty="0" smtClean="0"/>
              <a:t>N</a:t>
            </a:r>
          </a:p>
          <a:p>
            <a:endParaRPr lang="ru-RU" sz="2400" b="1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r>
              <a:rPr lang="en-US" sz="2400" dirty="0" smtClean="0"/>
              <a:t>, </a:t>
            </a:r>
            <a:r>
              <a:rPr lang="en-US" sz="2400" i="1" dirty="0" smtClean="0"/>
              <a:t>f –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koeffitsiyenti</a:t>
            </a:r>
            <a:r>
              <a:rPr lang="en-US" sz="2400" dirty="0" smtClean="0"/>
              <a:t> (</a:t>
            </a:r>
            <a:r>
              <a:rPr lang="en-US" sz="2400" dirty="0" err="1" smtClean="0"/>
              <a:t>tajribada</a:t>
            </a:r>
            <a:r>
              <a:rPr lang="en-US" sz="2400" dirty="0" smtClean="0"/>
              <a:t> </a:t>
            </a:r>
            <a:r>
              <a:rPr lang="en-US" sz="2400" dirty="0" err="1" smtClean="0"/>
              <a:t>aniqlanadi</a:t>
            </a:r>
            <a:r>
              <a:rPr lang="en-US" sz="2400" dirty="0" smtClean="0"/>
              <a:t>); </a:t>
            </a:r>
            <a:r>
              <a:rPr lang="en-US" sz="2400" i="1" dirty="0" smtClean="0"/>
              <a:t>N – </a:t>
            </a:r>
            <a:r>
              <a:rPr lang="en-US" sz="2400" dirty="0" smtClean="0"/>
              <a:t>normal </a:t>
            </a:r>
            <a:r>
              <a:rPr lang="en-US" sz="2400" dirty="0" err="1" smtClean="0"/>
              <a:t>bosim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Ishqalanuvchi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yuzalarning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ilashuvchanligini</a:t>
            </a:r>
            <a:r>
              <a:rPr lang="en-US" sz="2400" dirty="0" smtClean="0"/>
              <a:t> </a:t>
            </a:r>
            <a:r>
              <a:rPr lang="en-US" sz="2400" dirty="0" err="1" smtClean="0"/>
              <a:t>hisobga</a:t>
            </a:r>
            <a:r>
              <a:rPr lang="en-US" sz="2400" dirty="0" smtClean="0"/>
              <a:t> </a:t>
            </a:r>
            <a:r>
              <a:rPr lang="en-US" sz="2400" dirty="0" err="1" smtClean="0"/>
              <a:t>olinganda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quyidagicha</a:t>
            </a:r>
            <a:r>
              <a:rPr lang="en-US" sz="2400" dirty="0" smtClean="0"/>
              <a:t> </a:t>
            </a:r>
            <a:r>
              <a:rPr lang="en-US" sz="2400" dirty="0" err="1" smtClean="0"/>
              <a:t>aniqlanadi</a:t>
            </a:r>
            <a:r>
              <a:rPr lang="en-US" sz="2400" dirty="0" smtClean="0"/>
              <a:t>:</a:t>
            </a:r>
          </a:p>
          <a:p>
            <a:endParaRPr lang="ru-RU" sz="2400" b="1" dirty="0" smtClean="0"/>
          </a:p>
          <a:p>
            <a:pPr algn="ctr"/>
            <a:r>
              <a:rPr lang="en-US" sz="2400" b="1" i="1" dirty="0" smtClean="0"/>
              <a:t>F</a:t>
            </a:r>
            <a:r>
              <a:rPr lang="x-none" sz="2400" b="1" i="1" baseline="-25000" smtClean="0"/>
              <a:t>Т </a:t>
            </a:r>
            <a:r>
              <a:rPr lang="en-US" sz="2400" b="1" i="1" dirty="0" smtClean="0"/>
              <a:t>= </a:t>
            </a:r>
            <a:r>
              <a:rPr lang="x-none" sz="2400" b="1" i="1" smtClean="0"/>
              <a:t>А</a:t>
            </a:r>
            <a:r>
              <a:rPr lang="en-US" sz="2400" b="1" i="1" dirty="0" smtClean="0"/>
              <a:t> +  f </a:t>
            </a:r>
            <a:r>
              <a:rPr lang="en-US" sz="2400" b="1" i="1" baseline="30000" dirty="0" smtClean="0"/>
              <a:t>.  </a:t>
            </a:r>
            <a:r>
              <a:rPr lang="en-US" sz="2400" b="1" i="1" dirty="0" smtClean="0"/>
              <a:t>N</a:t>
            </a:r>
          </a:p>
          <a:p>
            <a:endParaRPr lang="ru-RU" sz="2400" b="1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r>
              <a:rPr lang="en-US" sz="2400" dirty="0" smtClean="0"/>
              <a:t>, </a:t>
            </a:r>
            <a:r>
              <a:rPr lang="en-US" sz="2400" i="1" dirty="0" smtClean="0"/>
              <a:t>A – </a:t>
            </a:r>
            <a:r>
              <a:rPr lang="en-US" sz="2400" dirty="0" err="1" smtClean="0"/>
              <a:t>tutashish</a:t>
            </a:r>
            <a:r>
              <a:rPr lang="en-US" sz="2400" dirty="0" smtClean="0"/>
              <a:t> </a:t>
            </a:r>
            <a:r>
              <a:rPr lang="en-US" sz="2400" dirty="0" err="1" smtClean="0"/>
              <a:t>maydoniga</a:t>
            </a:r>
            <a:r>
              <a:rPr lang="en-US" sz="2400" dirty="0" smtClean="0"/>
              <a:t> </a:t>
            </a:r>
            <a:r>
              <a:rPr lang="en-US" sz="2400" dirty="0" err="1" smtClean="0"/>
              <a:t>bog’liq</a:t>
            </a:r>
            <a:r>
              <a:rPr lang="en-US" sz="2400" dirty="0" smtClean="0"/>
              <a:t> </a:t>
            </a:r>
            <a:r>
              <a:rPr lang="en-US" sz="2400" dirty="0" err="1" smtClean="0"/>
              <a:t>ilashish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.</a:t>
            </a:r>
            <a:endParaRPr lang="ru-RU" sz="24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500034" y="714356"/>
            <a:ext cx="76327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400" dirty="0" smtClean="0"/>
              <a:t>	</a:t>
            </a:r>
            <a:r>
              <a:rPr lang="en-US" sz="2400" dirty="0" err="1" smtClean="0"/>
              <a:t>Nisbiy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tezligi</a:t>
            </a:r>
            <a:r>
              <a:rPr lang="en-US" sz="2400" dirty="0" smtClean="0"/>
              <a:t> </a:t>
            </a:r>
            <a:r>
              <a:rPr lang="en-US" sz="2400" dirty="0" err="1" smtClean="0"/>
              <a:t>oshganda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kamayishi</a:t>
            </a:r>
            <a:r>
              <a:rPr lang="en-US" sz="2400" dirty="0" smtClean="0"/>
              <a:t> </a:t>
            </a:r>
            <a:r>
              <a:rPr lang="en-US" sz="2400" dirty="0" err="1" smtClean="0"/>
              <a:t>aniqlangan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bo’lganda</a:t>
            </a:r>
            <a:r>
              <a:rPr lang="en-US" sz="2400" dirty="0" smtClean="0"/>
              <a:t>, </a:t>
            </a:r>
            <a:r>
              <a:rPr lang="en-US" sz="2400" dirty="0" err="1" smtClean="0"/>
              <a:t>ko’pincha</a:t>
            </a:r>
            <a:r>
              <a:rPr lang="en-US" sz="2400" dirty="0" smtClean="0"/>
              <a:t>,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kuchini</a:t>
            </a:r>
            <a:r>
              <a:rPr lang="en-US" sz="2400" dirty="0" smtClean="0"/>
              <a:t> </a:t>
            </a:r>
            <a:r>
              <a:rPr lang="en-US" sz="2400" dirty="0" err="1" smtClean="0"/>
              <a:t>aniqlash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quyidagicha</a:t>
            </a:r>
            <a:r>
              <a:rPr lang="en-US" sz="2400" dirty="0" smtClean="0"/>
              <a:t> </a:t>
            </a:r>
            <a:r>
              <a:rPr lang="en-US" sz="2400" dirty="0" err="1" smtClean="0"/>
              <a:t>taminiy</a:t>
            </a:r>
            <a:r>
              <a:rPr lang="en-US" sz="2400" dirty="0" smtClean="0"/>
              <a:t> </a:t>
            </a:r>
            <a:r>
              <a:rPr lang="en-US" sz="2400" dirty="0" err="1" smtClean="0"/>
              <a:t>ifoda</a:t>
            </a:r>
            <a:r>
              <a:rPr lang="en-US" sz="2400" dirty="0" smtClean="0"/>
              <a:t> </a:t>
            </a:r>
            <a:r>
              <a:rPr lang="en-US" sz="2400" dirty="0" err="1" smtClean="0"/>
              <a:t>qo’llaniladi</a:t>
            </a:r>
            <a:r>
              <a:rPr lang="en-US" sz="2400" dirty="0" smtClean="0"/>
              <a:t>:</a:t>
            </a:r>
          </a:p>
          <a:p>
            <a:endParaRPr lang="ru-RU" sz="2400" b="1" dirty="0" smtClean="0"/>
          </a:p>
          <a:p>
            <a:r>
              <a:rPr lang="en-US" sz="2400" b="1" i="1" dirty="0" smtClean="0"/>
              <a:t>f</a:t>
            </a:r>
            <a:r>
              <a:rPr lang="en-US" sz="2400" b="1" i="1" baseline="-25000" dirty="0" smtClean="0"/>
              <a:t> </a:t>
            </a:r>
            <a:r>
              <a:rPr lang="en-US" sz="2400" b="1" i="1" dirty="0" smtClean="0"/>
              <a:t>= f</a:t>
            </a:r>
            <a:r>
              <a:rPr lang="en-US" sz="2400" b="1" i="1" baseline="-25000" dirty="0" smtClean="0"/>
              <a:t>0</a:t>
            </a:r>
            <a:r>
              <a:rPr lang="en-US" sz="2400" b="1" i="1" baseline="30000" dirty="0" smtClean="0"/>
              <a:t>.  </a:t>
            </a:r>
            <a:r>
              <a:rPr lang="en-US" sz="2400" b="1" i="1" dirty="0" smtClean="0"/>
              <a:t>+ </a:t>
            </a:r>
            <a:r>
              <a:rPr lang="x-none" sz="2400" b="1" i="1" smtClean="0"/>
              <a:t>К</a:t>
            </a:r>
            <a:r>
              <a:rPr lang="en-US" sz="2400" b="1" i="1" baseline="-25000" dirty="0" smtClean="0"/>
              <a:t>1</a:t>
            </a:r>
            <a:r>
              <a:rPr lang="en-US" sz="2400" b="1" i="1" dirty="0" smtClean="0"/>
              <a:t>V + </a:t>
            </a:r>
            <a:r>
              <a:rPr lang="x-none" sz="2400" b="1" i="1" smtClean="0"/>
              <a:t>К</a:t>
            </a:r>
            <a:r>
              <a:rPr lang="en-US" sz="2400" b="1" i="1" baseline="-25000" dirty="0" smtClean="0"/>
              <a:t>2</a:t>
            </a:r>
            <a:r>
              <a:rPr lang="en-US" sz="2400" b="1" i="1" dirty="0" smtClean="0"/>
              <a:t>V</a:t>
            </a:r>
            <a:r>
              <a:rPr lang="en-US" sz="2400" b="1" i="1" baseline="30000" dirty="0" smtClean="0"/>
              <a:t>2</a:t>
            </a:r>
            <a:r>
              <a:rPr lang="en-US" sz="2400" b="1" i="1" dirty="0" smtClean="0"/>
              <a:t> + </a:t>
            </a:r>
            <a:r>
              <a:rPr lang="x-none" sz="2400" b="1" i="1" smtClean="0"/>
              <a:t>К</a:t>
            </a:r>
            <a:r>
              <a:rPr lang="en-US" sz="2400" b="1" i="1" baseline="-25000" dirty="0" smtClean="0"/>
              <a:t>3</a:t>
            </a:r>
            <a:r>
              <a:rPr lang="en-US" sz="2400" b="1" i="1" dirty="0" smtClean="0"/>
              <a:t>V</a:t>
            </a:r>
            <a:r>
              <a:rPr lang="en-US" sz="2400" b="1" i="1" baseline="30000" dirty="0" smtClean="0"/>
              <a:t>3</a:t>
            </a:r>
          </a:p>
          <a:p>
            <a:endParaRPr lang="ru-RU" sz="2400" b="1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r>
              <a:rPr lang="en-US" sz="2400" dirty="0" smtClean="0"/>
              <a:t>, </a:t>
            </a:r>
            <a:r>
              <a:rPr lang="en-US" sz="2400" i="1" dirty="0" smtClean="0"/>
              <a:t>V - </a:t>
            </a:r>
            <a:r>
              <a:rPr lang="en-US" sz="2400" dirty="0" smtClean="0"/>
              <a:t> </a:t>
            </a:r>
            <a:r>
              <a:rPr lang="en-US" sz="2400" dirty="0" err="1" smtClean="0"/>
              <a:t>nisbiy</a:t>
            </a:r>
            <a:r>
              <a:rPr lang="en-US" sz="2400" dirty="0" smtClean="0"/>
              <a:t> </a:t>
            </a:r>
            <a:r>
              <a:rPr lang="en-US" sz="2400" dirty="0" err="1" smtClean="0"/>
              <a:t>tezlik</a:t>
            </a:r>
            <a:r>
              <a:rPr lang="en-US" sz="2400" dirty="0" smtClean="0"/>
              <a:t>; </a:t>
            </a:r>
            <a:endParaRPr lang="ru-RU" sz="2400" b="1" dirty="0" smtClean="0"/>
          </a:p>
          <a:p>
            <a:r>
              <a:rPr lang="en-US" sz="2400" dirty="0" smtClean="0"/>
              <a:t>	     </a:t>
            </a:r>
            <a:r>
              <a:rPr lang="en-US" sz="2400" i="1" dirty="0" smtClean="0"/>
              <a:t> </a:t>
            </a:r>
            <a:r>
              <a:rPr lang="ru-RU" sz="2400" i="1" dirty="0" smtClean="0"/>
              <a:t>К</a:t>
            </a:r>
            <a:r>
              <a:rPr lang="en-US" sz="2400" i="1" baseline="-25000" dirty="0" smtClean="0"/>
              <a:t>1 </a:t>
            </a:r>
            <a:r>
              <a:rPr lang="en-US" sz="2400" i="1" dirty="0" smtClean="0"/>
              <a:t>, </a:t>
            </a:r>
            <a:r>
              <a:rPr lang="ru-RU" sz="2400" i="1" dirty="0" smtClean="0"/>
              <a:t>К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, </a:t>
            </a:r>
            <a:r>
              <a:rPr lang="ru-RU" sz="2400" i="1" dirty="0" smtClean="0"/>
              <a:t>К</a:t>
            </a:r>
            <a:r>
              <a:rPr lang="en-US" sz="2400" i="1" baseline="-25000" dirty="0" smtClean="0"/>
              <a:t>3 – </a:t>
            </a:r>
            <a:r>
              <a:rPr lang="en-US" sz="2400" dirty="0" err="1" smtClean="0"/>
              <a:t>tajribaviy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koeffitsiyentlar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r>
              <a:rPr lang="en-US" sz="2400" b="1" dirty="0" smtClean="0"/>
              <a:t> 	      </a:t>
            </a:r>
            <a:r>
              <a:rPr lang="en-US" sz="2400" b="1" i="1" dirty="0" smtClean="0"/>
              <a:t>f</a:t>
            </a:r>
            <a:r>
              <a:rPr lang="en-US" sz="2400" b="1" i="1" baseline="-25000" dirty="0" smtClean="0"/>
              <a:t>0</a:t>
            </a:r>
            <a:r>
              <a:rPr lang="en-US" sz="2400" b="1" i="1" baseline="30000" dirty="0" smtClean="0"/>
              <a:t>.</a:t>
            </a:r>
            <a:r>
              <a:rPr lang="en-US" sz="2400" b="1" dirty="0" smtClean="0"/>
              <a:t> – </a:t>
            </a:r>
            <a:r>
              <a:rPr lang="en-US" sz="2400" dirty="0" err="1" smtClean="0"/>
              <a:t>tinch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koeffitsiyenti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jismlar</a:t>
            </a:r>
            <a:r>
              <a:rPr lang="en-US" sz="2400" dirty="0" smtClean="0"/>
              <a:t> </a:t>
            </a:r>
            <a:r>
              <a:rPr lang="en-US" sz="2400" dirty="0" err="1" smtClean="0"/>
              <a:t>nisbiy</a:t>
            </a:r>
            <a:r>
              <a:rPr lang="en-US" sz="2400" dirty="0" smtClean="0"/>
              <a:t> </a:t>
            </a:r>
            <a:r>
              <a:rPr lang="en-US" sz="2400" dirty="0" err="1" smtClean="0"/>
              <a:t>tezlik</a:t>
            </a:r>
            <a:r>
              <a:rPr lang="en-US" sz="2400" dirty="0" smtClean="0"/>
              <a:t> </a:t>
            </a:r>
            <a:r>
              <a:rPr lang="en-US" sz="2400" dirty="0" err="1" smtClean="0"/>
              <a:t>vektoriga</a:t>
            </a:r>
            <a:r>
              <a:rPr lang="en-US" sz="2400" dirty="0" smtClean="0"/>
              <a:t> </a:t>
            </a:r>
            <a:r>
              <a:rPr lang="en-US" sz="2400" dirty="0" err="1" smtClean="0"/>
              <a:t>qarama-qarshi</a:t>
            </a:r>
            <a:r>
              <a:rPr lang="en-US" sz="2400" dirty="0" smtClean="0"/>
              <a:t> </a:t>
            </a:r>
            <a:r>
              <a:rPr lang="en-US" sz="2400" dirty="0" err="1" smtClean="0"/>
              <a:t>yo’nalgan</a:t>
            </a:r>
            <a:r>
              <a:rPr lang="en-US" sz="2400" dirty="0" smtClean="0"/>
              <a:t>. </a:t>
            </a:r>
            <a:endParaRPr lang="ru-RU" sz="2400" b="1" dirty="0" smtClean="0"/>
          </a:p>
          <a:p>
            <a:endParaRPr lang="ru-RU" sz="24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500034" y="714356"/>
            <a:ext cx="76327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400" dirty="0" smtClean="0"/>
              <a:t>	</a:t>
            </a:r>
            <a:r>
              <a:rPr lang="en-US" sz="2400" dirty="0" err="1" smtClean="0"/>
              <a:t>Oliy</a:t>
            </a:r>
            <a:r>
              <a:rPr lang="en-US" sz="2400" dirty="0" smtClean="0"/>
              <a:t> </a:t>
            </a:r>
            <a:r>
              <a:rPr lang="en-US" sz="2400" dirty="0" err="1" smtClean="0"/>
              <a:t>kinematik</a:t>
            </a:r>
            <a:r>
              <a:rPr lang="en-US" sz="2400" dirty="0" smtClean="0"/>
              <a:t> </a:t>
            </a:r>
            <a:r>
              <a:rPr lang="en-US" sz="2400" dirty="0" err="1" smtClean="0"/>
              <a:t>juftlarda</a:t>
            </a:r>
            <a:r>
              <a:rPr lang="en-US" sz="2400" dirty="0" smtClean="0"/>
              <a:t> </a:t>
            </a:r>
            <a:r>
              <a:rPr lang="en-US" sz="2400" dirty="0" err="1" smtClean="0"/>
              <a:t>bo’g’inlarni</a:t>
            </a:r>
            <a:r>
              <a:rPr lang="en-US" sz="2400" dirty="0" smtClean="0"/>
              <a:t> </a:t>
            </a:r>
            <a:r>
              <a:rPr lang="en-US" sz="2400" dirty="0" err="1" smtClean="0"/>
              <a:t>o’zaro</a:t>
            </a:r>
            <a:r>
              <a:rPr lang="en-US" sz="2400" dirty="0" smtClean="0"/>
              <a:t> </a:t>
            </a:r>
            <a:r>
              <a:rPr lang="en-US" sz="2400" dirty="0" err="1" smtClean="0"/>
              <a:t>yumilishi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</a:t>
            </a:r>
            <a:r>
              <a:rPr lang="en-US" sz="2400" dirty="0" err="1" smtClean="0"/>
              <a:t>Bo’g’inlarning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yumilishiga</a:t>
            </a:r>
            <a:r>
              <a:rPr lang="en-US" sz="2400" dirty="0" smtClean="0"/>
              <a:t> </a:t>
            </a:r>
            <a:r>
              <a:rPr lang="en-US" sz="2400" dirty="0" err="1" smtClean="0"/>
              <a:t>qarshilikning</a:t>
            </a:r>
            <a:r>
              <a:rPr lang="en-US" sz="2400" dirty="0" smtClean="0"/>
              <a:t>, </a:t>
            </a:r>
            <a:r>
              <a:rPr lang="en-US" sz="2400" dirty="0" err="1" smtClean="0"/>
              <a:t>odatda</a:t>
            </a:r>
            <a:r>
              <a:rPr lang="en-US" sz="2400" dirty="0" smtClean="0"/>
              <a:t>, </a:t>
            </a:r>
            <a:r>
              <a:rPr lang="en-US" sz="2400" dirty="0" err="1" smtClean="0"/>
              <a:t>dumalashdagi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ishqalanishdagi</a:t>
            </a:r>
            <a:r>
              <a:rPr lang="en-US" sz="2400" dirty="0" smtClean="0"/>
              <a:t> </a:t>
            </a:r>
            <a:r>
              <a:rPr lang="en-US" sz="2400" dirty="0" err="1" smtClean="0"/>
              <a:t>juft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ifodalaydilar</a:t>
            </a:r>
            <a:r>
              <a:rPr lang="en-US" sz="2400" dirty="0" smtClean="0"/>
              <a:t>. </a:t>
            </a:r>
            <a:r>
              <a:rPr lang="en-US" sz="2400" dirty="0" err="1" smtClean="0"/>
              <a:t>Dumalashdagi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</a:t>
            </a:r>
            <a:r>
              <a:rPr lang="en-US" sz="2400" dirty="0" smtClean="0"/>
              <a:t> (7.2 – </a:t>
            </a:r>
            <a:r>
              <a:rPr lang="en-US" sz="2400" dirty="0" err="1" smtClean="0"/>
              <a:t>rasmga</a:t>
            </a:r>
            <a:r>
              <a:rPr lang="en-US" sz="2400" dirty="0" smtClean="0"/>
              <a:t> </a:t>
            </a:r>
            <a:r>
              <a:rPr lang="en-US" sz="2400" dirty="0" err="1" smtClean="0"/>
              <a:t>qarang</a:t>
            </a:r>
            <a:r>
              <a:rPr lang="en-US" sz="2400" dirty="0" smtClean="0"/>
              <a:t>) </a:t>
            </a:r>
            <a:r>
              <a:rPr lang="en-US" sz="2400" dirty="0" err="1" smtClean="0"/>
              <a:t>quyidagi</a:t>
            </a:r>
            <a:r>
              <a:rPr lang="en-US" sz="2400" dirty="0" smtClean="0"/>
              <a:t> </a:t>
            </a:r>
            <a:r>
              <a:rPr lang="en-US" sz="2400" dirty="0" err="1" smtClean="0"/>
              <a:t>formuladan</a:t>
            </a:r>
            <a:r>
              <a:rPr lang="en-US" sz="2400" dirty="0" smtClean="0"/>
              <a:t> </a:t>
            </a:r>
            <a:r>
              <a:rPr lang="en-US" sz="2400" dirty="0" err="1" smtClean="0"/>
              <a:t>aniqlanadi</a:t>
            </a:r>
            <a:r>
              <a:rPr lang="en-US" sz="2400" dirty="0" smtClean="0"/>
              <a:t>:</a:t>
            </a:r>
          </a:p>
          <a:p>
            <a:endParaRPr lang="ru-RU" sz="2400" b="1" dirty="0" smtClean="0"/>
          </a:p>
          <a:p>
            <a:pPr algn="ctr"/>
            <a:r>
              <a:rPr lang="x-none" sz="2400" b="1" i="1" smtClean="0"/>
              <a:t>М</a:t>
            </a:r>
            <a:r>
              <a:rPr lang="x-none" sz="2400" b="1" i="1" baseline="-25000" smtClean="0"/>
              <a:t>Т </a:t>
            </a:r>
            <a:r>
              <a:rPr lang="en-US" sz="2400" b="1" i="1" dirty="0" smtClean="0"/>
              <a:t>= </a:t>
            </a:r>
            <a:r>
              <a:rPr lang="x-none" sz="2400" b="1" i="1" smtClean="0"/>
              <a:t>К </a:t>
            </a:r>
            <a:r>
              <a:rPr lang="en-US" sz="2400" b="1" i="1" baseline="30000" dirty="0" smtClean="0"/>
              <a:t>.  </a:t>
            </a:r>
            <a:r>
              <a:rPr lang="en-US" sz="2400" b="1" i="1" dirty="0" smtClean="0"/>
              <a:t>N</a:t>
            </a:r>
            <a:endParaRPr lang="ru-RU" sz="2400" b="1" dirty="0" smtClean="0"/>
          </a:p>
          <a:p>
            <a:endParaRPr lang="en-US" sz="2400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r>
              <a:rPr lang="en-US" sz="2400" dirty="0" smtClean="0"/>
              <a:t>, </a:t>
            </a:r>
            <a:r>
              <a:rPr lang="en-US" sz="2400" i="1" dirty="0" smtClean="0"/>
              <a:t>K –</a:t>
            </a:r>
            <a:r>
              <a:rPr lang="en-US" sz="2400" dirty="0" smtClean="0"/>
              <a:t> </a:t>
            </a:r>
            <a:r>
              <a:rPr lang="en-US" sz="2400" dirty="0" err="1" smtClean="0"/>
              <a:t>Dumalashdagi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koeffitsiyenti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r>
              <a:rPr lang="en-US" sz="2400" dirty="0" smtClean="0"/>
              <a:t>	     </a:t>
            </a:r>
            <a:r>
              <a:rPr lang="en-US" sz="2400" i="1" dirty="0" smtClean="0"/>
              <a:t>N – </a:t>
            </a:r>
            <a:r>
              <a:rPr lang="en-US" sz="2400" dirty="0" err="1" smtClean="0"/>
              <a:t>ishqalanuvchi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yuzalarni</a:t>
            </a:r>
            <a:r>
              <a:rPr lang="en-US" sz="2400" dirty="0" smtClean="0"/>
              <a:t> </a:t>
            </a:r>
            <a:r>
              <a:rPr lang="en-US" sz="2400" dirty="0" err="1" smtClean="0"/>
              <a:t>natijaviy</a:t>
            </a:r>
            <a:r>
              <a:rPr lang="en-US" sz="2400" dirty="0" smtClean="0"/>
              <a:t> </a:t>
            </a:r>
            <a:r>
              <a:rPr lang="en-US" sz="2400" dirty="0" err="1" smtClean="0"/>
              <a:t>bosim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Dumalashdagi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momentini</a:t>
            </a:r>
            <a:r>
              <a:rPr lang="en-US" sz="2400" dirty="0" smtClean="0"/>
              <a:t> </a:t>
            </a:r>
            <a:r>
              <a:rPr lang="en-US" sz="2400" dirty="0" err="1" smtClean="0"/>
              <a:t>yo’nalishi</a:t>
            </a:r>
            <a:r>
              <a:rPr lang="en-US" sz="2400" dirty="0" smtClean="0"/>
              <a:t> </a:t>
            </a:r>
            <a:r>
              <a:rPr lang="en-US" sz="2400" dirty="0" err="1" smtClean="0"/>
              <a:t>nisbiy</a:t>
            </a:r>
            <a:r>
              <a:rPr lang="en-US" sz="2400" dirty="0" smtClean="0"/>
              <a:t> </a:t>
            </a:r>
            <a:r>
              <a:rPr lang="en-US" sz="2400" dirty="0" err="1" smtClean="0"/>
              <a:t>burchak</a:t>
            </a:r>
            <a:r>
              <a:rPr lang="en-US" sz="2400" dirty="0" smtClean="0"/>
              <a:t> </a:t>
            </a:r>
            <a:r>
              <a:rPr lang="en-US" sz="2400" dirty="0" err="1" smtClean="0"/>
              <a:t>tezlik</a:t>
            </a:r>
            <a:r>
              <a:rPr lang="en-US" sz="2400" dirty="0" smtClean="0"/>
              <a:t> </a:t>
            </a:r>
            <a:r>
              <a:rPr lang="en-US" sz="2400" dirty="0" err="1" smtClean="0"/>
              <a:t>yo’nalishiga</a:t>
            </a:r>
            <a:r>
              <a:rPr lang="en-US" sz="2400" dirty="0" smtClean="0"/>
              <a:t> </a:t>
            </a:r>
            <a:r>
              <a:rPr lang="en-US" sz="2400" dirty="0" err="1" smtClean="0"/>
              <a:t>qarama-qarshi</a:t>
            </a:r>
            <a:r>
              <a:rPr lang="en-US" sz="2400" dirty="0" smtClean="0"/>
              <a:t> </a:t>
            </a:r>
            <a:r>
              <a:rPr lang="en-US" sz="2400" dirty="0" err="1" smtClean="0"/>
              <a:t>yo’nalgan</a:t>
            </a:r>
            <a:r>
              <a:rPr lang="en-US" sz="2400" dirty="0" smtClean="0"/>
              <a:t>.</a:t>
            </a:r>
            <a:endParaRPr lang="ru-RU" sz="24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2"/>
          <a:srcRect l="26610" t="25390" r="27811" b="16015"/>
          <a:stretch>
            <a:fillRect/>
          </a:stretch>
        </p:blipFill>
        <p:spPr bwMode="auto">
          <a:xfrm>
            <a:off x="642910" y="642918"/>
            <a:ext cx="721523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500034" y="714356"/>
            <a:ext cx="76327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uz-Cyrl-UZ" sz="2400" dirty="0" smtClean="0"/>
              <a:t>	</a:t>
            </a:r>
            <a:r>
              <a:rPr lang="en-US" sz="2400" b="1" i="1" dirty="0" smtClean="0"/>
              <a:t>7.2. </a:t>
            </a:r>
            <a:r>
              <a:rPr lang="en-US" sz="2400" b="1" i="1" dirty="0" err="1" smtClean="0"/>
              <a:t>Sistemani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tebranma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harakatida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ishqalanish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kuchlari</a:t>
            </a:r>
            <a:endParaRPr lang="en-US" sz="2400" b="1" i="1" dirty="0" smtClean="0"/>
          </a:p>
          <a:p>
            <a:pPr>
              <a:lnSpc>
                <a:spcPct val="150000"/>
              </a:lnSpc>
            </a:pP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	</a:t>
            </a:r>
            <a:r>
              <a:rPr lang="en-US" sz="2400" dirty="0" err="1" smtClean="0"/>
              <a:t>Tebranuvchi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kinematik</a:t>
            </a:r>
            <a:r>
              <a:rPr lang="en-US" sz="2400" dirty="0" smtClean="0"/>
              <a:t> </a:t>
            </a:r>
            <a:r>
              <a:rPr lang="en-US" sz="2400" dirty="0" err="1" smtClean="0"/>
              <a:t>juftlaridagi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momentini</a:t>
            </a:r>
            <a:r>
              <a:rPr lang="en-US" sz="2400" dirty="0" smtClean="0"/>
              <a:t> </a:t>
            </a:r>
            <a:r>
              <a:rPr lang="en-US" sz="2400" dirty="0" err="1" smtClean="0"/>
              <a:t>hisobga</a:t>
            </a:r>
            <a:r>
              <a:rPr lang="en-US" sz="2400" dirty="0" smtClean="0"/>
              <a:t> </a:t>
            </a:r>
            <a:r>
              <a:rPr lang="en-US" sz="2400" dirty="0" err="1" smtClean="0"/>
              <a:t>olish</a:t>
            </a:r>
            <a:r>
              <a:rPr lang="en-US" sz="2400" dirty="0" smtClean="0"/>
              <a:t> </a:t>
            </a:r>
            <a:r>
              <a:rPr lang="en-US" sz="2400" dirty="0" err="1" smtClean="0"/>
              <a:t>ancha</a:t>
            </a:r>
            <a:r>
              <a:rPr lang="en-US" sz="2400" dirty="0" smtClean="0"/>
              <a:t> </a:t>
            </a:r>
            <a:r>
              <a:rPr lang="en-US" sz="2400" dirty="0" err="1" smtClean="0"/>
              <a:t>murakkab</a:t>
            </a:r>
            <a:r>
              <a:rPr lang="en-US" sz="2400" dirty="0" smtClean="0"/>
              <a:t>. 7.3 – </a:t>
            </a:r>
            <a:r>
              <a:rPr lang="en-US" sz="2400" dirty="0" err="1" smtClean="0"/>
              <a:t>rasmda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massali</a:t>
            </a:r>
            <a:r>
              <a:rPr lang="en-US" sz="2400" dirty="0" smtClean="0"/>
              <a:t> </a:t>
            </a:r>
            <a:r>
              <a:rPr lang="en-US" sz="2400" dirty="0" err="1" smtClean="0"/>
              <a:t>tebranuvchi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sistemaning</a:t>
            </a:r>
            <a:r>
              <a:rPr lang="en-US" sz="2400" dirty="0" smtClean="0"/>
              <a:t> </a:t>
            </a:r>
            <a:r>
              <a:rPr lang="en-US" sz="2400" dirty="0" err="1" smtClean="0"/>
              <a:t>sxemasi</a:t>
            </a:r>
            <a:r>
              <a:rPr lang="en-US" sz="2400" dirty="0" smtClean="0"/>
              <a:t> </a:t>
            </a:r>
            <a:r>
              <a:rPr lang="en-US" sz="2400" dirty="0" err="1" smtClean="0"/>
              <a:t>keltirilgan</a:t>
            </a:r>
            <a:r>
              <a:rPr lang="en-US" sz="2400" dirty="0" smtClean="0"/>
              <a:t>. Massa </a:t>
            </a:r>
            <a:r>
              <a:rPr lang="en-US" sz="2400" dirty="0" err="1" smtClean="0"/>
              <a:t>markasiga</a:t>
            </a:r>
            <a:r>
              <a:rPr lang="en-US" sz="2400" dirty="0" smtClean="0"/>
              <a:t> </a:t>
            </a:r>
            <a:r>
              <a:rPr lang="en-US" sz="2400" dirty="0" err="1" smtClean="0"/>
              <a:t>o’rnatilgan</a:t>
            </a:r>
            <a:r>
              <a:rPr lang="en-US" sz="2400" dirty="0" smtClean="0"/>
              <a:t> </a:t>
            </a:r>
            <a:r>
              <a:rPr lang="en-US" sz="2400" dirty="0" err="1" smtClean="0"/>
              <a:t>podshipniklarda</a:t>
            </a:r>
            <a:r>
              <a:rPr lang="en-US" sz="2400" dirty="0" smtClean="0"/>
              <a:t> </a:t>
            </a:r>
            <a:r>
              <a:rPr lang="en-US" sz="2400" dirty="0" err="1" smtClean="0"/>
              <a:t>aylanadigan</a:t>
            </a:r>
            <a:r>
              <a:rPr lang="en-US" sz="2400" dirty="0" smtClean="0"/>
              <a:t> </a:t>
            </a:r>
            <a:r>
              <a:rPr lang="en-US" sz="2400" dirty="0" err="1" smtClean="0"/>
              <a:t>debalansning</a:t>
            </a:r>
            <a:r>
              <a:rPr lang="en-US" sz="2400" dirty="0" smtClean="0"/>
              <a:t> </a:t>
            </a:r>
            <a:r>
              <a:rPr lang="en-US" sz="2400" dirty="0" err="1" smtClean="0"/>
              <a:t>qo’zg’atuvchi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i="1" dirty="0" smtClean="0"/>
              <a:t>m </a:t>
            </a:r>
            <a:r>
              <a:rPr lang="en-US" sz="2400" dirty="0" err="1" smtClean="0"/>
              <a:t>massani</a:t>
            </a:r>
            <a:r>
              <a:rPr lang="en-US" sz="2400" dirty="0" smtClean="0"/>
              <a:t> </a:t>
            </a:r>
            <a:r>
              <a:rPr lang="en-US" sz="2400" dirty="0" err="1" smtClean="0"/>
              <a:t>tebranma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harakatlantiradi</a:t>
            </a:r>
            <a:r>
              <a:rPr lang="en-US" sz="2400" dirty="0" smtClean="0"/>
              <a:t>. </a:t>
            </a:r>
            <a:endParaRPr lang="ru-RU" sz="24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428596" y="428604"/>
            <a:ext cx="76327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uz-Cyrl-UZ" sz="2400" dirty="0" smtClean="0"/>
              <a:t>	</a:t>
            </a:r>
            <a:r>
              <a:rPr lang="en-US" sz="2400" dirty="0" err="1" smtClean="0"/>
              <a:t>Debalansli</a:t>
            </a:r>
            <a:r>
              <a:rPr lang="en-US" sz="2400" dirty="0" smtClean="0"/>
              <a:t> </a:t>
            </a:r>
            <a:r>
              <a:rPr lang="en-US" sz="2400" dirty="0" err="1" smtClean="0"/>
              <a:t>shkivning</a:t>
            </a:r>
            <a:r>
              <a:rPr lang="en-US" sz="2400" dirty="0" smtClean="0"/>
              <a:t> </a:t>
            </a:r>
            <a:r>
              <a:rPr lang="en-US" sz="2400" dirty="0" err="1" smtClean="0"/>
              <a:t>tayanchidagi</a:t>
            </a:r>
            <a:r>
              <a:rPr lang="en-US" sz="2400" dirty="0" smtClean="0"/>
              <a:t> </a:t>
            </a:r>
            <a:r>
              <a:rPr lang="en-US" sz="2400" dirty="0" err="1" smtClean="0"/>
              <a:t>quruq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dirty="0" err="1" smtClean="0"/>
              <a:t>murakkab</a:t>
            </a:r>
            <a:r>
              <a:rPr lang="en-US" sz="2400" dirty="0" smtClean="0"/>
              <a:t> </a:t>
            </a:r>
            <a:r>
              <a:rPr lang="en-US" sz="2400" dirty="0" err="1" smtClean="0"/>
              <a:t>chiziqsiz</a:t>
            </a:r>
            <a:r>
              <a:rPr lang="en-US" sz="2400" dirty="0" smtClean="0"/>
              <a:t> </a:t>
            </a:r>
            <a:r>
              <a:rPr lang="en-US" sz="2400" dirty="0" err="1" smtClean="0"/>
              <a:t>funksiya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:</a:t>
            </a:r>
          </a:p>
          <a:p>
            <a:pPr>
              <a:lnSpc>
                <a:spcPct val="150000"/>
              </a:lnSpc>
            </a:pPr>
            <a:endParaRPr lang="ru-RU" sz="2400" b="1" dirty="0" smtClean="0"/>
          </a:p>
          <a:p>
            <a:pPr algn="ctr">
              <a:lnSpc>
                <a:spcPct val="150000"/>
              </a:lnSpc>
            </a:pPr>
            <a:r>
              <a:rPr lang="en-US" sz="2400" i="1" dirty="0" smtClean="0"/>
              <a:t>F</a:t>
            </a:r>
            <a:r>
              <a:rPr lang="ru-RU" sz="2400" i="1" baseline="-25000" dirty="0" smtClean="0"/>
              <a:t>Т </a:t>
            </a:r>
            <a:r>
              <a:rPr lang="en-US" sz="2400" i="1" dirty="0" smtClean="0"/>
              <a:t>= m</a:t>
            </a:r>
            <a:r>
              <a:rPr lang="en-US" sz="2400" i="1" baseline="-25000" dirty="0" smtClean="0"/>
              <a:t>g</a:t>
            </a:r>
            <a:r>
              <a:rPr lang="en-US" sz="2400" i="1" dirty="0" smtClean="0"/>
              <a:t> f</a:t>
            </a:r>
            <a:r>
              <a:rPr lang="en-US" sz="2400" i="1" baseline="30000" dirty="0" smtClean="0"/>
              <a:t>  </a:t>
            </a:r>
            <a:r>
              <a:rPr lang="en-US" sz="2400" i="1" dirty="0" smtClean="0"/>
              <a:t>(</a:t>
            </a:r>
            <a:r>
              <a:rPr lang="en-US" sz="2400" i="1" dirty="0" err="1" smtClean="0"/>
              <a:t>r</a:t>
            </a:r>
            <a:r>
              <a:rPr lang="en-US" sz="2400" i="1" baseline="-25000" dirty="0" err="1" smtClean="0"/>
              <a:t>g</a:t>
            </a:r>
            <a:r>
              <a:rPr lang="en-US" sz="2400" i="1" dirty="0" smtClean="0"/>
              <a:t> - │x│) </a:t>
            </a:r>
            <a:endParaRPr lang="en-US" sz="2400" i="1" dirty="0" smtClean="0"/>
          </a:p>
          <a:p>
            <a:pPr>
              <a:lnSpc>
                <a:spcPct val="150000"/>
              </a:lnSpc>
            </a:pP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r>
              <a:rPr lang="en-US" sz="2400" dirty="0" smtClean="0"/>
              <a:t>, </a:t>
            </a:r>
            <a:r>
              <a:rPr lang="en-US" sz="2400" b="1" i="1" dirty="0" smtClean="0"/>
              <a:t>m</a:t>
            </a:r>
            <a:r>
              <a:rPr lang="en-US" sz="2400" b="1" i="1" baseline="-25000" dirty="0" smtClean="0"/>
              <a:t>g </a:t>
            </a:r>
            <a:r>
              <a:rPr lang="en-US" sz="2400" b="1" i="1" dirty="0" smtClean="0"/>
              <a:t> - </a:t>
            </a:r>
            <a:r>
              <a:rPr lang="en-US" sz="2400" dirty="0" err="1" smtClean="0"/>
              <a:t>debalans</a:t>
            </a:r>
            <a:r>
              <a:rPr lang="en-US" sz="2400" dirty="0" smtClean="0"/>
              <a:t> </a:t>
            </a:r>
            <a:r>
              <a:rPr lang="en-US" sz="2400" dirty="0" err="1" smtClean="0"/>
              <a:t>massasi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	     </a:t>
            </a:r>
            <a:r>
              <a:rPr lang="en-US" sz="2400" i="1" dirty="0" smtClean="0"/>
              <a:t>f – </a:t>
            </a:r>
            <a:r>
              <a:rPr lang="en-US" sz="2400" dirty="0" err="1" smtClean="0"/>
              <a:t>po’latni</a:t>
            </a:r>
            <a:r>
              <a:rPr lang="en-US" sz="2400" dirty="0" smtClean="0"/>
              <a:t> </a:t>
            </a:r>
            <a:r>
              <a:rPr lang="en-US" sz="2400" dirty="0" err="1" smtClean="0"/>
              <a:t>po’latga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koeffitsiyenti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	    </a:t>
            </a:r>
            <a:r>
              <a:rPr lang="en-US" sz="2400" b="1" i="1" dirty="0" err="1" smtClean="0"/>
              <a:t>r</a:t>
            </a:r>
            <a:r>
              <a:rPr lang="en-US" sz="2400" b="1" i="1" baseline="-25000" dirty="0" err="1" smtClean="0"/>
              <a:t>g</a:t>
            </a:r>
            <a:r>
              <a:rPr lang="en-US" sz="2400" b="1" i="1" baseline="-25000" dirty="0" smtClean="0"/>
              <a:t> </a:t>
            </a:r>
            <a:r>
              <a:rPr lang="en-US" sz="2400" b="1" i="1" dirty="0" smtClean="0"/>
              <a:t>– </a:t>
            </a:r>
            <a:r>
              <a:rPr lang="en-US" sz="2400" dirty="0" err="1" smtClean="0"/>
              <a:t>debalans</a:t>
            </a:r>
            <a:r>
              <a:rPr lang="en-US" sz="2400" dirty="0" smtClean="0"/>
              <a:t> </a:t>
            </a:r>
            <a:r>
              <a:rPr lang="en-US" sz="2400" dirty="0" err="1" smtClean="0"/>
              <a:t>radiusi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	   </a:t>
            </a:r>
            <a:r>
              <a:rPr lang="ru-RU" sz="2400" b="1" i="1" dirty="0" err="1" smtClean="0"/>
              <a:t>х</a:t>
            </a:r>
            <a:r>
              <a:rPr lang="en-US" sz="2400" b="1" i="1" dirty="0" smtClean="0"/>
              <a:t> – </a:t>
            </a:r>
            <a:r>
              <a:rPr lang="en-US" sz="2400" dirty="0" err="1" smtClean="0"/>
              <a:t>koordinata</a:t>
            </a:r>
            <a:r>
              <a:rPr lang="en-US" sz="2400" dirty="0" smtClean="0"/>
              <a:t> </a:t>
            </a:r>
            <a:r>
              <a:rPr lang="en-US" sz="2400" dirty="0" err="1" smtClean="0"/>
              <a:t>boshidan</a:t>
            </a:r>
            <a:r>
              <a:rPr lang="en-US" sz="2400" dirty="0" smtClean="0"/>
              <a:t> </a:t>
            </a:r>
            <a:r>
              <a:rPr lang="en-US" sz="2400" i="1" dirty="0" smtClean="0"/>
              <a:t>m </a:t>
            </a:r>
            <a:r>
              <a:rPr lang="en-US" sz="2400" dirty="0" err="1" smtClean="0"/>
              <a:t>massaning</a:t>
            </a:r>
            <a:r>
              <a:rPr lang="en-US" sz="2400" dirty="0" smtClean="0"/>
              <a:t> </a:t>
            </a:r>
            <a:r>
              <a:rPr lang="en-US" sz="2400" dirty="0" err="1" smtClean="0"/>
              <a:t>og’ishi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 	</a:t>
            </a:r>
            <a:r>
              <a:rPr lang="en-US" sz="2400" b="1" dirty="0" smtClean="0"/>
              <a:t>   </a:t>
            </a:r>
            <a:r>
              <a:rPr lang="en-US" sz="2400" b="1" i="1" dirty="0" smtClean="0"/>
              <a:t>φ – ­</a:t>
            </a:r>
            <a:r>
              <a:rPr lang="en-US" sz="2400" dirty="0" err="1" smtClean="0"/>
              <a:t>debalansning</a:t>
            </a:r>
            <a:r>
              <a:rPr lang="en-US" sz="2400" dirty="0" smtClean="0"/>
              <a:t> </a:t>
            </a:r>
            <a:r>
              <a:rPr lang="en-US" sz="2400" dirty="0" err="1" smtClean="0"/>
              <a:t>burchal</a:t>
            </a:r>
            <a:r>
              <a:rPr lang="en-US" sz="2400" dirty="0" smtClean="0"/>
              <a:t> </a:t>
            </a:r>
            <a:r>
              <a:rPr lang="en-US" sz="2400" dirty="0" err="1" smtClean="0"/>
              <a:t>siljishi</a:t>
            </a:r>
            <a:r>
              <a:rPr lang="en-US" sz="2400" dirty="0" smtClean="0"/>
              <a:t>.</a:t>
            </a:r>
            <a:endParaRPr lang="ru-RU" sz="24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 l="32689" t="25390" r="27526" b="26758"/>
          <a:stretch>
            <a:fillRect/>
          </a:stretch>
        </p:blipFill>
        <p:spPr bwMode="auto">
          <a:xfrm>
            <a:off x="714348" y="785794"/>
            <a:ext cx="6866796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642910" y="857232"/>
            <a:ext cx="76327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uz-Cyrl-UZ" sz="2400" dirty="0" smtClean="0"/>
              <a:t>	</a:t>
            </a:r>
            <a:r>
              <a:rPr lang="en-US" sz="2400" b="1" i="1" dirty="0" smtClean="0"/>
              <a:t>7.3. </a:t>
            </a:r>
            <a:r>
              <a:rPr lang="en-US" sz="2400" b="1" i="1" dirty="0" err="1" smtClean="0"/>
              <a:t>O’z</a:t>
            </a:r>
            <a:r>
              <a:rPr lang="en-US" sz="2400" b="1" i="1" dirty="0" smtClean="0"/>
              <a:t>- </a:t>
            </a:r>
            <a:r>
              <a:rPr lang="en-US" sz="2400" b="1" i="1" dirty="0" err="1" smtClean="0"/>
              <a:t>o’zini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tekshirish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savollari</a:t>
            </a:r>
            <a:endParaRPr lang="en-US" sz="2400" b="1" i="1" dirty="0" smtClean="0"/>
          </a:p>
          <a:p>
            <a:pPr>
              <a:lnSpc>
                <a:spcPct val="150000"/>
              </a:lnSpc>
            </a:pP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1.</a:t>
            </a:r>
            <a:r>
              <a:rPr lang="en-US" sz="2400" b="1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kuchlarini</a:t>
            </a:r>
            <a:r>
              <a:rPr lang="en-US" sz="2400" dirty="0" smtClean="0"/>
              <a:t> </a:t>
            </a:r>
            <a:r>
              <a:rPr lang="en-US" sz="2400" dirty="0" err="1" smtClean="0"/>
              <a:t>bilasiz</a:t>
            </a:r>
            <a:r>
              <a:rPr lang="en-US" sz="2400" dirty="0" smtClean="0"/>
              <a:t>?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2. </a:t>
            </a:r>
            <a:r>
              <a:rPr lang="en-US" sz="2400" dirty="0" err="1" smtClean="0"/>
              <a:t>Quruq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ishqalanishli</a:t>
            </a:r>
            <a:r>
              <a:rPr lang="en-US" sz="2400" dirty="0" smtClean="0"/>
              <a:t> </a:t>
            </a:r>
            <a:r>
              <a:rPr lang="en-US" sz="2400" dirty="0" err="1" smtClean="0"/>
              <a:t>juft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jismlarni</a:t>
            </a:r>
            <a:r>
              <a:rPr lang="en-US" sz="2400" dirty="0" smtClean="0"/>
              <a:t> </a:t>
            </a:r>
            <a:r>
              <a:rPr lang="en-US" sz="2400" dirty="0" err="1" smtClean="0"/>
              <a:t>ko’rsating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3. </a:t>
            </a:r>
            <a:r>
              <a:rPr lang="en-US" sz="2400" dirty="0" err="1" smtClean="0"/>
              <a:t>Dumalashdagi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 smtClean="0"/>
              <a:t>harakter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4. </a:t>
            </a:r>
            <a:r>
              <a:rPr lang="en-US" sz="2400" dirty="0" err="1" smtClean="0"/>
              <a:t>Shkivning</a:t>
            </a:r>
            <a:r>
              <a:rPr lang="en-US" sz="2400" dirty="0" smtClean="0"/>
              <a:t> </a:t>
            </a:r>
            <a:r>
              <a:rPr lang="en-US" sz="2400" dirty="0" err="1" smtClean="0"/>
              <a:t>tayanchini</a:t>
            </a:r>
            <a:r>
              <a:rPr lang="en-US" sz="2400" dirty="0" smtClean="0"/>
              <a:t> </a:t>
            </a:r>
            <a:r>
              <a:rPr lang="en-US" sz="2400" dirty="0" err="1" smtClean="0"/>
              <a:t>tebranishida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kuchlari</a:t>
            </a:r>
            <a:r>
              <a:rPr lang="en-US" sz="2400" dirty="0" smtClean="0"/>
              <a:t> </a:t>
            </a:r>
            <a:r>
              <a:rPr lang="en-US" sz="2400" dirty="0" err="1" smtClean="0"/>
              <a:t>hopsil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?</a:t>
            </a:r>
            <a:endParaRPr lang="ru-RU" sz="24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81</TotalTime>
  <Words>217</Words>
  <PresentationFormat>Экран (4:3)</PresentationFormat>
  <Paragraphs>65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Изящная</vt:lpstr>
      <vt:lpstr>Слайд 1</vt:lpstr>
      <vt:lpstr>Слайд 2</vt:lpstr>
      <vt:lpstr>ADABIYOTLAR: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1 Тема: Основные задачи курса теории машинных агрегатов. Основные понятия.</dc:title>
  <cp:lastModifiedBy>LENOVO</cp:lastModifiedBy>
  <cp:revision>10</cp:revision>
  <dcterms:modified xsi:type="dcterms:W3CDTF">2019-05-22T09:12:35Z</dcterms:modified>
</cp:coreProperties>
</file>