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Override3.xml" ContentType="application/vnd.openxmlformats-officedocument.themeOverride+xml"/>
  <Override PartName="/ppt/theme/themeOverride4.xml" ContentType="application/vnd.openxmlformats-officedocument.themeOverrid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2" r:id="rId9"/>
    <p:sldId id="266" r:id="rId10"/>
    <p:sldId id="274" r:id="rId11"/>
    <p:sldId id="273" r:id="rId12"/>
    <p:sldId id="275" r:id="rId13"/>
    <p:sldId id="276" r:id="rId14"/>
    <p:sldId id="277" r:id="rId15"/>
    <p:sldId id="278" r:id="rId16"/>
    <p:sldId id="279" r:id="rId17"/>
    <p:sldId id="280" r:id="rId18"/>
    <p:sldId id="265" r:id="rId19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-62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ый треугольник 9"/>
          <p:cNvSpPr/>
          <p:nvPr/>
        </p:nvSpPr>
        <p:spPr>
          <a:xfrm>
            <a:off x="0" y="4664075"/>
            <a:ext cx="12201525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Группа 1"/>
          <p:cNvGrpSpPr>
            <a:grpSpLocks/>
          </p:cNvGrpSpPr>
          <p:nvPr/>
        </p:nvGrpSpPr>
        <p:grpSpPr bwMode="auto">
          <a:xfrm>
            <a:off x="-4763" y="4953000"/>
            <a:ext cx="12196763" cy="1911350"/>
            <a:chOff x="-3765" y="4832896"/>
            <a:chExt cx="9147765" cy="2032192"/>
          </a:xfrm>
        </p:grpSpPr>
        <p:sp>
          <p:nvSpPr>
            <p:cNvPr id="6" name="Полилиния 6"/>
            <p:cNvSpPr>
              <a:spLocks/>
            </p:cNvSpPr>
            <p:nvPr/>
          </p:nvSpPr>
          <p:spPr bwMode="auto">
            <a:xfrm>
              <a:off x="1686959" y="4832896"/>
              <a:ext cx="7457041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7" name="Полилиния 7"/>
            <p:cNvSpPr>
              <a:spLocks/>
            </p:cNvSpPr>
            <p:nvPr/>
          </p:nvSpPr>
          <p:spPr bwMode="auto">
            <a:xfrm>
              <a:off x="35527" y="5135025"/>
              <a:ext cx="9108473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8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cxnSp>
          <p:nvCxnSpPr>
            <p:cNvPr id="10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914400" y="1752602"/>
            <a:ext cx="103632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914400" y="3611607"/>
            <a:ext cx="103632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1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09062042-44DA-4542-83E7-2187BEC9F7BA}" type="datetimeFigureOut">
              <a:rPr lang="en-US"/>
              <a:pPr>
                <a:defRPr/>
              </a:pPr>
              <a:t>5/22/2019</a:t>
            </a:fld>
            <a:endParaRPr lang="en-US" dirty="0"/>
          </a:p>
        </p:txBody>
      </p:sp>
      <p:sp>
        <p:nvSpPr>
          <p:cNvPr id="12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3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54716307-24AA-427F-A294-4C9B3908845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F58CF1-9996-45AD-8BD8-4630F4D2D7A0}" type="datetimeFigureOut">
              <a:rPr lang="en-US"/>
              <a:pPr>
                <a:defRPr/>
              </a:pPr>
              <a:t>5/22/2019</a:t>
            </a:fld>
            <a:endParaRPr lang="en-US" dirty="0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903698-472D-4402-9F0D-2117BF54DB8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ашивка 6"/>
          <p:cNvSpPr/>
          <p:nvPr/>
        </p:nvSpPr>
        <p:spPr>
          <a:xfrm>
            <a:off x="4848225" y="3005138"/>
            <a:ext cx="244475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Нашивка 7"/>
          <p:cNvSpPr/>
          <p:nvPr/>
        </p:nvSpPr>
        <p:spPr>
          <a:xfrm>
            <a:off x="4600575" y="3005138"/>
            <a:ext cx="242888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168" y="1059712"/>
            <a:ext cx="103632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230284" y="2931712"/>
            <a:ext cx="6096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2198F94-BADB-4B9B-B329-C805CFA97C22}" type="datetimeFigureOut">
              <a:rPr lang="en-US"/>
              <a:pPr>
                <a:defRPr/>
              </a:pPr>
              <a:t>5/22/2019</a:t>
            </a:fld>
            <a:endParaRPr lang="en-US" dirty="0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CCEE7CD-26E2-4D35-8E6A-FDB7199A85B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481329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481329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5A8D017-8D1E-4F2C-99DE-7F7F1026B28B}" type="datetimeFigureOut">
              <a:rPr lang="en-US"/>
              <a:pPr>
                <a:defRPr/>
              </a:pPr>
              <a:t>5/22/2019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6A53D27-808F-446F-95EC-31D4A89EBB9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9728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5410200"/>
            <a:ext cx="5386917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193369" y="5410200"/>
            <a:ext cx="5389033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9600" y="1444295"/>
            <a:ext cx="5386917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1444295"/>
            <a:ext cx="5389033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18BD3FF-727E-43E8-8175-74D29892FD6C}" type="datetimeFigureOut">
              <a:rPr lang="en-US"/>
              <a:pPr>
                <a:defRPr/>
              </a:pPr>
              <a:t>5/22/2019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FB3C1B9-9E39-481C-BC9B-046CF58CEF6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E568EA2-4395-484A-A3B2-B1316C418960}" type="datetimeFigureOut">
              <a:rPr lang="en-US"/>
              <a:pPr>
                <a:defRPr/>
              </a:pPr>
              <a:t>5/22/2019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1CA5532-05CA-40FC-9F1F-89D1AFAB3FC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6BA66D-A62C-4000-B48A-82FE56CC387E}" type="datetimeFigureOut">
              <a:rPr lang="en-US"/>
              <a:pPr>
                <a:defRPr/>
              </a:pPr>
              <a:t>5/22/2019</a:t>
            </a:fld>
            <a:endParaRPr lang="en-US" dirty="0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B956A5-938A-45E9-9688-3AC88501E31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4876800"/>
            <a:ext cx="9975701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892800" y="5355102"/>
            <a:ext cx="5299456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219200" y="274320"/>
            <a:ext cx="9973056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9FA63CB-0E45-439F-A920-85156FB6A4E8}" type="datetimeFigureOut">
              <a:rPr lang="en-US"/>
              <a:pPr>
                <a:defRPr/>
              </a:pPr>
              <a:t>5/22/2019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D9E2F22-57C8-472E-B7B0-A79E8D1C97F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лилиния 7"/>
          <p:cNvSpPr>
            <a:spLocks/>
          </p:cNvSpPr>
          <p:nvPr/>
        </p:nvSpPr>
        <p:spPr bwMode="auto">
          <a:xfrm>
            <a:off x="955675" y="5002213"/>
            <a:ext cx="5068888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Полилиния 8"/>
          <p:cNvSpPr>
            <a:spLocks/>
          </p:cNvSpPr>
          <p:nvPr/>
        </p:nvSpPr>
        <p:spPr bwMode="auto">
          <a:xfrm>
            <a:off x="-71438" y="5784850"/>
            <a:ext cx="5068888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Прямоугольный треугольник 9"/>
          <p:cNvSpPr>
            <a:spLocks/>
          </p:cNvSpPr>
          <p:nvPr/>
        </p:nvSpPr>
        <p:spPr bwMode="auto">
          <a:xfrm>
            <a:off x="-8056" y="5791253"/>
            <a:ext cx="4536419" cy="1080868"/>
          </a:xfrm>
          <a:prstGeom prst="rtTriangle">
            <a:avLst/>
          </a:prstGeom>
          <a:blipFill>
            <a:blip r:embed="rId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Прямая соединительная линия 10"/>
          <p:cNvCxnSpPr/>
          <p:nvPr/>
        </p:nvCxnSpPr>
        <p:spPr>
          <a:xfrm>
            <a:off x="-12316" y="5787739"/>
            <a:ext cx="454067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Нашивка 11"/>
          <p:cNvSpPr/>
          <p:nvPr/>
        </p:nvSpPr>
        <p:spPr>
          <a:xfrm>
            <a:off x="11552238" y="4987925"/>
            <a:ext cx="244475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Нашивка 12"/>
          <p:cNvSpPr/>
          <p:nvPr/>
        </p:nvSpPr>
        <p:spPr>
          <a:xfrm>
            <a:off x="11303000" y="4987925"/>
            <a:ext cx="244475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521643" y="5443402"/>
            <a:ext cx="95504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4800" y="189968"/>
            <a:ext cx="115824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865122"/>
            <a:ext cx="10767243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0DE30633-47D9-42A8-81DA-8EEDC2CD8085}" type="datetimeFigureOut">
              <a:rPr lang="en-US"/>
              <a:pPr>
                <a:defRPr/>
              </a:pPr>
              <a:t>5/22/2019</a:t>
            </a:fld>
            <a:endParaRPr lang="en-US" dirty="0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F0730BE5-DF08-448E-9731-46A22B79F4E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1481330"/>
            <a:ext cx="10972800" cy="4386071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E0FFE6-1FD5-4FD6-A12B-E4F84A0430FE}" type="datetimeFigureOut">
              <a:rPr lang="en-US"/>
              <a:pPr>
                <a:defRPr/>
              </a:pPr>
              <a:t>5/22/2019</a:t>
            </a:fld>
            <a:endParaRPr lang="en-US" dirty="0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654C31-D85C-471B-B164-FB1A95B2652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125351" y="274641"/>
            <a:ext cx="2369960" cy="5592761"/>
          </a:xfrm>
        </p:spPr>
        <p:txBody>
          <a:bodyPr vert="eaVer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432800" cy="5592760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8691A7-A7A4-48D6-B497-ABC5EE76AA4F}" type="datetimeFigureOut">
              <a:rPr lang="en-US"/>
              <a:pPr>
                <a:defRPr/>
              </a:pPr>
              <a:t>5/22/2019</a:t>
            </a:fld>
            <a:endParaRPr lang="en-US" dirty="0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8E569-0DB3-493A-A83A-692FC63BC7C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955675" y="5002213"/>
            <a:ext cx="5068888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71438" y="5784850"/>
            <a:ext cx="5068888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8056" y="5791253"/>
            <a:ext cx="4536419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12316" y="5787739"/>
            <a:ext cx="454067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33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481138"/>
            <a:ext cx="10972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8969375" y="6408738"/>
            <a:ext cx="256063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A335CB2F-2D9E-4DB1-9634-3BE3C19BD46D}" type="datetimeFigureOut">
              <a:rPr lang="en-US"/>
              <a:pPr>
                <a:defRPr/>
              </a:pPr>
              <a:t>5/22/2019</a:t>
            </a:fld>
            <a:endParaRPr lang="en-US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5840413" y="6408738"/>
            <a:ext cx="3133725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dirty="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11530013" y="6408738"/>
            <a:ext cx="487362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 smtClean="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2805CA5F-172C-4181-8429-CE9E9E05401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79" r:id="rId2"/>
    <p:sldLayoutId id="2147483681" r:id="rId3"/>
    <p:sldLayoutId id="2147483682" r:id="rId4"/>
    <p:sldLayoutId id="2147483683" r:id="rId5"/>
    <p:sldLayoutId id="2147483684" r:id="rId6"/>
    <p:sldLayoutId id="2147483678" r:id="rId7"/>
    <p:sldLayoutId id="2147483685" r:id="rId8"/>
    <p:sldLayoutId id="2147483686" r:id="rId9"/>
    <p:sldLayoutId id="2147483677" r:id="rId10"/>
    <p:sldLayoutId id="2147483676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fontAlgn="base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fontAlgn="base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5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7066" y="4088524"/>
            <a:ext cx="10064824" cy="1059208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buFont typeface="Wingdings 3"/>
              <a:buNone/>
              <a:defRPr/>
            </a:pPr>
            <a:r>
              <a:rPr lang="ru-RU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Джураев</a:t>
            </a: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А.Дж.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624543" y="928779"/>
            <a:ext cx="11136382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uz-Cyrl-UZ" sz="3600" b="1" i="1" dirty="0" smtClean="0">
                <a:solidFill>
                  <a:schemeClr val="folHlink"/>
                </a:solidFill>
                <a:latin typeface="Times New Roman" pitchFamily="18" charset="0"/>
              </a:rPr>
              <a:t>11-MА`RUZА</a:t>
            </a:r>
            <a:r>
              <a:rPr lang="uz-Cyrl-UZ" sz="3600" b="1" i="1" dirty="0" smtClean="0">
                <a:solidFill>
                  <a:schemeClr val="folHlink"/>
                </a:solidFill>
                <a:latin typeface="Times New Roman" pitchFamily="18" charset="0"/>
              </a:rPr>
              <a:t>.</a:t>
            </a:r>
          </a:p>
          <a:p>
            <a:pPr algn="ctr"/>
            <a:r>
              <a:rPr lang="uz-Cyrl-UZ" sz="3600" b="1" i="1" dirty="0" smtClean="0">
                <a:solidFill>
                  <a:schemeClr val="folHlink"/>
                </a:solidFill>
                <a:latin typeface="Times New Roman" pitchFamily="18" charset="0"/>
              </a:rPr>
              <a:t> </a:t>
            </a:r>
            <a:endParaRPr lang="ru-RU" sz="3600" i="1" dirty="0">
              <a:solidFill>
                <a:schemeClr val="folHlink"/>
              </a:solidFill>
              <a:latin typeface="Times New Roman" pitchFamily="18" charset="0"/>
            </a:endParaRPr>
          </a:p>
          <a:p>
            <a:pPr algn="ctr"/>
            <a:r>
              <a:rPr lang="en-US" sz="3600" b="1" i="1" dirty="0" err="1" smtClean="0"/>
              <a:t>Mаrkаzdаn</a:t>
            </a:r>
            <a:r>
              <a:rPr lang="en-US" sz="3600" b="1" i="1" dirty="0" smtClean="0"/>
              <a:t> </a:t>
            </a:r>
            <a:r>
              <a:rPr lang="en-US" sz="3600" b="1" i="1" dirty="0" err="1" smtClean="0"/>
              <a:t>qоchmа</a:t>
            </a:r>
            <a:r>
              <a:rPr lang="en-US" sz="3600" b="1" i="1" dirty="0" smtClean="0"/>
              <a:t> </a:t>
            </a:r>
            <a:r>
              <a:rPr lang="en-US" sz="3600" b="1" i="1" dirty="0" err="1" smtClean="0"/>
              <a:t>tеbrаngichli</a:t>
            </a:r>
            <a:r>
              <a:rPr lang="en-US" sz="3600" b="1" i="1" dirty="0" smtClean="0"/>
              <a:t> </a:t>
            </a:r>
            <a:r>
              <a:rPr lang="en-US" sz="3600" b="1" i="1" dirty="0" err="1" smtClean="0"/>
              <a:t>mаshinа</a:t>
            </a:r>
            <a:r>
              <a:rPr lang="en-US" sz="3600" b="1" i="1" dirty="0" smtClean="0"/>
              <a:t> </a:t>
            </a:r>
            <a:r>
              <a:rPr lang="en-US" sz="3600" b="1" i="1" dirty="0" err="1" smtClean="0"/>
              <a:t>аgrеgаti</a:t>
            </a:r>
            <a:endParaRPr lang="uz-Cyrl-UZ" sz="3600" b="1" i="1" dirty="0">
              <a:solidFill>
                <a:schemeClr val="folHlink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Содержимое 1"/>
          <p:cNvSpPr>
            <a:spLocks noGrp="1"/>
          </p:cNvSpPr>
          <p:nvPr>
            <p:ph idx="1"/>
          </p:nvPr>
        </p:nvSpPr>
        <p:spPr>
          <a:xfrm>
            <a:off x="354013" y="881063"/>
            <a:ext cx="10972800" cy="4241800"/>
          </a:xfrm>
        </p:spPr>
        <p:txBody>
          <a:bodyPr/>
          <a:lstStyle/>
          <a:p>
            <a:pPr lvl="1"/>
            <a:r>
              <a:rPr lang="en-US" sz="3600" b="1" i="1" dirty="0" smtClean="0">
                <a:solidFill>
                  <a:schemeClr val="folHlink"/>
                </a:solidFill>
                <a:latin typeface="Times New Roman" pitchFamily="18" charset="0"/>
              </a:rPr>
              <a:t>REJA</a:t>
            </a:r>
            <a:r>
              <a:rPr lang="ru-RU" sz="3600" b="1" i="1" dirty="0" smtClean="0">
                <a:solidFill>
                  <a:schemeClr val="folHlink"/>
                </a:solidFill>
                <a:latin typeface="Times New Roman" pitchFamily="18" charset="0"/>
              </a:rPr>
              <a:t>:</a:t>
            </a:r>
          </a:p>
          <a:p>
            <a:pPr lvl="1"/>
            <a:endParaRPr lang="ru-RU" sz="3600" b="1" i="1" dirty="0" smtClean="0">
              <a:solidFill>
                <a:schemeClr val="folHlink"/>
              </a:solidFill>
              <a:latin typeface="Times New Roman" pitchFamily="18" charset="0"/>
            </a:endParaRPr>
          </a:p>
          <a:p>
            <a:r>
              <a:rPr lang="en-US" sz="3600" i="1" dirty="0" smtClean="0"/>
              <a:t>11.1. </a:t>
            </a:r>
            <a:r>
              <a:rPr lang="en-US" sz="3600" i="1" dirty="0" err="1" smtClean="0"/>
              <a:t>Markazdan</a:t>
            </a:r>
            <a:r>
              <a:rPr lang="en-US" sz="3600" i="1" dirty="0" smtClean="0"/>
              <a:t> </a:t>
            </a:r>
            <a:r>
              <a:rPr lang="en-US" sz="3600" i="1" dirty="0" err="1" smtClean="0"/>
              <a:t>qochma</a:t>
            </a:r>
            <a:r>
              <a:rPr lang="en-US" sz="3600" i="1" dirty="0" smtClean="0"/>
              <a:t> </a:t>
            </a:r>
            <a:r>
              <a:rPr lang="en-US" sz="3600" i="1" dirty="0" err="1" smtClean="0"/>
              <a:t>vibratorli</a:t>
            </a:r>
            <a:r>
              <a:rPr lang="en-US" sz="3600" i="1" dirty="0" smtClean="0"/>
              <a:t> </a:t>
            </a:r>
            <a:r>
              <a:rPr lang="en-US" sz="3600" i="1" dirty="0" err="1" smtClean="0"/>
              <a:t>mashina</a:t>
            </a:r>
            <a:r>
              <a:rPr lang="en-US" sz="3600" i="1" dirty="0" smtClean="0"/>
              <a:t> </a:t>
            </a:r>
            <a:r>
              <a:rPr lang="en-US" sz="3600" i="1" dirty="0" err="1" smtClean="0"/>
              <a:t>agregatining</a:t>
            </a:r>
            <a:r>
              <a:rPr lang="en-US" sz="3600" i="1" dirty="0" smtClean="0"/>
              <a:t> </a:t>
            </a:r>
            <a:r>
              <a:rPr lang="en-US" sz="3600" i="1" dirty="0" err="1" smtClean="0"/>
              <a:t>ishlashi</a:t>
            </a:r>
            <a:r>
              <a:rPr lang="en-US" sz="3600" i="1" dirty="0" smtClean="0"/>
              <a:t> </a:t>
            </a:r>
            <a:r>
              <a:rPr lang="en-US" sz="3600" i="1" dirty="0" err="1" smtClean="0"/>
              <a:t>haqida</a:t>
            </a:r>
            <a:endParaRPr lang="ru-RU" sz="3600" b="1" dirty="0" smtClean="0"/>
          </a:p>
          <a:p>
            <a:r>
              <a:rPr lang="en-US" sz="3600" i="1" dirty="0" smtClean="0"/>
              <a:t>11.2. </a:t>
            </a:r>
            <a:r>
              <a:rPr lang="en-US" sz="3600" i="1" dirty="0" err="1" smtClean="0"/>
              <a:t>Cheklangan</a:t>
            </a:r>
            <a:r>
              <a:rPr lang="en-US" sz="3600" i="1" dirty="0" smtClean="0"/>
              <a:t> </a:t>
            </a:r>
            <a:r>
              <a:rPr lang="en-US" sz="3600" i="1" dirty="0" err="1" smtClean="0"/>
              <a:t>quvvatli</a:t>
            </a:r>
            <a:r>
              <a:rPr lang="en-US" sz="3600" i="1" dirty="0" smtClean="0"/>
              <a:t> </a:t>
            </a:r>
            <a:r>
              <a:rPr lang="en-US" sz="3600" i="1" dirty="0" err="1" smtClean="0"/>
              <a:t>yurituvchili</a:t>
            </a:r>
            <a:r>
              <a:rPr lang="en-US" sz="3600" i="1" dirty="0" smtClean="0"/>
              <a:t> </a:t>
            </a:r>
            <a:r>
              <a:rPr lang="en-US" sz="3600" i="1" dirty="0" err="1" smtClean="0"/>
              <a:t>vibratorlni</a:t>
            </a:r>
            <a:r>
              <a:rPr lang="en-US" sz="3600" i="1" dirty="0" smtClean="0"/>
              <a:t> </a:t>
            </a:r>
            <a:r>
              <a:rPr lang="en-US" sz="3600" i="1" dirty="0" err="1" smtClean="0"/>
              <a:t>harakat</a:t>
            </a:r>
            <a:r>
              <a:rPr lang="en-US" sz="3600" i="1" dirty="0" smtClean="0"/>
              <a:t> </a:t>
            </a:r>
            <a:r>
              <a:rPr lang="en-US" sz="3600" i="1" dirty="0" err="1" smtClean="0"/>
              <a:t>tenglamasi</a:t>
            </a:r>
            <a:endParaRPr lang="ru-RU" sz="3600" b="1" dirty="0" smtClean="0"/>
          </a:p>
          <a:p>
            <a:r>
              <a:rPr lang="en-US" sz="3600" i="1" dirty="0" smtClean="0"/>
              <a:t>11.3. </a:t>
            </a:r>
            <a:r>
              <a:rPr lang="en-US" sz="3600" i="1" dirty="0" err="1" smtClean="0"/>
              <a:t>Harakatning</a:t>
            </a:r>
            <a:r>
              <a:rPr lang="en-US" sz="3600" i="1" dirty="0" smtClean="0"/>
              <a:t> </a:t>
            </a:r>
            <a:r>
              <a:rPr lang="en-US" sz="3600" i="1" dirty="0" err="1" smtClean="0"/>
              <a:t>statsionar</a:t>
            </a:r>
            <a:r>
              <a:rPr lang="en-US" sz="3600" i="1" dirty="0" smtClean="0"/>
              <a:t> </a:t>
            </a:r>
            <a:r>
              <a:rPr lang="en-US" sz="3600" i="1" dirty="0" err="1" smtClean="0"/>
              <a:t>rejimini</a:t>
            </a:r>
            <a:r>
              <a:rPr lang="en-US" sz="3600" i="1" dirty="0" smtClean="0"/>
              <a:t> </a:t>
            </a:r>
            <a:r>
              <a:rPr lang="en-US" sz="3600" i="1" dirty="0" err="1" smtClean="0"/>
              <a:t>tadqiqoti</a:t>
            </a:r>
            <a:endParaRPr lang="ru-RU" sz="3600" b="1" dirty="0" smtClean="0"/>
          </a:p>
          <a:p>
            <a:r>
              <a:rPr lang="en-US" sz="3600" i="1" dirty="0" smtClean="0"/>
              <a:t>11.4. </a:t>
            </a:r>
            <a:r>
              <a:rPr lang="en-US" sz="3600" i="1" dirty="0" err="1" smtClean="0"/>
              <a:t>Rezonansdan</a:t>
            </a:r>
            <a:r>
              <a:rPr lang="en-US" sz="3600" i="1" dirty="0" smtClean="0"/>
              <a:t> </a:t>
            </a:r>
            <a:r>
              <a:rPr lang="en-US" sz="3600" i="1" dirty="0" err="1" smtClean="0"/>
              <a:t>o’tish</a:t>
            </a:r>
            <a:r>
              <a:rPr lang="en-US" sz="3600" i="1" dirty="0" smtClean="0"/>
              <a:t> </a:t>
            </a:r>
            <a:r>
              <a:rPr lang="en-US" sz="3600" i="1" dirty="0" err="1" smtClean="0"/>
              <a:t>rejimi</a:t>
            </a:r>
            <a:r>
              <a:rPr lang="en-US" sz="3600" i="1" dirty="0" smtClean="0"/>
              <a:t> </a:t>
            </a:r>
            <a:endParaRPr lang="ru-RU" sz="3600" b="1" dirty="0" smtClean="0"/>
          </a:p>
          <a:p>
            <a:r>
              <a:rPr lang="en-US" sz="3600" i="1" dirty="0" smtClean="0"/>
              <a:t>11.5. </a:t>
            </a:r>
            <a:r>
              <a:rPr lang="en-US" sz="3600" i="1" dirty="0" err="1" smtClean="0"/>
              <a:t>O’z</a:t>
            </a:r>
            <a:r>
              <a:rPr lang="en-US" sz="3600" i="1" dirty="0" smtClean="0"/>
              <a:t>- </a:t>
            </a:r>
            <a:r>
              <a:rPr lang="en-US" sz="3600" i="1" dirty="0" err="1" smtClean="0"/>
              <a:t>o’zini</a:t>
            </a:r>
            <a:r>
              <a:rPr lang="en-US" sz="3600" i="1" dirty="0" smtClean="0"/>
              <a:t> </a:t>
            </a:r>
            <a:r>
              <a:rPr lang="en-US" sz="3600" i="1" dirty="0" err="1" smtClean="0"/>
              <a:t>tekshirish</a:t>
            </a:r>
            <a:r>
              <a:rPr lang="en-US" sz="3600" i="1" dirty="0" smtClean="0"/>
              <a:t> </a:t>
            </a:r>
            <a:r>
              <a:rPr lang="en-US" sz="3600" i="1" dirty="0" err="1" smtClean="0"/>
              <a:t>savollari</a:t>
            </a:r>
            <a:r>
              <a:rPr lang="en-US" sz="3600" i="1" dirty="0" smtClean="0"/>
              <a:t> </a:t>
            </a:r>
            <a:endParaRPr lang="ru-RU" sz="3600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Содержимое 1"/>
          <p:cNvSpPr>
            <a:spLocks noGrp="1"/>
          </p:cNvSpPr>
          <p:nvPr>
            <p:ph idx="1"/>
          </p:nvPr>
        </p:nvSpPr>
        <p:spPr>
          <a:xfrm>
            <a:off x="518160" y="550863"/>
            <a:ext cx="10972800" cy="5935662"/>
          </a:xfrm>
        </p:spPr>
        <p:txBody>
          <a:bodyPr/>
          <a:lstStyle/>
          <a:p>
            <a:pPr algn="ctr"/>
            <a:r>
              <a:rPr lang="en-US" sz="3600" dirty="0" err="1" smtClean="0">
                <a:solidFill>
                  <a:schemeClr val="folHlink"/>
                </a:solidFill>
                <a:latin typeface="Times New Roman" pitchFamily="18" charset="0"/>
              </a:rPr>
              <a:t>Adabiyotlar</a:t>
            </a:r>
            <a:r>
              <a:rPr lang="ru-RU" sz="3600" dirty="0" smtClean="0">
                <a:solidFill>
                  <a:schemeClr val="folHlink"/>
                </a:solidFill>
                <a:latin typeface="Times New Roman" pitchFamily="18" charset="0"/>
              </a:rPr>
              <a:t>:</a:t>
            </a:r>
          </a:p>
          <a:p>
            <a:pPr lvl="0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В.А. Зиновьев, А.П. Бессонов. Основы динамики машинных агрегатов. Машиностроение, Москва, 1964, с. 67-74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А.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Джураев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. Моделирование динамики машинных агрегатов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хлопкоперерабатывающих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машин. Фан, Ташкент, 1984, с. 20-37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А.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Джураев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. Динамика рабочих механизмов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хлопкоперерабатывающих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машин. Фан, Ташкент, 1987, с. 61-114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dirty="0" smtClean="0">
              <a:solidFill>
                <a:schemeClr val="folHlink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Содержимое 1"/>
          <p:cNvSpPr>
            <a:spLocks noGrp="1"/>
          </p:cNvSpPr>
          <p:nvPr>
            <p:ph idx="1"/>
          </p:nvPr>
        </p:nvSpPr>
        <p:spPr>
          <a:xfrm>
            <a:off x="549275" y="231775"/>
            <a:ext cx="10972800" cy="6210300"/>
          </a:xfrm>
        </p:spPr>
        <p:txBody>
          <a:bodyPr/>
          <a:lstStyle/>
          <a:p>
            <a:r>
              <a:rPr lang="en-US" sz="2800" b="1" i="1" dirty="0" smtClean="0">
                <a:solidFill>
                  <a:srgbClr val="00B0F0"/>
                </a:solidFill>
              </a:rPr>
              <a:t>11.1. </a:t>
            </a:r>
            <a:r>
              <a:rPr lang="en-US" sz="2800" b="1" i="1" dirty="0" err="1" smtClean="0">
                <a:solidFill>
                  <a:srgbClr val="00B0F0"/>
                </a:solidFill>
              </a:rPr>
              <a:t>Markazdan</a:t>
            </a:r>
            <a:r>
              <a:rPr lang="en-US" sz="2800" b="1" i="1" dirty="0" smtClean="0">
                <a:solidFill>
                  <a:srgbClr val="00B0F0"/>
                </a:solidFill>
              </a:rPr>
              <a:t> </a:t>
            </a:r>
            <a:r>
              <a:rPr lang="en-US" sz="2800" b="1" i="1" dirty="0" err="1" smtClean="0">
                <a:solidFill>
                  <a:srgbClr val="00B0F0"/>
                </a:solidFill>
              </a:rPr>
              <a:t>qochma</a:t>
            </a:r>
            <a:r>
              <a:rPr lang="en-US" sz="2800" b="1" i="1" dirty="0" smtClean="0">
                <a:solidFill>
                  <a:srgbClr val="00B0F0"/>
                </a:solidFill>
              </a:rPr>
              <a:t> </a:t>
            </a:r>
            <a:r>
              <a:rPr lang="en-US" sz="2800" b="1" i="1" dirty="0" err="1" smtClean="0">
                <a:solidFill>
                  <a:srgbClr val="00B0F0"/>
                </a:solidFill>
              </a:rPr>
              <a:t>vibratorli</a:t>
            </a:r>
            <a:r>
              <a:rPr lang="en-US" sz="2800" b="1" i="1" dirty="0" smtClean="0">
                <a:solidFill>
                  <a:srgbClr val="00B0F0"/>
                </a:solidFill>
              </a:rPr>
              <a:t> </a:t>
            </a:r>
            <a:r>
              <a:rPr lang="en-US" sz="2800" b="1" i="1" dirty="0" err="1" smtClean="0">
                <a:solidFill>
                  <a:srgbClr val="00B0F0"/>
                </a:solidFill>
              </a:rPr>
              <a:t>mashina</a:t>
            </a:r>
            <a:r>
              <a:rPr lang="en-US" sz="2800" b="1" i="1" dirty="0" smtClean="0">
                <a:solidFill>
                  <a:srgbClr val="00B0F0"/>
                </a:solidFill>
              </a:rPr>
              <a:t> </a:t>
            </a:r>
            <a:r>
              <a:rPr lang="en-US" sz="2800" b="1" i="1" dirty="0" err="1" smtClean="0">
                <a:solidFill>
                  <a:srgbClr val="00B0F0"/>
                </a:solidFill>
              </a:rPr>
              <a:t>agregatining</a:t>
            </a:r>
            <a:r>
              <a:rPr lang="en-US" sz="2800" b="1" i="1" dirty="0" smtClean="0">
                <a:solidFill>
                  <a:srgbClr val="00B0F0"/>
                </a:solidFill>
              </a:rPr>
              <a:t> </a:t>
            </a:r>
            <a:r>
              <a:rPr lang="en-US" sz="2800" b="1" i="1" dirty="0" err="1" smtClean="0">
                <a:solidFill>
                  <a:srgbClr val="00B0F0"/>
                </a:solidFill>
              </a:rPr>
              <a:t>ishlashi</a:t>
            </a:r>
            <a:r>
              <a:rPr lang="en-US" sz="2800" b="1" i="1" dirty="0" smtClean="0">
                <a:solidFill>
                  <a:srgbClr val="00B0F0"/>
                </a:solidFill>
              </a:rPr>
              <a:t> </a:t>
            </a:r>
            <a:r>
              <a:rPr lang="en-US" sz="2800" b="1" i="1" dirty="0" err="1" smtClean="0">
                <a:solidFill>
                  <a:srgbClr val="00B0F0"/>
                </a:solidFill>
              </a:rPr>
              <a:t>haqida</a:t>
            </a:r>
            <a:endParaRPr lang="ru-RU" sz="2800" b="1" dirty="0" smtClean="0">
              <a:solidFill>
                <a:srgbClr val="00B0F0"/>
              </a:solidFill>
            </a:endParaRPr>
          </a:p>
          <a:p>
            <a:r>
              <a:rPr lang="en-US" sz="2800" dirty="0" smtClean="0"/>
              <a:t>	</a:t>
            </a:r>
            <a:r>
              <a:rPr lang="en-US" sz="2800" dirty="0" err="1" smtClean="0"/>
              <a:t>Yurituvchida</a:t>
            </a:r>
            <a:r>
              <a:rPr lang="en-US" sz="2800" dirty="0" smtClean="0"/>
              <a:t> </a:t>
            </a:r>
            <a:r>
              <a:rPr lang="en-US" sz="2800" dirty="0" err="1" smtClean="0"/>
              <a:t>ishchi</a:t>
            </a:r>
            <a:r>
              <a:rPr lang="en-US" sz="2800" dirty="0" smtClean="0"/>
              <a:t> </a:t>
            </a:r>
            <a:r>
              <a:rPr lang="en-US" sz="2800" dirty="0" err="1" smtClean="0"/>
              <a:t>mashina</a:t>
            </a:r>
            <a:r>
              <a:rPr lang="en-US" sz="2800" dirty="0" smtClean="0"/>
              <a:t> </a:t>
            </a:r>
            <a:r>
              <a:rPr lang="en-US" sz="2800" dirty="0" err="1" smtClean="0"/>
              <a:t>valiga</a:t>
            </a:r>
            <a:r>
              <a:rPr lang="en-US" sz="2800" dirty="0" smtClean="0"/>
              <a:t> </a:t>
            </a:r>
            <a:r>
              <a:rPr lang="en-US" sz="2800" dirty="0" err="1" smtClean="0"/>
              <a:t>aylanma</a:t>
            </a:r>
            <a:r>
              <a:rPr lang="en-US" sz="2800" dirty="0" smtClean="0"/>
              <a:t> </a:t>
            </a:r>
            <a:r>
              <a:rPr lang="en-US" sz="2800" dirty="0" err="1" smtClean="0"/>
              <a:t>harakatni</a:t>
            </a:r>
            <a:r>
              <a:rPr lang="en-US" sz="2800" dirty="0" smtClean="0"/>
              <a:t> </a:t>
            </a:r>
            <a:r>
              <a:rPr lang="en-US" sz="2800" dirty="0" err="1" smtClean="0"/>
              <a:t>uzatuvchi</a:t>
            </a:r>
            <a:r>
              <a:rPr lang="en-US" sz="2800" dirty="0" smtClean="0"/>
              <a:t> </a:t>
            </a:r>
            <a:r>
              <a:rPr lang="en-US" sz="2800" dirty="0" err="1" smtClean="0"/>
              <a:t>tishli</a:t>
            </a:r>
            <a:r>
              <a:rPr lang="en-US" sz="2800" dirty="0" smtClean="0"/>
              <a:t> </a:t>
            </a:r>
            <a:r>
              <a:rPr lang="en-US" sz="2800" dirty="0" err="1" smtClean="0"/>
              <a:t>mexanizm</a:t>
            </a:r>
            <a:r>
              <a:rPr lang="en-US" sz="2800" dirty="0" smtClean="0"/>
              <a:t> </a:t>
            </a:r>
            <a:r>
              <a:rPr lang="en-US" sz="2800" dirty="0" err="1" smtClean="0"/>
              <a:t>dinamikasini</a:t>
            </a:r>
            <a:r>
              <a:rPr lang="en-US" sz="2800" dirty="0" smtClean="0"/>
              <a:t> </a:t>
            </a:r>
            <a:r>
              <a:rPr lang="en-US" sz="2800" dirty="0" err="1" smtClean="0"/>
              <a:t>ko’rilganda</a:t>
            </a:r>
            <a:r>
              <a:rPr lang="en-US" sz="2800" dirty="0" smtClean="0"/>
              <a:t> </a:t>
            </a:r>
            <a:r>
              <a:rPr lang="en-US" sz="2800" dirty="0" err="1" smtClean="0"/>
              <a:t>yurituvchi</a:t>
            </a:r>
            <a:r>
              <a:rPr lang="en-US" sz="2800" dirty="0" smtClean="0"/>
              <a:t> </a:t>
            </a:r>
            <a:r>
              <a:rPr lang="en-US" sz="2800" dirty="0" err="1" smtClean="0"/>
              <a:t>rotorining</a:t>
            </a:r>
            <a:r>
              <a:rPr lang="en-US" sz="2800" dirty="0" smtClean="0"/>
              <a:t> </a:t>
            </a:r>
            <a:r>
              <a:rPr lang="en-US" sz="2800" dirty="0" err="1" smtClean="0"/>
              <a:t>burchak</a:t>
            </a:r>
            <a:r>
              <a:rPr lang="en-US" sz="2800" dirty="0" smtClean="0"/>
              <a:t> </a:t>
            </a:r>
            <a:r>
              <a:rPr lang="en-US" sz="2800" dirty="0" err="1" smtClean="0"/>
              <a:t>tezligini</a:t>
            </a:r>
            <a:r>
              <a:rPr lang="en-US" sz="2800" dirty="0" smtClean="0"/>
              <a:t> </a:t>
            </a:r>
            <a:r>
              <a:rPr lang="en-US" sz="2800" dirty="0" err="1" smtClean="0"/>
              <a:t>o’zgarmas</a:t>
            </a:r>
            <a:r>
              <a:rPr lang="en-US" sz="2800" dirty="0" smtClean="0"/>
              <a:t> </a:t>
            </a:r>
            <a:r>
              <a:rPr lang="en-US" sz="2800" dirty="0" err="1" smtClean="0"/>
              <a:t>deb</a:t>
            </a:r>
            <a:r>
              <a:rPr lang="en-US" sz="2800" dirty="0" smtClean="0"/>
              <a:t> </a:t>
            </a:r>
            <a:r>
              <a:rPr lang="en-US" sz="2800" dirty="0" err="1" smtClean="0"/>
              <a:t>qabul</a:t>
            </a:r>
            <a:r>
              <a:rPr lang="en-US" sz="2800" dirty="0" smtClean="0"/>
              <a:t> </a:t>
            </a:r>
            <a:r>
              <a:rPr lang="en-US" sz="2800" dirty="0" err="1" smtClean="0"/>
              <a:t>qilish</a:t>
            </a:r>
            <a:r>
              <a:rPr lang="en-US" sz="2800" dirty="0" smtClean="0"/>
              <a:t> </a:t>
            </a:r>
            <a:r>
              <a:rPr lang="en-US" sz="2800" dirty="0" err="1" smtClean="0"/>
              <a:t>mumkin</a:t>
            </a:r>
            <a:r>
              <a:rPr lang="en-US" sz="2800" dirty="0" smtClean="0"/>
              <a:t> </a:t>
            </a:r>
            <a:r>
              <a:rPr lang="en-US" sz="2800" dirty="0" err="1" smtClean="0"/>
              <a:t>edi</a:t>
            </a:r>
            <a:r>
              <a:rPr lang="en-US" sz="2800" dirty="0" smtClean="0"/>
              <a:t>. Bu </a:t>
            </a:r>
            <a:r>
              <a:rPr lang="en-US" sz="2800" dirty="0" err="1" smtClean="0"/>
              <a:t>tasdiq</a:t>
            </a:r>
            <a:r>
              <a:rPr lang="en-US" sz="2800" dirty="0" smtClean="0"/>
              <a:t> </a:t>
            </a:r>
            <a:r>
              <a:rPr lang="en-US" sz="2800" dirty="0" err="1" smtClean="0"/>
              <a:t>shunday</a:t>
            </a:r>
            <a:r>
              <a:rPr lang="en-US" sz="2800" dirty="0" smtClean="0"/>
              <a:t> </a:t>
            </a:r>
            <a:r>
              <a:rPr lang="en-US" sz="2800" dirty="0" err="1" smtClean="0"/>
              <a:t>holarda</a:t>
            </a:r>
            <a:r>
              <a:rPr lang="en-US" sz="2800" dirty="0" smtClean="0"/>
              <a:t> </a:t>
            </a:r>
            <a:r>
              <a:rPr lang="en-US" sz="2800" dirty="0" err="1" smtClean="0"/>
              <a:t>haqli</a:t>
            </a:r>
            <a:r>
              <a:rPr lang="en-US" sz="2800" dirty="0" smtClean="0"/>
              <a:t> </a:t>
            </a:r>
            <a:r>
              <a:rPr lang="en-US" sz="2800" dirty="0" err="1" smtClean="0"/>
              <a:t>ediki</a:t>
            </a:r>
            <a:r>
              <a:rPr lang="en-US" sz="2800" dirty="0" smtClean="0"/>
              <a:t>, </a:t>
            </a:r>
            <a:r>
              <a:rPr lang="en-US" sz="2800" dirty="0" err="1" smtClean="0"/>
              <a:t>qachonki</a:t>
            </a:r>
            <a:r>
              <a:rPr lang="en-US" sz="2800" dirty="0" smtClean="0"/>
              <a:t> </a:t>
            </a:r>
            <a:r>
              <a:rPr lang="en-US" sz="2800" dirty="0" err="1" smtClean="0"/>
              <a:t>yurituvchi</a:t>
            </a:r>
            <a:r>
              <a:rPr lang="en-US" sz="2800" dirty="0" smtClean="0"/>
              <a:t> </a:t>
            </a:r>
            <a:r>
              <a:rPr lang="en-US" sz="2800" dirty="0" err="1" smtClean="0"/>
              <a:t>amalda</a:t>
            </a:r>
            <a:r>
              <a:rPr lang="en-US" sz="2800" dirty="0" smtClean="0"/>
              <a:t> </a:t>
            </a:r>
            <a:r>
              <a:rPr lang="en-US" sz="2800" dirty="0" err="1" smtClean="0"/>
              <a:t>cheklanmagan</a:t>
            </a:r>
            <a:r>
              <a:rPr lang="en-US" sz="2800" dirty="0" smtClean="0"/>
              <a:t> </a:t>
            </a:r>
            <a:r>
              <a:rPr lang="en-US" sz="2800" dirty="0" err="1" smtClean="0"/>
              <a:t>quvvatga</a:t>
            </a:r>
            <a:r>
              <a:rPr lang="en-US" sz="2800" dirty="0" smtClean="0"/>
              <a:t> </a:t>
            </a:r>
            <a:r>
              <a:rPr lang="en-US" sz="2800" dirty="0" err="1" smtClean="0"/>
              <a:t>ega</a:t>
            </a:r>
            <a:r>
              <a:rPr lang="en-US" sz="2800" dirty="0" smtClean="0"/>
              <a:t> </a:t>
            </a:r>
            <a:r>
              <a:rPr lang="en-US" sz="2800" dirty="0" err="1" smtClean="0"/>
              <a:t>bo’lgandagina</a:t>
            </a:r>
            <a:r>
              <a:rPr lang="en-US" sz="2800" dirty="0" smtClean="0"/>
              <a:t>, </a:t>
            </a:r>
            <a:r>
              <a:rPr lang="en-US" sz="2800" dirty="0" err="1" smtClean="0"/>
              <a:t>shuning</a:t>
            </a:r>
            <a:r>
              <a:rPr lang="en-US" sz="2800" dirty="0" smtClean="0"/>
              <a:t> </a:t>
            </a:r>
            <a:r>
              <a:rPr lang="en-US" sz="2800" dirty="0" err="1" smtClean="0"/>
              <a:t>uchun</a:t>
            </a:r>
            <a:r>
              <a:rPr lang="en-US" sz="2800" dirty="0" smtClean="0"/>
              <a:t> </a:t>
            </a:r>
            <a:r>
              <a:rPr lang="en-US" sz="2800" dirty="0" err="1" smtClean="0"/>
              <a:t>mexanizm</a:t>
            </a:r>
            <a:r>
              <a:rPr lang="en-US" sz="2800" dirty="0" smtClean="0"/>
              <a:t> </a:t>
            </a:r>
            <a:r>
              <a:rPr lang="en-US" sz="2800" dirty="0" err="1" smtClean="0"/>
              <a:t>bo’g’inlariga</a:t>
            </a:r>
            <a:r>
              <a:rPr lang="en-US" sz="2800" dirty="0" smtClean="0"/>
              <a:t> </a:t>
            </a:r>
            <a:r>
              <a:rPr lang="en-US" sz="2800" dirty="0" err="1" smtClean="0"/>
              <a:t>ta’sir</a:t>
            </a:r>
            <a:r>
              <a:rPr lang="en-US" sz="2800" dirty="0" smtClean="0"/>
              <a:t> </a:t>
            </a:r>
            <a:r>
              <a:rPr lang="en-US" sz="2800" dirty="0" err="1" smtClean="0"/>
              <a:t>qiluvchi</a:t>
            </a:r>
            <a:r>
              <a:rPr lang="en-US" sz="2800" dirty="0" smtClean="0"/>
              <a:t> </a:t>
            </a:r>
            <a:r>
              <a:rPr lang="en-US" sz="2800" dirty="0" err="1" smtClean="0"/>
              <a:t>kuchlarni</a:t>
            </a:r>
            <a:r>
              <a:rPr lang="en-US" sz="2800" dirty="0" smtClean="0"/>
              <a:t> </a:t>
            </a:r>
            <a:r>
              <a:rPr lang="en-US" sz="2800" dirty="0" err="1" smtClean="0"/>
              <a:t>o’zgarishi</a:t>
            </a:r>
            <a:r>
              <a:rPr lang="en-US" sz="2800" dirty="0" smtClean="0"/>
              <a:t> </a:t>
            </a:r>
            <a:r>
              <a:rPr lang="en-US" sz="2800" dirty="0" err="1" smtClean="0"/>
              <a:t>yurituvchi</a:t>
            </a:r>
            <a:r>
              <a:rPr lang="en-US" sz="2800" dirty="0" smtClean="0"/>
              <a:t> </a:t>
            </a:r>
            <a:r>
              <a:rPr lang="en-US" sz="2800" dirty="0" err="1" smtClean="0"/>
              <a:t>rotorining</a:t>
            </a:r>
            <a:r>
              <a:rPr lang="en-US" sz="2800" dirty="0" smtClean="0"/>
              <a:t> </a:t>
            </a:r>
            <a:r>
              <a:rPr lang="en-US" sz="2800" dirty="0" err="1" smtClean="0"/>
              <a:t>barqaror</a:t>
            </a:r>
            <a:r>
              <a:rPr lang="en-US" sz="2800" dirty="0" smtClean="0"/>
              <a:t> </a:t>
            </a:r>
            <a:r>
              <a:rPr lang="en-US" sz="2800" dirty="0" err="1" smtClean="0"/>
              <a:t>tezligiga</a:t>
            </a:r>
            <a:r>
              <a:rPr lang="en-US" sz="2800" dirty="0" smtClean="0"/>
              <a:t> </a:t>
            </a:r>
            <a:r>
              <a:rPr lang="en-US" sz="2800" dirty="0" err="1" smtClean="0"/>
              <a:t>ta’sir</a:t>
            </a:r>
            <a:r>
              <a:rPr lang="en-US" sz="2800" dirty="0" smtClean="0"/>
              <a:t> </a:t>
            </a:r>
            <a:r>
              <a:rPr lang="en-US" sz="2800" dirty="0" err="1" smtClean="0"/>
              <a:t>qilmas</a:t>
            </a:r>
            <a:r>
              <a:rPr lang="en-US" sz="2800" dirty="0" smtClean="0"/>
              <a:t> </a:t>
            </a:r>
            <a:r>
              <a:rPr lang="en-US" sz="2800" dirty="0" err="1" smtClean="0"/>
              <a:t>edi</a:t>
            </a:r>
            <a:r>
              <a:rPr lang="en-US" sz="2800" dirty="0" smtClean="0"/>
              <a:t>. </a:t>
            </a:r>
            <a:r>
              <a:rPr lang="en-US" sz="2800" dirty="0" err="1" smtClean="0"/>
              <a:t>Yurituvchining</a:t>
            </a:r>
            <a:r>
              <a:rPr lang="en-US" sz="2800" dirty="0" smtClean="0"/>
              <a:t> </a:t>
            </a:r>
            <a:r>
              <a:rPr lang="en-US" sz="2800" dirty="0" err="1" smtClean="0"/>
              <a:t>quvvati</a:t>
            </a:r>
            <a:r>
              <a:rPr lang="en-US" sz="2800" dirty="0" smtClean="0"/>
              <a:t> </a:t>
            </a:r>
            <a:r>
              <a:rPr lang="en-US" sz="2800" dirty="0" err="1" smtClean="0"/>
              <a:t>cheklanganda</a:t>
            </a:r>
            <a:r>
              <a:rPr lang="en-US" sz="2800" dirty="0" smtClean="0"/>
              <a:t> </a:t>
            </a:r>
            <a:r>
              <a:rPr lang="en-US" sz="2800" dirty="0" err="1" smtClean="0"/>
              <a:t>uning</a:t>
            </a:r>
            <a:r>
              <a:rPr lang="en-US" sz="2800" dirty="0" smtClean="0"/>
              <a:t> </a:t>
            </a:r>
            <a:r>
              <a:rPr lang="en-US" sz="2800" dirty="0" err="1" smtClean="0"/>
              <a:t>xarakteristikasi</a:t>
            </a:r>
            <a:r>
              <a:rPr lang="en-US" sz="2800" dirty="0" smtClean="0"/>
              <a:t> </a:t>
            </a:r>
            <a:r>
              <a:rPr lang="en-US" sz="2800" dirty="0" err="1" smtClean="0"/>
              <a:t>nazarga</a:t>
            </a:r>
            <a:r>
              <a:rPr lang="en-US" sz="2800" dirty="0" smtClean="0"/>
              <a:t> </a:t>
            </a:r>
            <a:r>
              <a:rPr lang="en-US" sz="2800" dirty="0" err="1" smtClean="0"/>
              <a:t>olinishi</a:t>
            </a:r>
            <a:r>
              <a:rPr lang="en-US" sz="2800" dirty="0" smtClean="0"/>
              <a:t> </a:t>
            </a:r>
            <a:r>
              <a:rPr lang="en-US" sz="2800" dirty="0" err="1" smtClean="0"/>
              <a:t>kerak</a:t>
            </a:r>
            <a:r>
              <a:rPr lang="en-US" sz="2800" dirty="0" smtClean="0"/>
              <a:t>. </a:t>
            </a:r>
            <a:r>
              <a:rPr lang="en-US" sz="2800" dirty="0" err="1" smtClean="0"/>
              <a:t>Ayniqsa</a:t>
            </a:r>
            <a:r>
              <a:rPr lang="en-US" sz="2800" dirty="0" smtClean="0"/>
              <a:t>, </a:t>
            </a:r>
            <a:r>
              <a:rPr lang="en-US" sz="2800" dirty="0" err="1" smtClean="0"/>
              <a:t>bu</a:t>
            </a:r>
            <a:r>
              <a:rPr lang="en-US" sz="2800" dirty="0" smtClean="0"/>
              <a:t> </a:t>
            </a:r>
            <a:r>
              <a:rPr lang="en-US" sz="2800" dirty="0" err="1" smtClean="0"/>
              <a:t>ta’sir</a:t>
            </a:r>
            <a:r>
              <a:rPr lang="en-US" sz="2800" dirty="0" smtClean="0"/>
              <a:t> </a:t>
            </a:r>
            <a:r>
              <a:rPr lang="en-US" sz="2800" dirty="0" err="1" smtClean="0"/>
              <a:t>rezonansga</a:t>
            </a:r>
            <a:r>
              <a:rPr lang="en-US" sz="2800" dirty="0" smtClean="0"/>
              <a:t> </a:t>
            </a:r>
            <a:r>
              <a:rPr lang="en-US" sz="2800" dirty="0" err="1" smtClean="0"/>
              <a:t>yaqin</a:t>
            </a:r>
            <a:r>
              <a:rPr lang="en-US" sz="2800" dirty="0" smtClean="0"/>
              <a:t> </a:t>
            </a:r>
            <a:r>
              <a:rPr lang="en-US" sz="2800" dirty="0" err="1" smtClean="0"/>
              <a:t>harakat</a:t>
            </a:r>
            <a:r>
              <a:rPr lang="en-US" sz="2800" dirty="0" smtClean="0"/>
              <a:t> </a:t>
            </a:r>
            <a:r>
              <a:rPr lang="en-US" sz="2800" dirty="0" err="1" smtClean="0"/>
              <a:t>rejimida</a:t>
            </a:r>
            <a:r>
              <a:rPr lang="en-US" sz="2800" dirty="0" smtClean="0"/>
              <a:t> </a:t>
            </a:r>
            <a:r>
              <a:rPr lang="en-US" sz="2800" dirty="0" err="1" smtClean="0"/>
              <a:t>yaqqol</a:t>
            </a:r>
            <a:r>
              <a:rPr lang="en-US" sz="2800" dirty="0" smtClean="0"/>
              <a:t> </a:t>
            </a:r>
            <a:r>
              <a:rPr lang="en-US" sz="2800" dirty="0" err="1" smtClean="0"/>
              <a:t>namoyon</a:t>
            </a:r>
            <a:r>
              <a:rPr lang="en-US" sz="2800" dirty="0" smtClean="0"/>
              <a:t> </a:t>
            </a:r>
            <a:r>
              <a:rPr lang="en-US" sz="2800" dirty="0" err="1" smtClean="0"/>
              <a:t>bo’lishi</a:t>
            </a:r>
            <a:r>
              <a:rPr lang="en-US" sz="2800" dirty="0" smtClean="0"/>
              <a:t> </a:t>
            </a:r>
            <a:r>
              <a:rPr lang="en-US" sz="2800" dirty="0" err="1" smtClean="0"/>
              <a:t>mumkin</a:t>
            </a:r>
            <a:r>
              <a:rPr lang="en-US" sz="2800" dirty="0" smtClean="0"/>
              <a:t>. </a:t>
            </a:r>
            <a:r>
              <a:rPr lang="en-US" sz="2800" dirty="0" err="1" smtClean="0"/>
              <a:t>Bunday</a:t>
            </a:r>
            <a:r>
              <a:rPr lang="en-US" sz="2800" dirty="0" smtClean="0"/>
              <a:t> </a:t>
            </a:r>
            <a:r>
              <a:rPr lang="en-US" sz="2800" dirty="0" err="1" smtClean="0"/>
              <a:t>rejimlar</a:t>
            </a:r>
            <a:r>
              <a:rPr lang="en-US" sz="2800" dirty="0" smtClean="0"/>
              <a:t> vibrator </a:t>
            </a:r>
            <a:r>
              <a:rPr lang="en-US" sz="2800" dirty="0" err="1" smtClean="0"/>
              <a:t>mexanizmga</a:t>
            </a:r>
            <a:r>
              <a:rPr lang="en-US" sz="2800" dirty="0" smtClean="0"/>
              <a:t>, </a:t>
            </a:r>
            <a:r>
              <a:rPr lang="en-US" sz="2800" dirty="0" err="1" smtClean="0"/>
              <a:t>ya’ni</a:t>
            </a:r>
            <a:r>
              <a:rPr lang="en-US" sz="2800" dirty="0" smtClean="0"/>
              <a:t> </a:t>
            </a:r>
            <a:r>
              <a:rPr lang="en-US" sz="2800" dirty="0" err="1" smtClean="0"/>
              <a:t>yo’naltirilgan</a:t>
            </a:r>
            <a:r>
              <a:rPr lang="en-US" sz="2800" dirty="0" smtClean="0"/>
              <a:t> </a:t>
            </a:r>
            <a:r>
              <a:rPr lang="en-US" sz="2800" dirty="0" err="1" smtClean="0"/>
              <a:t>tebranishni</a:t>
            </a:r>
            <a:r>
              <a:rPr lang="en-US" sz="2800" dirty="0" smtClean="0"/>
              <a:t> </a:t>
            </a:r>
            <a:r>
              <a:rPr lang="en-US" sz="2800" dirty="0" err="1" smtClean="0"/>
              <a:t>yaratuvchi</a:t>
            </a:r>
            <a:r>
              <a:rPr lang="en-US" sz="2800" dirty="0" smtClean="0"/>
              <a:t> </a:t>
            </a:r>
            <a:r>
              <a:rPr lang="en-US" sz="2800" dirty="0" err="1" smtClean="0"/>
              <a:t>qurilmalarga</a:t>
            </a:r>
            <a:r>
              <a:rPr lang="en-US" sz="2800" dirty="0" smtClean="0"/>
              <a:t> </a:t>
            </a:r>
            <a:r>
              <a:rPr lang="en-US" sz="2800" dirty="0" err="1" smtClean="0"/>
              <a:t>xarkaterlidir</a:t>
            </a:r>
            <a:r>
              <a:rPr lang="en-US" sz="2800" dirty="0" smtClean="0"/>
              <a:t>. </a:t>
            </a:r>
            <a:endParaRPr lang="ru-RU" sz="2400" dirty="0" smtClean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Содержимое 1"/>
          <p:cNvSpPr>
            <a:spLocks noGrp="1"/>
          </p:cNvSpPr>
          <p:nvPr>
            <p:ph idx="1"/>
          </p:nvPr>
        </p:nvSpPr>
        <p:spPr>
          <a:xfrm>
            <a:off x="195943" y="411254"/>
            <a:ext cx="11717383" cy="6283325"/>
          </a:xfrm>
        </p:spPr>
        <p:txBody>
          <a:bodyPr/>
          <a:lstStyle/>
          <a:p>
            <a:r>
              <a:rPr lang="en-US" sz="3200" dirty="0" smtClean="0"/>
              <a:t>11.1 – </a:t>
            </a:r>
            <a:r>
              <a:rPr lang="en-US" sz="3200" dirty="0" err="1" smtClean="0"/>
              <a:t>rasmda</a:t>
            </a:r>
            <a:r>
              <a:rPr lang="en-US" sz="3200" dirty="0" smtClean="0"/>
              <a:t> </a:t>
            </a:r>
            <a:r>
              <a:rPr lang="en-US" sz="3200" dirty="0" err="1" smtClean="0"/>
              <a:t>oddiy</a:t>
            </a:r>
            <a:r>
              <a:rPr lang="en-US" sz="3200" dirty="0" smtClean="0"/>
              <a:t>, </a:t>
            </a:r>
            <a:r>
              <a:rPr lang="en-US" sz="3200" dirty="0" err="1" smtClean="0"/>
              <a:t>markazdan</a:t>
            </a:r>
            <a:r>
              <a:rPr lang="en-US" sz="3200" dirty="0" smtClean="0"/>
              <a:t> </a:t>
            </a:r>
            <a:r>
              <a:rPr lang="en-US" sz="3200" dirty="0" err="1" smtClean="0"/>
              <a:t>qochma</a:t>
            </a:r>
            <a:r>
              <a:rPr lang="en-US" sz="3200" dirty="0" smtClean="0"/>
              <a:t> </a:t>
            </a:r>
            <a:r>
              <a:rPr lang="en-US" sz="3200" dirty="0" err="1" smtClean="0"/>
              <a:t>vibratorlarni</a:t>
            </a:r>
            <a:r>
              <a:rPr lang="en-US" sz="3200" dirty="0" smtClean="0"/>
              <a:t> </a:t>
            </a:r>
            <a:r>
              <a:rPr lang="en-US" sz="3200" dirty="0" err="1" smtClean="0"/>
              <a:t>sxemasi</a:t>
            </a:r>
            <a:r>
              <a:rPr lang="en-US" sz="3200" dirty="0" smtClean="0"/>
              <a:t> </a:t>
            </a:r>
            <a:r>
              <a:rPr lang="en-US" sz="3200" dirty="0" err="1" smtClean="0"/>
              <a:t>ko’rsatil;gan</a:t>
            </a:r>
            <a:r>
              <a:rPr lang="en-US" sz="3200" dirty="0" smtClean="0"/>
              <a:t>. U </a:t>
            </a:r>
            <a:r>
              <a:rPr lang="en-US" sz="3200" i="1" dirty="0" smtClean="0"/>
              <a:t>m</a:t>
            </a:r>
            <a:r>
              <a:rPr lang="en-US" sz="3200" i="1" baseline="-25000" dirty="0" smtClean="0"/>
              <a:t>2 </a:t>
            </a:r>
            <a:r>
              <a:rPr lang="en-US" sz="3200" dirty="0" err="1" smtClean="0"/>
              <a:t>massali</a:t>
            </a:r>
            <a:r>
              <a:rPr lang="en-US" sz="3200" dirty="0" smtClean="0"/>
              <a:t> </a:t>
            </a:r>
            <a:r>
              <a:rPr lang="en-US" sz="3200" dirty="0" err="1" smtClean="0"/>
              <a:t>bo’g’in</a:t>
            </a:r>
            <a:r>
              <a:rPr lang="en-US" sz="3200" dirty="0" smtClean="0"/>
              <a:t>, </a:t>
            </a:r>
            <a:r>
              <a:rPr lang="en-US" sz="3200" i="1" dirty="0" smtClean="0"/>
              <a:t>c </a:t>
            </a:r>
            <a:r>
              <a:rPr lang="en-US" sz="3200" dirty="0" err="1" smtClean="0"/>
              <a:t>bikrlik</a:t>
            </a:r>
            <a:r>
              <a:rPr lang="en-US" sz="3200" dirty="0" smtClean="0"/>
              <a:t> </a:t>
            </a:r>
            <a:r>
              <a:rPr lang="en-US" sz="3200" dirty="0" err="1" smtClean="0"/>
              <a:t>koeffitsiyenrli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i="1" dirty="0" smtClean="0"/>
              <a:t>m</a:t>
            </a:r>
            <a:r>
              <a:rPr lang="en-US" sz="3200" i="1" baseline="-25000" dirty="0" smtClean="0"/>
              <a:t>1 </a:t>
            </a:r>
            <a:r>
              <a:rPr lang="en-US" sz="3200" dirty="0" err="1" smtClean="0"/>
              <a:t>muvozanatlanmagan</a:t>
            </a:r>
            <a:r>
              <a:rPr lang="en-US" sz="3200" dirty="0" smtClean="0"/>
              <a:t> </a:t>
            </a:r>
            <a:r>
              <a:rPr lang="en-US" sz="3200" dirty="0" err="1" smtClean="0"/>
              <a:t>massali</a:t>
            </a:r>
            <a:r>
              <a:rPr lang="en-US" sz="3200" dirty="0" smtClean="0"/>
              <a:t>, </a:t>
            </a:r>
            <a:r>
              <a:rPr lang="en-US" sz="3200" i="1" dirty="0" smtClean="0"/>
              <a:t>J</a:t>
            </a:r>
            <a:r>
              <a:rPr lang="ru-RU" sz="3200" i="1" baseline="-25000" dirty="0" err="1" smtClean="0"/>
              <a:t>д</a:t>
            </a:r>
            <a:r>
              <a:rPr lang="en-US" sz="3200" dirty="0" smtClean="0"/>
              <a:t> </a:t>
            </a:r>
            <a:r>
              <a:rPr lang="en-US" sz="3200" dirty="0" err="1" smtClean="0"/>
              <a:t>inersiya</a:t>
            </a:r>
            <a:r>
              <a:rPr lang="en-US" sz="3200" dirty="0" smtClean="0"/>
              <a:t> </a:t>
            </a:r>
            <a:r>
              <a:rPr lang="en-US" sz="3200" dirty="0" err="1" smtClean="0"/>
              <a:t>momently</a:t>
            </a:r>
            <a:r>
              <a:rPr lang="en-US" sz="3200" dirty="0" smtClean="0"/>
              <a:t> </a:t>
            </a:r>
            <a:r>
              <a:rPr lang="en-US" sz="3200" dirty="0" err="1" smtClean="0"/>
              <a:t>yurituvchi</a:t>
            </a:r>
            <a:r>
              <a:rPr lang="en-US" sz="3200" dirty="0" smtClean="0"/>
              <a:t> </a:t>
            </a:r>
            <a:r>
              <a:rPr lang="en-US" sz="3200" dirty="0" err="1" smtClean="0"/>
              <a:t>bilan</a:t>
            </a:r>
            <a:r>
              <a:rPr lang="en-US" sz="3200" dirty="0" smtClean="0"/>
              <a:t> </a:t>
            </a:r>
            <a:r>
              <a:rPr lang="en-US" sz="3200" dirty="0" err="1" smtClean="0"/>
              <a:t>aylantiriluvchi</a:t>
            </a:r>
            <a:r>
              <a:rPr lang="en-US" sz="3200" dirty="0" smtClean="0"/>
              <a:t> </a:t>
            </a:r>
            <a:r>
              <a:rPr lang="en-US" sz="3200" dirty="0" err="1" smtClean="0"/>
              <a:t>qayishqoq</a:t>
            </a:r>
            <a:r>
              <a:rPr lang="en-US" sz="3200" dirty="0" smtClean="0"/>
              <a:t> </a:t>
            </a:r>
            <a:r>
              <a:rPr lang="en-US" sz="3200" dirty="0" err="1" smtClean="0"/>
              <a:t>bog’lanishdan</a:t>
            </a:r>
            <a:r>
              <a:rPr lang="en-US" sz="3200" dirty="0" smtClean="0"/>
              <a:t> </a:t>
            </a:r>
            <a:r>
              <a:rPr lang="en-US" sz="3200" dirty="0" err="1" smtClean="0"/>
              <a:t>iborat</a:t>
            </a:r>
            <a:r>
              <a:rPr lang="en-US" sz="3200" dirty="0" smtClean="0"/>
              <a:t>. </a:t>
            </a:r>
            <a:r>
              <a:rPr lang="en-US" sz="3200" dirty="0" err="1" smtClean="0"/>
              <a:t>Massali</a:t>
            </a:r>
            <a:r>
              <a:rPr lang="en-US" sz="3200" dirty="0" smtClean="0"/>
              <a:t> </a:t>
            </a:r>
            <a:r>
              <a:rPr lang="en-US" sz="3200" dirty="0" err="1" smtClean="0"/>
              <a:t>bo’g’inni</a:t>
            </a:r>
            <a:r>
              <a:rPr lang="en-US" sz="3200" dirty="0" smtClean="0"/>
              <a:t> </a:t>
            </a:r>
            <a:r>
              <a:rPr lang="en-US" sz="3200" i="1" dirty="0" smtClean="0"/>
              <a:t>x </a:t>
            </a:r>
            <a:r>
              <a:rPr lang="en-US" sz="3200" dirty="0" err="1" smtClean="0"/>
              <a:t>o’qi</a:t>
            </a:r>
            <a:r>
              <a:rPr lang="en-US" sz="3200" dirty="0" smtClean="0"/>
              <a:t> </a:t>
            </a:r>
            <a:r>
              <a:rPr lang="en-US" sz="3200" dirty="0" err="1" smtClean="0"/>
              <a:t>yo’nalishda</a:t>
            </a:r>
            <a:r>
              <a:rPr lang="en-US" sz="3200" dirty="0" smtClean="0"/>
              <a:t> </a:t>
            </a:r>
            <a:r>
              <a:rPr lang="en-US" sz="3200" dirty="0" err="1" smtClean="0"/>
              <a:t>tebranishini</a:t>
            </a:r>
            <a:r>
              <a:rPr lang="en-US" sz="3200" dirty="0" smtClean="0"/>
              <a:t> </a:t>
            </a:r>
            <a:r>
              <a:rPr lang="en-US" sz="3200" dirty="0" err="1" smtClean="0"/>
              <a:t>inersiya</a:t>
            </a:r>
            <a:r>
              <a:rPr lang="en-US" sz="3200" dirty="0" smtClean="0"/>
              <a:t> </a:t>
            </a:r>
            <a:r>
              <a:rPr lang="en-US" sz="3200" dirty="0" err="1" smtClean="0"/>
              <a:t>kuchini</a:t>
            </a:r>
            <a:r>
              <a:rPr lang="en-US" sz="3200" dirty="0" smtClean="0"/>
              <a:t> </a:t>
            </a:r>
            <a:r>
              <a:rPr lang="en-US" sz="3200" i="1" dirty="0" smtClean="0"/>
              <a:t>x </a:t>
            </a:r>
            <a:r>
              <a:rPr lang="en-US" sz="3200" dirty="0" err="1" smtClean="0"/>
              <a:t>o’qi</a:t>
            </a:r>
            <a:r>
              <a:rPr lang="en-US" sz="3200" dirty="0" smtClean="0"/>
              <a:t> </a:t>
            </a:r>
            <a:r>
              <a:rPr lang="en-US" sz="3200" dirty="0" err="1" smtClean="0"/>
              <a:t>bo’ylab</a:t>
            </a:r>
            <a:r>
              <a:rPr lang="en-US" sz="3200" dirty="0" smtClean="0"/>
              <a:t> </a:t>
            </a:r>
            <a:r>
              <a:rPr lang="en-US" sz="3200" dirty="0" err="1" smtClean="0"/>
              <a:t>yo’nalgan</a:t>
            </a:r>
            <a:r>
              <a:rPr lang="en-US" sz="3200" dirty="0" smtClean="0"/>
              <a:t> </a:t>
            </a:r>
            <a:r>
              <a:rPr lang="en-US" sz="3200" dirty="0" err="1" smtClean="0"/>
              <a:t>garmonik</a:t>
            </a:r>
            <a:r>
              <a:rPr lang="en-US" sz="3200" dirty="0" smtClean="0"/>
              <a:t> </a:t>
            </a:r>
            <a:r>
              <a:rPr lang="en-US" sz="3200" dirty="0" err="1" smtClean="0"/>
              <a:t>qonunda</a:t>
            </a:r>
            <a:r>
              <a:rPr lang="en-US" sz="3200" dirty="0" smtClean="0"/>
              <a:t> </a:t>
            </a:r>
            <a:r>
              <a:rPr lang="en-US" sz="3200" dirty="0" err="1" smtClean="0"/>
              <a:t>o’zgaradigan</a:t>
            </a:r>
            <a:r>
              <a:rPr lang="en-US" sz="3200" dirty="0" smtClean="0"/>
              <a:t> </a:t>
            </a:r>
            <a:r>
              <a:rPr lang="en-US" sz="3200" dirty="0" err="1" smtClean="0"/>
              <a:t>tashkil</a:t>
            </a:r>
            <a:r>
              <a:rPr lang="en-US" sz="3200" dirty="0" smtClean="0"/>
              <a:t> </a:t>
            </a:r>
            <a:r>
              <a:rPr lang="en-US" sz="3200" dirty="0" err="1" smtClean="0"/>
              <a:t>qiluvchisi</a:t>
            </a:r>
            <a:r>
              <a:rPr lang="en-US" sz="3200" dirty="0" smtClean="0"/>
              <a:t> </a:t>
            </a:r>
            <a:r>
              <a:rPr lang="en-US" sz="3200" dirty="0" err="1" smtClean="0"/>
              <a:t>majbur</a:t>
            </a:r>
            <a:r>
              <a:rPr lang="en-US" sz="3200" dirty="0" smtClean="0"/>
              <a:t> </a:t>
            </a:r>
            <a:r>
              <a:rPr lang="en-US" sz="3200" dirty="0" err="1" smtClean="0"/>
              <a:t>qilgan</a:t>
            </a:r>
            <a:r>
              <a:rPr lang="en-US" sz="3200" dirty="0" smtClean="0"/>
              <a:t> </a:t>
            </a:r>
            <a:r>
              <a:rPr lang="en-US" sz="3200" i="1" dirty="0" err="1" smtClean="0"/>
              <a:t>tebranish</a:t>
            </a:r>
            <a:r>
              <a:rPr lang="en-US" sz="3200" i="1" dirty="0" smtClean="0"/>
              <a:t> </a:t>
            </a:r>
            <a:r>
              <a:rPr lang="en-US" sz="3200" dirty="0" err="1" smtClean="0"/>
              <a:t>deb</a:t>
            </a:r>
            <a:r>
              <a:rPr lang="en-US" sz="3200" dirty="0" smtClean="0"/>
              <a:t> </a:t>
            </a:r>
            <a:r>
              <a:rPr lang="en-US" sz="3200" dirty="0" err="1" smtClean="0"/>
              <a:t>ko’rish</a:t>
            </a:r>
            <a:r>
              <a:rPr lang="en-US" sz="3200" dirty="0" smtClean="0"/>
              <a:t> </a:t>
            </a:r>
            <a:r>
              <a:rPr lang="en-US" sz="3200" dirty="0" err="1" smtClean="0"/>
              <a:t>mumkin</a:t>
            </a:r>
            <a:r>
              <a:rPr lang="en-US" sz="3200" dirty="0" smtClean="0"/>
              <a:t>. </a:t>
            </a:r>
            <a:r>
              <a:rPr lang="en-US" sz="3200" dirty="0" err="1" smtClean="0"/>
              <a:t>Shunga</a:t>
            </a:r>
            <a:r>
              <a:rPr lang="en-US" sz="3200" dirty="0" smtClean="0"/>
              <a:t> </a:t>
            </a:r>
            <a:r>
              <a:rPr lang="en-US" sz="3200" dirty="0" err="1" smtClean="0"/>
              <a:t>mos</a:t>
            </a:r>
            <a:r>
              <a:rPr lang="en-US" sz="3200" dirty="0" smtClean="0"/>
              <a:t> </a:t>
            </a:r>
            <a:r>
              <a:rPr lang="en-US" sz="3200" dirty="0" err="1" smtClean="0"/>
              <a:t>markazdan</a:t>
            </a:r>
            <a:r>
              <a:rPr lang="en-US" sz="3200" dirty="0" smtClean="0"/>
              <a:t> </a:t>
            </a:r>
            <a:r>
              <a:rPr lang="en-US" sz="3200" dirty="0" err="1" smtClean="0"/>
              <a:t>qochma</a:t>
            </a:r>
            <a:r>
              <a:rPr lang="en-US" sz="3200" dirty="0" smtClean="0"/>
              <a:t> </a:t>
            </a:r>
            <a:r>
              <a:rPr lang="en-US" sz="3200" dirty="0" err="1" smtClean="0"/>
              <a:t>vibratorli</a:t>
            </a:r>
            <a:r>
              <a:rPr lang="en-US" sz="3200" dirty="0" smtClean="0"/>
              <a:t> </a:t>
            </a:r>
            <a:r>
              <a:rPr lang="en-US" sz="3200" dirty="0" err="1" smtClean="0"/>
              <a:t>mexanizm</a:t>
            </a:r>
            <a:r>
              <a:rPr lang="en-US" sz="3200" dirty="0" smtClean="0"/>
              <a:t> </a:t>
            </a:r>
            <a:r>
              <a:rPr lang="en-US" sz="3200" b="1" i="1" dirty="0" err="1" smtClean="0">
                <a:solidFill>
                  <a:srgbClr val="FF0000"/>
                </a:solidFill>
              </a:rPr>
              <a:t>inersionli</a:t>
            </a:r>
            <a:r>
              <a:rPr lang="en-US" sz="3200" b="1" i="1" dirty="0" smtClean="0">
                <a:solidFill>
                  <a:srgbClr val="FF0000"/>
                </a:solidFill>
              </a:rPr>
              <a:t> </a:t>
            </a:r>
            <a:r>
              <a:rPr lang="en-US" sz="3200" b="1" i="1" dirty="0" err="1" smtClean="0">
                <a:solidFill>
                  <a:srgbClr val="FF0000"/>
                </a:solidFill>
              </a:rPr>
              <a:t>qo’zg’atuvchi</a:t>
            </a:r>
            <a:r>
              <a:rPr lang="en-US" sz="3200" b="1" i="1" dirty="0" smtClean="0">
                <a:solidFill>
                  <a:srgbClr val="FF0000"/>
                </a:solidFill>
              </a:rPr>
              <a:t> </a:t>
            </a:r>
            <a:r>
              <a:rPr lang="en-US" sz="3200" b="1" i="1" dirty="0" err="1" smtClean="0">
                <a:solidFill>
                  <a:srgbClr val="FF0000"/>
                </a:solidFill>
              </a:rPr>
              <a:t>tebranuvchi</a:t>
            </a:r>
            <a:r>
              <a:rPr lang="en-US" sz="3200" b="1" i="1" dirty="0" smtClean="0">
                <a:solidFill>
                  <a:srgbClr val="FF0000"/>
                </a:solidFill>
              </a:rPr>
              <a:t> </a:t>
            </a:r>
            <a:r>
              <a:rPr lang="en-US" sz="3200" b="1" i="1" dirty="0" err="1" smtClean="0">
                <a:solidFill>
                  <a:srgbClr val="FF0000"/>
                </a:solidFill>
              </a:rPr>
              <a:t>Sistema</a:t>
            </a:r>
            <a:r>
              <a:rPr lang="en-US" sz="3200" b="1" i="1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/>
              <a:t>deyiladi</a:t>
            </a:r>
            <a:r>
              <a:rPr lang="en-US" sz="3200" dirty="0" smtClean="0"/>
              <a:t>.</a:t>
            </a:r>
            <a:endParaRPr lang="ru-RU" sz="3200" b="1" dirty="0" smtClean="0"/>
          </a:p>
          <a:p>
            <a:endParaRPr lang="ru-RU" sz="3200" dirty="0" smtClean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1031966" y="363915"/>
            <a:ext cx="10192871" cy="5755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i="1" dirty="0" smtClean="0">
                <a:solidFill>
                  <a:srgbClr val="00B0F0"/>
                </a:solidFill>
              </a:rPr>
              <a:t>11.2. </a:t>
            </a:r>
            <a:r>
              <a:rPr lang="en-US" sz="3200" b="1" i="1" dirty="0" err="1" smtClean="0">
                <a:solidFill>
                  <a:srgbClr val="00B0F0"/>
                </a:solidFill>
              </a:rPr>
              <a:t>Cheklangan</a:t>
            </a:r>
            <a:r>
              <a:rPr lang="en-US" sz="3200" b="1" i="1" dirty="0" smtClean="0">
                <a:solidFill>
                  <a:srgbClr val="00B0F0"/>
                </a:solidFill>
              </a:rPr>
              <a:t> </a:t>
            </a:r>
            <a:r>
              <a:rPr lang="en-US" sz="3200" b="1" i="1" dirty="0" err="1" smtClean="0">
                <a:solidFill>
                  <a:srgbClr val="00B0F0"/>
                </a:solidFill>
              </a:rPr>
              <a:t>quvvatli</a:t>
            </a:r>
            <a:r>
              <a:rPr lang="en-US" sz="3200" b="1" i="1" dirty="0" smtClean="0">
                <a:solidFill>
                  <a:srgbClr val="00B0F0"/>
                </a:solidFill>
              </a:rPr>
              <a:t> </a:t>
            </a:r>
            <a:r>
              <a:rPr lang="en-US" sz="3200" b="1" i="1" dirty="0" err="1" smtClean="0">
                <a:solidFill>
                  <a:srgbClr val="00B0F0"/>
                </a:solidFill>
              </a:rPr>
              <a:t>yurituvchili</a:t>
            </a:r>
            <a:r>
              <a:rPr lang="en-US" sz="3200" b="1" i="1" dirty="0" smtClean="0">
                <a:solidFill>
                  <a:srgbClr val="00B0F0"/>
                </a:solidFill>
              </a:rPr>
              <a:t> </a:t>
            </a:r>
            <a:r>
              <a:rPr lang="en-US" sz="3200" b="1" i="1" dirty="0" err="1" smtClean="0">
                <a:solidFill>
                  <a:srgbClr val="00B0F0"/>
                </a:solidFill>
              </a:rPr>
              <a:t>vibratorlni</a:t>
            </a:r>
            <a:r>
              <a:rPr lang="en-US" sz="3200" b="1" i="1" dirty="0" smtClean="0">
                <a:solidFill>
                  <a:srgbClr val="00B0F0"/>
                </a:solidFill>
              </a:rPr>
              <a:t> </a:t>
            </a:r>
            <a:r>
              <a:rPr lang="en-US" sz="3200" b="1" i="1" dirty="0" err="1" smtClean="0">
                <a:solidFill>
                  <a:srgbClr val="00B0F0"/>
                </a:solidFill>
              </a:rPr>
              <a:t>harakat</a:t>
            </a:r>
            <a:r>
              <a:rPr lang="en-US" sz="3200" b="1" i="1" dirty="0" smtClean="0">
                <a:solidFill>
                  <a:srgbClr val="00B0F0"/>
                </a:solidFill>
              </a:rPr>
              <a:t> </a:t>
            </a:r>
            <a:r>
              <a:rPr lang="en-US" sz="3200" b="1" i="1" dirty="0" err="1" smtClean="0">
                <a:solidFill>
                  <a:srgbClr val="00B0F0"/>
                </a:solidFill>
              </a:rPr>
              <a:t>tenglamasi</a:t>
            </a:r>
            <a:endParaRPr lang="en-US" sz="3200" b="1" i="1" dirty="0" smtClean="0">
              <a:solidFill>
                <a:srgbClr val="00B0F0"/>
              </a:solidFill>
            </a:endParaRPr>
          </a:p>
          <a:p>
            <a:pPr>
              <a:lnSpc>
                <a:spcPct val="150000"/>
              </a:lnSpc>
            </a:pPr>
            <a:endParaRPr lang="ru-RU" sz="3200" b="1" dirty="0" smtClean="0">
              <a:solidFill>
                <a:srgbClr val="00B0F0"/>
              </a:solidFill>
            </a:endParaRPr>
          </a:p>
          <a:p>
            <a:r>
              <a:rPr lang="en-US" sz="3200" dirty="0" smtClean="0"/>
              <a:t>	</a:t>
            </a:r>
            <a:r>
              <a:rPr lang="en-US" sz="3200" dirty="0" err="1" smtClean="0"/>
              <a:t>Harakat</a:t>
            </a:r>
            <a:r>
              <a:rPr lang="en-US" sz="3200" dirty="0" smtClean="0"/>
              <a:t> </a:t>
            </a:r>
            <a:r>
              <a:rPr lang="en-US" sz="3200" dirty="0" err="1" smtClean="0"/>
              <a:t>tenglamasini</a:t>
            </a:r>
            <a:r>
              <a:rPr lang="en-US" sz="3200" dirty="0" smtClean="0"/>
              <a:t> </a:t>
            </a:r>
            <a:r>
              <a:rPr lang="en-US" sz="3200" dirty="0" err="1" smtClean="0"/>
              <a:t>tuzishda</a:t>
            </a:r>
            <a:r>
              <a:rPr lang="en-US" sz="3200" dirty="0" smtClean="0"/>
              <a:t> </a:t>
            </a:r>
            <a:r>
              <a:rPr lang="en-US" sz="3200" i="1" dirty="0" smtClean="0"/>
              <a:t>m</a:t>
            </a:r>
            <a:r>
              <a:rPr lang="en-US" sz="3200" i="1" baseline="-25000" dirty="0" smtClean="0"/>
              <a:t>1 </a:t>
            </a:r>
            <a:r>
              <a:rPr lang="en-US" sz="3200" dirty="0" err="1" smtClean="0"/>
              <a:t>massaning</a:t>
            </a:r>
            <a:r>
              <a:rPr lang="en-US" sz="3200" dirty="0" smtClean="0"/>
              <a:t> </a:t>
            </a:r>
            <a:r>
              <a:rPr lang="en-US" sz="3200" dirty="0" err="1" smtClean="0"/>
              <a:t>harakati</a:t>
            </a:r>
            <a:r>
              <a:rPr lang="en-US" sz="3200" dirty="0" smtClean="0"/>
              <a:t> </a:t>
            </a:r>
            <a:r>
              <a:rPr lang="en-US" sz="3200" dirty="0" err="1" smtClean="0"/>
              <a:t>gorizontal</a:t>
            </a:r>
            <a:r>
              <a:rPr lang="en-US" sz="3200" dirty="0" smtClean="0"/>
              <a:t> </a:t>
            </a:r>
            <a:r>
              <a:rPr lang="en-US" sz="3200" dirty="0" err="1" smtClean="0"/>
              <a:t>tekislikda</a:t>
            </a:r>
            <a:r>
              <a:rPr lang="en-US" sz="3200" dirty="0" smtClean="0"/>
              <a:t> </a:t>
            </a:r>
            <a:r>
              <a:rPr lang="en-US" sz="3200" dirty="0" err="1" smtClean="0"/>
              <a:t>bo’ladi</a:t>
            </a:r>
            <a:r>
              <a:rPr lang="en-US" sz="3200" dirty="0" smtClean="0"/>
              <a:t>, “</a:t>
            </a:r>
            <a:r>
              <a:rPr lang="en-US" sz="3200" dirty="0" err="1" smtClean="0"/>
              <a:t>polzun-tayanch</a:t>
            </a:r>
            <a:r>
              <a:rPr lang="en-US" sz="3200" dirty="0" smtClean="0"/>
              <a:t>” </a:t>
            </a:r>
            <a:r>
              <a:rPr lang="en-US" sz="3200" dirty="0" err="1" smtClean="0"/>
              <a:t>juftligi</a:t>
            </a:r>
            <a:r>
              <a:rPr lang="en-US" sz="3200" dirty="0" smtClean="0"/>
              <a:t> </a:t>
            </a:r>
            <a:r>
              <a:rPr lang="en-US" sz="3200" i="1" dirty="0" smtClean="0"/>
              <a:t>F</a:t>
            </a:r>
            <a:r>
              <a:rPr lang="en-US" sz="3200" i="1" baseline="-25000" dirty="0" smtClean="0"/>
              <a:t>t</a:t>
            </a:r>
            <a:r>
              <a:rPr lang="en-US" sz="3200" i="1" dirty="0" smtClean="0"/>
              <a:t>=</a:t>
            </a:r>
            <a:r>
              <a:rPr lang="ru-RU" sz="3200" i="1" dirty="0" smtClean="0">
                <a:sym typeface="Symbol"/>
              </a:rPr>
              <a:t></a:t>
            </a:r>
            <a:r>
              <a:rPr lang="ru-RU" sz="3200" i="1" dirty="0" smtClean="0"/>
              <a:t> </a:t>
            </a:r>
            <a:r>
              <a:rPr lang="ru-RU" sz="3200" i="1" dirty="0" err="1" smtClean="0"/>
              <a:t>х</a:t>
            </a:r>
            <a:r>
              <a:rPr lang="en-US" sz="3200" dirty="0" smtClean="0"/>
              <a:t> </a:t>
            </a:r>
            <a:r>
              <a:rPr lang="en-US" sz="3200" dirty="0" err="1" smtClean="0"/>
              <a:t>ifoda</a:t>
            </a:r>
            <a:r>
              <a:rPr lang="en-US" sz="3200" dirty="0" smtClean="0"/>
              <a:t> </a:t>
            </a:r>
            <a:r>
              <a:rPr lang="en-US" sz="3200" dirty="0" err="1" smtClean="0"/>
              <a:t>bilan</a:t>
            </a:r>
            <a:r>
              <a:rPr lang="en-US" sz="3200" dirty="0" smtClean="0"/>
              <a:t> </a:t>
            </a:r>
            <a:r>
              <a:rPr lang="en-US" sz="3200" dirty="0" err="1" smtClean="0"/>
              <a:t>aniqlanadi</a:t>
            </a:r>
            <a:r>
              <a:rPr lang="en-US" sz="3200" dirty="0" smtClean="0"/>
              <a:t> </a:t>
            </a:r>
            <a:r>
              <a:rPr lang="en-US" sz="3200" dirty="0" err="1" smtClean="0"/>
              <a:t>deb</a:t>
            </a:r>
            <a:r>
              <a:rPr lang="en-US" sz="3200" dirty="0" smtClean="0"/>
              <a:t> </a:t>
            </a:r>
            <a:r>
              <a:rPr lang="en-US" sz="3200" dirty="0" err="1" smtClean="0"/>
              <a:t>qabul</a:t>
            </a:r>
            <a:r>
              <a:rPr lang="en-US" sz="3200" dirty="0" smtClean="0"/>
              <a:t> </a:t>
            </a:r>
            <a:r>
              <a:rPr lang="en-US" sz="3200" dirty="0" err="1" smtClean="0"/>
              <a:t>qilamiz</a:t>
            </a:r>
            <a:r>
              <a:rPr lang="en-US" sz="3200" dirty="0" smtClean="0"/>
              <a:t>.</a:t>
            </a:r>
            <a:endParaRPr lang="ru-RU" sz="3200" b="1" dirty="0" smtClean="0"/>
          </a:p>
          <a:p>
            <a:r>
              <a:rPr lang="en-US" sz="3200" dirty="0" smtClean="0"/>
              <a:t>	</a:t>
            </a:r>
            <a:r>
              <a:rPr lang="en-US" sz="3200" dirty="0" err="1" smtClean="0"/>
              <a:t>Mexanizmning</a:t>
            </a:r>
            <a:r>
              <a:rPr lang="en-US" sz="3200" dirty="0" smtClean="0"/>
              <a:t> </a:t>
            </a:r>
            <a:r>
              <a:rPr lang="en-US" sz="3200" dirty="0" err="1" smtClean="0"/>
              <a:t>kinetik</a:t>
            </a:r>
            <a:r>
              <a:rPr lang="en-US" sz="3200" dirty="0" smtClean="0"/>
              <a:t> </a:t>
            </a:r>
            <a:r>
              <a:rPr lang="en-US" sz="3200" dirty="0" err="1" smtClean="0"/>
              <a:t>energiyasi</a:t>
            </a:r>
            <a:r>
              <a:rPr lang="en-US" sz="3200" dirty="0" smtClean="0"/>
              <a:t> </a:t>
            </a:r>
            <a:r>
              <a:rPr lang="en-US" sz="3200" dirty="0" err="1" smtClean="0"/>
              <a:t>quyidagicha</a:t>
            </a:r>
            <a:r>
              <a:rPr lang="en-US" sz="3200" dirty="0" smtClean="0"/>
              <a:t>:</a:t>
            </a:r>
            <a:endParaRPr lang="ru-RU" sz="3200" b="1" dirty="0" smtClean="0"/>
          </a:p>
          <a:p>
            <a:endParaRPr lang="uz-Cyrl-UZ" sz="3200" dirty="0" smtClean="0"/>
          </a:p>
          <a:p>
            <a:endParaRPr lang="uz-Cyrl-UZ" sz="3200" dirty="0" smtClean="0"/>
          </a:p>
          <a:p>
            <a:r>
              <a:rPr lang="en-US" sz="3200" dirty="0" err="1" smtClean="0"/>
              <a:t>bu</a:t>
            </a:r>
            <a:r>
              <a:rPr lang="en-US" sz="3200" dirty="0" smtClean="0"/>
              <a:t> </a:t>
            </a:r>
            <a:r>
              <a:rPr lang="en-US" sz="3200" dirty="0" err="1" smtClean="0"/>
              <a:t>yerda</a:t>
            </a:r>
            <a:r>
              <a:rPr lang="en-US" sz="3200" dirty="0" smtClean="0"/>
              <a:t>,</a:t>
            </a:r>
            <a:r>
              <a:rPr lang="en-US" sz="3200" b="1" dirty="0" smtClean="0"/>
              <a:t> </a:t>
            </a:r>
            <a:endParaRPr lang="ru-RU" sz="3200" b="1" dirty="0"/>
          </a:p>
        </p:txBody>
      </p:sp>
      <p:graphicFrame>
        <p:nvGraphicFramePr>
          <p:cNvPr id="11266" name="Object 2"/>
          <p:cNvGraphicFramePr>
            <a:graphicFrameLocks noChangeAspect="1"/>
          </p:cNvGraphicFramePr>
          <p:nvPr/>
        </p:nvGraphicFramePr>
        <p:xfrm>
          <a:off x="4284617" y="4637315"/>
          <a:ext cx="1058091" cy="1016597"/>
        </p:xfrm>
        <a:graphic>
          <a:graphicData uri="http://schemas.openxmlformats.org/presentationml/2006/ole">
            <p:oleObj spid="_x0000_s11266" name="Формула" r:id="rId3" imgW="406048" imgH="393359" progId="Equation.3">
              <p:embed/>
            </p:oleObj>
          </a:graphicData>
        </a:graphic>
      </p:graphicFrame>
      <p:graphicFrame>
        <p:nvGraphicFramePr>
          <p:cNvPr id="11265" name="Object 1"/>
          <p:cNvGraphicFramePr>
            <a:graphicFrameLocks noChangeAspect="1"/>
          </p:cNvGraphicFramePr>
          <p:nvPr/>
        </p:nvGraphicFramePr>
        <p:xfrm>
          <a:off x="5238206" y="4947286"/>
          <a:ext cx="2619061" cy="473800"/>
        </p:xfrm>
        <a:graphic>
          <a:graphicData uri="http://schemas.openxmlformats.org/presentationml/2006/ole">
            <p:oleObj spid="_x0000_s11265" name="Формула" r:id="rId4" imgW="1459866" imgH="253890" progId="Equation.3">
              <p:embed/>
            </p:oleObj>
          </a:graphicData>
        </a:graphic>
      </p:graphicFrame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0" y="923925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1269" name="Object 5"/>
          <p:cNvGraphicFramePr>
            <a:graphicFrameLocks noChangeAspect="1"/>
          </p:cNvGraphicFramePr>
          <p:nvPr/>
        </p:nvGraphicFramePr>
        <p:xfrm>
          <a:off x="4545872" y="6035040"/>
          <a:ext cx="3790605" cy="470263"/>
        </p:xfrm>
        <a:graphic>
          <a:graphicData uri="http://schemas.openxmlformats.org/presentationml/2006/ole">
            <p:oleObj spid="_x0000_s11269" name="Формула" r:id="rId5" imgW="1841500" imgH="228600" progId="Equation.3">
              <p:embed/>
            </p:oleObj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0" y="314960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auto">
          <a:xfrm>
            <a:off x="0" y="3387725"/>
            <a:ext cx="701675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ru-RU" sz="1200">
                <a:latin typeface="Lucida Sans Unicode" pitchFamily="34" charset="0"/>
                <a:cs typeface="Times New Roman" pitchFamily="18" charset="0"/>
              </a:rPr>
              <a:t>	</a:t>
            </a:r>
            <a:r>
              <a:rPr lang="ru-RU" sz="1500">
                <a:latin typeface="Lucida Sans Unicode" pitchFamily="34" charset="0"/>
              </a:rPr>
              <a:t> </a:t>
            </a:r>
            <a:endParaRPr lang="ru-RU">
              <a:latin typeface="Lucida Sans Unicode" pitchFamily="34" charset="0"/>
            </a:endParaRPr>
          </a:p>
        </p:txBody>
      </p:sp>
      <p:sp>
        <p:nvSpPr>
          <p:cNvPr id="2" name="Rectangle 6"/>
          <p:cNvSpPr>
            <a:spLocks noChangeArrowheads="1"/>
          </p:cNvSpPr>
          <p:nvPr/>
        </p:nvSpPr>
        <p:spPr bwMode="auto">
          <a:xfrm>
            <a:off x="1097279" y="888274"/>
            <a:ext cx="10340788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3200" dirty="0" err="1" smtClean="0"/>
              <a:t>Yurituvchining</a:t>
            </a:r>
            <a:r>
              <a:rPr lang="en-US" sz="3200" dirty="0" smtClean="0"/>
              <a:t> </a:t>
            </a:r>
            <a:r>
              <a:rPr lang="en-US" sz="3200" dirty="0" err="1" smtClean="0"/>
              <a:t>xarakteristikasini</a:t>
            </a:r>
            <a:r>
              <a:rPr lang="en-US" sz="3200" dirty="0" smtClean="0"/>
              <a:t> </a:t>
            </a:r>
            <a:r>
              <a:rPr lang="en-US" sz="3200" dirty="0" err="1" smtClean="0"/>
              <a:t>quyidagicha</a:t>
            </a:r>
            <a:r>
              <a:rPr lang="en-US" sz="3200" dirty="0" smtClean="0"/>
              <a:t> </a:t>
            </a:r>
            <a:r>
              <a:rPr lang="en-US" sz="3200" dirty="0" err="1" smtClean="0"/>
              <a:t>berilgan</a:t>
            </a:r>
            <a:r>
              <a:rPr lang="en-US" sz="3200" dirty="0" smtClean="0"/>
              <a:t> </a:t>
            </a:r>
            <a:r>
              <a:rPr lang="en-US" sz="3200" dirty="0" err="1" smtClean="0"/>
              <a:t>deb</a:t>
            </a:r>
            <a:r>
              <a:rPr lang="en-US" sz="3200" dirty="0" smtClean="0"/>
              <a:t> </a:t>
            </a:r>
            <a:r>
              <a:rPr lang="en-US" sz="3200" dirty="0" err="1" smtClean="0"/>
              <a:t>hisoblaymiz</a:t>
            </a:r>
            <a:r>
              <a:rPr lang="en-US" sz="3200" dirty="0" smtClean="0"/>
              <a:t>:</a:t>
            </a:r>
            <a:endParaRPr lang="ru-RU" sz="3200" b="1" dirty="0" smtClean="0"/>
          </a:p>
          <a:p>
            <a:pPr algn="ctr"/>
            <a:r>
              <a:rPr lang="x-none" sz="3200" i="1" smtClean="0"/>
              <a:t>М</a:t>
            </a:r>
            <a:r>
              <a:rPr lang="x-none" sz="3200" i="1" baseline="-25000" smtClean="0"/>
              <a:t>Д</a:t>
            </a:r>
            <a:r>
              <a:rPr lang="en-US" sz="3200" i="1" dirty="0" smtClean="0"/>
              <a:t>= </a:t>
            </a:r>
            <a:r>
              <a:rPr lang="x-none" sz="3200" i="1" smtClean="0"/>
              <a:t>М</a:t>
            </a:r>
            <a:r>
              <a:rPr lang="x-none" sz="3200" i="1" baseline="-25000" smtClean="0"/>
              <a:t>Д </a:t>
            </a:r>
            <a:endParaRPr lang="ru-RU" sz="3200" b="1" dirty="0" smtClean="0"/>
          </a:p>
          <a:p>
            <a:r>
              <a:rPr lang="en-US" sz="3200" dirty="0" smtClean="0"/>
              <a:t>	</a:t>
            </a:r>
            <a:r>
              <a:rPr lang="en-US" sz="3200" dirty="0" err="1" smtClean="0"/>
              <a:t>Harakat</a:t>
            </a:r>
            <a:r>
              <a:rPr lang="en-US" sz="3200" dirty="0" smtClean="0"/>
              <a:t> </a:t>
            </a:r>
            <a:r>
              <a:rPr lang="en-US" sz="3200" dirty="0" err="1" smtClean="0"/>
              <a:t>tenglamasini</a:t>
            </a:r>
            <a:r>
              <a:rPr lang="en-US" sz="3200" dirty="0" smtClean="0"/>
              <a:t> </a:t>
            </a:r>
            <a:r>
              <a:rPr lang="en-US" sz="3200" dirty="0" err="1" smtClean="0"/>
              <a:t>Lagranjning</a:t>
            </a:r>
            <a:r>
              <a:rPr lang="en-US" sz="3200" dirty="0" smtClean="0"/>
              <a:t> </a:t>
            </a:r>
            <a:r>
              <a:rPr lang="en-US" sz="3200" dirty="0" err="1" smtClean="0"/>
              <a:t>ikkinchi</a:t>
            </a:r>
            <a:r>
              <a:rPr lang="en-US" sz="3200" dirty="0" smtClean="0"/>
              <a:t> </a:t>
            </a:r>
            <a:r>
              <a:rPr lang="en-US" sz="3200" dirty="0" err="1" smtClean="0"/>
              <a:t>darajali</a:t>
            </a:r>
            <a:r>
              <a:rPr lang="en-US" sz="3200" dirty="0" smtClean="0"/>
              <a:t> </a:t>
            </a:r>
            <a:r>
              <a:rPr lang="en-US" sz="3200" dirty="0" err="1" smtClean="0"/>
              <a:t>tenglamasidan</a:t>
            </a:r>
            <a:r>
              <a:rPr lang="en-US" sz="3200" dirty="0" smtClean="0"/>
              <a:t> (11.1 </a:t>
            </a:r>
            <a:r>
              <a:rPr lang="en-US" sz="3200" dirty="0" err="1" smtClean="0"/>
              <a:t>va</a:t>
            </a:r>
            <a:r>
              <a:rPr lang="en-US" sz="3200" dirty="0" smtClean="0"/>
              <a:t> 11.2) </a:t>
            </a:r>
            <a:r>
              <a:rPr lang="en-US" sz="3200" dirty="0" err="1" smtClean="0"/>
              <a:t>ifodalarni</a:t>
            </a:r>
            <a:r>
              <a:rPr lang="en-US" sz="3200" dirty="0" smtClean="0"/>
              <a:t> </a:t>
            </a:r>
            <a:r>
              <a:rPr lang="en-US" sz="3200" dirty="0" err="1" smtClean="0"/>
              <a:t>nazarga</a:t>
            </a:r>
            <a:r>
              <a:rPr lang="en-US" sz="3200" dirty="0" smtClean="0"/>
              <a:t> </a:t>
            </a:r>
            <a:r>
              <a:rPr lang="en-US" sz="3200" dirty="0" err="1" smtClean="0"/>
              <a:t>olib</a:t>
            </a:r>
            <a:r>
              <a:rPr lang="en-US" sz="3200" dirty="0" smtClean="0"/>
              <a:t> </a:t>
            </a:r>
            <a:r>
              <a:rPr lang="en-US" sz="3200" dirty="0" err="1" smtClean="0"/>
              <a:t>quyidagicha</a:t>
            </a:r>
            <a:r>
              <a:rPr lang="en-US" sz="3200" dirty="0" smtClean="0"/>
              <a:t> </a:t>
            </a:r>
            <a:r>
              <a:rPr lang="en-US" sz="3200" dirty="0" err="1" smtClean="0"/>
              <a:t>aniqlaymiz</a:t>
            </a:r>
            <a:r>
              <a:rPr lang="en-US" sz="3200" dirty="0" smtClean="0"/>
              <a:t>:</a:t>
            </a:r>
            <a:endParaRPr lang="ru-RU" sz="3200" b="1" dirty="0" smtClean="0"/>
          </a:p>
          <a:p>
            <a:endParaRPr lang="ru-RU" sz="3200" b="1" dirty="0" smtClean="0"/>
          </a:p>
          <a:p>
            <a:r>
              <a:rPr lang="en-US" sz="3200" dirty="0" smtClean="0"/>
              <a:t>                                                                        </a:t>
            </a:r>
          </a:p>
          <a:p>
            <a:endParaRPr lang="en-US" sz="3200" dirty="0" smtClean="0"/>
          </a:p>
          <a:p>
            <a:pPr algn="r"/>
            <a:r>
              <a:rPr lang="en-US" sz="3200" dirty="0" smtClean="0"/>
              <a:t>(11.3)</a:t>
            </a:r>
            <a:endParaRPr lang="ru-RU" sz="3200" b="1" dirty="0"/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244" name="Object 4"/>
          <p:cNvGraphicFramePr>
            <a:graphicFrameLocks noChangeAspect="1"/>
          </p:cNvGraphicFramePr>
          <p:nvPr/>
        </p:nvGraphicFramePr>
        <p:xfrm>
          <a:off x="2555080" y="4258490"/>
          <a:ext cx="7879532" cy="679270"/>
        </p:xfrm>
        <a:graphic>
          <a:graphicData uri="http://schemas.openxmlformats.org/presentationml/2006/ole">
            <p:oleObj spid="_x0000_s10244" name="Формула" r:id="rId3" imgW="2603500" imgH="228600" progId="Equation.3">
              <p:embed/>
            </p:oleObj>
          </a:graphicData>
        </a:graphic>
      </p:graphicFrame>
      <p:graphicFrame>
        <p:nvGraphicFramePr>
          <p:cNvPr id="10243" name="Object 3"/>
          <p:cNvGraphicFramePr>
            <a:graphicFrameLocks noChangeAspect="1"/>
          </p:cNvGraphicFramePr>
          <p:nvPr/>
        </p:nvGraphicFramePr>
        <p:xfrm>
          <a:off x="4611189" y="5249636"/>
          <a:ext cx="4826468" cy="811530"/>
        </p:xfrm>
        <a:graphic>
          <a:graphicData uri="http://schemas.openxmlformats.org/presentationml/2006/ole">
            <p:oleObj spid="_x0000_s10243" name="Формула" r:id="rId4" imgW="1574117" imgH="266584" progId="Equation.3">
              <p:embed/>
            </p:oleObj>
          </a:graphicData>
        </a:graphic>
      </p:graphicFrame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0" y="74295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0" y="314960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auto">
          <a:xfrm>
            <a:off x="0" y="3387725"/>
            <a:ext cx="701675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ru-RU" sz="1200">
                <a:latin typeface="Lucida Sans Unicode" pitchFamily="34" charset="0"/>
                <a:cs typeface="Times New Roman" pitchFamily="18" charset="0"/>
              </a:rPr>
              <a:t>	</a:t>
            </a:r>
            <a:r>
              <a:rPr lang="ru-RU" sz="1500">
                <a:latin typeface="Lucida Sans Unicode" pitchFamily="34" charset="0"/>
              </a:rPr>
              <a:t> </a:t>
            </a:r>
            <a:endParaRPr lang="ru-RU">
              <a:latin typeface="Lucida Sans Unicode" pitchFamily="34" charset="0"/>
            </a:endParaRPr>
          </a:p>
        </p:txBody>
      </p:sp>
      <p:sp>
        <p:nvSpPr>
          <p:cNvPr id="2" name="Rectangle 6"/>
          <p:cNvSpPr>
            <a:spLocks noChangeArrowheads="1"/>
          </p:cNvSpPr>
          <p:nvPr/>
        </p:nvSpPr>
        <p:spPr bwMode="auto">
          <a:xfrm>
            <a:off x="1097279" y="888274"/>
            <a:ext cx="10340788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3200" i="1" dirty="0" smtClean="0"/>
              <a:t>m= m</a:t>
            </a:r>
            <a:r>
              <a:rPr lang="en-US" sz="3200" i="1" baseline="-25000" dirty="0" smtClean="0"/>
              <a:t>1</a:t>
            </a:r>
            <a:r>
              <a:rPr lang="en-US" sz="3200" i="1" dirty="0" smtClean="0"/>
              <a:t>+ m</a:t>
            </a:r>
            <a:r>
              <a:rPr lang="en-US" sz="3200" i="1" baseline="-25000" dirty="0" smtClean="0"/>
              <a:t>2</a:t>
            </a:r>
            <a:r>
              <a:rPr lang="en-US" sz="3200" i="1" dirty="0" smtClean="0"/>
              <a:t>, J= J</a:t>
            </a:r>
            <a:r>
              <a:rPr lang="ru-RU" sz="3200" i="1" baseline="-25000" dirty="0" err="1" smtClean="0"/>
              <a:t>д</a:t>
            </a:r>
            <a:r>
              <a:rPr lang="ru-RU" sz="3200" i="1" baseline="-25000" dirty="0" smtClean="0"/>
              <a:t> </a:t>
            </a:r>
            <a:r>
              <a:rPr lang="en-US" sz="3200" dirty="0" err="1" smtClean="0"/>
              <a:t>belgilarini</a:t>
            </a:r>
            <a:r>
              <a:rPr lang="en-US" sz="3200" dirty="0" smtClean="0"/>
              <a:t> </a:t>
            </a:r>
            <a:r>
              <a:rPr lang="en-US" sz="3200" dirty="0" err="1" smtClean="0"/>
              <a:t>kiritamiz</a:t>
            </a:r>
            <a:r>
              <a:rPr lang="en-US" sz="3200" dirty="0" smtClean="0"/>
              <a:t>. </a:t>
            </a:r>
            <a:r>
              <a:rPr lang="en-US" sz="3200" dirty="0" err="1" smtClean="0"/>
              <a:t>Harakat</a:t>
            </a:r>
            <a:r>
              <a:rPr lang="en-US" sz="3200" dirty="0" smtClean="0"/>
              <a:t> </a:t>
            </a:r>
            <a:r>
              <a:rPr lang="en-US" sz="3200" dirty="0" err="1" smtClean="0"/>
              <a:t>tenglamani</a:t>
            </a:r>
            <a:r>
              <a:rPr lang="en-US" sz="3200" dirty="0" smtClean="0"/>
              <a:t> </a:t>
            </a:r>
            <a:r>
              <a:rPr lang="en-US" sz="3200" dirty="0" err="1" smtClean="0"/>
              <a:t>Lagranjning</a:t>
            </a:r>
            <a:r>
              <a:rPr lang="en-US" sz="3200" dirty="0" smtClean="0"/>
              <a:t> </a:t>
            </a:r>
            <a:r>
              <a:rPr lang="en-US" sz="3200" dirty="0" err="1" smtClean="0"/>
              <a:t>ikkinchi</a:t>
            </a:r>
            <a:r>
              <a:rPr lang="en-US" sz="3200" dirty="0" smtClean="0"/>
              <a:t> </a:t>
            </a:r>
            <a:r>
              <a:rPr lang="en-US" sz="3200" dirty="0" err="1" smtClean="0"/>
              <a:t>darajali</a:t>
            </a:r>
            <a:r>
              <a:rPr lang="en-US" sz="3200" dirty="0" smtClean="0"/>
              <a:t> </a:t>
            </a:r>
            <a:r>
              <a:rPr lang="en-US" sz="3200" dirty="0" err="1" smtClean="0"/>
              <a:t>tenglamasidan</a:t>
            </a:r>
            <a:r>
              <a:rPr lang="en-US" sz="3200" dirty="0" smtClean="0"/>
              <a:t> (11.1 </a:t>
            </a:r>
            <a:r>
              <a:rPr lang="en-US" sz="3200" dirty="0" err="1" smtClean="0"/>
              <a:t>va</a:t>
            </a:r>
            <a:r>
              <a:rPr lang="en-US" sz="3200" dirty="0" smtClean="0"/>
              <a:t> 11.2) </a:t>
            </a:r>
            <a:r>
              <a:rPr lang="en-US" sz="3200" dirty="0" err="1" smtClean="0"/>
              <a:t>ni</a:t>
            </a:r>
            <a:r>
              <a:rPr lang="en-US" sz="3200" dirty="0" smtClean="0"/>
              <a:t> </a:t>
            </a:r>
            <a:r>
              <a:rPr lang="en-US" sz="3200" dirty="0" err="1" smtClean="0"/>
              <a:t>nazarga</a:t>
            </a:r>
            <a:r>
              <a:rPr lang="en-US" sz="3200" dirty="0" smtClean="0"/>
              <a:t> </a:t>
            </a:r>
            <a:r>
              <a:rPr lang="en-US" sz="3200" dirty="0" err="1" smtClean="0"/>
              <a:t>olib</a:t>
            </a:r>
            <a:r>
              <a:rPr lang="en-US" sz="3200" dirty="0" smtClean="0"/>
              <a:t> </a:t>
            </a:r>
            <a:r>
              <a:rPr lang="en-US" sz="3200" dirty="0" err="1" smtClean="0"/>
              <a:t>quyidagicha</a:t>
            </a:r>
            <a:r>
              <a:rPr lang="en-US" sz="3200" dirty="0" smtClean="0"/>
              <a:t> </a:t>
            </a:r>
            <a:r>
              <a:rPr lang="en-US" sz="3200" dirty="0" err="1" smtClean="0"/>
              <a:t>aniqlaymiz</a:t>
            </a:r>
            <a:r>
              <a:rPr lang="en-US" sz="3200" dirty="0" smtClean="0"/>
              <a:t>:</a:t>
            </a:r>
            <a:endParaRPr lang="ru-RU" sz="3200" b="1" dirty="0" smtClean="0"/>
          </a:p>
          <a:p>
            <a:r>
              <a:rPr lang="en-US" sz="3200" dirty="0" smtClean="0"/>
              <a:t>                   </a:t>
            </a:r>
          </a:p>
          <a:p>
            <a:r>
              <a:rPr lang="en-US" sz="3200" dirty="0" smtClean="0"/>
              <a:t>																	(11.1)</a:t>
            </a:r>
            <a:endParaRPr lang="ru-RU" sz="3200" b="1" dirty="0" smtClean="0"/>
          </a:p>
          <a:p>
            <a:endParaRPr lang="en-US" sz="3200" dirty="0" smtClean="0"/>
          </a:p>
          <a:p>
            <a:r>
              <a:rPr lang="en-US" sz="3200" dirty="0" err="1" smtClean="0"/>
              <a:t>Mexanizmning</a:t>
            </a:r>
            <a:r>
              <a:rPr lang="en-US" sz="3200" dirty="0" smtClean="0"/>
              <a:t> </a:t>
            </a:r>
            <a:r>
              <a:rPr lang="en-US" sz="3200" dirty="0" err="1" smtClean="0"/>
              <a:t>potensial</a:t>
            </a:r>
            <a:r>
              <a:rPr lang="en-US" sz="3200" dirty="0" smtClean="0"/>
              <a:t> </a:t>
            </a:r>
            <a:r>
              <a:rPr lang="en-US" sz="3200" dirty="0" err="1" smtClean="0"/>
              <a:t>energiyasi</a:t>
            </a:r>
            <a:r>
              <a:rPr lang="en-US" sz="3200" dirty="0" smtClean="0"/>
              <a:t>:</a:t>
            </a:r>
            <a:endParaRPr lang="ru-RU" sz="3200" b="1" dirty="0" smtClean="0"/>
          </a:p>
          <a:p>
            <a:r>
              <a:rPr lang="en-US" sz="3200" i="1" dirty="0" smtClean="0"/>
              <a:t>                                           </a:t>
            </a:r>
          </a:p>
          <a:p>
            <a:pPr algn="ctr"/>
            <a:r>
              <a:rPr lang="en-US" sz="3200" i="1" dirty="0" smtClean="0"/>
              <a:t> </a:t>
            </a:r>
            <a:r>
              <a:rPr lang="x-none" sz="3200" i="1" smtClean="0"/>
              <a:t>П</a:t>
            </a:r>
            <a:r>
              <a:rPr lang="en-US" sz="3200" i="1" dirty="0" smtClean="0"/>
              <a:t> </a:t>
            </a:r>
            <a:r>
              <a:rPr lang="en-US" sz="3200" dirty="0" smtClean="0"/>
              <a:t>=</a:t>
            </a:r>
            <a:r>
              <a:rPr lang="x-none" sz="3200" smtClean="0"/>
              <a:t> </a:t>
            </a:r>
            <a:r>
              <a:rPr lang="x-none" sz="3200" baseline="30000" smtClean="0"/>
              <a:t> </a:t>
            </a:r>
            <a:r>
              <a:rPr lang="x-none" sz="3200" i="1" smtClean="0"/>
              <a:t>сх</a:t>
            </a:r>
            <a:r>
              <a:rPr lang="en-US" sz="3200" i="1" baseline="30000" dirty="0" smtClean="0"/>
              <a:t>2</a:t>
            </a:r>
            <a:r>
              <a:rPr lang="en-US" sz="3200" baseline="30000" dirty="0" smtClean="0"/>
              <a:t> </a:t>
            </a:r>
            <a:r>
              <a:rPr lang="en-US" sz="3200" dirty="0" smtClean="0"/>
              <a:t>.</a:t>
            </a:r>
            <a:r>
              <a:rPr lang="en-US" sz="3200" baseline="30000" dirty="0" smtClean="0"/>
              <a:t>     </a:t>
            </a:r>
            <a:r>
              <a:rPr lang="en-US" sz="3200" dirty="0" smtClean="0"/>
              <a:t>         </a:t>
            </a:r>
            <a:r>
              <a:rPr lang="x-none" sz="3200" smtClean="0"/>
              <a:t>(11.2)</a:t>
            </a:r>
            <a:endParaRPr lang="ru-RU" sz="3200" b="1" dirty="0"/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241" name="Object 1"/>
          <p:cNvGraphicFramePr>
            <a:graphicFrameLocks noChangeAspect="1"/>
          </p:cNvGraphicFramePr>
          <p:nvPr/>
        </p:nvGraphicFramePr>
        <p:xfrm>
          <a:off x="3409406" y="2782389"/>
          <a:ext cx="4852608" cy="888274"/>
        </p:xfrm>
        <a:graphic>
          <a:graphicData uri="http://schemas.openxmlformats.org/presentationml/2006/ole">
            <p:oleObj spid="_x0000_s29698" name="Формула" r:id="rId3" imgW="2120900" imgH="393700" progId="Equation.3">
              <p:embed/>
            </p:oleObj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0" y="314960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auto">
          <a:xfrm>
            <a:off x="0" y="3387725"/>
            <a:ext cx="701675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ru-RU" sz="1200">
                <a:latin typeface="Lucida Sans Unicode" pitchFamily="34" charset="0"/>
                <a:cs typeface="Times New Roman" pitchFamily="18" charset="0"/>
              </a:rPr>
              <a:t>	</a:t>
            </a:r>
            <a:r>
              <a:rPr lang="ru-RU" sz="1500">
                <a:latin typeface="Lucida Sans Unicode" pitchFamily="34" charset="0"/>
              </a:rPr>
              <a:t> </a:t>
            </a:r>
            <a:endParaRPr lang="ru-RU">
              <a:latin typeface="Lucida Sans Unicode" pitchFamily="34" charset="0"/>
            </a:endParaRPr>
          </a:p>
        </p:txBody>
      </p:sp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2"/>
          <a:srcRect l="31224" t="30536" r="25204" b="30893"/>
          <a:stretch>
            <a:fillRect/>
          </a:stretch>
        </p:blipFill>
        <p:spPr bwMode="auto">
          <a:xfrm>
            <a:off x="927462" y="640080"/>
            <a:ext cx="10104967" cy="5303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Содержимое 1"/>
          <p:cNvSpPr>
            <a:spLocks noGrp="1"/>
          </p:cNvSpPr>
          <p:nvPr>
            <p:ph idx="1"/>
          </p:nvPr>
        </p:nvSpPr>
        <p:spPr>
          <a:xfrm>
            <a:off x="195943" y="411254"/>
            <a:ext cx="11717383" cy="6283325"/>
          </a:xfrm>
        </p:spPr>
        <p:txBody>
          <a:bodyPr/>
          <a:lstStyle/>
          <a:p>
            <a:r>
              <a:rPr lang="en-US" sz="2800" dirty="0" err="1" smtClean="0"/>
              <a:t>Harakat</a:t>
            </a:r>
            <a:r>
              <a:rPr lang="en-US" sz="2800" dirty="0" smtClean="0"/>
              <a:t> </a:t>
            </a:r>
            <a:r>
              <a:rPr lang="en-US" sz="2800" dirty="0" err="1" smtClean="0"/>
              <a:t>tenglamasini</a:t>
            </a:r>
            <a:r>
              <a:rPr lang="en-US" sz="2800" dirty="0" smtClean="0"/>
              <a:t> </a:t>
            </a:r>
            <a:r>
              <a:rPr lang="en-US" sz="2800" dirty="0" err="1" smtClean="0"/>
              <a:t>sekin</a:t>
            </a:r>
            <a:r>
              <a:rPr lang="en-US" sz="2800" dirty="0" smtClean="0"/>
              <a:t> </a:t>
            </a:r>
            <a:r>
              <a:rPr lang="en-US" sz="2800" dirty="0" err="1" smtClean="0"/>
              <a:t>o’zgaruvchi</a:t>
            </a:r>
            <a:r>
              <a:rPr lang="en-US" sz="2800" dirty="0" smtClean="0"/>
              <a:t> </a:t>
            </a:r>
            <a:r>
              <a:rPr lang="en-US" sz="2800" dirty="0" err="1" smtClean="0"/>
              <a:t>paramaetrlar</a:t>
            </a:r>
            <a:r>
              <a:rPr lang="en-US" sz="2800" dirty="0" smtClean="0"/>
              <a:t> </a:t>
            </a:r>
            <a:r>
              <a:rPr lang="en-US" sz="2800" dirty="0" err="1" smtClean="0"/>
              <a:t>metodi</a:t>
            </a:r>
            <a:r>
              <a:rPr lang="en-US" sz="2800" dirty="0" smtClean="0"/>
              <a:t> </a:t>
            </a:r>
            <a:r>
              <a:rPr lang="en-US" sz="2800" dirty="0" err="1" smtClean="0"/>
              <a:t>bo’yicha</a:t>
            </a:r>
            <a:r>
              <a:rPr lang="en-US" sz="2800" dirty="0" smtClean="0"/>
              <a:t> </a:t>
            </a:r>
            <a:r>
              <a:rPr lang="en-US" sz="2800" dirty="0" err="1" smtClean="0"/>
              <a:t>standart</a:t>
            </a:r>
            <a:r>
              <a:rPr lang="en-US" sz="2800" dirty="0" smtClean="0"/>
              <a:t> </a:t>
            </a:r>
            <a:r>
              <a:rPr lang="en-US" sz="2800" dirty="0" err="1" smtClean="0"/>
              <a:t>shaklga</a:t>
            </a:r>
            <a:r>
              <a:rPr lang="en-US" sz="2800" dirty="0" smtClean="0"/>
              <a:t> </a:t>
            </a:r>
            <a:r>
              <a:rPr lang="en-US" sz="2800" dirty="0" err="1" smtClean="0"/>
              <a:t>keltiriladi</a:t>
            </a:r>
            <a:r>
              <a:rPr lang="en-US" sz="2800" dirty="0" smtClean="0"/>
              <a:t>. (11.3)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kelib</a:t>
            </a:r>
            <a:r>
              <a:rPr lang="en-US" sz="2800" dirty="0" smtClean="0"/>
              <a:t> </a:t>
            </a:r>
            <a:r>
              <a:rPr lang="en-US" sz="2800" dirty="0" err="1" smtClean="0"/>
              <a:t>chiqib</a:t>
            </a:r>
            <a:r>
              <a:rPr lang="en-US" sz="2800" dirty="0" smtClean="0"/>
              <a:t> </a:t>
            </a:r>
            <a:r>
              <a:rPr lang="en-US" sz="2800" i="1" dirty="0" smtClean="0"/>
              <a:t>a, b </a:t>
            </a:r>
            <a:r>
              <a:rPr lang="en-US" sz="2800" dirty="0" err="1" smtClean="0"/>
              <a:t>koeffitsiyentlarning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kichik</a:t>
            </a:r>
            <a:r>
              <a:rPr lang="en-US" sz="2800" dirty="0" smtClean="0"/>
              <a:t> </a:t>
            </a:r>
            <a:r>
              <a:rPr lang="en-US" sz="2800" dirty="0" err="1" smtClean="0"/>
              <a:t>qiymatida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asta</a:t>
            </a:r>
            <a:r>
              <a:rPr lang="en-US" sz="2800" dirty="0" smtClean="0"/>
              <a:t> </a:t>
            </a:r>
            <a:r>
              <a:rPr lang="en-US" sz="2800" dirty="0" err="1" smtClean="0"/>
              <a:t>sekin</a:t>
            </a:r>
            <a:r>
              <a:rPr lang="en-US" sz="2800" dirty="0" smtClean="0"/>
              <a:t> </a:t>
            </a:r>
            <a:r>
              <a:rPr lang="en-US" sz="2800" dirty="0" err="1" smtClean="0"/>
              <a:t>o’zgaruvchi</a:t>
            </a:r>
            <a:r>
              <a:rPr lang="en-US" sz="2800" dirty="0" smtClean="0"/>
              <a:t> L</a:t>
            </a:r>
            <a:r>
              <a:rPr lang="ru-RU" sz="2800" baseline="-25000" dirty="0" smtClean="0"/>
              <a:t> </a:t>
            </a:r>
            <a:r>
              <a:rPr lang="en-US" sz="2800" dirty="0" err="1" smtClean="0"/>
              <a:t>da</a:t>
            </a:r>
            <a:r>
              <a:rPr lang="en-US" sz="2800" dirty="0" smtClean="0"/>
              <a:t> </a:t>
            </a:r>
            <a:r>
              <a:rPr lang="en-US" sz="2800" i="1" dirty="0" smtClean="0"/>
              <a:t>x </a:t>
            </a:r>
            <a:r>
              <a:rPr lang="en-US" sz="2800" dirty="0" err="1" smtClean="0"/>
              <a:t>siljish</a:t>
            </a:r>
            <a:r>
              <a:rPr lang="en-US" sz="2800" dirty="0" smtClean="0"/>
              <a:t> </a:t>
            </a:r>
            <a:r>
              <a:rPr lang="en-US" sz="2800" dirty="0" err="1" smtClean="0"/>
              <a:t>garmonik</a:t>
            </a:r>
            <a:r>
              <a:rPr lang="en-US" sz="2800" dirty="0" smtClean="0"/>
              <a:t> </a:t>
            </a:r>
            <a:r>
              <a:rPr lang="en-US" sz="2800" dirty="0" err="1" smtClean="0"/>
              <a:t>qonunda</a:t>
            </a:r>
            <a:r>
              <a:rPr lang="en-US" sz="2800" dirty="0" smtClean="0"/>
              <a:t> </a:t>
            </a:r>
            <a:r>
              <a:rPr lang="en-US" sz="2800" dirty="0" err="1" smtClean="0"/>
              <a:t>o’zgaradi</a:t>
            </a:r>
            <a:r>
              <a:rPr lang="en-US" sz="2800" dirty="0" smtClean="0"/>
              <a:t>, </a:t>
            </a:r>
            <a:r>
              <a:rPr lang="ru-RU" sz="2800" i="1" dirty="0" smtClean="0">
                <a:sym typeface="Symbol"/>
              </a:rPr>
              <a:t></a:t>
            </a:r>
            <a:r>
              <a:rPr lang="ru-RU" sz="2800" i="1" dirty="0" smtClean="0"/>
              <a:t> </a:t>
            </a:r>
            <a:r>
              <a:rPr lang="en-US" sz="2800" dirty="0" err="1" smtClean="0"/>
              <a:t>tezlanish</a:t>
            </a:r>
            <a:r>
              <a:rPr lang="en-US" sz="2800" dirty="0" smtClean="0"/>
              <a:t> </a:t>
            </a:r>
            <a:r>
              <a:rPr lang="en-US" sz="2800" dirty="0" err="1" smtClean="0"/>
              <a:t>esa</a:t>
            </a:r>
            <a:r>
              <a:rPr lang="en-US" sz="2800" dirty="0" smtClean="0"/>
              <a:t> </a:t>
            </a:r>
            <a:r>
              <a:rPr lang="en-US" sz="2800" dirty="0" err="1" smtClean="0"/>
              <a:t>kichik</a:t>
            </a:r>
            <a:r>
              <a:rPr lang="en-US" sz="2800" dirty="0" smtClean="0"/>
              <a:t> </a:t>
            </a:r>
            <a:r>
              <a:rPr lang="en-US" sz="2800" dirty="0" err="1" smtClean="0"/>
              <a:t>qiymatga</a:t>
            </a:r>
            <a:r>
              <a:rPr lang="en-US" sz="2800" dirty="0" smtClean="0"/>
              <a:t> </a:t>
            </a:r>
            <a:r>
              <a:rPr lang="en-US" sz="2800" dirty="0" err="1" smtClean="0"/>
              <a:t>ega</a:t>
            </a:r>
            <a:r>
              <a:rPr lang="en-US" sz="2800" dirty="0" smtClean="0"/>
              <a:t> </a:t>
            </a:r>
            <a:r>
              <a:rPr lang="en-US" sz="2800" dirty="0" err="1" smtClean="0"/>
              <a:t>deb</a:t>
            </a:r>
            <a:r>
              <a:rPr lang="en-US" sz="2800" i="1" dirty="0" smtClean="0"/>
              <a:t> </a:t>
            </a:r>
            <a:r>
              <a:rPr lang="en-US" sz="2800" dirty="0" err="1" smtClean="0"/>
              <a:t>taxminan</a:t>
            </a:r>
            <a:r>
              <a:rPr lang="en-US" sz="2800" dirty="0" smtClean="0"/>
              <a:t> </a:t>
            </a:r>
            <a:r>
              <a:rPr lang="en-US" sz="2800" dirty="0" err="1" smtClean="0"/>
              <a:t>hisoblash</a:t>
            </a:r>
            <a:r>
              <a:rPr lang="en-US" sz="2800" dirty="0" smtClean="0"/>
              <a:t> </a:t>
            </a:r>
            <a:r>
              <a:rPr lang="en-US" sz="2800" dirty="0" err="1" smtClean="0"/>
              <a:t>mumkin</a:t>
            </a:r>
            <a:r>
              <a:rPr lang="en-US" sz="2800" dirty="0" smtClean="0"/>
              <a:t>.</a:t>
            </a:r>
            <a:endParaRPr lang="ru-RU" sz="2800" b="1" dirty="0" smtClean="0"/>
          </a:p>
          <a:p>
            <a:r>
              <a:rPr lang="en-US" sz="2800" dirty="0" err="1" smtClean="0"/>
              <a:t>Bunda</a:t>
            </a:r>
            <a:r>
              <a:rPr lang="en-US" sz="2800" dirty="0" smtClean="0"/>
              <a:t> </a:t>
            </a:r>
            <a:r>
              <a:rPr lang="en-US" sz="2800" i="1" dirty="0" smtClean="0"/>
              <a:t>x </a:t>
            </a:r>
            <a:r>
              <a:rPr lang="en-US" sz="2800" dirty="0" err="1" smtClean="0"/>
              <a:t>o’zgaruvchanni</a:t>
            </a:r>
            <a:r>
              <a:rPr lang="en-US" sz="2800" dirty="0" smtClean="0"/>
              <a:t> </a:t>
            </a:r>
            <a:r>
              <a:rPr lang="en-US" sz="2800" dirty="0" err="1" smtClean="0"/>
              <a:t>izlanadigan</a:t>
            </a:r>
            <a:r>
              <a:rPr lang="en-US" sz="2800" dirty="0" smtClean="0"/>
              <a:t> </a:t>
            </a:r>
            <a:r>
              <a:rPr lang="en-US" sz="2800" dirty="0" err="1" smtClean="0"/>
              <a:t>yechimini</a:t>
            </a:r>
            <a:r>
              <a:rPr lang="en-US" sz="2800" dirty="0" smtClean="0"/>
              <a:t> </a:t>
            </a:r>
            <a:r>
              <a:rPr lang="en-US" sz="2800" dirty="0" err="1" smtClean="0"/>
              <a:t>quyidagicha</a:t>
            </a:r>
            <a:r>
              <a:rPr lang="en-US" sz="2800" dirty="0" smtClean="0"/>
              <a:t> </a:t>
            </a:r>
            <a:r>
              <a:rPr lang="en-US" sz="2800" dirty="0" err="1" smtClean="0"/>
              <a:t>shaklda</a:t>
            </a:r>
            <a:r>
              <a:rPr lang="en-US" sz="2800" dirty="0" smtClean="0"/>
              <a:t> </a:t>
            </a:r>
            <a:r>
              <a:rPr lang="en-US" sz="2800" dirty="0" err="1" smtClean="0"/>
              <a:t>izlaymiz</a:t>
            </a:r>
            <a:r>
              <a:rPr lang="en-US" sz="2800" dirty="0" smtClean="0"/>
              <a:t>:</a:t>
            </a:r>
          </a:p>
          <a:p>
            <a:endParaRPr lang="ru-RU" sz="2800" b="1" dirty="0" smtClean="0"/>
          </a:p>
          <a:p>
            <a:pPr algn="ctr"/>
            <a:r>
              <a:rPr lang="x-none" sz="2800" i="1" smtClean="0"/>
              <a:t>Х</a:t>
            </a:r>
            <a:r>
              <a:rPr lang="en-US" sz="2800" i="1" dirty="0" smtClean="0"/>
              <a:t>=</a:t>
            </a:r>
            <a:r>
              <a:rPr lang="x-none" sz="2800" i="1" smtClean="0"/>
              <a:t>А </a:t>
            </a:r>
            <a:r>
              <a:rPr lang="en-US" sz="2800" i="1" dirty="0" err="1" smtClean="0"/>
              <a:t>cos</a:t>
            </a:r>
            <a:r>
              <a:rPr lang="en-US" sz="2800" i="1" dirty="0" smtClean="0"/>
              <a:t> (</a:t>
            </a:r>
            <a:r>
              <a:rPr lang="x-none" sz="2800" i="1" smtClean="0">
                <a:sym typeface="Symbol"/>
              </a:rPr>
              <a:t></a:t>
            </a:r>
            <a:r>
              <a:rPr lang="en-US" sz="2800" i="1" dirty="0" smtClean="0"/>
              <a:t> +</a:t>
            </a:r>
            <a:r>
              <a:rPr lang="x-none" sz="2800" i="1" smtClean="0">
                <a:sym typeface="Symbol"/>
              </a:rPr>
              <a:t></a:t>
            </a:r>
            <a:r>
              <a:rPr lang="en-US" sz="2800" i="1" dirty="0" smtClean="0"/>
              <a:t>),</a:t>
            </a:r>
            <a:r>
              <a:rPr lang="en-US" sz="2800" dirty="0" smtClean="0"/>
              <a:t>       	(11.5)</a:t>
            </a:r>
            <a:endParaRPr lang="ru-RU" sz="2800" b="1" dirty="0" smtClean="0"/>
          </a:p>
          <a:p>
            <a:r>
              <a:rPr lang="en-US" sz="2800" dirty="0" err="1" smtClean="0"/>
              <a:t>bu</a:t>
            </a:r>
            <a:r>
              <a:rPr lang="en-US" sz="2800" dirty="0" smtClean="0"/>
              <a:t> </a:t>
            </a:r>
            <a:r>
              <a:rPr lang="en-US" sz="2800" dirty="0" err="1" smtClean="0"/>
              <a:t>yerda</a:t>
            </a:r>
            <a:r>
              <a:rPr lang="en-US" sz="2800" dirty="0" smtClean="0"/>
              <a:t>, </a:t>
            </a:r>
            <a:r>
              <a:rPr lang="x-none" sz="2800" smtClean="0"/>
              <a:t>А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x-none" sz="2800" smtClean="0">
                <a:sym typeface="Symbol"/>
              </a:rPr>
              <a:t></a:t>
            </a:r>
            <a:r>
              <a:rPr lang="en-US" sz="2800" dirty="0" smtClean="0"/>
              <a:t> - </a:t>
            </a:r>
            <a:r>
              <a:rPr lang="en-US" sz="2800" dirty="0" err="1" smtClean="0"/>
              <a:t>sekin</a:t>
            </a:r>
            <a:r>
              <a:rPr lang="en-US" sz="2800" dirty="0" smtClean="0"/>
              <a:t> </a:t>
            </a:r>
            <a:r>
              <a:rPr lang="en-US" sz="2800" dirty="0" err="1" smtClean="0"/>
              <a:t>o’zgaruvchi</a:t>
            </a:r>
            <a:r>
              <a:rPr lang="en-US" sz="2800" dirty="0" smtClean="0"/>
              <a:t> </a:t>
            </a:r>
            <a:r>
              <a:rPr lang="en-US" sz="2800" dirty="0" err="1" smtClean="0"/>
              <a:t>parametrlar</a:t>
            </a:r>
            <a:r>
              <a:rPr lang="en-US" sz="2800" dirty="0" smtClean="0"/>
              <a:t> </a:t>
            </a:r>
            <a:r>
              <a:rPr lang="en-US" sz="2800" dirty="0" err="1" smtClean="0"/>
              <a:t>quyidagi</a:t>
            </a:r>
            <a:r>
              <a:rPr lang="en-US" sz="2800" dirty="0" smtClean="0"/>
              <a:t> </a:t>
            </a:r>
            <a:r>
              <a:rPr lang="en-US" sz="2800" dirty="0" err="1" smtClean="0"/>
              <a:t>nisbaat</a:t>
            </a:r>
            <a:r>
              <a:rPr lang="en-US" sz="2800" dirty="0" smtClean="0"/>
              <a:t> </a:t>
            </a:r>
            <a:r>
              <a:rPr lang="en-US" sz="2800" dirty="0" err="1" smtClean="0"/>
              <a:t>bilan</a:t>
            </a:r>
            <a:r>
              <a:rPr lang="en-US" sz="2800" dirty="0" smtClean="0"/>
              <a:t> </a:t>
            </a:r>
            <a:r>
              <a:rPr lang="en-US" sz="2800" dirty="0" err="1" smtClean="0"/>
              <a:t>bog’langan</a:t>
            </a:r>
            <a:endParaRPr lang="en-US" sz="2800" dirty="0" smtClean="0"/>
          </a:p>
          <a:p>
            <a:pPr algn="ctr">
              <a:buNone/>
            </a:pPr>
            <a:r>
              <a:rPr lang="en-US" sz="2800" dirty="0" smtClean="0"/>
              <a:t>							</a:t>
            </a:r>
            <a:r>
              <a:rPr lang="x-none" sz="2800" smtClean="0"/>
              <a:t>  (11.6)</a:t>
            </a:r>
            <a:endParaRPr lang="ru-RU" sz="2800" b="1" dirty="0" smtClean="0"/>
          </a:p>
          <a:p>
            <a:endParaRPr lang="ru-RU" sz="3200" dirty="0" smtClean="0">
              <a:latin typeface="Times New Roman" pitchFamily="18" charset="0"/>
            </a:endParaRPr>
          </a:p>
        </p:txBody>
      </p:sp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0721" name="Object 1"/>
          <p:cNvGraphicFramePr>
            <a:graphicFrameLocks noChangeAspect="1"/>
          </p:cNvGraphicFramePr>
          <p:nvPr/>
        </p:nvGraphicFramePr>
        <p:xfrm>
          <a:off x="4441371" y="5381897"/>
          <a:ext cx="3141845" cy="587829"/>
        </p:xfrm>
        <a:graphic>
          <a:graphicData uri="http://schemas.openxmlformats.org/presentationml/2006/ole">
            <p:oleObj spid="_x0000_s30721" name="Формула" r:id="rId3" imgW="1129810" imgH="203112" progId="Equation.3">
              <p:embed/>
            </p:oleObj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0" y="314960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auto">
          <a:xfrm>
            <a:off x="0" y="3387725"/>
            <a:ext cx="701675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ru-RU" sz="1200">
                <a:latin typeface="Lucida Sans Unicode" pitchFamily="34" charset="0"/>
                <a:cs typeface="Times New Roman" pitchFamily="18" charset="0"/>
              </a:rPr>
              <a:t>	</a:t>
            </a:r>
            <a:r>
              <a:rPr lang="ru-RU" sz="1500">
                <a:latin typeface="Lucida Sans Unicode" pitchFamily="34" charset="0"/>
              </a:rPr>
              <a:t> </a:t>
            </a:r>
            <a:endParaRPr lang="ru-RU">
              <a:latin typeface="Lucida Sans Unicode" pitchFamily="34" charset="0"/>
            </a:endParaRPr>
          </a:p>
        </p:txBody>
      </p:sp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1745" name="Picture 1"/>
          <p:cNvPicPr>
            <a:picLocks noChangeAspect="1" noChangeArrowheads="1"/>
          </p:cNvPicPr>
          <p:nvPr/>
        </p:nvPicPr>
        <p:blipFill>
          <a:blip r:embed="rId2"/>
          <a:srcRect l="26605" t="31250" r="23497" b="12500"/>
          <a:stretch>
            <a:fillRect/>
          </a:stretch>
        </p:blipFill>
        <p:spPr bwMode="auto">
          <a:xfrm>
            <a:off x="1593667" y="444136"/>
            <a:ext cx="9254019" cy="5865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0" y="314960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auto">
          <a:xfrm>
            <a:off x="0" y="3387725"/>
            <a:ext cx="701675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ru-RU" sz="1200">
                <a:latin typeface="Lucida Sans Unicode" pitchFamily="34" charset="0"/>
                <a:cs typeface="Times New Roman" pitchFamily="18" charset="0"/>
              </a:rPr>
              <a:t>	</a:t>
            </a:r>
            <a:r>
              <a:rPr lang="ru-RU" sz="1500">
                <a:latin typeface="Lucida Sans Unicode" pitchFamily="34" charset="0"/>
              </a:rPr>
              <a:t> </a:t>
            </a:r>
            <a:endParaRPr lang="ru-RU">
              <a:latin typeface="Lucida Sans Unicode" pitchFamily="34" charset="0"/>
            </a:endParaRPr>
          </a:p>
        </p:txBody>
      </p:sp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/>
          <a:srcRect l="27810" t="28571" r="23497" b="22857"/>
          <a:stretch>
            <a:fillRect/>
          </a:stretch>
        </p:blipFill>
        <p:spPr bwMode="auto">
          <a:xfrm>
            <a:off x="1502228" y="404949"/>
            <a:ext cx="10062242" cy="5643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/>
          <a:srcRect l="27007" t="25000" r="21489" b="11786"/>
          <a:stretch>
            <a:fillRect/>
          </a:stretch>
        </p:blipFill>
        <p:spPr bwMode="auto">
          <a:xfrm>
            <a:off x="1449978" y="248194"/>
            <a:ext cx="8783554" cy="60611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/>
          <a:srcRect l="26204" t="26071" r="23296" b="25357"/>
          <a:stretch>
            <a:fillRect/>
          </a:stretch>
        </p:blipFill>
        <p:spPr bwMode="auto">
          <a:xfrm>
            <a:off x="1123406" y="378823"/>
            <a:ext cx="10169963" cy="549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/>
          <a:srcRect l="27810" t="28393" r="22694" b="27679"/>
          <a:stretch>
            <a:fillRect/>
          </a:stretch>
        </p:blipFill>
        <p:spPr bwMode="auto">
          <a:xfrm>
            <a:off x="1658983" y="705394"/>
            <a:ext cx="9817057" cy="4898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Содержимое 1"/>
          <p:cNvSpPr>
            <a:spLocks noGrp="1"/>
          </p:cNvSpPr>
          <p:nvPr>
            <p:ph idx="1"/>
          </p:nvPr>
        </p:nvSpPr>
        <p:spPr>
          <a:xfrm>
            <a:off x="470263" y="228374"/>
            <a:ext cx="11443063" cy="628332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3200" b="1" i="1" dirty="0" smtClean="0">
                <a:solidFill>
                  <a:srgbClr val="00B0F0"/>
                </a:solidFill>
              </a:rPr>
              <a:t>11.4. </a:t>
            </a:r>
            <a:r>
              <a:rPr lang="en-US" sz="3200" b="1" i="1" dirty="0" err="1" smtClean="0">
                <a:solidFill>
                  <a:srgbClr val="00B0F0"/>
                </a:solidFill>
              </a:rPr>
              <a:t>Rezonansdan</a:t>
            </a:r>
            <a:r>
              <a:rPr lang="en-US" sz="3200" b="1" i="1" dirty="0" smtClean="0">
                <a:solidFill>
                  <a:srgbClr val="00B0F0"/>
                </a:solidFill>
              </a:rPr>
              <a:t> </a:t>
            </a:r>
            <a:r>
              <a:rPr lang="en-US" sz="3200" b="1" i="1" dirty="0" err="1" smtClean="0">
                <a:solidFill>
                  <a:srgbClr val="00B0F0"/>
                </a:solidFill>
              </a:rPr>
              <a:t>o’tish</a:t>
            </a:r>
            <a:r>
              <a:rPr lang="en-US" sz="3200" b="1" i="1" dirty="0" smtClean="0">
                <a:solidFill>
                  <a:srgbClr val="00B0F0"/>
                </a:solidFill>
              </a:rPr>
              <a:t> </a:t>
            </a:r>
            <a:r>
              <a:rPr lang="en-US" sz="3200" b="1" i="1" dirty="0" err="1" smtClean="0">
                <a:solidFill>
                  <a:srgbClr val="00B0F0"/>
                </a:solidFill>
              </a:rPr>
              <a:t>rejimi</a:t>
            </a:r>
            <a:endParaRPr lang="en-US" sz="3200" b="1" i="1" dirty="0" smtClean="0">
              <a:solidFill>
                <a:srgbClr val="00B0F0"/>
              </a:solidFill>
            </a:endParaRPr>
          </a:p>
          <a:p>
            <a:pPr>
              <a:lnSpc>
                <a:spcPct val="150000"/>
              </a:lnSpc>
            </a:pPr>
            <a:endParaRPr lang="ru-RU" sz="500" b="1" dirty="0" smtClean="0"/>
          </a:p>
          <a:p>
            <a:pPr>
              <a:lnSpc>
                <a:spcPct val="150000"/>
              </a:lnSpc>
            </a:pPr>
            <a:r>
              <a:rPr lang="en-US" sz="3200" b="1" dirty="0" smtClean="0"/>
              <a:t>	</a:t>
            </a:r>
            <a:r>
              <a:rPr lang="en-US" sz="3200" dirty="0" smtClean="0"/>
              <a:t>(11.11) </a:t>
            </a:r>
            <a:r>
              <a:rPr lang="en-US" sz="3200" dirty="0" err="1" smtClean="0"/>
              <a:t>tenglama</a:t>
            </a:r>
            <a:r>
              <a:rPr lang="en-US" sz="3200" dirty="0" smtClean="0"/>
              <a:t> </a:t>
            </a:r>
            <a:r>
              <a:rPr lang="en-US" sz="3200" dirty="0" err="1" smtClean="0"/>
              <a:t>yuirtuvchini</a:t>
            </a:r>
            <a:r>
              <a:rPr lang="en-US" sz="3200" dirty="0" smtClean="0"/>
              <a:t> </a:t>
            </a:r>
            <a:r>
              <a:rPr lang="en-US" sz="3200" dirty="0" err="1" smtClean="0"/>
              <a:t>statsionar</a:t>
            </a:r>
            <a:r>
              <a:rPr lang="en-US" sz="3200" dirty="0" smtClean="0"/>
              <a:t> </a:t>
            </a:r>
            <a:r>
              <a:rPr lang="en-US" sz="3200" dirty="0" err="1" smtClean="0"/>
              <a:t>rejimida</a:t>
            </a:r>
            <a:r>
              <a:rPr lang="en-US" sz="3200" dirty="0" smtClean="0"/>
              <a:t> </a:t>
            </a:r>
            <a:r>
              <a:rPr lang="en-US" sz="3200" dirty="0" err="1" smtClean="0"/>
              <a:t>burchak</a:t>
            </a:r>
            <a:r>
              <a:rPr lang="en-US" sz="3200" dirty="0" smtClean="0"/>
              <a:t> </a:t>
            </a:r>
            <a:r>
              <a:rPr lang="en-US" sz="3200" dirty="0" err="1" smtClean="0"/>
              <a:t>tezligini</a:t>
            </a:r>
            <a:r>
              <a:rPr lang="en-US" sz="3200" dirty="0" smtClean="0"/>
              <a:t> </a:t>
            </a:r>
            <a:r>
              <a:rPr lang="en-US" sz="3200" dirty="0" err="1" smtClean="0"/>
              <a:t>aniqlovchi</a:t>
            </a:r>
            <a:r>
              <a:rPr lang="en-US" sz="3200" dirty="0" smtClean="0"/>
              <a:t> </a:t>
            </a:r>
            <a:r>
              <a:rPr lang="en-US" sz="3200" dirty="0" err="1" smtClean="0"/>
              <a:t>bitta</a:t>
            </a:r>
            <a:r>
              <a:rPr lang="en-US" sz="3200" dirty="0" smtClean="0"/>
              <a:t> </a:t>
            </a:r>
            <a:r>
              <a:rPr lang="en-US" sz="3200" dirty="0" err="1" smtClean="0"/>
              <a:t>yoki</a:t>
            </a:r>
            <a:r>
              <a:rPr lang="en-US" sz="3200" dirty="0" smtClean="0"/>
              <a:t> </a:t>
            </a:r>
            <a:r>
              <a:rPr lang="en-US" sz="3200" dirty="0" err="1" smtClean="0"/>
              <a:t>bir</a:t>
            </a:r>
            <a:r>
              <a:rPr lang="en-US" sz="3200" dirty="0" smtClean="0"/>
              <a:t> </a:t>
            </a:r>
            <a:r>
              <a:rPr lang="en-US" sz="3200" dirty="0" err="1" smtClean="0"/>
              <a:t>nechta</a:t>
            </a:r>
            <a:r>
              <a:rPr lang="en-US" sz="3200" dirty="0" smtClean="0"/>
              <a:t> </a:t>
            </a:r>
            <a:r>
              <a:rPr lang="en-US" sz="3200" dirty="0" err="1" smtClean="0"/>
              <a:t>ildizlarga</a:t>
            </a:r>
            <a:r>
              <a:rPr lang="en-US" sz="3200" dirty="0" smtClean="0"/>
              <a:t> </a:t>
            </a:r>
            <a:r>
              <a:rPr lang="en-US" sz="3200" dirty="0" err="1" smtClean="0"/>
              <a:t>ega</a:t>
            </a:r>
            <a:r>
              <a:rPr lang="en-US" sz="3200" dirty="0" smtClean="0"/>
              <a:t> </a:t>
            </a:r>
            <a:r>
              <a:rPr lang="en-US" sz="3200" dirty="0" err="1" smtClean="0"/>
              <a:t>bo’lishi</a:t>
            </a:r>
            <a:r>
              <a:rPr lang="en-US" sz="3200" dirty="0" smtClean="0"/>
              <a:t> </a:t>
            </a:r>
            <a:r>
              <a:rPr lang="en-US" sz="3200" dirty="0" err="1" smtClean="0"/>
              <a:t>mumkin</a:t>
            </a:r>
            <a:r>
              <a:rPr lang="en-US" sz="3200" dirty="0" smtClean="0"/>
              <a:t>.</a:t>
            </a:r>
            <a:endParaRPr lang="ru-RU" sz="3200" b="1" dirty="0" smtClean="0"/>
          </a:p>
          <a:p>
            <a:pPr>
              <a:lnSpc>
                <a:spcPct val="150000"/>
              </a:lnSpc>
            </a:pPr>
            <a:r>
              <a:rPr lang="en-US" sz="3200" dirty="0" smtClean="0"/>
              <a:t>	11.2 – </a:t>
            </a:r>
            <a:r>
              <a:rPr lang="en-US" sz="3200" dirty="0" err="1" smtClean="0"/>
              <a:t>rasmda</a:t>
            </a:r>
            <a:r>
              <a:rPr lang="en-US" sz="3200" dirty="0" smtClean="0"/>
              <a:t> </a:t>
            </a:r>
            <a:r>
              <a:rPr lang="en-US" sz="3200" i="1" dirty="0" smtClean="0"/>
              <a:t>S(ω) </a:t>
            </a:r>
            <a:r>
              <a:rPr lang="en-US" sz="3200" dirty="0" err="1" smtClean="0"/>
              <a:t>kattaligini</a:t>
            </a:r>
            <a:r>
              <a:rPr lang="en-US" sz="3200" dirty="0" smtClean="0"/>
              <a:t> (11.18) formula </a:t>
            </a:r>
            <a:r>
              <a:rPr lang="en-US" sz="3200" dirty="0" err="1" smtClean="0"/>
              <a:t>bo’yicha</a:t>
            </a:r>
            <a:r>
              <a:rPr lang="en-US" sz="3200" dirty="0" smtClean="0"/>
              <a:t> </a:t>
            </a:r>
            <a:r>
              <a:rPr lang="en-US" sz="3200" dirty="0" err="1" smtClean="0"/>
              <a:t>mexanizmni</a:t>
            </a:r>
            <a:r>
              <a:rPr lang="en-US" sz="3200" dirty="0" smtClean="0"/>
              <a:t> </a:t>
            </a:r>
            <a:r>
              <a:rPr lang="en-US" sz="3200" dirty="0" err="1" smtClean="0"/>
              <a:t>doimiy</a:t>
            </a:r>
            <a:r>
              <a:rPr lang="en-US" sz="3200" dirty="0" smtClean="0"/>
              <a:t> </a:t>
            </a:r>
            <a:r>
              <a:rPr lang="en-US" sz="3200" dirty="0" err="1" smtClean="0"/>
              <a:t>parametrlarini</a:t>
            </a:r>
            <a:r>
              <a:rPr lang="en-US" sz="3200" dirty="0" smtClean="0"/>
              <a:t> </a:t>
            </a:r>
            <a:r>
              <a:rPr lang="x-none" sz="3200" i="1" smtClean="0">
                <a:sym typeface="Symbol"/>
              </a:rPr>
              <a:t></a:t>
            </a:r>
            <a:r>
              <a:rPr lang="en-US" sz="3200" dirty="0" smtClean="0"/>
              <a:t>, </a:t>
            </a:r>
            <a:r>
              <a:rPr lang="en-US" sz="3200" i="1" dirty="0" smtClean="0"/>
              <a:t>m</a:t>
            </a:r>
            <a:r>
              <a:rPr lang="en-US" sz="3200" i="1" baseline="-25000" dirty="0" smtClean="0"/>
              <a:t>1</a:t>
            </a:r>
            <a:r>
              <a:rPr lang="en-US" sz="3200" dirty="0" smtClean="0"/>
              <a:t>, </a:t>
            </a:r>
            <a:r>
              <a:rPr lang="en-US" sz="3200" i="1" dirty="0" smtClean="0"/>
              <a:t>m</a:t>
            </a:r>
            <a:r>
              <a:rPr lang="en-US" sz="3200" dirty="0" smtClean="0"/>
              <a:t>, </a:t>
            </a:r>
            <a:r>
              <a:rPr lang="en-US" sz="3200" i="1" dirty="0" smtClean="0"/>
              <a:t>k</a:t>
            </a:r>
            <a:r>
              <a:rPr lang="en-US" sz="3200" i="1" baseline="30000" dirty="0" smtClean="0"/>
              <a:t>2</a:t>
            </a:r>
            <a:r>
              <a:rPr lang="en-US" sz="3200" dirty="0" smtClean="0"/>
              <a:t>, </a:t>
            </a:r>
            <a:r>
              <a:rPr lang="en-US" sz="3200" i="1" dirty="0" smtClean="0"/>
              <a:t>r</a:t>
            </a:r>
            <a:r>
              <a:rPr lang="en-US" sz="3200" i="1" baseline="30000" dirty="0" smtClean="0"/>
              <a:t>2</a:t>
            </a:r>
            <a:r>
              <a:rPr lang="en-US" sz="3200" dirty="0" smtClean="0"/>
              <a:t> </a:t>
            </a:r>
            <a:r>
              <a:rPr lang="en-US" sz="3200" dirty="0" err="1" smtClean="0"/>
              <a:t>ba’zi</a:t>
            </a:r>
            <a:r>
              <a:rPr lang="en-US" sz="3200" dirty="0" smtClean="0"/>
              <a:t> </a:t>
            </a:r>
            <a:r>
              <a:rPr lang="en-US" sz="3200" dirty="0" err="1" smtClean="0"/>
              <a:t>kombinatsiyasi</a:t>
            </a:r>
            <a:r>
              <a:rPr lang="en-US" sz="3200" dirty="0" smtClean="0"/>
              <a:t> </a:t>
            </a:r>
            <a:r>
              <a:rPr lang="en-US" sz="3200" dirty="0" err="1" smtClean="0"/>
              <a:t>uchun</a:t>
            </a:r>
            <a:r>
              <a:rPr lang="en-US" sz="3200" dirty="0" smtClean="0"/>
              <a:t> </a:t>
            </a:r>
            <a:r>
              <a:rPr lang="en-US" sz="3200" dirty="0" err="1" smtClean="0"/>
              <a:t>o’zgarish</a:t>
            </a:r>
            <a:r>
              <a:rPr lang="en-US" sz="3200" dirty="0" smtClean="0"/>
              <a:t> </a:t>
            </a:r>
            <a:r>
              <a:rPr lang="en-US" sz="3200" dirty="0" err="1" smtClean="0"/>
              <a:t>grafigi</a:t>
            </a:r>
            <a:r>
              <a:rPr lang="en-US" sz="3200" dirty="0" smtClean="0"/>
              <a:t> </a:t>
            </a:r>
            <a:r>
              <a:rPr lang="en-US" sz="3200" dirty="0" err="1" smtClean="0"/>
              <a:t>keltirilgan</a:t>
            </a:r>
            <a:r>
              <a:rPr lang="en-US" sz="3200" dirty="0" smtClean="0"/>
              <a:t>. </a:t>
            </a:r>
            <a:endParaRPr lang="ru-RU" sz="3200" b="1" dirty="0" smtClean="0"/>
          </a:p>
          <a:p>
            <a:endParaRPr lang="ru-RU" sz="3200" dirty="0" smtClean="0">
              <a:latin typeface="Times New Roman" pitchFamily="18" charset="0"/>
            </a:endParaRPr>
          </a:p>
        </p:txBody>
      </p:sp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/>
          <a:srcRect l="30621" t="34464" r="26610" b="17857"/>
          <a:stretch>
            <a:fillRect/>
          </a:stretch>
        </p:blipFill>
        <p:spPr bwMode="auto">
          <a:xfrm>
            <a:off x="1815737" y="627016"/>
            <a:ext cx="8670218" cy="543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1543050" y="544513"/>
            <a:ext cx="9740900" cy="5570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sz="3200" b="1" i="1" dirty="0" smtClean="0"/>
              <a:t>11.5. </a:t>
            </a:r>
            <a:r>
              <a:rPr lang="en-US" sz="3200" b="1" i="1" dirty="0" err="1" smtClean="0"/>
              <a:t>O’z</a:t>
            </a:r>
            <a:r>
              <a:rPr lang="en-US" sz="3200" b="1" i="1" dirty="0" smtClean="0"/>
              <a:t>- </a:t>
            </a:r>
            <a:r>
              <a:rPr lang="en-US" sz="3200" b="1" i="1" dirty="0" err="1" smtClean="0"/>
              <a:t>o’zini</a:t>
            </a:r>
            <a:r>
              <a:rPr lang="en-US" sz="3200" b="1" i="1" dirty="0" smtClean="0"/>
              <a:t> </a:t>
            </a:r>
            <a:r>
              <a:rPr lang="en-US" sz="3200" b="1" i="1" dirty="0" err="1" smtClean="0"/>
              <a:t>tekshirish</a:t>
            </a:r>
            <a:r>
              <a:rPr lang="en-US" sz="3200" b="1" i="1" dirty="0" smtClean="0"/>
              <a:t> </a:t>
            </a:r>
            <a:r>
              <a:rPr lang="en-US" sz="3200" b="1" i="1" dirty="0" err="1" smtClean="0"/>
              <a:t>savollari</a:t>
            </a:r>
            <a:endParaRPr lang="en-US" sz="3200" b="1" i="1" dirty="0" smtClean="0"/>
          </a:p>
          <a:p>
            <a:endParaRPr lang="ru-RU" sz="3200" b="1" dirty="0" smtClean="0"/>
          </a:p>
          <a:p>
            <a:r>
              <a:rPr lang="en-US" sz="3200" dirty="0" smtClean="0"/>
              <a:t>1.</a:t>
            </a:r>
            <a:r>
              <a:rPr lang="en-US" sz="3200" b="1" dirty="0" smtClean="0"/>
              <a:t> </a:t>
            </a:r>
            <a:r>
              <a:rPr lang="en-US" sz="3200" dirty="0" err="1" smtClean="0"/>
              <a:t>Markazdan</a:t>
            </a:r>
            <a:r>
              <a:rPr lang="en-US" sz="3200" dirty="0" smtClean="0"/>
              <a:t> </a:t>
            </a:r>
            <a:r>
              <a:rPr lang="en-US" sz="3200" dirty="0" err="1" smtClean="0"/>
              <a:t>qochma</a:t>
            </a:r>
            <a:r>
              <a:rPr lang="en-US" sz="3200" dirty="0" smtClean="0"/>
              <a:t> vibrator </a:t>
            </a:r>
            <a:r>
              <a:rPr lang="en-US" sz="3200" dirty="0" err="1" smtClean="0"/>
              <a:t>qanday</a:t>
            </a:r>
            <a:r>
              <a:rPr lang="en-US" sz="3200" dirty="0" smtClean="0"/>
              <a:t> </a:t>
            </a:r>
            <a:r>
              <a:rPr lang="en-US" sz="3200" dirty="0" err="1" smtClean="0"/>
              <a:t>ishlaydi</a:t>
            </a:r>
            <a:r>
              <a:rPr lang="en-US" sz="3200" dirty="0" smtClean="0"/>
              <a:t>?</a:t>
            </a:r>
            <a:endParaRPr lang="ru-RU" sz="3200" b="1" dirty="0" smtClean="0"/>
          </a:p>
          <a:p>
            <a:r>
              <a:rPr lang="en-US" sz="3200" dirty="0" smtClean="0"/>
              <a:t>2. </a:t>
            </a:r>
            <a:r>
              <a:rPr lang="en-US" sz="3200" dirty="0" err="1" smtClean="0"/>
              <a:t>Vibtarorli</a:t>
            </a:r>
            <a:r>
              <a:rPr lang="en-US" sz="3200" dirty="0" smtClean="0"/>
              <a:t> </a:t>
            </a:r>
            <a:r>
              <a:rPr lang="en-US" sz="3200" dirty="0" err="1" smtClean="0"/>
              <a:t>mashina</a:t>
            </a:r>
            <a:r>
              <a:rPr lang="en-US" sz="3200" dirty="0" smtClean="0"/>
              <a:t> </a:t>
            </a:r>
            <a:r>
              <a:rPr lang="en-US" sz="3200" dirty="0" err="1" smtClean="0"/>
              <a:t>agregatini</a:t>
            </a:r>
            <a:r>
              <a:rPr lang="en-US" sz="3200" dirty="0" smtClean="0"/>
              <a:t> </a:t>
            </a:r>
            <a:r>
              <a:rPr lang="en-US" sz="3200" dirty="0" err="1" smtClean="0"/>
              <a:t>harakat</a:t>
            </a:r>
            <a:r>
              <a:rPr lang="en-US" sz="3200" dirty="0" smtClean="0"/>
              <a:t> </a:t>
            </a:r>
            <a:r>
              <a:rPr lang="en-US" sz="3200" dirty="0" err="1" smtClean="0"/>
              <a:t>tenglamasini</a:t>
            </a:r>
            <a:r>
              <a:rPr lang="en-US" sz="3200" dirty="0" smtClean="0"/>
              <a:t> </a:t>
            </a:r>
            <a:r>
              <a:rPr lang="en-US" sz="3200" dirty="0" err="1" smtClean="0"/>
              <a:t>tuzish</a:t>
            </a:r>
            <a:r>
              <a:rPr lang="en-US" sz="3200" dirty="0" smtClean="0"/>
              <a:t> </a:t>
            </a:r>
            <a:r>
              <a:rPr lang="en-US" sz="3200" dirty="0" err="1" smtClean="0"/>
              <a:t>tartibini</a:t>
            </a:r>
            <a:r>
              <a:rPr lang="en-US" sz="3200" dirty="0" smtClean="0"/>
              <a:t> </a:t>
            </a:r>
            <a:r>
              <a:rPr lang="en-US" sz="3200" dirty="0" err="1" smtClean="0"/>
              <a:t>tushuntiring</a:t>
            </a:r>
            <a:r>
              <a:rPr lang="en-US" sz="3200" dirty="0" smtClean="0"/>
              <a:t>.</a:t>
            </a:r>
            <a:endParaRPr lang="ru-RU" sz="3200" b="1" dirty="0" smtClean="0"/>
          </a:p>
          <a:p>
            <a:r>
              <a:rPr lang="en-US" sz="3200" dirty="0" smtClean="0"/>
              <a:t>3. </a:t>
            </a:r>
            <a:r>
              <a:rPr lang="en-US" sz="3200" dirty="0" err="1" smtClean="0"/>
              <a:t>Vibratorning</a:t>
            </a:r>
            <a:r>
              <a:rPr lang="en-US" sz="3200" dirty="0" smtClean="0"/>
              <a:t> </a:t>
            </a:r>
            <a:r>
              <a:rPr lang="en-US" sz="3200" dirty="0" err="1" smtClean="0"/>
              <a:t>tebranish</a:t>
            </a:r>
            <a:r>
              <a:rPr lang="en-US" sz="3200" dirty="0" smtClean="0"/>
              <a:t> </a:t>
            </a:r>
            <a:r>
              <a:rPr lang="en-US" sz="3200" dirty="0" err="1" smtClean="0"/>
              <a:t>massasi</a:t>
            </a:r>
            <a:r>
              <a:rPr lang="en-US" sz="3200" dirty="0" smtClean="0"/>
              <a:t> </a:t>
            </a:r>
            <a:r>
              <a:rPr lang="en-US" sz="3200" dirty="0" err="1" smtClean="0"/>
              <a:t>yechimi</a:t>
            </a:r>
            <a:r>
              <a:rPr lang="en-US" sz="3200" dirty="0" smtClean="0"/>
              <a:t> </a:t>
            </a:r>
            <a:r>
              <a:rPr lang="en-US" sz="3200" dirty="0" err="1" smtClean="0"/>
              <a:t>qanday</a:t>
            </a:r>
            <a:r>
              <a:rPr lang="en-US" sz="3200" dirty="0" smtClean="0"/>
              <a:t> </a:t>
            </a:r>
            <a:r>
              <a:rPr lang="en-US" sz="3200" dirty="0" err="1" smtClean="0"/>
              <a:t>amalga</a:t>
            </a:r>
            <a:r>
              <a:rPr lang="en-US" sz="3200" dirty="0" smtClean="0"/>
              <a:t> </a:t>
            </a:r>
            <a:r>
              <a:rPr lang="en-US" sz="3200" dirty="0" err="1" smtClean="0"/>
              <a:t>oshiriladi</a:t>
            </a:r>
            <a:r>
              <a:rPr lang="en-US" sz="3200" dirty="0" smtClean="0"/>
              <a:t>?</a:t>
            </a:r>
            <a:endParaRPr lang="ru-RU" sz="3200" b="1" dirty="0" smtClean="0"/>
          </a:p>
          <a:p>
            <a:r>
              <a:rPr lang="en-US" sz="3200" dirty="0" smtClean="0"/>
              <a:t>4. </a:t>
            </a:r>
            <a:r>
              <a:rPr lang="en-US" sz="3200" dirty="0" err="1" smtClean="0"/>
              <a:t>Statsionar</a:t>
            </a:r>
            <a:r>
              <a:rPr lang="en-US" sz="3200" dirty="0" smtClean="0"/>
              <a:t> </a:t>
            </a:r>
            <a:r>
              <a:rPr lang="en-US" sz="3200" dirty="0" err="1" smtClean="0"/>
              <a:t>rejimda</a:t>
            </a:r>
            <a:r>
              <a:rPr lang="en-US" sz="3200" dirty="0" smtClean="0"/>
              <a:t> </a:t>
            </a:r>
            <a:r>
              <a:rPr lang="en-US" sz="3200" dirty="0" err="1" smtClean="0"/>
              <a:t>tebranish</a:t>
            </a:r>
            <a:r>
              <a:rPr lang="en-US" sz="3200" dirty="0" smtClean="0"/>
              <a:t> </a:t>
            </a:r>
            <a:r>
              <a:rPr lang="en-US" sz="3200" dirty="0" err="1" smtClean="0"/>
              <a:t>amplitudasi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chastotasi</a:t>
            </a:r>
            <a:r>
              <a:rPr lang="en-US" sz="3200" dirty="0" smtClean="0"/>
              <a:t> </a:t>
            </a:r>
            <a:r>
              <a:rPr lang="en-US" sz="3200" dirty="0" err="1" smtClean="0"/>
              <a:t>qanday</a:t>
            </a:r>
            <a:r>
              <a:rPr lang="en-US" sz="3200" dirty="0" smtClean="0"/>
              <a:t> </a:t>
            </a:r>
            <a:r>
              <a:rPr lang="en-US" sz="3200" dirty="0" err="1" smtClean="0"/>
              <a:t>bajariladi</a:t>
            </a:r>
            <a:r>
              <a:rPr lang="en-US" sz="3200" dirty="0" smtClean="0"/>
              <a:t>?</a:t>
            </a:r>
            <a:endParaRPr lang="ru-RU" sz="3200" b="1" dirty="0" smtClean="0"/>
          </a:p>
          <a:p>
            <a:r>
              <a:rPr lang="en-US" sz="3200" dirty="0" smtClean="0"/>
              <a:t>5. </a:t>
            </a:r>
            <a:r>
              <a:rPr lang="en-US" sz="3200" dirty="0" err="1" smtClean="0"/>
              <a:t>Rezonansdan</a:t>
            </a:r>
            <a:r>
              <a:rPr lang="en-US" sz="3200" dirty="0" smtClean="0"/>
              <a:t> </a:t>
            </a:r>
            <a:r>
              <a:rPr lang="en-US" sz="3200" dirty="0" err="1" smtClean="0"/>
              <a:t>o’tish</a:t>
            </a:r>
            <a:r>
              <a:rPr lang="en-US" sz="3200" dirty="0" smtClean="0"/>
              <a:t> </a:t>
            </a:r>
            <a:r>
              <a:rPr lang="en-US" sz="3200" dirty="0" err="1" smtClean="0"/>
              <a:t>sharti</a:t>
            </a:r>
            <a:r>
              <a:rPr lang="en-US" sz="3200" dirty="0" smtClean="0"/>
              <a:t> </a:t>
            </a:r>
            <a:r>
              <a:rPr lang="en-US" sz="3200" dirty="0" err="1" smtClean="0"/>
              <a:t>qanday</a:t>
            </a:r>
            <a:r>
              <a:rPr lang="en-US" sz="3200" dirty="0" smtClean="0"/>
              <a:t> </a:t>
            </a:r>
            <a:r>
              <a:rPr lang="en-US" sz="3200" dirty="0" err="1" smtClean="0"/>
              <a:t>xarakterlanadi</a:t>
            </a:r>
            <a:r>
              <a:rPr lang="en-US" sz="3200" dirty="0" smtClean="0"/>
              <a:t>?</a:t>
            </a:r>
            <a:endParaRPr lang="ru-RU" sz="3200" b="1" dirty="0" smtClean="0"/>
          </a:p>
          <a:p>
            <a:pPr marL="342900" indent="-342900" algn="just" eaLnBrk="0" hangingPunct="0">
              <a:tabLst>
                <a:tab pos="228600" algn="l"/>
              </a:tabLst>
            </a:pPr>
            <a:endParaRPr lang="ru-RU" sz="3600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195</TotalTime>
  <Words>364</Words>
  <Application>Microsoft Office PowerPoint</Application>
  <PresentationFormat>Произвольный</PresentationFormat>
  <Paragraphs>63</Paragraphs>
  <Slides>18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0" baseType="lpstr">
      <vt:lpstr>Открытая</vt:lpstr>
      <vt:lpstr>Формула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1-MА`RUZА  Mashina va mexanizmlar dinamikasi fanidan muammolari  va vazifalari </dc:title>
  <dc:creator>проректор</dc:creator>
  <cp:lastModifiedBy>LENOVO</cp:lastModifiedBy>
  <cp:revision>44</cp:revision>
  <dcterms:created xsi:type="dcterms:W3CDTF">2015-04-17T10:28:35Z</dcterms:created>
  <dcterms:modified xsi:type="dcterms:W3CDTF">2019-05-22T11:07:15Z</dcterms:modified>
</cp:coreProperties>
</file>