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sldIdLst>
    <p:sldId id="256" r:id="rId5"/>
    <p:sldId id="284" r:id="rId6"/>
    <p:sldId id="259"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83"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3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79EFB3D-7B30-4791-92EE-CA4A759AB1A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B6E53FA-C9F8-492D-97B4-4F19DC2589C3}" type="slidenum">
              <a:rPr lang="ru-RU" smtClean="0"/>
              <a:t>‹#›</a:t>
            </a:fld>
            <a:endParaRPr lang="ru-RU"/>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4294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9EFB3D-7B30-4791-92EE-CA4A759AB1A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B6E53FA-C9F8-492D-97B4-4F19DC2589C3}" type="slidenum">
              <a:rPr lang="ru-RU" smtClean="0"/>
              <a:t>‹#›</a:t>
            </a:fld>
            <a:endParaRPr lang="ru-RU"/>
          </a:p>
        </p:txBody>
      </p:sp>
    </p:spTree>
    <p:extLst>
      <p:ext uri="{BB962C8B-B14F-4D97-AF65-F5344CB8AC3E}">
        <p14:creationId xmlns:p14="http://schemas.microsoft.com/office/powerpoint/2010/main" val="1122270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9EFB3D-7B30-4791-92EE-CA4A759AB1A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B6E53FA-C9F8-492D-97B4-4F19DC2589C3}" type="slidenum">
              <a:rPr lang="ru-RU" smtClean="0"/>
              <a:t>‹#›</a:t>
            </a:fld>
            <a:endParaRPr lang="ru-RU"/>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8233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79EFB3D-7B30-4791-92EE-CA4A759AB1AD}"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B6E53FA-C9F8-492D-97B4-4F19DC2589C3}" type="slidenum">
              <a:rPr lang="ru-RU" smtClean="0"/>
              <a:t>‹#›</a:t>
            </a:fld>
            <a:endParaRPr lang="ru-RU"/>
          </a:p>
        </p:txBody>
      </p:sp>
    </p:spTree>
    <p:extLst>
      <p:ext uri="{BB962C8B-B14F-4D97-AF65-F5344CB8AC3E}">
        <p14:creationId xmlns:p14="http://schemas.microsoft.com/office/powerpoint/2010/main" val="3623145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79EFB3D-7B30-4791-92EE-CA4A759AB1AD}" type="datetimeFigureOut">
              <a:rPr lang="ru-RU" smtClean="0"/>
              <a:t>26.03.2018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B6E53FA-C9F8-492D-97B4-4F19DC2589C3}" type="slidenum">
              <a:rPr lang="ru-RU" smtClean="0"/>
              <a:t>‹#›</a:t>
            </a:fld>
            <a:endParaRPr lang="ru-RU"/>
          </a:p>
        </p:txBody>
      </p:sp>
    </p:spTree>
    <p:extLst>
      <p:ext uri="{BB962C8B-B14F-4D97-AF65-F5344CB8AC3E}">
        <p14:creationId xmlns:p14="http://schemas.microsoft.com/office/powerpoint/2010/main" val="2906428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9EFB3D-7B30-4791-92EE-CA4A759AB1AD}" type="datetimeFigureOut">
              <a:rPr lang="ru-RU" smtClean="0"/>
              <a:t>26.03.2018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B6E53FA-C9F8-492D-97B4-4F19DC2589C3}" type="slidenum">
              <a:rPr lang="ru-RU" smtClean="0"/>
              <a:t>‹#›</a:t>
            </a:fld>
            <a:endParaRPr lang="ru-RU"/>
          </a:p>
        </p:txBody>
      </p:sp>
    </p:spTree>
    <p:extLst>
      <p:ext uri="{BB962C8B-B14F-4D97-AF65-F5344CB8AC3E}">
        <p14:creationId xmlns:p14="http://schemas.microsoft.com/office/powerpoint/2010/main" val="18011372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9EFB3D-7B30-4791-92EE-CA4A759AB1AD}" type="datetimeFigureOut">
              <a:rPr lang="ru-RU" smtClean="0"/>
              <a:t>26.03.2018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B6E53FA-C9F8-492D-97B4-4F19DC2589C3}" type="slidenum">
              <a:rPr lang="ru-RU" smtClean="0"/>
              <a:t>‹#›</a:t>
            </a:fld>
            <a:endParaRPr lang="ru-RU"/>
          </a:p>
        </p:txBody>
      </p:sp>
    </p:spTree>
    <p:extLst>
      <p:ext uri="{BB962C8B-B14F-4D97-AF65-F5344CB8AC3E}">
        <p14:creationId xmlns:p14="http://schemas.microsoft.com/office/powerpoint/2010/main" val="1788313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smtClean="0"/>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9EFB3D-7B30-4791-92EE-CA4A759AB1AD}"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B6E53FA-C9F8-492D-97B4-4F19DC2589C3}" type="slidenum">
              <a:rPr lang="ru-RU" smtClean="0"/>
              <a:t>‹#›</a:t>
            </a:fld>
            <a:endParaRPr lang="ru-RU"/>
          </a:p>
        </p:txBody>
      </p:sp>
    </p:spTree>
    <p:extLst>
      <p:ext uri="{BB962C8B-B14F-4D97-AF65-F5344CB8AC3E}">
        <p14:creationId xmlns:p14="http://schemas.microsoft.com/office/powerpoint/2010/main" val="1026029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9EFB3D-7B30-4791-92EE-CA4A759AB1AD}"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B6E53FA-C9F8-492D-97B4-4F19DC2589C3}" type="slidenum">
              <a:rPr lang="ru-RU" smtClean="0"/>
              <a:t>‹#›</a:t>
            </a:fld>
            <a:endParaRPr lang="ru-RU"/>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8134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9EFB3D-7B30-4791-92EE-CA4A759AB1A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B6E53FA-C9F8-492D-97B4-4F19DC2589C3}" type="slidenum">
              <a:rPr lang="ru-RU" smtClean="0"/>
              <a:t>‹#›</a:t>
            </a:fld>
            <a:endParaRPr lang="ru-RU"/>
          </a:p>
        </p:txBody>
      </p:sp>
    </p:spTree>
    <p:extLst>
      <p:ext uri="{BB962C8B-B14F-4D97-AF65-F5344CB8AC3E}">
        <p14:creationId xmlns:p14="http://schemas.microsoft.com/office/powerpoint/2010/main" val="3778247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9EFB3D-7B30-4791-92EE-CA4A759AB1A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B6E53FA-C9F8-492D-97B4-4F19DC2589C3}" type="slidenum">
              <a:rPr lang="ru-RU" smtClean="0"/>
              <a:t>‹#›</a:t>
            </a:fld>
            <a:endParaRPr lang="ru-RU"/>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2443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79EFB3D-7B30-4791-92EE-CA4A759AB1AD}" type="datetimeFigureOut">
              <a:rPr lang="ru-RU" smtClean="0"/>
              <a:t>26.03.2018</a:t>
            </a:fld>
            <a:endParaRPr lang="ru-RU"/>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ru-RU"/>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B6E53FA-C9F8-492D-97B4-4F19DC2589C3}" type="slidenum">
              <a:rPr lang="ru-RU" smtClean="0"/>
              <a:t>‹#›</a:t>
            </a:fld>
            <a:endParaRPr lang="ru-RU"/>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58773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GB" dirty="0" smtClean="0"/>
              <a:t>Systems Analysis and Design</a:t>
            </a:r>
            <a:endParaRPr lang="ru-RU" dirty="0"/>
          </a:p>
        </p:txBody>
      </p:sp>
      <p:sp>
        <p:nvSpPr>
          <p:cNvPr id="3" name="Подзаголовок 2"/>
          <p:cNvSpPr>
            <a:spLocks noGrp="1"/>
          </p:cNvSpPr>
          <p:nvPr>
            <p:ph type="subTitle" idx="1"/>
          </p:nvPr>
        </p:nvSpPr>
        <p:spPr/>
        <p:txBody>
          <a:bodyPr/>
          <a:lstStyle/>
          <a:p>
            <a:r>
              <a:rPr lang="en-GB" dirty="0" smtClean="0"/>
              <a:t>Lecture 1</a:t>
            </a:r>
          </a:p>
          <a:p>
            <a:r>
              <a:rPr lang="en-GB" dirty="0" smtClean="0"/>
              <a:t>Introduction</a:t>
            </a:r>
            <a:endParaRPr lang="ru-RU" dirty="0"/>
          </a:p>
        </p:txBody>
      </p:sp>
      <p:sp>
        <p:nvSpPr>
          <p:cNvPr id="4" name="AutoShape 3" descr="https://lh4.googleusercontent.com/tfm2WUaszsBPBIiDTrFtwYKaGmAiypRmFggf5PU6JKT7ZnPOYsezSzxeLhCMaYpoW3VPFGpYaFcW-nB5sgNaKYPAL-8VGTCKkZxlBHUs-yBWq77uAUC78o_D5-_2"/>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2" descr="https://lh5.googleusercontent.com/-TpjzYTzC5IiIaXJTjLUIFyGj2RIyM21Y8Egcw0b2WHH_R0118xEKUMQxfB_SrOSc8hBP_gjDmMJiRIqcCBTtlOAdTz6LUx7DdGBBvWcWpzeGYzqRSfTFs7cZoAB"/>
          <p:cNvSpPr>
            <a:spLocks noChangeAspect="1" noChangeArrowheads="1"/>
          </p:cNvSpPr>
          <p:nvPr/>
        </p:nvSpPr>
        <p:spPr bwMode="auto">
          <a:xfrm>
            <a:off x="155575" y="841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35656328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Lecture Plan</a:t>
            </a:r>
            <a:endParaRPr lang="en-US" dirty="0"/>
          </a:p>
        </p:txBody>
      </p:sp>
      <p:sp>
        <p:nvSpPr>
          <p:cNvPr id="3" name="Content Placeholder 2"/>
          <p:cNvSpPr>
            <a:spLocks noGrp="1"/>
          </p:cNvSpPr>
          <p:nvPr>
            <p:ph idx="1"/>
          </p:nvPr>
        </p:nvSpPr>
        <p:spPr/>
        <p:txBody>
          <a:bodyPr/>
          <a:lstStyle/>
          <a:p>
            <a:r>
              <a:rPr lang="en-GB" dirty="0" smtClean="0"/>
              <a:t>What the module is about?</a:t>
            </a:r>
          </a:p>
          <a:p>
            <a:r>
              <a:rPr lang="en-GB" dirty="0" smtClean="0"/>
              <a:t>Essential Reading</a:t>
            </a:r>
          </a:p>
          <a:p>
            <a:r>
              <a:rPr lang="en-GB" dirty="0" smtClean="0"/>
              <a:t>Systems</a:t>
            </a:r>
          </a:p>
          <a:p>
            <a:r>
              <a:rPr lang="en-US" sz="1800" dirty="0"/>
              <a:t>Techniques</a:t>
            </a:r>
            <a:r>
              <a:rPr lang="en-US" dirty="0"/>
              <a:t>, tools, methods, strategies</a:t>
            </a:r>
            <a:endParaRPr lang="en-GB" dirty="0" smtClean="0"/>
          </a:p>
          <a:p>
            <a:endParaRPr lang="en-US" dirty="0"/>
          </a:p>
        </p:txBody>
      </p:sp>
    </p:spTree>
    <p:extLst>
      <p:ext uri="{BB962C8B-B14F-4D97-AF65-F5344CB8AC3E}">
        <p14:creationId xmlns:p14="http://schemas.microsoft.com/office/powerpoint/2010/main" val="756913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600" dirty="0" smtClean="0"/>
              <a:t>Essential reading</a:t>
            </a:r>
            <a:endParaRPr lang="ru-RU" sz="3600" dirty="0"/>
          </a:p>
        </p:txBody>
      </p:sp>
      <p:sp>
        <p:nvSpPr>
          <p:cNvPr id="3" name="Объект 2"/>
          <p:cNvSpPr>
            <a:spLocks noGrp="1"/>
          </p:cNvSpPr>
          <p:nvPr>
            <p:ph idx="1"/>
          </p:nvPr>
        </p:nvSpPr>
        <p:spPr/>
        <p:txBody>
          <a:bodyPr>
            <a:normAutofit/>
          </a:bodyPr>
          <a:lstStyle/>
          <a:p>
            <a:pPr>
              <a:lnSpc>
                <a:spcPct val="90000"/>
              </a:lnSpc>
            </a:pPr>
            <a:r>
              <a:rPr lang="ru-RU" sz="2000" b="1" dirty="0" err="1" smtClean="0"/>
              <a:t>Systems</a:t>
            </a:r>
            <a:r>
              <a:rPr lang="ru-RU" sz="2000" b="1" dirty="0" smtClean="0"/>
              <a:t> </a:t>
            </a:r>
            <a:r>
              <a:rPr lang="ru-RU" sz="2000" b="1" dirty="0" err="1" smtClean="0"/>
              <a:t>Analysis</a:t>
            </a:r>
            <a:r>
              <a:rPr lang="ru-RU" sz="2000" b="1" dirty="0" smtClean="0"/>
              <a:t> - A </a:t>
            </a:r>
            <a:r>
              <a:rPr lang="ru-RU" sz="2000" b="1" dirty="0" err="1" smtClean="0"/>
              <a:t>beginner's</a:t>
            </a:r>
            <a:r>
              <a:rPr lang="ru-RU" sz="2000" b="1" dirty="0" smtClean="0"/>
              <a:t> </a:t>
            </a:r>
            <a:r>
              <a:rPr lang="ru-RU" sz="2000" b="1" dirty="0" err="1" smtClean="0"/>
              <a:t>guide</a:t>
            </a:r>
            <a:r>
              <a:rPr lang="ru-RU" sz="2000" b="1" dirty="0" smtClean="0"/>
              <a:t> : </a:t>
            </a:r>
            <a:r>
              <a:rPr lang="ru-RU" sz="2000" b="1" dirty="0" err="1" smtClean="0"/>
              <a:t>Kevin</a:t>
            </a:r>
            <a:r>
              <a:rPr lang="ru-RU" sz="2000" b="1" dirty="0" smtClean="0"/>
              <a:t> </a:t>
            </a:r>
            <a:r>
              <a:rPr lang="ru-RU" sz="2000" b="1" dirty="0" err="1" smtClean="0"/>
              <a:t>Bowman</a:t>
            </a:r>
            <a:r>
              <a:rPr lang="ru-RU" sz="2000" b="1" dirty="0" smtClean="0"/>
              <a:t>  ISBN : 0-333-98630-X</a:t>
            </a:r>
            <a:endParaRPr lang="en-US" sz="2000" b="1" dirty="0" smtClean="0"/>
          </a:p>
          <a:p>
            <a:pPr>
              <a:lnSpc>
                <a:spcPct val="90000"/>
              </a:lnSpc>
            </a:pPr>
            <a:endParaRPr lang="en-US" sz="2000" b="1" dirty="0" smtClean="0"/>
          </a:p>
          <a:p>
            <a:pPr>
              <a:lnSpc>
                <a:spcPct val="90000"/>
              </a:lnSpc>
            </a:pPr>
            <a:r>
              <a:rPr lang="ru-RU" sz="2000" b="1" dirty="0" err="1" smtClean="0"/>
              <a:t>Introducing</a:t>
            </a:r>
            <a:r>
              <a:rPr lang="ru-RU" sz="2000" b="1" dirty="0" smtClean="0"/>
              <a:t> </a:t>
            </a:r>
            <a:r>
              <a:rPr lang="ru-RU" sz="2000" b="1" dirty="0" err="1" smtClean="0"/>
              <a:t>Systems</a:t>
            </a:r>
            <a:r>
              <a:rPr lang="ru-RU" sz="2000" b="1" dirty="0" smtClean="0"/>
              <a:t> </a:t>
            </a:r>
            <a:r>
              <a:rPr lang="ru-RU" sz="2000" b="1" dirty="0" err="1" smtClean="0"/>
              <a:t>Development</a:t>
            </a:r>
            <a:r>
              <a:rPr lang="ru-RU" sz="2000" b="1" dirty="0" smtClean="0"/>
              <a:t> </a:t>
            </a:r>
            <a:r>
              <a:rPr lang="ru-RU" sz="2000" b="1" dirty="0" err="1" smtClean="0"/>
              <a:t>by</a:t>
            </a:r>
            <a:r>
              <a:rPr lang="ru-RU" sz="2000" b="1" dirty="0" smtClean="0"/>
              <a:t> </a:t>
            </a:r>
            <a:r>
              <a:rPr lang="ru-RU" sz="2000" b="1" dirty="0" err="1" smtClean="0"/>
              <a:t>S.Skidmore</a:t>
            </a:r>
            <a:r>
              <a:rPr lang="ru-RU" sz="2000" b="1" dirty="0" smtClean="0"/>
              <a:t> </a:t>
            </a:r>
            <a:r>
              <a:rPr lang="ru-RU" sz="2000" b="1" dirty="0" err="1" smtClean="0"/>
              <a:t>and</a:t>
            </a:r>
            <a:r>
              <a:rPr lang="ru-RU" sz="2000" b="1" dirty="0" smtClean="0"/>
              <a:t> </a:t>
            </a:r>
            <a:r>
              <a:rPr lang="ru-RU" sz="2000" b="1" dirty="0" err="1" smtClean="0"/>
              <a:t>M.Eva</a:t>
            </a:r>
            <a:r>
              <a:rPr lang="en-US" sz="2000" b="1" dirty="0" smtClean="0"/>
              <a:t>:</a:t>
            </a:r>
            <a:r>
              <a:rPr lang="ru-RU" sz="2000" b="1" dirty="0" smtClean="0"/>
              <a:t>  ISBN :0-333-97369-0</a:t>
            </a:r>
            <a:br>
              <a:rPr lang="ru-RU" sz="2000" b="1" dirty="0" smtClean="0"/>
            </a:br>
            <a:endParaRPr lang="ru-RU" sz="2000" b="1" dirty="0" smtClean="0"/>
          </a:p>
          <a:p>
            <a:pPr>
              <a:lnSpc>
                <a:spcPct val="90000"/>
              </a:lnSpc>
            </a:pPr>
            <a:r>
              <a:rPr lang="en-US" sz="2000" b="1" dirty="0" smtClean="0"/>
              <a:t>UML 2 for Dummies. </a:t>
            </a:r>
            <a:r>
              <a:rPr lang="en-US" sz="2000" b="1" dirty="0" err="1" smtClean="0"/>
              <a:t>M.Chonoles</a:t>
            </a:r>
            <a:r>
              <a:rPr lang="en-US" sz="2000" b="1" dirty="0" smtClean="0"/>
              <a:t>, J. </a:t>
            </a:r>
            <a:r>
              <a:rPr lang="en-US" sz="2000" b="1" dirty="0" err="1" smtClean="0"/>
              <a:t>Schardt</a:t>
            </a:r>
            <a:endParaRPr lang="en-US" sz="2000" b="1" dirty="0" smtClean="0"/>
          </a:p>
          <a:p>
            <a:endParaRPr lang="ru-RU" sz="2000" dirty="0"/>
          </a:p>
        </p:txBody>
      </p:sp>
    </p:spTree>
    <p:extLst>
      <p:ext uri="{BB962C8B-B14F-4D97-AF65-F5344CB8AC3E}">
        <p14:creationId xmlns:p14="http://schemas.microsoft.com/office/powerpoint/2010/main" val="9238298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600" dirty="0" smtClean="0"/>
              <a:t>What is the module about? </a:t>
            </a:r>
            <a:endParaRPr lang="ru-RU" sz="3600" dirty="0"/>
          </a:p>
        </p:txBody>
      </p:sp>
      <p:sp>
        <p:nvSpPr>
          <p:cNvPr id="3" name="Объект 2"/>
          <p:cNvSpPr>
            <a:spLocks noGrp="1"/>
          </p:cNvSpPr>
          <p:nvPr>
            <p:ph idx="1"/>
          </p:nvPr>
        </p:nvSpPr>
        <p:spPr/>
        <p:txBody>
          <a:bodyPr>
            <a:normAutofit/>
          </a:bodyPr>
          <a:lstStyle/>
          <a:p>
            <a:pPr>
              <a:buFont typeface="Arial" pitchFamily="34" charset="0"/>
              <a:buChar char="•"/>
            </a:pPr>
            <a:r>
              <a:rPr lang="en-US" sz="3200" dirty="0" smtClean="0"/>
              <a:t>Information Systems</a:t>
            </a:r>
          </a:p>
          <a:p>
            <a:pPr>
              <a:buFont typeface="Arial" pitchFamily="34" charset="0"/>
              <a:buChar char="•"/>
            </a:pPr>
            <a:r>
              <a:rPr lang="en-US" sz="3200" dirty="0" smtClean="0"/>
              <a:t>Tools</a:t>
            </a:r>
          </a:p>
          <a:p>
            <a:pPr>
              <a:buFont typeface="Arial" pitchFamily="34" charset="0"/>
              <a:buChar char="•"/>
            </a:pPr>
            <a:r>
              <a:rPr lang="en-US" sz="3200" dirty="0" smtClean="0"/>
              <a:t>Models</a:t>
            </a:r>
          </a:p>
          <a:p>
            <a:pPr>
              <a:buFont typeface="Arial" pitchFamily="34" charset="0"/>
              <a:buChar char="•"/>
            </a:pPr>
            <a:r>
              <a:rPr lang="en-US" sz="3200" dirty="0" smtClean="0"/>
              <a:t>Techniques</a:t>
            </a:r>
          </a:p>
          <a:p>
            <a:pPr>
              <a:buFont typeface="Arial" pitchFamily="34" charset="0"/>
              <a:buChar char="•"/>
            </a:pPr>
            <a:r>
              <a:rPr lang="en-US" sz="3200" dirty="0" smtClean="0"/>
              <a:t>Methodologies and frameworks</a:t>
            </a:r>
          </a:p>
          <a:p>
            <a:pPr>
              <a:buFont typeface="Arial" pitchFamily="34" charset="0"/>
              <a:buChar char="•"/>
            </a:pPr>
            <a:r>
              <a:rPr lang="en-US" sz="3200" dirty="0" smtClean="0"/>
              <a:t>Programming perspective</a:t>
            </a:r>
            <a:endParaRPr lang="ru-RU" sz="3200" dirty="0" smtClean="0"/>
          </a:p>
          <a:p>
            <a:pPr>
              <a:buFont typeface="Arial" pitchFamily="34" charset="0"/>
              <a:buChar char="•"/>
            </a:pPr>
            <a:endParaRPr lang="ru-RU" sz="3200" dirty="0"/>
          </a:p>
        </p:txBody>
      </p:sp>
    </p:spTree>
    <p:extLst>
      <p:ext uri="{BB962C8B-B14F-4D97-AF65-F5344CB8AC3E}">
        <p14:creationId xmlns:p14="http://schemas.microsoft.com/office/powerpoint/2010/main" val="791506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4000" dirty="0" smtClean="0"/>
              <a:t>What is a system</a:t>
            </a:r>
            <a:r>
              <a:rPr lang="en-US" sz="3200" dirty="0" smtClean="0"/>
              <a:t>?</a:t>
            </a:r>
            <a:endParaRPr lang="ru-RU" sz="3200" dirty="0"/>
          </a:p>
        </p:txBody>
      </p:sp>
      <p:sp>
        <p:nvSpPr>
          <p:cNvPr id="3" name="Объект 2"/>
          <p:cNvSpPr>
            <a:spLocks noGrp="1"/>
          </p:cNvSpPr>
          <p:nvPr>
            <p:ph idx="1"/>
          </p:nvPr>
        </p:nvSpPr>
        <p:spPr>
          <a:xfrm>
            <a:off x="768095" y="1916832"/>
            <a:ext cx="7290055" cy="4023360"/>
          </a:xfrm>
        </p:spPr>
        <p:txBody>
          <a:bodyPr>
            <a:noAutofit/>
          </a:bodyPr>
          <a:lstStyle/>
          <a:p>
            <a:pPr>
              <a:lnSpc>
                <a:spcPct val="90000"/>
              </a:lnSpc>
              <a:buFont typeface="Arial" pitchFamily="34" charset="0"/>
              <a:buChar char="•"/>
            </a:pPr>
            <a:r>
              <a:rPr lang="en-US" sz="2400" dirty="0" smtClean="0"/>
              <a:t>What is an Information System?</a:t>
            </a:r>
          </a:p>
          <a:p>
            <a:pPr>
              <a:lnSpc>
                <a:spcPct val="90000"/>
              </a:lnSpc>
              <a:buFont typeface="Arial" pitchFamily="34" charset="0"/>
              <a:buChar char="•"/>
            </a:pPr>
            <a:r>
              <a:rPr lang="en-US" sz="2400" dirty="0" smtClean="0">
                <a:solidFill>
                  <a:srgbClr val="A50021"/>
                </a:solidFill>
                <a:latin typeface="Times New Roman" pitchFamily="18" charset="0"/>
                <a:cs typeface="Times New Roman" pitchFamily="18" charset="0"/>
              </a:rPr>
              <a:t>A </a:t>
            </a:r>
            <a:r>
              <a:rPr lang="en-US" sz="2400" dirty="0" smtClean="0">
                <a:solidFill>
                  <a:srgbClr val="A50021"/>
                </a:solidFill>
                <a:latin typeface="Times New Roman" pitchFamily="18" charset="0"/>
                <a:cs typeface="Times New Roman" pitchFamily="18" charset="0"/>
              </a:rPr>
              <a:t>system has nine characteristics:</a:t>
            </a:r>
          </a:p>
          <a:p>
            <a:pPr lvl="3">
              <a:lnSpc>
                <a:spcPct val="90000"/>
              </a:lnSpc>
            </a:pPr>
            <a:r>
              <a:rPr lang="en-US" sz="2000" dirty="0"/>
              <a:t>Components/Subsystems</a:t>
            </a:r>
          </a:p>
          <a:p>
            <a:pPr lvl="3">
              <a:lnSpc>
                <a:spcPct val="90000"/>
              </a:lnSpc>
            </a:pPr>
            <a:r>
              <a:rPr lang="en-US" sz="2000" dirty="0"/>
              <a:t>Interrelated  components</a:t>
            </a:r>
          </a:p>
          <a:p>
            <a:pPr lvl="3">
              <a:lnSpc>
                <a:spcPct val="90000"/>
              </a:lnSpc>
            </a:pPr>
            <a:r>
              <a:rPr lang="en-US" sz="2000" dirty="0"/>
              <a:t>A boundary</a:t>
            </a:r>
          </a:p>
          <a:p>
            <a:pPr lvl="3">
              <a:lnSpc>
                <a:spcPct val="90000"/>
              </a:lnSpc>
            </a:pPr>
            <a:r>
              <a:rPr lang="en-US" sz="2000" dirty="0"/>
              <a:t>A purpose</a:t>
            </a:r>
          </a:p>
          <a:p>
            <a:pPr lvl="3">
              <a:lnSpc>
                <a:spcPct val="90000"/>
              </a:lnSpc>
            </a:pPr>
            <a:r>
              <a:rPr lang="en-US" sz="2000" dirty="0"/>
              <a:t>An environment</a:t>
            </a:r>
          </a:p>
          <a:p>
            <a:pPr lvl="3">
              <a:lnSpc>
                <a:spcPct val="90000"/>
              </a:lnSpc>
            </a:pPr>
            <a:r>
              <a:rPr lang="en-US" sz="2000" dirty="0"/>
              <a:t>Interfaces</a:t>
            </a:r>
          </a:p>
          <a:p>
            <a:pPr lvl="3">
              <a:lnSpc>
                <a:spcPct val="90000"/>
              </a:lnSpc>
            </a:pPr>
            <a:r>
              <a:rPr lang="en-US" sz="2000" dirty="0"/>
              <a:t>Input </a:t>
            </a:r>
          </a:p>
          <a:p>
            <a:pPr lvl="3">
              <a:lnSpc>
                <a:spcPct val="90000"/>
              </a:lnSpc>
            </a:pPr>
            <a:r>
              <a:rPr lang="en-US" sz="2000" dirty="0"/>
              <a:t>Output</a:t>
            </a:r>
          </a:p>
          <a:p>
            <a:pPr lvl="3">
              <a:lnSpc>
                <a:spcPct val="90000"/>
              </a:lnSpc>
            </a:pPr>
            <a:r>
              <a:rPr lang="en-US" sz="2000" dirty="0"/>
              <a:t>Constraints</a:t>
            </a:r>
          </a:p>
          <a:p>
            <a:pPr>
              <a:lnSpc>
                <a:spcPct val="90000"/>
              </a:lnSpc>
              <a:buFont typeface="Arial" pitchFamily="34" charset="0"/>
              <a:buChar char="•"/>
            </a:pPr>
            <a:endParaRPr lang="en-US" sz="2400" dirty="0" smtClean="0"/>
          </a:p>
          <a:p>
            <a:pPr>
              <a:buFont typeface="Arial" pitchFamily="34" charset="0"/>
              <a:buChar char="•"/>
            </a:pPr>
            <a:endParaRPr lang="ru-RU" dirty="0"/>
          </a:p>
        </p:txBody>
      </p:sp>
    </p:spTree>
    <p:extLst>
      <p:ext uri="{BB962C8B-B14F-4D97-AF65-F5344CB8AC3E}">
        <p14:creationId xmlns:p14="http://schemas.microsoft.com/office/powerpoint/2010/main" val="10984186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2"/>
          <p:cNvSpPr>
            <a:spLocks noChangeArrowheads="1"/>
          </p:cNvSpPr>
          <p:nvPr/>
        </p:nvSpPr>
        <p:spPr bwMode="auto">
          <a:xfrm>
            <a:off x="2676847" y="2272109"/>
            <a:ext cx="3962400" cy="3657600"/>
          </a:xfrm>
          <a:prstGeom prst="rect">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1" name="Line 3"/>
          <p:cNvSpPr>
            <a:spLocks noChangeShapeType="1"/>
          </p:cNvSpPr>
          <p:nvPr/>
        </p:nvSpPr>
        <p:spPr bwMode="auto">
          <a:xfrm>
            <a:off x="4962847" y="2272109"/>
            <a:ext cx="0" cy="365760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52" name="Line 4"/>
          <p:cNvSpPr>
            <a:spLocks noChangeShapeType="1"/>
          </p:cNvSpPr>
          <p:nvPr/>
        </p:nvSpPr>
        <p:spPr bwMode="auto">
          <a:xfrm>
            <a:off x="2676847" y="3415109"/>
            <a:ext cx="2286000"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53" name="Line 5"/>
          <p:cNvSpPr>
            <a:spLocks noChangeShapeType="1"/>
          </p:cNvSpPr>
          <p:nvPr/>
        </p:nvSpPr>
        <p:spPr bwMode="auto">
          <a:xfrm>
            <a:off x="2676847" y="4634309"/>
            <a:ext cx="2286000"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54" name="Line 6"/>
          <p:cNvSpPr>
            <a:spLocks noChangeShapeType="1"/>
          </p:cNvSpPr>
          <p:nvPr/>
        </p:nvSpPr>
        <p:spPr bwMode="auto">
          <a:xfrm>
            <a:off x="3743647" y="2272109"/>
            <a:ext cx="0" cy="114300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55" name="Rectangle 7"/>
          <p:cNvSpPr>
            <a:spLocks noChangeArrowheads="1"/>
          </p:cNvSpPr>
          <p:nvPr/>
        </p:nvSpPr>
        <p:spPr bwMode="auto">
          <a:xfrm>
            <a:off x="2372047" y="1814909"/>
            <a:ext cx="5029200" cy="4495800"/>
          </a:xfrm>
          <a:prstGeom prst="rect">
            <a:avLst/>
          </a:prstGeom>
          <a:solidFill>
            <a:schemeClr val="accent1">
              <a:alpha val="0"/>
            </a:schemeClr>
          </a:solidFill>
          <a:ln w="38100" cap="sq" cmpd="dbl">
            <a:solidFill>
              <a:srgbClr val="FF0000"/>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ru-RU" sz="2400">
              <a:latin typeface="Times New Roman" pitchFamily="18" charset="0"/>
              <a:cs typeface="Arial" charset="0"/>
            </a:endParaRPr>
          </a:p>
        </p:txBody>
      </p:sp>
      <p:sp>
        <p:nvSpPr>
          <p:cNvPr id="56" name="AutoShape 8"/>
          <p:cNvSpPr>
            <a:spLocks noChangeArrowheads="1"/>
          </p:cNvSpPr>
          <p:nvPr/>
        </p:nvSpPr>
        <p:spPr bwMode="auto">
          <a:xfrm>
            <a:off x="1914847" y="3872309"/>
            <a:ext cx="762000" cy="762000"/>
          </a:xfrm>
          <a:prstGeom prst="rightArrow">
            <a:avLst>
              <a:gd name="adj1" fmla="val 50000"/>
              <a:gd name="adj2" fmla="val 25000"/>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7" name="AutoShape 9"/>
          <p:cNvSpPr>
            <a:spLocks noChangeArrowheads="1"/>
          </p:cNvSpPr>
          <p:nvPr/>
        </p:nvSpPr>
        <p:spPr bwMode="auto">
          <a:xfrm>
            <a:off x="6639247" y="3872309"/>
            <a:ext cx="1143000" cy="762000"/>
          </a:xfrm>
          <a:prstGeom prst="rightArrow">
            <a:avLst>
              <a:gd name="adj1" fmla="val 50000"/>
              <a:gd name="adj2" fmla="val 37500"/>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58" name="Text Box 10"/>
          <p:cNvSpPr txBox="1">
            <a:spLocks noChangeArrowheads="1"/>
          </p:cNvSpPr>
          <p:nvPr/>
        </p:nvSpPr>
        <p:spPr bwMode="auto">
          <a:xfrm>
            <a:off x="5191447" y="3837384"/>
            <a:ext cx="11064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a:solidFill>
                  <a:srgbClr val="6600CC"/>
                </a:solidFill>
                <a:latin typeface="Times New Roman" pitchFamily="18" charset="0"/>
                <a:cs typeface="Arial" charset="0"/>
              </a:rPr>
              <a:t>Dining </a:t>
            </a:r>
          </a:p>
          <a:p>
            <a:r>
              <a:rPr kumimoji="1" lang="en-US" sz="2400">
                <a:solidFill>
                  <a:srgbClr val="6600CC"/>
                </a:solidFill>
                <a:latin typeface="Times New Roman" pitchFamily="18" charset="0"/>
                <a:cs typeface="Arial" charset="0"/>
              </a:rPr>
              <a:t>Room</a:t>
            </a:r>
          </a:p>
        </p:txBody>
      </p:sp>
      <p:sp>
        <p:nvSpPr>
          <p:cNvPr id="59" name="Text Box 11"/>
          <p:cNvSpPr txBox="1">
            <a:spLocks noChangeArrowheads="1"/>
          </p:cNvSpPr>
          <p:nvPr/>
        </p:nvSpPr>
        <p:spPr bwMode="auto">
          <a:xfrm>
            <a:off x="2676847" y="2576909"/>
            <a:ext cx="1114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a:solidFill>
                  <a:srgbClr val="6600CC"/>
                </a:solidFill>
                <a:latin typeface="Times New Roman" pitchFamily="18" charset="0"/>
                <a:cs typeface="Arial" charset="0"/>
              </a:rPr>
              <a:t>Storage</a:t>
            </a:r>
          </a:p>
        </p:txBody>
      </p:sp>
      <p:sp>
        <p:nvSpPr>
          <p:cNvPr id="60" name="Text Box 12"/>
          <p:cNvSpPr txBox="1">
            <a:spLocks noChangeArrowheads="1"/>
          </p:cNvSpPr>
          <p:nvPr/>
        </p:nvSpPr>
        <p:spPr bwMode="auto">
          <a:xfrm>
            <a:off x="3848422" y="2576909"/>
            <a:ext cx="962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a:solidFill>
                  <a:srgbClr val="6600CC"/>
                </a:solidFill>
                <a:latin typeface="Times New Roman" pitchFamily="18" charset="0"/>
                <a:cs typeface="Arial" charset="0"/>
              </a:rPr>
              <a:t>Office</a:t>
            </a:r>
          </a:p>
        </p:txBody>
      </p:sp>
      <p:sp>
        <p:nvSpPr>
          <p:cNvPr id="61" name="Text Box 13"/>
          <p:cNvSpPr txBox="1">
            <a:spLocks noChangeArrowheads="1"/>
          </p:cNvSpPr>
          <p:nvPr/>
        </p:nvSpPr>
        <p:spPr bwMode="auto">
          <a:xfrm>
            <a:off x="3210247" y="3719909"/>
            <a:ext cx="1266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a:solidFill>
                  <a:srgbClr val="6600CC"/>
                </a:solidFill>
                <a:latin typeface="Times New Roman" pitchFamily="18" charset="0"/>
                <a:cs typeface="Arial" charset="0"/>
              </a:rPr>
              <a:t>Kitchens</a:t>
            </a:r>
          </a:p>
        </p:txBody>
      </p:sp>
      <p:sp>
        <p:nvSpPr>
          <p:cNvPr id="62" name="Text Box 14"/>
          <p:cNvSpPr txBox="1">
            <a:spLocks noChangeArrowheads="1"/>
          </p:cNvSpPr>
          <p:nvPr/>
        </p:nvSpPr>
        <p:spPr bwMode="auto">
          <a:xfrm>
            <a:off x="3286447" y="5015309"/>
            <a:ext cx="11826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a:solidFill>
                  <a:srgbClr val="6600CC"/>
                </a:solidFill>
                <a:latin typeface="Times New Roman" pitchFamily="18" charset="0"/>
                <a:cs typeface="Arial" charset="0"/>
              </a:rPr>
              <a:t>Contour</a:t>
            </a:r>
          </a:p>
        </p:txBody>
      </p:sp>
      <p:sp>
        <p:nvSpPr>
          <p:cNvPr id="63" name="Text Box 15"/>
          <p:cNvSpPr txBox="1">
            <a:spLocks noChangeArrowheads="1"/>
          </p:cNvSpPr>
          <p:nvPr/>
        </p:nvSpPr>
        <p:spPr bwMode="auto">
          <a:xfrm>
            <a:off x="909960" y="6158309"/>
            <a:ext cx="13858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a:latin typeface="Times New Roman" pitchFamily="18" charset="0"/>
                <a:cs typeface="Arial" charset="0"/>
              </a:rPr>
              <a:t>Boundary</a:t>
            </a:r>
          </a:p>
        </p:txBody>
      </p:sp>
      <p:sp>
        <p:nvSpPr>
          <p:cNvPr id="64" name="Text Box 16"/>
          <p:cNvSpPr txBox="1">
            <a:spLocks noChangeArrowheads="1"/>
          </p:cNvSpPr>
          <p:nvPr/>
        </p:nvSpPr>
        <p:spPr bwMode="auto">
          <a:xfrm>
            <a:off x="832172" y="3227784"/>
            <a:ext cx="1492251"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en-US" sz="2400" dirty="0">
                <a:latin typeface="Times New Roman" pitchFamily="18" charset="0"/>
                <a:cs typeface="Arial" charset="0"/>
              </a:rPr>
              <a:t>Inputs:</a:t>
            </a:r>
          </a:p>
          <a:p>
            <a:r>
              <a:rPr kumimoji="1" lang="en-US" sz="2400" dirty="0" smtClean="0">
                <a:latin typeface="Times New Roman" pitchFamily="18" charset="0"/>
                <a:cs typeface="Arial" charset="0"/>
              </a:rPr>
              <a:t>Food, labor</a:t>
            </a:r>
            <a:r>
              <a:rPr kumimoji="1" lang="en-US" sz="2400" dirty="0">
                <a:latin typeface="Times New Roman" pitchFamily="18" charset="0"/>
                <a:cs typeface="Arial" charset="0"/>
              </a:rPr>
              <a:t>,</a:t>
            </a:r>
          </a:p>
          <a:p>
            <a:r>
              <a:rPr kumimoji="1" lang="en-US" sz="2400" dirty="0">
                <a:latin typeface="Times New Roman" pitchFamily="18" charset="0"/>
                <a:cs typeface="Arial" charset="0"/>
              </a:rPr>
              <a:t>cash,</a:t>
            </a:r>
          </a:p>
          <a:p>
            <a:r>
              <a:rPr kumimoji="1" lang="en-US" sz="2400" dirty="0">
                <a:latin typeface="Times New Roman" pitchFamily="18" charset="0"/>
                <a:cs typeface="Arial" charset="0"/>
              </a:rPr>
              <a:t>etc.</a:t>
            </a:r>
          </a:p>
        </p:txBody>
      </p:sp>
      <p:sp>
        <p:nvSpPr>
          <p:cNvPr id="65" name="Text Box 17"/>
          <p:cNvSpPr txBox="1">
            <a:spLocks noChangeArrowheads="1"/>
          </p:cNvSpPr>
          <p:nvPr/>
        </p:nvSpPr>
        <p:spPr bwMode="auto">
          <a:xfrm>
            <a:off x="7477447" y="2805509"/>
            <a:ext cx="134302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sz="2400" dirty="0">
                <a:latin typeface="Times New Roman" pitchFamily="18" charset="0"/>
                <a:cs typeface="Arial" charset="0"/>
              </a:rPr>
              <a:t>Outputs:</a:t>
            </a:r>
          </a:p>
          <a:p>
            <a:r>
              <a:rPr kumimoji="1" lang="en-US" sz="2400" dirty="0">
                <a:latin typeface="Times New Roman" pitchFamily="18" charset="0"/>
                <a:cs typeface="Arial" charset="0"/>
              </a:rPr>
              <a:t>Prepared </a:t>
            </a:r>
          </a:p>
          <a:p>
            <a:r>
              <a:rPr kumimoji="1" lang="en-US" sz="2400" dirty="0">
                <a:latin typeface="Times New Roman" pitchFamily="18" charset="0"/>
                <a:cs typeface="Arial" charset="0"/>
              </a:rPr>
              <a:t>food</a:t>
            </a:r>
          </a:p>
          <a:p>
            <a:endParaRPr kumimoji="1" lang="en-US" sz="2400" dirty="0">
              <a:latin typeface="Times New Roman" pitchFamily="18" charset="0"/>
              <a:cs typeface="Arial" charset="0"/>
            </a:endParaRPr>
          </a:p>
          <a:p>
            <a:endParaRPr kumimoji="1" lang="en-US" sz="2400" dirty="0">
              <a:latin typeface="Times New Roman" pitchFamily="18" charset="0"/>
              <a:cs typeface="Arial" charset="0"/>
            </a:endParaRPr>
          </a:p>
          <a:p>
            <a:r>
              <a:rPr kumimoji="1" lang="en-US" sz="2400" dirty="0">
                <a:latin typeface="Times New Roman" pitchFamily="18" charset="0"/>
                <a:cs typeface="Arial" charset="0"/>
              </a:rPr>
              <a:t>Trash</a:t>
            </a:r>
          </a:p>
          <a:p>
            <a:r>
              <a:rPr kumimoji="1" lang="en-US" sz="2400" dirty="0">
                <a:latin typeface="Times New Roman" pitchFamily="18" charset="0"/>
                <a:cs typeface="Arial" charset="0"/>
              </a:rPr>
              <a:t>Etc.</a:t>
            </a:r>
          </a:p>
        </p:txBody>
      </p:sp>
      <p:sp>
        <p:nvSpPr>
          <p:cNvPr id="66" name="Text Box 18"/>
          <p:cNvSpPr txBox="1">
            <a:spLocks noChangeArrowheads="1"/>
          </p:cNvSpPr>
          <p:nvPr/>
        </p:nvSpPr>
        <p:spPr bwMode="auto">
          <a:xfrm>
            <a:off x="1213172" y="1387624"/>
            <a:ext cx="6924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a:latin typeface="Times New Roman" pitchFamily="18" charset="0"/>
                <a:cs typeface="Arial" charset="0"/>
              </a:rPr>
              <a:t>Environment</a:t>
            </a:r>
            <a:r>
              <a:rPr kumimoji="1" lang="en-US" sz="2400">
                <a:solidFill>
                  <a:srgbClr val="000099"/>
                </a:solidFill>
                <a:latin typeface="Times New Roman" pitchFamily="18" charset="0"/>
                <a:cs typeface="Arial" charset="0"/>
              </a:rPr>
              <a:t>s</a:t>
            </a:r>
            <a:r>
              <a:rPr kumimoji="1" lang="en-US" sz="2400">
                <a:latin typeface="Times New Roman" pitchFamily="18" charset="0"/>
                <a:cs typeface="Arial" charset="0"/>
              </a:rPr>
              <a:t>: customers, food distribution, banks, etc.</a:t>
            </a:r>
          </a:p>
        </p:txBody>
      </p:sp>
      <p:sp>
        <p:nvSpPr>
          <p:cNvPr id="67" name="Line 19"/>
          <p:cNvSpPr>
            <a:spLocks noChangeShapeType="1"/>
          </p:cNvSpPr>
          <p:nvPr/>
        </p:nvSpPr>
        <p:spPr bwMode="auto">
          <a:xfrm>
            <a:off x="3057847" y="3186509"/>
            <a:ext cx="0" cy="838200"/>
          </a:xfrm>
          <a:prstGeom prst="line">
            <a:avLst/>
          </a:prstGeom>
          <a:noFill/>
          <a:ln w="12700" cap="sq">
            <a:solidFill>
              <a:srgbClr val="FF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68" name="Line 20"/>
          <p:cNvSpPr>
            <a:spLocks noChangeShapeType="1"/>
          </p:cNvSpPr>
          <p:nvPr/>
        </p:nvSpPr>
        <p:spPr bwMode="auto">
          <a:xfrm>
            <a:off x="3057847" y="4405709"/>
            <a:ext cx="0" cy="914400"/>
          </a:xfrm>
          <a:prstGeom prst="line">
            <a:avLst/>
          </a:prstGeom>
          <a:noFill/>
          <a:ln w="12700" cap="sq">
            <a:solidFill>
              <a:srgbClr val="FF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69" name="Line 21"/>
          <p:cNvSpPr>
            <a:spLocks noChangeShapeType="1"/>
          </p:cNvSpPr>
          <p:nvPr/>
        </p:nvSpPr>
        <p:spPr bwMode="auto">
          <a:xfrm>
            <a:off x="4734247" y="5320109"/>
            <a:ext cx="914400" cy="0"/>
          </a:xfrm>
          <a:prstGeom prst="line">
            <a:avLst/>
          </a:prstGeom>
          <a:noFill/>
          <a:ln w="12700" cap="sq">
            <a:solidFill>
              <a:srgbClr val="FF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70" name="Line 22"/>
          <p:cNvSpPr>
            <a:spLocks noChangeShapeType="1"/>
          </p:cNvSpPr>
          <p:nvPr/>
        </p:nvSpPr>
        <p:spPr bwMode="auto">
          <a:xfrm>
            <a:off x="4581847" y="6691709"/>
            <a:ext cx="1295400" cy="0"/>
          </a:xfrm>
          <a:prstGeom prst="line">
            <a:avLst/>
          </a:prstGeom>
          <a:noFill/>
          <a:ln w="57150" cap="sq">
            <a:solidFill>
              <a:srgbClr val="FF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71" name="Text Box 23"/>
          <p:cNvSpPr txBox="1">
            <a:spLocks noChangeArrowheads="1"/>
          </p:cNvSpPr>
          <p:nvPr/>
        </p:nvSpPr>
        <p:spPr bwMode="auto">
          <a:xfrm>
            <a:off x="5937572" y="6428184"/>
            <a:ext cx="21780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dirty="0">
                <a:latin typeface="Times New Roman" pitchFamily="18" charset="0"/>
                <a:cs typeface="Arial" charset="0"/>
              </a:rPr>
              <a:t>interrelationship</a:t>
            </a:r>
          </a:p>
        </p:txBody>
      </p:sp>
      <p:sp>
        <p:nvSpPr>
          <p:cNvPr id="72" name="Text Box 24"/>
          <p:cNvSpPr txBox="1">
            <a:spLocks noChangeArrowheads="1"/>
          </p:cNvSpPr>
          <p:nvPr/>
        </p:nvSpPr>
        <p:spPr bwMode="auto">
          <a:xfrm>
            <a:off x="1437377" y="258763"/>
            <a:ext cx="625402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3200" cap="all" dirty="0">
                <a:latin typeface="+mj-lt"/>
                <a:ea typeface="+mj-ea"/>
                <a:cs typeface="+mj-cs"/>
              </a:rPr>
              <a:t>What</a:t>
            </a:r>
            <a:r>
              <a:rPr kumimoji="1" lang="en-US" sz="3200" b="1" dirty="0" smtClean="0">
                <a:solidFill>
                  <a:srgbClr val="990033"/>
                </a:solidFill>
                <a:latin typeface="Times New Roman" pitchFamily="18" charset="0"/>
                <a:cs typeface="Arial" charset="0"/>
              </a:rPr>
              <a:t> </a:t>
            </a:r>
            <a:r>
              <a:rPr lang="en-US" sz="3200" cap="all" dirty="0">
                <a:latin typeface="+mj-lt"/>
                <a:ea typeface="+mj-ea"/>
                <a:cs typeface="+mj-cs"/>
              </a:rPr>
              <a:t>is a system?</a:t>
            </a:r>
          </a:p>
          <a:p>
            <a:pPr algn="ctr"/>
            <a:r>
              <a:rPr kumimoji="1" lang="en-US" sz="3200" b="1" dirty="0" smtClean="0">
                <a:solidFill>
                  <a:srgbClr val="990033"/>
                </a:solidFill>
                <a:latin typeface="Times New Roman" pitchFamily="18" charset="0"/>
                <a:cs typeface="Arial" charset="0"/>
              </a:rPr>
              <a:t>A </a:t>
            </a:r>
            <a:r>
              <a:rPr kumimoji="1" lang="en-US" sz="3200" b="1" dirty="0" smtClean="0">
                <a:solidFill>
                  <a:srgbClr val="990033"/>
                </a:solidFill>
                <a:latin typeface="Times New Roman" pitchFamily="18" charset="0"/>
                <a:cs typeface="Arial" charset="0"/>
              </a:rPr>
              <a:t>restaurant </a:t>
            </a:r>
            <a:r>
              <a:rPr kumimoji="1" lang="en-US" sz="3200" b="1" dirty="0">
                <a:solidFill>
                  <a:srgbClr val="990033"/>
                </a:solidFill>
                <a:latin typeface="Times New Roman" pitchFamily="18" charset="0"/>
                <a:cs typeface="Arial" charset="0"/>
              </a:rPr>
              <a:t>as a system: </a:t>
            </a:r>
            <a:r>
              <a:rPr kumimoji="1" lang="en-US" sz="3200" b="1" dirty="0">
                <a:solidFill>
                  <a:srgbClr val="FF0000"/>
                </a:solidFill>
                <a:latin typeface="Times New Roman" pitchFamily="18" charset="0"/>
                <a:cs typeface="Arial" charset="0"/>
              </a:rPr>
              <a:t>Example</a:t>
            </a:r>
          </a:p>
        </p:txBody>
      </p:sp>
    </p:spTree>
    <p:extLst>
      <p:ext uri="{BB962C8B-B14F-4D97-AF65-F5344CB8AC3E}">
        <p14:creationId xmlns:p14="http://schemas.microsoft.com/office/powerpoint/2010/main" val="22214775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a:spLocks noChangeArrowheads="1"/>
          </p:cNvSpPr>
          <p:nvPr/>
        </p:nvSpPr>
        <p:spPr bwMode="auto">
          <a:xfrm>
            <a:off x="4235376" y="4724400"/>
            <a:ext cx="1219200" cy="1219200"/>
          </a:xfrm>
          <a:prstGeom prst="can">
            <a:avLst>
              <a:gd name="adj" fmla="val 25000"/>
            </a:avLst>
          </a:prstGeom>
          <a:solidFill>
            <a:schemeClr val="accent1"/>
          </a:solidFill>
          <a:ln w="12700" cap="sq">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atin typeface="Times New Roman" pitchFamily="18" charset="0"/>
                <a:cs typeface="Arial" charset="0"/>
              </a:rPr>
              <a:t>Produce</a:t>
            </a:r>
          </a:p>
          <a:p>
            <a:pPr algn="ctr"/>
            <a:r>
              <a:rPr kumimoji="1" lang="en-US">
                <a:latin typeface="Times New Roman" pitchFamily="18" charset="0"/>
                <a:cs typeface="Arial" charset="0"/>
              </a:rPr>
              <a:t>Management </a:t>
            </a:r>
          </a:p>
          <a:p>
            <a:pPr algn="ctr"/>
            <a:r>
              <a:rPr kumimoji="1" lang="en-US">
                <a:latin typeface="Times New Roman" pitchFamily="18" charset="0"/>
                <a:cs typeface="Arial" charset="0"/>
              </a:rPr>
              <a:t>report</a:t>
            </a:r>
          </a:p>
        </p:txBody>
      </p:sp>
      <p:sp>
        <p:nvSpPr>
          <p:cNvPr id="3" name="AutoShape 3"/>
          <p:cNvSpPr>
            <a:spLocks noChangeArrowheads="1"/>
          </p:cNvSpPr>
          <p:nvPr/>
        </p:nvSpPr>
        <p:spPr bwMode="auto">
          <a:xfrm>
            <a:off x="2635176" y="1828800"/>
            <a:ext cx="1219200" cy="1447800"/>
          </a:xfrm>
          <a:prstGeom prst="can">
            <a:avLst>
              <a:gd name="adj" fmla="val 29688"/>
            </a:avLst>
          </a:prstGeom>
          <a:solidFill>
            <a:schemeClr val="accent1"/>
          </a:solidFill>
          <a:ln w="12700" cap="sq">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atin typeface="Times New Roman" pitchFamily="18" charset="0"/>
                <a:cs typeface="Arial" charset="0"/>
              </a:rPr>
              <a:t>Update </a:t>
            </a:r>
          </a:p>
          <a:p>
            <a:pPr algn="ctr"/>
            <a:r>
              <a:rPr kumimoji="1" lang="en-US">
                <a:latin typeface="Times New Roman" pitchFamily="18" charset="0"/>
                <a:cs typeface="Arial" charset="0"/>
              </a:rPr>
              <a:t>Goods sold</a:t>
            </a:r>
          </a:p>
          <a:p>
            <a:pPr algn="ctr"/>
            <a:r>
              <a:rPr kumimoji="1" lang="en-US">
                <a:latin typeface="Times New Roman" pitchFamily="18" charset="0"/>
                <a:cs typeface="Arial" charset="0"/>
              </a:rPr>
              <a:t>file</a:t>
            </a:r>
          </a:p>
        </p:txBody>
      </p:sp>
      <p:sp>
        <p:nvSpPr>
          <p:cNvPr id="4" name="AutoShape 4"/>
          <p:cNvSpPr>
            <a:spLocks noChangeArrowheads="1"/>
          </p:cNvSpPr>
          <p:nvPr/>
        </p:nvSpPr>
        <p:spPr bwMode="auto">
          <a:xfrm>
            <a:off x="5683176" y="2057400"/>
            <a:ext cx="1219200" cy="1371600"/>
          </a:xfrm>
          <a:prstGeom prst="can">
            <a:avLst>
              <a:gd name="adj" fmla="val 28125"/>
            </a:avLst>
          </a:prstGeom>
          <a:solidFill>
            <a:schemeClr val="accent1"/>
          </a:solidFill>
          <a:ln w="12700" cap="sq">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atin typeface="Times New Roman" pitchFamily="18" charset="0"/>
                <a:cs typeface="Arial" charset="0"/>
              </a:rPr>
              <a:t>Update</a:t>
            </a:r>
          </a:p>
          <a:p>
            <a:pPr algn="ctr"/>
            <a:r>
              <a:rPr kumimoji="1" lang="en-US">
                <a:latin typeface="Times New Roman" pitchFamily="18" charset="0"/>
                <a:cs typeface="Arial" charset="0"/>
              </a:rPr>
              <a:t>Inventory </a:t>
            </a:r>
          </a:p>
          <a:p>
            <a:pPr algn="ctr"/>
            <a:r>
              <a:rPr kumimoji="1" lang="en-US">
                <a:latin typeface="Times New Roman" pitchFamily="18" charset="0"/>
                <a:cs typeface="Arial" charset="0"/>
              </a:rPr>
              <a:t>file</a:t>
            </a:r>
          </a:p>
        </p:txBody>
      </p:sp>
      <p:sp>
        <p:nvSpPr>
          <p:cNvPr id="5" name="AutoShape 5"/>
          <p:cNvSpPr>
            <a:spLocks noChangeArrowheads="1"/>
          </p:cNvSpPr>
          <p:nvPr/>
        </p:nvSpPr>
        <p:spPr bwMode="auto">
          <a:xfrm>
            <a:off x="4082976" y="609600"/>
            <a:ext cx="1219200" cy="1371600"/>
          </a:xfrm>
          <a:prstGeom prst="can">
            <a:avLst>
              <a:gd name="adj" fmla="val 28125"/>
            </a:avLst>
          </a:prstGeom>
          <a:solidFill>
            <a:schemeClr val="accent1"/>
          </a:solidFill>
          <a:ln w="12700" cap="sq">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atin typeface="Times New Roman" pitchFamily="18" charset="0"/>
                <a:cs typeface="Arial" charset="0"/>
              </a:rPr>
              <a:t>Process</a:t>
            </a:r>
          </a:p>
          <a:p>
            <a:pPr algn="ctr"/>
            <a:r>
              <a:rPr kumimoji="1" lang="en-US">
                <a:latin typeface="Times New Roman" pitchFamily="18" charset="0"/>
                <a:cs typeface="Arial" charset="0"/>
              </a:rPr>
              <a:t>Customer</a:t>
            </a:r>
          </a:p>
          <a:p>
            <a:pPr algn="ctr"/>
            <a:r>
              <a:rPr kumimoji="1" lang="en-US">
                <a:latin typeface="Times New Roman" pitchFamily="18" charset="0"/>
                <a:cs typeface="Arial" charset="0"/>
              </a:rPr>
              <a:t>Food order</a:t>
            </a:r>
          </a:p>
        </p:txBody>
      </p:sp>
      <p:sp>
        <p:nvSpPr>
          <p:cNvPr id="6" name="Rectangle 6"/>
          <p:cNvSpPr>
            <a:spLocks noChangeArrowheads="1"/>
          </p:cNvSpPr>
          <p:nvPr/>
        </p:nvSpPr>
        <p:spPr bwMode="auto">
          <a:xfrm>
            <a:off x="6902376" y="152400"/>
            <a:ext cx="1447800" cy="609600"/>
          </a:xfrm>
          <a:prstGeom prst="rect">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sz="2400">
                <a:latin typeface="Times New Roman" pitchFamily="18" charset="0"/>
                <a:cs typeface="Arial" charset="0"/>
              </a:rPr>
              <a:t>Kitchen</a:t>
            </a:r>
          </a:p>
        </p:txBody>
      </p:sp>
      <p:sp>
        <p:nvSpPr>
          <p:cNvPr id="7" name="Rectangle 7"/>
          <p:cNvSpPr>
            <a:spLocks noChangeArrowheads="1"/>
          </p:cNvSpPr>
          <p:nvPr/>
        </p:nvSpPr>
        <p:spPr bwMode="auto">
          <a:xfrm>
            <a:off x="1034976" y="228600"/>
            <a:ext cx="1447800" cy="609600"/>
          </a:xfrm>
          <a:prstGeom prst="rect">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sz="2400">
                <a:latin typeface="Times New Roman" pitchFamily="18" charset="0"/>
                <a:cs typeface="Arial" charset="0"/>
              </a:rPr>
              <a:t>Customer</a:t>
            </a:r>
          </a:p>
        </p:txBody>
      </p:sp>
      <p:sp>
        <p:nvSpPr>
          <p:cNvPr id="8" name="Rectangle 8"/>
          <p:cNvSpPr>
            <a:spLocks noChangeArrowheads="1"/>
          </p:cNvSpPr>
          <p:nvPr/>
        </p:nvSpPr>
        <p:spPr bwMode="auto">
          <a:xfrm>
            <a:off x="5911776" y="3962400"/>
            <a:ext cx="2057400" cy="609600"/>
          </a:xfrm>
          <a:prstGeom prst="rect">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ru-RU" sz="2400">
              <a:latin typeface="Times New Roman" pitchFamily="18" charset="0"/>
              <a:cs typeface="Arial" charset="0"/>
            </a:endParaRPr>
          </a:p>
        </p:txBody>
      </p:sp>
      <p:sp>
        <p:nvSpPr>
          <p:cNvPr id="9" name="Rectangle 9"/>
          <p:cNvSpPr>
            <a:spLocks noChangeArrowheads="1"/>
          </p:cNvSpPr>
          <p:nvPr/>
        </p:nvSpPr>
        <p:spPr bwMode="auto">
          <a:xfrm>
            <a:off x="1492176" y="3886200"/>
            <a:ext cx="2286000" cy="609600"/>
          </a:xfrm>
          <a:prstGeom prst="rect">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sz="2000">
                <a:latin typeface="Times New Roman" pitchFamily="18" charset="0"/>
                <a:cs typeface="Arial" charset="0"/>
              </a:rPr>
              <a:t>Goods sold</a:t>
            </a:r>
          </a:p>
          <a:p>
            <a:pPr algn="ctr"/>
            <a:r>
              <a:rPr kumimoji="1" lang="en-US" sz="2000">
                <a:latin typeface="Times New Roman" pitchFamily="18" charset="0"/>
                <a:cs typeface="Arial" charset="0"/>
              </a:rPr>
              <a:t>file</a:t>
            </a:r>
          </a:p>
        </p:txBody>
      </p:sp>
      <p:sp>
        <p:nvSpPr>
          <p:cNvPr id="10" name="Rectangle 10"/>
          <p:cNvSpPr>
            <a:spLocks noChangeArrowheads="1"/>
          </p:cNvSpPr>
          <p:nvPr/>
        </p:nvSpPr>
        <p:spPr bwMode="auto">
          <a:xfrm>
            <a:off x="7054776" y="6019800"/>
            <a:ext cx="1447800" cy="609600"/>
          </a:xfrm>
          <a:prstGeom prst="rect">
            <a:avLst/>
          </a:prstGeom>
          <a:solidFill>
            <a:schemeClr val="accent1"/>
          </a:solidFill>
          <a:ln w="1270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en-US">
                <a:latin typeface="Times New Roman" pitchFamily="18" charset="0"/>
                <a:cs typeface="Arial" charset="0"/>
              </a:rPr>
              <a:t>Restaurant</a:t>
            </a:r>
          </a:p>
          <a:p>
            <a:pPr algn="ctr"/>
            <a:r>
              <a:rPr kumimoji="1" lang="en-US">
                <a:latin typeface="Times New Roman" pitchFamily="18" charset="0"/>
                <a:cs typeface="Arial" charset="0"/>
              </a:rPr>
              <a:t> manger</a:t>
            </a:r>
          </a:p>
        </p:txBody>
      </p:sp>
      <p:sp>
        <p:nvSpPr>
          <p:cNvPr id="11" name="Text Box 11"/>
          <p:cNvSpPr txBox="1">
            <a:spLocks noChangeArrowheads="1"/>
          </p:cNvSpPr>
          <p:nvPr/>
        </p:nvSpPr>
        <p:spPr bwMode="auto">
          <a:xfrm>
            <a:off x="4387776" y="533400"/>
            <a:ext cx="565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a:solidFill>
                  <a:srgbClr val="FF0000"/>
                </a:solidFill>
                <a:latin typeface="Times New Roman" pitchFamily="18" charset="0"/>
                <a:cs typeface="Arial" charset="0"/>
              </a:rPr>
              <a:t>1.0</a:t>
            </a:r>
          </a:p>
        </p:txBody>
      </p:sp>
      <p:sp>
        <p:nvSpPr>
          <p:cNvPr id="12" name="Text Box 12"/>
          <p:cNvSpPr txBox="1">
            <a:spLocks noChangeArrowheads="1"/>
          </p:cNvSpPr>
          <p:nvPr/>
        </p:nvSpPr>
        <p:spPr bwMode="auto">
          <a:xfrm>
            <a:off x="2984426" y="1828800"/>
            <a:ext cx="565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a:solidFill>
                  <a:srgbClr val="FF0000"/>
                </a:solidFill>
                <a:latin typeface="Times New Roman" pitchFamily="18" charset="0"/>
                <a:cs typeface="Arial" charset="0"/>
              </a:rPr>
              <a:t>2.0</a:t>
            </a:r>
          </a:p>
        </p:txBody>
      </p:sp>
      <p:sp>
        <p:nvSpPr>
          <p:cNvPr id="13" name="Text Box 13"/>
          <p:cNvSpPr txBox="1">
            <a:spLocks noChangeArrowheads="1"/>
          </p:cNvSpPr>
          <p:nvPr/>
        </p:nvSpPr>
        <p:spPr bwMode="auto">
          <a:xfrm>
            <a:off x="5987976" y="1981200"/>
            <a:ext cx="565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a:solidFill>
                  <a:srgbClr val="FF0000"/>
                </a:solidFill>
                <a:latin typeface="Times New Roman" pitchFamily="18" charset="0"/>
                <a:cs typeface="Arial" charset="0"/>
              </a:rPr>
              <a:t>3.0</a:t>
            </a:r>
          </a:p>
        </p:txBody>
      </p:sp>
      <p:sp>
        <p:nvSpPr>
          <p:cNvPr id="14" name="Line 14"/>
          <p:cNvSpPr>
            <a:spLocks noChangeShapeType="1"/>
          </p:cNvSpPr>
          <p:nvPr/>
        </p:nvSpPr>
        <p:spPr bwMode="auto">
          <a:xfrm>
            <a:off x="2482776" y="381000"/>
            <a:ext cx="1752600"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5" name="Line 15"/>
          <p:cNvSpPr>
            <a:spLocks noChangeShapeType="1"/>
          </p:cNvSpPr>
          <p:nvPr/>
        </p:nvSpPr>
        <p:spPr bwMode="auto">
          <a:xfrm>
            <a:off x="4235376" y="381000"/>
            <a:ext cx="76200" cy="22860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6" name="Line 16"/>
          <p:cNvSpPr>
            <a:spLocks noChangeShapeType="1"/>
          </p:cNvSpPr>
          <p:nvPr/>
        </p:nvSpPr>
        <p:spPr bwMode="auto">
          <a:xfrm flipV="1">
            <a:off x="5073576" y="304800"/>
            <a:ext cx="0" cy="30480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7" name="Line 17"/>
          <p:cNvSpPr>
            <a:spLocks noChangeShapeType="1"/>
          </p:cNvSpPr>
          <p:nvPr/>
        </p:nvSpPr>
        <p:spPr bwMode="auto">
          <a:xfrm>
            <a:off x="5073576" y="304800"/>
            <a:ext cx="1828800" cy="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8" name="Line 18"/>
          <p:cNvSpPr>
            <a:spLocks noChangeShapeType="1"/>
          </p:cNvSpPr>
          <p:nvPr/>
        </p:nvSpPr>
        <p:spPr bwMode="auto">
          <a:xfrm flipV="1">
            <a:off x="4082976" y="533400"/>
            <a:ext cx="0" cy="22860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9" name="Line 19"/>
          <p:cNvSpPr>
            <a:spLocks noChangeShapeType="1"/>
          </p:cNvSpPr>
          <p:nvPr/>
        </p:nvSpPr>
        <p:spPr bwMode="auto">
          <a:xfrm flipH="1">
            <a:off x="2482776" y="533400"/>
            <a:ext cx="1600200" cy="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0" name="Line 20"/>
          <p:cNvSpPr>
            <a:spLocks noChangeShapeType="1"/>
          </p:cNvSpPr>
          <p:nvPr/>
        </p:nvSpPr>
        <p:spPr bwMode="auto">
          <a:xfrm>
            <a:off x="4463976" y="1981200"/>
            <a:ext cx="0" cy="60960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1" name="Line 21"/>
          <p:cNvSpPr>
            <a:spLocks noChangeShapeType="1"/>
          </p:cNvSpPr>
          <p:nvPr/>
        </p:nvSpPr>
        <p:spPr bwMode="auto">
          <a:xfrm flipH="1">
            <a:off x="3854376" y="2590800"/>
            <a:ext cx="609600" cy="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2" name="Line 22"/>
          <p:cNvSpPr>
            <a:spLocks noChangeShapeType="1"/>
          </p:cNvSpPr>
          <p:nvPr/>
        </p:nvSpPr>
        <p:spPr bwMode="auto">
          <a:xfrm>
            <a:off x="4921176" y="1981200"/>
            <a:ext cx="0" cy="60960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3" name="Line 23"/>
          <p:cNvSpPr>
            <a:spLocks noChangeShapeType="1"/>
          </p:cNvSpPr>
          <p:nvPr/>
        </p:nvSpPr>
        <p:spPr bwMode="auto">
          <a:xfrm>
            <a:off x="4921176" y="2590800"/>
            <a:ext cx="762000" cy="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4" name="Line 24"/>
          <p:cNvSpPr>
            <a:spLocks noChangeShapeType="1"/>
          </p:cNvSpPr>
          <p:nvPr/>
        </p:nvSpPr>
        <p:spPr bwMode="auto">
          <a:xfrm>
            <a:off x="6902376" y="2743200"/>
            <a:ext cx="457200"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5" name="Line 25"/>
          <p:cNvSpPr>
            <a:spLocks noChangeShapeType="1"/>
          </p:cNvSpPr>
          <p:nvPr/>
        </p:nvSpPr>
        <p:spPr bwMode="auto">
          <a:xfrm>
            <a:off x="7359576" y="2743200"/>
            <a:ext cx="0" cy="114300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6" name="Line 26"/>
          <p:cNvSpPr>
            <a:spLocks noChangeShapeType="1"/>
          </p:cNvSpPr>
          <p:nvPr/>
        </p:nvSpPr>
        <p:spPr bwMode="auto">
          <a:xfrm>
            <a:off x="7359576" y="4648200"/>
            <a:ext cx="0" cy="76200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7" name="Line 27"/>
          <p:cNvSpPr>
            <a:spLocks noChangeShapeType="1"/>
          </p:cNvSpPr>
          <p:nvPr/>
        </p:nvSpPr>
        <p:spPr bwMode="auto">
          <a:xfrm flipH="1">
            <a:off x="5454576" y="5410200"/>
            <a:ext cx="1905000" cy="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8" name="Line 28"/>
          <p:cNvSpPr>
            <a:spLocks noChangeShapeType="1"/>
          </p:cNvSpPr>
          <p:nvPr/>
        </p:nvSpPr>
        <p:spPr bwMode="auto">
          <a:xfrm flipH="1">
            <a:off x="1796976" y="2590800"/>
            <a:ext cx="838200"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29" name="Line 29"/>
          <p:cNvSpPr>
            <a:spLocks noChangeShapeType="1"/>
          </p:cNvSpPr>
          <p:nvPr/>
        </p:nvSpPr>
        <p:spPr bwMode="auto">
          <a:xfrm>
            <a:off x="1796976" y="2590800"/>
            <a:ext cx="0" cy="129540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30" name="Line 30"/>
          <p:cNvSpPr>
            <a:spLocks noChangeShapeType="1"/>
          </p:cNvSpPr>
          <p:nvPr/>
        </p:nvSpPr>
        <p:spPr bwMode="auto">
          <a:xfrm>
            <a:off x="1796976" y="4495800"/>
            <a:ext cx="0" cy="91440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31" name="Line 31"/>
          <p:cNvSpPr>
            <a:spLocks noChangeShapeType="1"/>
          </p:cNvSpPr>
          <p:nvPr/>
        </p:nvSpPr>
        <p:spPr bwMode="auto">
          <a:xfrm>
            <a:off x="1796976" y="5410200"/>
            <a:ext cx="2362200" cy="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32" name="Line 32"/>
          <p:cNvSpPr>
            <a:spLocks noChangeShapeType="1"/>
          </p:cNvSpPr>
          <p:nvPr/>
        </p:nvSpPr>
        <p:spPr bwMode="auto">
          <a:xfrm>
            <a:off x="4844976" y="5943600"/>
            <a:ext cx="0" cy="45720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33" name="Line 33"/>
          <p:cNvSpPr>
            <a:spLocks noChangeShapeType="1"/>
          </p:cNvSpPr>
          <p:nvPr/>
        </p:nvSpPr>
        <p:spPr bwMode="auto">
          <a:xfrm>
            <a:off x="4844976" y="6400800"/>
            <a:ext cx="2133600" cy="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34" name="Text Box 34"/>
          <p:cNvSpPr txBox="1">
            <a:spLocks noChangeArrowheads="1"/>
          </p:cNvSpPr>
          <p:nvPr/>
        </p:nvSpPr>
        <p:spPr bwMode="auto">
          <a:xfrm>
            <a:off x="1568376" y="5562600"/>
            <a:ext cx="2533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atin typeface="Times New Roman" pitchFamily="18" charset="0"/>
                <a:cs typeface="Arial" charset="0"/>
              </a:rPr>
              <a:t> Daily goods sold amount</a:t>
            </a:r>
          </a:p>
        </p:txBody>
      </p:sp>
      <p:sp>
        <p:nvSpPr>
          <p:cNvPr id="35" name="Text Box 35"/>
          <p:cNvSpPr txBox="1">
            <a:spLocks noChangeArrowheads="1"/>
          </p:cNvSpPr>
          <p:nvPr/>
        </p:nvSpPr>
        <p:spPr bwMode="auto">
          <a:xfrm>
            <a:off x="977826" y="2286000"/>
            <a:ext cx="11239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atin typeface="Times New Roman" pitchFamily="18" charset="0"/>
                <a:cs typeface="Arial" charset="0"/>
              </a:rPr>
              <a:t>Formatted</a:t>
            </a:r>
          </a:p>
          <a:p>
            <a:r>
              <a:rPr kumimoji="1" lang="en-US">
                <a:latin typeface="Times New Roman" pitchFamily="18" charset="0"/>
                <a:cs typeface="Arial" charset="0"/>
              </a:rPr>
              <a:t>Goods </a:t>
            </a:r>
          </a:p>
          <a:p>
            <a:r>
              <a:rPr kumimoji="1" lang="en-US">
                <a:latin typeface="Times New Roman" pitchFamily="18" charset="0"/>
                <a:cs typeface="Arial" charset="0"/>
              </a:rPr>
              <a:t>sold</a:t>
            </a:r>
          </a:p>
          <a:p>
            <a:r>
              <a:rPr kumimoji="1" lang="en-US">
                <a:latin typeface="Times New Roman" pitchFamily="18" charset="0"/>
                <a:cs typeface="Arial" charset="0"/>
              </a:rPr>
              <a:t>data</a:t>
            </a:r>
          </a:p>
        </p:txBody>
      </p:sp>
      <p:sp>
        <p:nvSpPr>
          <p:cNvPr id="36" name="Text Box 36"/>
          <p:cNvSpPr txBox="1">
            <a:spLocks noChangeArrowheads="1"/>
          </p:cNvSpPr>
          <p:nvPr/>
        </p:nvSpPr>
        <p:spPr bwMode="auto">
          <a:xfrm>
            <a:off x="6229276" y="4114800"/>
            <a:ext cx="14351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en-US">
                <a:latin typeface="Times New Roman" pitchFamily="18" charset="0"/>
                <a:cs typeface="Arial" charset="0"/>
              </a:rPr>
              <a:t>Inventory file</a:t>
            </a:r>
          </a:p>
        </p:txBody>
      </p:sp>
      <p:sp>
        <p:nvSpPr>
          <p:cNvPr id="37" name="Text Box 37"/>
          <p:cNvSpPr txBox="1">
            <a:spLocks noChangeArrowheads="1"/>
          </p:cNvSpPr>
          <p:nvPr/>
        </p:nvSpPr>
        <p:spPr bwMode="auto">
          <a:xfrm>
            <a:off x="4997376" y="5940425"/>
            <a:ext cx="1981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atin typeface="Times New Roman" pitchFamily="18" charset="0"/>
                <a:cs typeface="Arial" charset="0"/>
              </a:rPr>
              <a:t>Management report</a:t>
            </a:r>
          </a:p>
        </p:txBody>
      </p:sp>
      <p:sp>
        <p:nvSpPr>
          <p:cNvPr id="38" name="Text Box 38"/>
          <p:cNvSpPr txBox="1">
            <a:spLocks noChangeArrowheads="1"/>
          </p:cNvSpPr>
          <p:nvPr/>
        </p:nvSpPr>
        <p:spPr bwMode="auto">
          <a:xfrm>
            <a:off x="3838501" y="2559050"/>
            <a:ext cx="781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atin typeface="Times New Roman" pitchFamily="18" charset="0"/>
                <a:cs typeface="Arial" charset="0"/>
              </a:rPr>
              <a:t>Goods</a:t>
            </a:r>
          </a:p>
          <a:p>
            <a:r>
              <a:rPr kumimoji="1" lang="en-US">
                <a:latin typeface="Times New Roman" pitchFamily="18" charset="0"/>
                <a:cs typeface="Arial" charset="0"/>
              </a:rPr>
              <a:t>Sold</a:t>
            </a:r>
          </a:p>
        </p:txBody>
      </p:sp>
      <p:sp>
        <p:nvSpPr>
          <p:cNvPr id="39" name="Line 39"/>
          <p:cNvSpPr>
            <a:spLocks noChangeShapeType="1"/>
          </p:cNvSpPr>
          <p:nvPr/>
        </p:nvSpPr>
        <p:spPr bwMode="auto">
          <a:xfrm flipV="1">
            <a:off x="5149776" y="1828800"/>
            <a:ext cx="457200" cy="76200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0" name="Text Box 40"/>
          <p:cNvSpPr txBox="1">
            <a:spLocks noChangeArrowheads="1"/>
          </p:cNvSpPr>
          <p:nvPr/>
        </p:nvSpPr>
        <p:spPr bwMode="auto">
          <a:xfrm>
            <a:off x="5606976" y="1562100"/>
            <a:ext cx="15113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atin typeface="Times New Roman" pitchFamily="18" charset="0"/>
                <a:cs typeface="Arial" charset="0"/>
              </a:rPr>
              <a:t>Inventory data</a:t>
            </a:r>
          </a:p>
        </p:txBody>
      </p:sp>
      <p:sp>
        <p:nvSpPr>
          <p:cNvPr id="41" name="Text Box 41"/>
          <p:cNvSpPr txBox="1">
            <a:spLocks noChangeArrowheads="1"/>
          </p:cNvSpPr>
          <p:nvPr/>
        </p:nvSpPr>
        <p:spPr bwMode="auto">
          <a:xfrm>
            <a:off x="5454576" y="4724400"/>
            <a:ext cx="1917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atin typeface="Times New Roman" pitchFamily="18" charset="0"/>
                <a:cs typeface="Arial" charset="0"/>
              </a:rPr>
              <a:t>Daily inventory</a:t>
            </a:r>
          </a:p>
          <a:p>
            <a:r>
              <a:rPr kumimoji="1" lang="en-US">
                <a:latin typeface="Times New Roman" pitchFamily="18" charset="0"/>
                <a:cs typeface="Arial" charset="0"/>
              </a:rPr>
              <a:t>Depletion amounts</a:t>
            </a:r>
          </a:p>
        </p:txBody>
      </p:sp>
      <p:sp>
        <p:nvSpPr>
          <p:cNvPr id="42" name="Text Box 42"/>
          <p:cNvSpPr txBox="1">
            <a:spLocks noChangeArrowheads="1"/>
          </p:cNvSpPr>
          <p:nvPr/>
        </p:nvSpPr>
        <p:spPr bwMode="auto">
          <a:xfrm>
            <a:off x="5286301" y="3810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kumimoji="1" lang="ru-RU" sz="2400">
              <a:latin typeface="Times New Roman" pitchFamily="18" charset="0"/>
              <a:cs typeface="Arial" charset="0"/>
            </a:endParaRPr>
          </a:p>
        </p:txBody>
      </p:sp>
      <p:sp>
        <p:nvSpPr>
          <p:cNvPr id="43" name="Text Box 43"/>
          <p:cNvSpPr txBox="1">
            <a:spLocks noChangeArrowheads="1"/>
          </p:cNvSpPr>
          <p:nvPr/>
        </p:nvSpPr>
        <p:spPr bwMode="auto">
          <a:xfrm>
            <a:off x="5362501" y="419100"/>
            <a:ext cx="1447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atin typeface="Times New Roman" pitchFamily="18" charset="0"/>
                <a:cs typeface="Arial" charset="0"/>
              </a:rPr>
              <a:t>Kitchen order</a:t>
            </a:r>
          </a:p>
        </p:txBody>
      </p:sp>
      <p:sp>
        <p:nvSpPr>
          <p:cNvPr id="44" name="Text Box 44"/>
          <p:cNvSpPr txBox="1">
            <a:spLocks noChangeArrowheads="1"/>
          </p:cNvSpPr>
          <p:nvPr/>
        </p:nvSpPr>
        <p:spPr bwMode="auto">
          <a:xfrm>
            <a:off x="2619301" y="38100"/>
            <a:ext cx="1612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atin typeface="Times New Roman" pitchFamily="18" charset="0"/>
                <a:cs typeface="Arial" charset="0"/>
              </a:rPr>
              <a:t>Customer order</a:t>
            </a:r>
          </a:p>
        </p:txBody>
      </p:sp>
      <p:sp>
        <p:nvSpPr>
          <p:cNvPr id="45" name="Text Box 45"/>
          <p:cNvSpPr txBox="1">
            <a:spLocks noChangeArrowheads="1"/>
          </p:cNvSpPr>
          <p:nvPr/>
        </p:nvSpPr>
        <p:spPr bwMode="auto">
          <a:xfrm>
            <a:off x="2619301" y="723900"/>
            <a:ext cx="882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atin typeface="Times New Roman" pitchFamily="18" charset="0"/>
                <a:cs typeface="Arial" charset="0"/>
              </a:rPr>
              <a:t>Receipt</a:t>
            </a:r>
          </a:p>
        </p:txBody>
      </p:sp>
      <p:sp>
        <p:nvSpPr>
          <p:cNvPr id="46" name="Text Box 46"/>
          <p:cNvSpPr txBox="1">
            <a:spLocks noChangeArrowheads="1"/>
          </p:cNvSpPr>
          <p:nvPr/>
        </p:nvSpPr>
        <p:spPr bwMode="auto">
          <a:xfrm>
            <a:off x="755576" y="6477000"/>
            <a:ext cx="47371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b="1">
                <a:solidFill>
                  <a:srgbClr val="CC3300"/>
                </a:solidFill>
                <a:latin typeface="Times New Roman" pitchFamily="18" charset="0"/>
                <a:cs typeface="Arial" charset="0"/>
              </a:rPr>
              <a:t>*Data flow diagram for fast food restaurant IS</a:t>
            </a:r>
          </a:p>
        </p:txBody>
      </p:sp>
      <p:sp>
        <p:nvSpPr>
          <p:cNvPr id="47" name="Text Box 47"/>
          <p:cNvSpPr txBox="1">
            <a:spLocks noChangeArrowheads="1"/>
          </p:cNvSpPr>
          <p:nvPr/>
        </p:nvSpPr>
        <p:spPr bwMode="auto">
          <a:xfrm>
            <a:off x="4540176" y="4648200"/>
            <a:ext cx="565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sz="2400">
                <a:solidFill>
                  <a:srgbClr val="FF0000"/>
                </a:solidFill>
                <a:latin typeface="Times New Roman" pitchFamily="18" charset="0"/>
                <a:cs typeface="Arial" charset="0"/>
              </a:rPr>
              <a:t>4.0</a:t>
            </a:r>
          </a:p>
        </p:txBody>
      </p:sp>
    </p:spTree>
    <p:extLst>
      <p:ext uri="{BB962C8B-B14F-4D97-AF65-F5344CB8AC3E}">
        <p14:creationId xmlns:p14="http://schemas.microsoft.com/office/powerpoint/2010/main" val="14061243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Autofit/>
          </a:bodyPr>
          <a:lstStyle/>
          <a:p>
            <a:r>
              <a:rPr lang="en-US" sz="3600" dirty="0" smtClean="0"/>
              <a:t>Some reasons for information systems </a:t>
            </a:r>
            <a:r>
              <a:rPr lang="en-US" sz="3600" dirty="0" smtClean="0">
                <a:solidFill>
                  <a:srgbClr val="C00000"/>
                </a:solidFill>
              </a:rPr>
              <a:t>failures</a:t>
            </a:r>
            <a:endParaRPr lang="ru-RU" sz="3600" dirty="0">
              <a:solidFill>
                <a:srgbClr val="C00000"/>
              </a:solidFill>
            </a:endParaRPr>
          </a:p>
        </p:txBody>
      </p:sp>
      <p:sp>
        <p:nvSpPr>
          <p:cNvPr id="4" name="Объект 3"/>
          <p:cNvSpPr>
            <a:spLocks noGrp="1"/>
          </p:cNvSpPr>
          <p:nvPr>
            <p:ph idx="1"/>
          </p:nvPr>
        </p:nvSpPr>
        <p:spPr>
          <a:xfrm>
            <a:off x="768501" y="2204864"/>
            <a:ext cx="7520940" cy="3123685"/>
          </a:xfrm>
        </p:spPr>
        <p:txBody>
          <a:bodyPr>
            <a:normAutofit lnSpcReduction="10000"/>
          </a:bodyPr>
          <a:lstStyle/>
          <a:p>
            <a:pPr marL="457200" indent="-457200">
              <a:buFont typeface="Arial" pitchFamily="34" charset="0"/>
              <a:buChar char="•"/>
            </a:pPr>
            <a:r>
              <a:rPr lang="en-US" sz="2800" dirty="0" smtClean="0"/>
              <a:t>User requirements not understood</a:t>
            </a:r>
          </a:p>
          <a:p>
            <a:pPr marL="457200" indent="-457200">
              <a:buFont typeface="Arial" pitchFamily="34" charset="0"/>
              <a:buChar char="•"/>
            </a:pPr>
            <a:r>
              <a:rPr lang="en-US" sz="2800" dirty="0" smtClean="0"/>
              <a:t>Rejected by client/user</a:t>
            </a:r>
          </a:p>
          <a:p>
            <a:pPr marL="457200" indent="-457200">
              <a:buFont typeface="Arial" pitchFamily="34" charset="0"/>
              <a:buChar char="•"/>
            </a:pPr>
            <a:r>
              <a:rPr lang="en-US" sz="2800" dirty="0" smtClean="0"/>
              <a:t>High cost of maintenance/changes</a:t>
            </a:r>
          </a:p>
          <a:p>
            <a:pPr marL="457200" indent="-457200">
              <a:buFont typeface="Arial" pitchFamily="34" charset="0"/>
              <a:buChar char="•"/>
            </a:pPr>
            <a:r>
              <a:rPr lang="en-US" sz="2800" dirty="0" smtClean="0"/>
              <a:t>Over time</a:t>
            </a:r>
          </a:p>
          <a:p>
            <a:pPr marL="457200" indent="-457200">
              <a:buFont typeface="Arial" pitchFamily="34" charset="0"/>
              <a:buChar char="•"/>
            </a:pPr>
            <a:r>
              <a:rPr lang="en-US" sz="2800" dirty="0" smtClean="0"/>
              <a:t>Over budget</a:t>
            </a:r>
          </a:p>
          <a:p>
            <a:pPr marL="457200" indent="-457200">
              <a:buFont typeface="Arial" pitchFamily="34" charset="0"/>
              <a:buChar char="•"/>
            </a:pPr>
            <a:r>
              <a:rPr lang="en-US" sz="2800" dirty="0" smtClean="0"/>
              <a:t>No business benefit</a:t>
            </a:r>
            <a:endParaRPr lang="ru-RU" sz="2800" dirty="0" smtClean="0"/>
          </a:p>
          <a:p>
            <a:pPr marL="457200" indent="-457200">
              <a:buFont typeface="Arial" pitchFamily="34" charset="0"/>
              <a:buChar char="•"/>
            </a:pPr>
            <a:endParaRPr lang="ru-RU" sz="2800" dirty="0"/>
          </a:p>
        </p:txBody>
      </p:sp>
    </p:spTree>
    <p:extLst>
      <p:ext uri="{BB962C8B-B14F-4D97-AF65-F5344CB8AC3E}">
        <p14:creationId xmlns:p14="http://schemas.microsoft.com/office/powerpoint/2010/main" val="20195285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nextCondLst>
                <p:cond evt="onClick" delay="0">
                  <p:tgtEl>
                    <p:spTgt spid="4"/>
                  </p:tgtEl>
                </p:cond>
              </p:nextCondLst>
            </p:seq>
          </p:childTnLst>
        </p:cTn>
      </p:par>
    </p:tnLst>
    <p:bldLst>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a:t>Techniques, tools, methods, strategies</a:t>
            </a:r>
            <a:endParaRPr lang="ru-RU" dirty="0"/>
          </a:p>
        </p:txBody>
      </p:sp>
      <p:sp>
        <p:nvSpPr>
          <p:cNvPr id="3" name="Объект 2"/>
          <p:cNvSpPr>
            <a:spLocks noGrp="1"/>
          </p:cNvSpPr>
          <p:nvPr>
            <p:ph idx="1"/>
          </p:nvPr>
        </p:nvSpPr>
        <p:spPr/>
        <p:txBody>
          <a:bodyPr>
            <a:normAutofit fontScale="70000" lnSpcReduction="20000"/>
          </a:bodyPr>
          <a:lstStyle/>
          <a:p>
            <a:pPr>
              <a:lnSpc>
                <a:spcPct val="120000"/>
              </a:lnSpc>
            </a:pPr>
            <a:r>
              <a:rPr lang="en-US" sz="2800" dirty="0" smtClean="0">
                <a:solidFill>
                  <a:srgbClr val="C00000"/>
                </a:solidFill>
              </a:rPr>
              <a:t>Techniques </a:t>
            </a:r>
            <a:r>
              <a:rPr lang="en-US" sz="2800" dirty="0" smtClean="0"/>
              <a:t> - do a particular job within the system s development process.</a:t>
            </a:r>
          </a:p>
          <a:p>
            <a:pPr>
              <a:lnSpc>
                <a:spcPct val="120000"/>
              </a:lnSpc>
            </a:pPr>
            <a:r>
              <a:rPr lang="en-US" sz="2800" dirty="0" smtClean="0">
                <a:solidFill>
                  <a:srgbClr val="C00000"/>
                </a:solidFill>
              </a:rPr>
              <a:t>Tools</a:t>
            </a:r>
            <a:r>
              <a:rPr lang="en-US" sz="2800" dirty="0" smtClean="0">
                <a:solidFill>
                  <a:schemeClr val="tx2"/>
                </a:solidFill>
              </a:rPr>
              <a:t> </a:t>
            </a:r>
            <a:r>
              <a:rPr lang="en-US" sz="2800" dirty="0" smtClean="0"/>
              <a:t>– device designed to assist in utilizing a technique.</a:t>
            </a:r>
          </a:p>
          <a:p>
            <a:pPr>
              <a:lnSpc>
                <a:spcPct val="120000"/>
              </a:lnSpc>
            </a:pPr>
            <a:r>
              <a:rPr lang="en-US" sz="2800" dirty="0" smtClean="0">
                <a:solidFill>
                  <a:srgbClr val="C00000"/>
                </a:solidFill>
              </a:rPr>
              <a:t>Methods </a:t>
            </a:r>
            <a:r>
              <a:rPr lang="en-US" sz="2800" dirty="0" smtClean="0"/>
              <a:t>– embody a number of techniques, each chosen for its appropriateness to a particular task within the overall aim of the method.</a:t>
            </a:r>
          </a:p>
          <a:p>
            <a:pPr>
              <a:lnSpc>
                <a:spcPct val="120000"/>
              </a:lnSpc>
            </a:pPr>
            <a:r>
              <a:rPr lang="en-US" sz="2800" dirty="0" smtClean="0">
                <a:solidFill>
                  <a:srgbClr val="C00000"/>
                </a:solidFill>
              </a:rPr>
              <a:t>Strategies </a:t>
            </a:r>
            <a:r>
              <a:rPr lang="en-US" sz="2800" dirty="0"/>
              <a:t>– At the highest level. A computer systems development strategy will be agreed within a </a:t>
            </a:r>
            <a:r>
              <a:rPr lang="en-US" sz="2800" dirty="0" smtClean="0"/>
              <a:t>particular </a:t>
            </a:r>
            <a:r>
              <a:rPr lang="en-US" sz="2800" dirty="0"/>
              <a:t>organization and may involve the use of certain methods for certain parts of the development process or for certain types of the system</a:t>
            </a:r>
            <a:r>
              <a:rPr lang="en-US" sz="2800" dirty="0" smtClean="0"/>
              <a:t>.</a:t>
            </a:r>
            <a:endParaRPr lang="en-US" sz="2800" dirty="0"/>
          </a:p>
          <a:p>
            <a:pPr>
              <a:lnSpc>
                <a:spcPct val="120000"/>
              </a:lnSpc>
            </a:pPr>
            <a:endParaRPr lang="ru-RU" sz="2800" dirty="0" smtClean="0"/>
          </a:p>
          <a:p>
            <a:pPr>
              <a:lnSpc>
                <a:spcPct val="120000"/>
              </a:lnSpc>
            </a:pPr>
            <a:endParaRPr lang="ru-RU" sz="2800" dirty="0"/>
          </a:p>
        </p:txBody>
      </p:sp>
    </p:spTree>
    <p:extLst>
      <p:ext uri="{BB962C8B-B14F-4D97-AF65-F5344CB8AC3E}">
        <p14:creationId xmlns:p14="http://schemas.microsoft.com/office/powerpoint/2010/main" val="11676536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600" dirty="0" smtClean="0"/>
              <a:t>Systems analysis and design</a:t>
            </a:r>
            <a:endParaRPr lang="ru-RU" sz="3600" dirty="0"/>
          </a:p>
        </p:txBody>
      </p:sp>
      <p:sp>
        <p:nvSpPr>
          <p:cNvPr id="3" name="Объект 2"/>
          <p:cNvSpPr>
            <a:spLocks noGrp="1"/>
          </p:cNvSpPr>
          <p:nvPr>
            <p:ph idx="1"/>
          </p:nvPr>
        </p:nvSpPr>
        <p:spPr/>
        <p:txBody>
          <a:bodyPr>
            <a:noAutofit/>
          </a:bodyPr>
          <a:lstStyle/>
          <a:p>
            <a:r>
              <a:rPr lang="en-US" sz="3200" dirty="0" smtClean="0">
                <a:solidFill>
                  <a:srgbClr val="C00000"/>
                </a:solidFill>
              </a:rPr>
              <a:t>System</a:t>
            </a:r>
            <a:r>
              <a:rPr lang="en-US" sz="3200" dirty="0" smtClean="0"/>
              <a:t> – technology in its social context – the organization and the work it supports</a:t>
            </a:r>
          </a:p>
          <a:p>
            <a:r>
              <a:rPr lang="en-US" sz="3200" dirty="0" smtClean="0">
                <a:solidFill>
                  <a:srgbClr val="C00000"/>
                </a:solidFill>
              </a:rPr>
              <a:t>Analysis</a:t>
            </a:r>
            <a:r>
              <a:rPr lang="en-US" sz="3200" dirty="0" smtClean="0"/>
              <a:t> – the activity of understanding the requirements for an information system</a:t>
            </a:r>
          </a:p>
          <a:p>
            <a:r>
              <a:rPr lang="en-US" sz="3200" dirty="0" smtClean="0">
                <a:solidFill>
                  <a:srgbClr val="C00000"/>
                </a:solidFill>
              </a:rPr>
              <a:t>Design</a:t>
            </a:r>
            <a:r>
              <a:rPr lang="en-US" sz="3200" dirty="0" smtClean="0"/>
              <a:t> – turning those requirements into an actual system or prototype.</a:t>
            </a:r>
            <a:endParaRPr lang="ru-RU" sz="3200" dirty="0" smtClean="0"/>
          </a:p>
          <a:p>
            <a:endParaRPr lang="ru-RU" sz="3200" dirty="0"/>
          </a:p>
        </p:txBody>
      </p:sp>
    </p:spTree>
    <p:extLst>
      <p:ext uri="{BB962C8B-B14F-4D97-AF65-F5344CB8AC3E}">
        <p14:creationId xmlns:p14="http://schemas.microsoft.com/office/powerpoint/2010/main" val="15826693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600" dirty="0" smtClean="0"/>
              <a:t>The role of a Systems Analyst</a:t>
            </a:r>
            <a:endParaRPr lang="ru-RU" sz="3600" dirty="0"/>
          </a:p>
        </p:txBody>
      </p:sp>
      <p:sp>
        <p:nvSpPr>
          <p:cNvPr id="3" name="Объект 2"/>
          <p:cNvSpPr>
            <a:spLocks noGrp="1"/>
          </p:cNvSpPr>
          <p:nvPr>
            <p:ph idx="1"/>
          </p:nvPr>
        </p:nvSpPr>
        <p:spPr/>
        <p:txBody>
          <a:bodyPr>
            <a:noAutofit/>
          </a:bodyPr>
          <a:lstStyle/>
          <a:p>
            <a:pPr marL="514350" indent="-514350">
              <a:buFont typeface="Arial" pitchFamily="34" charset="0"/>
              <a:buChar char="•"/>
            </a:pPr>
            <a:r>
              <a:rPr lang="en-US" sz="2800" dirty="0" smtClean="0"/>
              <a:t>Mediator, bridge or go-between</a:t>
            </a:r>
          </a:p>
          <a:p>
            <a:pPr marL="514350" indent="-514350">
              <a:buFont typeface="Arial" pitchFamily="34" charset="0"/>
              <a:buChar char="•"/>
            </a:pPr>
            <a:r>
              <a:rPr lang="en-US" sz="2800" dirty="0" smtClean="0"/>
              <a:t>Social investigation</a:t>
            </a:r>
          </a:p>
          <a:p>
            <a:pPr marL="514350" indent="-514350">
              <a:buFont typeface="Arial" pitchFamily="34" charset="0"/>
              <a:buChar char="•"/>
            </a:pPr>
            <a:r>
              <a:rPr lang="en-US" sz="2800" dirty="0" smtClean="0"/>
              <a:t>Understand and interpret business needs</a:t>
            </a:r>
          </a:p>
          <a:p>
            <a:pPr marL="514350" indent="-514350">
              <a:buFont typeface="Arial" pitchFamily="34" charset="0"/>
              <a:buChar char="•"/>
            </a:pPr>
            <a:r>
              <a:rPr lang="en-US" sz="2800" dirty="0" smtClean="0"/>
              <a:t>System design</a:t>
            </a:r>
          </a:p>
          <a:p>
            <a:pPr marL="514350" indent="-514350">
              <a:buFont typeface="Arial" pitchFamily="34" charset="0"/>
              <a:buChar char="•"/>
            </a:pPr>
            <a:r>
              <a:rPr lang="en-US" sz="2800" dirty="0" smtClean="0"/>
              <a:t>Communicating with clients, users, technical people</a:t>
            </a:r>
          </a:p>
          <a:p>
            <a:pPr marL="514350" indent="-514350">
              <a:buFont typeface="Arial" pitchFamily="34" charset="0"/>
              <a:buChar char="•"/>
            </a:pPr>
            <a:r>
              <a:rPr lang="en-US" sz="2800" dirty="0" smtClean="0"/>
              <a:t>Sometimes Analyst Developer</a:t>
            </a:r>
            <a:endParaRPr lang="ru-RU" sz="2800" dirty="0" smtClean="0"/>
          </a:p>
          <a:p>
            <a:pPr marL="514350" indent="-514350">
              <a:buFont typeface="Arial" pitchFamily="34" charset="0"/>
              <a:buChar char="•"/>
            </a:pPr>
            <a:endParaRPr lang="ru-RU" sz="2800" dirty="0"/>
          </a:p>
        </p:txBody>
      </p:sp>
    </p:spTree>
    <p:extLst>
      <p:ext uri="{BB962C8B-B14F-4D97-AF65-F5344CB8AC3E}">
        <p14:creationId xmlns:p14="http://schemas.microsoft.com/office/powerpoint/2010/main" val="4770257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600" dirty="0" smtClean="0"/>
              <a:t>Systems</a:t>
            </a:r>
            <a:r>
              <a:rPr lang="en-US" dirty="0" smtClean="0"/>
              <a:t> Analysts</a:t>
            </a:r>
            <a:endParaRPr lang="ru-RU" dirty="0"/>
          </a:p>
        </p:txBody>
      </p:sp>
      <p:sp>
        <p:nvSpPr>
          <p:cNvPr id="3" name="Объект 2"/>
          <p:cNvSpPr>
            <a:spLocks noGrp="1"/>
          </p:cNvSpPr>
          <p:nvPr>
            <p:ph idx="1"/>
          </p:nvPr>
        </p:nvSpPr>
        <p:spPr/>
        <p:txBody>
          <a:bodyPr>
            <a:normAutofit lnSpcReduction="10000"/>
          </a:bodyPr>
          <a:lstStyle/>
          <a:p>
            <a:pPr marL="0" indent="0">
              <a:lnSpc>
                <a:spcPct val="90000"/>
              </a:lnSpc>
              <a:buFont typeface="Wingdings" pitchFamily="2" charset="2"/>
              <a:buNone/>
            </a:pPr>
            <a:r>
              <a:rPr lang="en-US" sz="2400" dirty="0" smtClean="0"/>
              <a:t>A </a:t>
            </a:r>
            <a:r>
              <a:rPr lang="en-US" sz="2400" b="1" dirty="0" smtClean="0">
                <a:solidFill>
                  <a:srgbClr val="C00000"/>
                </a:solidFill>
              </a:rPr>
              <a:t>systems analyst</a:t>
            </a:r>
            <a:r>
              <a:rPr lang="en-US" sz="2400" dirty="0" smtClean="0">
                <a:solidFill>
                  <a:srgbClr val="C00000"/>
                </a:solidFill>
              </a:rPr>
              <a:t> </a:t>
            </a:r>
            <a:r>
              <a:rPr lang="en-US" sz="2400" dirty="0" smtClean="0"/>
              <a:t>studies the problems and needs of an organization to determine how people, data, processes, communications, and information technology can best accomplish improvements for the business. When information technology is used, the analyst is responsible for:</a:t>
            </a:r>
          </a:p>
          <a:p>
            <a:pPr lvl="1">
              <a:lnSpc>
                <a:spcPct val="90000"/>
              </a:lnSpc>
              <a:spcBef>
                <a:spcPts val="300"/>
              </a:spcBef>
              <a:spcAft>
                <a:spcPts val="300"/>
              </a:spcAft>
            </a:pPr>
            <a:r>
              <a:rPr lang="en-US" sz="2400" dirty="0" smtClean="0"/>
              <a:t>Efficient capture of data from business source</a:t>
            </a:r>
          </a:p>
          <a:p>
            <a:pPr lvl="1">
              <a:lnSpc>
                <a:spcPct val="90000"/>
              </a:lnSpc>
              <a:spcBef>
                <a:spcPts val="300"/>
              </a:spcBef>
              <a:spcAft>
                <a:spcPts val="300"/>
              </a:spcAft>
            </a:pPr>
            <a:r>
              <a:rPr lang="en-US" sz="2400" dirty="0" smtClean="0"/>
              <a:t>Flow of data to the computer </a:t>
            </a:r>
          </a:p>
          <a:p>
            <a:pPr lvl="1">
              <a:lnSpc>
                <a:spcPct val="90000"/>
              </a:lnSpc>
              <a:spcBef>
                <a:spcPts val="300"/>
              </a:spcBef>
              <a:spcAft>
                <a:spcPts val="300"/>
              </a:spcAft>
            </a:pPr>
            <a:r>
              <a:rPr lang="en-US" sz="2400" dirty="0" smtClean="0"/>
              <a:t>Processing and storage of data by computer</a:t>
            </a:r>
          </a:p>
          <a:p>
            <a:pPr lvl="1">
              <a:lnSpc>
                <a:spcPct val="90000"/>
              </a:lnSpc>
            </a:pPr>
            <a:r>
              <a:rPr lang="en-US" sz="2400" dirty="0" smtClean="0"/>
              <a:t>Flow of useful and timely information back to the business and its people</a:t>
            </a:r>
            <a:endParaRPr lang="en-US" sz="2000" dirty="0" smtClean="0"/>
          </a:p>
          <a:p>
            <a:endParaRPr lang="ru-RU" dirty="0"/>
          </a:p>
        </p:txBody>
      </p:sp>
    </p:spTree>
    <p:extLst>
      <p:ext uri="{BB962C8B-B14F-4D97-AF65-F5344CB8AC3E}">
        <p14:creationId xmlns:p14="http://schemas.microsoft.com/office/powerpoint/2010/main" val="26582182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600" dirty="0" smtClean="0"/>
              <a:t>Variations on the Systems Analysts Title</a:t>
            </a:r>
            <a:endParaRPr lang="ru-RU" sz="3600" dirty="0"/>
          </a:p>
        </p:txBody>
      </p:sp>
      <p:sp>
        <p:nvSpPr>
          <p:cNvPr id="3" name="Объект 2"/>
          <p:cNvSpPr>
            <a:spLocks noGrp="1"/>
          </p:cNvSpPr>
          <p:nvPr>
            <p:ph idx="1"/>
          </p:nvPr>
        </p:nvSpPr>
        <p:spPr>
          <a:xfrm>
            <a:off x="768096" y="2107347"/>
            <a:ext cx="7520940" cy="3267701"/>
          </a:xfrm>
        </p:spPr>
        <p:txBody>
          <a:bodyPr>
            <a:normAutofit fontScale="85000" lnSpcReduction="20000"/>
          </a:bodyPr>
          <a:lstStyle/>
          <a:p>
            <a:r>
              <a:rPr lang="en-US" sz="2400" dirty="0" smtClean="0"/>
              <a:t>A </a:t>
            </a:r>
            <a:r>
              <a:rPr lang="en-US" sz="2400" b="1" dirty="0" smtClean="0">
                <a:solidFill>
                  <a:srgbClr val="C00000"/>
                </a:solidFill>
              </a:rPr>
              <a:t>business analyst</a:t>
            </a:r>
            <a:r>
              <a:rPr lang="en-US" sz="2400" dirty="0" smtClean="0">
                <a:solidFill>
                  <a:srgbClr val="C00000"/>
                </a:solidFill>
              </a:rPr>
              <a:t> </a:t>
            </a:r>
            <a:r>
              <a:rPr lang="en-US" sz="2400" dirty="0" smtClean="0"/>
              <a:t>is a systems analyst that specializes in business problem analysis and technology-independent requirements analysis.</a:t>
            </a:r>
          </a:p>
          <a:p>
            <a:r>
              <a:rPr lang="en-US" sz="2400" dirty="0" smtClean="0"/>
              <a:t>A </a:t>
            </a:r>
            <a:r>
              <a:rPr lang="en-US" sz="2400" b="1" dirty="0" smtClean="0">
                <a:solidFill>
                  <a:srgbClr val="C00000"/>
                </a:solidFill>
              </a:rPr>
              <a:t>programmer/analyst</a:t>
            </a:r>
            <a:r>
              <a:rPr lang="en-US" sz="2400" dirty="0" smtClean="0">
                <a:solidFill>
                  <a:srgbClr val="C00000"/>
                </a:solidFill>
              </a:rPr>
              <a:t> (</a:t>
            </a:r>
            <a:r>
              <a:rPr lang="en-US" sz="2400" dirty="0" smtClean="0"/>
              <a:t>or </a:t>
            </a:r>
            <a:r>
              <a:rPr lang="en-US" sz="2400" b="1" dirty="0" smtClean="0"/>
              <a:t>analyst/programmer</a:t>
            </a:r>
            <a:r>
              <a:rPr lang="en-US" sz="2400" dirty="0" smtClean="0"/>
              <a:t>) includes the responsibilities of both the computer programmer and the systems analyst. </a:t>
            </a:r>
          </a:p>
          <a:p>
            <a:r>
              <a:rPr lang="en-US" sz="2400" dirty="0" smtClean="0"/>
              <a:t>Other synonyms for systems analyst include:</a:t>
            </a:r>
          </a:p>
          <a:p>
            <a:pPr lvl="1"/>
            <a:r>
              <a:rPr lang="en-US" sz="2400" dirty="0" smtClean="0"/>
              <a:t>Systems consultant</a:t>
            </a:r>
          </a:p>
          <a:p>
            <a:pPr lvl="1"/>
            <a:r>
              <a:rPr lang="en-US" sz="2400" dirty="0" smtClean="0"/>
              <a:t>Systems architect</a:t>
            </a:r>
          </a:p>
          <a:p>
            <a:pPr lvl="1"/>
            <a:r>
              <a:rPr lang="en-US" sz="2400" dirty="0" smtClean="0"/>
              <a:t>Systems engineer</a:t>
            </a:r>
          </a:p>
          <a:p>
            <a:pPr lvl="1"/>
            <a:r>
              <a:rPr lang="en-US" sz="2400" dirty="0" smtClean="0"/>
              <a:t>Information engineer</a:t>
            </a:r>
          </a:p>
          <a:p>
            <a:pPr lvl="1"/>
            <a:r>
              <a:rPr lang="en-US" sz="2400" dirty="0" smtClean="0"/>
              <a:t>Systems integrator</a:t>
            </a:r>
          </a:p>
          <a:p>
            <a:endParaRPr lang="ru-RU" dirty="0"/>
          </a:p>
        </p:txBody>
      </p:sp>
    </p:spTree>
    <p:extLst>
      <p:ext uri="{BB962C8B-B14F-4D97-AF65-F5344CB8AC3E}">
        <p14:creationId xmlns:p14="http://schemas.microsoft.com/office/powerpoint/2010/main" val="5227574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600" dirty="0" smtClean="0"/>
              <a:t>Skills Required by Systems Analysts</a:t>
            </a:r>
            <a:endParaRPr lang="ru-RU" sz="3600" dirty="0"/>
          </a:p>
        </p:txBody>
      </p:sp>
      <p:sp>
        <p:nvSpPr>
          <p:cNvPr id="3" name="Объект 2"/>
          <p:cNvSpPr>
            <a:spLocks noGrp="1"/>
          </p:cNvSpPr>
          <p:nvPr>
            <p:ph idx="1"/>
          </p:nvPr>
        </p:nvSpPr>
        <p:spPr>
          <a:xfrm>
            <a:off x="768096" y="1772816"/>
            <a:ext cx="7520940" cy="3411717"/>
          </a:xfrm>
        </p:spPr>
        <p:txBody>
          <a:bodyPr>
            <a:noAutofit/>
          </a:bodyPr>
          <a:lstStyle/>
          <a:p>
            <a:pPr>
              <a:lnSpc>
                <a:spcPct val="110000"/>
              </a:lnSpc>
              <a:buFont typeface="Arial" pitchFamily="34" charset="0"/>
              <a:buChar char="•"/>
            </a:pPr>
            <a:r>
              <a:rPr lang="en-US" sz="2000" dirty="0" smtClean="0"/>
              <a:t>Working knowledge of information technology</a:t>
            </a:r>
          </a:p>
          <a:p>
            <a:pPr>
              <a:lnSpc>
                <a:spcPct val="110000"/>
              </a:lnSpc>
              <a:buFont typeface="Arial" pitchFamily="34" charset="0"/>
              <a:buChar char="•"/>
            </a:pPr>
            <a:r>
              <a:rPr lang="en-US" sz="2000" dirty="0" smtClean="0"/>
              <a:t>Computer programming experience and expertise</a:t>
            </a:r>
          </a:p>
          <a:p>
            <a:pPr>
              <a:lnSpc>
                <a:spcPct val="110000"/>
              </a:lnSpc>
              <a:buFont typeface="Arial" pitchFamily="34" charset="0"/>
              <a:buChar char="•"/>
            </a:pPr>
            <a:r>
              <a:rPr lang="en-US" sz="2000" dirty="0" smtClean="0"/>
              <a:t>General business knowledge</a:t>
            </a:r>
          </a:p>
          <a:p>
            <a:pPr>
              <a:lnSpc>
                <a:spcPct val="110000"/>
              </a:lnSpc>
              <a:buFont typeface="Arial" pitchFamily="34" charset="0"/>
              <a:buChar char="•"/>
            </a:pPr>
            <a:r>
              <a:rPr lang="en-US" sz="2000" dirty="0" smtClean="0"/>
              <a:t>Problem-solving skills</a:t>
            </a:r>
          </a:p>
          <a:p>
            <a:pPr>
              <a:lnSpc>
                <a:spcPct val="110000"/>
              </a:lnSpc>
              <a:buFont typeface="Arial" pitchFamily="34" charset="0"/>
              <a:buChar char="•"/>
            </a:pPr>
            <a:r>
              <a:rPr lang="en-US" sz="2000" dirty="0" smtClean="0"/>
              <a:t>Interpersonal communication skills</a:t>
            </a:r>
          </a:p>
          <a:p>
            <a:pPr>
              <a:lnSpc>
                <a:spcPct val="110000"/>
              </a:lnSpc>
              <a:buFont typeface="Arial" pitchFamily="34" charset="0"/>
              <a:buChar char="•"/>
            </a:pPr>
            <a:r>
              <a:rPr lang="en-US" sz="2000" dirty="0" smtClean="0"/>
              <a:t>Interpersonal relations skills</a:t>
            </a:r>
          </a:p>
          <a:p>
            <a:pPr>
              <a:lnSpc>
                <a:spcPct val="110000"/>
              </a:lnSpc>
              <a:buFont typeface="Arial" pitchFamily="34" charset="0"/>
              <a:buChar char="•"/>
            </a:pPr>
            <a:r>
              <a:rPr lang="en-US" sz="2000" dirty="0" smtClean="0"/>
              <a:t>Flexibility and adaptability</a:t>
            </a:r>
          </a:p>
          <a:p>
            <a:pPr>
              <a:lnSpc>
                <a:spcPct val="110000"/>
              </a:lnSpc>
              <a:buFont typeface="Arial" pitchFamily="34" charset="0"/>
              <a:buChar char="•"/>
            </a:pPr>
            <a:r>
              <a:rPr lang="en-US" sz="2000" dirty="0" smtClean="0"/>
              <a:t>Character and ethics</a:t>
            </a:r>
          </a:p>
          <a:p>
            <a:pPr>
              <a:lnSpc>
                <a:spcPct val="110000"/>
              </a:lnSpc>
              <a:buFont typeface="Arial" pitchFamily="34" charset="0"/>
              <a:buChar char="•"/>
            </a:pPr>
            <a:r>
              <a:rPr lang="en-US" sz="2000" dirty="0" smtClean="0"/>
              <a:t>Systems analysis and design skills</a:t>
            </a:r>
          </a:p>
          <a:p>
            <a:pPr>
              <a:buFont typeface="Arial" pitchFamily="34" charset="0"/>
              <a:buChar char="•"/>
            </a:pPr>
            <a:endParaRPr lang="ru-RU" sz="2000" dirty="0"/>
          </a:p>
        </p:txBody>
      </p:sp>
    </p:spTree>
    <p:extLst>
      <p:ext uri="{BB962C8B-B14F-4D97-AF65-F5344CB8AC3E}">
        <p14:creationId xmlns:p14="http://schemas.microsoft.com/office/powerpoint/2010/main" val="20829451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600" dirty="0" smtClean="0"/>
              <a:t>Where Systems Analysts Work</a:t>
            </a:r>
            <a:endParaRPr lang="ru-RU" sz="3600" dirty="0"/>
          </a:p>
        </p:txBody>
      </p:sp>
      <p:sp>
        <p:nvSpPr>
          <p:cNvPr id="3" name="Объект 2"/>
          <p:cNvSpPr>
            <a:spLocks noGrp="1"/>
          </p:cNvSpPr>
          <p:nvPr>
            <p:ph idx="1"/>
          </p:nvPr>
        </p:nvSpPr>
        <p:spPr>
          <a:xfrm>
            <a:off x="768096" y="1916832"/>
            <a:ext cx="7520940" cy="4056564"/>
          </a:xfrm>
        </p:spPr>
        <p:txBody>
          <a:bodyPr>
            <a:noAutofit/>
          </a:bodyPr>
          <a:lstStyle/>
          <a:p>
            <a:pPr>
              <a:lnSpc>
                <a:spcPct val="90000"/>
              </a:lnSpc>
            </a:pPr>
            <a:r>
              <a:rPr lang="en-US" sz="3200" dirty="0" smtClean="0"/>
              <a:t>Traditional businesses</a:t>
            </a:r>
          </a:p>
          <a:p>
            <a:pPr lvl="1">
              <a:lnSpc>
                <a:spcPct val="90000"/>
              </a:lnSpc>
            </a:pPr>
            <a:r>
              <a:rPr lang="en-US" sz="1800" dirty="0" smtClean="0"/>
              <a:t>Traditional information services organizations</a:t>
            </a:r>
            <a:br>
              <a:rPr lang="en-US" sz="1800" dirty="0" smtClean="0"/>
            </a:br>
            <a:r>
              <a:rPr lang="en-US" sz="1800" dirty="0" smtClean="0"/>
              <a:t>(permanent project teams)</a:t>
            </a:r>
          </a:p>
          <a:p>
            <a:pPr lvl="1">
              <a:lnSpc>
                <a:spcPct val="90000"/>
              </a:lnSpc>
            </a:pPr>
            <a:r>
              <a:rPr lang="en-US" sz="1800" dirty="0" smtClean="0"/>
              <a:t>Contemporary information services organizations</a:t>
            </a:r>
            <a:br>
              <a:rPr lang="en-US" sz="1800" dirty="0" smtClean="0"/>
            </a:br>
            <a:r>
              <a:rPr lang="en-US" sz="1800" dirty="0" smtClean="0"/>
              <a:t>(dynamic project teams)</a:t>
            </a:r>
          </a:p>
          <a:p>
            <a:pPr>
              <a:lnSpc>
                <a:spcPct val="90000"/>
              </a:lnSpc>
            </a:pPr>
            <a:r>
              <a:rPr lang="en-US" sz="3200" dirty="0" smtClean="0"/>
              <a:t>Outsourcing businesses</a:t>
            </a:r>
          </a:p>
          <a:p>
            <a:pPr lvl="1">
              <a:lnSpc>
                <a:spcPct val="90000"/>
              </a:lnSpc>
            </a:pPr>
            <a:r>
              <a:rPr lang="en-US" sz="1800" dirty="0" smtClean="0"/>
              <a:t>Contracted to traditional businesses</a:t>
            </a:r>
          </a:p>
          <a:p>
            <a:pPr>
              <a:lnSpc>
                <a:spcPct val="90000"/>
              </a:lnSpc>
            </a:pPr>
            <a:r>
              <a:rPr lang="en-US" sz="3200" dirty="0" smtClean="0"/>
              <a:t>Consulting businesses</a:t>
            </a:r>
          </a:p>
          <a:p>
            <a:pPr lvl="1">
              <a:lnSpc>
                <a:spcPct val="90000"/>
              </a:lnSpc>
            </a:pPr>
            <a:r>
              <a:rPr lang="en-US" sz="1800" dirty="0" smtClean="0"/>
              <a:t>Contracted to traditional businesses</a:t>
            </a:r>
          </a:p>
          <a:p>
            <a:pPr>
              <a:lnSpc>
                <a:spcPct val="90000"/>
              </a:lnSpc>
            </a:pPr>
            <a:r>
              <a:rPr lang="en-US" sz="3200" dirty="0" smtClean="0"/>
              <a:t>Application software businesses</a:t>
            </a:r>
          </a:p>
          <a:p>
            <a:pPr lvl="1">
              <a:lnSpc>
                <a:spcPct val="90000"/>
              </a:lnSpc>
            </a:pPr>
            <a:r>
              <a:rPr lang="en-US" sz="1800" dirty="0" smtClean="0"/>
              <a:t>Building software products for traditional businesses</a:t>
            </a:r>
          </a:p>
          <a:p>
            <a:endParaRPr lang="ru-RU" sz="1800" dirty="0"/>
          </a:p>
        </p:txBody>
      </p:sp>
    </p:spTree>
    <p:extLst>
      <p:ext uri="{BB962C8B-B14F-4D97-AF65-F5344CB8AC3E}">
        <p14:creationId xmlns:p14="http://schemas.microsoft.com/office/powerpoint/2010/main" val="6873318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p:txBody>
          <a:bodyPr/>
          <a:lstStyle/>
          <a:p>
            <a:r>
              <a:rPr lang="en-US" dirty="0" smtClean="0"/>
              <a:t>System analysis in practice </a:t>
            </a:r>
            <a:endParaRPr lang="ru-RU" dirty="0"/>
          </a:p>
        </p:txBody>
      </p:sp>
      <p:sp>
        <p:nvSpPr>
          <p:cNvPr id="6" name="Подзаголовок 5"/>
          <p:cNvSpPr>
            <a:spLocks noGrp="1"/>
          </p:cNvSpPr>
          <p:nvPr>
            <p:ph type="subTitle" idx="1"/>
          </p:nvPr>
        </p:nvSpPr>
        <p:spPr/>
        <p:txBody>
          <a:bodyPr/>
          <a:lstStyle/>
          <a:p>
            <a:endParaRPr lang="ru-RU" dirty="0"/>
          </a:p>
        </p:txBody>
      </p:sp>
    </p:spTree>
    <p:extLst>
      <p:ext uri="{BB962C8B-B14F-4D97-AF65-F5344CB8AC3E}">
        <p14:creationId xmlns:p14="http://schemas.microsoft.com/office/powerpoint/2010/main" val="309451894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05d83ceaa0bbd2e3bc716e6e66bd857a">
  <xsd:schema xmlns:xsd="http://www.w3.org/2001/XMLSchema" xmlns:xs="http://www.w3.org/2001/XMLSchema" xmlns:p="http://schemas.microsoft.com/office/2006/metadata/properties" targetNamespace="http://schemas.microsoft.com/office/2006/metadata/properties" ma:root="true" ma:fieldsID="b3d69fe45253d5ff147bb69036b756a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2B6F38-6A4A-43E5-B6C2-59D6478FB26A}">
  <ds:schemaRefs>
    <ds:schemaRef ds:uri="http://schemas.microsoft.com/office/infopath/2007/PartnerControls"/>
    <ds:schemaRef ds:uri="http://purl.org/dc/terms/"/>
    <ds:schemaRef ds:uri="http://purl.org/dc/elements/1.1/"/>
    <ds:schemaRef ds:uri="http://www.w3.org/XML/1998/namespace"/>
    <ds:schemaRef ds:uri="http://schemas.microsoft.com/office/2006/documentManagement/types"/>
    <ds:schemaRef ds:uri="http://schemas.microsoft.com/office/2006/metadata/propertie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E2F20307-D15B-4E45-AC9A-A2278C9E6D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7B08864F-9E80-40AC-BCA2-4BFE7E501BB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Integral</Template>
  <TotalTime>37</TotalTime>
  <Words>592</Words>
  <Application>Microsoft Office PowerPoint</Application>
  <PresentationFormat>On-screen Show (4:3)</PresentationFormat>
  <Paragraphs>151</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Times New Roman</vt:lpstr>
      <vt:lpstr>Tw Cen MT</vt:lpstr>
      <vt:lpstr>Tw Cen MT Condensed</vt:lpstr>
      <vt:lpstr>Wingdings</vt:lpstr>
      <vt:lpstr>Wingdings 3</vt:lpstr>
      <vt:lpstr>Integral</vt:lpstr>
      <vt:lpstr>Systems Analysis and Design</vt:lpstr>
      <vt:lpstr>Lecture Plan</vt:lpstr>
      <vt:lpstr>Essential reading</vt:lpstr>
      <vt:lpstr>What is the module about? </vt:lpstr>
      <vt:lpstr>What is a system?</vt:lpstr>
      <vt:lpstr>PowerPoint Presentation</vt:lpstr>
      <vt:lpstr>PowerPoint Presentation</vt:lpstr>
      <vt:lpstr>Some reasons for information systems failures</vt:lpstr>
      <vt:lpstr>Techniques, tools, methods, strategies</vt:lpstr>
      <vt:lpstr>Systems analysis and design</vt:lpstr>
      <vt:lpstr>The role of a Systems Analyst</vt:lpstr>
      <vt:lpstr>Systems Analysts</vt:lpstr>
      <vt:lpstr>Variations on the Systems Analysts Title</vt:lpstr>
      <vt:lpstr>Skills Required by Systems Analysts</vt:lpstr>
      <vt:lpstr>Where Systems Analysts Work</vt:lpstr>
      <vt:lpstr>System analysis in practice </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Aleksey Semyonov</cp:lastModifiedBy>
  <cp:revision>5</cp:revision>
  <dcterms:created xsi:type="dcterms:W3CDTF">2013-10-08T10:26:35Z</dcterms:created>
  <dcterms:modified xsi:type="dcterms:W3CDTF">2018-03-26T08:28:05Z</dcterms:modified>
</cp:coreProperties>
</file>