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55"/>
  </p:notesMasterIdLst>
  <p:handoutMasterIdLst>
    <p:handoutMasterId r:id="rId56"/>
  </p:handoutMasterIdLst>
  <p:sldIdLst>
    <p:sldId id="256" r:id="rId5"/>
    <p:sldId id="257" r:id="rId6"/>
    <p:sldId id="258" r:id="rId7"/>
    <p:sldId id="281" r:id="rId8"/>
    <p:sldId id="318" r:id="rId9"/>
    <p:sldId id="319" r:id="rId10"/>
    <p:sldId id="283" r:id="rId11"/>
    <p:sldId id="285" r:id="rId12"/>
    <p:sldId id="320" r:id="rId13"/>
    <p:sldId id="260" r:id="rId14"/>
    <p:sldId id="261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265" r:id="rId23"/>
    <p:sldId id="328" r:id="rId24"/>
    <p:sldId id="329" r:id="rId25"/>
    <p:sldId id="266" r:id="rId26"/>
    <p:sldId id="289" r:id="rId27"/>
    <p:sldId id="292" r:id="rId28"/>
    <p:sldId id="293" r:id="rId29"/>
    <p:sldId id="294" r:id="rId30"/>
    <p:sldId id="267" r:id="rId31"/>
    <p:sldId id="268" r:id="rId32"/>
    <p:sldId id="295" r:id="rId33"/>
    <p:sldId id="269" r:id="rId34"/>
    <p:sldId id="271" r:id="rId35"/>
    <p:sldId id="299" r:id="rId36"/>
    <p:sldId id="276" r:id="rId37"/>
    <p:sldId id="300" r:id="rId38"/>
    <p:sldId id="277" r:id="rId39"/>
    <p:sldId id="304" r:id="rId40"/>
    <p:sldId id="305" r:id="rId41"/>
    <p:sldId id="272" r:id="rId42"/>
    <p:sldId id="306" r:id="rId43"/>
    <p:sldId id="273" r:id="rId44"/>
    <p:sldId id="274" r:id="rId45"/>
    <p:sldId id="330" r:id="rId46"/>
    <p:sldId id="307" r:id="rId47"/>
    <p:sldId id="275" r:id="rId48"/>
    <p:sldId id="312" r:id="rId49"/>
    <p:sldId id="313" r:id="rId50"/>
    <p:sldId id="278" r:id="rId51"/>
    <p:sldId id="317" r:id="rId52"/>
    <p:sldId id="279" r:id="rId53"/>
    <p:sldId id="280" r:id="rId54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3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0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80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D07A9D8E-6929-4F24-AE75-88468F36A1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0994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37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01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01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9B7DF609-45F1-43CC-87CC-B228ECD3B0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4636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B95492-5B13-47B8-85B3-11274EF86CEF}" type="slidenum">
              <a:rPr lang="en-US">
                <a:latin typeface="Times New Roman" charset="0"/>
              </a:rPr>
              <a:pPr/>
              <a:t>1</a:t>
            </a:fld>
            <a:endParaRPr lang="en-US">
              <a:latin typeface="Times New Roman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309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AE3520-FC2E-432D-A00C-4B0251F186DA}" type="slidenum">
              <a:rPr lang="en-US">
                <a:latin typeface="Times New Roman" charset="0"/>
              </a:rPr>
              <a:pPr/>
              <a:t>2</a:t>
            </a:fld>
            <a:endParaRPr lang="en-US">
              <a:latin typeface="Times New Roman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6128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CA72E0-ED18-4F62-AF3F-56325C3EB74F}" type="slidenum">
              <a:rPr lang="en-US">
                <a:latin typeface="Times New Roman" charset="0"/>
              </a:rPr>
              <a:pPr/>
              <a:t>3</a:t>
            </a:fld>
            <a:endParaRPr lang="en-US">
              <a:latin typeface="Times New Roman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1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EDEEBA-2591-4E2F-9984-05F252801237}" type="slidenum">
              <a:rPr lang="en-US">
                <a:latin typeface="Times New Roman" charset="0"/>
              </a:rPr>
              <a:pPr/>
              <a:t>4</a:t>
            </a:fld>
            <a:endParaRPr lang="en-US">
              <a:latin typeface="Times New Roman" charset="0"/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143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C29A61-C2ED-4799-BAAB-ED0506D84698}" type="slidenum">
              <a:rPr lang="en-US">
                <a:latin typeface="Times New Roman" charset="0"/>
              </a:rPr>
              <a:pPr/>
              <a:t>5</a:t>
            </a:fld>
            <a:endParaRPr lang="en-US">
              <a:latin typeface="Times New Roman" charset="0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6227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027341-714E-4013-91B1-E9961E172B68}" type="slidenum">
              <a:rPr lang="en-US">
                <a:latin typeface="Times New Roman" charset="0"/>
              </a:rPr>
              <a:pPr/>
              <a:t>6</a:t>
            </a:fld>
            <a:endParaRPr lang="en-US">
              <a:latin typeface="Times New Roman" charset="0"/>
            </a:endParaRPr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257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6E9698-C4FF-4828-B6F6-493FC11AFE2E}" type="slidenum">
              <a:rPr lang="en-US">
                <a:latin typeface="Times New Roman" charset="0"/>
              </a:rPr>
              <a:pPr/>
              <a:t>7</a:t>
            </a:fld>
            <a:endParaRPr lang="en-US">
              <a:latin typeface="Times New Roman" charset="0"/>
            </a:endParaRPr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6107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ED00B6-E427-4D33-86F6-687DD3E10438}" type="slidenum">
              <a:rPr lang="en-US">
                <a:latin typeface="Times New Roman" charset="0"/>
              </a:rPr>
              <a:pPr/>
              <a:t>8</a:t>
            </a:fld>
            <a:endParaRPr lang="en-US">
              <a:latin typeface="Times New Roman" charset="0"/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8508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F9B52A-CBEC-488D-9598-67F627FAA5D4}" type="slidenum">
              <a:rPr lang="en-US">
                <a:latin typeface="Times New Roman" charset="0"/>
              </a:rPr>
              <a:pPr/>
              <a:t>9</a:t>
            </a:fld>
            <a:endParaRPr lang="en-US">
              <a:latin typeface="Times New Roman" charset="0"/>
            </a:endParaRPr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2873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321D0D-0205-4929-BE6D-C70E92F90496}" type="slidenum">
              <a:rPr lang="en-US">
                <a:latin typeface="Times New Roman" charset="0"/>
              </a:rPr>
              <a:pPr/>
              <a:t>10</a:t>
            </a:fld>
            <a:endParaRPr lang="en-US">
              <a:latin typeface="Times New Roman" charset="0"/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5342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538772-065D-4D03-A3FE-30968729C45C}" type="slidenum">
              <a:rPr lang="en-US">
                <a:latin typeface="Times New Roman" charset="0"/>
              </a:rPr>
              <a:pPr/>
              <a:t>11</a:t>
            </a:fld>
            <a:endParaRPr lang="en-US">
              <a:latin typeface="Times New Roman" charset="0"/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7294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8D116E-FBA4-4B4D-8261-873DA0295848}" type="slidenum">
              <a:rPr lang="en-US">
                <a:latin typeface="Times New Roman" charset="0"/>
              </a:rPr>
              <a:pPr/>
              <a:t>12</a:t>
            </a:fld>
            <a:endParaRPr lang="en-US">
              <a:latin typeface="Times New Roman" charset="0"/>
            </a:endParaRPr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296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9BBE1C-9C52-402E-9D71-283C387AA110}" type="slidenum">
              <a:rPr lang="en-US">
                <a:latin typeface="Times New Roman" charset="0"/>
              </a:rPr>
              <a:pPr/>
              <a:t>13</a:t>
            </a:fld>
            <a:endParaRPr lang="en-US">
              <a:latin typeface="Times New Roman" charset="0"/>
            </a:endParaRPr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60970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1B508D-C36B-4EDB-9164-28846E5FCEE3}" type="slidenum">
              <a:rPr lang="en-US">
                <a:latin typeface="Times New Roman" charset="0"/>
              </a:rPr>
              <a:pPr/>
              <a:t>14</a:t>
            </a:fld>
            <a:endParaRPr lang="en-US">
              <a:latin typeface="Times New Roman" charset="0"/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8347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A22AA6-8324-4852-9E10-19B944C45684}" type="slidenum">
              <a:rPr lang="en-US">
                <a:latin typeface="Times New Roman" charset="0"/>
              </a:rPr>
              <a:pPr/>
              <a:t>15</a:t>
            </a:fld>
            <a:endParaRPr lang="en-US">
              <a:latin typeface="Times New Roman" charset="0"/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600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6F90B7-9AF0-424C-95EF-98C9C9154288}" type="slidenum">
              <a:rPr lang="en-US">
                <a:latin typeface="Times New Roman" charset="0"/>
              </a:rPr>
              <a:pPr/>
              <a:t>16</a:t>
            </a:fld>
            <a:endParaRPr lang="en-US">
              <a:latin typeface="Times New Roman" charset="0"/>
            </a:endParaRPr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4602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43F222-190B-4F7C-87A7-71B9E3EFD1F8}" type="slidenum">
              <a:rPr lang="en-US">
                <a:latin typeface="Times New Roman" charset="0"/>
              </a:rPr>
              <a:pPr/>
              <a:t>17</a:t>
            </a:fld>
            <a:endParaRPr lang="en-US">
              <a:latin typeface="Times New Roman" charset="0"/>
            </a:endParaRPr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0257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C6F3A5-1A20-4FD1-8859-8D420802FB3E}" type="slidenum">
              <a:rPr lang="en-US">
                <a:latin typeface="Times New Roman" charset="0"/>
              </a:rPr>
              <a:pPr/>
              <a:t>18</a:t>
            </a:fld>
            <a:endParaRPr lang="en-US">
              <a:latin typeface="Times New Roman" charset="0"/>
            </a:endParaRPr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9146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8ADB05-BE85-4607-8E38-101B98F06B74}" type="slidenum">
              <a:rPr lang="en-US">
                <a:latin typeface="Times New Roman" charset="0"/>
              </a:rPr>
              <a:pPr/>
              <a:t>19</a:t>
            </a:fld>
            <a:endParaRPr lang="en-US">
              <a:latin typeface="Times New Roman" charset="0"/>
            </a:endParaRPr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7894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E02F9C-700F-4DCA-B080-B49783C1FDF0}" type="slidenum">
              <a:rPr lang="en-US">
                <a:latin typeface="Times New Roman" charset="0"/>
              </a:rPr>
              <a:pPr/>
              <a:t>20</a:t>
            </a:fld>
            <a:endParaRPr lang="en-US">
              <a:latin typeface="Times New Roman" charset="0"/>
            </a:endParaRPr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1935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B128F9-79F9-4BEB-9C47-9C08FED6723B}" type="slidenum">
              <a:rPr lang="en-US">
                <a:latin typeface="Times New Roman" charset="0"/>
              </a:rPr>
              <a:pPr/>
              <a:t>21</a:t>
            </a:fld>
            <a:endParaRPr lang="en-US">
              <a:latin typeface="Times New Roman" charset="0"/>
            </a:endParaRPr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6215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D93D81-C0A7-4A2B-9953-D0A3363E3C58}" type="slidenum">
              <a:rPr lang="en-US">
                <a:latin typeface="Times New Roman" charset="0"/>
              </a:rPr>
              <a:pPr/>
              <a:t>22</a:t>
            </a:fld>
            <a:endParaRPr lang="en-US">
              <a:latin typeface="Times New Roman" charset="0"/>
            </a:endParaRPr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6934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264979-E929-49A3-A240-2F8BE8C70F5F}" type="slidenum">
              <a:rPr lang="en-US">
                <a:latin typeface="Times New Roman" charset="0"/>
              </a:rPr>
              <a:pPr/>
              <a:t>23</a:t>
            </a:fld>
            <a:endParaRPr lang="en-US">
              <a:latin typeface="Times New Roman" charset="0"/>
            </a:endParaRPr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96742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F0C9C5-1C70-488F-9E5C-56D518293D1D}" type="slidenum">
              <a:rPr lang="en-US">
                <a:latin typeface="Times New Roman" charset="0"/>
              </a:rPr>
              <a:pPr/>
              <a:t>24</a:t>
            </a:fld>
            <a:endParaRPr lang="en-US">
              <a:latin typeface="Times New Roman" charset="0"/>
            </a:endParaRPr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8548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9E4A6D-94BC-41C7-92BF-9ADE91863DB6}" type="slidenum">
              <a:rPr lang="en-US">
                <a:latin typeface="Times New Roman" charset="0"/>
              </a:rPr>
              <a:pPr/>
              <a:t>25</a:t>
            </a:fld>
            <a:endParaRPr lang="en-US">
              <a:latin typeface="Times New Roman" charset="0"/>
            </a:endParaRPr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785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D7019C-A78F-4E7C-B672-12E0DB0752EC}" type="slidenum">
              <a:rPr lang="en-US">
                <a:latin typeface="Times New Roman" charset="0"/>
              </a:rPr>
              <a:pPr/>
              <a:t>26</a:t>
            </a:fld>
            <a:endParaRPr lang="en-US">
              <a:latin typeface="Times New Roman" charset="0"/>
            </a:endParaRPr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3998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3E372A-F607-4F9D-8020-B637ADF8D8A8}" type="slidenum">
              <a:rPr lang="en-US">
                <a:latin typeface="Times New Roman" charset="0"/>
              </a:rPr>
              <a:pPr/>
              <a:t>27</a:t>
            </a:fld>
            <a:endParaRPr lang="en-US">
              <a:latin typeface="Times New Roman" charset="0"/>
            </a:endParaRPr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9425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896540-896F-40C7-8AD4-1744FF40CC3A}" type="slidenum">
              <a:rPr lang="en-US">
                <a:latin typeface="Times New Roman" charset="0"/>
              </a:rPr>
              <a:pPr/>
              <a:t>28</a:t>
            </a:fld>
            <a:endParaRPr lang="en-US">
              <a:latin typeface="Times New Roman" charset="0"/>
            </a:endParaRPr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96989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46CA1EC-04A3-44F0-B5EC-F61874FB31AA}" type="slidenum">
              <a:rPr lang="en-US">
                <a:latin typeface="Times New Roman" charset="0"/>
              </a:rPr>
              <a:pPr/>
              <a:t>29</a:t>
            </a:fld>
            <a:endParaRPr lang="en-US">
              <a:latin typeface="Times New Roman" charset="0"/>
            </a:endParaRPr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3299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24D598-3C0D-498D-B84A-51164FE820F3}" type="slidenum">
              <a:rPr lang="en-US">
                <a:latin typeface="Times New Roman" charset="0"/>
              </a:rPr>
              <a:pPr/>
              <a:t>30</a:t>
            </a:fld>
            <a:endParaRPr lang="en-US">
              <a:latin typeface="Times New Roman" charset="0"/>
            </a:endParaRPr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77770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57B133-BD18-41FC-A79A-D3A105E20CB4}" type="slidenum">
              <a:rPr lang="en-US">
                <a:latin typeface="Times New Roman" charset="0"/>
              </a:rPr>
              <a:pPr/>
              <a:t>31</a:t>
            </a:fld>
            <a:endParaRPr lang="en-US">
              <a:latin typeface="Times New Roman" charset="0"/>
            </a:endParaRPr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59533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B2A501-5ABE-4F05-BEB4-2FC813BE4E8B}" type="slidenum">
              <a:rPr lang="en-US">
                <a:latin typeface="Times New Roman" charset="0"/>
              </a:rPr>
              <a:pPr/>
              <a:t>32</a:t>
            </a:fld>
            <a:endParaRPr lang="en-US">
              <a:latin typeface="Times New Roman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85944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8C7331-C0A1-41CD-A103-7D54DF653E7D}" type="slidenum">
              <a:rPr lang="en-US">
                <a:latin typeface="Times New Roman" charset="0"/>
              </a:rPr>
              <a:pPr/>
              <a:t>33</a:t>
            </a:fld>
            <a:endParaRPr lang="en-US">
              <a:latin typeface="Times New Roman" charset="0"/>
            </a:endParaRPr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48604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54AB57-0D32-44BD-94FD-6F7813C4E9CE}" type="slidenum">
              <a:rPr lang="en-US">
                <a:latin typeface="Times New Roman" charset="0"/>
              </a:rPr>
              <a:pPr/>
              <a:t>34</a:t>
            </a:fld>
            <a:endParaRPr lang="en-US">
              <a:latin typeface="Times New Roman" charset="0"/>
            </a:endParaRPr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20418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820B96-C924-4FAD-9E0B-904DD8BD2941}" type="slidenum">
              <a:rPr lang="en-US">
                <a:latin typeface="Times New Roman" charset="0"/>
              </a:rPr>
              <a:pPr/>
              <a:t>35</a:t>
            </a:fld>
            <a:endParaRPr lang="en-US">
              <a:latin typeface="Times New Roman" charset="0"/>
            </a:endParaRPr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5992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4A6CA1-A516-49AB-936E-D3EC044EF565}" type="slidenum">
              <a:rPr lang="en-US">
                <a:latin typeface="Times New Roman" charset="0"/>
              </a:rPr>
              <a:pPr/>
              <a:t>36</a:t>
            </a:fld>
            <a:endParaRPr lang="en-US">
              <a:latin typeface="Times New Roman" charset="0"/>
            </a:endParaRPr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36564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F89F43-439D-4DE1-83DC-1FB78A4AE9CD}" type="slidenum">
              <a:rPr lang="en-US">
                <a:latin typeface="Times New Roman" charset="0"/>
              </a:rPr>
              <a:pPr/>
              <a:t>37</a:t>
            </a:fld>
            <a:endParaRPr lang="en-US">
              <a:latin typeface="Times New Roman" charset="0"/>
            </a:endParaRPr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4729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38D653-1333-46F4-9298-3FF89BB454CA}" type="slidenum">
              <a:rPr lang="en-US">
                <a:latin typeface="Times New Roman" charset="0"/>
              </a:rPr>
              <a:pPr/>
              <a:t>38</a:t>
            </a:fld>
            <a:endParaRPr lang="en-US">
              <a:latin typeface="Times New Roman" charset="0"/>
            </a:endParaRPr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48511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679AB1-E720-4186-B6E7-EC71B1AC0BAB}" type="slidenum">
              <a:rPr lang="en-US">
                <a:latin typeface="Times New Roman" charset="0"/>
              </a:rPr>
              <a:pPr/>
              <a:t>39</a:t>
            </a:fld>
            <a:endParaRPr lang="en-US">
              <a:latin typeface="Times New Roman" charset="0"/>
            </a:endParaRPr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20110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28725A-4786-4E42-A6B4-B43CACC52593}" type="slidenum">
              <a:rPr lang="en-US">
                <a:latin typeface="Times New Roman" charset="0"/>
              </a:rPr>
              <a:pPr/>
              <a:t>40</a:t>
            </a:fld>
            <a:endParaRPr lang="en-US">
              <a:latin typeface="Times New Roman" charset="0"/>
            </a:endParaRPr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18331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34DACB-94F1-40D1-866F-19B1603B08DB}" type="slidenum">
              <a:rPr lang="en-US">
                <a:latin typeface="Times New Roman" charset="0"/>
              </a:rPr>
              <a:pPr/>
              <a:t>41</a:t>
            </a:fld>
            <a:endParaRPr lang="en-US">
              <a:latin typeface="Times New Roman" charset="0"/>
            </a:endParaRPr>
          </a:p>
        </p:txBody>
      </p:sp>
      <p:sp>
        <p:nvSpPr>
          <p:cNvPr id="130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93513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C666DB-1855-4217-BBA8-3DF870F4C843}" type="slidenum">
              <a:rPr lang="en-US">
                <a:latin typeface="Times New Roman" charset="0"/>
              </a:rPr>
              <a:pPr/>
              <a:t>43</a:t>
            </a:fld>
            <a:endParaRPr lang="en-US">
              <a:latin typeface="Times New Roman" charset="0"/>
            </a:endParaRPr>
          </a:p>
        </p:txBody>
      </p:sp>
      <p:sp>
        <p:nvSpPr>
          <p:cNvPr id="131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90073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2585C9-14E9-4CCE-B341-1DB4B0998681}" type="slidenum">
              <a:rPr lang="en-US">
                <a:latin typeface="Times New Roman" charset="0"/>
              </a:rPr>
              <a:pPr/>
              <a:t>44</a:t>
            </a:fld>
            <a:endParaRPr lang="en-US">
              <a:latin typeface="Times New Roman" charset="0"/>
            </a:endParaRPr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027602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C81F65-3BD0-4481-810A-6ED9E1F60FF4}" type="slidenum">
              <a:rPr lang="en-US">
                <a:latin typeface="Times New Roman" charset="0"/>
              </a:rPr>
              <a:pPr/>
              <a:t>45</a:t>
            </a:fld>
            <a:endParaRPr lang="en-US">
              <a:latin typeface="Times New Roman" charset="0"/>
            </a:endParaRPr>
          </a:p>
        </p:txBody>
      </p:sp>
      <p:sp>
        <p:nvSpPr>
          <p:cNvPr id="137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98192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248C592-D364-4192-8DD1-87D54024E757}" type="slidenum">
              <a:rPr lang="en-US">
                <a:latin typeface="Times New Roman" charset="0"/>
              </a:rPr>
              <a:pPr/>
              <a:t>46</a:t>
            </a:fld>
            <a:endParaRPr lang="en-US">
              <a:latin typeface="Times New Roman" charset="0"/>
            </a:endParaRPr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20457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1841947-A586-49E5-8B6D-A3E99B21F5C8}" type="slidenum">
              <a:rPr lang="en-US">
                <a:latin typeface="Times New Roman" charset="0"/>
              </a:rPr>
              <a:pPr/>
              <a:t>47</a:t>
            </a:fld>
            <a:endParaRPr lang="en-US">
              <a:latin typeface="Times New Roman" charset="0"/>
            </a:endParaRPr>
          </a:p>
        </p:txBody>
      </p:sp>
      <p:sp>
        <p:nvSpPr>
          <p:cNvPr id="142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80470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D9A52B-FC98-4059-8F85-68DD8320D9DB}" type="slidenum">
              <a:rPr lang="en-US">
                <a:latin typeface="Times New Roman" charset="0"/>
              </a:rPr>
              <a:pPr/>
              <a:t>48</a:t>
            </a:fld>
            <a:endParaRPr lang="en-US">
              <a:latin typeface="Times New Roman" charset="0"/>
            </a:endParaRPr>
          </a:p>
        </p:txBody>
      </p:sp>
      <p:sp>
        <p:nvSpPr>
          <p:cNvPr id="143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7095336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69424F-86DE-451B-B216-CF24E272D46C}" type="slidenum">
              <a:rPr lang="en-US">
                <a:latin typeface="Times New Roman" charset="0"/>
              </a:rPr>
              <a:pPr/>
              <a:t>49</a:t>
            </a:fld>
            <a:endParaRPr lang="en-US">
              <a:latin typeface="Times New Roman" charset="0"/>
            </a:endParaRPr>
          </a:p>
        </p:txBody>
      </p:sp>
      <p:sp>
        <p:nvSpPr>
          <p:cNvPr id="144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980109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E1C6D2-BAFE-445F-A8E7-0B1067610B9A}" type="slidenum">
              <a:rPr lang="en-US">
                <a:latin typeface="Times New Roman" charset="0"/>
              </a:rPr>
              <a:pPr/>
              <a:t>50</a:t>
            </a:fld>
            <a:endParaRPr lang="en-US">
              <a:latin typeface="Times New Roman" charset="0"/>
            </a:endParaRPr>
          </a:p>
        </p:txBody>
      </p:sp>
      <p:sp>
        <p:nvSpPr>
          <p:cNvPr id="145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078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9144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189" indent="0" algn="ctr">
              <a:buNone/>
              <a:defRPr sz="1600"/>
            </a:lvl2pPr>
            <a:lvl3pPr marL="914377" indent="0" algn="ctr">
              <a:buNone/>
              <a:defRPr sz="16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2E03EE-6AEF-4266-A609-81417EDEA79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1444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4A5A2A-079E-4820-B3DD-C0A9872C48A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8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9144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1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CD32E9-2D96-429F-9052-2C5E51CCE73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9108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89C6EF-C903-4F70-ACCC-289432AF69C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194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marL="0" lvl="0" indent="0" algn="l" defTabSz="914377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56997F-4FF9-46DC-94F7-E36BFD96B57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818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0FE5C7-F4E8-4D53-A3EA-C95FA6D79A7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789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2F72E8-3D97-49F7-92FB-D216BEEE26A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46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8A1364-2C1C-42C1-A463-B5DAE31B367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123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BB13DA-14A7-4FD9-B340-A3B3E60440D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555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321EE7-17F9-4314-A98F-B7294BFB51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13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908F39-4B89-4C61-B503-05ABC21D67D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01580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24300"/>
            <a:ext cx="8229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78A9C-E798-42E0-A124-671EF48947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2136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495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A58EAF-616A-4CA3-A571-91F37ED8BB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445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0E5AEA7D-CC8D-41CD-9517-8022B9AC15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407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</p:sldLayoutIdLst>
  <p:txStyles>
    <p:titleStyle>
      <a:lvl1pPr algn="l" defTabSz="914377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377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57" algn="l" defTabSz="914377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1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2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1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7.emf"/><Relationship Id="rId4" Type="http://schemas.openxmlformats.org/officeDocument/2006/relationships/oleObject" Target="../embeddings/oleObject3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Systems analysis and design</a:t>
            </a:r>
            <a:endParaRPr lang="en-US" dirty="0" smtClean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6.</a:t>
            </a:r>
          </a:p>
          <a:p>
            <a:r>
              <a:rPr lang="en-US" dirty="0" smtClean="0"/>
              <a:t>Introduction </a:t>
            </a:r>
            <a:r>
              <a:rPr lang="en-US" dirty="0"/>
              <a:t>to UML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What is UML?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Unified Modeling Language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OMG Standard, Object Management Group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Based on work from </a:t>
            </a:r>
            <a:r>
              <a:rPr lang="en-US" dirty="0" err="1" smtClean="0"/>
              <a:t>Booch</a:t>
            </a:r>
            <a:r>
              <a:rPr lang="en-US" dirty="0" smtClean="0"/>
              <a:t>, </a:t>
            </a:r>
            <a:r>
              <a:rPr lang="en-US" dirty="0" err="1" smtClean="0"/>
              <a:t>Rumbaugh</a:t>
            </a:r>
            <a:r>
              <a:rPr lang="en-US" dirty="0" smtClean="0"/>
              <a:t>, Jacobson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UML is a modeling language to express and design documents, software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Particularly useful for OO design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Independent of implementation language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Why use UML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905000"/>
            <a:ext cx="7924800" cy="4724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Open Standard, Graphical notation for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smtClean="0"/>
              <a:t>Specifying, visualizing, constructing, and documenting software systems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Language can be used from general initial design to very specific detailed design across the entire software development lifecycle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Increase understanding/communication of product to customers and developers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Support for diverse application areas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Based upon experience and needs of the user community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History of UML</a:t>
            </a:r>
          </a:p>
        </p:txBody>
      </p:sp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084832"/>
            <a:ext cx="669607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Systems, Models and Views</a:t>
            </a:r>
          </a:p>
        </p:txBody>
      </p:sp>
      <p:sp>
        <p:nvSpPr>
          <p:cNvPr id="154627" name="Rectangle 3"/>
          <p:cNvSpPr>
            <a:spLocks noGrp="1" noChangeArrowheads="1"/>
          </p:cNvSpPr>
          <p:nvPr>
            <p:ph idx="1"/>
          </p:nvPr>
        </p:nvSpPr>
        <p:spPr>
          <a:xfrm>
            <a:off x="409769" y="1905000"/>
            <a:ext cx="8724900" cy="48006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sz="2800" dirty="0" smtClean="0"/>
              <a:t>A </a:t>
            </a:r>
            <a:r>
              <a:rPr lang="en-US" sz="2800" b="1" i="1" dirty="0" smtClean="0"/>
              <a:t>model</a:t>
            </a:r>
            <a:r>
              <a:rPr lang="en-US" sz="2800" dirty="0" smtClean="0"/>
              <a:t> is an abstraction describing a subset of a system</a:t>
            </a:r>
          </a:p>
          <a:p>
            <a:pPr eaLnBrk="1" hangingPunct="1"/>
            <a:r>
              <a:rPr lang="en-US" sz="2800" dirty="0" smtClean="0"/>
              <a:t>A </a:t>
            </a:r>
            <a:r>
              <a:rPr lang="en-US" sz="2800" b="1" i="1" dirty="0" smtClean="0"/>
              <a:t>view</a:t>
            </a:r>
            <a:r>
              <a:rPr lang="en-US" sz="2800" dirty="0" smtClean="0"/>
              <a:t> depicts selected aspects of a model</a:t>
            </a:r>
          </a:p>
          <a:p>
            <a:pPr eaLnBrk="1" hangingPunct="1"/>
            <a:r>
              <a:rPr lang="en-US" sz="2800" dirty="0" smtClean="0"/>
              <a:t>A </a:t>
            </a:r>
            <a:r>
              <a:rPr lang="en-US" sz="2800" b="1" i="1" dirty="0" smtClean="0"/>
              <a:t>notation</a:t>
            </a:r>
            <a:r>
              <a:rPr lang="en-US" sz="2800" dirty="0" smtClean="0"/>
              <a:t> is a set of graphical or textual rules for depicting views</a:t>
            </a:r>
          </a:p>
          <a:p>
            <a:pPr eaLnBrk="1" hangingPunct="1"/>
            <a:r>
              <a:rPr lang="en-US" sz="2800" dirty="0" smtClean="0"/>
              <a:t>Views and models of a single system may overlap each other</a:t>
            </a:r>
          </a:p>
          <a:p>
            <a:pPr eaLnBrk="1" hangingPunct="1"/>
            <a:endParaRPr lang="en-US" sz="2800" dirty="0" smtClean="0"/>
          </a:p>
          <a:p>
            <a:pPr eaLnBrk="1" hangingPunct="1">
              <a:buFontTx/>
              <a:buNone/>
            </a:pPr>
            <a:r>
              <a:rPr lang="en-US" sz="2800" dirty="0" smtClean="0"/>
              <a:t>Examples:</a:t>
            </a:r>
          </a:p>
          <a:p>
            <a:pPr eaLnBrk="1" hangingPunct="1"/>
            <a:r>
              <a:rPr lang="en-US" sz="2800" dirty="0" smtClean="0"/>
              <a:t>System: Aircraft</a:t>
            </a:r>
          </a:p>
          <a:p>
            <a:pPr eaLnBrk="1" hangingPunct="1"/>
            <a:r>
              <a:rPr lang="en-US" sz="2800" dirty="0" smtClean="0"/>
              <a:t>Models: Flight simulator, scale model</a:t>
            </a:r>
          </a:p>
          <a:p>
            <a:pPr eaLnBrk="1" hangingPunct="1"/>
            <a:r>
              <a:rPr lang="en-US" sz="2800" dirty="0" smtClean="0"/>
              <a:t>Views: All blueprints, electrical wiring, fuel system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7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26063"/>
            <a:ext cx="7290054" cy="1499616"/>
          </a:xfrm>
        </p:spPr>
        <p:txBody>
          <a:bodyPr/>
          <a:lstStyle/>
          <a:p>
            <a:pPr eaLnBrk="1" hangingPunct="1"/>
            <a:r>
              <a:rPr lang="en-US" dirty="0" smtClean="0"/>
              <a:t>Systems, Models and Views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706" y="1932432"/>
            <a:ext cx="8132762" cy="3898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56676" name="AutoShape 4"/>
          <p:cNvSpPr>
            <a:spLocks noChangeArrowheads="1"/>
          </p:cNvSpPr>
          <p:nvPr/>
        </p:nvSpPr>
        <p:spPr bwMode="auto">
          <a:xfrm>
            <a:off x="1282700" y="2032000"/>
            <a:ext cx="1663700" cy="1524000"/>
          </a:xfrm>
          <a:prstGeom prst="cloudCallout">
            <a:avLst>
              <a:gd name="adj1" fmla="val -25856"/>
              <a:gd name="adj2" fmla="val 70000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>
                <a:solidFill>
                  <a:srgbClr val="FF0000"/>
                </a:solidFill>
                <a:latin typeface="Helvetica" charset="0"/>
              </a:rPr>
              <a:t>Aircraft</a:t>
            </a:r>
          </a:p>
        </p:txBody>
      </p:sp>
      <p:sp>
        <p:nvSpPr>
          <p:cNvPr id="156677" name="AutoShape 5"/>
          <p:cNvSpPr>
            <a:spLocks noChangeArrowheads="1"/>
          </p:cNvSpPr>
          <p:nvPr/>
        </p:nvSpPr>
        <p:spPr bwMode="auto">
          <a:xfrm>
            <a:off x="5232400" y="1206500"/>
            <a:ext cx="2349500" cy="1498600"/>
          </a:xfrm>
          <a:prstGeom prst="cloudCallout">
            <a:avLst>
              <a:gd name="adj1" fmla="val -44796"/>
              <a:gd name="adj2" fmla="val 72880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FF0000"/>
              </a:solidFill>
              <a:latin typeface="Helvetica" charset="0"/>
            </a:endParaRPr>
          </a:p>
          <a:p>
            <a:pPr algn="ctr" eaLnBrk="0" hangingPunct="0"/>
            <a:r>
              <a:rPr lang="en-US">
                <a:solidFill>
                  <a:srgbClr val="FF0000"/>
                </a:solidFill>
                <a:latin typeface="Helvetica" charset="0"/>
              </a:rPr>
              <a:t>  Flightsimulator</a:t>
            </a:r>
          </a:p>
          <a:p>
            <a:pPr algn="ctr" eaLnBrk="0" hangingPunct="0"/>
            <a:endParaRPr lang="en-US">
              <a:solidFill>
                <a:srgbClr val="FF0000"/>
              </a:solidFill>
              <a:latin typeface="Helvetica" charset="0"/>
            </a:endParaRPr>
          </a:p>
        </p:txBody>
      </p:sp>
      <p:sp>
        <p:nvSpPr>
          <p:cNvPr id="156678" name="AutoShape 6"/>
          <p:cNvSpPr>
            <a:spLocks noChangeArrowheads="1"/>
          </p:cNvSpPr>
          <p:nvPr/>
        </p:nvSpPr>
        <p:spPr bwMode="auto">
          <a:xfrm flipV="1">
            <a:off x="3860800" y="5257800"/>
            <a:ext cx="2628900" cy="1498600"/>
          </a:xfrm>
          <a:prstGeom prst="cloudCallout">
            <a:avLst>
              <a:gd name="adj1" fmla="val -45352"/>
              <a:gd name="adj2" fmla="val 72880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rot="10800000" wrap="none" anchor="ctr"/>
          <a:lstStyle/>
          <a:p>
            <a:pPr algn="ctr" eaLnBrk="0" hangingPunct="0"/>
            <a:r>
              <a:rPr lang="en-US">
                <a:solidFill>
                  <a:srgbClr val="FF0000"/>
                </a:solidFill>
                <a:latin typeface="Helvetica" charset="0"/>
              </a:rPr>
              <a:t>Scale Model</a:t>
            </a:r>
          </a:p>
          <a:p>
            <a:pPr algn="ctr" eaLnBrk="0" hangingPunct="0"/>
            <a:endParaRPr lang="de-DE">
              <a:solidFill>
                <a:srgbClr val="FF0000"/>
              </a:solidFill>
              <a:latin typeface="Helvetica" charset="0"/>
            </a:endParaRP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3590925" y="6705600"/>
            <a:ext cx="1841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endParaRPr lang="de-DE">
              <a:solidFill>
                <a:srgbClr val="FF0000"/>
              </a:solidFill>
              <a:latin typeface="Helvetica" charset="0"/>
            </a:endParaRPr>
          </a:p>
        </p:txBody>
      </p:sp>
      <p:sp>
        <p:nvSpPr>
          <p:cNvPr id="156680" name="AutoShape 8"/>
          <p:cNvSpPr>
            <a:spLocks noChangeArrowheads="1"/>
          </p:cNvSpPr>
          <p:nvPr/>
        </p:nvSpPr>
        <p:spPr bwMode="auto">
          <a:xfrm>
            <a:off x="3187700" y="1587500"/>
            <a:ext cx="1663700" cy="1524000"/>
          </a:xfrm>
          <a:prstGeom prst="cloudCallout">
            <a:avLst>
              <a:gd name="adj1" fmla="val -25856"/>
              <a:gd name="adj2" fmla="val 70000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>
                <a:solidFill>
                  <a:srgbClr val="FF0000"/>
                </a:solidFill>
                <a:latin typeface="Helvetica" charset="0"/>
              </a:rPr>
              <a:t>Blueprints</a:t>
            </a:r>
          </a:p>
        </p:txBody>
      </p:sp>
      <p:sp>
        <p:nvSpPr>
          <p:cNvPr id="156681" name="AutoShape 9"/>
          <p:cNvSpPr>
            <a:spLocks noChangeArrowheads="1"/>
          </p:cNvSpPr>
          <p:nvPr/>
        </p:nvSpPr>
        <p:spPr bwMode="auto">
          <a:xfrm flipV="1">
            <a:off x="6210300" y="4660900"/>
            <a:ext cx="2628900" cy="1498600"/>
          </a:xfrm>
          <a:prstGeom prst="cloudCallout">
            <a:avLst>
              <a:gd name="adj1" fmla="val -45352"/>
              <a:gd name="adj2" fmla="val 72880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rot="10800000" wrap="none" anchor="ctr"/>
          <a:lstStyle/>
          <a:p>
            <a:pPr algn="ctr" eaLnBrk="0" hangingPunct="0"/>
            <a:r>
              <a:rPr lang="en-US">
                <a:solidFill>
                  <a:srgbClr val="FF0000"/>
                </a:solidFill>
                <a:latin typeface="Helvetica" charset="0"/>
              </a:rPr>
              <a:t>Electrical </a:t>
            </a:r>
          </a:p>
          <a:p>
            <a:pPr algn="ctr" eaLnBrk="0" hangingPunct="0"/>
            <a:r>
              <a:rPr lang="en-US">
                <a:solidFill>
                  <a:srgbClr val="FF0000"/>
                </a:solidFill>
                <a:latin typeface="Helvetica" charset="0"/>
              </a:rPr>
              <a:t>Wiring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 animBg="1" autoUpdateAnimBg="0"/>
      <p:bldP spid="156677" grpId="0" animBg="1" autoUpdateAnimBg="0"/>
      <p:bldP spid="156678" grpId="0" animBg="1" autoUpdateAnimBg="0"/>
      <p:bldP spid="156680" grpId="0" animBg="1" autoUpdateAnimBg="0"/>
      <p:bldP spid="156681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UML Models, Views, Diagrams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379285" y="1828800"/>
            <a:ext cx="8067675" cy="208121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UML is a multi-diagrammatic language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/>
              <a:t>Each diagram is a view into a model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000" dirty="0" smtClean="0"/>
              <a:t>Diagram presented from the aspect of a particular stakeholder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000" dirty="0" smtClean="0"/>
              <a:t>Provides a partial representation of the system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000" dirty="0" smtClean="0"/>
              <a:t>Is semantically consistent with other views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/>
              <a:t>Example views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56992" y="3553397"/>
            <a:ext cx="57150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Models, Views, Diagrams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1828800"/>
            <a:ext cx="6581775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UML: First Pass	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You can model 80% of most problems by using about 20 % UML</a:t>
            </a:r>
          </a:p>
          <a:p>
            <a:pPr eaLnBrk="1" hangingPunct="1"/>
            <a:r>
              <a:rPr lang="en-US" smtClean="0"/>
              <a:t>We only cover the 20% here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Basic Modeling Steps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Use Cases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Capture requirements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Domain Model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Capture process, key classes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Design Model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Capture details and behaviors of use cases and domain objects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Add classes that do the work and define the architecture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UML Baseline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/>
            <a:r>
              <a:rPr lang="en-US" sz="2800" smtClean="0"/>
              <a:t>Use Case Diagrams</a:t>
            </a:r>
          </a:p>
          <a:p>
            <a:pPr eaLnBrk="1" hangingPunct="1"/>
            <a:r>
              <a:rPr lang="en-US" sz="2800" smtClean="0"/>
              <a:t>Class Diagrams</a:t>
            </a:r>
          </a:p>
          <a:p>
            <a:pPr eaLnBrk="1" hangingPunct="1"/>
            <a:r>
              <a:rPr lang="en-US" sz="2800" smtClean="0"/>
              <a:t>Package Diagrams</a:t>
            </a:r>
          </a:p>
          <a:p>
            <a:pPr eaLnBrk="1" hangingPunct="1"/>
            <a:r>
              <a:rPr lang="en-US" sz="2800" smtClean="0"/>
              <a:t>Interaction Diagrams</a:t>
            </a:r>
          </a:p>
          <a:p>
            <a:pPr lvl="1" eaLnBrk="1" hangingPunct="1"/>
            <a:r>
              <a:rPr lang="en-US" sz="2400" smtClean="0"/>
              <a:t>Sequence</a:t>
            </a:r>
          </a:p>
          <a:p>
            <a:pPr lvl="1" eaLnBrk="1" hangingPunct="1"/>
            <a:r>
              <a:rPr lang="en-US" sz="2400" smtClean="0"/>
              <a:t>Collaboration</a:t>
            </a:r>
          </a:p>
          <a:p>
            <a:pPr eaLnBrk="1" hangingPunct="1"/>
            <a:r>
              <a:rPr lang="en-US" sz="2800" smtClean="0"/>
              <a:t>Activity Diagrams</a:t>
            </a:r>
          </a:p>
          <a:p>
            <a:pPr eaLnBrk="1" hangingPunct="1"/>
            <a:r>
              <a:rPr lang="en-US" sz="2800" smtClean="0"/>
              <a:t>State Transition Diagrams</a:t>
            </a:r>
          </a:p>
          <a:p>
            <a:pPr eaLnBrk="1" hangingPunct="1"/>
            <a:r>
              <a:rPr lang="en-US" sz="2800" smtClean="0"/>
              <a:t>Deployment Diagrams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Use Case Diagrams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652963" y="1600200"/>
            <a:ext cx="4033837" cy="4495800"/>
          </a:xfrm>
        </p:spPr>
        <p:txBody>
          <a:bodyPr/>
          <a:lstStyle/>
          <a:p>
            <a:pPr eaLnBrk="1" hangingPunct="1"/>
            <a:r>
              <a:rPr lang="en-US" sz="2000" smtClean="0"/>
              <a:t>Used during requirements elicitation to represent external behavior</a:t>
            </a:r>
          </a:p>
          <a:p>
            <a:pPr eaLnBrk="1" hangingPunct="1"/>
            <a:endParaRPr lang="en-US" sz="2000" smtClean="0"/>
          </a:p>
          <a:p>
            <a:pPr eaLnBrk="1" hangingPunct="1"/>
            <a:r>
              <a:rPr lang="en-US" sz="2000" b="1" i="1" smtClean="0"/>
              <a:t>Actors</a:t>
            </a:r>
            <a:r>
              <a:rPr lang="en-US" sz="2000" smtClean="0"/>
              <a:t> represent roles, that is, a type of user of the system</a:t>
            </a:r>
          </a:p>
          <a:p>
            <a:pPr eaLnBrk="1" hangingPunct="1"/>
            <a:r>
              <a:rPr lang="en-US" sz="2000" b="1" i="1" smtClean="0"/>
              <a:t>Use cases</a:t>
            </a:r>
            <a:r>
              <a:rPr lang="en-US" sz="2000" smtClean="0"/>
              <a:t> represent a sequence of interaction for a  type of functionality; summary of scenarios</a:t>
            </a:r>
          </a:p>
          <a:p>
            <a:pPr eaLnBrk="1" hangingPunct="1"/>
            <a:r>
              <a:rPr lang="en-US" sz="2000" smtClean="0"/>
              <a:t>The use case model is  the set of all use cases. It is a complete description of the functionality of the  system and its environment</a:t>
            </a:r>
          </a:p>
        </p:txBody>
      </p:sp>
      <p:grpSp>
        <p:nvGrpSpPr>
          <p:cNvPr id="20484" name="Group 4"/>
          <p:cNvGrpSpPr>
            <a:grpSpLocks/>
          </p:cNvGrpSpPr>
          <p:nvPr/>
        </p:nvGrpSpPr>
        <p:grpSpPr bwMode="auto">
          <a:xfrm>
            <a:off x="820738" y="1754188"/>
            <a:ext cx="1643062" cy="1677987"/>
            <a:chOff x="517" y="1105"/>
            <a:chExt cx="1035" cy="1057"/>
          </a:xfrm>
        </p:grpSpPr>
        <p:grpSp>
          <p:nvGrpSpPr>
            <p:cNvPr id="20489" name="Group 5"/>
            <p:cNvGrpSpPr>
              <a:grpSpLocks/>
            </p:cNvGrpSpPr>
            <p:nvPr/>
          </p:nvGrpSpPr>
          <p:grpSpPr bwMode="auto">
            <a:xfrm>
              <a:off x="825" y="1105"/>
              <a:ext cx="445" cy="783"/>
              <a:chOff x="659" y="1833"/>
              <a:chExt cx="299" cy="526"/>
            </a:xfrm>
          </p:grpSpPr>
          <p:sp>
            <p:nvSpPr>
              <p:cNvPr id="20491" name="Freeform 6"/>
              <p:cNvSpPr>
                <a:spLocks/>
              </p:cNvSpPr>
              <p:nvPr/>
            </p:nvSpPr>
            <p:spPr bwMode="auto">
              <a:xfrm>
                <a:off x="659" y="1941"/>
                <a:ext cx="143" cy="418"/>
              </a:xfrm>
              <a:custGeom>
                <a:avLst/>
                <a:gdLst>
                  <a:gd name="T0" fmla="*/ 143 w 143"/>
                  <a:gd name="T1" fmla="*/ 0 h 418"/>
                  <a:gd name="T2" fmla="*/ 143 w 143"/>
                  <a:gd name="T3" fmla="*/ 263 h 418"/>
                  <a:gd name="T4" fmla="*/ 0 w 143"/>
                  <a:gd name="T5" fmla="*/ 418 h 418"/>
                  <a:gd name="T6" fmla="*/ 0 60000 65536"/>
                  <a:gd name="T7" fmla="*/ 0 60000 65536"/>
                  <a:gd name="T8" fmla="*/ 0 60000 65536"/>
                  <a:gd name="T9" fmla="*/ 0 w 143"/>
                  <a:gd name="T10" fmla="*/ 0 h 418"/>
                  <a:gd name="T11" fmla="*/ 143 w 143"/>
                  <a:gd name="T12" fmla="*/ 418 h 41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43" h="418">
                    <a:moveTo>
                      <a:pt x="143" y="0"/>
                    </a:moveTo>
                    <a:lnTo>
                      <a:pt x="143" y="263"/>
                    </a:lnTo>
                    <a:lnTo>
                      <a:pt x="0" y="418"/>
                    </a:lnTo>
                  </a:path>
                </a:pathLst>
              </a:cu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492" name="Line 7"/>
              <p:cNvSpPr>
                <a:spLocks noChangeShapeType="1"/>
              </p:cNvSpPr>
              <p:nvPr/>
            </p:nvSpPr>
            <p:spPr bwMode="auto">
              <a:xfrm>
                <a:off x="802" y="2204"/>
                <a:ext cx="156" cy="155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493" name="Line 8"/>
              <p:cNvSpPr>
                <a:spLocks noChangeShapeType="1"/>
              </p:cNvSpPr>
              <p:nvPr/>
            </p:nvSpPr>
            <p:spPr bwMode="auto">
              <a:xfrm>
                <a:off x="659" y="2060"/>
                <a:ext cx="299" cy="1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494" name="Oval 9"/>
              <p:cNvSpPr>
                <a:spLocks noChangeArrowheads="1"/>
              </p:cNvSpPr>
              <p:nvPr/>
            </p:nvSpPr>
            <p:spPr bwMode="auto">
              <a:xfrm>
                <a:off x="731" y="1833"/>
                <a:ext cx="155" cy="156"/>
              </a:xfrm>
              <a:prstGeom prst="ellipse">
                <a:avLst/>
              </a:prstGeom>
              <a:solidFill>
                <a:srgbClr val="FFFFFF"/>
              </a:solidFill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0490" name="Rectangle 10"/>
            <p:cNvSpPr>
              <a:spLocks noChangeArrowheads="1"/>
            </p:cNvSpPr>
            <p:nvPr/>
          </p:nvSpPr>
          <p:spPr bwMode="auto">
            <a:xfrm>
              <a:off x="517" y="1932"/>
              <a:ext cx="1035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0000"/>
                  </a:solidFill>
                  <a:latin typeface="Courier" charset="0"/>
                </a:rPr>
                <a:t>Passenger</a:t>
              </a:r>
              <a:endParaRPr lang="en-US">
                <a:latin typeface="Helvetica" charset="0"/>
              </a:endParaRPr>
            </a:p>
          </p:txBody>
        </p:sp>
      </p:grpSp>
      <p:grpSp>
        <p:nvGrpSpPr>
          <p:cNvPr id="20485" name="Group 11"/>
          <p:cNvGrpSpPr>
            <a:grpSpLocks/>
          </p:cNvGrpSpPr>
          <p:nvPr/>
        </p:nvGrpSpPr>
        <p:grpSpPr bwMode="auto">
          <a:xfrm>
            <a:off x="2332038" y="4257675"/>
            <a:ext cx="2555875" cy="1168400"/>
            <a:chOff x="2212" y="1949"/>
            <a:chExt cx="1082" cy="495"/>
          </a:xfrm>
        </p:grpSpPr>
        <p:sp>
          <p:nvSpPr>
            <p:cNvPr id="20487" name="Oval 12"/>
            <p:cNvSpPr>
              <a:spLocks noChangeArrowheads="1"/>
            </p:cNvSpPr>
            <p:nvPr/>
          </p:nvSpPr>
          <p:spPr bwMode="auto">
            <a:xfrm>
              <a:off x="2339" y="1949"/>
              <a:ext cx="753" cy="322"/>
            </a:xfrm>
            <a:prstGeom prst="ellips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488" name="Rectangle 13"/>
            <p:cNvSpPr>
              <a:spLocks noChangeArrowheads="1"/>
            </p:cNvSpPr>
            <p:nvPr/>
          </p:nvSpPr>
          <p:spPr bwMode="auto">
            <a:xfrm>
              <a:off x="2212" y="2289"/>
              <a:ext cx="1082" cy="1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0000"/>
                  </a:solidFill>
                  <a:latin typeface="Courier" charset="0"/>
                </a:rPr>
                <a:t>PurchaseTicket</a:t>
              </a:r>
              <a:endParaRPr lang="en-US">
                <a:latin typeface="Helvetica" charset="0"/>
              </a:endParaRPr>
            </a:p>
          </p:txBody>
        </p:sp>
      </p:grpSp>
      <p:sp>
        <p:nvSpPr>
          <p:cNvPr id="20486" name="Line 14"/>
          <p:cNvSpPr>
            <a:spLocks noChangeShapeType="1"/>
          </p:cNvSpPr>
          <p:nvPr/>
        </p:nvSpPr>
        <p:spPr bwMode="auto">
          <a:xfrm>
            <a:off x="2155825" y="3624263"/>
            <a:ext cx="582613" cy="50958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Actors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487613" y="1600200"/>
            <a:ext cx="6199187" cy="4495800"/>
          </a:xfrm>
        </p:spPr>
        <p:txBody>
          <a:bodyPr/>
          <a:lstStyle/>
          <a:p>
            <a:pPr eaLnBrk="1" hangingPunct="1"/>
            <a:r>
              <a:rPr lang="en-US" smtClean="0"/>
              <a:t>An actor models an external entity which communicates with the system:</a:t>
            </a:r>
          </a:p>
          <a:p>
            <a:pPr lvl="1" eaLnBrk="1" hangingPunct="1"/>
            <a:r>
              <a:rPr lang="en-US" smtClean="0"/>
              <a:t>User</a:t>
            </a:r>
          </a:p>
          <a:p>
            <a:pPr lvl="1" eaLnBrk="1" hangingPunct="1"/>
            <a:r>
              <a:rPr lang="en-US" smtClean="0"/>
              <a:t>External system</a:t>
            </a:r>
          </a:p>
          <a:p>
            <a:pPr lvl="1" eaLnBrk="1" hangingPunct="1"/>
            <a:r>
              <a:rPr lang="en-US" smtClean="0"/>
              <a:t>Physical environment</a:t>
            </a:r>
          </a:p>
          <a:p>
            <a:pPr eaLnBrk="1" hangingPunct="1"/>
            <a:r>
              <a:rPr lang="en-US" smtClean="0"/>
              <a:t>An actor has a unique name and an optional description.</a:t>
            </a:r>
          </a:p>
          <a:p>
            <a:pPr eaLnBrk="1" hangingPunct="1"/>
            <a:r>
              <a:rPr lang="en-US" smtClean="0"/>
              <a:t>Examples:</a:t>
            </a:r>
          </a:p>
          <a:p>
            <a:pPr lvl="1" eaLnBrk="1" hangingPunct="1"/>
            <a:r>
              <a:rPr lang="en-US" smtClean="0"/>
              <a:t>Passenger: A person in the train</a:t>
            </a:r>
          </a:p>
          <a:p>
            <a:pPr lvl="1" eaLnBrk="1" hangingPunct="1"/>
            <a:r>
              <a:rPr lang="en-US" smtClean="0"/>
              <a:t>GPS satellite: Provides the system with  GPS coordinates</a:t>
            </a:r>
          </a:p>
        </p:txBody>
      </p:sp>
      <p:grpSp>
        <p:nvGrpSpPr>
          <p:cNvPr id="21508" name="Group 4"/>
          <p:cNvGrpSpPr>
            <a:grpSpLocks/>
          </p:cNvGrpSpPr>
          <p:nvPr/>
        </p:nvGrpSpPr>
        <p:grpSpPr bwMode="auto">
          <a:xfrm>
            <a:off x="693738" y="2122488"/>
            <a:ext cx="1643062" cy="1679575"/>
            <a:chOff x="1021" y="1337"/>
            <a:chExt cx="1035" cy="1058"/>
          </a:xfrm>
        </p:grpSpPr>
        <p:grpSp>
          <p:nvGrpSpPr>
            <p:cNvPr id="21509" name="Group 5"/>
            <p:cNvGrpSpPr>
              <a:grpSpLocks/>
            </p:cNvGrpSpPr>
            <p:nvPr/>
          </p:nvGrpSpPr>
          <p:grpSpPr bwMode="auto">
            <a:xfrm>
              <a:off x="1297" y="1337"/>
              <a:ext cx="445" cy="783"/>
              <a:chOff x="659" y="1833"/>
              <a:chExt cx="299" cy="526"/>
            </a:xfrm>
          </p:grpSpPr>
          <p:sp>
            <p:nvSpPr>
              <p:cNvPr id="21511" name="Freeform 6"/>
              <p:cNvSpPr>
                <a:spLocks/>
              </p:cNvSpPr>
              <p:nvPr/>
            </p:nvSpPr>
            <p:spPr bwMode="auto">
              <a:xfrm>
                <a:off x="659" y="1941"/>
                <a:ext cx="143" cy="418"/>
              </a:xfrm>
              <a:custGeom>
                <a:avLst/>
                <a:gdLst>
                  <a:gd name="T0" fmla="*/ 143 w 143"/>
                  <a:gd name="T1" fmla="*/ 0 h 418"/>
                  <a:gd name="T2" fmla="*/ 143 w 143"/>
                  <a:gd name="T3" fmla="*/ 263 h 418"/>
                  <a:gd name="T4" fmla="*/ 0 w 143"/>
                  <a:gd name="T5" fmla="*/ 418 h 418"/>
                  <a:gd name="T6" fmla="*/ 0 60000 65536"/>
                  <a:gd name="T7" fmla="*/ 0 60000 65536"/>
                  <a:gd name="T8" fmla="*/ 0 60000 65536"/>
                  <a:gd name="T9" fmla="*/ 0 w 143"/>
                  <a:gd name="T10" fmla="*/ 0 h 418"/>
                  <a:gd name="T11" fmla="*/ 143 w 143"/>
                  <a:gd name="T12" fmla="*/ 418 h 41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43" h="418">
                    <a:moveTo>
                      <a:pt x="143" y="0"/>
                    </a:moveTo>
                    <a:lnTo>
                      <a:pt x="143" y="263"/>
                    </a:lnTo>
                    <a:lnTo>
                      <a:pt x="0" y="418"/>
                    </a:lnTo>
                  </a:path>
                </a:pathLst>
              </a:cu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12" name="Line 7"/>
              <p:cNvSpPr>
                <a:spLocks noChangeShapeType="1"/>
              </p:cNvSpPr>
              <p:nvPr/>
            </p:nvSpPr>
            <p:spPr bwMode="auto">
              <a:xfrm>
                <a:off x="802" y="2204"/>
                <a:ext cx="156" cy="155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13" name="Line 8"/>
              <p:cNvSpPr>
                <a:spLocks noChangeShapeType="1"/>
              </p:cNvSpPr>
              <p:nvPr/>
            </p:nvSpPr>
            <p:spPr bwMode="auto">
              <a:xfrm>
                <a:off x="659" y="2060"/>
                <a:ext cx="299" cy="1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1514" name="Oval 9"/>
              <p:cNvSpPr>
                <a:spLocks noChangeArrowheads="1"/>
              </p:cNvSpPr>
              <p:nvPr/>
            </p:nvSpPr>
            <p:spPr bwMode="auto">
              <a:xfrm>
                <a:off x="731" y="1833"/>
                <a:ext cx="155" cy="156"/>
              </a:xfrm>
              <a:prstGeom prst="ellipse">
                <a:avLst/>
              </a:prstGeom>
              <a:solidFill>
                <a:srgbClr val="FFFFFF"/>
              </a:solidFill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1510" name="Rectangle 10"/>
            <p:cNvSpPr>
              <a:spLocks noChangeArrowheads="1"/>
            </p:cNvSpPr>
            <p:nvPr/>
          </p:nvSpPr>
          <p:spPr bwMode="auto">
            <a:xfrm>
              <a:off x="1021" y="2165"/>
              <a:ext cx="1035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0000"/>
                  </a:solidFill>
                  <a:latin typeface="Courier" charset="0"/>
                </a:rPr>
                <a:t>Passenger</a:t>
              </a:r>
              <a:endParaRPr lang="en-US">
                <a:latin typeface="Helvetica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Use Case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092450" y="1295400"/>
            <a:ext cx="5594350" cy="4495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A use case represents a class of functionality provided by the system as an event flow.</a:t>
            </a:r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r>
              <a:rPr lang="en-US" smtClean="0"/>
              <a:t>A use case consists of:</a:t>
            </a:r>
          </a:p>
          <a:p>
            <a:pPr eaLnBrk="1" hangingPunct="1"/>
            <a:r>
              <a:rPr lang="en-US" smtClean="0"/>
              <a:t>Unique name</a:t>
            </a:r>
          </a:p>
          <a:p>
            <a:pPr eaLnBrk="1" hangingPunct="1"/>
            <a:r>
              <a:rPr lang="en-US" smtClean="0"/>
              <a:t>Participating actors</a:t>
            </a:r>
          </a:p>
          <a:p>
            <a:pPr eaLnBrk="1" hangingPunct="1"/>
            <a:r>
              <a:rPr lang="en-US" smtClean="0"/>
              <a:t>Entry conditions</a:t>
            </a:r>
          </a:p>
          <a:p>
            <a:pPr eaLnBrk="1" hangingPunct="1"/>
            <a:r>
              <a:rPr lang="en-US" smtClean="0"/>
              <a:t>Flow of events</a:t>
            </a:r>
          </a:p>
          <a:p>
            <a:pPr eaLnBrk="1" hangingPunct="1"/>
            <a:r>
              <a:rPr lang="en-US" smtClean="0"/>
              <a:t>Exit conditions</a:t>
            </a:r>
          </a:p>
          <a:p>
            <a:pPr eaLnBrk="1" hangingPunct="1"/>
            <a:r>
              <a:rPr lang="en-US" smtClean="0"/>
              <a:t>Special requirements</a:t>
            </a:r>
            <a:endParaRPr lang="en-US" sz="2400" smtClean="0"/>
          </a:p>
        </p:txBody>
      </p:sp>
      <p:grpSp>
        <p:nvGrpSpPr>
          <p:cNvPr id="22532" name="Group 4"/>
          <p:cNvGrpSpPr>
            <a:grpSpLocks/>
          </p:cNvGrpSpPr>
          <p:nvPr/>
        </p:nvGrpSpPr>
        <p:grpSpPr bwMode="auto">
          <a:xfrm>
            <a:off x="325438" y="2505075"/>
            <a:ext cx="2555875" cy="1168400"/>
            <a:chOff x="2212" y="1949"/>
            <a:chExt cx="1082" cy="495"/>
          </a:xfrm>
        </p:grpSpPr>
        <p:sp>
          <p:nvSpPr>
            <p:cNvPr id="22533" name="Oval 5"/>
            <p:cNvSpPr>
              <a:spLocks noChangeArrowheads="1"/>
            </p:cNvSpPr>
            <p:nvPr/>
          </p:nvSpPr>
          <p:spPr bwMode="auto">
            <a:xfrm>
              <a:off x="2339" y="1949"/>
              <a:ext cx="753" cy="322"/>
            </a:xfrm>
            <a:prstGeom prst="ellips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34" name="Rectangle 6"/>
            <p:cNvSpPr>
              <a:spLocks noChangeArrowheads="1"/>
            </p:cNvSpPr>
            <p:nvPr/>
          </p:nvSpPr>
          <p:spPr bwMode="auto">
            <a:xfrm>
              <a:off x="2212" y="2289"/>
              <a:ext cx="1082" cy="1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000000"/>
                  </a:solidFill>
                  <a:latin typeface="Courier" charset="0"/>
                </a:rPr>
                <a:t>PurchaseTicket</a:t>
              </a:r>
              <a:endParaRPr lang="en-US">
                <a:latin typeface="Helvetica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Use Case Diagram: Example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4819" y="1981200"/>
            <a:ext cx="4033838" cy="44958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Tx/>
              <a:buNone/>
            </a:pPr>
            <a:r>
              <a:rPr lang="en-US" sz="2000" i="1" dirty="0" smtClean="0"/>
              <a:t>Name:</a:t>
            </a:r>
            <a:r>
              <a:rPr lang="en-US" sz="2000" dirty="0" smtClean="0"/>
              <a:t> </a:t>
            </a:r>
            <a:r>
              <a:rPr lang="en-US" sz="2000" dirty="0" smtClean="0">
                <a:latin typeface="Courier" charset="0"/>
              </a:rPr>
              <a:t>Purchase ticket</a:t>
            </a:r>
            <a:endParaRPr lang="en-US" sz="2000" dirty="0" smtClean="0"/>
          </a:p>
          <a:p>
            <a:pPr eaLnBrk="1" hangingPunct="1">
              <a:buFontTx/>
              <a:buNone/>
            </a:pPr>
            <a:endParaRPr lang="en-US" sz="2000" dirty="0" smtClean="0"/>
          </a:p>
          <a:p>
            <a:pPr eaLnBrk="1" hangingPunct="1">
              <a:buFontTx/>
              <a:buNone/>
            </a:pPr>
            <a:r>
              <a:rPr lang="en-US" sz="2000" i="1" dirty="0" smtClean="0"/>
              <a:t>Participating actor:</a:t>
            </a:r>
            <a:r>
              <a:rPr lang="en-US" sz="2000" dirty="0" smtClean="0"/>
              <a:t> </a:t>
            </a:r>
            <a:r>
              <a:rPr lang="en-US" sz="2000" dirty="0" smtClean="0">
                <a:latin typeface="Courier" charset="0"/>
              </a:rPr>
              <a:t>Passenger</a:t>
            </a:r>
            <a:endParaRPr lang="en-US" sz="2000" dirty="0" smtClean="0"/>
          </a:p>
          <a:p>
            <a:pPr eaLnBrk="1" hangingPunct="1">
              <a:buFontTx/>
              <a:buNone/>
            </a:pPr>
            <a:endParaRPr lang="en-US" sz="2000" dirty="0" smtClean="0"/>
          </a:p>
          <a:p>
            <a:pPr eaLnBrk="1" hangingPunct="1">
              <a:buFontTx/>
              <a:buNone/>
            </a:pPr>
            <a:r>
              <a:rPr lang="en-US" sz="2000" i="1" dirty="0" smtClean="0"/>
              <a:t>Entry condition:</a:t>
            </a:r>
            <a:r>
              <a:rPr lang="en-US" sz="2000" dirty="0" smtClean="0"/>
              <a:t> </a:t>
            </a:r>
          </a:p>
          <a:p>
            <a:pPr eaLnBrk="1" hangingPunct="1"/>
            <a:r>
              <a:rPr lang="en-US" sz="2000" dirty="0" smtClean="0">
                <a:latin typeface="Courier" charset="0"/>
              </a:rPr>
              <a:t>Passenger</a:t>
            </a:r>
            <a:r>
              <a:rPr lang="en-US" sz="2000" dirty="0" smtClean="0"/>
              <a:t> standing in front of ticket distributor.</a:t>
            </a:r>
          </a:p>
          <a:p>
            <a:pPr eaLnBrk="1" hangingPunct="1"/>
            <a:r>
              <a:rPr lang="en-US" sz="2000" dirty="0" smtClean="0">
                <a:latin typeface="Courier" charset="0"/>
              </a:rPr>
              <a:t>Passenger</a:t>
            </a:r>
            <a:r>
              <a:rPr lang="en-US" sz="2000" dirty="0" smtClean="0"/>
              <a:t> has sufficient money to purchase ticket.</a:t>
            </a:r>
          </a:p>
          <a:p>
            <a:pPr eaLnBrk="1" hangingPunct="1"/>
            <a:endParaRPr lang="en-US" sz="2000" dirty="0" smtClean="0"/>
          </a:p>
          <a:p>
            <a:pPr eaLnBrk="1" hangingPunct="1">
              <a:buFontTx/>
              <a:buNone/>
            </a:pPr>
            <a:r>
              <a:rPr lang="en-US" sz="2000" i="1" dirty="0" smtClean="0"/>
              <a:t>Exit condition:</a:t>
            </a:r>
          </a:p>
          <a:p>
            <a:pPr eaLnBrk="1" hangingPunct="1"/>
            <a:r>
              <a:rPr lang="en-US" sz="2000" dirty="0" smtClean="0">
                <a:latin typeface="Courier" charset="0"/>
              </a:rPr>
              <a:t>Passenger</a:t>
            </a:r>
            <a:r>
              <a:rPr lang="en-US" sz="2000" dirty="0" smtClean="0"/>
              <a:t> has ticket.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2007936"/>
            <a:ext cx="4033837" cy="44958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Tx/>
              <a:buNone/>
            </a:pPr>
            <a:r>
              <a:rPr lang="en-US" sz="2000" i="1" dirty="0" smtClean="0"/>
              <a:t>Event flow:</a:t>
            </a:r>
            <a:endParaRPr lang="en-US" sz="2000" dirty="0" smtClean="0"/>
          </a:p>
          <a:p>
            <a:pPr eaLnBrk="1" hangingPunct="1">
              <a:buFontTx/>
              <a:buNone/>
            </a:pPr>
            <a:r>
              <a:rPr lang="en-US" sz="2000" dirty="0" smtClean="0"/>
              <a:t>1. </a:t>
            </a:r>
            <a:r>
              <a:rPr lang="en-US" sz="2000" dirty="0" smtClean="0">
                <a:latin typeface="Courier" charset="0"/>
              </a:rPr>
              <a:t>Passenger</a:t>
            </a:r>
            <a:r>
              <a:rPr lang="en-US" sz="2000" dirty="0" smtClean="0"/>
              <a:t> selects the number of zones to be traveled.</a:t>
            </a:r>
          </a:p>
          <a:p>
            <a:pPr eaLnBrk="1" hangingPunct="1">
              <a:buFontTx/>
              <a:buNone/>
            </a:pPr>
            <a:r>
              <a:rPr lang="en-US" sz="2000" dirty="0" smtClean="0"/>
              <a:t>2. Distributor displays the amount due.</a:t>
            </a:r>
          </a:p>
          <a:p>
            <a:pPr eaLnBrk="1" hangingPunct="1">
              <a:buFontTx/>
              <a:buNone/>
            </a:pPr>
            <a:r>
              <a:rPr lang="en-US" sz="2000" dirty="0" smtClean="0"/>
              <a:t>3. </a:t>
            </a:r>
            <a:r>
              <a:rPr lang="en-US" sz="2000" dirty="0" smtClean="0">
                <a:latin typeface="Courier" charset="0"/>
              </a:rPr>
              <a:t>Passenger</a:t>
            </a:r>
            <a:r>
              <a:rPr lang="en-US" sz="2000" dirty="0" smtClean="0"/>
              <a:t> inserts money, of at least the amount due.</a:t>
            </a:r>
          </a:p>
          <a:p>
            <a:pPr eaLnBrk="1" hangingPunct="1">
              <a:buFontTx/>
              <a:buNone/>
            </a:pPr>
            <a:r>
              <a:rPr lang="en-US" sz="2000" dirty="0" smtClean="0"/>
              <a:t>4. Distributor returns change.</a:t>
            </a:r>
          </a:p>
          <a:p>
            <a:pPr eaLnBrk="1" hangingPunct="1">
              <a:buFontTx/>
              <a:buNone/>
            </a:pPr>
            <a:r>
              <a:rPr lang="en-US" sz="2000" dirty="0" smtClean="0"/>
              <a:t>5. Distributor issues ticket.</a:t>
            </a:r>
          </a:p>
          <a:p>
            <a:pPr eaLnBrk="1" hangingPunct="1">
              <a:buFontTx/>
              <a:buNone/>
            </a:pPr>
            <a:endParaRPr lang="en-US" sz="2000" dirty="0" smtClean="0"/>
          </a:p>
          <a:p>
            <a:pPr eaLnBrk="1" hangingPunct="1"/>
            <a:endParaRPr lang="en-US" sz="2000" dirty="0" smtClean="0"/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4356099" y="5156452"/>
            <a:ext cx="30321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n-US" sz="2800" dirty="0">
                <a:solidFill>
                  <a:srgbClr val="FF0000"/>
                </a:solidFill>
                <a:latin typeface="Helvetica" charset="0"/>
              </a:rPr>
              <a:t>Anything</a:t>
            </a:r>
            <a:r>
              <a:rPr lang="en-US" dirty="0">
                <a:solidFill>
                  <a:srgbClr val="FF0000"/>
                </a:solidFill>
                <a:latin typeface="Helvetica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Helvetica" charset="0"/>
              </a:rPr>
              <a:t>missing</a:t>
            </a:r>
            <a:r>
              <a:rPr lang="en-US" dirty="0">
                <a:solidFill>
                  <a:srgbClr val="FF0000"/>
                </a:solidFill>
                <a:latin typeface="Helvetica" charset="0"/>
              </a:rPr>
              <a:t>?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4356099" y="5799620"/>
            <a:ext cx="3152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n-US" sz="2800" dirty="0">
                <a:solidFill>
                  <a:srgbClr val="FF0000"/>
                </a:solidFill>
                <a:latin typeface="Helvetica" charset="0"/>
              </a:rPr>
              <a:t>Exceptional cases!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76200"/>
            <a:ext cx="7772400" cy="1143000"/>
          </a:xfrm>
        </p:spPr>
        <p:txBody>
          <a:bodyPr/>
          <a:lstStyle/>
          <a:p>
            <a:pPr eaLnBrk="1" hangingPunct="1"/>
            <a:r>
              <a:rPr lang="en-US" smtClean="0"/>
              <a:t>The </a:t>
            </a:r>
            <a:r>
              <a:rPr lang="en-US" sz="4000" i="1" smtClean="0">
                <a:latin typeface="Courier" charset="0"/>
              </a:rPr>
              <a:t>&lt;&lt;extends&gt;&gt; </a:t>
            </a:r>
            <a:r>
              <a:rPr lang="en-US" smtClean="0"/>
              <a:t>Relationship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64063" y="990600"/>
            <a:ext cx="4503737" cy="4800600"/>
          </a:xfrm>
        </p:spPr>
        <p:txBody>
          <a:bodyPr/>
          <a:lstStyle/>
          <a:p>
            <a:pPr eaLnBrk="1" hangingPunct="1"/>
            <a:r>
              <a:rPr lang="en-US" sz="1800" smtClean="0">
                <a:latin typeface="Courier" charset="0"/>
              </a:rPr>
              <a:t>&lt;&lt;extends&gt;&gt;</a:t>
            </a:r>
            <a:r>
              <a:rPr lang="en-US" sz="2000" smtClean="0"/>
              <a:t> relationships represent exceptional or seldom invoked cases.</a:t>
            </a:r>
          </a:p>
          <a:p>
            <a:pPr eaLnBrk="1" hangingPunct="1"/>
            <a:r>
              <a:rPr lang="en-US" sz="2000" smtClean="0"/>
              <a:t>The exceptional event flows are factored out of the main event flow for clarity.</a:t>
            </a:r>
          </a:p>
          <a:p>
            <a:pPr eaLnBrk="1" hangingPunct="1"/>
            <a:r>
              <a:rPr lang="en-US" sz="2000" smtClean="0"/>
              <a:t>Use cases representing exceptional flows can extend more than one use case.</a:t>
            </a:r>
          </a:p>
          <a:p>
            <a:pPr eaLnBrk="1" hangingPunct="1"/>
            <a:r>
              <a:rPr lang="en-US" sz="2000" smtClean="0"/>
              <a:t>The direction of a </a:t>
            </a:r>
            <a:r>
              <a:rPr lang="en-US" sz="1800" smtClean="0">
                <a:latin typeface="Courier" charset="0"/>
              </a:rPr>
              <a:t>&lt;&lt;extends&gt;&gt;</a:t>
            </a:r>
            <a:r>
              <a:rPr lang="en-US" sz="2000" smtClean="0"/>
              <a:t> relationship is to the extended use case</a:t>
            </a:r>
          </a:p>
        </p:txBody>
      </p:sp>
      <p:grpSp>
        <p:nvGrpSpPr>
          <p:cNvPr id="24580" name="Group 4"/>
          <p:cNvGrpSpPr>
            <a:grpSpLocks/>
          </p:cNvGrpSpPr>
          <p:nvPr/>
        </p:nvGrpSpPr>
        <p:grpSpPr bwMode="auto">
          <a:xfrm>
            <a:off x="2135188" y="1271588"/>
            <a:ext cx="1911350" cy="2357437"/>
            <a:chOff x="945" y="801"/>
            <a:chExt cx="1204" cy="1485"/>
          </a:xfrm>
        </p:grpSpPr>
        <p:grpSp>
          <p:nvGrpSpPr>
            <p:cNvPr id="24605" name="Group 5"/>
            <p:cNvGrpSpPr>
              <a:grpSpLocks/>
            </p:cNvGrpSpPr>
            <p:nvPr/>
          </p:nvGrpSpPr>
          <p:grpSpPr bwMode="auto">
            <a:xfrm>
              <a:off x="1160" y="801"/>
              <a:ext cx="774" cy="694"/>
              <a:chOff x="1616" y="801"/>
              <a:chExt cx="774" cy="694"/>
            </a:xfrm>
          </p:grpSpPr>
          <p:grpSp>
            <p:nvGrpSpPr>
              <p:cNvPr id="24610" name="Group 6"/>
              <p:cNvGrpSpPr>
                <a:grpSpLocks/>
              </p:cNvGrpSpPr>
              <p:nvPr/>
            </p:nvGrpSpPr>
            <p:grpSpPr bwMode="auto">
              <a:xfrm>
                <a:off x="1863" y="801"/>
                <a:ext cx="280" cy="493"/>
                <a:chOff x="659" y="1833"/>
                <a:chExt cx="299" cy="526"/>
              </a:xfrm>
            </p:grpSpPr>
            <p:sp>
              <p:nvSpPr>
                <p:cNvPr id="24612" name="Freeform 7"/>
                <p:cNvSpPr>
                  <a:spLocks/>
                </p:cNvSpPr>
                <p:nvPr/>
              </p:nvSpPr>
              <p:spPr bwMode="auto">
                <a:xfrm>
                  <a:off x="659" y="1941"/>
                  <a:ext cx="143" cy="418"/>
                </a:xfrm>
                <a:custGeom>
                  <a:avLst/>
                  <a:gdLst>
                    <a:gd name="T0" fmla="*/ 143 w 143"/>
                    <a:gd name="T1" fmla="*/ 0 h 418"/>
                    <a:gd name="T2" fmla="*/ 143 w 143"/>
                    <a:gd name="T3" fmla="*/ 263 h 418"/>
                    <a:gd name="T4" fmla="*/ 0 w 143"/>
                    <a:gd name="T5" fmla="*/ 418 h 418"/>
                    <a:gd name="T6" fmla="*/ 0 60000 65536"/>
                    <a:gd name="T7" fmla="*/ 0 60000 65536"/>
                    <a:gd name="T8" fmla="*/ 0 60000 65536"/>
                    <a:gd name="T9" fmla="*/ 0 w 143"/>
                    <a:gd name="T10" fmla="*/ 0 h 418"/>
                    <a:gd name="T11" fmla="*/ 143 w 143"/>
                    <a:gd name="T12" fmla="*/ 418 h 41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43" h="418">
                      <a:moveTo>
                        <a:pt x="143" y="0"/>
                      </a:moveTo>
                      <a:lnTo>
                        <a:pt x="143" y="263"/>
                      </a:lnTo>
                      <a:lnTo>
                        <a:pt x="0" y="418"/>
                      </a:lnTo>
                    </a:path>
                  </a:pathLst>
                </a:cu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4613" name="Line 8"/>
                <p:cNvSpPr>
                  <a:spLocks noChangeShapeType="1"/>
                </p:cNvSpPr>
                <p:nvPr/>
              </p:nvSpPr>
              <p:spPr bwMode="auto">
                <a:xfrm>
                  <a:off x="802" y="2204"/>
                  <a:ext cx="156" cy="155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4614" name="Line 9"/>
                <p:cNvSpPr>
                  <a:spLocks noChangeShapeType="1"/>
                </p:cNvSpPr>
                <p:nvPr/>
              </p:nvSpPr>
              <p:spPr bwMode="auto">
                <a:xfrm>
                  <a:off x="659" y="2060"/>
                  <a:ext cx="299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4615" name="Oval 10"/>
                <p:cNvSpPr>
                  <a:spLocks noChangeArrowheads="1"/>
                </p:cNvSpPr>
                <p:nvPr/>
              </p:nvSpPr>
              <p:spPr bwMode="auto">
                <a:xfrm>
                  <a:off x="731" y="1833"/>
                  <a:ext cx="155" cy="156"/>
                </a:xfrm>
                <a:prstGeom prst="ellipse">
                  <a:avLst/>
                </a:prstGeom>
                <a:solidFill>
                  <a:srgbClr val="FFFFFF"/>
                </a:solidFill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24611" name="Rectangle 11"/>
              <p:cNvSpPr>
                <a:spLocks noChangeArrowheads="1"/>
              </p:cNvSpPr>
              <p:nvPr/>
            </p:nvSpPr>
            <p:spPr bwMode="auto">
              <a:xfrm>
                <a:off x="1616" y="1322"/>
                <a:ext cx="774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800" b="1">
                    <a:solidFill>
                      <a:srgbClr val="000000"/>
                    </a:solidFill>
                    <a:latin typeface="Courier" charset="0"/>
                  </a:rPr>
                  <a:t>Passenger</a:t>
                </a:r>
                <a:endParaRPr lang="en-US" sz="1800">
                  <a:latin typeface="Helvetica" charset="0"/>
                </a:endParaRPr>
              </a:p>
            </p:txBody>
          </p:sp>
        </p:grpSp>
        <p:grpSp>
          <p:nvGrpSpPr>
            <p:cNvPr id="24606" name="Group 12"/>
            <p:cNvGrpSpPr>
              <a:grpSpLocks/>
            </p:cNvGrpSpPr>
            <p:nvPr/>
          </p:nvGrpSpPr>
          <p:grpSpPr bwMode="auto">
            <a:xfrm>
              <a:off x="945" y="1795"/>
              <a:ext cx="1204" cy="491"/>
              <a:chOff x="1401" y="1795"/>
              <a:chExt cx="1204" cy="491"/>
            </a:xfrm>
          </p:grpSpPr>
          <p:sp>
            <p:nvSpPr>
              <p:cNvPr id="24608" name="Oval 13"/>
              <p:cNvSpPr>
                <a:spLocks noChangeArrowheads="1"/>
              </p:cNvSpPr>
              <p:nvPr/>
            </p:nvSpPr>
            <p:spPr bwMode="auto">
              <a:xfrm>
                <a:off x="1650" y="1795"/>
                <a:ext cx="706" cy="301"/>
              </a:xfrm>
              <a:prstGeom prst="ellips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09" name="Rectangle 14"/>
              <p:cNvSpPr>
                <a:spLocks noChangeArrowheads="1"/>
              </p:cNvSpPr>
              <p:nvPr/>
            </p:nvSpPr>
            <p:spPr bwMode="auto">
              <a:xfrm>
                <a:off x="1401" y="2113"/>
                <a:ext cx="1204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800" b="1">
                    <a:solidFill>
                      <a:srgbClr val="000000"/>
                    </a:solidFill>
                    <a:latin typeface="Courier" charset="0"/>
                  </a:rPr>
                  <a:t>PurchaseTicket</a:t>
                </a:r>
                <a:endParaRPr lang="en-US" sz="1800">
                  <a:latin typeface="Helvetica" charset="0"/>
                </a:endParaRPr>
              </a:p>
            </p:txBody>
          </p:sp>
        </p:grpSp>
        <p:sp>
          <p:nvSpPr>
            <p:cNvPr id="24607" name="Line 15"/>
            <p:cNvSpPr>
              <a:spLocks noChangeShapeType="1"/>
            </p:cNvSpPr>
            <p:nvPr/>
          </p:nvSpPr>
          <p:spPr bwMode="auto">
            <a:xfrm flipH="1">
              <a:off x="1546" y="1543"/>
              <a:ext cx="1" cy="20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4581" name="Group 16"/>
          <p:cNvGrpSpPr>
            <a:grpSpLocks/>
          </p:cNvGrpSpPr>
          <p:nvPr/>
        </p:nvGrpSpPr>
        <p:grpSpPr bwMode="auto">
          <a:xfrm>
            <a:off x="3662363" y="3732213"/>
            <a:ext cx="3481387" cy="1846262"/>
            <a:chOff x="2307" y="2351"/>
            <a:chExt cx="2193" cy="1163"/>
          </a:xfrm>
        </p:grpSpPr>
        <p:grpSp>
          <p:nvGrpSpPr>
            <p:cNvPr id="24600" name="Group 17"/>
            <p:cNvGrpSpPr>
              <a:grpSpLocks/>
            </p:cNvGrpSpPr>
            <p:nvPr/>
          </p:nvGrpSpPr>
          <p:grpSpPr bwMode="auto">
            <a:xfrm>
              <a:off x="3794" y="3023"/>
              <a:ext cx="706" cy="491"/>
              <a:chOff x="1762" y="2595"/>
              <a:chExt cx="706" cy="491"/>
            </a:xfrm>
          </p:grpSpPr>
          <p:sp>
            <p:nvSpPr>
              <p:cNvPr id="24603" name="Oval 18"/>
              <p:cNvSpPr>
                <a:spLocks noChangeArrowheads="1"/>
              </p:cNvSpPr>
              <p:nvPr/>
            </p:nvSpPr>
            <p:spPr bwMode="auto">
              <a:xfrm>
                <a:off x="1762" y="2595"/>
                <a:ext cx="706" cy="301"/>
              </a:xfrm>
              <a:prstGeom prst="ellips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04" name="Rectangle 19"/>
              <p:cNvSpPr>
                <a:spLocks noChangeArrowheads="1"/>
              </p:cNvSpPr>
              <p:nvPr/>
            </p:nvSpPr>
            <p:spPr bwMode="auto">
              <a:xfrm>
                <a:off x="1813" y="2913"/>
                <a:ext cx="60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800" b="1">
                    <a:solidFill>
                      <a:srgbClr val="000000"/>
                    </a:solidFill>
                    <a:latin typeface="Courier" charset="0"/>
                  </a:rPr>
                  <a:t>TimeOut</a:t>
                </a:r>
                <a:endParaRPr lang="en-US" sz="1800">
                  <a:latin typeface="Helvetica" charset="0"/>
                </a:endParaRPr>
              </a:p>
            </p:txBody>
          </p:sp>
        </p:grpSp>
        <p:sp>
          <p:nvSpPr>
            <p:cNvPr id="24601" name="Line 20"/>
            <p:cNvSpPr>
              <a:spLocks noChangeShapeType="1"/>
            </p:cNvSpPr>
            <p:nvPr/>
          </p:nvSpPr>
          <p:spPr bwMode="auto">
            <a:xfrm>
              <a:off x="2307" y="2351"/>
              <a:ext cx="1423" cy="75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arrow" w="med" len="med"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2" name="Text Box 21"/>
            <p:cNvSpPr txBox="1">
              <a:spLocks noChangeArrowheads="1"/>
            </p:cNvSpPr>
            <p:nvPr/>
          </p:nvSpPr>
          <p:spPr bwMode="auto">
            <a:xfrm>
              <a:off x="2782" y="3061"/>
              <a:ext cx="963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n-US" sz="1600" b="1">
                  <a:solidFill>
                    <a:srgbClr val="000000"/>
                  </a:solidFill>
                  <a:latin typeface="Courier" charset="0"/>
                </a:rPr>
                <a:t>&lt;&lt;extends&gt;&gt;</a:t>
              </a:r>
            </a:p>
          </p:txBody>
        </p:sp>
      </p:grpSp>
      <p:grpSp>
        <p:nvGrpSpPr>
          <p:cNvPr id="24582" name="Group 22"/>
          <p:cNvGrpSpPr>
            <a:grpSpLocks/>
          </p:cNvGrpSpPr>
          <p:nvPr/>
        </p:nvGrpSpPr>
        <p:grpSpPr bwMode="auto">
          <a:xfrm>
            <a:off x="2968625" y="3795713"/>
            <a:ext cx="2314575" cy="2690812"/>
            <a:chOff x="1870" y="2391"/>
            <a:chExt cx="1458" cy="1695"/>
          </a:xfrm>
        </p:grpSpPr>
        <p:grpSp>
          <p:nvGrpSpPr>
            <p:cNvPr id="24595" name="Group 23"/>
            <p:cNvGrpSpPr>
              <a:grpSpLocks/>
            </p:cNvGrpSpPr>
            <p:nvPr/>
          </p:nvGrpSpPr>
          <p:grpSpPr bwMode="auto">
            <a:xfrm>
              <a:off x="2622" y="3595"/>
              <a:ext cx="706" cy="491"/>
              <a:chOff x="2550" y="3595"/>
              <a:chExt cx="706" cy="491"/>
            </a:xfrm>
          </p:grpSpPr>
          <p:sp>
            <p:nvSpPr>
              <p:cNvPr id="24598" name="Oval 24"/>
              <p:cNvSpPr>
                <a:spLocks noChangeArrowheads="1"/>
              </p:cNvSpPr>
              <p:nvPr/>
            </p:nvSpPr>
            <p:spPr bwMode="auto">
              <a:xfrm>
                <a:off x="2550" y="3595"/>
                <a:ext cx="706" cy="301"/>
              </a:xfrm>
              <a:prstGeom prst="ellips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99" name="Rectangle 25"/>
              <p:cNvSpPr>
                <a:spLocks noChangeArrowheads="1"/>
              </p:cNvSpPr>
              <p:nvPr/>
            </p:nvSpPr>
            <p:spPr bwMode="auto">
              <a:xfrm>
                <a:off x="2558" y="3913"/>
                <a:ext cx="68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800" b="1">
                    <a:solidFill>
                      <a:srgbClr val="000000"/>
                    </a:solidFill>
                    <a:latin typeface="Courier" charset="0"/>
                  </a:rPr>
                  <a:t>NoChange</a:t>
                </a:r>
                <a:endParaRPr lang="en-US" sz="1800">
                  <a:latin typeface="Helvetica" charset="0"/>
                </a:endParaRPr>
              </a:p>
            </p:txBody>
          </p:sp>
        </p:grpSp>
        <p:sp>
          <p:nvSpPr>
            <p:cNvPr id="24596" name="Line 26"/>
            <p:cNvSpPr>
              <a:spLocks noChangeShapeType="1"/>
            </p:cNvSpPr>
            <p:nvPr/>
          </p:nvSpPr>
          <p:spPr bwMode="auto">
            <a:xfrm>
              <a:off x="2091" y="2391"/>
              <a:ext cx="799" cy="1138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arrow" w="med" len="med"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7" name="Text Box 27"/>
            <p:cNvSpPr txBox="1">
              <a:spLocks noChangeArrowheads="1"/>
            </p:cNvSpPr>
            <p:nvPr/>
          </p:nvSpPr>
          <p:spPr bwMode="auto">
            <a:xfrm>
              <a:off x="1870" y="3341"/>
              <a:ext cx="963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n-US" sz="1600" b="1">
                  <a:solidFill>
                    <a:srgbClr val="000000"/>
                  </a:solidFill>
                  <a:latin typeface="Courier" charset="0"/>
                </a:rPr>
                <a:t>&lt;&lt;extends&gt;&gt;</a:t>
              </a:r>
            </a:p>
          </p:txBody>
        </p:sp>
      </p:grpSp>
      <p:grpSp>
        <p:nvGrpSpPr>
          <p:cNvPr id="24583" name="Group 28"/>
          <p:cNvGrpSpPr>
            <a:grpSpLocks/>
          </p:cNvGrpSpPr>
          <p:nvPr/>
        </p:nvGrpSpPr>
        <p:grpSpPr bwMode="auto">
          <a:xfrm>
            <a:off x="222250" y="3757613"/>
            <a:ext cx="2398713" cy="1820862"/>
            <a:chOff x="140" y="2367"/>
            <a:chExt cx="1511" cy="1147"/>
          </a:xfrm>
        </p:grpSpPr>
        <p:grpSp>
          <p:nvGrpSpPr>
            <p:cNvPr id="24590" name="Group 29"/>
            <p:cNvGrpSpPr>
              <a:grpSpLocks/>
            </p:cNvGrpSpPr>
            <p:nvPr/>
          </p:nvGrpSpPr>
          <p:grpSpPr bwMode="auto">
            <a:xfrm>
              <a:off x="140" y="3023"/>
              <a:ext cx="868" cy="491"/>
              <a:chOff x="518" y="2443"/>
              <a:chExt cx="868" cy="491"/>
            </a:xfrm>
          </p:grpSpPr>
          <p:sp>
            <p:nvSpPr>
              <p:cNvPr id="24593" name="Oval 30"/>
              <p:cNvSpPr>
                <a:spLocks noChangeArrowheads="1"/>
              </p:cNvSpPr>
              <p:nvPr/>
            </p:nvSpPr>
            <p:spPr bwMode="auto">
              <a:xfrm>
                <a:off x="518" y="2443"/>
                <a:ext cx="706" cy="301"/>
              </a:xfrm>
              <a:prstGeom prst="ellips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94" name="Rectangle 31"/>
              <p:cNvSpPr>
                <a:spLocks noChangeArrowheads="1"/>
              </p:cNvSpPr>
              <p:nvPr/>
            </p:nvSpPr>
            <p:spPr bwMode="auto">
              <a:xfrm>
                <a:off x="526" y="2761"/>
                <a:ext cx="860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800" b="1">
                    <a:solidFill>
                      <a:srgbClr val="000000"/>
                    </a:solidFill>
                    <a:latin typeface="Courier" charset="0"/>
                  </a:rPr>
                  <a:t>OutOfOrder</a:t>
                </a:r>
                <a:endParaRPr lang="en-US" sz="1800">
                  <a:latin typeface="Helvetica" charset="0"/>
                </a:endParaRPr>
              </a:p>
            </p:txBody>
          </p:sp>
        </p:grpSp>
        <p:sp>
          <p:nvSpPr>
            <p:cNvPr id="24591" name="Line 32"/>
            <p:cNvSpPr>
              <a:spLocks noChangeShapeType="1"/>
            </p:cNvSpPr>
            <p:nvPr/>
          </p:nvSpPr>
          <p:spPr bwMode="auto">
            <a:xfrm flipH="1">
              <a:off x="730" y="2367"/>
              <a:ext cx="921" cy="61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arrow" w="med" len="med"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92" name="Text Box 33"/>
            <p:cNvSpPr txBox="1">
              <a:spLocks noChangeArrowheads="1"/>
            </p:cNvSpPr>
            <p:nvPr/>
          </p:nvSpPr>
          <p:spPr bwMode="auto">
            <a:xfrm>
              <a:off x="294" y="2501"/>
              <a:ext cx="963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n-US" sz="1600" b="1">
                  <a:solidFill>
                    <a:srgbClr val="000000"/>
                  </a:solidFill>
                  <a:latin typeface="Courier" charset="0"/>
                </a:rPr>
                <a:t>&lt;&lt;extends&gt;&gt;</a:t>
              </a:r>
            </a:p>
          </p:txBody>
        </p:sp>
      </p:grpSp>
      <p:grpSp>
        <p:nvGrpSpPr>
          <p:cNvPr id="24584" name="Group 34"/>
          <p:cNvGrpSpPr>
            <a:grpSpLocks/>
          </p:cNvGrpSpPr>
          <p:nvPr/>
        </p:nvGrpSpPr>
        <p:grpSpPr bwMode="auto">
          <a:xfrm>
            <a:off x="1470025" y="3783013"/>
            <a:ext cx="1730375" cy="2703512"/>
            <a:chOff x="926" y="2383"/>
            <a:chExt cx="1090" cy="1703"/>
          </a:xfrm>
        </p:grpSpPr>
        <p:grpSp>
          <p:nvGrpSpPr>
            <p:cNvPr id="24585" name="Group 35"/>
            <p:cNvGrpSpPr>
              <a:grpSpLocks/>
            </p:cNvGrpSpPr>
            <p:nvPr/>
          </p:nvGrpSpPr>
          <p:grpSpPr bwMode="auto">
            <a:xfrm>
              <a:off x="1310" y="3595"/>
              <a:ext cx="706" cy="491"/>
              <a:chOff x="724" y="3067"/>
              <a:chExt cx="706" cy="491"/>
            </a:xfrm>
          </p:grpSpPr>
          <p:sp>
            <p:nvSpPr>
              <p:cNvPr id="24588" name="Oval 36"/>
              <p:cNvSpPr>
                <a:spLocks noChangeArrowheads="1"/>
              </p:cNvSpPr>
              <p:nvPr/>
            </p:nvSpPr>
            <p:spPr bwMode="auto">
              <a:xfrm>
                <a:off x="724" y="3067"/>
                <a:ext cx="706" cy="301"/>
              </a:xfrm>
              <a:prstGeom prst="ellips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89" name="Rectangle 37"/>
              <p:cNvSpPr>
                <a:spLocks noChangeArrowheads="1"/>
              </p:cNvSpPr>
              <p:nvPr/>
            </p:nvSpPr>
            <p:spPr bwMode="auto">
              <a:xfrm>
                <a:off x="776" y="3385"/>
                <a:ext cx="516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800" b="1">
                    <a:solidFill>
                      <a:srgbClr val="000000"/>
                    </a:solidFill>
                    <a:latin typeface="Courier" charset="0"/>
                  </a:rPr>
                  <a:t>Cancel</a:t>
                </a:r>
                <a:endParaRPr lang="en-US" sz="1800">
                  <a:latin typeface="Helvetica" charset="0"/>
                </a:endParaRPr>
              </a:p>
            </p:txBody>
          </p:sp>
        </p:grpSp>
        <p:sp>
          <p:nvSpPr>
            <p:cNvPr id="24586" name="Line 38"/>
            <p:cNvSpPr>
              <a:spLocks noChangeShapeType="1"/>
            </p:cNvSpPr>
            <p:nvPr/>
          </p:nvSpPr>
          <p:spPr bwMode="auto">
            <a:xfrm flipH="1">
              <a:off x="1754" y="2383"/>
              <a:ext cx="89" cy="116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arrow" w="med" len="med"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587" name="Text Box 39"/>
            <p:cNvSpPr txBox="1">
              <a:spLocks noChangeArrowheads="1"/>
            </p:cNvSpPr>
            <p:nvPr/>
          </p:nvSpPr>
          <p:spPr bwMode="auto">
            <a:xfrm>
              <a:off x="926" y="2917"/>
              <a:ext cx="963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n-US" sz="1600" b="1">
                  <a:solidFill>
                    <a:srgbClr val="000000"/>
                  </a:solidFill>
                  <a:latin typeface="Courier" charset="0"/>
                </a:rPr>
                <a:t>&lt;&lt;extends&gt;&gt;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742950" y="6754"/>
            <a:ext cx="7290054" cy="1499616"/>
          </a:xfrm>
        </p:spPr>
        <p:txBody>
          <a:bodyPr/>
          <a:lstStyle/>
          <a:p>
            <a:pPr eaLnBrk="1" hangingPunct="1"/>
            <a:r>
              <a:rPr lang="en-US" smtClean="0"/>
              <a:t>The </a:t>
            </a:r>
            <a:r>
              <a:rPr lang="en-US" sz="4000" i="1" smtClean="0">
                <a:latin typeface="Courier" charset="0"/>
              </a:rPr>
              <a:t>&lt;&lt;includes&gt;&gt; </a:t>
            </a:r>
            <a:r>
              <a:rPr lang="en-US" smtClean="0"/>
              <a:t>Relationship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5097463" y="1295400"/>
            <a:ext cx="4046537" cy="4800600"/>
          </a:xfrm>
        </p:spPr>
        <p:txBody>
          <a:bodyPr/>
          <a:lstStyle/>
          <a:p>
            <a:pPr eaLnBrk="1" hangingPunct="1"/>
            <a:r>
              <a:rPr lang="en-US" sz="1800" smtClean="0">
                <a:latin typeface="Courier" charset="0"/>
              </a:rPr>
              <a:t>&lt;&lt;includes&gt;&gt;</a:t>
            </a:r>
            <a:r>
              <a:rPr lang="en-US" sz="2000" smtClean="0"/>
              <a:t> relationship represents behavior that is factored out of the use case.</a:t>
            </a:r>
          </a:p>
          <a:p>
            <a:pPr eaLnBrk="1" hangingPunct="1"/>
            <a:r>
              <a:rPr lang="en-US" sz="1800" smtClean="0">
                <a:latin typeface="Courier" charset="0"/>
              </a:rPr>
              <a:t>&lt;&lt;includes&gt;&gt;</a:t>
            </a:r>
            <a:r>
              <a:rPr lang="en-US" sz="2000" smtClean="0"/>
              <a:t> behavior is factored out for reuse, not because it is an exception.</a:t>
            </a:r>
          </a:p>
          <a:p>
            <a:pPr eaLnBrk="1" hangingPunct="1"/>
            <a:r>
              <a:rPr lang="en-US" sz="2000" smtClean="0"/>
              <a:t>The direction of a </a:t>
            </a:r>
            <a:r>
              <a:rPr lang="en-US" sz="1800" smtClean="0">
                <a:latin typeface="Courier" charset="0"/>
              </a:rPr>
              <a:t>&lt;&lt;includes&gt;&gt;</a:t>
            </a:r>
            <a:r>
              <a:rPr lang="en-US" sz="2000" smtClean="0"/>
              <a:t> relationship is to the using use case (unlike </a:t>
            </a:r>
            <a:r>
              <a:rPr lang="en-US" sz="2000" smtClean="0">
                <a:latin typeface="Courier" charset="0"/>
              </a:rPr>
              <a:t>&lt;&lt;extends&gt;&gt;</a:t>
            </a:r>
            <a:r>
              <a:rPr lang="en-US" sz="2000" smtClean="0"/>
              <a:t> relationships).</a:t>
            </a:r>
          </a:p>
        </p:txBody>
      </p:sp>
      <p:grpSp>
        <p:nvGrpSpPr>
          <p:cNvPr id="25604" name="Group 4"/>
          <p:cNvGrpSpPr>
            <a:grpSpLocks/>
          </p:cNvGrpSpPr>
          <p:nvPr/>
        </p:nvGrpSpPr>
        <p:grpSpPr bwMode="auto">
          <a:xfrm>
            <a:off x="876300" y="1284288"/>
            <a:ext cx="1228725" cy="1101725"/>
            <a:chOff x="1616" y="801"/>
            <a:chExt cx="774" cy="694"/>
          </a:xfrm>
        </p:grpSpPr>
        <p:grpSp>
          <p:nvGrpSpPr>
            <p:cNvPr id="25634" name="Group 5"/>
            <p:cNvGrpSpPr>
              <a:grpSpLocks/>
            </p:cNvGrpSpPr>
            <p:nvPr/>
          </p:nvGrpSpPr>
          <p:grpSpPr bwMode="auto">
            <a:xfrm>
              <a:off x="1863" y="801"/>
              <a:ext cx="280" cy="493"/>
              <a:chOff x="659" y="1833"/>
              <a:chExt cx="299" cy="526"/>
            </a:xfrm>
          </p:grpSpPr>
          <p:sp>
            <p:nvSpPr>
              <p:cNvPr id="25636" name="Freeform 6"/>
              <p:cNvSpPr>
                <a:spLocks/>
              </p:cNvSpPr>
              <p:nvPr/>
            </p:nvSpPr>
            <p:spPr bwMode="auto">
              <a:xfrm>
                <a:off x="659" y="1941"/>
                <a:ext cx="143" cy="418"/>
              </a:xfrm>
              <a:custGeom>
                <a:avLst/>
                <a:gdLst>
                  <a:gd name="T0" fmla="*/ 143 w 143"/>
                  <a:gd name="T1" fmla="*/ 0 h 418"/>
                  <a:gd name="T2" fmla="*/ 143 w 143"/>
                  <a:gd name="T3" fmla="*/ 263 h 418"/>
                  <a:gd name="T4" fmla="*/ 0 w 143"/>
                  <a:gd name="T5" fmla="*/ 418 h 418"/>
                  <a:gd name="T6" fmla="*/ 0 60000 65536"/>
                  <a:gd name="T7" fmla="*/ 0 60000 65536"/>
                  <a:gd name="T8" fmla="*/ 0 60000 65536"/>
                  <a:gd name="T9" fmla="*/ 0 w 143"/>
                  <a:gd name="T10" fmla="*/ 0 h 418"/>
                  <a:gd name="T11" fmla="*/ 143 w 143"/>
                  <a:gd name="T12" fmla="*/ 418 h 41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43" h="418">
                    <a:moveTo>
                      <a:pt x="143" y="0"/>
                    </a:moveTo>
                    <a:lnTo>
                      <a:pt x="143" y="263"/>
                    </a:lnTo>
                    <a:lnTo>
                      <a:pt x="0" y="418"/>
                    </a:lnTo>
                  </a:path>
                </a:pathLst>
              </a:cu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37" name="Line 7"/>
              <p:cNvSpPr>
                <a:spLocks noChangeShapeType="1"/>
              </p:cNvSpPr>
              <p:nvPr/>
            </p:nvSpPr>
            <p:spPr bwMode="auto">
              <a:xfrm>
                <a:off x="802" y="2204"/>
                <a:ext cx="156" cy="155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38" name="Line 8"/>
              <p:cNvSpPr>
                <a:spLocks noChangeShapeType="1"/>
              </p:cNvSpPr>
              <p:nvPr/>
            </p:nvSpPr>
            <p:spPr bwMode="auto">
              <a:xfrm>
                <a:off x="659" y="2060"/>
                <a:ext cx="299" cy="1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39" name="Oval 9"/>
              <p:cNvSpPr>
                <a:spLocks noChangeArrowheads="1"/>
              </p:cNvSpPr>
              <p:nvPr/>
            </p:nvSpPr>
            <p:spPr bwMode="auto">
              <a:xfrm>
                <a:off x="731" y="1833"/>
                <a:ext cx="155" cy="156"/>
              </a:xfrm>
              <a:prstGeom prst="ellipse">
                <a:avLst/>
              </a:prstGeom>
              <a:solidFill>
                <a:srgbClr val="FFFFFF"/>
              </a:solidFill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5635" name="Rectangle 10"/>
            <p:cNvSpPr>
              <a:spLocks noChangeArrowheads="1"/>
            </p:cNvSpPr>
            <p:nvPr/>
          </p:nvSpPr>
          <p:spPr bwMode="auto">
            <a:xfrm>
              <a:off x="1616" y="1322"/>
              <a:ext cx="774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800" b="1">
                  <a:solidFill>
                    <a:srgbClr val="000000"/>
                  </a:solidFill>
                  <a:latin typeface="Courier" charset="0"/>
                </a:rPr>
                <a:t>Passenger</a:t>
              </a:r>
              <a:endParaRPr lang="en-US" sz="1800">
                <a:latin typeface="Helvetica" charset="0"/>
              </a:endParaRPr>
            </a:p>
          </p:txBody>
        </p:sp>
      </p:grpSp>
      <p:grpSp>
        <p:nvGrpSpPr>
          <p:cNvPr id="25605" name="Group 11"/>
          <p:cNvGrpSpPr>
            <a:grpSpLocks/>
          </p:cNvGrpSpPr>
          <p:nvPr/>
        </p:nvGrpSpPr>
        <p:grpSpPr bwMode="auto">
          <a:xfrm>
            <a:off x="153988" y="2862263"/>
            <a:ext cx="2730500" cy="779462"/>
            <a:chOff x="337" y="1803"/>
            <a:chExt cx="1720" cy="491"/>
          </a:xfrm>
        </p:grpSpPr>
        <p:sp>
          <p:nvSpPr>
            <p:cNvPr id="25632" name="Oval 12"/>
            <p:cNvSpPr>
              <a:spLocks noChangeArrowheads="1"/>
            </p:cNvSpPr>
            <p:nvPr/>
          </p:nvSpPr>
          <p:spPr bwMode="auto">
            <a:xfrm>
              <a:off x="844" y="1803"/>
              <a:ext cx="706" cy="301"/>
            </a:xfrm>
            <a:prstGeom prst="ellips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33" name="Rectangle 13"/>
            <p:cNvSpPr>
              <a:spLocks noChangeArrowheads="1"/>
            </p:cNvSpPr>
            <p:nvPr/>
          </p:nvSpPr>
          <p:spPr bwMode="auto">
            <a:xfrm>
              <a:off x="337" y="2121"/>
              <a:ext cx="172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800" b="1">
                  <a:solidFill>
                    <a:srgbClr val="000000"/>
                  </a:solidFill>
                  <a:latin typeface="Courier" charset="0"/>
                </a:rPr>
                <a:t>PurchaseSingleTicket</a:t>
              </a:r>
              <a:endParaRPr lang="en-US" sz="1800">
                <a:latin typeface="Helvetica" charset="0"/>
              </a:endParaRPr>
            </a:p>
          </p:txBody>
        </p:sp>
      </p:grpSp>
      <p:sp>
        <p:nvSpPr>
          <p:cNvPr id="25606" name="Line 14"/>
          <p:cNvSpPr>
            <a:spLocks noChangeShapeType="1"/>
          </p:cNvSpPr>
          <p:nvPr/>
        </p:nvSpPr>
        <p:spPr bwMode="auto">
          <a:xfrm flipH="1">
            <a:off x="1489075" y="2462213"/>
            <a:ext cx="1588" cy="3206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25607" name="Group 15"/>
          <p:cNvGrpSpPr>
            <a:grpSpLocks/>
          </p:cNvGrpSpPr>
          <p:nvPr/>
        </p:nvGrpSpPr>
        <p:grpSpPr bwMode="auto">
          <a:xfrm>
            <a:off x="2617788" y="2405063"/>
            <a:ext cx="2320925" cy="779462"/>
            <a:chOff x="1649" y="1515"/>
            <a:chExt cx="1462" cy="491"/>
          </a:xfrm>
        </p:grpSpPr>
        <p:sp>
          <p:nvSpPr>
            <p:cNvPr id="25630" name="Oval 16"/>
            <p:cNvSpPr>
              <a:spLocks noChangeArrowheads="1"/>
            </p:cNvSpPr>
            <p:nvPr/>
          </p:nvSpPr>
          <p:spPr bwMode="auto">
            <a:xfrm>
              <a:off x="2027" y="1515"/>
              <a:ext cx="706" cy="301"/>
            </a:xfrm>
            <a:prstGeom prst="ellips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31" name="Rectangle 17"/>
            <p:cNvSpPr>
              <a:spLocks noChangeArrowheads="1"/>
            </p:cNvSpPr>
            <p:nvPr/>
          </p:nvSpPr>
          <p:spPr bwMode="auto">
            <a:xfrm>
              <a:off x="1649" y="1833"/>
              <a:ext cx="146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800" b="1">
                  <a:solidFill>
                    <a:srgbClr val="000000"/>
                  </a:solidFill>
                  <a:latin typeface="Courier" charset="0"/>
                </a:rPr>
                <a:t>PurchaseMultiCard</a:t>
              </a:r>
              <a:endParaRPr lang="en-US" sz="1800">
                <a:latin typeface="Helvetica" charset="0"/>
              </a:endParaRPr>
            </a:p>
          </p:txBody>
        </p:sp>
      </p:grpSp>
      <p:sp>
        <p:nvSpPr>
          <p:cNvPr id="25608" name="Line 18"/>
          <p:cNvSpPr>
            <a:spLocks noChangeShapeType="1"/>
          </p:cNvSpPr>
          <p:nvPr/>
        </p:nvSpPr>
        <p:spPr bwMode="auto">
          <a:xfrm>
            <a:off x="2227263" y="2017713"/>
            <a:ext cx="1116012" cy="3714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25609" name="Group 19"/>
          <p:cNvGrpSpPr>
            <a:grpSpLocks/>
          </p:cNvGrpSpPr>
          <p:nvPr/>
        </p:nvGrpSpPr>
        <p:grpSpPr bwMode="auto">
          <a:xfrm>
            <a:off x="365125" y="5011738"/>
            <a:ext cx="1658938" cy="1271587"/>
            <a:chOff x="230" y="3157"/>
            <a:chExt cx="1045" cy="801"/>
          </a:xfrm>
        </p:grpSpPr>
        <p:grpSp>
          <p:nvGrpSpPr>
            <p:cNvPr id="25625" name="Group 20"/>
            <p:cNvGrpSpPr>
              <a:grpSpLocks/>
            </p:cNvGrpSpPr>
            <p:nvPr/>
          </p:nvGrpSpPr>
          <p:grpSpPr bwMode="auto">
            <a:xfrm>
              <a:off x="468" y="3467"/>
              <a:ext cx="706" cy="491"/>
              <a:chOff x="518" y="2443"/>
              <a:chExt cx="706" cy="491"/>
            </a:xfrm>
          </p:grpSpPr>
          <p:sp>
            <p:nvSpPr>
              <p:cNvPr id="25628" name="Oval 21"/>
              <p:cNvSpPr>
                <a:spLocks noChangeArrowheads="1"/>
              </p:cNvSpPr>
              <p:nvPr/>
            </p:nvSpPr>
            <p:spPr bwMode="auto">
              <a:xfrm>
                <a:off x="518" y="2443"/>
                <a:ext cx="706" cy="301"/>
              </a:xfrm>
              <a:prstGeom prst="ellips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29" name="Rectangle 22"/>
              <p:cNvSpPr>
                <a:spLocks noChangeArrowheads="1"/>
              </p:cNvSpPr>
              <p:nvPr/>
            </p:nvSpPr>
            <p:spPr bwMode="auto">
              <a:xfrm>
                <a:off x="526" y="2761"/>
                <a:ext cx="68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800" b="1">
                    <a:solidFill>
                      <a:srgbClr val="000000"/>
                    </a:solidFill>
                    <a:latin typeface="Courier" charset="0"/>
                  </a:rPr>
                  <a:t>NoChange</a:t>
                </a:r>
                <a:endParaRPr lang="en-US" sz="1800">
                  <a:latin typeface="Helvetica" charset="0"/>
                </a:endParaRPr>
              </a:p>
            </p:txBody>
          </p:sp>
        </p:grpSp>
        <p:sp>
          <p:nvSpPr>
            <p:cNvPr id="25626" name="Line 23"/>
            <p:cNvSpPr>
              <a:spLocks noChangeShapeType="1"/>
            </p:cNvSpPr>
            <p:nvPr/>
          </p:nvSpPr>
          <p:spPr bwMode="auto">
            <a:xfrm flipH="1">
              <a:off x="970" y="3207"/>
              <a:ext cx="305" cy="19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arrow" w="med" len="med"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27" name="Text Box 24"/>
            <p:cNvSpPr txBox="1">
              <a:spLocks noChangeArrowheads="1"/>
            </p:cNvSpPr>
            <p:nvPr/>
          </p:nvSpPr>
          <p:spPr bwMode="auto">
            <a:xfrm>
              <a:off x="230" y="3157"/>
              <a:ext cx="963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n-US" sz="1600" b="1">
                  <a:solidFill>
                    <a:srgbClr val="000000"/>
                  </a:solidFill>
                  <a:latin typeface="Courier" charset="0"/>
                </a:rPr>
                <a:t>&lt;&lt;extends&gt;&gt;</a:t>
              </a:r>
            </a:p>
          </p:txBody>
        </p:sp>
      </p:grpSp>
      <p:grpSp>
        <p:nvGrpSpPr>
          <p:cNvPr id="25610" name="Group 25"/>
          <p:cNvGrpSpPr>
            <a:grpSpLocks/>
          </p:cNvGrpSpPr>
          <p:nvPr/>
        </p:nvGrpSpPr>
        <p:grpSpPr bwMode="auto">
          <a:xfrm>
            <a:off x="3967163" y="5075238"/>
            <a:ext cx="1838325" cy="1208087"/>
            <a:chOff x="2499" y="3197"/>
            <a:chExt cx="1158" cy="761"/>
          </a:xfrm>
        </p:grpSpPr>
        <p:grpSp>
          <p:nvGrpSpPr>
            <p:cNvPr id="25620" name="Group 26"/>
            <p:cNvGrpSpPr>
              <a:grpSpLocks/>
            </p:cNvGrpSpPr>
            <p:nvPr/>
          </p:nvGrpSpPr>
          <p:grpSpPr bwMode="auto">
            <a:xfrm>
              <a:off x="2586" y="3467"/>
              <a:ext cx="706" cy="491"/>
              <a:chOff x="1762" y="2595"/>
              <a:chExt cx="706" cy="491"/>
            </a:xfrm>
          </p:grpSpPr>
          <p:sp>
            <p:nvSpPr>
              <p:cNvPr id="25623" name="Oval 27"/>
              <p:cNvSpPr>
                <a:spLocks noChangeArrowheads="1"/>
              </p:cNvSpPr>
              <p:nvPr/>
            </p:nvSpPr>
            <p:spPr bwMode="auto">
              <a:xfrm>
                <a:off x="1762" y="2595"/>
                <a:ext cx="706" cy="301"/>
              </a:xfrm>
              <a:prstGeom prst="ellips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24" name="Rectangle 28"/>
              <p:cNvSpPr>
                <a:spLocks noChangeArrowheads="1"/>
              </p:cNvSpPr>
              <p:nvPr/>
            </p:nvSpPr>
            <p:spPr bwMode="auto">
              <a:xfrm>
                <a:off x="1813" y="2913"/>
                <a:ext cx="516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800" b="1">
                    <a:solidFill>
                      <a:srgbClr val="000000"/>
                    </a:solidFill>
                    <a:latin typeface="Courier" charset="0"/>
                  </a:rPr>
                  <a:t>Cancel</a:t>
                </a:r>
                <a:endParaRPr lang="en-US" sz="1800">
                  <a:latin typeface="Helvetica" charset="0"/>
                </a:endParaRPr>
              </a:p>
            </p:txBody>
          </p:sp>
        </p:grpSp>
        <p:sp>
          <p:nvSpPr>
            <p:cNvPr id="25621" name="Line 29"/>
            <p:cNvSpPr>
              <a:spLocks noChangeShapeType="1"/>
            </p:cNvSpPr>
            <p:nvPr/>
          </p:nvSpPr>
          <p:spPr bwMode="auto">
            <a:xfrm>
              <a:off x="2499" y="3239"/>
              <a:ext cx="287" cy="18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 type="arrow" w="med" len="med"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22" name="Text Box 30"/>
            <p:cNvSpPr txBox="1">
              <a:spLocks noChangeArrowheads="1"/>
            </p:cNvSpPr>
            <p:nvPr/>
          </p:nvSpPr>
          <p:spPr bwMode="auto">
            <a:xfrm>
              <a:off x="2694" y="3197"/>
              <a:ext cx="963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n-US" sz="1600" b="1">
                  <a:solidFill>
                    <a:srgbClr val="000000"/>
                  </a:solidFill>
                  <a:latin typeface="Courier" charset="0"/>
                </a:rPr>
                <a:t>&lt;&lt;extends&gt;&gt;</a:t>
              </a:r>
            </a:p>
          </p:txBody>
        </p:sp>
      </p:grpSp>
      <p:grpSp>
        <p:nvGrpSpPr>
          <p:cNvPr id="25611" name="Group 31"/>
          <p:cNvGrpSpPr>
            <a:grpSpLocks/>
          </p:cNvGrpSpPr>
          <p:nvPr/>
        </p:nvGrpSpPr>
        <p:grpSpPr bwMode="auto">
          <a:xfrm>
            <a:off x="3190875" y="3236913"/>
            <a:ext cx="1958975" cy="1069975"/>
            <a:chOff x="2010" y="2039"/>
            <a:chExt cx="1234" cy="674"/>
          </a:xfrm>
        </p:grpSpPr>
        <p:sp>
          <p:nvSpPr>
            <p:cNvPr id="25618" name="Line 32"/>
            <p:cNvSpPr>
              <a:spLocks noChangeShapeType="1"/>
            </p:cNvSpPr>
            <p:nvPr/>
          </p:nvSpPr>
          <p:spPr bwMode="auto">
            <a:xfrm flipH="1">
              <a:off x="2010" y="2039"/>
              <a:ext cx="329" cy="67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19" name="Text Box 33"/>
            <p:cNvSpPr txBox="1">
              <a:spLocks noChangeArrowheads="1"/>
            </p:cNvSpPr>
            <p:nvPr/>
          </p:nvSpPr>
          <p:spPr bwMode="auto">
            <a:xfrm>
              <a:off x="2204" y="2301"/>
              <a:ext cx="104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n-US" sz="1600" b="1">
                  <a:solidFill>
                    <a:srgbClr val="000000"/>
                  </a:solidFill>
                  <a:latin typeface="Courier" charset="0"/>
                </a:rPr>
                <a:t>&lt;&lt;includes&gt;&gt;</a:t>
              </a:r>
            </a:p>
          </p:txBody>
        </p:sp>
      </p:grpSp>
      <p:grpSp>
        <p:nvGrpSpPr>
          <p:cNvPr id="25612" name="Group 34"/>
          <p:cNvGrpSpPr>
            <a:grpSpLocks/>
          </p:cNvGrpSpPr>
          <p:nvPr/>
        </p:nvGrpSpPr>
        <p:grpSpPr bwMode="auto">
          <a:xfrm>
            <a:off x="752475" y="3706813"/>
            <a:ext cx="3084513" cy="1458912"/>
            <a:chOff x="474" y="2335"/>
            <a:chExt cx="1943" cy="919"/>
          </a:xfrm>
        </p:grpSpPr>
        <p:grpSp>
          <p:nvGrpSpPr>
            <p:cNvPr id="25613" name="Group 35"/>
            <p:cNvGrpSpPr>
              <a:grpSpLocks/>
            </p:cNvGrpSpPr>
            <p:nvPr/>
          </p:nvGrpSpPr>
          <p:grpSpPr bwMode="auto">
            <a:xfrm>
              <a:off x="1385" y="2763"/>
              <a:ext cx="1032" cy="491"/>
              <a:chOff x="1337" y="2763"/>
              <a:chExt cx="1032" cy="491"/>
            </a:xfrm>
          </p:grpSpPr>
          <p:sp>
            <p:nvSpPr>
              <p:cNvPr id="25616" name="Oval 36"/>
              <p:cNvSpPr>
                <a:spLocks noChangeArrowheads="1"/>
              </p:cNvSpPr>
              <p:nvPr/>
            </p:nvSpPr>
            <p:spPr bwMode="auto">
              <a:xfrm>
                <a:off x="1500" y="2763"/>
                <a:ext cx="706" cy="301"/>
              </a:xfrm>
              <a:prstGeom prst="ellips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17" name="Rectangle 37"/>
              <p:cNvSpPr>
                <a:spLocks noChangeArrowheads="1"/>
              </p:cNvSpPr>
              <p:nvPr/>
            </p:nvSpPr>
            <p:spPr bwMode="auto">
              <a:xfrm>
                <a:off x="1337" y="3081"/>
                <a:ext cx="103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800" b="1">
                    <a:solidFill>
                      <a:srgbClr val="000000"/>
                    </a:solidFill>
                    <a:latin typeface="Courier" charset="0"/>
                  </a:rPr>
                  <a:t>CollectMoney</a:t>
                </a:r>
                <a:endParaRPr lang="en-US" sz="1800">
                  <a:latin typeface="Helvetica" charset="0"/>
                </a:endParaRPr>
              </a:p>
            </p:txBody>
          </p:sp>
        </p:grpSp>
        <p:sp>
          <p:nvSpPr>
            <p:cNvPr id="25614" name="Line 38"/>
            <p:cNvSpPr>
              <a:spLocks noChangeShapeType="1"/>
            </p:cNvSpPr>
            <p:nvPr/>
          </p:nvSpPr>
          <p:spPr bwMode="auto">
            <a:xfrm>
              <a:off x="1059" y="2335"/>
              <a:ext cx="695" cy="39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15" name="Text Box 39"/>
            <p:cNvSpPr txBox="1">
              <a:spLocks noChangeArrowheads="1"/>
            </p:cNvSpPr>
            <p:nvPr/>
          </p:nvSpPr>
          <p:spPr bwMode="auto">
            <a:xfrm>
              <a:off x="474" y="2509"/>
              <a:ext cx="104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 eaLnBrk="0" hangingPunct="0"/>
              <a:r>
                <a:rPr lang="en-US" sz="1600" b="1">
                  <a:solidFill>
                    <a:srgbClr val="000000"/>
                  </a:solidFill>
                  <a:latin typeface="Courier" charset="0"/>
                </a:rPr>
                <a:t>&lt;&lt;includes&gt;&gt;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Use Case Diagrams: Summary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Use case diagrams represent external behavior</a:t>
            </a:r>
          </a:p>
          <a:p>
            <a:pPr eaLnBrk="1" hangingPunct="1"/>
            <a:r>
              <a:rPr lang="en-US" smtClean="0"/>
              <a:t>Use case diagrams are useful as an index into the use cases</a:t>
            </a:r>
          </a:p>
          <a:p>
            <a:pPr eaLnBrk="1" hangingPunct="1"/>
            <a:r>
              <a:rPr lang="en-US" smtClean="0"/>
              <a:t>Use case descriptions provide meat of model, not the use case diagrams.</a:t>
            </a:r>
          </a:p>
          <a:p>
            <a:pPr eaLnBrk="1" hangingPunct="1"/>
            <a:r>
              <a:rPr lang="en-US" smtClean="0"/>
              <a:t>All use cases need to be described for the model to be useful.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Class Diagrams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Gives an overview of a system by showing its classes and the relationships among them.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Class diagrams are static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they display what interacts but not what happens when they do interact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Also shows attributes and operations of each class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Good way to describe the overall architecture of system components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pPr eaLnBrk="1" hangingPunct="1"/>
            <a:r>
              <a:rPr lang="en-US" smtClean="0"/>
              <a:t>Classes – Not Just for Code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" y="4267200"/>
            <a:ext cx="8229600" cy="1670050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800" smtClean="0"/>
              <a:t>A </a:t>
            </a:r>
            <a:r>
              <a:rPr lang="en-US" sz="2800" b="1" i="1" smtClean="0"/>
              <a:t>class</a:t>
            </a:r>
            <a:r>
              <a:rPr lang="en-US" sz="2800" smtClean="0"/>
              <a:t> represent a concept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A class encapsulates state </a:t>
            </a:r>
            <a:r>
              <a:rPr lang="en-US" sz="2800" b="1" i="1" smtClean="0"/>
              <a:t>(attributes)</a:t>
            </a:r>
            <a:r>
              <a:rPr lang="en-US" sz="2800" smtClean="0"/>
              <a:t> and behavior </a:t>
            </a:r>
            <a:r>
              <a:rPr lang="en-US" sz="2800" b="1" i="1" smtClean="0"/>
              <a:t>(operations).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Each attribute has a </a:t>
            </a:r>
            <a:r>
              <a:rPr lang="en-US" sz="2800" b="1" i="1" smtClean="0"/>
              <a:t>type</a:t>
            </a:r>
            <a:r>
              <a:rPr lang="en-US" sz="2800" smtClean="0"/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Each operation has a </a:t>
            </a:r>
            <a:r>
              <a:rPr lang="en-US" sz="2800" b="1" i="1" smtClean="0"/>
              <a:t>signature</a:t>
            </a:r>
            <a:r>
              <a:rPr lang="en-US" sz="2800" smtClean="0"/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The class name is the only mandatory information.</a:t>
            </a:r>
          </a:p>
        </p:txBody>
      </p:sp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873125" y="2243138"/>
            <a:ext cx="2247900" cy="1306512"/>
            <a:chOff x="550" y="1413"/>
            <a:chExt cx="1416" cy="823"/>
          </a:xfrm>
        </p:grpSpPr>
        <p:sp>
          <p:nvSpPr>
            <p:cNvPr id="30738" name="Text Box 5"/>
            <p:cNvSpPr txBox="1">
              <a:spLocks noChangeArrowheads="1"/>
            </p:cNvSpPr>
            <p:nvPr/>
          </p:nvSpPr>
          <p:spPr bwMode="auto">
            <a:xfrm>
              <a:off x="584" y="1655"/>
              <a:ext cx="1382" cy="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sz="1800" b="1">
                  <a:solidFill>
                    <a:srgbClr val="000000"/>
                  </a:solidFill>
                  <a:latin typeface="Courier" charset="0"/>
                </a:rPr>
                <a:t>zone2price</a:t>
              </a:r>
            </a:p>
            <a:p>
              <a:pPr eaLnBrk="0" hangingPunct="0"/>
              <a:r>
                <a:rPr lang="en-US" sz="1800" b="1">
                  <a:solidFill>
                    <a:srgbClr val="000000"/>
                  </a:solidFill>
                  <a:latin typeface="Courier" charset="0"/>
                </a:rPr>
                <a:t>getZones()</a:t>
              </a:r>
            </a:p>
            <a:p>
              <a:pPr eaLnBrk="0" hangingPunct="0"/>
              <a:r>
                <a:rPr lang="en-US" sz="1800" b="1">
                  <a:solidFill>
                    <a:srgbClr val="000000"/>
                  </a:solidFill>
                  <a:latin typeface="Courier" charset="0"/>
                </a:rPr>
                <a:t>getPrice()</a:t>
              </a:r>
            </a:p>
          </p:txBody>
        </p:sp>
        <p:grpSp>
          <p:nvGrpSpPr>
            <p:cNvPr id="30739" name="Group 6"/>
            <p:cNvGrpSpPr>
              <a:grpSpLocks/>
            </p:cNvGrpSpPr>
            <p:nvPr/>
          </p:nvGrpSpPr>
          <p:grpSpPr bwMode="auto">
            <a:xfrm>
              <a:off x="554" y="1413"/>
              <a:ext cx="1390" cy="282"/>
              <a:chOff x="554" y="1413"/>
              <a:chExt cx="1390" cy="282"/>
            </a:xfrm>
          </p:grpSpPr>
          <p:sp>
            <p:nvSpPr>
              <p:cNvPr id="30742" name="Rectangle 7"/>
              <p:cNvSpPr>
                <a:spLocks noChangeArrowheads="1"/>
              </p:cNvSpPr>
              <p:nvPr/>
            </p:nvSpPr>
            <p:spPr bwMode="auto">
              <a:xfrm>
                <a:off x="554" y="1413"/>
                <a:ext cx="1390" cy="282"/>
              </a:xfrm>
              <a:prstGeom prst="rect">
                <a:avLst/>
              </a:prstGeom>
              <a:noFill/>
              <a:ln w="158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743" name="Rectangle 8"/>
              <p:cNvSpPr>
                <a:spLocks noChangeArrowheads="1"/>
              </p:cNvSpPr>
              <p:nvPr/>
            </p:nvSpPr>
            <p:spPr bwMode="auto">
              <a:xfrm>
                <a:off x="749" y="1507"/>
                <a:ext cx="1000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ctr" eaLnBrk="0" hangingPunct="0"/>
                <a:r>
                  <a:rPr lang="en-US" sz="1800" b="1">
                    <a:solidFill>
                      <a:srgbClr val="000000"/>
                    </a:solidFill>
                    <a:latin typeface="Courier" charset="0"/>
                  </a:rPr>
                  <a:t>TariffSchedule</a:t>
                </a:r>
              </a:p>
            </p:txBody>
          </p:sp>
        </p:grpSp>
        <p:sp>
          <p:nvSpPr>
            <p:cNvPr id="30740" name="Rectangle 9"/>
            <p:cNvSpPr>
              <a:spLocks noChangeArrowheads="1"/>
            </p:cNvSpPr>
            <p:nvPr/>
          </p:nvSpPr>
          <p:spPr bwMode="auto">
            <a:xfrm>
              <a:off x="550" y="1698"/>
              <a:ext cx="1394" cy="16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41" name="Rectangle 10"/>
            <p:cNvSpPr>
              <a:spLocks noChangeArrowheads="1"/>
            </p:cNvSpPr>
            <p:nvPr/>
          </p:nvSpPr>
          <p:spPr bwMode="auto">
            <a:xfrm>
              <a:off x="553" y="1866"/>
              <a:ext cx="1393" cy="370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0725" name="Group 11"/>
          <p:cNvGrpSpPr>
            <a:grpSpLocks/>
          </p:cNvGrpSpPr>
          <p:nvPr/>
        </p:nvGrpSpPr>
        <p:grpSpPr bwMode="auto">
          <a:xfrm>
            <a:off x="5187950" y="922338"/>
            <a:ext cx="3635375" cy="1306512"/>
            <a:chOff x="3212" y="1405"/>
            <a:chExt cx="2290" cy="823"/>
          </a:xfrm>
        </p:grpSpPr>
        <p:sp>
          <p:nvSpPr>
            <p:cNvPr id="30733" name="Text Box 12"/>
            <p:cNvSpPr txBox="1">
              <a:spLocks noChangeArrowheads="1"/>
            </p:cNvSpPr>
            <p:nvPr/>
          </p:nvSpPr>
          <p:spPr bwMode="auto">
            <a:xfrm>
              <a:off x="3261" y="1647"/>
              <a:ext cx="2241" cy="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sz="1800" b="1">
                  <a:solidFill>
                    <a:srgbClr val="FF0000"/>
                  </a:solidFill>
                  <a:latin typeface="Courier" charset="0"/>
                </a:rPr>
                <a:t>Table</a:t>
              </a:r>
              <a:r>
                <a:rPr lang="en-US" sz="1800" b="1">
                  <a:solidFill>
                    <a:srgbClr val="000000"/>
                  </a:solidFill>
                  <a:latin typeface="Courier" charset="0"/>
                </a:rPr>
                <a:t> zone2price</a:t>
              </a:r>
            </a:p>
            <a:p>
              <a:pPr eaLnBrk="0" hangingPunct="0"/>
              <a:r>
                <a:rPr lang="en-US" sz="1800" b="1">
                  <a:solidFill>
                    <a:srgbClr val="FF0000"/>
                  </a:solidFill>
                  <a:latin typeface="Courier" charset="0"/>
                </a:rPr>
                <a:t>Enumeration</a:t>
              </a:r>
              <a:r>
                <a:rPr lang="en-US" sz="1800" b="1">
                  <a:solidFill>
                    <a:srgbClr val="000000"/>
                  </a:solidFill>
                  <a:latin typeface="Courier" charset="0"/>
                </a:rPr>
                <a:t> getZones()</a:t>
              </a:r>
            </a:p>
            <a:p>
              <a:pPr eaLnBrk="0" hangingPunct="0"/>
              <a:r>
                <a:rPr lang="en-US" sz="1800" b="1">
                  <a:solidFill>
                    <a:srgbClr val="FF0000"/>
                  </a:solidFill>
                  <a:latin typeface="Courier" charset="0"/>
                </a:rPr>
                <a:t>Price</a:t>
              </a:r>
              <a:r>
                <a:rPr lang="en-US" sz="1800" b="1">
                  <a:solidFill>
                    <a:srgbClr val="000000"/>
                  </a:solidFill>
                  <a:latin typeface="Courier" charset="0"/>
                </a:rPr>
                <a:t> getPrice(</a:t>
              </a:r>
              <a:r>
                <a:rPr lang="en-US" sz="1800" b="1">
                  <a:solidFill>
                    <a:srgbClr val="FF0000"/>
                  </a:solidFill>
                  <a:latin typeface="Courier" charset="0"/>
                </a:rPr>
                <a:t>Zone</a:t>
              </a:r>
              <a:r>
                <a:rPr lang="en-US" sz="1800" b="1">
                  <a:solidFill>
                    <a:srgbClr val="000000"/>
                  </a:solidFill>
                  <a:latin typeface="Courier" charset="0"/>
                </a:rPr>
                <a:t>)</a:t>
              </a:r>
            </a:p>
          </p:txBody>
        </p:sp>
        <p:sp>
          <p:nvSpPr>
            <p:cNvPr id="30734" name="Rectangle 13"/>
            <p:cNvSpPr>
              <a:spLocks noChangeArrowheads="1"/>
            </p:cNvSpPr>
            <p:nvPr/>
          </p:nvSpPr>
          <p:spPr bwMode="auto">
            <a:xfrm>
              <a:off x="3212" y="1405"/>
              <a:ext cx="2254" cy="2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35" name="Rectangle 14"/>
            <p:cNvSpPr>
              <a:spLocks noChangeArrowheads="1"/>
            </p:cNvSpPr>
            <p:nvPr/>
          </p:nvSpPr>
          <p:spPr bwMode="auto">
            <a:xfrm>
              <a:off x="3839" y="1499"/>
              <a:ext cx="100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sz="1800" b="1">
                  <a:solidFill>
                    <a:srgbClr val="000000"/>
                  </a:solidFill>
                  <a:latin typeface="Courier" charset="0"/>
                </a:rPr>
                <a:t>TariffSchedule</a:t>
              </a:r>
            </a:p>
          </p:txBody>
        </p:sp>
        <p:sp>
          <p:nvSpPr>
            <p:cNvPr id="30736" name="Rectangle 15"/>
            <p:cNvSpPr>
              <a:spLocks noChangeArrowheads="1"/>
            </p:cNvSpPr>
            <p:nvPr/>
          </p:nvSpPr>
          <p:spPr bwMode="auto">
            <a:xfrm>
              <a:off x="3214" y="1690"/>
              <a:ext cx="2251" cy="16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37" name="Rectangle 16"/>
            <p:cNvSpPr>
              <a:spLocks noChangeArrowheads="1"/>
            </p:cNvSpPr>
            <p:nvPr/>
          </p:nvSpPr>
          <p:spPr bwMode="auto">
            <a:xfrm>
              <a:off x="3219" y="1858"/>
              <a:ext cx="2251" cy="370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0726" name="AutoShape 17"/>
          <p:cNvSpPr>
            <a:spLocks noChangeArrowheads="1"/>
          </p:cNvSpPr>
          <p:nvPr/>
        </p:nvSpPr>
        <p:spPr bwMode="auto">
          <a:xfrm>
            <a:off x="3670300" y="1676400"/>
            <a:ext cx="1244600" cy="609600"/>
          </a:xfrm>
          <a:prstGeom prst="wedgeRoundRectCallout">
            <a:avLst>
              <a:gd name="adj1" fmla="val -91329"/>
              <a:gd name="adj2" fmla="val 8671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>
                <a:solidFill>
                  <a:srgbClr val="FF0000"/>
                </a:solidFill>
                <a:latin typeface="Helvetica" charset="0"/>
              </a:rPr>
              <a:t>Name</a:t>
            </a:r>
          </a:p>
        </p:txBody>
      </p:sp>
      <p:sp>
        <p:nvSpPr>
          <p:cNvPr id="30727" name="AutoShape 18"/>
          <p:cNvSpPr>
            <a:spLocks noChangeArrowheads="1"/>
          </p:cNvSpPr>
          <p:nvPr/>
        </p:nvSpPr>
        <p:spPr bwMode="auto">
          <a:xfrm>
            <a:off x="3441700" y="2489200"/>
            <a:ext cx="1689100" cy="609600"/>
          </a:xfrm>
          <a:prstGeom prst="wedgeRoundRectCallout">
            <a:avLst>
              <a:gd name="adj1" fmla="val -68421"/>
              <a:gd name="adj2" fmla="val 963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>
                <a:solidFill>
                  <a:srgbClr val="FF0000"/>
                </a:solidFill>
                <a:latin typeface="Helvetica" charset="0"/>
              </a:rPr>
              <a:t>Attributes</a:t>
            </a:r>
          </a:p>
        </p:txBody>
      </p:sp>
      <p:sp>
        <p:nvSpPr>
          <p:cNvPr id="30728" name="AutoShape 19"/>
          <p:cNvSpPr>
            <a:spLocks noChangeArrowheads="1"/>
          </p:cNvSpPr>
          <p:nvPr/>
        </p:nvSpPr>
        <p:spPr bwMode="auto">
          <a:xfrm>
            <a:off x="3479800" y="3289300"/>
            <a:ext cx="1689100" cy="609600"/>
          </a:xfrm>
          <a:prstGeom prst="wedgeRoundRectCallout">
            <a:avLst>
              <a:gd name="adj1" fmla="val -72931"/>
              <a:gd name="adj2" fmla="val -59116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>
                <a:solidFill>
                  <a:srgbClr val="FF0000"/>
                </a:solidFill>
                <a:latin typeface="Helvetica" charset="0"/>
              </a:rPr>
              <a:t>Operations</a:t>
            </a:r>
          </a:p>
        </p:txBody>
      </p:sp>
      <p:sp>
        <p:nvSpPr>
          <p:cNvPr id="30729" name="AutoShape 20"/>
          <p:cNvSpPr>
            <a:spLocks noChangeArrowheads="1"/>
          </p:cNvSpPr>
          <p:nvPr/>
        </p:nvSpPr>
        <p:spPr bwMode="auto">
          <a:xfrm>
            <a:off x="6210300" y="2451100"/>
            <a:ext cx="1689100" cy="609600"/>
          </a:xfrm>
          <a:prstGeom prst="wedgeRoundRectCallout">
            <a:avLst>
              <a:gd name="adj1" fmla="val -74435"/>
              <a:gd name="adj2" fmla="val -94532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>
                <a:solidFill>
                  <a:srgbClr val="FF0000"/>
                </a:solidFill>
                <a:latin typeface="Helvetica" charset="0"/>
              </a:rPr>
              <a:t>Signature</a:t>
            </a:r>
          </a:p>
        </p:txBody>
      </p:sp>
      <p:grpSp>
        <p:nvGrpSpPr>
          <p:cNvPr id="30730" name="Group 21"/>
          <p:cNvGrpSpPr>
            <a:grpSpLocks/>
          </p:cNvGrpSpPr>
          <p:nvPr/>
        </p:nvGrpSpPr>
        <p:grpSpPr bwMode="auto">
          <a:xfrm>
            <a:off x="6315075" y="3309938"/>
            <a:ext cx="2206625" cy="447675"/>
            <a:chOff x="554" y="1413"/>
            <a:chExt cx="1390" cy="282"/>
          </a:xfrm>
        </p:grpSpPr>
        <p:sp>
          <p:nvSpPr>
            <p:cNvPr id="30731" name="Rectangle 22"/>
            <p:cNvSpPr>
              <a:spLocks noChangeArrowheads="1"/>
            </p:cNvSpPr>
            <p:nvPr/>
          </p:nvSpPr>
          <p:spPr bwMode="auto">
            <a:xfrm>
              <a:off x="554" y="1413"/>
              <a:ext cx="1390" cy="2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732" name="Rectangle 23"/>
            <p:cNvSpPr>
              <a:spLocks noChangeArrowheads="1"/>
            </p:cNvSpPr>
            <p:nvPr/>
          </p:nvSpPr>
          <p:spPr bwMode="auto">
            <a:xfrm>
              <a:off x="749" y="1507"/>
              <a:ext cx="100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sz="1800" b="1">
                  <a:solidFill>
                    <a:srgbClr val="000000"/>
                  </a:solidFill>
                  <a:latin typeface="Courier" charset="0"/>
                </a:rPr>
                <a:t>TariffSchedule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Instances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" y="3917950"/>
            <a:ext cx="8229600" cy="2178050"/>
          </a:xfrm>
        </p:spPr>
        <p:txBody>
          <a:bodyPr/>
          <a:lstStyle/>
          <a:p>
            <a:pPr eaLnBrk="1" hangingPunct="1"/>
            <a:r>
              <a:rPr lang="en-US" sz="2800" dirty="0" smtClean="0"/>
              <a:t>An </a:t>
            </a:r>
            <a:r>
              <a:rPr lang="en-US" sz="2800" b="1" i="1" dirty="0" smtClean="0"/>
              <a:t>instance</a:t>
            </a:r>
            <a:r>
              <a:rPr lang="en-US" sz="2800" dirty="0" smtClean="0"/>
              <a:t> represents a phenomenon.</a:t>
            </a:r>
          </a:p>
          <a:p>
            <a:pPr eaLnBrk="1" hangingPunct="1"/>
            <a:r>
              <a:rPr lang="en-US" sz="2800" dirty="0" smtClean="0"/>
              <a:t>The name of an instance is </a:t>
            </a:r>
            <a:r>
              <a:rPr lang="en-US" sz="2800" u="sng" dirty="0" smtClean="0"/>
              <a:t>underlined</a:t>
            </a:r>
            <a:r>
              <a:rPr lang="en-US" sz="2800" dirty="0" smtClean="0"/>
              <a:t> and can contain the class of the instance.</a:t>
            </a:r>
          </a:p>
          <a:p>
            <a:pPr eaLnBrk="1" hangingPunct="1"/>
            <a:r>
              <a:rPr lang="en-US" sz="2800" dirty="0" smtClean="0"/>
              <a:t>The attributes are represented with their </a:t>
            </a:r>
            <a:r>
              <a:rPr lang="en-US" sz="2800" b="1" i="1" dirty="0" smtClean="0"/>
              <a:t>values</a:t>
            </a:r>
            <a:r>
              <a:rPr lang="en-US" sz="2800" dirty="0" smtClean="0"/>
              <a:t>.</a:t>
            </a:r>
          </a:p>
          <a:p>
            <a:pPr eaLnBrk="1" hangingPunct="1"/>
            <a:endParaRPr lang="en-US" sz="2800" dirty="0" smtClean="0"/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903413" y="1878013"/>
            <a:ext cx="347821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1800" b="1" dirty="0">
                <a:solidFill>
                  <a:srgbClr val="000000"/>
                </a:solidFill>
                <a:latin typeface="Courier" charset="0"/>
              </a:rPr>
              <a:t>zone2price = {</a:t>
            </a:r>
          </a:p>
          <a:p>
            <a:pPr eaLnBrk="0" hangingPunct="0"/>
            <a:r>
              <a:rPr lang="en-US" sz="1800" b="1" dirty="0">
                <a:solidFill>
                  <a:srgbClr val="000000"/>
                </a:solidFill>
                <a:latin typeface="Courier" charset="0"/>
              </a:rPr>
              <a:t>{‘1’, .20},</a:t>
            </a:r>
            <a:br>
              <a:rPr lang="en-US" sz="1800" b="1" dirty="0">
                <a:solidFill>
                  <a:srgbClr val="000000"/>
                </a:solidFill>
                <a:latin typeface="Courier" charset="0"/>
              </a:rPr>
            </a:br>
            <a:r>
              <a:rPr lang="en-US" sz="1800" b="1" dirty="0">
                <a:solidFill>
                  <a:srgbClr val="000000"/>
                </a:solidFill>
                <a:latin typeface="Courier" charset="0"/>
              </a:rPr>
              <a:t>{‘2’, .40},</a:t>
            </a:r>
          </a:p>
          <a:p>
            <a:pPr eaLnBrk="0" hangingPunct="0"/>
            <a:r>
              <a:rPr lang="en-US" sz="1800" b="1" dirty="0">
                <a:solidFill>
                  <a:srgbClr val="000000"/>
                </a:solidFill>
                <a:latin typeface="Courier" charset="0"/>
              </a:rPr>
              <a:t>{‘3’, .60}}</a:t>
            </a:r>
          </a:p>
        </p:txBody>
      </p:sp>
      <p:grpSp>
        <p:nvGrpSpPr>
          <p:cNvPr id="31749" name="Group 5"/>
          <p:cNvGrpSpPr>
            <a:grpSpLocks/>
          </p:cNvGrpSpPr>
          <p:nvPr/>
        </p:nvGrpSpPr>
        <p:grpSpPr bwMode="auto">
          <a:xfrm>
            <a:off x="1825625" y="1493838"/>
            <a:ext cx="3500438" cy="447675"/>
            <a:chOff x="554" y="1413"/>
            <a:chExt cx="1390" cy="282"/>
          </a:xfrm>
        </p:grpSpPr>
        <p:sp>
          <p:nvSpPr>
            <p:cNvPr id="31751" name="Rectangle 6"/>
            <p:cNvSpPr>
              <a:spLocks noChangeArrowheads="1"/>
            </p:cNvSpPr>
            <p:nvPr/>
          </p:nvSpPr>
          <p:spPr bwMode="auto">
            <a:xfrm>
              <a:off x="554" y="1413"/>
              <a:ext cx="1390" cy="282"/>
            </a:xfrm>
            <a:prstGeom prst="rect">
              <a:avLst/>
            </a:prstGeom>
            <a:noFill/>
            <a:ln w="158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752" name="Rectangle 7"/>
            <p:cNvSpPr>
              <a:spLocks noChangeArrowheads="1"/>
            </p:cNvSpPr>
            <p:nvPr/>
          </p:nvSpPr>
          <p:spPr bwMode="auto">
            <a:xfrm>
              <a:off x="704" y="1501"/>
              <a:ext cx="1089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sz="1800" b="1" u="sng" dirty="0">
                  <a:solidFill>
                    <a:srgbClr val="000000"/>
                  </a:solidFill>
                  <a:latin typeface="Courier" charset="0"/>
                </a:rPr>
                <a:t>tarif_1974:TariffSchedule</a:t>
              </a:r>
            </a:p>
          </p:txBody>
        </p:sp>
      </p:grpSp>
      <p:sp>
        <p:nvSpPr>
          <p:cNvPr id="31750" name="Rectangle 8"/>
          <p:cNvSpPr>
            <a:spLocks noChangeArrowheads="1"/>
          </p:cNvSpPr>
          <p:nvPr/>
        </p:nvSpPr>
        <p:spPr bwMode="auto">
          <a:xfrm>
            <a:off x="1825625" y="1946275"/>
            <a:ext cx="3505200" cy="1171575"/>
          </a:xfrm>
          <a:prstGeom prst="rect">
            <a:avLst/>
          </a:prstGeom>
          <a:noFill/>
          <a:ln w="158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UML Class Notation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76400"/>
            <a:ext cx="8229600" cy="29718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000" smtClean="0"/>
              <a:t>A class is a rectangle divided into three parts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Class name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Class attributes (i.e. data members, variables)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Class operations (i.e. methods)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Modifiers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Private: -  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Public: +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Protected:  #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smtClean="0"/>
              <a:t>Static: Underlined  (i.e. shared among all members of the class)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Abstract class:  Name in italics</a:t>
            </a:r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2819400" y="4648200"/>
          <a:ext cx="3886200" cy="193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Visio" r:id="rId4" imgW="2472309" imgH="1123683" progId="Visio.Drawing.11">
                  <p:embed/>
                </p:oleObj>
              </mc:Choice>
              <mc:Fallback>
                <p:oleObj name="Visio" r:id="rId4" imgW="2472309" imgH="1123683" progId="Visio.Drawing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4648200"/>
                        <a:ext cx="3886200" cy="193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UML Class Notation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752600"/>
            <a:ext cx="8458200" cy="5105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Lines or arrows between classes indicate relationships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Association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dirty="0" smtClean="0"/>
              <a:t>A relationship between instances of two classes, where one class must know about the other to do its work, e.g. client communicates to server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dirty="0" smtClean="0"/>
              <a:t>indicated by a straight line or arrow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Aggregation 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dirty="0" smtClean="0"/>
              <a:t>An association where one class belongs to a collection, e.g. instructor part of Faculty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dirty="0" smtClean="0"/>
              <a:t>Indicated by an empty diamond on the side of the collection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Composition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dirty="0" smtClean="0"/>
              <a:t>Strong form of Aggregation 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dirty="0" smtClean="0"/>
              <a:t>Lifetime control; components cannot exist without the aggregate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dirty="0" smtClean="0"/>
              <a:t>Indicated by a solid diamond on the side of the collection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/>
              <a:t>Inheritance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dirty="0" smtClean="0"/>
              <a:t>An inheritance link indicating one class a superclass relationship, e.g. bird is part of mammal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dirty="0" smtClean="0"/>
              <a:t>Indicated by triangle pointing to superclass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Aggregation</a:t>
            </a:r>
          </a:p>
        </p:txBody>
      </p:sp>
      <p:pic>
        <p:nvPicPr>
          <p:cNvPr id="3584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2362200"/>
            <a:ext cx="43815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Text Box 5"/>
          <p:cNvSpPr txBox="1">
            <a:spLocks noChangeArrowheads="1"/>
          </p:cNvSpPr>
          <p:nvPr/>
        </p:nvSpPr>
        <p:spPr bwMode="auto">
          <a:xfrm>
            <a:off x="304800" y="1676400"/>
            <a:ext cx="876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Aggregation is an association with a “collection-member” relationship</a:t>
            </a:r>
          </a:p>
        </p:txBody>
      </p:sp>
      <p:sp>
        <p:nvSpPr>
          <p:cNvPr id="35845" name="Line 6"/>
          <p:cNvSpPr>
            <a:spLocks noChangeShapeType="1"/>
          </p:cNvSpPr>
          <p:nvPr/>
        </p:nvSpPr>
        <p:spPr bwMode="auto">
          <a:xfrm flipH="1">
            <a:off x="1981200" y="3251200"/>
            <a:ext cx="45720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5846" name="AutoShape 7"/>
          <p:cNvSpPr>
            <a:spLocks noChangeArrowheads="1"/>
          </p:cNvSpPr>
          <p:nvPr/>
        </p:nvSpPr>
        <p:spPr bwMode="auto">
          <a:xfrm>
            <a:off x="1524000" y="3784600"/>
            <a:ext cx="2209800" cy="1016000"/>
          </a:xfrm>
          <a:prstGeom prst="foldedCorner">
            <a:avLst>
              <a:gd name="adj" fmla="val 125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47" name="Text Box 8"/>
          <p:cNvSpPr txBox="1">
            <a:spLocks noChangeArrowheads="1"/>
          </p:cNvSpPr>
          <p:nvPr/>
        </p:nvSpPr>
        <p:spPr bwMode="auto">
          <a:xfrm>
            <a:off x="1600200" y="4006850"/>
            <a:ext cx="19050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void doSomething()</a:t>
            </a:r>
            <a:br>
              <a:rPr lang="en-US" sz="1600"/>
            </a:br>
            <a:r>
              <a:rPr lang="en-US" sz="1600"/>
              <a:t>   aModule.service();</a:t>
            </a:r>
          </a:p>
        </p:txBody>
      </p:sp>
      <p:sp>
        <p:nvSpPr>
          <p:cNvPr id="35848" name="Text Box 9"/>
          <p:cNvSpPr txBox="1">
            <a:spLocks noChangeArrowheads="1"/>
          </p:cNvSpPr>
          <p:nvPr/>
        </p:nvSpPr>
        <p:spPr bwMode="auto">
          <a:xfrm>
            <a:off x="4648200" y="3886200"/>
            <a:ext cx="34750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Hollow diamond on</a:t>
            </a:r>
          </a:p>
          <a:p>
            <a:r>
              <a:rPr lang="en-US"/>
              <a:t>the Collection side</a:t>
            </a:r>
          </a:p>
          <a:p>
            <a:endParaRPr lang="en-US"/>
          </a:p>
          <a:p>
            <a:r>
              <a:rPr lang="en-US"/>
              <a:t>No sole ownership implied</a:t>
            </a:r>
          </a:p>
        </p:txBody>
      </p:sp>
      <p:sp>
        <p:nvSpPr>
          <p:cNvPr id="35849" name="Line 13"/>
          <p:cNvSpPr>
            <a:spLocks noChangeShapeType="1"/>
          </p:cNvSpPr>
          <p:nvPr/>
        </p:nvSpPr>
        <p:spPr bwMode="auto">
          <a:xfrm flipH="1" flipV="1">
            <a:off x="4419600" y="2743200"/>
            <a:ext cx="381000" cy="1219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Composition</a:t>
            </a:r>
          </a:p>
        </p:txBody>
      </p:sp>
      <p:graphicFrame>
        <p:nvGraphicFramePr>
          <p:cNvPr id="2050" name="Object 5"/>
          <p:cNvGraphicFramePr>
            <a:graphicFrameLocks noChangeAspect="1"/>
          </p:cNvGraphicFramePr>
          <p:nvPr/>
        </p:nvGraphicFramePr>
        <p:xfrm>
          <a:off x="1219200" y="3200400"/>
          <a:ext cx="6553200" cy="161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Visio" r:id="rId4" imgW="4553712" imgH="1125055" progId="Visio.Drawing.11">
                  <p:embed/>
                </p:oleObj>
              </mc:Choice>
              <mc:Fallback>
                <p:oleObj name="Visio" r:id="rId4" imgW="4553712" imgH="1125055" progId="Visio.Drawing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3200400"/>
                        <a:ext cx="6553200" cy="1619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457200" y="1447800"/>
            <a:ext cx="83359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Composition is Aggregation with:</a:t>
            </a:r>
          </a:p>
          <a:p>
            <a:r>
              <a:rPr lang="en-US"/>
              <a:t>	Lifetime Control (owner controls construction, destruction)</a:t>
            </a:r>
          </a:p>
          <a:p>
            <a:r>
              <a:rPr lang="en-US"/>
              <a:t>	Part object may belong to only one whole object</a:t>
            </a:r>
          </a:p>
        </p:txBody>
      </p:sp>
      <p:sp>
        <p:nvSpPr>
          <p:cNvPr id="2053" name="Text Box 7"/>
          <p:cNvSpPr txBox="1">
            <a:spLocks noChangeArrowheads="1"/>
          </p:cNvSpPr>
          <p:nvPr/>
        </p:nvSpPr>
        <p:spPr bwMode="auto">
          <a:xfrm>
            <a:off x="3429000" y="5181600"/>
            <a:ext cx="29114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Filled diamond on side of the Collection</a:t>
            </a:r>
          </a:p>
        </p:txBody>
      </p:sp>
      <p:sp>
        <p:nvSpPr>
          <p:cNvPr id="2054" name="Line 8"/>
          <p:cNvSpPr>
            <a:spLocks noChangeShapeType="1"/>
          </p:cNvSpPr>
          <p:nvPr/>
        </p:nvSpPr>
        <p:spPr bwMode="auto">
          <a:xfrm flipH="1" flipV="1">
            <a:off x="3124200" y="4038600"/>
            <a:ext cx="381000" cy="1219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055" name="Line 9"/>
          <p:cNvSpPr>
            <a:spLocks noChangeShapeType="1"/>
          </p:cNvSpPr>
          <p:nvPr/>
        </p:nvSpPr>
        <p:spPr bwMode="auto">
          <a:xfrm flipH="1">
            <a:off x="914400" y="4114800"/>
            <a:ext cx="45720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6" name="AutoShape 10"/>
          <p:cNvSpPr>
            <a:spLocks noChangeArrowheads="1"/>
          </p:cNvSpPr>
          <p:nvPr/>
        </p:nvSpPr>
        <p:spPr bwMode="auto">
          <a:xfrm>
            <a:off x="457200" y="4648200"/>
            <a:ext cx="2209800" cy="1524000"/>
          </a:xfrm>
          <a:prstGeom prst="foldedCorner">
            <a:avLst>
              <a:gd name="adj" fmla="val 125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57" name="Text Box 11"/>
          <p:cNvSpPr txBox="1">
            <a:spLocks noChangeArrowheads="1"/>
          </p:cNvSpPr>
          <p:nvPr/>
        </p:nvSpPr>
        <p:spPr bwMode="auto">
          <a:xfrm>
            <a:off x="533400" y="4724400"/>
            <a:ext cx="19050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   members[0] = </a:t>
            </a:r>
            <a:br>
              <a:rPr lang="en-US" sz="1600"/>
            </a:br>
            <a:r>
              <a:rPr lang="en-US" sz="1600"/>
              <a:t>    new Employee();</a:t>
            </a:r>
          </a:p>
          <a:p>
            <a:pPr>
              <a:spcBef>
                <a:spcPct val="50000"/>
              </a:spcBef>
            </a:pPr>
            <a:r>
              <a:rPr lang="en-US" sz="1600"/>
              <a:t>  …</a:t>
            </a:r>
          </a:p>
          <a:p>
            <a:pPr>
              <a:spcBef>
                <a:spcPct val="50000"/>
              </a:spcBef>
            </a:pPr>
            <a:r>
              <a:rPr lang="en-US" sz="1600"/>
              <a:t>  delete members[0];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Inheritance</a:t>
            </a:r>
          </a:p>
        </p:txBody>
      </p:sp>
      <p:pic>
        <p:nvPicPr>
          <p:cNvPr id="3686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2209800"/>
            <a:ext cx="18954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Rectangle 5"/>
          <p:cNvSpPr>
            <a:spLocks noChangeArrowheads="1"/>
          </p:cNvSpPr>
          <p:nvPr/>
        </p:nvSpPr>
        <p:spPr bwMode="auto">
          <a:xfrm>
            <a:off x="2438400" y="1447800"/>
            <a:ext cx="4046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Standard concept of inheritance</a:t>
            </a:r>
          </a:p>
        </p:txBody>
      </p:sp>
      <p:sp>
        <p:nvSpPr>
          <p:cNvPr id="36869" name="Line 6"/>
          <p:cNvSpPr>
            <a:spLocks noChangeShapeType="1"/>
          </p:cNvSpPr>
          <p:nvPr/>
        </p:nvSpPr>
        <p:spPr bwMode="auto">
          <a:xfrm flipH="1">
            <a:off x="4191000" y="4495800"/>
            <a:ext cx="45720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6870" name="AutoShape 7"/>
          <p:cNvSpPr>
            <a:spLocks noChangeArrowheads="1"/>
          </p:cNvSpPr>
          <p:nvPr/>
        </p:nvSpPr>
        <p:spPr bwMode="auto">
          <a:xfrm>
            <a:off x="3733800" y="5029200"/>
            <a:ext cx="2057400" cy="838200"/>
          </a:xfrm>
          <a:prstGeom prst="foldedCorner">
            <a:avLst>
              <a:gd name="adj" fmla="val 125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6871" name="Text Box 8"/>
          <p:cNvSpPr txBox="1">
            <a:spLocks noChangeArrowheads="1"/>
          </p:cNvSpPr>
          <p:nvPr/>
        </p:nvSpPr>
        <p:spPr bwMode="auto">
          <a:xfrm>
            <a:off x="3810000" y="5105400"/>
            <a:ext cx="1905000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class B() extends A</a:t>
            </a:r>
          </a:p>
          <a:p>
            <a:pPr>
              <a:spcBef>
                <a:spcPct val="50000"/>
              </a:spcBef>
            </a:pPr>
            <a:r>
              <a:rPr lang="en-US" sz="1600"/>
              <a:t>…</a:t>
            </a:r>
          </a:p>
        </p:txBody>
      </p:sp>
      <p:sp>
        <p:nvSpPr>
          <p:cNvPr id="36872" name="Text Box 9"/>
          <p:cNvSpPr txBox="1">
            <a:spLocks noChangeArrowheads="1"/>
          </p:cNvSpPr>
          <p:nvPr/>
        </p:nvSpPr>
        <p:spPr bwMode="auto">
          <a:xfrm>
            <a:off x="6096000" y="2667000"/>
            <a:ext cx="2911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Base Class</a:t>
            </a:r>
          </a:p>
        </p:txBody>
      </p:sp>
      <p:sp>
        <p:nvSpPr>
          <p:cNvPr id="36873" name="Line 10"/>
          <p:cNvSpPr>
            <a:spLocks noChangeShapeType="1"/>
          </p:cNvSpPr>
          <p:nvPr/>
        </p:nvSpPr>
        <p:spPr bwMode="auto">
          <a:xfrm flipH="1" flipV="1">
            <a:off x="5638800" y="2590800"/>
            <a:ext cx="457200" cy="228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36874" name="Text Box 11"/>
          <p:cNvSpPr txBox="1">
            <a:spLocks noChangeArrowheads="1"/>
          </p:cNvSpPr>
          <p:nvPr/>
        </p:nvSpPr>
        <p:spPr bwMode="auto">
          <a:xfrm>
            <a:off x="6096000" y="4191000"/>
            <a:ext cx="2911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Derived Class</a:t>
            </a:r>
          </a:p>
        </p:txBody>
      </p:sp>
      <p:sp>
        <p:nvSpPr>
          <p:cNvPr id="36875" name="Line 12"/>
          <p:cNvSpPr>
            <a:spLocks noChangeShapeType="1"/>
          </p:cNvSpPr>
          <p:nvPr/>
        </p:nvSpPr>
        <p:spPr bwMode="auto">
          <a:xfrm flipH="1" flipV="1">
            <a:off x="5638800" y="4114800"/>
            <a:ext cx="457200" cy="228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UML Multiplicities</a:t>
            </a:r>
          </a:p>
        </p:txBody>
      </p:sp>
      <p:graphicFrame>
        <p:nvGraphicFramePr>
          <p:cNvPr id="18502" name="Group 70"/>
          <p:cNvGraphicFramePr>
            <a:graphicFrameLocks noGrp="1"/>
          </p:cNvGraphicFramePr>
          <p:nvPr>
            <p:ph type="tbl" idx="1"/>
          </p:nvPr>
        </p:nvGraphicFramePr>
        <p:xfrm>
          <a:off x="609600" y="2438400"/>
          <a:ext cx="7848600" cy="3246120"/>
        </p:xfrm>
        <a:graphic>
          <a:graphicData uri="http://schemas.openxmlformats.org/drawingml/2006/table">
            <a:tbl>
              <a:tblPr/>
              <a:tblGrid>
                <a:gridCol w="2286000"/>
                <a:gridCol w="5562600"/>
              </a:tblGrid>
              <a:tr h="5334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Multiplicities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Meaning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0..1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zero or one instance. The notation </a:t>
                      </a: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 . . m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indicates </a:t>
                      </a: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to</a:t>
                      </a:r>
                      <a:r>
                        <a:rPr kumimoji="0" lang="en-US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instances.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0..*</a:t>
                      </a:r>
                      <a:r>
                        <a:rPr kumimoji="0" lang="en-US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 or 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*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no limit on the number of instances (including none).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exactly one instance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1..*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at least one instance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911" name="Text Box 68"/>
          <p:cNvSpPr txBox="1">
            <a:spLocks noChangeArrowheads="1"/>
          </p:cNvSpPr>
          <p:nvPr/>
        </p:nvSpPr>
        <p:spPr bwMode="auto">
          <a:xfrm>
            <a:off x="381000" y="1752600"/>
            <a:ext cx="8359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Links on associations to specify more details about the relationship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UML Class Example</a:t>
            </a:r>
          </a:p>
        </p:txBody>
      </p:sp>
      <p:pic>
        <p:nvPicPr>
          <p:cNvPr id="38915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04800" y="1676400"/>
            <a:ext cx="8610600" cy="4267200"/>
          </a:xfr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Association Details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Can assign names to the ends of the association to give further information</a:t>
            </a:r>
          </a:p>
        </p:txBody>
      </p:sp>
      <p:grpSp>
        <p:nvGrpSpPr>
          <p:cNvPr id="39940" name="Group 8"/>
          <p:cNvGrpSpPr>
            <a:grpSpLocks noChangeAspect="1"/>
          </p:cNvGrpSpPr>
          <p:nvPr/>
        </p:nvGrpSpPr>
        <p:grpSpPr bwMode="auto">
          <a:xfrm>
            <a:off x="990600" y="3581400"/>
            <a:ext cx="6400800" cy="1582738"/>
            <a:chOff x="624" y="2256"/>
            <a:chExt cx="4032" cy="997"/>
          </a:xfrm>
        </p:grpSpPr>
        <p:sp>
          <p:nvSpPr>
            <p:cNvPr id="39941" name="AutoShape 7"/>
            <p:cNvSpPr>
              <a:spLocks noChangeAspect="1" noChangeArrowheads="1" noTextEdit="1"/>
            </p:cNvSpPr>
            <p:nvPr/>
          </p:nvSpPr>
          <p:spPr bwMode="auto">
            <a:xfrm>
              <a:off x="624" y="2256"/>
              <a:ext cx="4032" cy="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42" name="Rectangle 9"/>
            <p:cNvSpPr>
              <a:spLocks noChangeArrowheads="1"/>
            </p:cNvSpPr>
            <p:nvPr/>
          </p:nvSpPr>
          <p:spPr bwMode="auto">
            <a:xfrm>
              <a:off x="2889" y="2890"/>
              <a:ext cx="1751" cy="34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43" name="Rectangle 10"/>
            <p:cNvSpPr>
              <a:spLocks noChangeArrowheads="1"/>
            </p:cNvSpPr>
            <p:nvPr/>
          </p:nvSpPr>
          <p:spPr bwMode="auto">
            <a:xfrm>
              <a:off x="2889" y="2890"/>
              <a:ext cx="1751" cy="346"/>
            </a:xfrm>
            <a:prstGeom prst="rect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44" name="Rectangle 11"/>
            <p:cNvSpPr>
              <a:spLocks noChangeArrowheads="1"/>
            </p:cNvSpPr>
            <p:nvPr/>
          </p:nvSpPr>
          <p:spPr bwMode="auto">
            <a:xfrm>
              <a:off x="2901" y="2898"/>
              <a:ext cx="9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+</a:t>
              </a:r>
              <a:endParaRPr lang="en-US"/>
            </a:p>
          </p:txBody>
        </p:sp>
        <p:sp>
          <p:nvSpPr>
            <p:cNvPr id="39945" name="Rectangle 12"/>
            <p:cNvSpPr>
              <a:spLocks noChangeArrowheads="1"/>
            </p:cNvSpPr>
            <p:nvPr/>
          </p:nvSpPr>
          <p:spPr bwMode="auto">
            <a:xfrm>
              <a:off x="2952" y="2898"/>
              <a:ext cx="422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getName</a:t>
              </a:r>
              <a:endParaRPr lang="en-US"/>
            </a:p>
          </p:txBody>
        </p:sp>
        <p:sp>
          <p:nvSpPr>
            <p:cNvPr id="39946" name="Rectangle 13"/>
            <p:cNvSpPr>
              <a:spLocks noChangeArrowheads="1"/>
            </p:cNvSpPr>
            <p:nvPr/>
          </p:nvSpPr>
          <p:spPr bwMode="auto">
            <a:xfrm>
              <a:off x="3314" y="2898"/>
              <a:ext cx="186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() : </a:t>
              </a:r>
              <a:endParaRPr lang="en-US"/>
            </a:p>
          </p:txBody>
        </p:sp>
        <p:sp>
          <p:nvSpPr>
            <p:cNvPr id="39947" name="Rectangle 14"/>
            <p:cNvSpPr>
              <a:spLocks noChangeArrowheads="1"/>
            </p:cNvSpPr>
            <p:nvPr/>
          </p:nvSpPr>
          <p:spPr bwMode="auto">
            <a:xfrm>
              <a:off x="3449" y="2898"/>
              <a:ext cx="270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string</a:t>
              </a:r>
              <a:endParaRPr lang="en-US"/>
            </a:p>
          </p:txBody>
        </p:sp>
        <p:sp>
          <p:nvSpPr>
            <p:cNvPr id="39948" name="Rectangle 15"/>
            <p:cNvSpPr>
              <a:spLocks noChangeArrowheads="1"/>
            </p:cNvSpPr>
            <p:nvPr/>
          </p:nvSpPr>
          <p:spPr bwMode="auto">
            <a:xfrm>
              <a:off x="2901" y="3008"/>
              <a:ext cx="9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+</a:t>
              </a:r>
              <a:endParaRPr lang="en-US"/>
            </a:p>
          </p:txBody>
        </p:sp>
        <p:sp>
          <p:nvSpPr>
            <p:cNvPr id="39949" name="Rectangle 16"/>
            <p:cNvSpPr>
              <a:spLocks noChangeArrowheads="1"/>
            </p:cNvSpPr>
            <p:nvPr/>
          </p:nvSpPr>
          <p:spPr bwMode="auto">
            <a:xfrm>
              <a:off x="2952" y="3008"/>
              <a:ext cx="41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setName</a:t>
              </a:r>
              <a:endParaRPr lang="en-US"/>
            </a:p>
          </p:txBody>
        </p:sp>
        <p:sp>
          <p:nvSpPr>
            <p:cNvPr id="39950" name="Rectangle 17"/>
            <p:cNvSpPr>
              <a:spLocks noChangeArrowheads="1"/>
            </p:cNvSpPr>
            <p:nvPr/>
          </p:nvSpPr>
          <p:spPr bwMode="auto">
            <a:xfrm>
              <a:off x="3314" y="3008"/>
              <a:ext cx="101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()</a:t>
              </a:r>
              <a:endParaRPr lang="en-US"/>
            </a:p>
          </p:txBody>
        </p:sp>
        <p:sp>
          <p:nvSpPr>
            <p:cNvPr id="39951" name="Rectangle 18"/>
            <p:cNvSpPr>
              <a:spLocks noChangeArrowheads="1"/>
            </p:cNvSpPr>
            <p:nvPr/>
          </p:nvSpPr>
          <p:spPr bwMode="auto">
            <a:xfrm>
              <a:off x="2901" y="3117"/>
              <a:ext cx="76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-</a:t>
              </a:r>
              <a:endParaRPr lang="en-US"/>
            </a:p>
          </p:txBody>
        </p:sp>
        <p:sp>
          <p:nvSpPr>
            <p:cNvPr id="39952" name="Rectangle 19"/>
            <p:cNvSpPr>
              <a:spLocks noChangeArrowheads="1"/>
            </p:cNvSpPr>
            <p:nvPr/>
          </p:nvSpPr>
          <p:spPr bwMode="auto">
            <a:xfrm>
              <a:off x="2926" y="3117"/>
              <a:ext cx="717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calcInternalStuff</a:t>
              </a:r>
              <a:endParaRPr lang="en-US"/>
            </a:p>
          </p:txBody>
        </p:sp>
        <p:sp>
          <p:nvSpPr>
            <p:cNvPr id="39953" name="Rectangle 20"/>
            <p:cNvSpPr>
              <a:spLocks noChangeArrowheads="1"/>
            </p:cNvSpPr>
            <p:nvPr/>
          </p:nvSpPr>
          <p:spPr bwMode="auto">
            <a:xfrm>
              <a:off x="3576" y="3117"/>
              <a:ext cx="76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(</a:t>
              </a:r>
              <a:endParaRPr lang="en-US"/>
            </a:p>
          </p:txBody>
        </p:sp>
        <p:sp>
          <p:nvSpPr>
            <p:cNvPr id="39954" name="Rectangle 21"/>
            <p:cNvSpPr>
              <a:spLocks noChangeArrowheads="1"/>
            </p:cNvSpPr>
            <p:nvPr/>
          </p:nvSpPr>
          <p:spPr bwMode="auto">
            <a:xfrm>
              <a:off x="3601" y="3117"/>
              <a:ext cx="211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in x </a:t>
              </a:r>
              <a:endParaRPr lang="en-US"/>
            </a:p>
          </p:txBody>
        </p:sp>
        <p:sp>
          <p:nvSpPr>
            <p:cNvPr id="39955" name="Rectangle 22"/>
            <p:cNvSpPr>
              <a:spLocks noChangeArrowheads="1"/>
            </p:cNvSpPr>
            <p:nvPr/>
          </p:nvSpPr>
          <p:spPr bwMode="auto">
            <a:xfrm>
              <a:off x="3770" y="3117"/>
              <a:ext cx="9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: </a:t>
              </a:r>
              <a:endParaRPr lang="en-US"/>
            </a:p>
          </p:txBody>
        </p:sp>
        <p:sp>
          <p:nvSpPr>
            <p:cNvPr id="39956" name="Rectangle 23"/>
            <p:cNvSpPr>
              <a:spLocks noChangeArrowheads="1"/>
            </p:cNvSpPr>
            <p:nvPr/>
          </p:nvSpPr>
          <p:spPr bwMode="auto">
            <a:xfrm>
              <a:off x="3820" y="3117"/>
              <a:ext cx="219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byte</a:t>
              </a:r>
              <a:endParaRPr lang="en-US"/>
            </a:p>
          </p:txBody>
        </p:sp>
        <p:sp>
          <p:nvSpPr>
            <p:cNvPr id="39957" name="Rectangle 24"/>
            <p:cNvSpPr>
              <a:spLocks noChangeArrowheads="1"/>
            </p:cNvSpPr>
            <p:nvPr/>
          </p:nvSpPr>
          <p:spPr bwMode="auto">
            <a:xfrm>
              <a:off x="3989" y="3117"/>
              <a:ext cx="9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, </a:t>
              </a:r>
              <a:endParaRPr lang="en-US"/>
            </a:p>
          </p:txBody>
        </p:sp>
        <p:sp>
          <p:nvSpPr>
            <p:cNvPr id="39958" name="Rectangle 25"/>
            <p:cNvSpPr>
              <a:spLocks noChangeArrowheads="1"/>
            </p:cNvSpPr>
            <p:nvPr/>
          </p:nvSpPr>
          <p:spPr bwMode="auto">
            <a:xfrm>
              <a:off x="4040" y="3117"/>
              <a:ext cx="211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in y </a:t>
              </a:r>
              <a:endParaRPr lang="en-US"/>
            </a:p>
          </p:txBody>
        </p:sp>
        <p:sp>
          <p:nvSpPr>
            <p:cNvPr id="39959" name="Rectangle 26"/>
            <p:cNvSpPr>
              <a:spLocks noChangeArrowheads="1"/>
            </p:cNvSpPr>
            <p:nvPr/>
          </p:nvSpPr>
          <p:spPr bwMode="auto">
            <a:xfrm>
              <a:off x="4208" y="3117"/>
              <a:ext cx="9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: </a:t>
              </a:r>
              <a:endParaRPr lang="en-US"/>
            </a:p>
          </p:txBody>
        </p:sp>
        <p:sp>
          <p:nvSpPr>
            <p:cNvPr id="39960" name="Rectangle 27"/>
            <p:cNvSpPr>
              <a:spLocks noChangeArrowheads="1"/>
            </p:cNvSpPr>
            <p:nvPr/>
          </p:nvSpPr>
          <p:spPr bwMode="auto">
            <a:xfrm>
              <a:off x="4259" y="3117"/>
              <a:ext cx="36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decimal</a:t>
              </a:r>
              <a:endParaRPr lang="en-US"/>
            </a:p>
          </p:txBody>
        </p:sp>
        <p:sp>
          <p:nvSpPr>
            <p:cNvPr id="39961" name="Rectangle 28"/>
            <p:cNvSpPr>
              <a:spLocks noChangeArrowheads="1"/>
            </p:cNvSpPr>
            <p:nvPr/>
          </p:nvSpPr>
          <p:spPr bwMode="auto">
            <a:xfrm>
              <a:off x="4563" y="3117"/>
              <a:ext cx="76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)</a:t>
              </a:r>
              <a:endParaRPr lang="en-US"/>
            </a:p>
          </p:txBody>
        </p:sp>
        <p:sp>
          <p:nvSpPr>
            <p:cNvPr id="39962" name="Rectangle 29"/>
            <p:cNvSpPr>
              <a:spLocks noChangeArrowheads="1"/>
            </p:cNvSpPr>
            <p:nvPr/>
          </p:nvSpPr>
          <p:spPr bwMode="auto">
            <a:xfrm>
              <a:off x="2889" y="2435"/>
              <a:ext cx="1751" cy="45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63" name="Rectangle 30"/>
            <p:cNvSpPr>
              <a:spLocks noChangeArrowheads="1"/>
            </p:cNvSpPr>
            <p:nvPr/>
          </p:nvSpPr>
          <p:spPr bwMode="auto">
            <a:xfrm>
              <a:off x="2889" y="2435"/>
              <a:ext cx="1751" cy="455"/>
            </a:xfrm>
            <a:prstGeom prst="rect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64" name="Rectangle 31"/>
            <p:cNvSpPr>
              <a:spLocks noChangeArrowheads="1"/>
            </p:cNvSpPr>
            <p:nvPr/>
          </p:nvSpPr>
          <p:spPr bwMode="auto">
            <a:xfrm>
              <a:off x="2901" y="2442"/>
              <a:ext cx="76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-</a:t>
              </a:r>
              <a:endParaRPr lang="en-US"/>
            </a:p>
          </p:txBody>
        </p:sp>
        <p:sp>
          <p:nvSpPr>
            <p:cNvPr id="39965" name="Rectangle 32"/>
            <p:cNvSpPr>
              <a:spLocks noChangeArrowheads="1"/>
            </p:cNvSpPr>
            <p:nvPr/>
          </p:nvSpPr>
          <p:spPr bwMode="auto">
            <a:xfrm>
              <a:off x="2926" y="2442"/>
              <a:ext cx="321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Name </a:t>
              </a:r>
              <a:endParaRPr lang="en-US"/>
            </a:p>
          </p:txBody>
        </p:sp>
        <p:sp>
          <p:nvSpPr>
            <p:cNvPr id="39966" name="Rectangle 33"/>
            <p:cNvSpPr>
              <a:spLocks noChangeArrowheads="1"/>
            </p:cNvSpPr>
            <p:nvPr/>
          </p:nvSpPr>
          <p:spPr bwMode="auto">
            <a:xfrm>
              <a:off x="3196" y="2442"/>
              <a:ext cx="9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: </a:t>
              </a:r>
              <a:endParaRPr lang="en-US"/>
            </a:p>
          </p:txBody>
        </p:sp>
        <p:sp>
          <p:nvSpPr>
            <p:cNvPr id="39967" name="Rectangle 34"/>
            <p:cNvSpPr>
              <a:spLocks noChangeArrowheads="1"/>
            </p:cNvSpPr>
            <p:nvPr/>
          </p:nvSpPr>
          <p:spPr bwMode="auto">
            <a:xfrm>
              <a:off x="3247" y="2442"/>
              <a:ext cx="270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string</a:t>
              </a:r>
              <a:endParaRPr lang="en-US"/>
            </a:p>
          </p:txBody>
        </p:sp>
        <p:sp>
          <p:nvSpPr>
            <p:cNvPr id="39968" name="Rectangle 35"/>
            <p:cNvSpPr>
              <a:spLocks noChangeArrowheads="1"/>
            </p:cNvSpPr>
            <p:nvPr/>
          </p:nvSpPr>
          <p:spPr bwMode="auto">
            <a:xfrm>
              <a:off x="2901" y="2552"/>
              <a:ext cx="9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+</a:t>
              </a:r>
              <a:endParaRPr lang="en-US"/>
            </a:p>
          </p:txBody>
        </p:sp>
        <p:sp>
          <p:nvSpPr>
            <p:cNvPr id="39969" name="Rectangle 36"/>
            <p:cNvSpPr>
              <a:spLocks noChangeArrowheads="1"/>
            </p:cNvSpPr>
            <p:nvPr/>
          </p:nvSpPr>
          <p:spPr bwMode="auto">
            <a:xfrm>
              <a:off x="2952" y="2552"/>
              <a:ext cx="160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ID </a:t>
              </a:r>
              <a:endParaRPr lang="en-US"/>
            </a:p>
          </p:txBody>
        </p:sp>
        <p:sp>
          <p:nvSpPr>
            <p:cNvPr id="39970" name="Rectangle 37"/>
            <p:cNvSpPr>
              <a:spLocks noChangeArrowheads="1"/>
            </p:cNvSpPr>
            <p:nvPr/>
          </p:nvSpPr>
          <p:spPr bwMode="auto">
            <a:xfrm>
              <a:off x="3070" y="2552"/>
              <a:ext cx="9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: </a:t>
              </a:r>
              <a:endParaRPr lang="en-US"/>
            </a:p>
          </p:txBody>
        </p:sp>
        <p:sp>
          <p:nvSpPr>
            <p:cNvPr id="39971" name="Rectangle 38"/>
            <p:cNvSpPr>
              <a:spLocks noChangeArrowheads="1"/>
            </p:cNvSpPr>
            <p:nvPr/>
          </p:nvSpPr>
          <p:spPr bwMode="auto">
            <a:xfrm>
              <a:off x="3120" y="2552"/>
              <a:ext cx="219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long</a:t>
              </a:r>
              <a:endParaRPr lang="en-US"/>
            </a:p>
          </p:txBody>
        </p:sp>
        <p:sp>
          <p:nvSpPr>
            <p:cNvPr id="39972" name="Rectangle 39"/>
            <p:cNvSpPr>
              <a:spLocks noChangeArrowheads="1"/>
            </p:cNvSpPr>
            <p:nvPr/>
          </p:nvSpPr>
          <p:spPr bwMode="auto">
            <a:xfrm>
              <a:off x="2901" y="2662"/>
              <a:ext cx="9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#</a:t>
              </a:r>
              <a:endParaRPr lang="en-US"/>
            </a:p>
          </p:txBody>
        </p:sp>
        <p:sp>
          <p:nvSpPr>
            <p:cNvPr id="39973" name="Rectangle 40"/>
            <p:cNvSpPr>
              <a:spLocks noChangeArrowheads="1"/>
            </p:cNvSpPr>
            <p:nvPr/>
          </p:nvSpPr>
          <p:spPr bwMode="auto">
            <a:xfrm>
              <a:off x="2952" y="2662"/>
              <a:ext cx="329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Salary </a:t>
              </a:r>
              <a:endParaRPr lang="en-US"/>
            </a:p>
          </p:txBody>
        </p:sp>
        <p:sp>
          <p:nvSpPr>
            <p:cNvPr id="39974" name="Rectangle 41"/>
            <p:cNvSpPr>
              <a:spLocks noChangeArrowheads="1"/>
            </p:cNvSpPr>
            <p:nvPr/>
          </p:nvSpPr>
          <p:spPr bwMode="auto">
            <a:xfrm>
              <a:off x="3230" y="2662"/>
              <a:ext cx="9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: </a:t>
              </a:r>
              <a:endParaRPr lang="en-US"/>
            </a:p>
          </p:txBody>
        </p:sp>
        <p:sp>
          <p:nvSpPr>
            <p:cNvPr id="39975" name="Rectangle 42"/>
            <p:cNvSpPr>
              <a:spLocks noChangeArrowheads="1"/>
            </p:cNvSpPr>
            <p:nvPr/>
          </p:nvSpPr>
          <p:spPr bwMode="auto">
            <a:xfrm>
              <a:off x="3281" y="2662"/>
              <a:ext cx="321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double</a:t>
              </a:r>
              <a:endParaRPr lang="en-US"/>
            </a:p>
          </p:txBody>
        </p:sp>
        <p:sp>
          <p:nvSpPr>
            <p:cNvPr id="39976" name="Rectangle 43"/>
            <p:cNvSpPr>
              <a:spLocks noChangeArrowheads="1"/>
            </p:cNvSpPr>
            <p:nvPr/>
          </p:nvSpPr>
          <p:spPr bwMode="auto">
            <a:xfrm>
              <a:off x="2901" y="2771"/>
              <a:ext cx="76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-</a:t>
              </a:r>
              <a:endParaRPr lang="en-US"/>
            </a:p>
          </p:txBody>
        </p:sp>
        <p:sp>
          <p:nvSpPr>
            <p:cNvPr id="39977" name="Rectangle 44"/>
            <p:cNvSpPr>
              <a:spLocks noChangeArrowheads="1"/>
            </p:cNvSpPr>
            <p:nvPr/>
          </p:nvSpPr>
          <p:spPr bwMode="auto">
            <a:xfrm>
              <a:off x="2926" y="2771"/>
              <a:ext cx="278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adfaf </a:t>
              </a:r>
              <a:endParaRPr lang="en-US"/>
            </a:p>
          </p:txBody>
        </p:sp>
        <p:sp>
          <p:nvSpPr>
            <p:cNvPr id="39978" name="Rectangle 45"/>
            <p:cNvSpPr>
              <a:spLocks noChangeArrowheads="1"/>
            </p:cNvSpPr>
            <p:nvPr/>
          </p:nvSpPr>
          <p:spPr bwMode="auto">
            <a:xfrm>
              <a:off x="3154" y="2771"/>
              <a:ext cx="9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: </a:t>
              </a:r>
              <a:endParaRPr lang="en-US"/>
            </a:p>
          </p:txBody>
        </p:sp>
        <p:sp>
          <p:nvSpPr>
            <p:cNvPr id="39979" name="Rectangle 46"/>
            <p:cNvSpPr>
              <a:spLocks noChangeArrowheads="1"/>
            </p:cNvSpPr>
            <p:nvPr/>
          </p:nvSpPr>
          <p:spPr bwMode="auto">
            <a:xfrm>
              <a:off x="3205" y="2771"/>
              <a:ext cx="219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bool</a:t>
              </a:r>
              <a:endParaRPr lang="en-US"/>
            </a:p>
          </p:txBody>
        </p:sp>
        <p:sp>
          <p:nvSpPr>
            <p:cNvPr id="39980" name="Rectangle 47"/>
            <p:cNvSpPr>
              <a:spLocks noChangeArrowheads="1"/>
            </p:cNvSpPr>
            <p:nvPr/>
          </p:nvSpPr>
          <p:spPr bwMode="auto">
            <a:xfrm>
              <a:off x="2889" y="2273"/>
              <a:ext cx="1751" cy="16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81" name="Rectangle 48"/>
            <p:cNvSpPr>
              <a:spLocks noChangeArrowheads="1"/>
            </p:cNvSpPr>
            <p:nvPr/>
          </p:nvSpPr>
          <p:spPr bwMode="auto">
            <a:xfrm>
              <a:off x="2889" y="2273"/>
              <a:ext cx="1751" cy="162"/>
            </a:xfrm>
            <a:prstGeom prst="rect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82" name="Rectangle 49"/>
            <p:cNvSpPr>
              <a:spLocks noChangeArrowheads="1"/>
            </p:cNvSpPr>
            <p:nvPr/>
          </p:nvSpPr>
          <p:spPr bwMode="auto">
            <a:xfrm>
              <a:off x="3551" y="2299"/>
              <a:ext cx="481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Employee</a:t>
              </a:r>
              <a:endParaRPr lang="en-US"/>
            </a:p>
          </p:txBody>
        </p:sp>
        <p:sp>
          <p:nvSpPr>
            <p:cNvPr id="39983" name="Rectangle 50"/>
            <p:cNvSpPr>
              <a:spLocks noChangeArrowheads="1"/>
            </p:cNvSpPr>
            <p:nvPr/>
          </p:nvSpPr>
          <p:spPr bwMode="auto">
            <a:xfrm>
              <a:off x="641" y="2658"/>
              <a:ext cx="1095" cy="14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84" name="Rectangle 51"/>
            <p:cNvSpPr>
              <a:spLocks noChangeArrowheads="1"/>
            </p:cNvSpPr>
            <p:nvPr/>
          </p:nvSpPr>
          <p:spPr bwMode="auto">
            <a:xfrm>
              <a:off x="641" y="2658"/>
              <a:ext cx="1095" cy="142"/>
            </a:xfrm>
            <a:prstGeom prst="rect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85" name="Rectangle 52"/>
            <p:cNvSpPr>
              <a:spLocks noChangeArrowheads="1"/>
            </p:cNvSpPr>
            <p:nvPr/>
          </p:nvSpPr>
          <p:spPr bwMode="auto">
            <a:xfrm>
              <a:off x="641" y="2516"/>
              <a:ext cx="1095" cy="14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86" name="Rectangle 53"/>
            <p:cNvSpPr>
              <a:spLocks noChangeArrowheads="1"/>
            </p:cNvSpPr>
            <p:nvPr/>
          </p:nvSpPr>
          <p:spPr bwMode="auto">
            <a:xfrm>
              <a:off x="641" y="2516"/>
              <a:ext cx="1095" cy="142"/>
            </a:xfrm>
            <a:prstGeom prst="rect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87" name="Rectangle 54"/>
            <p:cNvSpPr>
              <a:spLocks noChangeArrowheads="1"/>
            </p:cNvSpPr>
            <p:nvPr/>
          </p:nvSpPr>
          <p:spPr bwMode="auto">
            <a:xfrm>
              <a:off x="649" y="2527"/>
              <a:ext cx="76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-</a:t>
              </a:r>
              <a:endParaRPr lang="en-US"/>
            </a:p>
          </p:txBody>
        </p:sp>
        <p:sp>
          <p:nvSpPr>
            <p:cNvPr id="39988" name="Rectangle 55"/>
            <p:cNvSpPr>
              <a:spLocks noChangeArrowheads="1"/>
            </p:cNvSpPr>
            <p:nvPr/>
          </p:nvSpPr>
          <p:spPr bwMode="auto">
            <a:xfrm>
              <a:off x="683" y="2527"/>
              <a:ext cx="464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members </a:t>
              </a:r>
              <a:endParaRPr lang="en-US"/>
            </a:p>
          </p:txBody>
        </p:sp>
        <p:sp>
          <p:nvSpPr>
            <p:cNvPr id="39989" name="Rectangle 56"/>
            <p:cNvSpPr>
              <a:spLocks noChangeArrowheads="1"/>
            </p:cNvSpPr>
            <p:nvPr/>
          </p:nvSpPr>
          <p:spPr bwMode="auto">
            <a:xfrm>
              <a:off x="1079" y="2527"/>
              <a:ext cx="9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: </a:t>
              </a:r>
              <a:endParaRPr lang="en-US"/>
            </a:p>
          </p:txBody>
        </p:sp>
        <p:sp>
          <p:nvSpPr>
            <p:cNvPr id="39990" name="Rectangle 57"/>
            <p:cNvSpPr>
              <a:spLocks noChangeArrowheads="1"/>
            </p:cNvSpPr>
            <p:nvPr/>
          </p:nvSpPr>
          <p:spPr bwMode="auto">
            <a:xfrm>
              <a:off x="1130" y="2527"/>
              <a:ext cx="455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Employee</a:t>
              </a:r>
              <a:endParaRPr lang="en-US"/>
            </a:p>
          </p:txBody>
        </p:sp>
        <p:sp>
          <p:nvSpPr>
            <p:cNvPr id="39991" name="Rectangle 58"/>
            <p:cNvSpPr>
              <a:spLocks noChangeArrowheads="1"/>
            </p:cNvSpPr>
            <p:nvPr/>
          </p:nvSpPr>
          <p:spPr bwMode="auto">
            <a:xfrm>
              <a:off x="641" y="2354"/>
              <a:ext cx="1095" cy="16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92" name="Rectangle 59"/>
            <p:cNvSpPr>
              <a:spLocks noChangeArrowheads="1"/>
            </p:cNvSpPr>
            <p:nvPr/>
          </p:nvSpPr>
          <p:spPr bwMode="auto">
            <a:xfrm>
              <a:off x="641" y="2354"/>
              <a:ext cx="1095" cy="162"/>
            </a:xfrm>
            <a:prstGeom prst="rect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9993" name="Rectangle 60"/>
            <p:cNvSpPr>
              <a:spLocks noChangeArrowheads="1"/>
            </p:cNvSpPr>
            <p:nvPr/>
          </p:nvSpPr>
          <p:spPr bwMode="auto">
            <a:xfrm>
              <a:off x="1071" y="2375"/>
              <a:ext cx="287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 b="1">
                  <a:solidFill>
                    <a:srgbClr val="000000"/>
                  </a:solidFill>
                  <a:latin typeface="Arial" charset="0"/>
                </a:rPr>
                <a:t>Team</a:t>
              </a:r>
              <a:endParaRPr lang="en-US"/>
            </a:p>
          </p:txBody>
        </p:sp>
        <p:sp>
          <p:nvSpPr>
            <p:cNvPr id="39994" name="Rectangle 61"/>
            <p:cNvSpPr>
              <a:spLocks noChangeArrowheads="1"/>
            </p:cNvSpPr>
            <p:nvPr/>
          </p:nvSpPr>
          <p:spPr bwMode="auto">
            <a:xfrm>
              <a:off x="1898" y="2375"/>
              <a:ext cx="76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-</a:t>
              </a:r>
              <a:endParaRPr lang="en-US"/>
            </a:p>
          </p:txBody>
        </p:sp>
        <p:sp>
          <p:nvSpPr>
            <p:cNvPr id="39995" name="Rectangle 62"/>
            <p:cNvSpPr>
              <a:spLocks noChangeArrowheads="1"/>
            </p:cNvSpPr>
            <p:nvPr/>
          </p:nvSpPr>
          <p:spPr bwMode="auto">
            <a:xfrm>
              <a:off x="1931" y="2375"/>
              <a:ext cx="273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 b="1">
                  <a:solidFill>
                    <a:schemeClr val="accent2"/>
                  </a:solidFill>
                  <a:latin typeface="Arial" charset="0"/>
                </a:rPr>
                <a:t>group</a:t>
              </a:r>
              <a:endParaRPr lang="en-US" b="1">
                <a:solidFill>
                  <a:schemeClr val="accent2"/>
                </a:solidFill>
              </a:endParaRPr>
            </a:p>
          </p:txBody>
        </p:sp>
        <p:sp>
          <p:nvSpPr>
            <p:cNvPr id="39996" name="Rectangle 63"/>
            <p:cNvSpPr>
              <a:spLocks noChangeArrowheads="1"/>
            </p:cNvSpPr>
            <p:nvPr/>
          </p:nvSpPr>
          <p:spPr bwMode="auto">
            <a:xfrm>
              <a:off x="1881" y="2687"/>
              <a:ext cx="93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1</a:t>
              </a:r>
              <a:endParaRPr lang="en-US"/>
            </a:p>
          </p:txBody>
        </p:sp>
        <p:sp>
          <p:nvSpPr>
            <p:cNvPr id="39997" name="Rectangle 64"/>
            <p:cNvSpPr>
              <a:spLocks noChangeArrowheads="1"/>
            </p:cNvSpPr>
            <p:nvPr/>
          </p:nvSpPr>
          <p:spPr bwMode="auto">
            <a:xfrm>
              <a:off x="2336" y="2527"/>
              <a:ext cx="76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-</a:t>
              </a:r>
              <a:endParaRPr lang="en-US"/>
            </a:p>
          </p:txBody>
        </p:sp>
        <p:sp>
          <p:nvSpPr>
            <p:cNvPr id="39998" name="Rectangle 65"/>
            <p:cNvSpPr>
              <a:spLocks noChangeArrowheads="1"/>
            </p:cNvSpPr>
            <p:nvPr/>
          </p:nvSpPr>
          <p:spPr bwMode="auto">
            <a:xfrm>
              <a:off x="2370" y="2527"/>
              <a:ext cx="45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 b="1">
                  <a:solidFill>
                    <a:schemeClr val="accent2"/>
                  </a:solidFill>
                  <a:latin typeface="Arial" charset="0"/>
                </a:rPr>
                <a:t>individual</a:t>
              </a:r>
              <a:endParaRPr lang="en-US" b="1">
                <a:solidFill>
                  <a:schemeClr val="accent2"/>
                </a:solidFill>
              </a:endParaRPr>
            </a:p>
          </p:txBody>
        </p:sp>
        <p:sp>
          <p:nvSpPr>
            <p:cNvPr id="39999" name="Rectangle 66"/>
            <p:cNvSpPr>
              <a:spLocks noChangeArrowheads="1"/>
            </p:cNvSpPr>
            <p:nvPr/>
          </p:nvSpPr>
          <p:spPr bwMode="auto">
            <a:xfrm>
              <a:off x="2690" y="2839"/>
              <a:ext cx="76" cy="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*</a:t>
              </a:r>
              <a:endParaRPr lang="en-US"/>
            </a:p>
          </p:txBody>
        </p:sp>
        <p:sp>
          <p:nvSpPr>
            <p:cNvPr id="40000" name="Line 67"/>
            <p:cNvSpPr>
              <a:spLocks noChangeShapeType="1"/>
            </p:cNvSpPr>
            <p:nvPr/>
          </p:nvSpPr>
          <p:spPr bwMode="auto">
            <a:xfrm>
              <a:off x="1861" y="2596"/>
              <a:ext cx="1028" cy="159"/>
            </a:xfrm>
            <a:prstGeom prst="line">
              <a:avLst/>
            </a:prstGeom>
            <a:noFill/>
            <a:ln w="7938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001" name="Freeform 68"/>
            <p:cNvSpPr>
              <a:spLocks/>
            </p:cNvSpPr>
            <p:nvPr/>
          </p:nvSpPr>
          <p:spPr bwMode="auto">
            <a:xfrm>
              <a:off x="1736" y="2547"/>
              <a:ext cx="125" cy="79"/>
            </a:xfrm>
            <a:custGeom>
              <a:avLst/>
              <a:gdLst>
                <a:gd name="T0" fmla="*/ 57 w 125"/>
                <a:gd name="T1" fmla="*/ 79 h 79"/>
                <a:gd name="T2" fmla="*/ 0 w 125"/>
                <a:gd name="T3" fmla="*/ 30 h 79"/>
                <a:gd name="T4" fmla="*/ 69 w 125"/>
                <a:gd name="T5" fmla="*/ 0 h 79"/>
                <a:gd name="T6" fmla="*/ 125 w 125"/>
                <a:gd name="T7" fmla="*/ 49 h 79"/>
                <a:gd name="T8" fmla="*/ 57 w 125"/>
                <a:gd name="T9" fmla="*/ 79 h 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"/>
                <a:gd name="T16" fmla="*/ 0 h 79"/>
                <a:gd name="T17" fmla="*/ 125 w 125"/>
                <a:gd name="T18" fmla="*/ 79 h 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" h="79">
                  <a:moveTo>
                    <a:pt x="57" y="79"/>
                  </a:moveTo>
                  <a:lnTo>
                    <a:pt x="0" y="30"/>
                  </a:lnTo>
                  <a:lnTo>
                    <a:pt x="69" y="0"/>
                  </a:lnTo>
                  <a:lnTo>
                    <a:pt x="125" y="49"/>
                  </a:lnTo>
                  <a:lnTo>
                    <a:pt x="57" y="7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0002" name="Freeform 69"/>
            <p:cNvSpPr>
              <a:spLocks/>
            </p:cNvSpPr>
            <p:nvPr/>
          </p:nvSpPr>
          <p:spPr bwMode="auto">
            <a:xfrm>
              <a:off x="1736" y="2547"/>
              <a:ext cx="125" cy="79"/>
            </a:xfrm>
            <a:custGeom>
              <a:avLst/>
              <a:gdLst>
                <a:gd name="T0" fmla="*/ 57 w 125"/>
                <a:gd name="T1" fmla="*/ 79 h 79"/>
                <a:gd name="T2" fmla="*/ 0 w 125"/>
                <a:gd name="T3" fmla="*/ 30 h 79"/>
                <a:gd name="T4" fmla="*/ 69 w 125"/>
                <a:gd name="T5" fmla="*/ 0 h 79"/>
                <a:gd name="T6" fmla="*/ 125 w 125"/>
                <a:gd name="T7" fmla="*/ 49 h 79"/>
                <a:gd name="T8" fmla="*/ 57 w 125"/>
                <a:gd name="T9" fmla="*/ 79 h 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"/>
                <a:gd name="T16" fmla="*/ 0 h 79"/>
                <a:gd name="T17" fmla="*/ 125 w 125"/>
                <a:gd name="T18" fmla="*/ 79 h 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" h="79">
                  <a:moveTo>
                    <a:pt x="57" y="79"/>
                  </a:moveTo>
                  <a:lnTo>
                    <a:pt x="0" y="30"/>
                  </a:lnTo>
                  <a:lnTo>
                    <a:pt x="69" y="0"/>
                  </a:lnTo>
                  <a:lnTo>
                    <a:pt x="125" y="49"/>
                  </a:lnTo>
                  <a:lnTo>
                    <a:pt x="57" y="79"/>
                  </a:lnTo>
                  <a:close/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Package Diagrams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To organize complex class diagrams, you can group classes into packages. A package is a collection of logically related UML elements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Notation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Packages appear as rectangles with small tabs at the top.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The package name is on the tab or inside the rectangle.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The dotted arrows are dependencies. One package depends on another if changes in the other could possibly force changes in the first.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Packages are the basic grouping construct with which you may organize UML models to increase their readability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Package Example</a:t>
            </a:r>
          </a:p>
        </p:txBody>
      </p:sp>
      <p:sp>
        <p:nvSpPr>
          <p:cNvPr id="46083" name="Rectangle 7"/>
          <p:cNvSpPr>
            <a:spLocks noChangeArrowheads="1"/>
          </p:cNvSpPr>
          <p:nvPr/>
        </p:nvSpPr>
        <p:spPr bwMode="auto">
          <a:xfrm>
            <a:off x="4324350" y="2921000"/>
            <a:ext cx="2095500" cy="6477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84" name="Rectangle 8"/>
          <p:cNvSpPr>
            <a:spLocks noChangeArrowheads="1"/>
          </p:cNvSpPr>
          <p:nvPr/>
        </p:nvSpPr>
        <p:spPr bwMode="auto">
          <a:xfrm>
            <a:off x="4387850" y="3181350"/>
            <a:ext cx="202088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0000"/>
                </a:solidFill>
                <a:latin typeface="Courier" charset="0"/>
              </a:rPr>
              <a:t>DispatcherInterface</a:t>
            </a:r>
            <a:endParaRPr lang="en-US">
              <a:solidFill>
                <a:srgbClr val="FF0000"/>
              </a:solidFill>
              <a:latin typeface="Helvetica" charset="0"/>
            </a:endParaRPr>
          </a:p>
        </p:txBody>
      </p:sp>
      <p:sp>
        <p:nvSpPr>
          <p:cNvPr id="46085" name="Rectangle 9"/>
          <p:cNvSpPr>
            <a:spLocks noChangeArrowheads="1"/>
          </p:cNvSpPr>
          <p:nvPr/>
        </p:nvSpPr>
        <p:spPr bwMode="auto">
          <a:xfrm>
            <a:off x="2520950" y="4064000"/>
            <a:ext cx="1879600" cy="6477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86" name="Rectangle 10"/>
          <p:cNvSpPr>
            <a:spLocks noChangeArrowheads="1"/>
          </p:cNvSpPr>
          <p:nvPr/>
        </p:nvSpPr>
        <p:spPr bwMode="auto">
          <a:xfrm>
            <a:off x="2854325" y="4324350"/>
            <a:ext cx="127635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0000"/>
                </a:solidFill>
                <a:latin typeface="Courier" charset="0"/>
              </a:rPr>
              <a:t>Notification</a:t>
            </a:r>
            <a:endParaRPr lang="en-US">
              <a:solidFill>
                <a:srgbClr val="FF0000"/>
              </a:solidFill>
              <a:latin typeface="Helvetica" charset="0"/>
            </a:endParaRPr>
          </a:p>
        </p:txBody>
      </p:sp>
      <p:sp>
        <p:nvSpPr>
          <p:cNvPr id="46087" name="Rectangle 11"/>
          <p:cNvSpPr>
            <a:spLocks noChangeArrowheads="1"/>
          </p:cNvSpPr>
          <p:nvPr/>
        </p:nvSpPr>
        <p:spPr bwMode="auto">
          <a:xfrm>
            <a:off x="4870450" y="4127500"/>
            <a:ext cx="1981200" cy="6477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88" name="Rectangle 12"/>
          <p:cNvSpPr>
            <a:spLocks noChangeArrowheads="1"/>
          </p:cNvSpPr>
          <p:nvPr/>
        </p:nvSpPr>
        <p:spPr bwMode="auto">
          <a:xfrm>
            <a:off x="4884738" y="4387850"/>
            <a:ext cx="19145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 eaLnBrk="0" hangingPunct="0"/>
            <a:r>
              <a:rPr lang="en-US" sz="1400" b="1">
                <a:solidFill>
                  <a:srgbClr val="000000"/>
                </a:solidFill>
                <a:latin typeface="Courier" charset="0"/>
              </a:rPr>
              <a:t>IncidentManagement</a:t>
            </a:r>
            <a:endParaRPr lang="en-US">
              <a:solidFill>
                <a:srgbClr val="FF0000"/>
              </a:solidFill>
              <a:latin typeface="Helvetica" charset="0"/>
            </a:endParaRPr>
          </a:p>
        </p:txBody>
      </p:sp>
      <p:sp>
        <p:nvSpPr>
          <p:cNvPr id="46089" name="Line 13"/>
          <p:cNvSpPr>
            <a:spLocks noChangeShapeType="1"/>
          </p:cNvSpPr>
          <p:nvPr/>
        </p:nvSpPr>
        <p:spPr bwMode="auto">
          <a:xfrm flipH="1">
            <a:off x="3943350" y="4013200"/>
            <a:ext cx="127000" cy="38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0" name="Freeform 14"/>
          <p:cNvSpPr>
            <a:spLocks/>
          </p:cNvSpPr>
          <p:nvPr/>
        </p:nvSpPr>
        <p:spPr bwMode="auto">
          <a:xfrm>
            <a:off x="3943350" y="3975100"/>
            <a:ext cx="139700" cy="76200"/>
          </a:xfrm>
          <a:custGeom>
            <a:avLst/>
            <a:gdLst>
              <a:gd name="T0" fmla="*/ 88 w 88"/>
              <a:gd name="T1" fmla="*/ 40 h 48"/>
              <a:gd name="T2" fmla="*/ 0 w 88"/>
              <a:gd name="T3" fmla="*/ 48 h 48"/>
              <a:gd name="T4" fmla="*/ 64 w 88"/>
              <a:gd name="T5" fmla="*/ 0 h 48"/>
              <a:gd name="T6" fmla="*/ 0 60000 65536"/>
              <a:gd name="T7" fmla="*/ 0 60000 65536"/>
              <a:gd name="T8" fmla="*/ 0 60000 65536"/>
              <a:gd name="T9" fmla="*/ 0 w 88"/>
              <a:gd name="T10" fmla="*/ 0 h 48"/>
              <a:gd name="T11" fmla="*/ 88 w 88"/>
              <a:gd name="T12" fmla="*/ 48 h 4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8" h="48">
                <a:moveTo>
                  <a:pt x="88" y="40"/>
                </a:moveTo>
                <a:lnTo>
                  <a:pt x="0" y="48"/>
                </a:lnTo>
                <a:lnTo>
                  <a:pt x="64" y="0"/>
                </a:lnTo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1" name="Line 15"/>
          <p:cNvSpPr>
            <a:spLocks noChangeShapeType="1"/>
          </p:cNvSpPr>
          <p:nvPr/>
        </p:nvSpPr>
        <p:spPr bwMode="auto">
          <a:xfrm flipH="1">
            <a:off x="5200650" y="3556000"/>
            <a:ext cx="50800" cy="127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2" name="Line 16"/>
          <p:cNvSpPr>
            <a:spLocks noChangeShapeType="1"/>
          </p:cNvSpPr>
          <p:nvPr/>
        </p:nvSpPr>
        <p:spPr bwMode="auto">
          <a:xfrm flipH="1">
            <a:off x="5035550" y="3606800"/>
            <a:ext cx="88900" cy="25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3" name="Line 17"/>
          <p:cNvSpPr>
            <a:spLocks noChangeShapeType="1"/>
          </p:cNvSpPr>
          <p:nvPr/>
        </p:nvSpPr>
        <p:spPr bwMode="auto">
          <a:xfrm flipH="1">
            <a:off x="4870450" y="3670300"/>
            <a:ext cx="88900" cy="38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4" name="Line 18"/>
          <p:cNvSpPr>
            <a:spLocks noChangeShapeType="1"/>
          </p:cNvSpPr>
          <p:nvPr/>
        </p:nvSpPr>
        <p:spPr bwMode="auto">
          <a:xfrm flipH="1">
            <a:off x="4692650" y="3733800"/>
            <a:ext cx="101600" cy="38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5" name="Line 19"/>
          <p:cNvSpPr>
            <a:spLocks noChangeShapeType="1"/>
          </p:cNvSpPr>
          <p:nvPr/>
        </p:nvSpPr>
        <p:spPr bwMode="auto">
          <a:xfrm flipH="1">
            <a:off x="4527550" y="3797300"/>
            <a:ext cx="88900" cy="38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6" name="Line 20"/>
          <p:cNvSpPr>
            <a:spLocks noChangeShapeType="1"/>
          </p:cNvSpPr>
          <p:nvPr/>
        </p:nvSpPr>
        <p:spPr bwMode="auto">
          <a:xfrm flipH="1">
            <a:off x="4362450" y="3860800"/>
            <a:ext cx="88900" cy="38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7" name="Line 21"/>
          <p:cNvSpPr>
            <a:spLocks noChangeShapeType="1"/>
          </p:cNvSpPr>
          <p:nvPr/>
        </p:nvSpPr>
        <p:spPr bwMode="auto">
          <a:xfrm flipH="1">
            <a:off x="4184650" y="3924300"/>
            <a:ext cx="101600" cy="38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8" name="Line 22"/>
          <p:cNvSpPr>
            <a:spLocks noChangeShapeType="1"/>
          </p:cNvSpPr>
          <p:nvPr/>
        </p:nvSpPr>
        <p:spPr bwMode="auto">
          <a:xfrm flipH="1">
            <a:off x="4070350" y="3987800"/>
            <a:ext cx="38100" cy="25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9" name="Line 23"/>
          <p:cNvSpPr>
            <a:spLocks noChangeShapeType="1"/>
          </p:cNvSpPr>
          <p:nvPr/>
        </p:nvSpPr>
        <p:spPr bwMode="auto">
          <a:xfrm>
            <a:off x="6013450" y="4038600"/>
            <a:ext cx="114300" cy="762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0" name="Freeform 24"/>
          <p:cNvSpPr>
            <a:spLocks/>
          </p:cNvSpPr>
          <p:nvPr/>
        </p:nvSpPr>
        <p:spPr bwMode="auto">
          <a:xfrm>
            <a:off x="6000750" y="4013200"/>
            <a:ext cx="127000" cy="101600"/>
          </a:xfrm>
          <a:custGeom>
            <a:avLst/>
            <a:gdLst>
              <a:gd name="T0" fmla="*/ 24 w 80"/>
              <a:gd name="T1" fmla="*/ 0 h 64"/>
              <a:gd name="T2" fmla="*/ 80 w 80"/>
              <a:gd name="T3" fmla="*/ 64 h 64"/>
              <a:gd name="T4" fmla="*/ 0 w 80"/>
              <a:gd name="T5" fmla="*/ 40 h 64"/>
              <a:gd name="T6" fmla="*/ 0 60000 65536"/>
              <a:gd name="T7" fmla="*/ 0 60000 65536"/>
              <a:gd name="T8" fmla="*/ 0 60000 65536"/>
              <a:gd name="T9" fmla="*/ 0 w 80"/>
              <a:gd name="T10" fmla="*/ 0 h 64"/>
              <a:gd name="T11" fmla="*/ 80 w 80"/>
              <a:gd name="T12" fmla="*/ 64 h 6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0" h="64">
                <a:moveTo>
                  <a:pt x="24" y="0"/>
                </a:moveTo>
                <a:lnTo>
                  <a:pt x="80" y="64"/>
                </a:lnTo>
                <a:lnTo>
                  <a:pt x="0" y="40"/>
                </a:lnTo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1" name="Line 25"/>
          <p:cNvSpPr>
            <a:spLocks noChangeShapeType="1"/>
          </p:cNvSpPr>
          <p:nvPr/>
        </p:nvSpPr>
        <p:spPr bwMode="auto">
          <a:xfrm>
            <a:off x="5251450" y="3556000"/>
            <a:ext cx="38100" cy="25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2" name="Line 26"/>
          <p:cNvSpPr>
            <a:spLocks noChangeShapeType="1"/>
          </p:cNvSpPr>
          <p:nvPr/>
        </p:nvSpPr>
        <p:spPr bwMode="auto">
          <a:xfrm>
            <a:off x="5365750" y="3632200"/>
            <a:ext cx="76200" cy="5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3" name="Line 27"/>
          <p:cNvSpPr>
            <a:spLocks noChangeShapeType="1"/>
          </p:cNvSpPr>
          <p:nvPr/>
        </p:nvSpPr>
        <p:spPr bwMode="auto">
          <a:xfrm>
            <a:off x="5518150" y="3721100"/>
            <a:ext cx="76200" cy="5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4" name="Line 28"/>
          <p:cNvSpPr>
            <a:spLocks noChangeShapeType="1"/>
          </p:cNvSpPr>
          <p:nvPr/>
        </p:nvSpPr>
        <p:spPr bwMode="auto">
          <a:xfrm>
            <a:off x="5670550" y="3822700"/>
            <a:ext cx="76200" cy="5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5" name="Line 29"/>
          <p:cNvSpPr>
            <a:spLocks noChangeShapeType="1"/>
          </p:cNvSpPr>
          <p:nvPr/>
        </p:nvSpPr>
        <p:spPr bwMode="auto">
          <a:xfrm>
            <a:off x="5822950" y="3924300"/>
            <a:ext cx="88900" cy="50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6" name="Line 30"/>
          <p:cNvSpPr>
            <a:spLocks noChangeShapeType="1"/>
          </p:cNvSpPr>
          <p:nvPr/>
        </p:nvSpPr>
        <p:spPr bwMode="auto">
          <a:xfrm>
            <a:off x="5975350" y="4013200"/>
            <a:ext cx="38100" cy="25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7" name="Freeform 31"/>
          <p:cNvSpPr>
            <a:spLocks/>
          </p:cNvSpPr>
          <p:nvPr/>
        </p:nvSpPr>
        <p:spPr bwMode="auto">
          <a:xfrm>
            <a:off x="4870450" y="3873500"/>
            <a:ext cx="622300" cy="254000"/>
          </a:xfrm>
          <a:custGeom>
            <a:avLst/>
            <a:gdLst>
              <a:gd name="T0" fmla="*/ 0 w 392"/>
              <a:gd name="T1" fmla="*/ 160 h 160"/>
              <a:gd name="T2" fmla="*/ 72 w 392"/>
              <a:gd name="T3" fmla="*/ 0 h 160"/>
              <a:gd name="T4" fmla="*/ 320 w 392"/>
              <a:gd name="T5" fmla="*/ 0 h 160"/>
              <a:gd name="T6" fmla="*/ 392 w 392"/>
              <a:gd name="T7" fmla="*/ 160 h 160"/>
              <a:gd name="T8" fmla="*/ 0 w 392"/>
              <a:gd name="T9" fmla="*/ 160 h 1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92"/>
              <a:gd name="T16" fmla="*/ 0 h 160"/>
              <a:gd name="T17" fmla="*/ 392 w 392"/>
              <a:gd name="T18" fmla="*/ 160 h 1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92" h="160">
                <a:moveTo>
                  <a:pt x="0" y="160"/>
                </a:moveTo>
                <a:lnTo>
                  <a:pt x="72" y="0"/>
                </a:lnTo>
                <a:lnTo>
                  <a:pt x="320" y="0"/>
                </a:lnTo>
                <a:lnTo>
                  <a:pt x="392" y="160"/>
                </a:lnTo>
                <a:lnTo>
                  <a:pt x="0" y="160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8" name="Freeform 32"/>
          <p:cNvSpPr>
            <a:spLocks/>
          </p:cNvSpPr>
          <p:nvPr/>
        </p:nvSpPr>
        <p:spPr bwMode="auto">
          <a:xfrm>
            <a:off x="4324350" y="2667000"/>
            <a:ext cx="622300" cy="254000"/>
          </a:xfrm>
          <a:custGeom>
            <a:avLst/>
            <a:gdLst>
              <a:gd name="T0" fmla="*/ 0 w 392"/>
              <a:gd name="T1" fmla="*/ 160 h 160"/>
              <a:gd name="T2" fmla="*/ 72 w 392"/>
              <a:gd name="T3" fmla="*/ 0 h 160"/>
              <a:gd name="T4" fmla="*/ 320 w 392"/>
              <a:gd name="T5" fmla="*/ 0 h 160"/>
              <a:gd name="T6" fmla="*/ 392 w 392"/>
              <a:gd name="T7" fmla="*/ 160 h 160"/>
              <a:gd name="T8" fmla="*/ 0 w 392"/>
              <a:gd name="T9" fmla="*/ 160 h 1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92"/>
              <a:gd name="T16" fmla="*/ 0 h 160"/>
              <a:gd name="T17" fmla="*/ 392 w 392"/>
              <a:gd name="T18" fmla="*/ 160 h 1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92" h="160">
                <a:moveTo>
                  <a:pt x="0" y="160"/>
                </a:moveTo>
                <a:lnTo>
                  <a:pt x="72" y="0"/>
                </a:lnTo>
                <a:lnTo>
                  <a:pt x="320" y="0"/>
                </a:lnTo>
                <a:lnTo>
                  <a:pt x="392" y="160"/>
                </a:lnTo>
                <a:lnTo>
                  <a:pt x="0" y="160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109" name="Freeform 33"/>
          <p:cNvSpPr>
            <a:spLocks/>
          </p:cNvSpPr>
          <p:nvPr/>
        </p:nvSpPr>
        <p:spPr bwMode="auto">
          <a:xfrm>
            <a:off x="2520950" y="3810000"/>
            <a:ext cx="622300" cy="254000"/>
          </a:xfrm>
          <a:custGeom>
            <a:avLst/>
            <a:gdLst>
              <a:gd name="T0" fmla="*/ 0 w 392"/>
              <a:gd name="T1" fmla="*/ 160 h 160"/>
              <a:gd name="T2" fmla="*/ 72 w 392"/>
              <a:gd name="T3" fmla="*/ 0 h 160"/>
              <a:gd name="T4" fmla="*/ 320 w 392"/>
              <a:gd name="T5" fmla="*/ 0 h 160"/>
              <a:gd name="T6" fmla="*/ 392 w 392"/>
              <a:gd name="T7" fmla="*/ 160 h 160"/>
              <a:gd name="T8" fmla="*/ 0 w 392"/>
              <a:gd name="T9" fmla="*/ 160 h 1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92"/>
              <a:gd name="T16" fmla="*/ 0 h 160"/>
              <a:gd name="T17" fmla="*/ 392 w 392"/>
              <a:gd name="T18" fmla="*/ 160 h 1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92" h="160">
                <a:moveTo>
                  <a:pt x="0" y="160"/>
                </a:moveTo>
                <a:lnTo>
                  <a:pt x="72" y="0"/>
                </a:lnTo>
                <a:lnTo>
                  <a:pt x="320" y="0"/>
                </a:lnTo>
                <a:lnTo>
                  <a:pt x="392" y="160"/>
                </a:lnTo>
                <a:lnTo>
                  <a:pt x="0" y="160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More Package Examples</a:t>
            </a:r>
          </a:p>
        </p:txBody>
      </p:sp>
      <p:pic>
        <p:nvPicPr>
          <p:cNvPr id="4710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1524000"/>
            <a:ext cx="7239000" cy="419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Interaction Diagrams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Interaction diagrams are dynamic  -- they describe how objects collaborate.</a:t>
            </a:r>
          </a:p>
          <a:p>
            <a:pPr eaLnBrk="1" hangingPunct="1"/>
            <a:r>
              <a:rPr lang="en-US" smtClean="0"/>
              <a:t>A Sequence Diagram:</a:t>
            </a:r>
          </a:p>
          <a:p>
            <a:pPr lvl="1" eaLnBrk="1" hangingPunct="1"/>
            <a:r>
              <a:rPr lang="en-US" smtClean="0"/>
              <a:t>Indicates what messages are sent and when</a:t>
            </a:r>
          </a:p>
          <a:p>
            <a:pPr lvl="1" eaLnBrk="1" hangingPunct="1"/>
            <a:r>
              <a:rPr lang="en-US" smtClean="0"/>
              <a:t>Time progresses from top to bottom</a:t>
            </a:r>
          </a:p>
          <a:p>
            <a:pPr lvl="1" eaLnBrk="1" hangingPunct="1"/>
            <a:r>
              <a:rPr lang="en-US" smtClean="0"/>
              <a:t>Objects involved are listed left to right</a:t>
            </a:r>
          </a:p>
          <a:p>
            <a:pPr lvl="1" eaLnBrk="1" hangingPunct="1"/>
            <a:r>
              <a:rPr lang="en-US" smtClean="0"/>
              <a:t>Messages are sent left to right between objects in sequence</a:t>
            </a:r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Sequence Diagram Format</a:t>
            </a:r>
          </a:p>
        </p:txBody>
      </p:sp>
      <p:pic>
        <p:nvPicPr>
          <p:cNvPr id="49155" name="Picture 5" descr="sequencedia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2057400"/>
            <a:ext cx="4876800" cy="366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Line 6"/>
          <p:cNvSpPr>
            <a:spLocks noChangeShapeType="1"/>
          </p:cNvSpPr>
          <p:nvPr/>
        </p:nvSpPr>
        <p:spPr bwMode="auto">
          <a:xfrm>
            <a:off x="1295400" y="2133600"/>
            <a:ext cx="685800" cy="304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9157" name="Text Box 7"/>
          <p:cNvSpPr txBox="1">
            <a:spLocks noChangeArrowheads="1"/>
          </p:cNvSpPr>
          <p:nvPr/>
        </p:nvSpPr>
        <p:spPr bwMode="auto">
          <a:xfrm>
            <a:off x="304800" y="1371600"/>
            <a:ext cx="15462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Actor from</a:t>
            </a:r>
          </a:p>
          <a:p>
            <a:r>
              <a:rPr lang="en-US"/>
              <a:t>Use Case</a:t>
            </a:r>
          </a:p>
        </p:txBody>
      </p:sp>
      <p:sp>
        <p:nvSpPr>
          <p:cNvPr id="49158" name="Line 8"/>
          <p:cNvSpPr>
            <a:spLocks noChangeShapeType="1"/>
          </p:cNvSpPr>
          <p:nvPr/>
        </p:nvSpPr>
        <p:spPr bwMode="auto">
          <a:xfrm flipH="1">
            <a:off x="5105400" y="2209800"/>
            <a:ext cx="1828800" cy="304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9159" name="Text Box 9"/>
          <p:cNvSpPr txBox="1">
            <a:spLocks noChangeArrowheads="1"/>
          </p:cNvSpPr>
          <p:nvPr/>
        </p:nvSpPr>
        <p:spPr bwMode="auto">
          <a:xfrm>
            <a:off x="6629400" y="1676400"/>
            <a:ext cx="1114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Objects</a:t>
            </a:r>
          </a:p>
        </p:txBody>
      </p:sp>
      <p:sp>
        <p:nvSpPr>
          <p:cNvPr id="49160" name="Text Box 10"/>
          <p:cNvSpPr txBox="1">
            <a:spLocks noChangeArrowheads="1"/>
          </p:cNvSpPr>
          <p:nvPr/>
        </p:nvSpPr>
        <p:spPr bwMode="auto">
          <a:xfrm>
            <a:off x="2422525" y="3440113"/>
            <a:ext cx="273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1</a:t>
            </a:r>
          </a:p>
        </p:txBody>
      </p:sp>
      <p:sp>
        <p:nvSpPr>
          <p:cNvPr id="49161" name="Text Box 11"/>
          <p:cNvSpPr txBox="1">
            <a:spLocks noChangeArrowheads="1"/>
          </p:cNvSpPr>
          <p:nvPr/>
        </p:nvSpPr>
        <p:spPr bwMode="auto">
          <a:xfrm>
            <a:off x="4114800" y="4191000"/>
            <a:ext cx="273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2</a:t>
            </a:r>
          </a:p>
        </p:txBody>
      </p:sp>
      <p:sp>
        <p:nvSpPr>
          <p:cNvPr id="49162" name="Text Box 12"/>
          <p:cNvSpPr txBox="1">
            <a:spLocks noChangeArrowheads="1"/>
          </p:cNvSpPr>
          <p:nvPr/>
        </p:nvSpPr>
        <p:spPr bwMode="auto">
          <a:xfrm>
            <a:off x="5334000" y="4343400"/>
            <a:ext cx="273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3</a:t>
            </a:r>
          </a:p>
        </p:txBody>
      </p:sp>
      <p:sp>
        <p:nvSpPr>
          <p:cNvPr id="49163" name="Text Box 13"/>
          <p:cNvSpPr txBox="1">
            <a:spLocks noChangeArrowheads="1"/>
          </p:cNvSpPr>
          <p:nvPr/>
        </p:nvSpPr>
        <p:spPr bwMode="auto">
          <a:xfrm>
            <a:off x="2667000" y="4953000"/>
            <a:ext cx="273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4</a:t>
            </a:r>
          </a:p>
        </p:txBody>
      </p:sp>
      <p:sp>
        <p:nvSpPr>
          <p:cNvPr id="49164" name="Text Box 14"/>
          <p:cNvSpPr txBox="1">
            <a:spLocks noChangeArrowheads="1"/>
          </p:cNvSpPr>
          <p:nvPr/>
        </p:nvSpPr>
        <p:spPr bwMode="auto">
          <a:xfrm>
            <a:off x="517525" y="5908675"/>
            <a:ext cx="114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Lifeline</a:t>
            </a:r>
          </a:p>
        </p:txBody>
      </p:sp>
      <p:sp>
        <p:nvSpPr>
          <p:cNvPr id="49165" name="Freeform 15"/>
          <p:cNvSpPr>
            <a:spLocks/>
          </p:cNvSpPr>
          <p:nvPr/>
        </p:nvSpPr>
        <p:spPr bwMode="auto">
          <a:xfrm>
            <a:off x="1676400" y="5791200"/>
            <a:ext cx="457200" cy="381000"/>
          </a:xfrm>
          <a:custGeom>
            <a:avLst/>
            <a:gdLst>
              <a:gd name="T0" fmla="*/ 0 w 288"/>
              <a:gd name="T1" fmla="*/ 240 h 240"/>
              <a:gd name="T2" fmla="*/ 144 w 288"/>
              <a:gd name="T3" fmla="*/ 192 h 240"/>
              <a:gd name="T4" fmla="*/ 240 w 288"/>
              <a:gd name="T5" fmla="*/ 96 h 240"/>
              <a:gd name="T6" fmla="*/ 288 w 288"/>
              <a:gd name="T7" fmla="*/ 0 h 240"/>
              <a:gd name="T8" fmla="*/ 0 60000 65536"/>
              <a:gd name="T9" fmla="*/ 0 60000 65536"/>
              <a:gd name="T10" fmla="*/ 0 60000 65536"/>
              <a:gd name="T11" fmla="*/ 0 60000 65536"/>
              <a:gd name="T12" fmla="*/ 0 w 288"/>
              <a:gd name="T13" fmla="*/ 0 h 240"/>
              <a:gd name="T14" fmla="*/ 288 w 288"/>
              <a:gd name="T15" fmla="*/ 240 h 2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8" h="240">
                <a:moveTo>
                  <a:pt x="0" y="240"/>
                </a:moveTo>
                <a:cubicBezTo>
                  <a:pt x="52" y="228"/>
                  <a:pt x="104" y="216"/>
                  <a:pt x="144" y="192"/>
                </a:cubicBezTo>
                <a:cubicBezTo>
                  <a:pt x="184" y="168"/>
                  <a:pt x="216" y="128"/>
                  <a:pt x="240" y="96"/>
                </a:cubicBezTo>
                <a:cubicBezTo>
                  <a:pt x="264" y="64"/>
                  <a:pt x="276" y="32"/>
                  <a:pt x="288" y="0"/>
                </a:cubicBezTo>
              </a:path>
            </a:pathLst>
          </a:cu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9166" name="Text Box 16"/>
          <p:cNvSpPr txBox="1">
            <a:spLocks noChangeArrowheads="1"/>
          </p:cNvSpPr>
          <p:nvPr/>
        </p:nvSpPr>
        <p:spPr bwMode="auto">
          <a:xfrm>
            <a:off x="4327525" y="5832475"/>
            <a:ext cx="31226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Calls = Solid Lines</a:t>
            </a:r>
          </a:p>
          <a:p>
            <a:r>
              <a:rPr lang="en-US"/>
              <a:t>Returns = Dashed Lines</a:t>
            </a:r>
          </a:p>
        </p:txBody>
      </p:sp>
      <p:sp>
        <p:nvSpPr>
          <p:cNvPr id="49167" name="Text Box 18"/>
          <p:cNvSpPr txBox="1">
            <a:spLocks noChangeArrowheads="1"/>
          </p:cNvSpPr>
          <p:nvPr/>
        </p:nvSpPr>
        <p:spPr bwMode="auto">
          <a:xfrm>
            <a:off x="0" y="4267200"/>
            <a:ext cx="1468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Activation</a:t>
            </a:r>
          </a:p>
        </p:txBody>
      </p:sp>
      <p:sp>
        <p:nvSpPr>
          <p:cNvPr id="49168" name="AutoShape 19"/>
          <p:cNvSpPr>
            <a:spLocks/>
          </p:cNvSpPr>
          <p:nvPr/>
        </p:nvSpPr>
        <p:spPr bwMode="auto">
          <a:xfrm>
            <a:off x="1600200" y="3505200"/>
            <a:ext cx="304800" cy="1981200"/>
          </a:xfrm>
          <a:prstGeom prst="leftBrace">
            <a:avLst>
              <a:gd name="adj1" fmla="val 54167"/>
              <a:gd name="adj2" fmla="val 50000"/>
            </a:avLst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-76200"/>
            <a:ext cx="7772400" cy="1143000"/>
          </a:xfrm>
        </p:spPr>
        <p:txBody>
          <a:bodyPr/>
          <a:lstStyle/>
          <a:p>
            <a:pPr eaLnBrk="1" hangingPunct="1"/>
            <a:r>
              <a:rPr lang="en-US" smtClean="0"/>
              <a:t>Sequence Diagram Example</a:t>
            </a:r>
          </a:p>
        </p:txBody>
      </p:sp>
      <p:pic>
        <p:nvPicPr>
          <p:cNvPr id="53252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79034" y="2325412"/>
            <a:ext cx="6668431" cy="3943900"/>
          </a:xfrm>
        </p:spPr>
      </p:pic>
      <p:sp>
        <p:nvSpPr>
          <p:cNvPr id="53251" name="AutoShape 12" descr="Sequence diagram"/>
          <p:cNvSpPr>
            <a:spLocks noChangeAspect="1" noChangeArrowheads="1"/>
          </p:cNvSpPr>
          <p:nvPr/>
        </p:nvSpPr>
        <p:spPr bwMode="auto">
          <a:xfrm>
            <a:off x="168275" y="46038"/>
            <a:ext cx="66675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3253" name="Text Box 14"/>
          <p:cNvSpPr txBox="1">
            <a:spLocks noChangeArrowheads="1"/>
          </p:cNvSpPr>
          <p:nvPr/>
        </p:nvSpPr>
        <p:spPr bwMode="auto">
          <a:xfrm>
            <a:off x="533400" y="990600"/>
            <a:ext cx="2390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Hotel Reservation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Collaboration Diagram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Collaboration Diagrams show similar information to sequence diagrams, except that the vertical sequence is missing. In its place are: </a:t>
            </a:r>
          </a:p>
          <a:p>
            <a:pPr lvl="1" eaLnBrk="1" hangingPunct="1"/>
            <a:r>
              <a:rPr lang="en-US" sz="2400" smtClean="0"/>
              <a:t> Object Links - solid lines between the objects that interact</a:t>
            </a:r>
          </a:p>
          <a:p>
            <a:pPr lvl="1" eaLnBrk="1" hangingPunct="1"/>
            <a:r>
              <a:rPr lang="en-US" sz="2400" smtClean="0"/>
              <a:t>On the links are Messages - arrows with one or more message name that show the direction and names of the messages sent between objects  </a:t>
            </a:r>
          </a:p>
          <a:p>
            <a:pPr eaLnBrk="1" hangingPunct="1"/>
            <a:r>
              <a:rPr lang="en-US" sz="2800" smtClean="0"/>
              <a:t>Emphasis on static links as opposed to sequence in the sequence diagram</a:t>
            </a: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Collaboration Diagram</a:t>
            </a:r>
          </a:p>
        </p:txBody>
      </p:sp>
      <p:pic>
        <p:nvPicPr>
          <p:cNvPr id="5529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1905000"/>
            <a:ext cx="44196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3600" y="1981200"/>
            <a:ext cx="283845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Activity Diagrams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400" smtClean="0"/>
              <a:t>Fancy flowchart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Displays the flow of activities involved in a single process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States 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Describe what is being processed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Indicated by boxes with rounded corners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Swim lanes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Indicates which object is responsible for what activity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Branch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Transition that branch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Indicated by a diamond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Fork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Transition forking into parallel activities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1800" smtClean="0"/>
              <a:t>Indicated by solid bars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smtClean="0"/>
              <a:t>Start and End</a:t>
            </a:r>
          </a:p>
          <a:p>
            <a:pPr lvl="1" eaLnBrk="1" hangingPunct="1">
              <a:lnSpc>
                <a:spcPct val="80000"/>
              </a:lnSpc>
            </a:pPr>
            <a:endParaRPr lang="en-US" sz="2000" smtClean="0"/>
          </a:p>
          <a:p>
            <a:pPr eaLnBrk="1" hangingPunct="1">
              <a:lnSpc>
                <a:spcPct val="80000"/>
              </a:lnSpc>
            </a:pPr>
            <a:endParaRPr lang="en-US" sz="2400" smtClean="0"/>
          </a:p>
        </p:txBody>
      </p:sp>
      <p:graphicFrame>
        <p:nvGraphicFramePr>
          <p:cNvPr id="3074" name="Object 4"/>
          <p:cNvGraphicFramePr>
            <a:graphicFrameLocks noChangeAspect="1"/>
          </p:cNvGraphicFramePr>
          <p:nvPr/>
        </p:nvGraphicFramePr>
        <p:xfrm>
          <a:off x="1447800" y="5791200"/>
          <a:ext cx="260350" cy="26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Visio" r:id="rId4" imgW="260261" imgH="260261" progId="Visio.Drawing.11">
                  <p:embed/>
                </p:oleObj>
              </mc:Choice>
              <mc:Fallback>
                <p:oleObj name="Visio" r:id="rId4" imgW="260261" imgH="260261" progId="Visio.Drawing.11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5791200"/>
                        <a:ext cx="260350" cy="260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5"/>
          <p:cNvGraphicFramePr>
            <a:graphicFrameLocks noChangeAspect="1"/>
          </p:cNvGraphicFramePr>
          <p:nvPr/>
        </p:nvGraphicFramePr>
        <p:xfrm>
          <a:off x="2362200" y="5791200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Visio" r:id="rId6" imgW="266433" imgH="266433" progId="Visio.Drawing.11">
                  <p:embed/>
                </p:oleObj>
              </mc:Choice>
              <mc:Fallback>
                <p:oleObj name="Visio" r:id="rId6" imgW="266433" imgH="266433" progId="Visio.Drawing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5791200"/>
                        <a:ext cx="266700" cy="266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pPr eaLnBrk="1" hangingPunct="1"/>
            <a:r>
              <a:rPr lang="en-US" smtClean="0"/>
              <a:t>Sample Activity Diagram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3886200" cy="4495800"/>
          </a:xfrm>
        </p:spPr>
        <p:txBody>
          <a:bodyPr/>
          <a:lstStyle/>
          <a:p>
            <a:pPr eaLnBrk="1" hangingPunct="1"/>
            <a:r>
              <a:rPr lang="en-US" smtClean="0"/>
              <a:t>Ordering System</a:t>
            </a:r>
          </a:p>
          <a:p>
            <a:pPr eaLnBrk="1" hangingPunct="1"/>
            <a:r>
              <a:rPr lang="en-US" smtClean="0"/>
              <a:t>May need multiple diagrams from other points of view</a:t>
            </a:r>
          </a:p>
        </p:txBody>
      </p:sp>
      <p:pic>
        <p:nvPicPr>
          <p:cNvPr id="56324" name="Picture 5" descr="5%20Activity%20Diagram%20Sup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1143000"/>
            <a:ext cx="2695575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-152400"/>
            <a:ext cx="7772400" cy="1143000"/>
          </a:xfrm>
        </p:spPr>
        <p:txBody>
          <a:bodyPr/>
          <a:lstStyle/>
          <a:p>
            <a:pPr eaLnBrk="1" hangingPunct="1"/>
            <a:r>
              <a:rPr lang="en-US" smtClean="0"/>
              <a:t>Activity Diagram Example</a:t>
            </a:r>
          </a:p>
        </p:txBody>
      </p:sp>
      <p:pic>
        <p:nvPicPr>
          <p:cNvPr id="5734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81897" y="2286000"/>
            <a:ext cx="4262706" cy="40227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State Transition Diagrams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Shows the possible states of the object and the transitions that cause a change in state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/>
              <a:t>i.e. how incoming calls change the state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Notation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/>
              <a:t>States are rounded rectangles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/>
              <a:t>Transitions are arrows from one state to another. Events or conditions that trigger transitions are written beside the arrows.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/>
              <a:t>Initial and Final States indicated by circles as in the Activity Diagram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000" dirty="0" smtClean="0"/>
              <a:t>Final state terminates the action; may have multiple final states</a:t>
            </a:r>
          </a:p>
          <a:p>
            <a:pPr eaLnBrk="1" hangingPunct="1">
              <a:lnSpc>
                <a:spcPct val="80000"/>
              </a:lnSpc>
            </a:pPr>
            <a:endParaRPr lang="en-US" sz="2800" dirty="0" smtClean="0"/>
          </a:p>
          <a:p>
            <a:pPr eaLnBrk="1" hangingPunct="1">
              <a:lnSpc>
                <a:spcPct val="80000"/>
              </a:lnSpc>
            </a:pPr>
            <a:endParaRPr lang="en-US" sz="2800" dirty="0" smtClean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914400" y="838200"/>
            <a:ext cx="7694613" cy="5189538"/>
            <a:chOff x="456" y="698"/>
            <a:chExt cx="4847" cy="3269"/>
          </a:xfrm>
        </p:grpSpPr>
        <p:sp>
          <p:nvSpPr>
            <p:cNvPr id="29699" name="Oval 3"/>
            <p:cNvSpPr>
              <a:spLocks noChangeArrowheads="1"/>
            </p:cNvSpPr>
            <p:nvPr/>
          </p:nvSpPr>
          <p:spPr bwMode="auto">
            <a:xfrm>
              <a:off x="2432" y="698"/>
              <a:ext cx="98" cy="98"/>
            </a:xfrm>
            <a:prstGeom prst="ellipse">
              <a:avLst/>
            </a:prstGeom>
            <a:solidFill>
              <a:srgbClr val="000000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2439" y="754"/>
              <a:ext cx="84" cy="223"/>
              <a:chOff x="2411" y="290"/>
              <a:chExt cx="84" cy="223"/>
            </a:xfrm>
          </p:grpSpPr>
          <p:sp>
            <p:nvSpPr>
              <p:cNvPr id="29701" name="Line 5"/>
              <p:cNvSpPr>
                <a:spLocks noChangeShapeType="1"/>
              </p:cNvSpPr>
              <p:nvPr/>
            </p:nvSpPr>
            <p:spPr bwMode="auto">
              <a:xfrm>
                <a:off x="2453" y="374"/>
                <a:ext cx="1" cy="139"/>
              </a:xfrm>
              <a:prstGeom prst="line">
                <a:avLst/>
              </a:prstGeom>
              <a:noFill/>
              <a:ln w="222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702" name="Freeform 6"/>
              <p:cNvSpPr>
                <a:spLocks/>
              </p:cNvSpPr>
              <p:nvPr/>
            </p:nvSpPr>
            <p:spPr bwMode="auto">
              <a:xfrm>
                <a:off x="2411" y="374"/>
                <a:ext cx="84" cy="139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42" y="139"/>
                  </a:cxn>
                  <a:cxn ang="0">
                    <a:pos x="0" y="0"/>
                  </a:cxn>
                </a:cxnLst>
                <a:rect l="0" t="0" r="r" b="b"/>
                <a:pathLst>
                  <a:path w="84" h="139">
                    <a:moveTo>
                      <a:pt x="84" y="0"/>
                    </a:moveTo>
                    <a:lnTo>
                      <a:pt x="42" y="139"/>
                    </a:lnTo>
                    <a:lnTo>
                      <a:pt x="0" y="0"/>
                    </a:lnTo>
                  </a:path>
                </a:pathLst>
              </a:custGeom>
              <a:noFill/>
              <a:ln w="222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703" name="Line 7"/>
              <p:cNvSpPr>
                <a:spLocks noChangeShapeType="1"/>
              </p:cNvSpPr>
              <p:nvPr/>
            </p:nvSpPr>
            <p:spPr bwMode="auto">
              <a:xfrm>
                <a:off x="2453" y="290"/>
                <a:ext cx="1" cy="84"/>
              </a:xfrm>
              <a:prstGeom prst="line">
                <a:avLst/>
              </a:prstGeom>
              <a:noFill/>
              <a:ln w="222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9704" name="Line 8"/>
            <p:cNvSpPr>
              <a:spLocks noChangeShapeType="1"/>
            </p:cNvSpPr>
            <p:nvPr/>
          </p:nvSpPr>
          <p:spPr bwMode="auto">
            <a:xfrm>
              <a:off x="4171" y="1159"/>
              <a:ext cx="154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05" name="Freeform 9"/>
            <p:cNvSpPr>
              <a:spLocks/>
            </p:cNvSpPr>
            <p:nvPr/>
          </p:nvSpPr>
          <p:spPr bwMode="auto">
            <a:xfrm>
              <a:off x="4185" y="1117"/>
              <a:ext cx="140" cy="8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0" y="42"/>
                </a:cxn>
                <a:cxn ang="0">
                  <a:pos x="0" y="84"/>
                </a:cxn>
              </a:cxnLst>
              <a:rect l="0" t="0" r="r" b="b"/>
              <a:pathLst>
                <a:path w="140" h="84">
                  <a:moveTo>
                    <a:pt x="0" y="0"/>
                  </a:moveTo>
                  <a:lnTo>
                    <a:pt x="140" y="42"/>
                  </a:lnTo>
                  <a:lnTo>
                    <a:pt x="0" y="84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06" name="Line 10"/>
            <p:cNvSpPr>
              <a:spLocks noChangeShapeType="1"/>
            </p:cNvSpPr>
            <p:nvPr/>
          </p:nvSpPr>
          <p:spPr bwMode="auto">
            <a:xfrm>
              <a:off x="2956" y="1159"/>
              <a:ext cx="1215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07" name="Rectangle 11"/>
            <p:cNvSpPr>
              <a:spLocks noChangeArrowheads="1"/>
            </p:cNvSpPr>
            <p:nvPr/>
          </p:nvSpPr>
          <p:spPr bwMode="auto">
            <a:xfrm>
              <a:off x="686" y="1040"/>
              <a:ext cx="92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button1&amp;2Pressed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08" name="Line 12"/>
            <p:cNvSpPr>
              <a:spLocks noChangeShapeType="1"/>
            </p:cNvSpPr>
            <p:nvPr/>
          </p:nvSpPr>
          <p:spPr bwMode="auto">
            <a:xfrm>
              <a:off x="2467" y="1885"/>
              <a:ext cx="1" cy="154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09" name="Freeform 13"/>
            <p:cNvSpPr>
              <a:spLocks/>
            </p:cNvSpPr>
            <p:nvPr/>
          </p:nvSpPr>
          <p:spPr bwMode="auto">
            <a:xfrm>
              <a:off x="2425" y="1885"/>
              <a:ext cx="84" cy="154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42" y="154"/>
                </a:cxn>
                <a:cxn ang="0">
                  <a:pos x="0" y="0"/>
                </a:cxn>
              </a:cxnLst>
              <a:rect l="0" t="0" r="r" b="b"/>
              <a:pathLst>
                <a:path w="84" h="154">
                  <a:moveTo>
                    <a:pt x="84" y="0"/>
                  </a:moveTo>
                  <a:lnTo>
                    <a:pt x="42" y="154"/>
                  </a:lnTo>
                  <a:lnTo>
                    <a:pt x="0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0" name="Line 14"/>
            <p:cNvSpPr>
              <a:spLocks noChangeShapeType="1"/>
            </p:cNvSpPr>
            <p:nvPr/>
          </p:nvSpPr>
          <p:spPr bwMode="auto">
            <a:xfrm>
              <a:off x="2467" y="1424"/>
              <a:ext cx="1" cy="46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1" name="Line 15"/>
            <p:cNvSpPr>
              <a:spLocks noChangeShapeType="1"/>
            </p:cNvSpPr>
            <p:nvPr/>
          </p:nvSpPr>
          <p:spPr bwMode="auto">
            <a:xfrm>
              <a:off x="2467" y="2947"/>
              <a:ext cx="1" cy="140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2" name="Freeform 16"/>
            <p:cNvSpPr>
              <a:spLocks/>
            </p:cNvSpPr>
            <p:nvPr/>
          </p:nvSpPr>
          <p:spPr bwMode="auto">
            <a:xfrm>
              <a:off x="2425" y="2947"/>
              <a:ext cx="84" cy="140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42" y="140"/>
                </a:cxn>
                <a:cxn ang="0">
                  <a:pos x="0" y="0"/>
                </a:cxn>
              </a:cxnLst>
              <a:rect l="0" t="0" r="r" b="b"/>
              <a:pathLst>
                <a:path w="84" h="140">
                  <a:moveTo>
                    <a:pt x="84" y="0"/>
                  </a:moveTo>
                  <a:lnTo>
                    <a:pt x="42" y="140"/>
                  </a:lnTo>
                  <a:lnTo>
                    <a:pt x="0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3" name="Line 17"/>
            <p:cNvSpPr>
              <a:spLocks noChangeShapeType="1"/>
            </p:cNvSpPr>
            <p:nvPr/>
          </p:nvSpPr>
          <p:spPr bwMode="auto">
            <a:xfrm>
              <a:off x="2467" y="2486"/>
              <a:ext cx="1" cy="46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4" name="Rectangle 18"/>
            <p:cNvSpPr>
              <a:spLocks noChangeArrowheads="1"/>
            </p:cNvSpPr>
            <p:nvPr/>
          </p:nvSpPr>
          <p:spPr bwMode="auto">
            <a:xfrm>
              <a:off x="2521" y="1612"/>
              <a:ext cx="81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button1Pressed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15" name="Rectangle 19"/>
            <p:cNvSpPr>
              <a:spLocks noChangeArrowheads="1"/>
            </p:cNvSpPr>
            <p:nvPr/>
          </p:nvSpPr>
          <p:spPr bwMode="auto">
            <a:xfrm>
              <a:off x="3045" y="984"/>
              <a:ext cx="81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button2Pressed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16" name="Line 20"/>
            <p:cNvSpPr>
              <a:spLocks noChangeShapeType="1"/>
            </p:cNvSpPr>
            <p:nvPr/>
          </p:nvSpPr>
          <p:spPr bwMode="auto">
            <a:xfrm flipH="1">
              <a:off x="2956" y="1285"/>
              <a:ext cx="154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7" name="Freeform 21"/>
            <p:cNvSpPr>
              <a:spLocks/>
            </p:cNvSpPr>
            <p:nvPr/>
          </p:nvSpPr>
          <p:spPr bwMode="auto">
            <a:xfrm>
              <a:off x="2956" y="1243"/>
              <a:ext cx="154" cy="84"/>
            </a:xfrm>
            <a:custGeom>
              <a:avLst/>
              <a:gdLst/>
              <a:ahLst/>
              <a:cxnLst>
                <a:cxn ang="0">
                  <a:pos x="154" y="84"/>
                </a:cxn>
                <a:cxn ang="0">
                  <a:pos x="0" y="42"/>
                </a:cxn>
                <a:cxn ang="0">
                  <a:pos x="154" y="0"/>
                </a:cxn>
              </a:cxnLst>
              <a:rect l="0" t="0" r="r" b="b"/>
              <a:pathLst>
                <a:path w="154" h="84">
                  <a:moveTo>
                    <a:pt x="154" y="84"/>
                  </a:moveTo>
                  <a:lnTo>
                    <a:pt x="0" y="42"/>
                  </a:lnTo>
                  <a:lnTo>
                    <a:pt x="154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8" name="Line 22"/>
            <p:cNvSpPr>
              <a:spLocks noChangeShapeType="1"/>
            </p:cNvSpPr>
            <p:nvPr/>
          </p:nvSpPr>
          <p:spPr bwMode="auto">
            <a:xfrm flipH="1">
              <a:off x="3110" y="1285"/>
              <a:ext cx="1215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19" name="Line 23"/>
            <p:cNvSpPr>
              <a:spLocks noChangeShapeType="1"/>
            </p:cNvSpPr>
            <p:nvPr/>
          </p:nvSpPr>
          <p:spPr bwMode="auto">
            <a:xfrm>
              <a:off x="4171" y="2235"/>
              <a:ext cx="140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0" name="Freeform 24"/>
            <p:cNvSpPr>
              <a:spLocks/>
            </p:cNvSpPr>
            <p:nvPr/>
          </p:nvSpPr>
          <p:spPr bwMode="auto">
            <a:xfrm>
              <a:off x="4171" y="2193"/>
              <a:ext cx="140" cy="8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0" y="42"/>
                </a:cxn>
                <a:cxn ang="0">
                  <a:pos x="0" y="84"/>
                </a:cxn>
              </a:cxnLst>
              <a:rect l="0" t="0" r="r" b="b"/>
              <a:pathLst>
                <a:path w="140" h="84">
                  <a:moveTo>
                    <a:pt x="0" y="0"/>
                  </a:moveTo>
                  <a:lnTo>
                    <a:pt x="140" y="42"/>
                  </a:lnTo>
                  <a:lnTo>
                    <a:pt x="0" y="84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1" name="Line 25"/>
            <p:cNvSpPr>
              <a:spLocks noChangeShapeType="1"/>
            </p:cNvSpPr>
            <p:nvPr/>
          </p:nvSpPr>
          <p:spPr bwMode="auto">
            <a:xfrm>
              <a:off x="2956" y="2235"/>
              <a:ext cx="1215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2" name="Rectangle 26"/>
            <p:cNvSpPr>
              <a:spLocks noChangeArrowheads="1"/>
            </p:cNvSpPr>
            <p:nvPr/>
          </p:nvSpPr>
          <p:spPr bwMode="auto">
            <a:xfrm>
              <a:off x="3034" y="2059"/>
              <a:ext cx="81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button2Pressed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23" name="Line 27"/>
            <p:cNvSpPr>
              <a:spLocks noChangeShapeType="1"/>
            </p:cNvSpPr>
            <p:nvPr/>
          </p:nvSpPr>
          <p:spPr bwMode="auto">
            <a:xfrm flipH="1">
              <a:off x="2956" y="2346"/>
              <a:ext cx="140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4" name="Freeform 28"/>
            <p:cNvSpPr>
              <a:spLocks/>
            </p:cNvSpPr>
            <p:nvPr/>
          </p:nvSpPr>
          <p:spPr bwMode="auto">
            <a:xfrm>
              <a:off x="2956" y="2305"/>
              <a:ext cx="140" cy="83"/>
            </a:xfrm>
            <a:custGeom>
              <a:avLst/>
              <a:gdLst/>
              <a:ahLst/>
              <a:cxnLst>
                <a:cxn ang="0">
                  <a:pos x="140" y="83"/>
                </a:cxn>
                <a:cxn ang="0">
                  <a:pos x="0" y="41"/>
                </a:cxn>
                <a:cxn ang="0">
                  <a:pos x="140" y="0"/>
                </a:cxn>
              </a:cxnLst>
              <a:rect l="0" t="0" r="r" b="b"/>
              <a:pathLst>
                <a:path w="140" h="83">
                  <a:moveTo>
                    <a:pt x="140" y="83"/>
                  </a:moveTo>
                  <a:lnTo>
                    <a:pt x="0" y="41"/>
                  </a:lnTo>
                  <a:lnTo>
                    <a:pt x="140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5" name="Line 29"/>
            <p:cNvSpPr>
              <a:spLocks noChangeShapeType="1"/>
            </p:cNvSpPr>
            <p:nvPr/>
          </p:nvSpPr>
          <p:spPr bwMode="auto">
            <a:xfrm flipH="1">
              <a:off x="3096" y="2346"/>
              <a:ext cx="1243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6" name="Line 30"/>
            <p:cNvSpPr>
              <a:spLocks noChangeShapeType="1"/>
            </p:cNvSpPr>
            <p:nvPr/>
          </p:nvSpPr>
          <p:spPr bwMode="auto">
            <a:xfrm>
              <a:off x="4157" y="3255"/>
              <a:ext cx="154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7" name="Freeform 31"/>
            <p:cNvSpPr>
              <a:spLocks/>
            </p:cNvSpPr>
            <p:nvPr/>
          </p:nvSpPr>
          <p:spPr bwMode="auto">
            <a:xfrm>
              <a:off x="4171" y="3213"/>
              <a:ext cx="140" cy="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0" y="42"/>
                </a:cxn>
                <a:cxn ang="0">
                  <a:pos x="0" y="83"/>
                </a:cxn>
              </a:cxnLst>
              <a:rect l="0" t="0" r="r" b="b"/>
              <a:pathLst>
                <a:path w="140" h="83">
                  <a:moveTo>
                    <a:pt x="0" y="0"/>
                  </a:moveTo>
                  <a:lnTo>
                    <a:pt x="140" y="42"/>
                  </a:lnTo>
                  <a:lnTo>
                    <a:pt x="0" y="83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8" name="Line 32"/>
            <p:cNvSpPr>
              <a:spLocks noChangeShapeType="1"/>
            </p:cNvSpPr>
            <p:nvPr/>
          </p:nvSpPr>
          <p:spPr bwMode="auto">
            <a:xfrm>
              <a:off x="2942" y="3255"/>
              <a:ext cx="1215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29" name="Rectangle 33"/>
            <p:cNvSpPr>
              <a:spLocks noChangeArrowheads="1"/>
            </p:cNvSpPr>
            <p:nvPr/>
          </p:nvSpPr>
          <p:spPr bwMode="auto">
            <a:xfrm>
              <a:off x="3045" y="3079"/>
              <a:ext cx="81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button2Pressed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30" name="Line 34"/>
            <p:cNvSpPr>
              <a:spLocks noChangeShapeType="1"/>
            </p:cNvSpPr>
            <p:nvPr/>
          </p:nvSpPr>
          <p:spPr bwMode="auto">
            <a:xfrm flipH="1">
              <a:off x="2956" y="3366"/>
              <a:ext cx="154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1" name="Freeform 35"/>
            <p:cNvSpPr>
              <a:spLocks/>
            </p:cNvSpPr>
            <p:nvPr/>
          </p:nvSpPr>
          <p:spPr bwMode="auto">
            <a:xfrm>
              <a:off x="2956" y="3324"/>
              <a:ext cx="154" cy="84"/>
            </a:xfrm>
            <a:custGeom>
              <a:avLst/>
              <a:gdLst/>
              <a:ahLst/>
              <a:cxnLst>
                <a:cxn ang="0">
                  <a:pos x="154" y="84"/>
                </a:cxn>
                <a:cxn ang="0">
                  <a:pos x="0" y="42"/>
                </a:cxn>
                <a:cxn ang="0">
                  <a:pos x="154" y="0"/>
                </a:cxn>
              </a:cxnLst>
              <a:rect l="0" t="0" r="r" b="b"/>
              <a:pathLst>
                <a:path w="154" h="84">
                  <a:moveTo>
                    <a:pt x="154" y="84"/>
                  </a:moveTo>
                  <a:lnTo>
                    <a:pt x="0" y="42"/>
                  </a:lnTo>
                  <a:lnTo>
                    <a:pt x="154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2" name="Line 36"/>
            <p:cNvSpPr>
              <a:spLocks noChangeShapeType="1"/>
            </p:cNvSpPr>
            <p:nvPr/>
          </p:nvSpPr>
          <p:spPr bwMode="auto">
            <a:xfrm flipH="1">
              <a:off x="3110" y="3366"/>
              <a:ext cx="1201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3" name="Rectangle 37"/>
            <p:cNvSpPr>
              <a:spLocks noChangeArrowheads="1"/>
            </p:cNvSpPr>
            <p:nvPr/>
          </p:nvSpPr>
          <p:spPr bwMode="auto">
            <a:xfrm>
              <a:off x="2521" y="2716"/>
              <a:ext cx="81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button1Pressed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34" name="Rectangle 38"/>
            <p:cNvSpPr>
              <a:spLocks noChangeArrowheads="1"/>
            </p:cNvSpPr>
            <p:nvPr/>
          </p:nvSpPr>
          <p:spPr bwMode="auto">
            <a:xfrm>
              <a:off x="757" y="2101"/>
              <a:ext cx="92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button1&amp;2Pressed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35" name="Line 39"/>
            <p:cNvSpPr>
              <a:spLocks noChangeShapeType="1"/>
            </p:cNvSpPr>
            <p:nvPr/>
          </p:nvSpPr>
          <p:spPr bwMode="auto">
            <a:xfrm>
              <a:off x="679" y="2933"/>
              <a:ext cx="1" cy="154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6" name="Freeform 40"/>
            <p:cNvSpPr>
              <a:spLocks/>
            </p:cNvSpPr>
            <p:nvPr/>
          </p:nvSpPr>
          <p:spPr bwMode="auto">
            <a:xfrm>
              <a:off x="637" y="2947"/>
              <a:ext cx="83" cy="140"/>
            </a:xfrm>
            <a:custGeom>
              <a:avLst/>
              <a:gdLst/>
              <a:ahLst/>
              <a:cxnLst>
                <a:cxn ang="0">
                  <a:pos x="83" y="0"/>
                </a:cxn>
                <a:cxn ang="0">
                  <a:pos x="42" y="140"/>
                </a:cxn>
                <a:cxn ang="0">
                  <a:pos x="0" y="0"/>
                </a:cxn>
              </a:cxnLst>
              <a:rect l="0" t="0" r="r" b="b"/>
              <a:pathLst>
                <a:path w="83" h="140">
                  <a:moveTo>
                    <a:pt x="83" y="0"/>
                  </a:moveTo>
                  <a:lnTo>
                    <a:pt x="42" y="140"/>
                  </a:lnTo>
                  <a:lnTo>
                    <a:pt x="0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7" name="Freeform 41"/>
            <p:cNvSpPr>
              <a:spLocks/>
            </p:cNvSpPr>
            <p:nvPr/>
          </p:nvSpPr>
          <p:spPr bwMode="auto">
            <a:xfrm>
              <a:off x="679" y="1201"/>
              <a:ext cx="1313" cy="1732"/>
            </a:xfrm>
            <a:custGeom>
              <a:avLst/>
              <a:gdLst/>
              <a:ahLst/>
              <a:cxnLst>
                <a:cxn ang="0">
                  <a:pos x="1313" y="0"/>
                </a:cxn>
                <a:cxn ang="0">
                  <a:pos x="0" y="0"/>
                </a:cxn>
                <a:cxn ang="0">
                  <a:pos x="0" y="1732"/>
                </a:cxn>
              </a:cxnLst>
              <a:rect l="0" t="0" r="r" b="b"/>
              <a:pathLst>
                <a:path w="1313" h="1732">
                  <a:moveTo>
                    <a:pt x="1313" y="0"/>
                  </a:moveTo>
                  <a:lnTo>
                    <a:pt x="0" y="0"/>
                  </a:lnTo>
                  <a:lnTo>
                    <a:pt x="0" y="1732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8" name="Freeform 42"/>
            <p:cNvSpPr>
              <a:spLocks/>
            </p:cNvSpPr>
            <p:nvPr/>
          </p:nvSpPr>
          <p:spPr bwMode="auto">
            <a:xfrm>
              <a:off x="902" y="2947"/>
              <a:ext cx="84" cy="140"/>
            </a:xfrm>
            <a:custGeom>
              <a:avLst/>
              <a:gdLst/>
              <a:ahLst/>
              <a:cxnLst>
                <a:cxn ang="0">
                  <a:pos x="84" y="0"/>
                </a:cxn>
                <a:cxn ang="0">
                  <a:pos x="42" y="140"/>
                </a:cxn>
                <a:cxn ang="0">
                  <a:pos x="0" y="0"/>
                </a:cxn>
              </a:cxnLst>
              <a:rect l="0" t="0" r="r" b="b"/>
              <a:pathLst>
                <a:path w="84" h="140">
                  <a:moveTo>
                    <a:pt x="84" y="0"/>
                  </a:moveTo>
                  <a:lnTo>
                    <a:pt x="42" y="140"/>
                  </a:lnTo>
                  <a:lnTo>
                    <a:pt x="0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39" name="Freeform 43"/>
            <p:cNvSpPr>
              <a:spLocks/>
            </p:cNvSpPr>
            <p:nvPr/>
          </p:nvSpPr>
          <p:spPr bwMode="auto">
            <a:xfrm>
              <a:off x="944" y="2263"/>
              <a:ext cx="1034" cy="670"/>
            </a:xfrm>
            <a:custGeom>
              <a:avLst/>
              <a:gdLst/>
              <a:ahLst/>
              <a:cxnLst>
                <a:cxn ang="0">
                  <a:pos x="1034" y="0"/>
                </a:cxn>
                <a:cxn ang="0">
                  <a:pos x="0" y="0"/>
                </a:cxn>
                <a:cxn ang="0">
                  <a:pos x="0" y="670"/>
                </a:cxn>
              </a:cxnLst>
              <a:rect l="0" t="0" r="r" b="b"/>
              <a:pathLst>
                <a:path w="1034" h="670">
                  <a:moveTo>
                    <a:pt x="1034" y="0"/>
                  </a:moveTo>
                  <a:lnTo>
                    <a:pt x="0" y="0"/>
                  </a:lnTo>
                  <a:lnTo>
                    <a:pt x="0" y="67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40" name="Line 44"/>
            <p:cNvSpPr>
              <a:spLocks noChangeShapeType="1"/>
            </p:cNvSpPr>
            <p:nvPr/>
          </p:nvSpPr>
          <p:spPr bwMode="auto">
            <a:xfrm>
              <a:off x="944" y="2933"/>
              <a:ext cx="1" cy="154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41" name="Oval 45"/>
            <p:cNvSpPr>
              <a:spLocks noChangeArrowheads="1"/>
            </p:cNvSpPr>
            <p:nvPr/>
          </p:nvSpPr>
          <p:spPr bwMode="auto">
            <a:xfrm>
              <a:off x="888" y="3841"/>
              <a:ext cx="98" cy="98"/>
            </a:xfrm>
            <a:prstGeom prst="ellipse">
              <a:avLst/>
            </a:prstGeom>
            <a:solidFill>
              <a:srgbClr val="000000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4" name="Group 46"/>
            <p:cNvGrpSpPr>
              <a:grpSpLocks/>
            </p:cNvGrpSpPr>
            <p:nvPr/>
          </p:nvGrpSpPr>
          <p:grpSpPr bwMode="auto">
            <a:xfrm>
              <a:off x="895" y="3548"/>
              <a:ext cx="84" cy="251"/>
              <a:chOff x="902" y="3084"/>
              <a:chExt cx="84" cy="251"/>
            </a:xfrm>
          </p:grpSpPr>
          <p:sp>
            <p:nvSpPr>
              <p:cNvPr id="29743" name="Line 47"/>
              <p:cNvSpPr>
                <a:spLocks noChangeShapeType="1"/>
              </p:cNvSpPr>
              <p:nvPr/>
            </p:nvSpPr>
            <p:spPr bwMode="auto">
              <a:xfrm>
                <a:off x="944" y="3182"/>
                <a:ext cx="1" cy="153"/>
              </a:xfrm>
              <a:prstGeom prst="line">
                <a:avLst/>
              </a:prstGeom>
              <a:noFill/>
              <a:ln w="222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744" name="Freeform 48"/>
              <p:cNvSpPr>
                <a:spLocks/>
              </p:cNvSpPr>
              <p:nvPr/>
            </p:nvSpPr>
            <p:spPr bwMode="auto">
              <a:xfrm>
                <a:off x="902" y="3196"/>
                <a:ext cx="84" cy="139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42" y="139"/>
                  </a:cxn>
                  <a:cxn ang="0">
                    <a:pos x="0" y="0"/>
                  </a:cxn>
                </a:cxnLst>
                <a:rect l="0" t="0" r="r" b="b"/>
                <a:pathLst>
                  <a:path w="84" h="139">
                    <a:moveTo>
                      <a:pt x="84" y="0"/>
                    </a:moveTo>
                    <a:lnTo>
                      <a:pt x="42" y="139"/>
                    </a:lnTo>
                    <a:lnTo>
                      <a:pt x="0" y="0"/>
                    </a:lnTo>
                  </a:path>
                </a:pathLst>
              </a:custGeom>
              <a:noFill/>
              <a:ln w="22225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9745" name="Line 49"/>
              <p:cNvSpPr>
                <a:spLocks noChangeShapeType="1"/>
              </p:cNvSpPr>
              <p:nvPr/>
            </p:nvSpPr>
            <p:spPr bwMode="auto">
              <a:xfrm flipV="1">
                <a:off x="944" y="3084"/>
                <a:ext cx="1" cy="98"/>
              </a:xfrm>
              <a:prstGeom prst="line">
                <a:avLst/>
              </a:prstGeom>
              <a:noFill/>
              <a:ln w="222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9746" name="Oval 50"/>
            <p:cNvSpPr>
              <a:spLocks noChangeArrowheads="1"/>
            </p:cNvSpPr>
            <p:nvPr/>
          </p:nvSpPr>
          <p:spPr bwMode="auto">
            <a:xfrm>
              <a:off x="860" y="3799"/>
              <a:ext cx="154" cy="168"/>
            </a:xfrm>
            <a:prstGeom prst="ellips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47" name="AutoShape 51"/>
            <p:cNvSpPr>
              <a:spLocks noChangeArrowheads="1"/>
            </p:cNvSpPr>
            <p:nvPr/>
          </p:nvSpPr>
          <p:spPr bwMode="auto">
            <a:xfrm>
              <a:off x="4325" y="2053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" name="Group 52"/>
            <p:cNvGrpSpPr>
              <a:grpSpLocks/>
            </p:cNvGrpSpPr>
            <p:nvPr/>
          </p:nvGrpSpPr>
          <p:grpSpPr bwMode="auto">
            <a:xfrm>
              <a:off x="4468" y="2144"/>
              <a:ext cx="522" cy="227"/>
              <a:chOff x="4468" y="1707"/>
              <a:chExt cx="522" cy="227"/>
            </a:xfrm>
          </p:grpSpPr>
          <p:sp>
            <p:nvSpPr>
              <p:cNvPr id="29749" name="Rectangle 53"/>
              <p:cNvSpPr>
                <a:spLocks noChangeArrowheads="1"/>
              </p:cNvSpPr>
              <p:nvPr/>
            </p:nvSpPr>
            <p:spPr bwMode="auto">
              <a:xfrm>
                <a:off x="4468" y="1707"/>
                <a:ext cx="522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altLang="en-US" sz="1200" b="1">
                    <a:solidFill>
                      <a:srgbClr val="000000"/>
                    </a:solidFill>
                    <a:latin typeface="Courier New" pitchFamily="49" charset="0"/>
                  </a:rPr>
                  <a:t>Increment</a:t>
                </a:r>
                <a:endParaRPr lang="en-US" altLang="en-US" sz="1200">
                  <a:latin typeface="Courier New" pitchFamily="49" charset="0"/>
                </a:endParaRPr>
              </a:p>
            </p:txBody>
          </p:sp>
          <p:sp>
            <p:nvSpPr>
              <p:cNvPr id="29750" name="Rectangle 54"/>
              <p:cNvSpPr>
                <a:spLocks noChangeArrowheads="1"/>
              </p:cNvSpPr>
              <p:nvPr/>
            </p:nvSpPr>
            <p:spPr bwMode="auto">
              <a:xfrm>
                <a:off x="4545" y="1819"/>
                <a:ext cx="406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altLang="en-US" sz="1200" b="1">
                    <a:solidFill>
                      <a:srgbClr val="000000"/>
                    </a:solidFill>
                    <a:latin typeface="Courier New" pitchFamily="49" charset="0"/>
                  </a:rPr>
                  <a:t>Minutes</a:t>
                </a:r>
                <a:endParaRPr lang="en-US" altLang="en-US" sz="1200">
                  <a:latin typeface="Courier New" pitchFamily="49" charset="0"/>
                </a:endParaRPr>
              </a:p>
            </p:txBody>
          </p:sp>
        </p:grpSp>
        <p:sp>
          <p:nvSpPr>
            <p:cNvPr id="29751" name="Line 55"/>
            <p:cNvSpPr>
              <a:spLocks noChangeShapeType="1"/>
            </p:cNvSpPr>
            <p:nvPr/>
          </p:nvSpPr>
          <p:spPr bwMode="auto">
            <a:xfrm flipH="1">
              <a:off x="1433" y="3324"/>
              <a:ext cx="154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52" name="Freeform 56"/>
            <p:cNvSpPr>
              <a:spLocks/>
            </p:cNvSpPr>
            <p:nvPr/>
          </p:nvSpPr>
          <p:spPr bwMode="auto">
            <a:xfrm>
              <a:off x="1433" y="3282"/>
              <a:ext cx="140" cy="84"/>
            </a:xfrm>
            <a:custGeom>
              <a:avLst/>
              <a:gdLst/>
              <a:ahLst/>
              <a:cxnLst>
                <a:cxn ang="0">
                  <a:pos x="140" y="84"/>
                </a:cxn>
                <a:cxn ang="0">
                  <a:pos x="0" y="42"/>
                </a:cxn>
                <a:cxn ang="0">
                  <a:pos x="140" y="0"/>
                </a:cxn>
              </a:cxnLst>
              <a:rect l="0" t="0" r="r" b="b"/>
              <a:pathLst>
                <a:path w="140" h="84">
                  <a:moveTo>
                    <a:pt x="140" y="84"/>
                  </a:moveTo>
                  <a:lnTo>
                    <a:pt x="0" y="42"/>
                  </a:lnTo>
                  <a:lnTo>
                    <a:pt x="140" y="0"/>
                  </a:lnTo>
                </a:path>
              </a:pathLst>
            </a:custGeom>
            <a:noFill/>
            <a:ln w="22225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53" name="Line 57"/>
            <p:cNvSpPr>
              <a:spLocks noChangeShapeType="1"/>
            </p:cNvSpPr>
            <p:nvPr/>
          </p:nvSpPr>
          <p:spPr bwMode="auto">
            <a:xfrm flipH="1">
              <a:off x="1587" y="3324"/>
              <a:ext cx="405" cy="1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54" name="AutoShape 58"/>
            <p:cNvSpPr>
              <a:spLocks noChangeArrowheads="1"/>
            </p:cNvSpPr>
            <p:nvPr/>
          </p:nvSpPr>
          <p:spPr bwMode="auto">
            <a:xfrm>
              <a:off x="4325" y="991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6" name="Group 59"/>
            <p:cNvGrpSpPr>
              <a:grpSpLocks/>
            </p:cNvGrpSpPr>
            <p:nvPr/>
          </p:nvGrpSpPr>
          <p:grpSpPr bwMode="auto">
            <a:xfrm>
              <a:off x="4468" y="1082"/>
              <a:ext cx="522" cy="227"/>
              <a:chOff x="4510" y="645"/>
              <a:chExt cx="522" cy="227"/>
            </a:xfrm>
          </p:grpSpPr>
          <p:sp>
            <p:nvSpPr>
              <p:cNvPr id="29756" name="Rectangle 60"/>
              <p:cNvSpPr>
                <a:spLocks noChangeArrowheads="1"/>
              </p:cNvSpPr>
              <p:nvPr/>
            </p:nvSpPr>
            <p:spPr bwMode="auto">
              <a:xfrm>
                <a:off x="4510" y="645"/>
                <a:ext cx="522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altLang="en-US" sz="1200" b="1">
                    <a:solidFill>
                      <a:srgbClr val="000000"/>
                    </a:solidFill>
                    <a:latin typeface="Courier New" pitchFamily="49" charset="0"/>
                  </a:rPr>
                  <a:t>Increment</a:t>
                </a:r>
                <a:endParaRPr lang="en-US" altLang="en-US" sz="1200">
                  <a:latin typeface="Courier New" pitchFamily="49" charset="0"/>
                </a:endParaRPr>
              </a:p>
            </p:txBody>
          </p:sp>
          <p:sp>
            <p:nvSpPr>
              <p:cNvPr id="29757" name="Rectangle 61"/>
              <p:cNvSpPr>
                <a:spLocks noChangeArrowheads="1"/>
              </p:cNvSpPr>
              <p:nvPr/>
            </p:nvSpPr>
            <p:spPr bwMode="auto">
              <a:xfrm>
                <a:off x="4644" y="757"/>
                <a:ext cx="290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altLang="en-US" sz="1200" b="1">
                    <a:solidFill>
                      <a:srgbClr val="000000"/>
                    </a:solidFill>
                    <a:latin typeface="Courier New" pitchFamily="49" charset="0"/>
                  </a:rPr>
                  <a:t>Hours</a:t>
                </a:r>
                <a:endParaRPr lang="en-US" altLang="en-US" sz="1200">
                  <a:latin typeface="Courier New" pitchFamily="49" charset="0"/>
                </a:endParaRPr>
              </a:p>
            </p:txBody>
          </p:sp>
        </p:grpSp>
        <p:sp>
          <p:nvSpPr>
            <p:cNvPr id="29758" name="AutoShape 62"/>
            <p:cNvSpPr>
              <a:spLocks noChangeArrowheads="1"/>
            </p:cNvSpPr>
            <p:nvPr/>
          </p:nvSpPr>
          <p:spPr bwMode="auto">
            <a:xfrm>
              <a:off x="1992" y="992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59" name="Rectangle 63"/>
            <p:cNvSpPr>
              <a:spLocks noChangeArrowheads="1"/>
            </p:cNvSpPr>
            <p:nvPr/>
          </p:nvSpPr>
          <p:spPr bwMode="auto">
            <a:xfrm>
              <a:off x="2335" y="1083"/>
              <a:ext cx="29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Blink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60" name="Rectangle 64"/>
            <p:cNvSpPr>
              <a:spLocks noChangeArrowheads="1"/>
            </p:cNvSpPr>
            <p:nvPr/>
          </p:nvSpPr>
          <p:spPr bwMode="auto">
            <a:xfrm>
              <a:off x="2335" y="1195"/>
              <a:ext cx="29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Hours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61" name="AutoShape 65"/>
            <p:cNvSpPr>
              <a:spLocks noChangeArrowheads="1"/>
            </p:cNvSpPr>
            <p:nvPr/>
          </p:nvSpPr>
          <p:spPr bwMode="auto">
            <a:xfrm>
              <a:off x="2006" y="3100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62" name="Rectangle 66"/>
            <p:cNvSpPr>
              <a:spLocks noChangeArrowheads="1"/>
            </p:cNvSpPr>
            <p:nvPr/>
          </p:nvSpPr>
          <p:spPr bwMode="auto">
            <a:xfrm>
              <a:off x="2349" y="3191"/>
              <a:ext cx="29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Blink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63" name="Rectangle 67"/>
            <p:cNvSpPr>
              <a:spLocks noChangeArrowheads="1"/>
            </p:cNvSpPr>
            <p:nvPr/>
          </p:nvSpPr>
          <p:spPr bwMode="auto">
            <a:xfrm>
              <a:off x="2294" y="3303"/>
              <a:ext cx="406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Seconds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64" name="AutoShape 68"/>
            <p:cNvSpPr>
              <a:spLocks noChangeArrowheads="1"/>
            </p:cNvSpPr>
            <p:nvPr/>
          </p:nvSpPr>
          <p:spPr bwMode="auto">
            <a:xfrm>
              <a:off x="2006" y="2053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65" name="Rectangle 69"/>
            <p:cNvSpPr>
              <a:spLocks noChangeArrowheads="1"/>
            </p:cNvSpPr>
            <p:nvPr/>
          </p:nvSpPr>
          <p:spPr bwMode="auto">
            <a:xfrm>
              <a:off x="2349" y="2144"/>
              <a:ext cx="290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Blink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66" name="Rectangle 70"/>
            <p:cNvSpPr>
              <a:spLocks noChangeArrowheads="1"/>
            </p:cNvSpPr>
            <p:nvPr/>
          </p:nvSpPr>
          <p:spPr bwMode="auto">
            <a:xfrm>
              <a:off x="2294" y="2256"/>
              <a:ext cx="406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Minutes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67" name="AutoShape 71"/>
            <p:cNvSpPr>
              <a:spLocks noChangeArrowheads="1"/>
            </p:cNvSpPr>
            <p:nvPr/>
          </p:nvSpPr>
          <p:spPr bwMode="auto">
            <a:xfrm>
              <a:off x="4325" y="3101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7" name="Group 72"/>
            <p:cNvGrpSpPr>
              <a:grpSpLocks/>
            </p:cNvGrpSpPr>
            <p:nvPr/>
          </p:nvGrpSpPr>
          <p:grpSpPr bwMode="auto">
            <a:xfrm>
              <a:off x="4553" y="3192"/>
              <a:ext cx="522" cy="227"/>
              <a:chOff x="4595" y="2769"/>
              <a:chExt cx="522" cy="227"/>
            </a:xfrm>
          </p:grpSpPr>
          <p:sp>
            <p:nvSpPr>
              <p:cNvPr id="29769" name="Rectangle 73"/>
              <p:cNvSpPr>
                <a:spLocks noChangeArrowheads="1"/>
              </p:cNvSpPr>
              <p:nvPr/>
            </p:nvSpPr>
            <p:spPr bwMode="auto">
              <a:xfrm>
                <a:off x="4595" y="2769"/>
                <a:ext cx="522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ctr" eaLnBrk="0" hangingPunct="0"/>
                <a:r>
                  <a:rPr lang="en-US" altLang="en-US" sz="1200" b="1">
                    <a:solidFill>
                      <a:srgbClr val="000000"/>
                    </a:solidFill>
                    <a:latin typeface="Courier New" pitchFamily="49" charset="0"/>
                  </a:rPr>
                  <a:t>Increment</a:t>
                </a:r>
                <a:endParaRPr lang="en-US" altLang="en-US" sz="1200">
                  <a:latin typeface="Courier New" pitchFamily="49" charset="0"/>
                </a:endParaRPr>
              </a:p>
            </p:txBody>
          </p:sp>
          <p:sp>
            <p:nvSpPr>
              <p:cNvPr id="29770" name="Rectangle 74"/>
              <p:cNvSpPr>
                <a:spLocks noChangeArrowheads="1"/>
              </p:cNvSpPr>
              <p:nvPr/>
            </p:nvSpPr>
            <p:spPr bwMode="auto">
              <a:xfrm>
                <a:off x="4653" y="2881"/>
                <a:ext cx="406" cy="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ctr" eaLnBrk="0" hangingPunct="0"/>
                <a:r>
                  <a:rPr lang="en-US" altLang="en-US" sz="1200" b="1">
                    <a:solidFill>
                      <a:srgbClr val="000000"/>
                    </a:solidFill>
                    <a:latin typeface="Courier New" pitchFamily="49" charset="0"/>
                  </a:rPr>
                  <a:t>Seconds</a:t>
                </a:r>
                <a:endParaRPr lang="en-US" altLang="en-US" sz="1200">
                  <a:latin typeface="Courier New" pitchFamily="49" charset="0"/>
                </a:endParaRPr>
              </a:p>
            </p:txBody>
          </p:sp>
        </p:grpSp>
        <p:sp>
          <p:nvSpPr>
            <p:cNvPr id="29771" name="AutoShape 75"/>
            <p:cNvSpPr>
              <a:spLocks noChangeArrowheads="1"/>
            </p:cNvSpPr>
            <p:nvPr/>
          </p:nvSpPr>
          <p:spPr bwMode="auto">
            <a:xfrm>
              <a:off x="456" y="3101"/>
              <a:ext cx="978" cy="447"/>
            </a:xfrm>
            <a:prstGeom prst="roundRect">
              <a:avLst>
                <a:gd name="adj" fmla="val 48435"/>
              </a:avLst>
            </a:prstGeom>
            <a:solidFill>
              <a:schemeClr val="bg1"/>
            </a:solidFill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772" name="Rectangle 76"/>
            <p:cNvSpPr>
              <a:spLocks noChangeArrowheads="1"/>
            </p:cNvSpPr>
            <p:nvPr/>
          </p:nvSpPr>
          <p:spPr bwMode="auto">
            <a:xfrm>
              <a:off x="830" y="3192"/>
              <a:ext cx="232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Stop</a:t>
              </a:r>
              <a:endParaRPr lang="en-US" altLang="en-US" sz="1200">
                <a:latin typeface="Courier New" pitchFamily="49" charset="0"/>
              </a:endParaRPr>
            </a:p>
          </p:txBody>
        </p:sp>
        <p:sp>
          <p:nvSpPr>
            <p:cNvPr id="29773" name="Rectangle 77"/>
            <p:cNvSpPr>
              <a:spLocks noChangeArrowheads="1"/>
            </p:cNvSpPr>
            <p:nvPr/>
          </p:nvSpPr>
          <p:spPr bwMode="auto">
            <a:xfrm>
              <a:off x="716" y="3304"/>
              <a:ext cx="464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eaLnBrk="0" hangingPunct="0"/>
              <a:r>
                <a:rPr lang="en-US" altLang="en-US" sz="1200" b="1">
                  <a:solidFill>
                    <a:srgbClr val="000000"/>
                  </a:solidFill>
                  <a:latin typeface="Courier New" pitchFamily="49" charset="0"/>
                </a:rPr>
                <a:t>Blinking</a:t>
              </a:r>
              <a:endParaRPr lang="en-US" altLang="en-US" sz="1200">
                <a:latin typeface="Courier New" pitchFamily="49" charset="0"/>
              </a:endParaRPr>
            </a:p>
          </p:txBody>
        </p:sp>
      </p:grpSp>
      <p:sp>
        <p:nvSpPr>
          <p:cNvPr id="29774" name="Rectangle 78"/>
          <p:cNvSpPr>
            <a:spLocks noChangeArrowheads="1"/>
          </p:cNvSpPr>
          <p:nvPr/>
        </p:nvSpPr>
        <p:spPr bwMode="auto">
          <a:xfrm>
            <a:off x="609600" y="5895975"/>
            <a:ext cx="8153400" cy="704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 anchor="ctr"/>
          <a:lstStyle/>
          <a:p>
            <a:r>
              <a:rPr lang="en-US" altLang="en-US" sz="1200" b="1">
                <a:solidFill>
                  <a:schemeClr val="tx2"/>
                </a:solidFill>
              </a:rPr>
              <a:t>Figure 2-4.</a:t>
            </a:r>
            <a:r>
              <a:rPr lang="en-US" altLang="en-US" sz="1200">
                <a:solidFill>
                  <a:schemeClr val="tx2"/>
                </a:solidFill>
              </a:rPr>
              <a:t> A UML statechart diagram for </a:t>
            </a:r>
            <a:r>
              <a:rPr lang="en-US" altLang="en-US" sz="1200">
                <a:solidFill>
                  <a:schemeClr val="tx2"/>
                </a:solidFill>
                <a:latin typeface="Courier New" pitchFamily="49" charset="0"/>
              </a:rPr>
              <a:t>SetTime</a:t>
            </a:r>
            <a:r>
              <a:rPr lang="en-US" altLang="en-US" sz="1200">
                <a:solidFill>
                  <a:schemeClr val="tx2"/>
                </a:solidFill>
              </a:rPr>
              <a:t> use case of the </a:t>
            </a:r>
            <a:r>
              <a:rPr lang="en-US" altLang="en-US" sz="1200">
                <a:solidFill>
                  <a:schemeClr val="tx2"/>
                </a:solidFill>
                <a:latin typeface="Courier New" pitchFamily="49" charset="0"/>
              </a:rPr>
              <a:t>SimpleWatch</a:t>
            </a:r>
            <a:r>
              <a:rPr lang="en-US" altLang="en-US" sz="1200">
                <a:solidFill>
                  <a:schemeClr val="tx2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State Representation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sz="2800" smtClean="0"/>
              <a:t>The set of properties and values describing the object in a well defined instant are characterized by</a:t>
            </a:r>
          </a:p>
          <a:p>
            <a:pPr lvl="1" eaLnBrk="1" hangingPunct="1"/>
            <a:r>
              <a:rPr lang="en-US" sz="2400" smtClean="0"/>
              <a:t>Name</a:t>
            </a:r>
          </a:p>
          <a:p>
            <a:pPr lvl="1" eaLnBrk="1" hangingPunct="1"/>
            <a:r>
              <a:rPr lang="en-US" sz="2400" smtClean="0"/>
              <a:t>Activities (executed inside the state)</a:t>
            </a:r>
          </a:p>
          <a:p>
            <a:pPr lvl="2" eaLnBrk="1" hangingPunct="1"/>
            <a:r>
              <a:rPr lang="en-US" sz="2000" smtClean="0"/>
              <a:t>Do/ activity</a:t>
            </a:r>
          </a:p>
          <a:p>
            <a:pPr lvl="1" eaLnBrk="1" hangingPunct="1"/>
            <a:r>
              <a:rPr lang="en-US" sz="2400" smtClean="0"/>
              <a:t>Actions (executed at state entry or exit)</a:t>
            </a:r>
          </a:p>
          <a:p>
            <a:pPr lvl="2" eaLnBrk="1" hangingPunct="1"/>
            <a:r>
              <a:rPr lang="en-US" sz="2000" smtClean="0"/>
              <a:t>Entry/ action</a:t>
            </a:r>
          </a:p>
          <a:p>
            <a:pPr lvl="2" eaLnBrk="1" hangingPunct="1"/>
            <a:r>
              <a:rPr lang="en-US" sz="2000" smtClean="0"/>
              <a:t>Exit/ action</a:t>
            </a:r>
          </a:p>
          <a:p>
            <a:pPr lvl="1" eaLnBrk="1" hangingPunct="1"/>
            <a:r>
              <a:rPr lang="en-US" sz="2400" smtClean="0"/>
              <a:t>Actions executed due to an event</a:t>
            </a:r>
          </a:p>
          <a:p>
            <a:pPr lvl="2" eaLnBrk="1" hangingPunct="1"/>
            <a:r>
              <a:rPr lang="en-US" sz="2000" smtClean="0"/>
              <a:t>Event [Condition] / Action ^Send Event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State Transition Example</a:t>
            </a:r>
          </a:p>
        </p:txBody>
      </p:sp>
      <p:pic>
        <p:nvPicPr>
          <p:cNvPr id="6349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68350" y="2379733"/>
            <a:ext cx="7289800" cy="3835259"/>
          </a:xfrm>
          <a:noFill/>
        </p:spPr>
      </p:pic>
      <p:sp>
        <p:nvSpPr>
          <p:cNvPr id="63492" name="Text Box 7"/>
          <p:cNvSpPr txBox="1">
            <a:spLocks noChangeArrowheads="1"/>
          </p:cNvSpPr>
          <p:nvPr/>
        </p:nvSpPr>
        <p:spPr bwMode="auto">
          <a:xfrm>
            <a:off x="609600" y="1447800"/>
            <a:ext cx="2681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Validating PIN/SSN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Component Diagrams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Shows various components in a system and their dependencies, interfaces</a:t>
            </a:r>
          </a:p>
          <a:p>
            <a:pPr eaLnBrk="1" hangingPunct="1"/>
            <a:r>
              <a:rPr lang="en-US" sz="2800" smtClean="0"/>
              <a:t>Explains the structure of a system</a:t>
            </a:r>
          </a:p>
          <a:p>
            <a:pPr eaLnBrk="1" hangingPunct="1"/>
            <a:r>
              <a:rPr lang="en-US" sz="2800" smtClean="0"/>
              <a:t>Usually a physical collection of classes</a:t>
            </a:r>
          </a:p>
          <a:p>
            <a:pPr lvl="1" eaLnBrk="1" hangingPunct="1"/>
            <a:r>
              <a:rPr lang="en-US" sz="2400" smtClean="0"/>
              <a:t>Similar to a Package Diagram in that both are used to group elements into logical structures</a:t>
            </a:r>
          </a:p>
          <a:p>
            <a:pPr lvl="1" eaLnBrk="1" hangingPunct="1"/>
            <a:r>
              <a:rPr lang="en-US" sz="2400" smtClean="0"/>
              <a:t>With Component Diagrams all of the model elements are private with a public interface whereas Package diagrams only display public items.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Component Diagram Notation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Components are shown as rectangles with two tabs at the upper left</a:t>
            </a:r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Dashed arrows indicate dependencies</a:t>
            </a:r>
          </a:p>
          <a:p>
            <a:pPr eaLnBrk="1" hangingPunct="1"/>
            <a:r>
              <a:rPr lang="en-US" smtClean="0"/>
              <a:t>Circle and solid line indicates an interface to the component</a:t>
            </a:r>
          </a:p>
          <a:p>
            <a:pPr eaLnBrk="1" hangingPunct="1"/>
            <a:endParaRPr lang="en-US" smtClean="0"/>
          </a:p>
        </p:txBody>
      </p:sp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2362200"/>
            <a:ext cx="14763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2400" y="5181600"/>
            <a:ext cx="19431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Deployment Diagrams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sz="2800" smtClean="0"/>
              <a:t>Shows the physical architecture of the hardware and software of the deployed system</a:t>
            </a:r>
          </a:p>
          <a:p>
            <a:pPr eaLnBrk="1" hangingPunct="1"/>
            <a:r>
              <a:rPr lang="en-US" sz="2800" smtClean="0"/>
              <a:t>Nodes</a:t>
            </a:r>
          </a:p>
          <a:p>
            <a:pPr lvl="1" eaLnBrk="1" hangingPunct="1"/>
            <a:r>
              <a:rPr lang="en-US" sz="2400" smtClean="0"/>
              <a:t>Typically contain components or packages</a:t>
            </a:r>
          </a:p>
          <a:p>
            <a:pPr lvl="1" eaLnBrk="1" hangingPunct="1"/>
            <a:r>
              <a:rPr lang="en-US" sz="2400" smtClean="0"/>
              <a:t>Usually some kind of computational unit; e.g. machine or device (physical or logical)</a:t>
            </a:r>
          </a:p>
          <a:p>
            <a:pPr eaLnBrk="1" hangingPunct="1"/>
            <a:r>
              <a:rPr lang="en-US" sz="2800" smtClean="0"/>
              <a:t>Physical relationships among software and hardware in a delivered systems</a:t>
            </a:r>
          </a:p>
          <a:p>
            <a:pPr lvl="1" eaLnBrk="1" hangingPunct="1"/>
            <a:r>
              <a:rPr lang="en-US" sz="2400" smtClean="0"/>
              <a:t>Explains how a system interacts with the external environment</a:t>
            </a:r>
          </a:p>
          <a:p>
            <a:pPr eaLnBrk="1" hangingPunct="1"/>
            <a:endParaRPr lang="en-US" sz="2800" smtClean="0"/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Some Deployment Examples</a:t>
            </a:r>
          </a:p>
        </p:txBody>
      </p:sp>
      <p:pic>
        <p:nvPicPr>
          <p:cNvPr id="7065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2209800"/>
            <a:ext cx="2295525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0" name="Picture 6" descr="deploymentdia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91000" y="2209800"/>
            <a:ext cx="3848100" cy="296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Deployment Example</a:t>
            </a:r>
          </a:p>
        </p:txBody>
      </p:sp>
      <p:pic>
        <p:nvPicPr>
          <p:cNvPr id="71683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03726" y="2525465"/>
            <a:ext cx="6819048" cy="3543795"/>
          </a:xfrm>
          <a:noFill/>
        </p:spPr>
      </p:pic>
      <p:sp>
        <p:nvSpPr>
          <p:cNvPr id="71684" name="Text Box 6"/>
          <p:cNvSpPr txBox="1">
            <a:spLocks noChangeArrowheads="1"/>
          </p:cNvSpPr>
          <p:nvPr/>
        </p:nvSpPr>
        <p:spPr bwMode="auto">
          <a:xfrm>
            <a:off x="381000" y="6096000"/>
            <a:ext cx="8166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Often the Component Diagram is combined with the Deployment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Summary and Tools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447800"/>
            <a:ext cx="8153400" cy="51054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UML is a modeling language that can be used independent of development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Adopted by OMG and notation of choice for visual modeling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http://www.omg.org/uml/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Creating and modifying UML diagrams can be labor and time intensive.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Lots of tools exist to help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Tools help keep diagrams, code in sync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Repository for a complete software development project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Examples here created with TogetherSoft ControlCenter, Microsoft Visio, Tablet UML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Other tools: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1800" smtClean="0"/>
              <a:t>Rational, Cetus, Embarcadero</a:t>
            </a:r>
          </a:p>
          <a:p>
            <a:pPr lvl="2" eaLnBrk="1" hangingPunct="1">
              <a:lnSpc>
                <a:spcPct val="90000"/>
              </a:lnSpc>
            </a:pPr>
            <a:r>
              <a:rPr lang="en-US" sz="1800" smtClean="0"/>
              <a:t>See http://plg.uwaterloo.ca/~migod/uml.html for a list of tools, some free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9EF440F-E0C9-4DA4-AFAC-356F9310A780}">
  <ds:schemaRefs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AF8424C-6B18-4CC5-B51A-8ADCE1245F1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D2AC29-6194-47DA-9609-507435F0E4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703</TotalTime>
  <Words>2105</Words>
  <Application>Microsoft Office PowerPoint</Application>
  <PresentationFormat>On-screen Show (4:3)</PresentationFormat>
  <Paragraphs>471</Paragraphs>
  <Slides>50</Slides>
  <Notes>49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61" baseType="lpstr">
      <vt:lpstr>Arial</vt:lpstr>
      <vt:lpstr>Calibri</vt:lpstr>
      <vt:lpstr>Courier</vt:lpstr>
      <vt:lpstr>Courier New</vt:lpstr>
      <vt:lpstr>Helvetica</vt:lpstr>
      <vt:lpstr>Times New Roman</vt:lpstr>
      <vt:lpstr>Tw Cen MT</vt:lpstr>
      <vt:lpstr>Tw Cen MT Condensed</vt:lpstr>
      <vt:lpstr>Wingdings 3</vt:lpstr>
      <vt:lpstr>Integral</vt:lpstr>
      <vt:lpstr>Visio</vt:lpstr>
      <vt:lpstr>Systems analysis and design</vt:lpstr>
      <vt:lpstr>What is UML?</vt:lpstr>
      <vt:lpstr>Why use UML</vt:lpstr>
      <vt:lpstr>History of UML</vt:lpstr>
      <vt:lpstr>Systems, Models and Views</vt:lpstr>
      <vt:lpstr>Systems, Models and Views</vt:lpstr>
      <vt:lpstr>UML Models, Views, Diagrams</vt:lpstr>
      <vt:lpstr>Models, Views, Diagrams</vt:lpstr>
      <vt:lpstr>UML: First Pass </vt:lpstr>
      <vt:lpstr>Basic Modeling Steps</vt:lpstr>
      <vt:lpstr>UML Baseline</vt:lpstr>
      <vt:lpstr>Use Case Diagrams</vt:lpstr>
      <vt:lpstr>Actors</vt:lpstr>
      <vt:lpstr>Use Case</vt:lpstr>
      <vt:lpstr>Use Case Diagram: Example</vt:lpstr>
      <vt:lpstr>The &lt;&lt;extends&gt;&gt; Relationship</vt:lpstr>
      <vt:lpstr>The &lt;&lt;includes&gt;&gt; Relationship</vt:lpstr>
      <vt:lpstr>Use Case Diagrams: Summary</vt:lpstr>
      <vt:lpstr>Class Diagrams</vt:lpstr>
      <vt:lpstr>Classes – Not Just for Code</vt:lpstr>
      <vt:lpstr>Instances</vt:lpstr>
      <vt:lpstr>UML Class Notation</vt:lpstr>
      <vt:lpstr>UML Class Notation</vt:lpstr>
      <vt:lpstr>Aggregation</vt:lpstr>
      <vt:lpstr>Composition</vt:lpstr>
      <vt:lpstr>Inheritance</vt:lpstr>
      <vt:lpstr>UML Multiplicities</vt:lpstr>
      <vt:lpstr>UML Class Example</vt:lpstr>
      <vt:lpstr>Association Details</vt:lpstr>
      <vt:lpstr>Package Diagrams</vt:lpstr>
      <vt:lpstr>Package Example</vt:lpstr>
      <vt:lpstr>More Package Examples</vt:lpstr>
      <vt:lpstr>Interaction Diagrams</vt:lpstr>
      <vt:lpstr>Sequence Diagram Format</vt:lpstr>
      <vt:lpstr>Sequence Diagram Example</vt:lpstr>
      <vt:lpstr>Collaboration Diagram</vt:lpstr>
      <vt:lpstr>Collaboration Diagram</vt:lpstr>
      <vt:lpstr>Activity Diagrams</vt:lpstr>
      <vt:lpstr>Sample Activity Diagram</vt:lpstr>
      <vt:lpstr>Activity Diagram Example</vt:lpstr>
      <vt:lpstr>State Transition Diagrams</vt:lpstr>
      <vt:lpstr>PowerPoint Presentation</vt:lpstr>
      <vt:lpstr>State Representation</vt:lpstr>
      <vt:lpstr>State Transition Example</vt:lpstr>
      <vt:lpstr>Component Diagrams</vt:lpstr>
      <vt:lpstr>Component Diagram Notation</vt:lpstr>
      <vt:lpstr>Deployment Diagrams</vt:lpstr>
      <vt:lpstr>Some Deployment Examples</vt:lpstr>
      <vt:lpstr>Deployment Example</vt:lpstr>
      <vt:lpstr>Summary and Tools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Aleksey Semyonov</cp:lastModifiedBy>
  <cp:revision>58</cp:revision>
  <dcterms:created xsi:type="dcterms:W3CDTF">1601-01-01T00:00:00Z</dcterms:created>
  <dcterms:modified xsi:type="dcterms:W3CDTF">2018-03-26T08:52:43Z</dcterms:modified>
</cp:coreProperties>
</file>