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notesMasterIdLst>
    <p:notesMasterId r:id="rId27"/>
  </p:notesMasterIdLst>
  <p:handoutMasterIdLst>
    <p:handoutMasterId r:id="rId28"/>
  </p:handoutMasterIdLst>
  <p:sldIdLst>
    <p:sldId id="256" r:id="rId5"/>
    <p:sldId id="269" r:id="rId6"/>
    <p:sldId id="271" r:id="rId7"/>
    <p:sldId id="299" r:id="rId8"/>
    <p:sldId id="276" r:id="rId9"/>
    <p:sldId id="300" r:id="rId10"/>
    <p:sldId id="277" r:id="rId11"/>
    <p:sldId id="304" r:id="rId12"/>
    <p:sldId id="305" r:id="rId13"/>
    <p:sldId id="272" r:id="rId14"/>
    <p:sldId id="306" r:id="rId15"/>
    <p:sldId id="273" r:id="rId16"/>
    <p:sldId id="274" r:id="rId17"/>
    <p:sldId id="330" r:id="rId18"/>
    <p:sldId id="307" r:id="rId19"/>
    <p:sldId id="275" r:id="rId20"/>
    <p:sldId id="312" r:id="rId21"/>
    <p:sldId id="313" r:id="rId22"/>
    <p:sldId id="278" r:id="rId23"/>
    <p:sldId id="317" r:id="rId24"/>
    <p:sldId id="279" r:id="rId25"/>
    <p:sldId id="280" r:id="rId26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3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80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80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D07A9D8E-6929-4F24-AE75-88468F36A1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0994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37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01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01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9B7DF609-45F1-43CC-87CC-B228ECD3B0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4636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9B95492-5B13-47B8-85B3-11274EF86CEF}" type="slidenum">
              <a:rPr lang="en-US">
                <a:latin typeface="Times New Roman" charset="0"/>
              </a:rPr>
              <a:pPr/>
              <a:t>1</a:t>
            </a:fld>
            <a:endParaRPr lang="en-US">
              <a:latin typeface="Times New Roman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13095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24D598-3C0D-498D-B84A-51164FE820F3}" type="slidenum">
              <a:rPr lang="en-US">
                <a:latin typeface="Times New Roman" charset="0"/>
              </a:rPr>
              <a:pPr/>
              <a:t>2</a:t>
            </a:fld>
            <a:endParaRPr lang="en-US">
              <a:latin typeface="Times New Roman" charset="0"/>
            </a:endParaRPr>
          </a:p>
        </p:txBody>
      </p:sp>
      <p:sp>
        <p:nvSpPr>
          <p:cNvPr id="1157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47777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57B133-BD18-41FC-A79A-D3A105E20CB4}" type="slidenum">
              <a:rPr lang="en-US">
                <a:latin typeface="Times New Roman" charset="0"/>
              </a:rPr>
              <a:pPr/>
              <a:t>3</a:t>
            </a:fld>
            <a:endParaRPr lang="en-US">
              <a:latin typeface="Times New Roman" charset="0"/>
            </a:endParaRPr>
          </a:p>
        </p:txBody>
      </p:sp>
      <p:sp>
        <p:nvSpPr>
          <p:cNvPr id="116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59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B2A501-5ABE-4F05-BEB4-2FC813BE4E8B}" type="slidenum">
              <a:rPr lang="en-US">
                <a:latin typeface="Times New Roman" charset="0"/>
              </a:rPr>
              <a:pPr/>
              <a:t>4</a:t>
            </a:fld>
            <a:endParaRPr lang="en-US">
              <a:latin typeface="Times New Roman" charset="0"/>
            </a:endParaRPr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68594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8C7331-C0A1-41CD-A103-7D54DF653E7D}" type="slidenum">
              <a:rPr lang="en-US">
                <a:latin typeface="Times New Roman" charset="0"/>
              </a:rPr>
              <a:pPr/>
              <a:t>5</a:t>
            </a:fld>
            <a:endParaRPr lang="en-US">
              <a:latin typeface="Times New Roman" charset="0"/>
            </a:endParaRPr>
          </a:p>
        </p:txBody>
      </p:sp>
      <p:sp>
        <p:nvSpPr>
          <p:cNvPr id="1187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4860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754AB57-0D32-44BD-94FD-6F7813C4E9CE}" type="slidenum">
              <a:rPr lang="en-US">
                <a:latin typeface="Times New Roman" charset="0"/>
              </a:rPr>
              <a:pPr/>
              <a:t>6</a:t>
            </a:fld>
            <a:endParaRPr lang="en-US">
              <a:latin typeface="Times New Roman" charset="0"/>
            </a:endParaRPr>
          </a:p>
        </p:txBody>
      </p:sp>
      <p:sp>
        <p:nvSpPr>
          <p:cNvPr id="1198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2041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820B96-C924-4FAD-9E0B-904DD8BD2941}" type="slidenum">
              <a:rPr lang="en-US">
                <a:latin typeface="Times New Roman" charset="0"/>
              </a:rPr>
              <a:pPr/>
              <a:t>7</a:t>
            </a:fld>
            <a:endParaRPr lang="en-US">
              <a:latin typeface="Times New Roman" charset="0"/>
            </a:endParaRPr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0599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4A6CA1-A516-49AB-936E-D3EC044EF565}" type="slidenum">
              <a:rPr lang="en-US">
                <a:latin typeface="Times New Roman" charset="0"/>
              </a:rPr>
              <a:pPr/>
              <a:t>8</a:t>
            </a:fld>
            <a:endParaRPr lang="en-US">
              <a:latin typeface="Times New Roman" charset="0"/>
            </a:endParaRPr>
          </a:p>
        </p:txBody>
      </p:sp>
      <p:sp>
        <p:nvSpPr>
          <p:cNvPr id="124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3656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F89F43-439D-4DE1-83DC-1FB78A4AE9CD}" type="slidenum">
              <a:rPr lang="en-US">
                <a:latin typeface="Times New Roman" charset="0"/>
              </a:rPr>
              <a:pPr/>
              <a:t>9</a:t>
            </a:fld>
            <a:endParaRPr lang="en-US">
              <a:latin typeface="Times New Roman" charset="0"/>
            </a:endParaRPr>
          </a:p>
        </p:txBody>
      </p:sp>
      <p:sp>
        <p:nvSpPr>
          <p:cNvPr id="1259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472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F38D653-1333-46F4-9298-3FF89BB454CA}" type="slidenum">
              <a:rPr lang="en-US">
                <a:latin typeface="Times New Roman" charset="0"/>
              </a:rPr>
              <a:pPr/>
              <a:t>10</a:t>
            </a:fld>
            <a:endParaRPr lang="en-US">
              <a:latin typeface="Times New Roman" charset="0"/>
            </a:endParaRPr>
          </a:p>
        </p:txBody>
      </p:sp>
      <p:sp>
        <p:nvSpPr>
          <p:cNvPr id="1269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24851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679AB1-E720-4186-B6E7-EC71B1AC0BAB}" type="slidenum">
              <a:rPr lang="en-US">
                <a:latin typeface="Times New Roman" charset="0"/>
              </a:rPr>
              <a:pPr/>
              <a:t>11</a:t>
            </a:fld>
            <a:endParaRPr lang="en-US">
              <a:latin typeface="Times New Roman" charset="0"/>
            </a:endParaRPr>
          </a:p>
        </p:txBody>
      </p:sp>
      <p:sp>
        <p:nvSpPr>
          <p:cNvPr id="1280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82011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F28725A-4786-4E42-A6B4-B43CACC52593}" type="slidenum">
              <a:rPr lang="en-US">
                <a:latin typeface="Times New Roman" charset="0"/>
              </a:rPr>
              <a:pPr/>
              <a:t>12</a:t>
            </a:fld>
            <a:endParaRPr lang="en-US">
              <a:latin typeface="Times New Roman" charset="0"/>
            </a:endParaRPr>
          </a:p>
        </p:txBody>
      </p:sp>
      <p:sp>
        <p:nvSpPr>
          <p:cNvPr id="1290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31833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34DACB-94F1-40D1-866F-19B1603B08DB}" type="slidenum">
              <a:rPr lang="en-US">
                <a:latin typeface="Times New Roman" charset="0"/>
              </a:rPr>
              <a:pPr/>
              <a:t>13</a:t>
            </a:fld>
            <a:endParaRPr lang="en-US">
              <a:latin typeface="Times New Roman" charset="0"/>
            </a:endParaRPr>
          </a:p>
        </p:txBody>
      </p:sp>
      <p:sp>
        <p:nvSpPr>
          <p:cNvPr id="1300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09351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6C666DB-1855-4217-BBA8-3DF870F4C843}" type="slidenum">
              <a:rPr lang="en-US">
                <a:latin typeface="Times New Roman" charset="0"/>
              </a:rPr>
              <a:pPr/>
              <a:t>15</a:t>
            </a:fld>
            <a:endParaRPr lang="en-US">
              <a:latin typeface="Times New Roman" charset="0"/>
            </a:endParaRPr>
          </a:p>
        </p:txBody>
      </p:sp>
      <p:sp>
        <p:nvSpPr>
          <p:cNvPr id="1310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9007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2585C9-14E9-4CCE-B341-1DB4B0998681}" type="slidenum">
              <a:rPr lang="en-US">
                <a:latin typeface="Times New Roman" charset="0"/>
              </a:rPr>
              <a:pPr/>
              <a:t>16</a:t>
            </a:fld>
            <a:endParaRPr lang="en-US">
              <a:latin typeface="Times New Roman" charset="0"/>
            </a:endParaRPr>
          </a:p>
        </p:txBody>
      </p:sp>
      <p:sp>
        <p:nvSpPr>
          <p:cNvPr id="135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02760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C81F65-3BD0-4481-810A-6ED9E1F60FF4}" type="slidenum">
              <a:rPr lang="en-US">
                <a:latin typeface="Times New Roman" charset="0"/>
              </a:rPr>
              <a:pPr/>
              <a:t>17</a:t>
            </a:fld>
            <a:endParaRPr lang="en-US">
              <a:latin typeface="Times New Roman" charset="0"/>
            </a:endParaRPr>
          </a:p>
        </p:txBody>
      </p:sp>
      <p:sp>
        <p:nvSpPr>
          <p:cNvPr id="137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9819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248C592-D364-4192-8DD1-87D54024E757}" type="slidenum">
              <a:rPr lang="en-US">
                <a:latin typeface="Times New Roman" charset="0"/>
              </a:rPr>
              <a:pPr/>
              <a:t>18</a:t>
            </a:fld>
            <a:endParaRPr lang="en-US">
              <a:latin typeface="Times New Roman" charset="0"/>
            </a:endParaRPr>
          </a:p>
        </p:txBody>
      </p:sp>
      <p:sp>
        <p:nvSpPr>
          <p:cNvPr id="138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2045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1841947-A586-49E5-8B6D-A3E99B21F5C8}" type="slidenum">
              <a:rPr lang="en-US">
                <a:latin typeface="Times New Roman" charset="0"/>
              </a:rPr>
              <a:pPr/>
              <a:t>19</a:t>
            </a:fld>
            <a:endParaRPr lang="en-US">
              <a:latin typeface="Times New Roman" charset="0"/>
            </a:endParaRPr>
          </a:p>
        </p:txBody>
      </p:sp>
      <p:sp>
        <p:nvSpPr>
          <p:cNvPr id="142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8047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D9A52B-FC98-4059-8F85-68DD8320D9DB}" type="slidenum">
              <a:rPr lang="en-US">
                <a:latin typeface="Times New Roman" charset="0"/>
              </a:rPr>
              <a:pPr/>
              <a:t>20</a:t>
            </a:fld>
            <a:endParaRPr lang="en-US">
              <a:latin typeface="Times New Roman" charset="0"/>
            </a:endParaRPr>
          </a:p>
        </p:txBody>
      </p:sp>
      <p:sp>
        <p:nvSpPr>
          <p:cNvPr id="143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70953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69424F-86DE-451B-B216-CF24E272D46C}" type="slidenum">
              <a:rPr lang="en-US">
                <a:latin typeface="Times New Roman" charset="0"/>
              </a:rPr>
              <a:pPr/>
              <a:t>21</a:t>
            </a:fld>
            <a:endParaRPr lang="en-US">
              <a:latin typeface="Times New Roman" charset="0"/>
            </a:endParaRPr>
          </a:p>
        </p:txBody>
      </p:sp>
      <p:sp>
        <p:nvSpPr>
          <p:cNvPr id="144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9801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9E1C6D2-BAFE-445F-A8E7-0B1067610B9A}" type="slidenum">
              <a:rPr lang="en-US">
                <a:latin typeface="Times New Roman" charset="0"/>
              </a:rPr>
              <a:pPr/>
              <a:t>22</a:t>
            </a:fld>
            <a:endParaRPr lang="en-US">
              <a:latin typeface="Times New Roman" charset="0"/>
            </a:endParaRPr>
          </a:p>
        </p:txBody>
      </p:sp>
      <p:sp>
        <p:nvSpPr>
          <p:cNvPr id="145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0786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9144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189" indent="0" algn="ctr">
              <a:buNone/>
              <a:defRPr sz="1600"/>
            </a:lvl2pPr>
            <a:lvl3pPr marL="914377" indent="0" algn="ctr">
              <a:buNone/>
              <a:defRPr sz="16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2E03EE-6AEF-4266-A609-81417EDEA79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1444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4A5A2A-079E-4820-B3DD-C0A9872C48A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8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9144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18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CD32E9-2D96-429F-9052-2C5E51CCE73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9108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89C6EF-C903-4F70-ACCC-289432AF69C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194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marL="0" lvl="0" indent="0" algn="l" defTabSz="914377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6997F-4FF9-46DC-94F7-E36BFD96B57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818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0FE5C7-F4E8-4D53-A3EA-C95FA6D79A7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789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2F72E8-3D97-49F7-92FB-D216BEEE26A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46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8A1364-2C1C-42C1-A463-B5DAE31B367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123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BB13DA-14A7-4FD9-B340-A3B3E60440D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1555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321EE7-17F9-4314-A98F-B7294BFB51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13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908F39-4B89-4C61-B503-05ABC21D67D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0158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0E5AEA7D-CC8D-41CD-9517-8022B9AC15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4072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377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377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8.emf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Systems analysis and design</a:t>
            </a:r>
            <a:endParaRPr lang="en-US" dirty="0" smtClean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7.</a:t>
            </a:r>
          </a:p>
          <a:p>
            <a:r>
              <a:rPr lang="en-US" dirty="0" smtClean="0"/>
              <a:t>UML II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Package Diagrams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981200"/>
            <a:ext cx="7290055" cy="402336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To organize complex class diagrams, you can group classes into packages. A package is a collection of logically related UML elements 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Notation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Packages appear as rectangles with small tabs at the top.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The package name is on the tab or inside the rectangle.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The dotted arrows are dependencies. One package depends on another if changes in the other could possibly force changes in the first.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Packages are the basic grouping construct with which you may organize UML models to increase their readability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Package Example</a:t>
            </a:r>
          </a:p>
        </p:txBody>
      </p:sp>
      <p:sp>
        <p:nvSpPr>
          <p:cNvPr id="46083" name="Rectangle 7"/>
          <p:cNvSpPr>
            <a:spLocks noChangeArrowheads="1"/>
          </p:cNvSpPr>
          <p:nvPr/>
        </p:nvSpPr>
        <p:spPr bwMode="auto">
          <a:xfrm>
            <a:off x="4324350" y="2921000"/>
            <a:ext cx="2095500" cy="6477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84" name="Rectangle 8"/>
          <p:cNvSpPr>
            <a:spLocks noChangeArrowheads="1"/>
          </p:cNvSpPr>
          <p:nvPr/>
        </p:nvSpPr>
        <p:spPr bwMode="auto">
          <a:xfrm>
            <a:off x="4387850" y="3181350"/>
            <a:ext cx="202088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0000"/>
                </a:solidFill>
                <a:latin typeface="Courier" charset="0"/>
              </a:rPr>
              <a:t>DispatcherInterface</a:t>
            </a:r>
            <a:endParaRPr lang="en-US">
              <a:solidFill>
                <a:srgbClr val="FF0000"/>
              </a:solidFill>
              <a:latin typeface="Helvetica" charset="0"/>
            </a:endParaRPr>
          </a:p>
        </p:txBody>
      </p:sp>
      <p:sp>
        <p:nvSpPr>
          <p:cNvPr id="46085" name="Rectangle 9"/>
          <p:cNvSpPr>
            <a:spLocks noChangeArrowheads="1"/>
          </p:cNvSpPr>
          <p:nvPr/>
        </p:nvSpPr>
        <p:spPr bwMode="auto">
          <a:xfrm>
            <a:off x="2520950" y="4064000"/>
            <a:ext cx="1879600" cy="6477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86" name="Rectangle 10"/>
          <p:cNvSpPr>
            <a:spLocks noChangeArrowheads="1"/>
          </p:cNvSpPr>
          <p:nvPr/>
        </p:nvSpPr>
        <p:spPr bwMode="auto">
          <a:xfrm>
            <a:off x="2854325" y="4324350"/>
            <a:ext cx="127635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0000"/>
                </a:solidFill>
                <a:latin typeface="Courier" charset="0"/>
              </a:rPr>
              <a:t>Notification</a:t>
            </a:r>
            <a:endParaRPr lang="en-US">
              <a:solidFill>
                <a:srgbClr val="FF0000"/>
              </a:solidFill>
              <a:latin typeface="Helvetica" charset="0"/>
            </a:endParaRPr>
          </a:p>
        </p:txBody>
      </p:sp>
      <p:sp>
        <p:nvSpPr>
          <p:cNvPr id="46087" name="Rectangle 11"/>
          <p:cNvSpPr>
            <a:spLocks noChangeArrowheads="1"/>
          </p:cNvSpPr>
          <p:nvPr/>
        </p:nvSpPr>
        <p:spPr bwMode="auto">
          <a:xfrm>
            <a:off x="4870450" y="4127500"/>
            <a:ext cx="1981200" cy="6477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88" name="Rectangle 12"/>
          <p:cNvSpPr>
            <a:spLocks noChangeArrowheads="1"/>
          </p:cNvSpPr>
          <p:nvPr/>
        </p:nvSpPr>
        <p:spPr bwMode="auto">
          <a:xfrm>
            <a:off x="4884738" y="4387850"/>
            <a:ext cx="19145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0000"/>
                </a:solidFill>
                <a:latin typeface="Courier" charset="0"/>
              </a:rPr>
              <a:t>IncidentManagement</a:t>
            </a:r>
            <a:endParaRPr lang="en-US">
              <a:solidFill>
                <a:srgbClr val="FF0000"/>
              </a:solidFill>
              <a:latin typeface="Helvetica" charset="0"/>
            </a:endParaRPr>
          </a:p>
        </p:txBody>
      </p:sp>
      <p:sp>
        <p:nvSpPr>
          <p:cNvPr id="46089" name="Line 13"/>
          <p:cNvSpPr>
            <a:spLocks noChangeShapeType="1"/>
          </p:cNvSpPr>
          <p:nvPr/>
        </p:nvSpPr>
        <p:spPr bwMode="auto">
          <a:xfrm flipH="1">
            <a:off x="3943350" y="4013200"/>
            <a:ext cx="127000" cy="381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0" name="Freeform 14"/>
          <p:cNvSpPr>
            <a:spLocks/>
          </p:cNvSpPr>
          <p:nvPr/>
        </p:nvSpPr>
        <p:spPr bwMode="auto">
          <a:xfrm>
            <a:off x="3943350" y="3975100"/>
            <a:ext cx="139700" cy="76200"/>
          </a:xfrm>
          <a:custGeom>
            <a:avLst/>
            <a:gdLst>
              <a:gd name="T0" fmla="*/ 88 w 88"/>
              <a:gd name="T1" fmla="*/ 40 h 48"/>
              <a:gd name="T2" fmla="*/ 0 w 88"/>
              <a:gd name="T3" fmla="*/ 48 h 48"/>
              <a:gd name="T4" fmla="*/ 64 w 88"/>
              <a:gd name="T5" fmla="*/ 0 h 48"/>
              <a:gd name="T6" fmla="*/ 0 60000 65536"/>
              <a:gd name="T7" fmla="*/ 0 60000 65536"/>
              <a:gd name="T8" fmla="*/ 0 60000 65536"/>
              <a:gd name="T9" fmla="*/ 0 w 88"/>
              <a:gd name="T10" fmla="*/ 0 h 48"/>
              <a:gd name="T11" fmla="*/ 88 w 88"/>
              <a:gd name="T12" fmla="*/ 48 h 4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8" h="48">
                <a:moveTo>
                  <a:pt x="88" y="40"/>
                </a:moveTo>
                <a:lnTo>
                  <a:pt x="0" y="48"/>
                </a:lnTo>
                <a:lnTo>
                  <a:pt x="64" y="0"/>
                </a:lnTo>
              </a:path>
            </a:pathLst>
          </a:cu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1" name="Line 15"/>
          <p:cNvSpPr>
            <a:spLocks noChangeShapeType="1"/>
          </p:cNvSpPr>
          <p:nvPr/>
        </p:nvSpPr>
        <p:spPr bwMode="auto">
          <a:xfrm flipH="1">
            <a:off x="5200650" y="3556000"/>
            <a:ext cx="50800" cy="127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2" name="Line 16"/>
          <p:cNvSpPr>
            <a:spLocks noChangeShapeType="1"/>
          </p:cNvSpPr>
          <p:nvPr/>
        </p:nvSpPr>
        <p:spPr bwMode="auto">
          <a:xfrm flipH="1">
            <a:off x="5035550" y="3606800"/>
            <a:ext cx="88900" cy="254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3" name="Line 17"/>
          <p:cNvSpPr>
            <a:spLocks noChangeShapeType="1"/>
          </p:cNvSpPr>
          <p:nvPr/>
        </p:nvSpPr>
        <p:spPr bwMode="auto">
          <a:xfrm flipH="1">
            <a:off x="4870450" y="3670300"/>
            <a:ext cx="88900" cy="381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4" name="Line 18"/>
          <p:cNvSpPr>
            <a:spLocks noChangeShapeType="1"/>
          </p:cNvSpPr>
          <p:nvPr/>
        </p:nvSpPr>
        <p:spPr bwMode="auto">
          <a:xfrm flipH="1">
            <a:off x="4692650" y="3733800"/>
            <a:ext cx="101600" cy="381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5" name="Line 19"/>
          <p:cNvSpPr>
            <a:spLocks noChangeShapeType="1"/>
          </p:cNvSpPr>
          <p:nvPr/>
        </p:nvSpPr>
        <p:spPr bwMode="auto">
          <a:xfrm flipH="1">
            <a:off x="4527550" y="3797300"/>
            <a:ext cx="88900" cy="381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6" name="Line 20"/>
          <p:cNvSpPr>
            <a:spLocks noChangeShapeType="1"/>
          </p:cNvSpPr>
          <p:nvPr/>
        </p:nvSpPr>
        <p:spPr bwMode="auto">
          <a:xfrm flipH="1">
            <a:off x="4362450" y="3860800"/>
            <a:ext cx="88900" cy="381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7" name="Line 21"/>
          <p:cNvSpPr>
            <a:spLocks noChangeShapeType="1"/>
          </p:cNvSpPr>
          <p:nvPr/>
        </p:nvSpPr>
        <p:spPr bwMode="auto">
          <a:xfrm flipH="1">
            <a:off x="4184650" y="3924300"/>
            <a:ext cx="101600" cy="381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8" name="Line 22"/>
          <p:cNvSpPr>
            <a:spLocks noChangeShapeType="1"/>
          </p:cNvSpPr>
          <p:nvPr/>
        </p:nvSpPr>
        <p:spPr bwMode="auto">
          <a:xfrm flipH="1">
            <a:off x="4070350" y="3987800"/>
            <a:ext cx="38100" cy="254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9" name="Line 23"/>
          <p:cNvSpPr>
            <a:spLocks noChangeShapeType="1"/>
          </p:cNvSpPr>
          <p:nvPr/>
        </p:nvSpPr>
        <p:spPr bwMode="auto">
          <a:xfrm>
            <a:off x="6013450" y="4038600"/>
            <a:ext cx="114300" cy="762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100" name="Freeform 24"/>
          <p:cNvSpPr>
            <a:spLocks/>
          </p:cNvSpPr>
          <p:nvPr/>
        </p:nvSpPr>
        <p:spPr bwMode="auto">
          <a:xfrm>
            <a:off x="6000750" y="4013200"/>
            <a:ext cx="127000" cy="101600"/>
          </a:xfrm>
          <a:custGeom>
            <a:avLst/>
            <a:gdLst>
              <a:gd name="T0" fmla="*/ 24 w 80"/>
              <a:gd name="T1" fmla="*/ 0 h 64"/>
              <a:gd name="T2" fmla="*/ 80 w 80"/>
              <a:gd name="T3" fmla="*/ 64 h 64"/>
              <a:gd name="T4" fmla="*/ 0 w 80"/>
              <a:gd name="T5" fmla="*/ 40 h 64"/>
              <a:gd name="T6" fmla="*/ 0 60000 65536"/>
              <a:gd name="T7" fmla="*/ 0 60000 65536"/>
              <a:gd name="T8" fmla="*/ 0 60000 65536"/>
              <a:gd name="T9" fmla="*/ 0 w 80"/>
              <a:gd name="T10" fmla="*/ 0 h 64"/>
              <a:gd name="T11" fmla="*/ 80 w 80"/>
              <a:gd name="T12" fmla="*/ 64 h 6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0" h="64">
                <a:moveTo>
                  <a:pt x="24" y="0"/>
                </a:moveTo>
                <a:lnTo>
                  <a:pt x="80" y="64"/>
                </a:lnTo>
                <a:lnTo>
                  <a:pt x="0" y="40"/>
                </a:lnTo>
              </a:path>
            </a:pathLst>
          </a:cu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101" name="Line 25"/>
          <p:cNvSpPr>
            <a:spLocks noChangeShapeType="1"/>
          </p:cNvSpPr>
          <p:nvPr/>
        </p:nvSpPr>
        <p:spPr bwMode="auto">
          <a:xfrm>
            <a:off x="5251450" y="3556000"/>
            <a:ext cx="38100" cy="254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102" name="Line 26"/>
          <p:cNvSpPr>
            <a:spLocks noChangeShapeType="1"/>
          </p:cNvSpPr>
          <p:nvPr/>
        </p:nvSpPr>
        <p:spPr bwMode="auto">
          <a:xfrm>
            <a:off x="5365750" y="3632200"/>
            <a:ext cx="76200" cy="50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103" name="Line 27"/>
          <p:cNvSpPr>
            <a:spLocks noChangeShapeType="1"/>
          </p:cNvSpPr>
          <p:nvPr/>
        </p:nvSpPr>
        <p:spPr bwMode="auto">
          <a:xfrm>
            <a:off x="5518150" y="3721100"/>
            <a:ext cx="76200" cy="50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104" name="Line 28"/>
          <p:cNvSpPr>
            <a:spLocks noChangeShapeType="1"/>
          </p:cNvSpPr>
          <p:nvPr/>
        </p:nvSpPr>
        <p:spPr bwMode="auto">
          <a:xfrm>
            <a:off x="5670550" y="3822700"/>
            <a:ext cx="76200" cy="50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105" name="Line 29"/>
          <p:cNvSpPr>
            <a:spLocks noChangeShapeType="1"/>
          </p:cNvSpPr>
          <p:nvPr/>
        </p:nvSpPr>
        <p:spPr bwMode="auto">
          <a:xfrm>
            <a:off x="5822950" y="3924300"/>
            <a:ext cx="88900" cy="50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106" name="Line 30"/>
          <p:cNvSpPr>
            <a:spLocks noChangeShapeType="1"/>
          </p:cNvSpPr>
          <p:nvPr/>
        </p:nvSpPr>
        <p:spPr bwMode="auto">
          <a:xfrm>
            <a:off x="5975350" y="4013200"/>
            <a:ext cx="38100" cy="254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107" name="Freeform 31"/>
          <p:cNvSpPr>
            <a:spLocks/>
          </p:cNvSpPr>
          <p:nvPr/>
        </p:nvSpPr>
        <p:spPr bwMode="auto">
          <a:xfrm>
            <a:off x="4870450" y="3873500"/>
            <a:ext cx="622300" cy="254000"/>
          </a:xfrm>
          <a:custGeom>
            <a:avLst/>
            <a:gdLst>
              <a:gd name="T0" fmla="*/ 0 w 392"/>
              <a:gd name="T1" fmla="*/ 160 h 160"/>
              <a:gd name="T2" fmla="*/ 72 w 392"/>
              <a:gd name="T3" fmla="*/ 0 h 160"/>
              <a:gd name="T4" fmla="*/ 320 w 392"/>
              <a:gd name="T5" fmla="*/ 0 h 160"/>
              <a:gd name="T6" fmla="*/ 392 w 392"/>
              <a:gd name="T7" fmla="*/ 160 h 160"/>
              <a:gd name="T8" fmla="*/ 0 w 392"/>
              <a:gd name="T9" fmla="*/ 160 h 1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92"/>
              <a:gd name="T16" fmla="*/ 0 h 160"/>
              <a:gd name="T17" fmla="*/ 392 w 392"/>
              <a:gd name="T18" fmla="*/ 160 h 1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92" h="160">
                <a:moveTo>
                  <a:pt x="0" y="160"/>
                </a:moveTo>
                <a:lnTo>
                  <a:pt x="72" y="0"/>
                </a:lnTo>
                <a:lnTo>
                  <a:pt x="320" y="0"/>
                </a:lnTo>
                <a:lnTo>
                  <a:pt x="392" y="160"/>
                </a:lnTo>
                <a:lnTo>
                  <a:pt x="0" y="160"/>
                </a:lnTo>
                <a:close/>
              </a:path>
            </a:pathLst>
          </a:cu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108" name="Freeform 32"/>
          <p:cNvSpPr>
            <a:spLocks/>
          </p:cNvSpPr>
          <p:nvPr/>
        </p:nvSpPr>
        <p:spPr bwMode="auto">
          <a:xfrm>
            <a:off x="4324350" y="2667000"/>
            <a:ext cx="622300" cy="254000"/>
          </a:xfrm>
          <a:custGeom>
            <a:avLst/>
            <a:gdLst>
              <a:gd name="T0" fmla="*/ 0 w 392"/>
              <a:gd name="T1" fmla="*/ 160 h 160"/>
              <a:gd name="T2" fmla="*/ 72 w 392"/>
              <a:gd name="T3" fmla="*/ 0 h 160"/>
              <a:gd name="T4" fmla="*/ 320 w 392"/>
              <a:gd name="T5" fmla="*/ 0 h 160"/>
              <a:gd name="T6" fmla="*/ 392 w 392"/>
              <a:gd name="T7" fmla="*/ 160 h 160"/>
              <a:gd name="T8" fmla="*/ 0 w 392"/>
              <a:gd name="T9" fmla="*/ 160 h 1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92"/>
              <a:gd name="T16" fmla="*/ 0 h 160"/>
              <a:gd name="T17" fmla="*/ 392 w 392"/>
              <a:gd name="T18" fmla="*/ 160 h 1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92" h="160">
                <a:moveTo>
                  <a:pt x="0" y="160"/>
                </a:moveTo>
                <a:lnTo>
                  <a:pt x="72" y="0"/>
                </a:lnTo>
                <a:lnTo>
                  <a:pt x="320" y="0"/>
                </a:lnTo>
                <a:lnTo>
                  <a:pt x="392" y="160"/>
                </a:lnTo>
                <a:lnTo>
                  <a:pt x="0" y="160"/>
                </a:lnTo>
                <a:close/>
              </a:path>
            </a:pathLst>
          </a:cu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109" name="Freeform 33"/>
          <p:cNvSpPr>
            <a:spLocks/>
          </p:cNvSpPr>
          <p:nvPr/>
        </p:nvSpPr>
        <p:spPr bwMode="auto">
          <a:xfrm>
            <a:off x="2520950" y="3810000"/>
            <a:ext cx="622300" cy="254000"/>
          </a:xfrm>
          <a:custGeom>
            <a:avLst/>
            <a:gdLst>
              <a:gd name="T0" fmla="*/ 0 w 392"/>
              <a:gd name="T1" fmla="*/ 160 h 160"/>
              <a:gd name="T2" fmla="*/ 72 w 392"/>
              <a:gd name="T3" fmla="*/ 0 h 160"/>
              <a:gd name="T4" fmla="*/ 320 w 392"/>
              <a:gd name="T5" fmla="*/ 0 h 160"/>
              <a:gd name="T6" fmla="*/ 392 w 392"/>
              <a:gd name="T7" fmla="*/ 160 h 160"/>
              <a:gd name="T8" fmla="*/ 0 w 392"/>
              <a:gd name="T9" fmla="*/ 160 h 1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92"/>
              <a:gd name="T16" fmla="*/ 0 h 160"/>
              <a:gd name="T17" fmla="*/ 392 w 392"/>
              <a:gd name="T18" fmla="*/ 160 h 1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92" h="160">
                <a:moveTo>
                  <a:pt x="0" y="160"/>
                </a:moveTo>
                <a:lnTo>
                  <a:pt x="72" y="0"/>
                </a:lnTo>
                <a:lnTo>
                  <a:pt x="320" y="0"/>
                </a:lnTo>
                <a:lnTo>
                  <a:pt x="392" y="160"/>
                </a:lnTo>
                <a:lnTo>
                  <a:pt x="0" y="160"/>
                </a:lnTo>
                <a:close/>
              </a:path>
            </a:pathLst>
          </a:cu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More Package Examples</a:t>
            </a:r>
          </a:p>
        </p:txBody>
      </p:sp>
      <p:pic>
        <p:nvPicPr>
          <p:cNvPr id="4710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1524000"/>
            <a:ext cx="7239000" cy="419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Interaction Diagrams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Interaction diagrams are dynamic  -- they describe how objects collaborate.</a:t>
            </a:r>
          </a:p>
          <a:p>
            <a:pPr eaLnBrk="1" hangingPunct="1"/>
            <a:r>
              <a:rPr lang="en-US" smtClean="0"/>
              <a:t>A Sequence Diagram:</a:t>
            </a:r>
          </a:p>
          <a:p>
            <a:pPr lvl="1" eaLnBrk="1" hangingPunct="1"/>
            <a:r>
              <a:rPr lang="en-US" smtClean="0"/>
              <a:t>Indicates what messages are sent and when</a:t>
            </a:r>
          </a:p>
          <a:p>
            <a:pPr lvl="1" eaLnBrk="1" hangingPunct="1"/>
            <a:r>
              <a:rPr lang="en-US" smtClean="0"/>
              <a:t>Time progresses from top to bottom</a:t>
            </a:r>
          </a:p>
          <a:p>
            <a:pPr lvl="1" eaLnBrk="1" hangingPunct="1"/>
            <a:r>
              <a:rPr lang="en-US" smtClean="0"/>
              <a:t>Objects involved are listed left to right</a:t>
            </a:r>
          </a:p>
          <a:p>
            <a:pPr lvl="1" eaLnBrk="1" hangingPunct="1"/>
            <a:r>
              <a:rPr lang="en-US" smtClean="0"/>
              <a:t>Messages are sent left to right between objects in sequence</a:t>
            </a:r>
          </a:p>
          <a:p>
            <a:pPr eaLnBrk="1" hangingPunct="1">
              <a:buFontTx/>
              <a:buNone/>
            </a:pPr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Sequence Diagram Format</a:t>
            </a:r>
          </a:p>
        </p:txBody>
      </p:sp>
      <p:pic>
        <p:nvPicPr>
          <p:cNvPr id="49155" name="Picture 5" descr="sequencedia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52600" y="2057400"/>
            <a:ext cx="4876800" cy="366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Line 6"/>
          <p:cNvSpPr>
            <a:spLocks noChangeShapeType="1"/>
          </p:cNvSpPr>
          <p:nvPr/>
        </p:nvSpPr>
        <p:spPr bwMode="auto">
          <a:xfrm>
            <a:off x="1295400" y="2133600"/>
            <a:ext cx="685800" cy="304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9157" name="Text Box 7"/>
          <p:cNvSpPr txBox="1">
            <a:spLocks noChangeArrowheads="1"/>
          </p:cNvSpPr>
          <p:nvPr/>
        </p:nvSpPr>
        <p:spPr bwMode="auto">
          <a:xfrm>
            <a:off x="92075" y="1768475"/>
            <a:ext cx="15462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Actor from</a:t>
            </a:r>
          </a:p>
          <a:p>
            <a:r>
              <a:rPr lang="en-US" dirty="0"/>
              <a:t>Use Case</a:t>
            </a:r>
          </a:p>
        </p:txBody>
      </p:sp>
      <p:sp>
        <p:nvSpPr>
          <p:cNvPr id="49158" name="Line 8"/>
          <p:cNvSpPr>
            <a:spLocks noChangeShapeType="1"/>
          </p:cNvSpPr>
          <p:nvPr/>
        </p:nvSpPr>
        <p:spPr bwMode="auto">
          <a:xfrm flipH="1">
            <a:off x="5105400" y="2209800"/>
            <a:ext cx="1828800" cy="304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9159" name="Text Box 9"/>
          <p:cNvSpPr txBox="1">
            <a:spLocks noChangeArrowheads="1"/>
          </p:cNvSpPr>
          <p:nvPr/>
        </p:nvSpPr>
        <p:spPr bwMode="auto">
          <a:xfrm>
            <a:off x="6629400" y="1676400"/>
            <a:ext cx="1114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Objects</a:t>
            </a:r>
          </a:p>
        </p:txBody>
      </p:sp>
      <p:sp>
        <p:nvSpPr>
          <p:cNvPr id="49160" name="Text Box 10"/>
          <p:cNvSpPr txBox="1">
            <a:spLocks noChangeArrowheads="1"/>
          </p:cNvSpPr>
          <p:nvPr/>
        </p:nvSpPr>
        <p:spPr bwMode="auto">
          <a:xfrm>
            <a:off x="2422525" y="3440113"/>
            <a:ext cx="273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1</a:t>
            </a:r>
          </a:p>
        </p:txBody>
      </p:sp>
      <p:sp>
        <p:nvSpPr>
          <p:cNvPr id="49161" name="Text Box 11"/>
          <p:cNvSpPr txBox="1">
            <a:spLocks noChangeArrowheads="1"/>
          </p:cNvSpPr>
          <p:nvPr/>
        </p:nvSpPr>
        <p:spPr bwMode="auto">
          <a:xfrm>
            <a:off x="4114800" y="4191000"/>
            <a:ext cx="273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2</a:t>
            </a:r>
          </a:p>
        </p:txBody>
      </p:sp>
      <p:sp>
        <p:nvSpPr>
          <p:cNvPr id="49162" name="Text Box 12"/>
          <p:cNvSpPr txBox="1">
            <a:spLocks noChangeArrowheads="1"/>
          </p:cNvSpPr>
          <p:nvPr/>
        </p:nvSpPr>
        <p:spPr bwMode="auto">
          <a:xfrm>
            <a:off x="5334000" y="4343400"/>
            <a:ext cx="273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3</a:t>
            </a:r>
          </a:p>
        </p:txBody>
      </p:sp>
      <p:sp>
        <p:nvSpPr>
          <p:cNvPr id="49163" name="Text Box 13"/>
          <p:cNvSpPr txBox="1">
            <a:spLocks noChangeArrowheads="1"/>
          </p:cNvSpPr>
          <p:nvPr/>
        </p:nvSpPr>
        <p:spPr bwMode="auto">
          <a:xfrm>
            <a:off x="2667000" y="4953000"/>
            <a:ext cx="273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4</a:t>
            </a:r>
          </a:p>
        </p:txBody>
      </p:sp>
      <p:sp>
        <p:nvSpPr>
          <p:cNvPr id="49164" name="Text Box 14"/>
          <p:cNvSpPr txBox="1">
            <a:spLocks noChangeArrowheads="1"/>
          </p:cNvSpPr>
          <p:nvPr/>
        </p:nvSpPr>
        <p:spPr bwMode="auto">
          <a:xfrm>
            <a:off x="517525" y="5908675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Lifeline</a:t>
            </a:r>
          </a:p>
        </p:txBody>
      </p:sp>
      <p:sp>
        <p:nvSpPr>
          <p:cNvPr id="49165" name="Freeform 15"/>
          <p:cNvSpPr>
            <a:spLocks/>
          </p:cNvSpPr>
          <p:nvPr/>
        </p:nvSpPr>
        <p:spPr bwMode="auto">
          <a:xfrm>
            <a:off x="1676400" y="5791200"/>
            <a:ext cx="457200" cy="381000"/>
          </a:xfrm>
          <a:custGeom>
            <a:avLst/>
            <a:gdLst>
              <a:gd name="T0" fmla="*/ 0 w 288"/>
              <a:gd name="T1" fmla="*/ 240 h 240"/>
              <a:gd name="T2" fmla="*/ 144 w 288"/>
              <a:gd name="T3" fmla="*/ 192 h 240"/>
              <a:gd name="T4" fmla="*/ 240 w 288"/>
              <a:gd name="T5" fmla="*/ 96 h 240"/>
              <a:gd name="T6" fmla="*/ 288 w 288"/>
              <a:gd name="T7" fmla="*/ 0 h 240"/>
              <a:gd name="T8" fmla="*/ 0 60000 65536"/>
              <a:gd name="T9" fmla="*/ 0 60000 65536"/>
              <a:gd name="T10" fmla="*/ 0 60000 65536"/>
              <a:gd name="T11" fmla="*/ 0 60000 65536"/>
              <a:gd name="T12" fmla="*/ 0 w 288"/>
              <a:gd name="T13" fmla="*/ 0 h 240"/>
              <a:gd name="T14" fmla="*/ 288 w 288"/>
              <a:gd name="T15" fmla="*/ 240 h 2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88" h="240">
                <a:moveTo>
                  <a:pt x="0" y="240"/>
                </a:moveTo>
                <a:cubicBezTo>
                  <a:pt x="52" y="228"/>
                  <a:pt x="104" y="216"/>
                  <a:pt x="144" y="192"/>
                </a:cubicBezTo>
                <a:cubicBezTo>
                  <a:pt x="184" y="168"/>
                  <a:pt x="216" y="128"/>
                  <a:pt x="240" y="96"/>
                </a:cubicBezTo>
                <a:cubicBezTo>
                  <a:pt x="264" y="64"/>
                  <a:pt x="276" y="32"/>
                  <a:pt x="288" y="0"/>
                </a:cubicBezTo>
              </a:path>
            </a:pathLst>
          </a:cu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9166" name="Text Box 16"/>
          <p:cNvSpPr txBox="1">
            <a:spLocks noChangeArrowheads="1"/>
          </p:cNvSpPr>
          <p:nvPr/>
        </p:nvSpPr>
        <p:spPr bwMode="auto">
          <a:xfrm>
            <a:off x="4327525" y="5832475"/>
            <a:ext cx="31226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Calls = Solid Lines</a:t>
            </a:r>
          </a:p>
          <a:p>
            <a:r>
              <a:rPr lang="en-US"/>
              <a:t>Returns = Dashed Lines</a:t>
            </a:r>
          </a:p>
        </p:txBody>
      </p:sp>
      <p:sp>
        <p:nvSpPr>
          <p:cNvPr id="49167" name="Text Box 18"/>
          <p:cNvSpPr txBox="1">
            <a:spLocks noChangeArrowheads="1"/>
          </p:cNvSpPr>
          <p:nvPr/>
        </p:nvSpPr>
        <p:spPr bwMode="auto">
          <a:xfrm>
            <a:off x="0" y="4267200"/>
            <a:ext cx="1468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Activation</a:t>
            </a:r>
          </a:p>
        </p:txBody>
      </p:sp>
      <p:sp>
        <p:nvSpPr>
          <p:cNvPr id="49168" name="AutoShape 19"/>
          <p:cNvSpPr>
            <a:spLocks/>
          </p:cNvSpPr>
          <p:nvPr/>
        </p:nvSpPr>
        <p:spPr bwMode="auto">
          <a:xfrm>
            <a:off x="1600200" y="3505200"/>
            <a:ext cx="304800" cy="1981200"/>
          </a:xfrm>
          <a:prstGeom prst="leftBrace">
            <a:avLst>
              <a:gd name="adj1" fmla="val 54167"/>
              <a:gd name="adj2" fmla="val 50000"/>
            </a:avLst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-76200"/>
            <a:ext cx="7772400" cy="1143000"/>
          </a:xfrm>
        </p:spPr>
        <p:txBody>
          <a:bodyPr/>
          <a:lstStyle/>
          <a:p>
            <a:pPr eaLnBrk="1" hangingPunct="1"/>
            <a:r>
              <a:rPr lang="en-US" smtClean="0"/>
              <a:t>Sequence Diagram Example</a:t>
            </a:r>
          </a:p>
        </p:txBody>
      </p:sp>
      <p:pic>
        <p:nvPicPr>
          <p:cNvPr id="53252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79034" y="2325412"/>
            <a:ext cx="6668431" cy="3943900"/>
          </a:xfrm>
        </p:spPr>
      </p:pic>
      <p:sp>
        <p:nvSpPr>
          <p:cNvPr id="53251" name="AutoShape 12" descr="Sequence diagram"/>
          <p:cNvSpPr>
            <a:spLocks noChangeAspect="1" noChangeArrowheads="1"/>
          </p:cNvSpPr>
          <p:nvPr/>
        </p:nvSpPr>
        <p:spPr bwMode="auto">
          <a:xfrm>
            <a:off x="168275" y="46038"/>
            <a:ext cx="6667500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3253" name="Text Box 14"/>
          <p:cNvSpPr txBox="1">
            <a:spLocks noChangeArrowheads="1"/>
          </p:cNvSpPr>
          <p:nvPr/>
        </p:nvSpPr>
        <p:spPr bwMode="auto">
          <a:xfrm>
            <a:off x="533400" y="990600"/>
            <a:ext cx="2390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Hotel Reservation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Collaboration Diagram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Collaboration Diagrams show similar information to sequence diagrams, except that the vertical sequence is missing. In its place are: </a:t>
            </a:r>
          </a:p>
          <a:p>
            <a:pPr lvl="1" eaLnBrk="1" hangingPunct="1"/>
            <a:r>
              <a:rPr lang="en-US" sz="2400" smtClean="0"/>
              <a:t> Object Links - solid lines between the objects that interact</a:t>
            </a:r>
          </a:p>
          <a:p>
            <a:pPr lvl="1" eaLnBrk="1" hangingPunct="1"/>
            <a:r>
              <a:rPr lang="en-US" sz="2400" smtClean="0"/>
              <a:t>On the links are Messages - arrows with one or more message name that show the direction and names of the messages sent between objects  </a:t>
            </a:r>
          </a:p>
          <a:p>
            <a:pPr eaLnBrk="1" hangingPunct="1"/>
            <a:r>
              <a:rPr lang="en-US" sz="2800" smtClean="0"/>
              <a:t>Emphasis on static links as opposed to sequence in the sequence diagram</a:t>
            </a:r>
          </a:p>
          <a:p>
            <a:pPr eaLnBrk="1" hangingPunct="1"/>
            <a:endParaRPr lang="en-US" sz="280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Collaboration Diagram</a:t>
            </a:r>
          </a:p>
        </p:txBody>
      </p:sp>
      <p:pic>
        <p:nvPicPr>
          <p:cNvPr id="5529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1905000"/>
            <a:ext cx="441960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0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3600" y="1981200"/>
            <a:ext cx="283845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Activity Diagrams</a:t>
            </a:r>
          </a:p>
        </p:txBody>
      </p:sp>
      <p:sp>
        <p:nvSpPr>
          <p:cNvPr id="307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2400" smtClean="0"/>
              <a:t>Fancy flowchart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Displays the flow of activities involved in a single process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States 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smtClean="0"/>
              <a:t>Describe what is being processed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smtClean="0"/>
              <a:t>Indicated by boxes with rounded corners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Swim lanes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smtClean="0"/>
              <a:t>Indicates which object is responsible for what activity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Branch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smtClean="0"/>
              <a:t>Transition that branch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smtClean="0"/>
              <a:t>Indicated by a diamond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Fork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smtClean="0"/>
              <a:t>Transition forking into parallel activities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smtClean="0"/>
              <a:t>Indicated by solid bars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Start and End</a:t>
            </a:r>
          </a:p>
          <a:p>
            <a:pPr lvl="1" eaLnBrk="1" hangingPunct="1">
              <a:lnSpc>
                <a:spcPct val="80000"/>
              </a:lnSpc>
            </a:pPr>
            <a:endParaRPr lang="en-US" sz="2000" smtClean="0"/>
          </a:p>
          <a:p>
            <a:pPr eaLnBrk="1" hangingPunct="1">
              <a:lnSpc>
                <a:spcPct val="80000"/>
              </a:lnSpc>
            </a:pPr>
            <a:endParaRPr lang="en-US" sz="2400" smtClean="0"/>
          </a:p>
        </p:txBody>
      </p:sp>
      <p:graphicFrame>
        <p:nvGraphicFramePr>
          <p:cNvPr id="3074" name="Object 4"/>
          <p:cNvGraphicFramePr>
            <a:graphicFrameLocks noChangeAspect="1"/>
          </p:cNvGraphicFramePr>
          <p:nvPr/>
        </p:nvGraphicFramePr>
        <p:xfrm>
          <a:off x="1447800" y="5791200"/>
          <a:ext cx="260350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Visio" r:id="rId4" imgW="260261" imgH="260261" progId="Visio.Drawing.11">
                  <p:embed/>
                </p:oleObj>
              </mc:Choice>
              <mc:Fallback>
                <p:oleObj name="Visio" r:id="rId4" imgW="260261" imgH="260261" progId="Visio.Drawing.11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5791200"/>
                        <a:ext cx="260350" cy="260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Object 5"/>
          <p:cNvGraphicFramePr>
            <a:graphicFrameLocks noChangeAspect="1"/>
          </p:cNvGraphicFramePr>
          <p:nvPr/>
        </p:nvGraphicFramePr>
        <p:xfrm>
          <a:off x="2362200" y="5791200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Visio" r:id="rId6" imgW="266433" imgH="266433" progId="Visio.Drawing.11">
                  <p:embed/>
                </p:oleObj>
              </mc:Choice>
              <mc:Fallback>
                <p:oleObj name="Visio" r:id="rId6" imgW="266433" imgH="266433" progId="Visio.Drawing.11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2200" y="5791200"/>
                        <a:ext cx="266700" cy="266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1845" y="762000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Sample Activity Diagram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2362200"/>
            <a:ext cx="3886200" cy="4495800"/>
          </a:xfrm>
        </p:spPr>
        <p:txBody>
          <a:bodyPr/>
          <a:lstStyle/>
          <a:p>
            <a:pPr eaLnBrk="1" hangingPunct="1"/>
            <a:r>
              <a:rPr lang="en-US" dirty="0" smtClean="0"/>
              <a:t>Ordering System</a:t>
            </a:r>
          </a:p>
          <a:p>
            <a:pPr eaLnBrk="1" hangingPunct="1"/>
            <a:r>
              <a:rPr lang="en-US" dirty="0" smtClean="0"/>
              <a:t>May need multiple diagrams from other points of view</a:t>
            </a:r>
          </a:p>
        </p:txBody>
      </p:sp>
      <p:pic>
        <p:nvPicPr>
          <p:cNvPr id="56324" name="Picture 5" descr="5%20Activity%20Diagram%20Sup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1066800"/>
            <a:ext cx="2695575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6"/>
          <p:cNvSpPr>
            <a:spLocks noGrp="1" noChangeArrowheads="1"/>
          </p:cNvSpPr>
          <p:nvPr>
            <p:ph type="title"/>
          </p:nvPr>
        </p:nvSpPr>
        <p:spPr>
          <a:xfrm>
            <a:off x="609600" y="685800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Activity Diagram Example</a:t>
            </a:r>
          </a:p>
        </p:txBody>
      </p:sp>
      <p:pic>
        <p:nvPicPr>
          <p:cNvPr id="57347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52600" y="1828800"/>
            <a:ext cx="4262706" cy="40227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State Transition Diagrams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dirty="0" smtClean="0"/>
              <a:t>Shows the possible states of the object and the transitions that cause a change in state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dirty="0" smtClean="0"/>
              <a:t>i.e. how incoming calls change the state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dirty="0" smtClean="0"/>
              <a:t>Notation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dirty="0" smtClean="0"/>
              <a:t>States are rounded rectangles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dirty="0" smtClean="0"/>
              <a:t>Transitions are arrows from one state to another. Events or conditions that trigger transitions are written beside the arrows.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dirty="0" smtClean="0"/>
              <a:t>Initial and Final States indicated by circles as in the Activity Diagram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2000" dirty="0" smtClean="0"/>
              <a:t>Final state terminates the action; may have multiple final states</a:t>
            </a:r>
          </a:p>
          <a:p>
            <a:pPr eaLnBrk="1" hangingPunct="1">
              <a:lnSpc>
                <a:spcPct val="80000"/>
              </a:lnSpc>
            </a:pPr>
            <a:endParaRPr lang="en-US" sz="2800" dirty="0" smtClean="0"/>
          </a:p>
          <a:p>
            <a:pPr eaLnBrk="1" hangingPunct="1">
              <a:lnSpc>
                <a:spcPct val="80000"/>
              </a:lnSpc>
            </a:pPr>
            <a:endParaRPr lang="en-US" sz="2800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914400" y="838200"/>
            <a:ext cx="7694613" cy="5189538"/>
            <a:chOff x="456" y="698"/>
            <a:chExt cx="4847" cy="3269"/>
          </a:xfrm>
        </p:grpSpPr>
        <p:sp>
          <p:nvSpPr>
            <p:cNvPr id="29699" name="Oval 3"/>
            <p:cNvSpPr>
              <a:spLocks noChangeArrowheads="1"/>
            </p:cNvSpPr>
            <p:nvPr/>
          </p:nvSpPr>
          <p:spPr bwMode="auto">
            <a:xfrm>
              <a:off x="2432" y="698"/>
              <a:ext cx="98" cy="98"/>
            </a:xfrm>
            <a:prstGeom prst="ellipse">
              <a:avLst/>
            </a:prstGeom>
            <a:solidFill>
              <a:srgbClr val="000000"/>
            </a:solidFill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2439" y="754"/>
              <a:ext cx="84" cy="223"/>
              <a:chOff x="2411" y="290"/>
              <a:chExt cx="84" cy="223"/>
            </a:xfrm>
          </p:grpSpPr>
          <p:sp>
            <p:nvSpPr>
              <p:cNvPr id="29701" name="Line 5"/>
              <p:cNvSpPr>
                <a:spLocks noChangeShapeType="1"/>
              </p:cNvSpPr>
              <p:nvPr/>
            </p:nvSpPr>
            <p:spPr bwMode="auto">
              <a:xfrm>
                <a:off x="2453" y="374"/>
                <a:ext cx="1" cy="139"/>
              </a:xfrm>
              <a:prstGeom prst="line">
                <a:avLst/>
              </a:prstGeom>
              <a:noFill/>
              <a:ln w="222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702" name="Freeform 6"/>
              <p:cNvSpPr>
                <a:spLocks/>
              </p:cNvSpPr>
              <p:nvPr/>
            </p:nvSpPr>
            <p:spPr bwMode="auto">
              <a:xfrm>
                <a:off x="2411" y="374"/>
                <a:ext cx="84" cy="139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42" y="139"/>
                  </a:cxn>
                  <a:cxn ang="0">
                    <a:pos x="0" y="0"/>
                  </a:cxn>
                </a:cxnLst>
                <a:rect l="0" t="0" r="r" b="b"/>
                <a:pathLst>
                  <a:path w="84" h="139">
                    <a:moveTo>
                      <a:pt x="84" y="0"/>
                    </a:moveTo>
                    <a:lnTo>
                      <a:pt x="42" y="139"/>
                    </a:lnTo>
                    <a:lnTo>
                      <a:pt x="0" y="0"/>
                    </a:lnTo>
                  </a:path>
                </a:pathLst>
              </a:custGeom>
              <a:noFill/>
              <a:ln w="222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703" name="Line 7"/>
              <p:cNvSpPr>
                <a:spLocks noChangeShapeType="1"/>
              </p:cNvSpPr>
              <p:nvPr/>
            </p:nvSpPr>
            <p:spPr bwMode="auto">
              <a:xfrm>
                <a:off x="2453" y="290"/>
                <a:ext cx="1" cy="84"/>
              </a:xfrm>
              <a:prstGeom prst="line">
                <a:avLst/>
              </a:prstGeom>
              <a:noFill/>
              <a:ln w="222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9704" name="Line 8"/>
            <p:cNvSpPr>
              <a:spLocks noChangeShapeType="1"/>
            </p:cNvSpPr>
            <p:nvPr/>
          </p:nvSpPr>
          <p:spPr bwMode="auto">
            <a:xfrm>
              <a:off x="4171" y="1159"/>
              <a:ext cx="154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05" name="Freeform 9"/>
            <p:cNvSpPr>
              <a:spLocks/>
            </p:cNvSpPr>
            <p:nvPr/>
          </p:nvSpPr>
          <p:spPr bwMode="auto">
            <a:xfrm>
              <a:off x="4185" y="1117"/>
              <a:ext cx="140" cy="8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40" y="42"/>
                </a:cxn>
                <a:cxn ang="0">
                  <a:pos x="0" y="84"/>
                </a:cxn>
              </a:cxnLst>
              <a:rect l="0" t="0" r="r" b="b"/>
              <a:pathLst>
                <a:path w="140" h="84">
                  <a:moveTo>
                    <a:pt x="0" y="0"/>
                  </a:moveTo>
                  <a:lnTo>
                    <a:pt x="140" y="42"/>
                  </a:lnTo>
                  <a:lnTo>
                    <a:pt x="0" y="84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06" name="Line 10"/>
            <p:cNvSpPr>
              <a:spLocks noChangeShapeType="1"/>
            </p:cNvSpPr>
            <p:nvPr/>
          </p:nvSpPr>
          <p:spPr bwMode="auto">
            <a:xfrm>
              <a:off x="2956" y="1159"/>
              <a:ext cx="1215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07" name="Rectangle 11"/>
            <p:cNvSpPr>
              <a:spLocks noChangeArrowheads="1"/>
            </p:cNvSpPr>
            <p:nvPr/>
          </p:nvSpPr>
          <p:spPr bwMode="auto">
            <a:xfrm>
              <a:off x="686" y="1040"/>
              <a:ext cx="92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button1&amp;2Pressed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08" name="Line 12"/>
            <p:cNvSpPr>
              <a:spLocks noChangeShapeType="1"/>
            </p:cNvSpPr>
            <p:nvPr/>
          </p:nvSpPr>
          <p:spPr bwMode="auto">
            <a:xfrm>
              <a:off x="2467" y="1885"/>
              <a:ext cx="1" cy="154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09" name="Freeform 13"/>
            <p:cNvSpPr>
              <a:spLocks/>
            </p:cNvSpPr>
            <p:nvPr/>
          </p:nvSpPr>
          <p:spPr bwMode="auto">
            <a:xfrm>
              <a:off x="2425" y="1885"/>
              <a:ext cx="84" cy="154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42" y="154"/>
                </a:cxn>
                <a:cxn ang="0">
                  <a:pos x="0" y="0"/>
                </a:cxn>
              </a:cxnLst>
              <a:rect l="0" t="0" r="r" b="b"/>
              <a:pathLst>
                <a:path w="84" h="154">
                  <a:moveTo>
                    <a:pt x="84" y="0"/>
                  </a:moveTo>
                  <a:lnTo>
                    <a:pt x="42" y="154"/>
                  </a:lnTo>
                  <a:lnTo>
                    <a:pt x="0" y="0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10" name="Line 14"/>
            <p:cNvSpPr>
              <a:spLocks noChangeShapeType="1"/>
            </p:cNvSpPr>
            <p:nvPr/>
          </p:nvSpPr>
          <p:spPr bwMode="auto">
            <a:xfrm>
              <a:off x="2467" y="1424"/>
              <a:ext cx="1" cy="46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11" name="Line 15"/>
            <p:cNvSpPr>
              <a:spLocks noChangeShapeType="1"/>
            </p:cNvSpPr>
            <p:nvPr/>
          </p:nvSpPr>
          <p:spPr bwMode="auto">
            <a:xfrm>
              <a:off x="2467" y="2947"/>
              <a:ext cx="1" cy="140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12" name="Freeform 16"/>
            <p:cNvSpPr>
              <a:spLocks/>
            </p:cNvSpPr>
            <p:nvPr/>
          </p:nvSpPr>
          <p:spPr bwMode="auto">
            <a:xfrm>
              <a:off x="2425" y="2947"/>
              <a:ext cx="84" cy="140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42" y="140"/>
                </a:cxn>
                <a:cxn ang="0">
                  <a:pos x="0" y="0"/>
                </a:cxn>
              </a:cxnLst>
              <a:rect l="0" t="0" r="r" b="b"/>
              <a:pathLst>
                <a:path w="84" h="140">
                  <a:moveTo>
                    <a:pt x="84" y="0"/>
                  </a:moveTo>
                  <a:lnTo>
                    <a:pt x="42" y="140"/>
                  </a:lnTo>
                  <a:lnTo>
                    <a:pt x="0" y="0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13" name="Line 17"/>
            <p:cNvSpPr>
              <a:spLocks noChangeShapeType="1"/>
            </p:cNvSpPr>
            <p:nvPr/>
          </p:nvSpPr>
          <p:spPr bwMode="auto">
            <a:xfrm>
              <a:off x="2467" y="2486"/>
              <a:ext cx="1" cy="46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14" name="Rectangle 18"/>
            <p:cNvSpPr>
              <a:spLocks noChangeArrowheads="1"/>
            </p:cNvSpPr>
            <p:nvPr/>
          </p:nvSpPr>
          <p:spPr bwMode="auto">
            <a:xfrm>
              <a:off x="2521" y="1612"/>
              <a:ext cx="81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button1Pressed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15" name="Rectangle 19"/>
            <p:cNvSpPr>
              <a:spLocks noChangeArrowheads="1"/>
            </p:cNvSpPr>
            <p:nvPr/>
          </p:nvSpPr>
          <p:spPr bwMode="auto">
            <a:xfrm>
              <a:off x="3045" y="984"/>
              <a:ext cx="81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button2Pressed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16" name="Line 20"/>
            <p:cNvSpPr>
              <a:spLocks noChangeShapeType="1"/>
            </p:cNvSpPr>
            <p:nvPr/>
          </p:nvSpPr>
          <p:spPr bwMode="auto">
            <a:xfrm flipH="1">
              <a:off x="2956" y="1285"/>
              <a:ext cx="154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17" name="Freeform 21"/>
            <p:cNvSpPr>
              <a:spLocks/>
            </p:cNvSpPr>
            <p:nvPr/>
          </p:nvSpPr>
          <p:spPr bwMode="auto">
            <a:xfrm>
              <a:off x="2956" y="1243"/>
              <a:ext cx="154" cy="84"/>
            </a:xfrm>
            <a:custGeom>
              <a:avLst/>
              <a:gdLst/>
              <a:ahLst/>
              <a:cxnLst>
                <a:cxn ang="0">
                  <a:pos x="154" y="84"/>
                </a:cxn>
                <a:cxn ang="0">
                  <a:pos x="0" y="42"/>
                </a:cxn>
                <a:cxn ang="0">
                  <a:pos x="154" y="0"/>
                </a:cxn>
              </a:cxnLst>
              <a:rect l="0" t="0" r="r" b="b"/>
              <a:pathLst>
                <a:path w="154" h="84">
                  <a:moveTo>
                    <a:pt x="154" y="84"/>
                  </a:moveTo>
                  <a:lnTo>
                    <a:pt x="0" y="42"/>
                  </a:lnTo>
                  <a:lnTo>
                    <a:pt x="154" y="0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18" name="Line 22"/>
            <p:cNvSpPr>
              <a:spLocks noChangeShapeType="1"/>
            </p:cNvSpPr>
            <p:nvPr/>
          </p:nvSpPr>
          <p:spPr bwMode="auto">
            <a:xfrm flipH="1">
              <a:off x="3110" y="1285"/>
              <a:ext cx="1215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19" name="Line 23"/>
            <p:cNvSpPr>
              <a:spLocks noChangeShapeType="1"/>
            </p:cNvSpPr>
            <p:nvPr/>
          </p:nvSpPr>
          <p:spPr bwMode="auto">
            <a:xfrm>
              <a:off x="4171" y="2235"/>
              <a:ext cx="140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20" name="Freeform 24"/>
            <p:cNvSpPr>
              <a:spLocks/>
            </p:cNvSpPr>
            <p:nvPr/>
          </p:nvSpPr>
          <p:spPr bwMode="auto">
            <a:xfrm>
              <a:off x="4171" y="2193"/>
              <a:ext cx="140" cy="8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40" y="42"/>
                </a:cxn>
                <a:cxn ang="0">
                  <a:pos x="0" y="84"/>
                </a:cxn>
              </a:cxnLst>
              <a:rect l="0" t="0" r="r" b="b"/>
              <a:pathLst>
                <a:path w="140" h="84">
                  <a:moveTo>
                    <a:pt x="0" y="0"/>
                  </a:moveTo>
                  <a:lnTo>
                    <a:pt x="140" y="42"/>
                  </a:lnTo>
                  <a:lnTo>
                    <a:pt x="0" y="84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21" name="Line 25"/>
            <p:cNvSpPr>
              <a:spLocks noChangeShapeType="1"/>
            </p:cNvSpPr>
            <p:nvPr/>
          </p:nvSpPr>
          <p:spPr bwMode="auto">
            <a:xfrm>
              <a:off x="2956" y="2235"/>
              <a:ext cx="1215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22" name="Rectangle 26"/>
            <p:cNvSpPr>
              <a:spLocks noChangeArrowheads="1"/>
            </p:cNvSpPr>
            <p:nvPr/>
          </p:nvSpPr>
          <p:spPr bwMode="auto">
            <a:xfrm>
              <a:off x="3034" y="2059"/>
              <a:ext cx="81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button2Pressed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23" name="Line 27"/>
            <p:cNvSpPr>
              <a:spLocks noChangeShapeType="1"/>
            </p:cNvSpPr>
            <p:nvPr/>
          </p:nvSpPr>
          <p:spPr bwMode="auto">
            <a:xfrm flipH="1">
              <a:off x="2956" y="2346"/>
              <a:ext cx="140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24" name="Freeform 28"/>
            <p:cNvSpPr>
              <a:spLocks/>
            </p:cNvSpPr>
            <p:nvPr/>
          </p:nvSpPr>
          <p:spPr bwMode="auto">
            <a:xfrm>
              <a:off x="2956" y="2305"/>
              <a:ext cx="140" cy="83"/>
            </a:xfrm>
            <a:custGeom>
              <a:avLst/>
              <a:gdLst/>
              <a:ahLst/>
              <a:cxnLst>
                <a:cxn ang="0">
                  <a:pos x="140" y="83"/>
                </a:cxn>
                <a:cxn ang="0">
                  <a:pos x="0" y="41"/>
                </a:cxn>
                <a:cxn ang="0">
                  <a:pos x="140" y="0"/>
                </a:cxn>
              </a:cxnLst>
              <a:rect l="0" t="0" r="r" b="b"/>
              <a:pathLst>
                <a:path w="140" h="83">
                  <a:moveTo>
                    <a:pt x="140" y="83"/>
                  </a:moveTo>
                  <a:lnTo>
                    <a:pt x="0" y="41"/>
                  </a:lnTo>
                  <a:lnTo>
                    <a:pt x="140" y="0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25" name="Line 29"/>
            <p:cNvSpPr>
              <a:spLocks noChangeShapeType="1"/>
            </p:cNvSpPr>
            <p:nvPr/>
          </p:nvSpPr>
          <p:spPr bwMode="auto">
            <a:xfrm flipH="1">
              <a:off x="3096" y="2346"/>
              <a:ext cx="1243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26" name="Line 30"/>
            <p:cNvSpPr>
              <a:spLocks noChangeShapeType="1"/>
            </p:cNvSpPr>
            <p:nvPr/>
          </p:nvSpPr>
          <p:spPr bwMode="auto">
            <a:xfrm>
              <a:off x="4157" y="3255"/>
              <a:ext cx="154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27" name="Freeform 31"/>
            <p:cNvSpPr>
              <a:spLocks/>
            </p:cNvSpPr>
            <p:nvPr/>
          </p:nvSpPr>
          <p:spPr bwMode="auto">
            <a:xfrm>
              <a:off x="4171" y="3213"/>
              <a:ext cx="140" cy="8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40" y="42"/>
                </a:cxn>
                <a:cxn ang="0">
                  <a:pos x="0" y="83"/>
                </a:cxn>
              </a:cxnLst>
              <a:rect l="0" t="0" r="r" b="b"/>
              <a:pathLst>
                <a:path w="140" h="83">
                  <a:moveTo>
                    <a:pt x="0" y="0"/>
                  </a:moveTo>
                  <a:lnTo>
                    <a:pt x="140" y="42"/>
                  </a:lnTo>
                  <a:lnTo>
                    <a:pt x="0" y="83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28" name="Line 32"/>
            <p:cNvSpPr>
              <a:spLocks noChangeShapeType="1"/>
            </p:cNvSpPr>
            <p:nvPr/>
          </p:nvSpPr>
          <p:spPr bwMode="auto">
            <a:xfrm>
              <a:off x="2942" y="3255"/>
              <a:ext cx="1215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29" name="Rectangle 33"/>
            <p:cNvSpPr>
              <a:spLocks noChangeArrowheads="1"/>
            </p:cNvSpPr>
            <p:nvPr/>
          </p:nvSpPr>
          <p:spPr bwMode="auto">
            <a:xfrm>
              <a:off x="3045" y="3079"/>
              <a:ext cx="81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button2Pressed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30" name="Line 34"/>
            <p:cNvSpPr>
              <a:spLocks noChangeShapeType="1"/>
            </p:cNvSpPr>
            <p:nvPr/>
          </p:nvSpPr>
          <p:spPr bwMode="auto">
            <a:xfrm flipH="1">
              <a:off x="2956" y="3366"/>
              <a:ext cx="154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31" name="Freeform 35"/>
            <p:cNvSpPr>
              <a:spLocks/>
            </p:cNvSpPr>
            <p:nvPr/>
          </p:nvSpPr>
          <p:spPr bwMode="auto">
            <a:xfrm>
              <a:off x="2956" y="3324"/>
              <a:ext cx="154" cy="84"/>
            </a:xfrm>
            <a:custGeom>
              <a:avLst/>
              <a:gdLst/>
              <a:ahLst/>
              <a:cxnLst>
                <a:cxn ang="0">
                  <a:pos x="154" y="84"/>
                </a:cxn>
                <a:cxn ang="0">
                  <a:pos x="0" y="42"/>
                </a:cxn>
                <a:cxn ang="0">
                  <a:pos x="154" y="0"/>
                </a:cxn>
              </a:cxnLst>
              <a:rect l="0" t="0" r="r" b="b"/>
              <a:pathLst>
                <a:path w="154" h="84">
                  <a:moveTo>
                    <a:pt x="154" y="84"/>
                  </a:moveTo>
                  <a:lnTo>
                    <a:pt x="0" y="42"/>
                  </a:lnTo>
                  <a:lnTo>
                    <a:pt x="154" y="0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32" name="Line 36"/>
            <p:cNvSpPr>
              <a:spLocks noChangeShapeType="1"/>
            </p:cNvSpPr>
            <p:nvPr/>
          </p:nvSpPr>
          <p:spPr bwMode="auto">
            <a:xfrm flipH="1">
              <a:off x="3110" y="3366"/>
              <a:ext cx="1201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33" name="Rectangle 37"/>
            <p:cNvSpPr>
              <a:spLocks noChangeArrowheads="1"/>
            </p:cNvSpPr>
            <p:nvPr/>
          </p:nvSpPr>
          <p:spPr bwMode="auto">
            <a:xfrm>
              <a:off x="2521" y="2716"/>
              <a:ext cx="81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button1Pressed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34" name="Rectangle 38"/>
            <p:cNvSpPr>
              <a:spLocks noChangeArrowheads="1"/>
            </p:cNvSpPr>
            <p:nvPr/>
          </p:nvSpPr>
          <p:spPr bwMode="auto">
            <a:xfrm>
              <a:off x="757" y="2101"/>
              <a:ext cx="92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button1&amp;2Pressed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35" name="Line 39"/>
            <p:cNvSpPr>
              <a:spLocks noChangeShapeType="1"/>
            </p:cNvSpPr>
            <p:nvPr/>
          </p:nvSpPr>
          <p:spPr bwMode="auto">
            <a:xfrm>
              <a:off x="679" y="2933"/>
              <a:ext cx="1" cy="154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36" name="Freeform 40"/>
            <p:cNvSpPr>
              <a:spLocks/>
            </p:cNvSpPr>
            <p:nvPr/>
          </p:nvSpPr>
          <p:spPr bwMode="auto">
            <a:xfrm>
              <a:off x="637" y="2947"/>
              <a:ext cx="83" cy="140"/>
            </a:xfrm>
            <a:custGeom>
              <a:avLst/>
              <a:gdLst/>
              <a:ahLst/>
              <a:cxnLst>
                <a:cxn ang="0">
                  <a:pos x="83" y="0"/>
                </a:cxn>
                <a:cxn ang="0">
                  <a:pos x="42" y="140"/>
                </a:cxn>
                <a:cxn ang="0">
                  <a:pos x="0" y="0"/>
                </a:cxn>
              </a:cxnLst>
              <a:rect l="0" t="0" r="r" b="b"/>
              <a:pathLst>
                <a:path w="83" h="140">
                  <a:moveTo>
                    <a:pt x="83" y="0"/>
                  </a:moveTo>
                  <a:lnTo>
                    <a:pt x="42" y="140"/>
                  </a:lnTo>
                  <a:lnTo>
                    <a:pt x="0" y="0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37" name="Freeform 41"/>
            <p:cNvSpPr>
              <a:spLocks/>
            </p:cNvSpPr>
            <p:nvPr/>
          </p:nvSpPr>
          <p:spPr bwMode="auto">
            <a:xfrm>
              <a:off x="679" y="1201"/>
              <a:ext cx="1313" cy="1732"/>
            </a:xfrm>
            <a:custGeom>
              <a:avLst/>
              <a:gdLst/>
              <a:ahLst/>
              <a:cxnLst>
                <a:cxn ang="0">
                  <a:pos x="1313" y="0"/>
                </a:cxn>
                <a:cxn ang="0">
                  <a:pos x="0" y="0"/>
                </a:cxn>
                <a:cxn ang="0">
                  <a:pos x="0" y="1732"/>
                </a:cxn>
              </a:cxnLst>
              <a:rect l="0" t="0" r="r" b="b"/>
              <a:pathLst>
                <a:path w="1313" h="1732">
                  <a:moveTo>
                    <a:pt x="1313" y="0"/>
                  </a:moveTo>
                  <a:lnTo>
                    <a:pt x="0" y="0"/>
                  </a:lnTo>
                  <a:lnTo>
                    <a:pt x="0" y="1732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38" name="Freeform 42"/>
            <p:cNvSpPr>
              <a:spLocks/>
            </p:cNvSpPr>
            <p:nvPr/>
          </p:nvSpPr>
          <p:spPr bwMode="auto">
            <a:xfrm>
              <a:off x="902" y="2947"/>
              <a:ext cx="84" cy="140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42" y="140"/>
                </a:cxn>
                <a:cxn ang="0">
                  <a:pos x="0" y="0"/>
                </a:cxn>
              </a:cxnLst>
              <a:rect l="0" t="0" r="r" b="b"/>
              <a:pathLst>
                <a:path w="84" h="140">
                  <a:moveTo>
                    <a:pt x="84" y="0"/>
                  </a:moveTo>
                  <a:lnTo>
                    <a:pt x="42" y="140"/>
                  </a:lnTo>
                  <a:lnTo>
                    <a:pt x="0" y="0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39" name="Freeform 43"/>
            <p:cNvSpPr>
              <a:spLocks/>
            </p:cNvSpPr>
            <p:nvPr/>
          </p:nvSpPr>
          <p:spPr bwMode="auto">
            <a:xfrm>
              <a:off x="944" y="2263"/>
              <a:ext cx="1034" cy="670"/>
            </a:xfrm>
            <a:custGeom>
              <a:avLst/>
              <a:gdLst/>
              <a:ahLst/>
              <a:cxnLst>
                <a:cxn ang="0">
                  <a:pos x="1034" y="0"/>
                </a:cxn>
                <a:cxn ang="0">
                  <a:pos x="0" y="0"/>
                </a:cxn>
                <a:cxn ang="0">
                  <a:pos x="0" y="670"/>
                </a:cxn>
              </a:cxnLst>
              <a:rect l="0" t="0" r="r" b="b"/>
              <a:pathLst>
                <a:path w="1034" h="670">
                  <a:moveTo>
                    <a:pt x="1034" y="0"/>
                  </a:moveTo>
                  <a:lnTo>
                    <a:pt x="0" y="0"/>
                  </a:lnTo>
                  <a:lnTo>
                    <a:pt x="0" y="670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40" name="Line 44"/>
            <p:cNvSpPr>
              <a:spLocks noChangeShapeType="1"/>
            </p:cNvSpPr>
            <p:nvPr/>
          </p:nvSpPr>
          <p:spPr bwMode="auto">
            <a:xfrm>
              <a:off x="944" y="2933"/>
              <a:ext cx="1" cy="154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41" name="Oval 45"/>
            <p:cNvSpPr>
              <a:spLocks noChangeArrowheads="1"/>
            </p:cNvSpPr>
            <p:nvPr/>
          </p:nvSpPr>
          <p:spPr bwMode="auto">
            <a:xfrm>
              <a:off x="888" y="3841"/>
              <a:ext cx="98" cy="98"/>
            </a:xfrm>
            <a:prstGeom prst="ellipse">
              <a:avLst/>
            </a:prstGeom>
            <a:solidFill>
              <a:srgbClr val="000000"/>
            </a:solidFill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4" name="Group 46"/>
            <p:cNvGrpSpPr>
              <a:grpSpLocks/>
            </p:cNvGrpSpPr>
            <p:nvPr/>
          </p:nvGrpSpPr>
          <p:grpSpPr bwMode="auto">
            <a:xfrm>
              <a:off x="895" y="3548"/>
              <a:ext cx="84" cy="251"/>
              <a:chOff x="902" y="3084"/>
              <a:chExt cx="84" cy="251"/>
            </a:xfrm>
          </p:grpSpPr>
          <p:sp>
            <p:nvSpPr>
              <p:cNvPr id="29743" name="Line 47"/>
              <p:cNvSpPr>
                <a:spLocks noChangeShapeType="1"/>
              </p:cNvSpPr>
              <p:nvPr/>
            </p:nvSpPr>
            <p:spPr bwMode="auto">
              <a:xfrm>
                <a:off x="944" y="3182"/>
                <a:ext cx="1" cy="153"/>
              </a:xfrm>
              <a:prstGeom prst="line">
                <a:avLst/>
              </a:prstGeom>
              <a:noFill/>
              <a:ln w="222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744" name="Freeform 48"/>
              <p:cNvSpPr>
                <a:spLocks/>
              </p:cNvSpPr>
              <p:nvPr/>
            </p:nvSpPr>
            <p:spPr bwMode="auto">
              <a:xfrm>
                <a:off x="902" y="3196"/>
                <a:ext cx="84" cy="139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42" y="139"/>
                  </a:cxn>
                  <a:cxn ang="0">
                    <a:pos x="0" y="0"/>
                  </a:cxn>
                </a:cxnLst>
                <a:rect l="0" t="0" r="r" b="b"/>
                <a:pathLst>
                  <a:path w="84" h="139">
                    <a:moveTo>
                      <a:pt x="84" y="0"/>
                    </a:moveTo>
                    <a:lnTo>
                      <a:pt x="42" y="139"/>
                    </a:lnTo>
                    <a:lnTo>
                      <a:pt x="0" y="0"/>
                    </a:lnTo>
                  </a:path>
                </a:pathLst>
              </a:custGeom>
              <a:noFill/>
              <a:ln w="222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745" name="Line 49"/>
              <p:cNvSpPr>
                <a:spLocks noChangeShapeType="1"/>
              </p:cNvSpPr>
              <p:nvPr/>
            </p:nvSpPr>
            <p:spPr bwMode="auto">
              <a:xfrm flipV="1">
                <a:off x="944" y="3084"/>
                <a:ext cx="1" cy="98"/>
              </a:xfrm>
              <a:prstGeom prst="line">
                <a:avLst/>
              </a:prstGeom>
              <a:noFill/>
              <a:ln w="222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9746" name="Oval 50"/>
            <p:cNvSpPr>
              <a:spLocks noChangeArrowheads="1"/>
            </p:cNvSpPr>
            <p:nvPr/>
          </p:nvSpPr>
          <p:spPr bwMode="auto">
            <a:xfrm>
              <a:off x="860" y="3799"/>
              <a:ext cx="154" cy="168"/>
            </a:xfrm>
            <a:prstGeom prst="ellips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47" name="AutoShape 51"/>
            <p:cNvSpPr>
              <a:spLocks noChangeArrowheads="1"/>
            </p:cNvSpPr>
            <p:nvPr/>
          </p:nvSpPr>
          <p:spPr bwMode="auto">
            <a:xfrm>
              <a:off x="4325" y="2053"/>
              <a:ext cx="978" cy="447"/>
            </a:xfrm>
            <a:prstGeom prst="roundRect">
              <a:avLst>
                <a:gd name="adj" fmla="val 48435"/>
              </a:avLst>
            </a:prstGeom>
            <a:solidFill>
              <a:schemeClr val="bg1"/>
            </a:solidFill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5" name="Group 52"/>
            <p:cNvGrpSpPr>
              <a:grpSpLocks/>
            </p:cNvGrpSpPr>
            <p:nvPr/>
          </p:nvGrpSpPr>
          <p:grpSpPr bwMode="auto">
            <a:xfrm>
              <a:off x="4468" y="2144"/>
              <a:ext cx="522" cy="227"/>
              <a:chOff x="4468" y="1707"/>
              <a:chExt cx="522" cy="227"/>
            </a:xfrm>
          </p:grpSpPr>
          <p:sp>
            <p:nvSpPr>
              <p:cNvPr id="29749" name="Rectangle 53"/>
              <p:cNvSpPr>
                <a:spLocks noChangeArrowheads="1"/>
              </p:cNvSpPr>
              <p:nvPr/>
            </p:nvSpPr>
            <p:spPr bwMode="auto">
              <a:xfrm>
                <a:off x="4468" y="1707"/>
                <a:ext cx="522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altLang="en-US" sz="1200" b="1">
                    <a:solidFill>
                      <a:srgbClr val="000000"/>
                    </a:solidFill>
                    <a:latin typeface="Courier New" pitchFamily="49" charset="0"/>
                  </a:rPr>
                  <a:t>Increment</a:t>
                </a:r>
                <a:endParaRPr lang="en-US" altLang="en-US" sz="1200">
                  <a:latin typeface="Courier New" pitchFamily="49" charset="0"/>
                </a:endParaRPr>
              </a:p>
            </p:txBody>
          </p:sp>
          <p:sp>
            <p:nvSpPr>
              <p:cNvPr id="29750" name="Rectangle 54"/>
              <p:cNvSpPr>
                <a:spLocks noChangeArrowheads="1"/>
              </p:cNvSpPr>
              <p:nvPr/>
            </p:nvSpPr>
            <p:spPr bwMode="auto">
              <a:xfrm>
                <a:off x="4545" y="1819"/>
                <a:ext cx="406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altLang="en-US" sz="1200" b="1">
                    <a:solidFill>
                      <a:srgbClr val="000000"/>
                    </a:solidFill>
                    <a:latin typeface="Courier New" pitchFamily="49" charset="0"/>
                  </a:rPr>
                  <a:t>Minutes</a:t>
                </a:r>
                <a:endParaRPr lang="en-US" altLang="en-US" sz="1200">
                  <a:latin typeface="Courier New" pitchFamily="49" charset="0"/>
                </a:endParaRPr>
              </a:p>
            </p:txBody>
          </p:sp>
        </p:grpSp>
        <p:sp>
          <p:nvSpPr>
            <p:cNvPr id="29751" name="Line 55"/>
            <p:cNvSpPr>
              <a:spLocks noChangeShapeType="1"/>
            </p:cNvSpPr>
            <p:nvPr/>
          </p:nvSpPr>
          <p:spPr bwMode="auto">
            <a:xfrm flipH="1">
              <a:off x="1433" y="3324"/>
              <a:ext cx="154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52" name="Freeform 56"/>
            <p:cNvSpPr>
              <a:spLocks/>
            </p:cNvSpPr>
            <p:nvPr/>
          </p:nvSpPr>
          <p:spPr bwMode="auto">
            <a:xfrm>
              <a:off x="1433" y="3282"/>
              <a:ext cx="140" cy="84"/>
            </a:xfrm>
            <a:custGeom>
              <a:avLst/>
              <a:gdLst/>
              <a:ahLst/>
              <a:cxnLst>
                <a:cxn ang="0">
                  <a:pos x="140" y="84"/>
                </a:cxn>
                <a:cxn ang="0">
                  <a:pos x="0" y="42"/>
                </a:cxn>
                <a:cxn ang="0">
                  <a:pos x="140" y="0"/>
                </a:cxn>
              </a:cxnLst>
              <a:rect l="0" t="0" r="r" b="b"/>
              <a:pathLst>
                <a:path w="140" h="84">
                  <a:moveTo>
                    <a:pt x="140" y="84"/>
                  </a:moveTo>
                  <a:lnTo>
                    <a:pt x="0" y="42"/>
                  </a:lnTo>
                  <a:lnTo>
                    <a:pt x="140" y="0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53" name="Line 57"/>
            <p:cNvSpPr>
              <a:spLocks noChangeShapeType="1"/>
            </p:cNvSpPr>
            <p:nvPr/>
          </p:nvSpPr>
          <p:spPr bwMode="auto">
            <a:xfrm flipH="1">
              <a:off x="1587" y="3324"/>
              <a:ext cx="405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54" name="AutoShape 58"/>
            <p:cNvSpPr>
              <a:spLocks noChangeArrowheads="1"/>
            </p:cNvSpPr>
            <p:nvPr/>
          </p:nvSpPr>
          <p:spPr bwMode="auto">
            <a:xfrm>
              <a:off x="4325" y="991"/>
              <a:ext cx="978" cy="447"/>
            </a:xfrm>
            <a:prstGeom prst="roundRect">
              <a:avLst>
                <a:gd name="adj" fmla="val 48435"/>
              </a:avLst>
            </a:prstGeom>
            <a:solidFill>
              <a:schemeClr val="bg1"/>
            </a:solidFill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6" name="Group 59"/>
            <p:cNvGrpSpPr>
              <a:grpSpLocks/>
            </p:cNvGrpSpPr>
            <p:nvPr/>
          </p:nvGrpSpPr>
          <p:grpSpPr bwMode="auto">
            <a:xfrm>
              <a:off x="4468" y="1082"/>
              <a:ext cx="522" cy="227"/>
              <a:chOff x="4510" y="645"/>
              <a:chExt cx="522" cy="227"/>
            </a:xfrm>
          </p:grpSpPr>
          <p:sp>
            <p:nvSpPr>
              <p:cNvPr id="29756" name="Rectangle 60"/>
              <p:cNvSpPr>
                <a:spLocks noChangeArrowheads="1"/>
              </p:cNvSpPr>
              <p:nvPr/>
            </p:nvSpPr>
            <p:spPr bwMode="auto">
              <a:xfrm>
                <a:off x="4510" y="645"/>
                <a:ext cx="522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altLang="en-US" sz="1200" b="1">
                    <a:solidFill>
                      <a:srgbClr val="000000"/>
                    </a:solidFill>
                    <a:latin typeface="Courier New" pitchFamily="49" charset="0"/>
                  </a:rPr>
                  <a:t>Increment</a:t>
                </a:r>
                <a:endParaRPr lang="en-US" altLang="en-US" sz="1200">
                  <a:latin typeface="Courier New" pitchFamily="49" charset="0"/>
                </a:endParaRPr>
              </a:p>
            </p:txBody>
          </p:sp>
          <p:sp>
            <p:nvSpPr>
              <p:cNvPr id="29757" name="Rectangle 61"/>
              <p:cNvSpPr>
                <a:spLocks noChangeArrowheads="1"/>
              </p:cNvSpPr>
              <p:nvPr/>
            </p:nvSpPr>
            <p:spPr bwMode="auto">
              <a:xfrm>
                <a:off x="4644" y="757"/>
                <a:ext cx="290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altLang="en-US" sz="1200" b="1">
                    <a:solidFill>
                      <a:srgbClr val="000000"/>
                    </a:solidFill>
                    <a:latin typeface="Courier New" pitchFamily="49" charset="0"/>
                  </a:rPr>
                  <a:t>Hours</a:t>
                </a:r>
                <a:endParaRPr lang="en-US" altLang="en-US" sz="1200">
                  <a:latin typeface="Courier New" pitchFamily="49" charset="0"/>
                </a:endParaRPr>
              </a:p>
            </p:txBody>
          </p:sp>
        </p:grpSp>
        <p:sp>
          <p:nvSpPr>
            <p:cNvPr id="29758" name="AutoShape 62"/>
            <p:cNvSpPr>
              <a:spLocks noChangeArrowheads="1"/>
            </p:cNvSpPr>
            <p:nvPr/>
          </p:nvSpPr>
          <p:spPr bwMode="auto">
            <a:xfrm>
              <a:off x="1992" y="992"/>
              <a:ext cx="978" cy="447"/>
            </a:xfrm>
            <a:prstGeom prst="roundRect">
              <a:avLst>
                <a:gd name="adj" fmla="val 48435"/>
              </a:avLst>
            </a:prstGeom>
            <a:solidFill>
              <a:schemeClr val="bg1"/>
            </a:solidFill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59" name="Rectangle 63"/>
            <p:cNvSpPr>
              <a:spLocks noChangeArrowheads="1"/>
            </p:cNvSpPr>
            <p:nvPr/>
          </p:nvSpPr>
          <p:spPr bwMode="auto">
            <a:xfrm>
              <a:off x="2335" y="1083"/>
              <a:ext cx="29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Blink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60" name="Rectangle 64"/>
            <p:cNvSpPr>
              <a:spLocks noChangeArrowheads="1"/>
            </p:cNvSpPr>
            <p:nvPr/>
          </p:nvSpPr>
          <p:spPr bwMode="auto">
            <a:xfrm>
              <a:off x="2335" y="1195"/>
              <a:ext cx="29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Hours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61" name="AutoShape 65"/>
            <p:cNvSpPr>
              <a:spLocks noChangeArrowheads="1"/>
            </p:cNvSpPr>
            <p:nvPr/>
          </p:nvSpPr>
          <p:spPr bwMode="auto">
            <a:xfrm>
              <a:off x="2006" y="3100"/>
              <a:ext cx="978" cy="447"/>
            </a:xfrm>
            <a:prstGeom prst="roundRect">
              <a:avLst>
                <a:gd name="adj" fmla="val 48435"/>
              </a:avLst>
            </a:prstGeom>
            <a:solidFill>
              <a:schemeClr val="bg1"/>
            </a:solidFill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62" name="Rectangle 66"/>
            <p:cNvSpPr>
              <a:spLocks noChangeArrowheads="1"/>
            </p:cNvSpPr>
            <p:nvPr/>
          </p:nvSpPr>
          <p:spPr bwMode="auto">
            <a:xfrm>
              <a:off x="2349" y="3191"/>
              <a:ext cx="29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Blink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63" name="Rectangle 67"/>
            <p:cNvSpPr>
              <a:spLocks noChangeArrowheads="1"/>
            </p:cNvSpPr>
            <p:nvPr/>
          </p:nvSpPr>
          <p:spPr bwMode="auto">
            <a:xfrm>
              <a:off x="2294" y="3303"/>
              <a:ext cx="406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Seconds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64" name="AutoShape 68"/>
            <p:cNvSpPr>
              <a:spLocks noChangeArrowheads="1"/>
            </p:cNvSpPr>
            <p:nvPr/>
          </p:nvSpPr>
          <p:spPr bwMode="auto">
            <a:xfrm>
              <a:off x="2006" y="2053"/>
              <a:ext cx="978" cy="447"/>
            </a:xfrm>
            <a:prstGeom prst="roundRect">
              <a:avLst>
                <a:gd name="adj" fmla="val 48435"/>
              </a:avLst>
            </a:prstGeom>
            <a:solidFill>
              <a:schemeClr val="bg1"/>
            </a:solidFill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65" name="Rectangle 69"/>
            <p:cNvSpPr>
              <a:spLocks noChangeArrowheads="1"/>
            </p:cNvSpPr>
            <p:nvPr/>
          </p:nvSpPr>
          <p:spPr bwMode="auto">
            <a:xfrm>
              <a:off x="2349" y="2144"/>
              <a:ext cx="29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Blink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66" name="Rectangle 70"/>
            <p:cNvSpPr>
              <a:spLocks noChangeArrowheads="1"/>
            </p:cNvSpPr>
            <p:nvPr/>
          </p:nvSpPr>
          <p:spPr bwMode="auto">
            <a:xfrm>
              <a:off x="2294" y="2256"/>
              <a:ext cx="406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Minutes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67" name="AutoShape 71"/>
            <p:cNvSpPr>
              <a:spLocks noChangeArrowheads="1"/>
            </p:cNvSpPr>
            <p:nvPr/>
          </p:nvSpPr>
          <p:spPr bwMode="auto">
            <a:xfrm>
              <a:off x="4325" y="3101"/>
              <a:ext cx="978" cy="447"/>
            </a:xfrm>
            <a:prstGeom prst="roundRect">
              <a:avLst>
                <a:gd name="adj" fmla="val 48435"/>
              </a:avLst>
            </a:prstGeom>
            <a:solidFill>
              <a:schemeClr val="bg1"/>
            </a:solidFill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7" name="Group 72"/>
            <p:cNvGrpSpPr>
              <a:grpSpLocks/>
            </p:cNvGrpSpPr>
            <p:nvPr/>
          </p:nvGrpSpPr>
          <p:grpSpPr bwMode="auto">
            <a:xfrm>
              <a:off x="4553" y="3192"/>
              <a:ext cx="522" cy="227"/>
              <a:chOff x="4595" y="2769"/>
              <a:chExt cx="522" cy="227"/>
            </a:xfrm>
          </p:grpSpPr>
          <p:sp>
            <p:nvSpPr>
              <p:cNvPr id="29769" name="Rectangle 73"/>
              <p:cNvSpPr>
                <a:spLocks noChangeArrowheads="1"/>
              </p:cNvSpPr>
              <p:nvPr/>
            </p:nvSpPr>
            <p:spPr bwMode="auto">
              <a:xfrm>
                <a:off x="4595" y="2769"/>
                <a:ext cx="522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ctr" eaLnBrk="0" hangingPunct="0"/>
                <a:r>
                  <a:rPr lang="en-US" altLang="en-US" sz="1200" b="1">
                    <a:solidFill>
                      <a:srgbClr val="000000"/>
                    </a:solidFill>
                    <a:latin typeface="Courier New" pitchFamily="49" charset="0"/>
                  </a:rPr>
                  <a:t>Increment</a:t>
                </a:r>
                <a:endParaRPr lang="en-US" altLang="en-US" sz="1200">
                  <a:latin typeface="Courier New" pitchFamily="49" charset="0"/>
                </a:endParaRPr>
              </a:p>
            </p:txBody>
          </p:sp>
          <p:sp>
            <p:nvSpPr>
              <p:cNvPr id="29770" name="Rectangle 74"/>
              <p:cNvSpPr>
                <a:spLocks noChangeArrowheads="1"/>
              </p:cNvSpPr>
              <p:nvPr/>
            </p:nvSpPr>
            <p:spPr bwMode="auto">
              <a:xfrm>
                <a:off x="4653" y="2881"/>
                <a:ext cx="406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ctr" eaLnBrk="0" hangingPunct="0"/>
                <a:r>
                  <a:rPr lang="en-US" altLang="en-US" sz="1200" b="1">
                    <a:solidFill>
                      <a:srgbClr val="000000"/>
                    </a:solidFill>
                    <a:latin typeface="Courier New" pitchFamily="49" charset="0"/>
                  </a:rPr>
                  <a:t>Seconds</a:t>
                </a:r>
                <a:endParaRPr lang="en-US" altLang="en-US" sz="1200">
                  <a:latin typeface="Courier New" pitchFamily="49" charset="0"/>
                </a:endParaRPr>
              </a:p>
            </p:txBody>
          </p:sp>
        </p:grpSp>
        <p:sp>
          <p:nvSpPr>
            <p:cNvPr id="29771" name="AutoShape 75"/>
            <p:cNvSpPr>
              <a:spLocks noChangeArrowheads="1"/>
            </p:cNvSpPr>
            <p:nvPr/>
          </p:nvSpPr>
          <p:spPr bwMode="auto">
            <a:xfrm>
              <a:off x="456" y="3101"/>
              <a:ext cx="978" cy="447"/>
            </a:xfrm>
            <a:prstGeom prst="roundRect">
              <a:avLst>
                <a:gd name="adj" fmla="val 48435"/>
              </a:avLst>
            </a:prstGeom>
            <a:solidFill>
              <a:schemeClr val="bg1"/>
            </a:solidFill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72" name="Rectangle 76"/>
            <p:cNvSpPr>
              <a:spLocks noChangeArrowheads="1"/>
            </p:cNvSpPr>
            <p:nvPr/>
          </p:nvSpPr>
          <p:spPr bwMode="auto">
            <a:xfrm>
              <a:off x="830" y="3192"/>
              <a:ext cx="23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Stop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73" name="Rectangle 77"/>
            <p:cNvSpPr>
              <a:spLocks noChangeArrowheads="1"/>
            </p:cNvSpPr>
            <p:nvPr/>
          </p:nvSpPr>
          <p:spPr bwMode="auto">
            <a:xfrm>
              <a:off x="716" y="3304"/>
              <a:ext cx="46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Blinking</a:t>
              </a:r>
              <a:endParaRPr lang="en-US" altLang="en-US" sz="1200">
                <a:latin typeface="Courier New" pitchFamily="49" charset="0"/>
              </a:endParaRPr>
            </a:p>
          </p:txBody>
        </p:sp>
      </p:grpSp>
      <p:sp>
        <p:nvSpPr>
          <p:cNvPr id="29774" name="Rectangle 78"/>
          <p:cNvSpPr>
            <a:spLocks noChangeArrowheads="1"/>
          </p:cNvSpPr>
          <p:nvPr/>
        </p:nvSpPr>
        <p:spPr bwMode="auto">
          <a:xfrm>
            <a:off x="609600" y="5895975"/>
            <a:ext cx="8153400" cy="704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7" tIns="44450" rIns="90487" bIns="44450" anchor="ctr"/>
          <a:lstStyle/>
          <a:p>
            <a:r>
              <a:rPr lang="en-US" altLang="en-US" sz="1200" b="1">
                <a:solidFill>
                  <a:schemeClr val="tx2"/>
                </a:solidFill>
              </a:rPr>
              <a:t>Figure 2-4.</a:t>
            </a:r>
            <a:r>
              <a:rPr lang="en-US" altLang="en-US" sz="1200">
                <a:solidFill>
                  <a:schemeClr val="tx2"/>
                </a:solidFill>
              </a:rPr>
              <a:t> A UML statechart diagram for </a:t>
            </a:r>
            <a:r>
              <a:rPr lang="en-US" altLang="en-US" sz="1200">
                <a:solidFill>
                  <a:schemeClr val="tx2"/>
                </a:solidFill>
                <a:latin typeface="Courier New" pitchFamily="49" charset="0"/>
              </a:rPr>
              <a:t>SetTime</a:t>
            </a:r>
            <a:r>
              <a:rPr lang="en-US" altLang="en-US" sz="1200">
                <a:solidFill>
                  <a:schemeClr val="tx2"/>
                </a:solidFill>
              </a:rPr>
              <a:t> use case of the </a:t>
            </a:r>
            <a:r>
              <a:rPr lang="en-US" altLang="en-US" sz="1200">
                <a:solidFill>
                  <a:schemeClr val="tx2"/>
                </a:solidFill>
                <a:latin typeface="Courier New" pitchFamily="49" charset="0"/>
              </a:rPr>
              <a:t>SimpleWatch</a:t>
            </a:r>
            <a:r>
              <a:rPr lang="en-US" altLang="en-US" sz="1200">
                <a:solidFill>
                  <a:schemeClr val="tx2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State Representation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sz="2800" smtClean="0"/>
              <a:t>The set of properties and values describing the object in a well defined instant are characterized by</a:t>
            </a:r>
          </a:p>
          <a:p>
            <a:pPr lvl="1" eaLnBrk="1" hangingPunct="1"/>
            <a:r>
              <a:rPr lang="en-US" sz="2400" smtClean="0"/>
              <a:t>Name</a:t>
            </a:r>
          </a:p>
          <a:p>
            <a:pPr lvl="1" eaLnBrk="1" hangingPunct="1"/>
            <a:r>
              <a:rPr lang="en-US" sz="2400" smtClean="0"/>
              <a:t>Activities (executed inside the state)</a:t>
            </a:r>
          </a:p>
          <a:p>
            <a:pPr lvl="2" eaLnBrk="1" hangingPunct="1"/>
            <a:r>
              <a:rPr lang="en-US" sz="2000" smtClean="0"/>
              <a:t>Do/ activity</a:t>
            </a:r>
          </a:p>
          <a:p>
            <a:pPr lvl="1" eaLnBrk="1" hangingPunct="1"/>
            <a:r>
              <a:rPr lang="en-US" sz="2400" smtClean="0"/>
              <a:t>Actions (executed at state entry or exit)</a:t>
            </a:r>
          </a:p>
          <a:p>
            <a:pPr lvl="2" eaLnBrk="1" hangingPunct="1"/>
            <a:r>
              <a:rPr lang="en-US" sz="2000" smtClean="0"/>
              <a:t>Entry/ action</a:t>
            </a:r>
          </a:p>
          <a:p>
            <a:pPr lvl="2" eaLnBrk="1" hangingPunct="1"/>
            <a:r>
              <a:rPr lang="en-US" sz="2000" smtClean="0"/>
              <a:t>Exit/ action</a:t>
            </a:r>
          </a:p>
          <a:p>
            <a:pPr lvl="1" eaLnBrk="1" hangingPunct="1"/>
            <a:r>
              <a:rPr lang="en-US" sz="2400" smtClean="0"/>
              <a:t>Actions executed due to an event</a:t>
            </a:r>
          </a:p>
          <a:p>
            <a:pPr lvl="2" eaLnBrk="1" hangingPunct="1"/>
            <a:r>
              <a:rPr lang="en-US" sz="2000" smtClean="0"/>
              <a:t>Event [Condition] / Action ^Send Event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State Transition Example</a:t>
            </a:r>
          </a:p>
        </p:txBody>
      </p:sp>
      <p:pic>
        <p:nvPicPr>
          <p:cNvPr id="63491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68350" y="2379733"/>
            <a:ext cx="7289800" cy="3835259"/>
          </a:xfrm>
          <a:noFill/>
        </p:spPr>
      </p:pic>
      <p:sp>
        <p:nvSpPr>
          <p:cNvPr id="63492" name="Text Box 7"/>
          <p:cNvSpPr txBox="1">
            <a:spLocks noChangeArrowheads="1"/>
          </p:cNvSpPr>
          <p:nvPr/>
        </p:nvSpPr>
        <p:spPr bwMode="auto">
          <a:xfrm>
            <a:off x="533400" y="2003683"/>
            <a:ext cx="26812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Validating PIN/SSN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Component Diagrams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Shows various components in a system and their dependencies, interfaces</a:t>
            </a:r>
          </a:p>
          <a:p>
            <a:pPr eaLnBrk="1" hangingPunct="1"/>
            <a:r>
              <a:rPr lang="en-US" sz="2800" smtClean="0"/>
              <a:t>Explains the structure of a system</a:t>
            </a:r>
          </a:p>
          <a:p>
            <a:pPr eaLnBrk="1" hangingPunct="1"/>
            <a:r>
              <a:rPr lang="en-US" sz="2800" smtClean="0"/>
              <a:t>Usually a physical collection of classes</a:t>
            </a:r>
          </a:p>
          <a:p>
            <a:pPr lvl="1" eaLnBrk="1" hangingPunct="1"/>
            <a:r>
              <a:rPr lang="en-US" sz="2400" smtClean="0"/>
              <a:t>Similar to a Package Diagram in that both are used to group elements into logical structures</a:t>
            </a:r>
          </a:p>
          <a:p>
            <a:pPr lvl="1" eaLnBrk="1" hangingPunct="1"/>
            <a:r>
              <a:rPr lang="en-US" sz="2400" smtClean="0"/>
              <a:t>With Component Diagrams all of the model elements are private with a public interface whereas Package diagrams only display public items.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Component Diagram Notation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Components are shown as rectangles with two tabs at the upper left</a:t>
            </a:r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Dashed arrows indicate dependencies</a:t>
            </a:r>
          </a:p>
          <a:p>
            <a:pPr eaLnBrk="1" hangingPunct="1"/>
            <a:r>
              <a:rPr lang="en-US" dirty="0" smtClean="0"/>
              <a:t>Circle and solid line indicates an interface to the component</a:t>
            </a:r>
          </a:p>
          <a:p>
            <a:pPr eaLnBrk="1" hangingPunct="1"/>
            <a:endParaRPr lang="en-US" dirty="0" smtClean="0"/>
          </a:p>
        </p:txBody>
      </p:sp>
      <p:pic>
        <p:nvPicPr>
          <p:cNvPr id="6554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2743200"/>
            <a:ext cx="147637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29363" y="5181600"/>
            <a:ext cx="19431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Deployment Diagrams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sz="2800" smtClean="0"/>
              <a:t>Shows the physical architecture of the hardware and software of the deployed system</a:t>
            </a:r>
          </a:p>
          <a:p>
            <a:pPr eaLnBrk="1" hangingPunct="1"/>
            <a:r>
              <a:rPr lang="en-US" sz="2800" smtClean="0"/>
              <a:t>Nodes</a:t>
            </a:r>
          </a:p>
          <a:p>
            <a:pPr lvl="1" eaLnBrk="1" hangingPunct="1"/>
            <a:r>
              <a:rPr lang="en-US" sz="2400" smtClean="0"/>
              <a:t>Typically contain components or packages</a:t>
            </a:r>
          </a:p>
          <a:p>
            <a:pPr lvl="1" eaLnBrk="1" hangingPunct="1"/>
            <a:r>
              <a:rPr lang="en-US" sz="2400" smtClean="0"/>
              <a:t>Usually some kind of computational unit; e.g. machine or device (physical or logical)</a:t>
            </a:r>
          </a:p>
          <a:p>
            <a:pPr eaLnBrk="1" hangingPunct="1"/>
            <a:r>
              <a:rPr lang="en-US" sz="2800" smtClean="0"/>
              <a:t>Physical relationships among software and hardware in a delivered systems</a:t>
            </a:r>
          </a:p>
          <a:p>
            <a:pPr lvl="1" eaLnBrk="1" hangingPunct="1"/>
            <a:r>
              <a:rPr lang="en-US" sz="2400" smtClean="0"/>
              <a:t>Explains how a system interacts with the external environment</a:t>
            </a:r>
          </a:p>
          <a:p>
            <a:pPr eaLnBrk="1" hangingPunct="1"/>
            <a:endParaRPr lang="en-US" sz="2800" smtClean="0"/>
          </a:p>
          <a:p>
            <a:pPr eaLnBrk="1" hangingPunct="1"/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Some Deployment Examples</a:t>
            </a:r>
          </a:p>
        </p:txBody>
      </p:sp>
      <p:pic>
        <p:nvPicPr>
          <p:cNvPr id="7065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2209800"/>
            <a:ext cx="2295525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0" name="Picture 6" descr="deploymentdia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91000" y="2209800"/>
            <a:ext cx="3848100" cy="296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Deployment Example</a:t>
            </a:r>
          </a:p>
        </p:txBody>
      </p:sp>
      <p:pic>
        <p:nvPicPr>
          <p:cNvPr id="71683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03726" y="2525465"/>
            <a:ext cx="6819048" cy="3543795"/>
          </a:xfrm>
          <a:noFill/>
        </p:spPr>
      </p:pic>
      <p:sp>
        <p:nvSpPr>
          <p:cNvPr id="71684" name="Text Box 6"/>
          <p:cNvSpPr txBox="1">
            <a:spLocks noChangeArrowheads="1"/>
          </p:cNvSpPr>
          <p:nvPr/>
        </p:nvSpPr>
        <p:spPr bwMode="auto">
          <a:xfrm>
            <a:off x="381000" y="6096000"/>
            <a:ext cx="8166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Often the Component Diagram is combined with the Deployment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Summary and Tools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763486"/>
            <a:ext cx="8153400" cy="51054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UML is a modeling language that can be used independent of development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Adopted by OMG and notation of choice for visual modeling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smtClean="0"/>
              <a:t>http://www.omg.org/uml/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Creating and modifying UML diagrams can be labor and time intensive. 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Lots of tools exist to help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smtClean="0"/>
              <a:t>Tools help keep diagrams, code in sync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smtClean="0"/>
              <a:t>Repository for a complete software development project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smtClean="0"/>
              <a:t>Examples here created with </a:t>
            </a:r>
            <a:r>
              <a:rPr lang="en-US" sz="2000" dirty="0" err="1" smtClean="0"/>
              <a:t>TogetherSoft</a:t>
            </a:r>
            <a:r>
              <a:rPr lang="en-US" sz="2000" dirty="0" smtClean="0"/>
              <a:t> </a:t>
            </a:r>
            <a:r>
              <a:rPr lang="en-US" sz="2000" dirty="0" err="1" smtClean="0"/>
              <a:t>ControlCenter</a:t>
            </a:r>
            <a:r>
              <a:rPr lang="en-US" sz="2000" dirty="0" smtClean="0"/>
              <a:t>, Microsoft Visio, Tablet UML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smtClean="0"/>
              <a:t>Other tools: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1800" dirty="0" smtClean="0"/>
              <a:t>Rational, </a:t>
            </a:r>
            <a:r>
              <a:rPr lang="en-US" sz="1800" dirty="0" err="1" smtClean="0"/>
              <a:t>Cetus</a:t>
            </a:r>
            <a:r>
              <a:rPr lang="en-US" sz="1800" dirty="0" smtClean="0"/>
              <a:t>, Embarcadero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1800" dirty="0" smtClean="0"/>
              <a:t>See http://plg.uwaterloo.ca/~migod/uml.html for a list of tools, some free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9EF440F-E0C9-4DA4-AFAC-356F9310A780}">
  <ds:schemaRefs>
    <ds:schemaRef ds:uri="http://www.w3.org/XML/1998/namespace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CAF8424C-6B18-4CC5-B51A-8ADCE1245F1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FD2AC29-6194-47DA-9609-507435F0E4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705</TotalTime>
  <Words>786</Words>
  <Application>Microsoft Office PowerPoint</Application>
  <PresentationFormat>On-screen Show (4:3)</PresentationFormat>
  <Paragraphs>158</Paragraphs>
  <Slides>22</Slides>
  <Notes>21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2" baseType="lpstr">
      <vt:lpstr>Calibri</vt:lpstr>
      <vt:lpstr>Courier</vt:lpstr>
      <vt:lpstr>Courier New</vt:lpstr>
      <vt:lpstr>Helvetica</vt:lpstr>
      <vt:lpstr>Times New Roman</vt:lpstr>
      <vt:lpstr>Tw Cen MT</vt:lpstr>
      <vt:lpstr>Tw Cen MT Condensed</vt:lpstr>
      <vt:lpstr>Wingdings 3</vt:lpstr>
      <vt:lpstr>Integral</vt:lpstr>
      <vt:lpstr>Visio</vt:lpstr>
      <vt:lpstr>Systems analysis and design</vt:lpstr>
      <vt:lpstr>Package Diagrams</vt:lpstr>
      <vt:lpstr>Package Example</vt:lpstr>
      <vt:lpstr>More Package Examples</vt:lpstr>
      <vt:lpstr>Interaction Diagrams</vt:lpstr>
      <vt:lpstr>Sequence Diagram Format</vt:lpstr>
      <vt:lpstr>Sequence Diagram Example</vt:lpstr>
      <vt:lpstr>Collaboration Diagram</vt:lpstr>
      <vt:lpstr>Collaboration Diagram</vt:lpstr>
      <vt:lpstr>Activity Diagrams</vt:lpstr>
      <vt:lpstr>Sample Activity Diagram</vt:lpstr>
      <vt:lpstr>Activity Diagram Example</vt:lpstr>
      <vt:lpstr>State Transition Diagrams</vt:lpstr>
      <vt:lpstr>PowerPoint Presentation</vt:lpstr>
      <vt:lpstr>State Representation</vt:lpstr>
      <vt:lpstr>State Transition Example</vt:lpstr>
      <vt:lpstr>Component Diagrams</vt:lpstr>
      <vt:lpstr>Component Diagram Notation</vt:lpstr>
      <vt:lpstr>Deployment Diagrams</vt:lpstr>
      <vt:lpstr>Some Deployment Examples</vt:lpstr>
      <vt:lpstr>Deployment Example</vt:lpstr>
      <vt:lpstr>Summary and Tools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Aleksey Semyonov</cp:lastModifiedBy>
  <cp:revision>59</cp:revision>
  <dcterms:created xsi:type="dcterms:W3CDTF">1601-01-01T00:00:00Z</dcterms:created>
  <dcterms:modified xsi:type="dcterms:W3CDTF">2018-03-26T08:54:28Z</dcterms:modified>
</cp:coreProperties>
</file>