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1" autoAdjust="0"/>
    <p:restoredTop sz="94660"/>
  </p:normalViewPr>
  <p:slideViewPr>
    <p:cSldViewPr snapToGrid="0">
      <p:cViewPr varScale="1">
        <p:scale>
          <a:sx n="74" d="100"/>
          <a:sy n="74" d="100"/>
        </p:scale>
        <p:origin x="90" y="7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CBB85A49-A4EE-48B9-A094-602B33DB6B1A}"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4D93BA-9544-4932-9D2F-1E58890B6900}" type="slidenum">
              <a:rPr lang="en-US" smtClean="0"/>
              <a:t>‹#›</a:t>
            </a:fld>
            <a:endParaRPr lang="en-US"/>
          </a:p>
        </p:txBody>
      </p:sp>
      <p:sp>
        <p:nvSpPr>
          <p:cNvPr id="13" name="Rectangle 12"/>
          <p:cNvSpPr/>
          <p:nvPr/>
        </p:nvSpPr>
        <p:spPr>
          <a:xfrm>
            <a:off x="0" y="-1"/>
            <a:ext cx="12192000" cy="4572001"/>
          </a:xfrm>
          <a:prstGeom prst="rect">
            <a:avLst/>
          </a:prstGeom>
          <a:blipFill dpi="0" rotWithShape="1">
            <a:blip r:embed="rId2">
              <a:duotone>
                <a:schemeClr val="accent1">
                  <a:shade val="45000"/>
                  <a:satMod val="135000"/>
                </a:schemeClr>
                <a:prstClr val="white"/>
              </a:duotone>
            </a:blip>
            <a:srcRect/>
            <a:tile tx="25400" ty="6350" sx="71000" sy="71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833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B85A49-A4EE-48B9-A094-602B33DB6B1A}"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1627747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B85A49-A4EE-48B9-A094-602B33DB6B1A}"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4D93BA-9544-4932-9D2F-1E58890B6900}" type="slidenum">
              <a:rPr lang="en-US" smtClean="0"/>
              <a:t>‹#›</a:t>
            </a:fld>
            <a:endParaRPr lang="en-US"/>
          </a:p>
        </p:txBody>
      </p:sp>
      <p:sp>
        <p:nvSpPr>
          <p:cNvPr id="10" name="Rectangle 9"/>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25400" ty="6350" sx="71000" sy="71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2905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BB85A49-A4EE-48B9-A094-602B33DB6B1A}" type="datetimeFigureOut">
              <a:rPr lang="en-US" smtClean="0"/>
              <a:t>5/31/2018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3000287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BB85A49-A4EE-48B9-A094-602B33DB6B1A}" type="datetimeFigureOut">
              <a:rPr lang="en-US" smtClean="0"/>
              <a:t>5/31/2018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3987961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BB85A49-A4EE-48B9-A094-602B33DB6B1A}" type="datetimeFigureOut">
              <a:rPr lang="en-US" smtClean="0"/>
              <a:t>5/31/2018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2368452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B85A49-A4EE-48B9-A094-602B33DB6B1A}" type="datetimeFigureOut">
              <a:rPr lang="en-US" smtClean="0"/>
              <a:t>5/31/2018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1987286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B85A49-A4EE-48B9-A094-602B33DB6B1A}" type="datetimeFigureOut">
              <a:rPr lang="en-US" smtClean="0"/>
              <a:t>5/31/2018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4188648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B85A49-A4EE-48B9-A094-602B33DB6B1A}" type="datetimeFigureOut">
              <a:rPr lang="en-US" smtClean="0"/>
              <a:t>5/31/2018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4D93BA-9544-4932-9D2F-1E58890B6900}"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6004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B85A49-A4EE-48B9-A094-602B33DB6B1A}"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4D93BA-9544-4932-9D2F-1E58890B6900}" type="slidenum">
              <a:rPr lang="en-US" smtClean="0"/>
              <a:t>‹#›</a:t>
            </a:fld>
            <a:endParaRPr lang="en-US"/>
          </a:p>
        </p:txBody>
      </p:sp>
    </p:spTree>
    <p:extLst>
      <p:ext uri="{BB962C8B-B14F-4D97-AF65-F5344CB8AC3E}">
        <p14:creationId xmlns:p14="http://schemas.microsoft.com/office/powerpoint/2010/main" val="2256245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B85A49-A4EE-48B9-A094-602B33DB6B1A}"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4D93BA-9544-4932-9D2F-1E58890B6900}"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003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BB85A49-A4EE-48B9-A094-602B33DB6B1A}" type="datetimeFigureOut">
              <a:rPr lang="en-US" smtClean="0"/>
              <a:t>5/31/2018</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E4D93BA-9544-4932-9D2F-1E58890B6900}"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715186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SYSTEMS ANALYSIS AND DESIGN</a:t>
            </a:r>
            <a:endParaRPr lang="en-US" dirty="0"/>
          </a:p>
        </p:txBody>
      </p:sp>
      <p:sp>
        <p:nvSpPr>
          <p:cNvPr id="3" name="Subtitle 2"/>
          <p:cNvSpPr>
            <a:spLocks noGrp="1"/>
          </p:cNvSpPr>
          <p:nvPr>
            <p:ph type="subTitle" idx="1"/>
          </p:nvPr>
        </p:nvSpPr>
        <p:spPr/>
        <p:txBody>
          <a:bodyPr/>
          <a:lstStyle/>
          <a:p>
            <a:r>
              <a:rPr lang="en-GB" dirty="0" smtClean="0"/>
              <a:t>Lecture </a:t>
            </a:r>
            <a:r>
              <a:rPr lang="en-GB" dirty="0"/>
              <a:t>10. Scrum and </a:t>
            </a:r>
            <a:r>
              <a:rPr lang="en-GB" dirty="0" err="1"/>
              <a:t>Kanban</a:t>
            </a:r>
            <a:r>
              <a:rPr lang="en-GB" dirty="0"/>
              <a:t> Methodologies</a:t>
            </a:r>
            <a:endParaRPr lang="en-US" dirty="0"/>
          </a:p>
        </p:txBody>
      </p:sp>
    </p:spTree>
    <p:extLst>
      <p:ext uri="{BB962C8B-B14F-4D97-AF65-F5344CB8AC3E}">
        <p14:creationId xmlns:p14="http://schemas.microsoft.com/office/powerpoint/2010/main" val="1863308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a:t>Scrum Methodology</a:t>
            </a:r>
          </a:p>
          <a:p>
            <a:pPr marL="457200" indent="-457200">
              <a:buFont typeface="+mj-lt"/>
              <a:buAutoNum type="arabicPeriod"/>
            </a:pPr>
            <a:r>
              <a:rPr lang="en-US" dirty="0" err="1"/>
              <a:t>Kanban</a:t>
            </a:r>
            <a:endParaRPr lang="en-US" dirty="0"/>
          </a:p>
          <a:p>
            <a:pPr marL="457200" indent="-457200">
              <a:buFont typeface="+mj-lt"/>
              <a:buAutoNum type="arabicPeriod"/>
            </a:pPr>
            <a:r>
              <a:rPr lang="en-US" dirty="0" smtClean="0"/>
              <a:t>Recommended </a:t>
            </a:r>
            <a:r>
              <a:rPr lang="en-US" dirty="0"/>
              <a:t>reading</a:t>
            </a:r>
          </a:p>
          <a:p>
            <a:endParaRPr lang="en-US" dirty="0"/>
          </a:p>
        </p:txBody>
      </p:sp>
    </p:spTree>
    <p:extLst>
      <p:ext uri="{BB962C8B-B14F-4D97-AF65-F5344CB8AC3E}">
        <p14:creationId xmlns:p14="http://schemas.microsoft.com/office/powerpoint/2010/main" val="3931752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Iterative and incremental</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There a many Software Development Models with their strengths and weaknesses. But, they can be categorized into 3 major categories:</a:t>
            </a:r>
          </a:p>
          <a:p>
            <a:pPr marL="0" indent="0">
              <a:buNone/>
            </a:pPr>
            <a:endParaRPr lang="en-US" dirty="0"/>
          </a:p>
          <a:p>
            <a:pPr marL="914400" lvl="1" indent="-457200">
              <a:buFont typeface="+mj-lt"/>
              <a:buAutoNum type="arabicPeriod"/>
            </a:pPr>
            <a:r>
              <a:rPr lang="en-US" b="1" dirty="0"/>
              <a:t>Waterfall</a:t>
            </a:r>
            <a:r>
              <a:rPr lang="en-US" dirty="0"/>
              <a:t> – Structured, top/down approach.</a:t>
            </a:r>
            <a:br>
              <a:rPr lang="en-US" dirty="0"/>
            </a:br>
            <a:r>
              <a:rPr lang="en-US" sz="2000" dirty="0"/>
              <a:t>Examples: Waterfall, Structured System Analysis and Development Methodology (SSADM).</a:t>
            </a:r>
            <a:br>
              <a:rPr lang="en-US" sz="2000" dirty="0"/>
            </a:br>
            <a:endParaRPr lang="en-US" dirty="0"/>
          </a:p>
          <a:p>
            <a:pPr marL="914400" lvl="1" indent="-457200">
              <a:buFont typeface="+mj-lt"/>
              <a:buAutoNum type="arabicPeriod"/>
            </a:pPr>
            <a:r>
              <a:rPr lang="en-US" b="1" dirty="0">
                <a:solidFill>
                  <a:srgbClr val="FF0000"/>
                </a:solidFill>
              </a:rPr>
              <a:t>Iterative &amp; Incremental </a:t>
            </a:r>
            <a:r>
              <a:rPr lang="en-US" dirty="0">
                <a:solidFill>
                  <a:srgbClr val="FF0000"/>
                </a:solidFill>
              </a:rPr>
              <a:t>– Iteratively go through important software development “steps”  (analysis, design, build, etc.) and incrementally build the system.</a:t>
            </a:r>
            <a:br>
              <a:rPr lang="en-US" dirty="0">
                <a:solidFill>
                  <a:srgbClr val="FF0000"/>
                </a:solidFill>
              </a:rPr>
            </a:br>
            <a:r>
              <a:rPr lang="en-US" sz="2000" dirty="0">
                <a:solidFill>
                  <a:srgbClr val="FF0000"/>
                </a:solidFill>
              </a:rPr>
              <a:t>Examples: Spiral, RAD, Agile, etc.</a:t>
            </a:r>
            <a:r>
              <a:rPr lang="en-US" sz="2000" dirty="0"/>
              <a:t/>
            </a:r>
            <a:br>
              <a:rPr lang="en-US" sz="2000" dirty="0"/>
            </a:br>
            <a:endParaRPr lang="en-US" sz="2000" dirty="0"/>
          </a:p>
          <a:p>
            <a:pPr marL="914400" lvl="1" indent="-457200">
              <a:buFont typeface="+mj-lt"/>
              <a:buAutoNum type="arabicPeriod"/>
            </a:pPr>
            <a:r>
              <a:rPr lang="en-US" b="1" dirty="0"/>
              <a:t>Prototyping</a:t>
            </a:r>
            <a:r>
              <a:rPr lang="en-US" dirty="0"/>
              <a:t> – Build prototypes, get feedback, refine. Once get the final version – build the software and deploy.</a:t>
            </a:r>
            <a:r>
              <a:rPr lang="en-US" dirty="0">
                <a:solidFill>
                  <a:prstClr val="black"/>
                </a:solidFill>
              </a:rPr>
              <a:t/>
            </a:r>
            <a:br>
              <a:rPr lang="en-US" dirty="0">
                <a:solidFill>
                  <a:prstClr val="black"/>
                </a:solidFill>
              </a:rPr>
            </a:br>
            <a:r>
              <a:rPr lang="en-US" sz="2000" dirty="0">
                <a:solidFill>
                  <a:prstClr val="black"/>
                </a:solidFill>
              </a:rPr>
              <a:t>Examples: </a:t>
            </a:r>
            <a:r>
              <a:rPr lang="en-US" sz="2000" dirty="0"/>
              <a:t>RAD, Prototyping.</a:t>
            </a:r>
          </a:p>
          <a:p>
            <a:endParaRPr lang="en-US" dirty="0"/>
          </a:p>
        </p:txBody>
      </p:sp>
    </p:spTree>
    <p:extLst>
      <p:ext uri="{BB962C8B-B14F-4D97-AF65-F5344CB8AC3E}">
        <p14:creationId xmlns:p14="http://schemas.microsoft.com/office/powerpoint/2010/main" val="3830643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Scrum Process</a:t>
            </a:r>
            <a:endParaRPr lang="en-US" dirty="0"/>
          </a:p>
        </p:txBody>
      </p:sp>
      <p:sp>
        <p:nvSpPr>
          <p:cNvPr id="3" name="Content Placeholder 2"/>
          <p:cNvSpPr>
            <a:spLocks noGrp="1"/>
          </p:cNvSpPr>
          <p:nvPr>
            <p:ph idx="1"/>
          </p:nvPr>
        </p:nvSpPr>
        <p:spPr/>
        <p:txBody>
          <a:bodyPr/>
          <a:lstStyle/>
          <a:p>
            <a:r>
              <a:rPr lang="en-GB" dirty="0" smtClean="0"/>
              <a:t>Video Link</a:t>
            </a:r>
            <a:endParaRPr lang="en-US" dirty="0"/>
          </a:p>
        </p:txBody>
      </p:sp>
    </p:spTree>
    <p:extLst>
      <p:ext uri="{BB962C8B-B14F-4D97-AF65-F5344CB8AC3E}">
        <p14:creationId xmlns:p14="http://schemas.microsoft.com/office/powerpoint/2010/main" val="2647953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background</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sz="2800" dirty="0">
                <a:cs typeface="Arial" pitchFamily="34" charset="0"/>
              </a:rPr>
              <a:t>In their book, “New Product Development Game”, </a:t>
            </a:r>
            <a:r>
              <a:rPr lang="en-US" sz="2800" dirty="0" err="1">
                <a:cs typeface="Arial" pitchFamily="34" charset="0"/>
              </a:rPr>
              <a:t>Hirotaka</a:t>
            </a:r>
            <a:r>
              <a:rPr lang="en-US" sz="2800" dirty="0">
                <a:cs typeface="Arial" pitchFamily="34" charset="0"/>
              </a:rPr>
              <a:t> Takeuchi and </a:t>
            </a:r>
            <a:r>
              <a:rPr lang="en-US" sz="2800" dirty="0" err="1">
                <a:cs typeface="Arial" pitchFamily="34" charset="0"/>
              </a:rPr>
              <a:t>Ikujiro</a:t>
            </a:r>
            <a:r>
              <a:rPr lang="en-US" sz="2800" dirty="0">
                <a:cs typeface="Arial" pitchFamily="34" charset="0"/>
              </a:rPr>
              <a:t> </a:t>
            </a:r>
            <a:r>
              <a:rPr lang="en-US" sz="2800" dirty="0" err="1">
                <a:cs typeface="Arial" pitchFamily="34" charset="0"/>
              </a:rPr>
              <a:t>Nonaka</a:t>
            </a:r>
            <a:r>
              <a:rPr lang="en-US" sz="2800" dirty="0">
                <a:cs typeface="Arial" pitchFamily="34" charset="0"/>
              </a:rPr>
              <a:t> explained the ideas of what we now call Scrum as:</a:t>
            </a:r>
          </a:p>
          <a:p>
            <a:pPr marL="457200" lvl="1" indent="0">
              <a:buNone/>
            </a:pPr>
            <a:endParaRPr lang="en-US" sz="2800" dirty="0">
              <a:cs typeface="Arial" pitchFamily="34" charset="0"/>
            </a:endParaRPr>
          </a:p>
          <a:p>
            <a:pPr marL="457200" lvl="1" indent="0">
              <a:buNone/>
            </a:pPr>
            <a:r>
              <a:rPr lang="en-US" sz="2800" dirty="0">
                <a:cs typeface="Arial" pitchFamily="34" charset="0"/>
              </a:rPr>
              <a:t>"</a:t>
            </a:r>
            <a:r>
              <a:rPr lang="en-US" sz="2800" i="1" dirty="0">
                <a:cs typeface="Arial" pitchFamily="34" charset="0"/>
              </a:rPr>
              <a:t>a flexible, holistic product development strategy where a development team works as a unit to reach a common goal</a:t>
            </a:r>
            <a:r>
              <a:rPr lang="en-US" sz="2800" dirty="0">
                <a:cs typeface="Arial" pitchFamily="34" charset="0"/>
              </a:rPr>
              <a:t>“.</a:t>
            </a:r>
            <a:endParaRPr lang="en-US" sz="2000" dirty="0"/>
          </a:p>
          <a:p>
            <a:pPr marL="0" indent="0">
              <a:buNone/>
            </a:pPr>
            <a:endParaRPr lang="en-US" sz="2800" dirty="0">
              <a:cs typeface="Arial" pitchFamily="34" charset="0"/>
            </a:endParaRPr>
          </a:p>
          <a:p>
            <a:pPr marL="0" indent="0">
              <a:buNone/>
            </a:pPr>
            <a:r>
              <a:rPr lang="en-US" sz="2800" dirty="0">
                <a:cs typeface="Arial" pitchFamily="34" charset="0"/>
              </a:rPr>
              <a:t>In 1995 Jeff </a:t>
            </a:r>
            <a:r>
              <a:rPr lang="en-US" sz="2800" dirty="0"/>
              <a:t>Sutherland and Ken </a:t>
            </a:r>
            <a:r>
              <a:rPr lang="en-US" sz="2800" dirty="0" err="1"/>
              <a:t>Schwaber</a:t>
            </a:r>
            <a:r>
              <a:rPr lang="en-US" sz="2800" dirty="0"/>
              <a:t> presented the main ideas at Object-Oriented Programming, Systems, Languages &amp; Applications.</a:t>
            </a:r>
            <a:endParaRPr lang="en-US" sz="2800" dirty="0">
              <a:cs typeface="Arial" pitchFamily="34" charset="0"/>
            </a:endParaRPr>
          </a:p>
          <a:p>
            <a:endParaRPr lang="en-US" dirty="0"/>
          </a:p>
        </p:txBody>
      </p:sp>
    </p:spTree>
    <p:extLst>
      <p:ext uri="{BB962C8B-B14F-4D97-AF65-F5344CB8AC3E}">
        <p14:creationId xmlns:p14="http://schemas.microsoft.com/office/powerpoint/2010/main" val="241868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roles</a:t>
            </a:r>
            <a:endParaRPr lang="en-US" dirty="0"/>
          </a:p>
        </p:txBody>
      </p:sp>
      <p:sp>
        <p:nvSpPr>
          <p:cNvPr id="3" name="Content Placeholder 2"/>
          <p:cNvSpPr>
            <a:spLocks noGrp="1"/>
          </p:cNvSpPr>
          <p:nvPr>
            <p:ph idx="1"/>
          </p:nvPr>
        </p:nvSpPr>
        <p:spPr/>
        <p:txBody>
          <a:bodyPr/>
          <a:lstStyle/>
          <a:p>
            <a:pPr marL="0" indent="0">
              <a:buNone/>
            </a:pPr>
            <a:r>
              <a:rPr lang="en-US" sz="3600" dirty="0"/>
              <a:t>There are 3 roles in Scrum:</a:t>
            </a:r>
          </a:p>
          <a:p>
            <a:pPr marL="0" indent="0">
              <a:buNone/>
            </a:pPr>
            <a:endParaRPr lang="en-US" sz="3200" dirty="0"/>
          </a:p>
          <a:p>
            <a:pPr lvl="1"/>
            <a:r>
              <a:rPr lang="en-US" sz="3600" dirty="0"/>
              <a:t>Product owner</a:t>
            </a:r>
          </a:p>
          <a:p>
            <a:pPr lvl="1"/>
            <a:r>
              <a:rPr lang="en-US" sz="3600" dirty="0"/>
              <a:t>Scrum master</a:t>
            </a:r>
          </a:p>
          <a:p>
            <a:pPr lvl="1"/>
            <a:r>
              <a:rPr lang="en-US" sz="3600" dirty="0"/>
              <a:t>The team</a:t>
            </a:r>
          </a:p>
          <a:p>
            <a:endParaRPr lang="en-US" dirty="0"/>
          </a:p>
        </p:txBody>
      </p:sp>
    </p:spTree>
    <p:extLst>
      <p:ext uri="{BB962C8B-B14F-4D97-AF65-F5344CB8AC3E}">
        <p14:creationId xmlns:p14="http://schemas.microsoft.com/office/powerpoint/2010/main" val="3811186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product owner role</a:t>
            </a:r>
            <a:endParaRPr lang="en-US" dirty="0"/>
          </a:p>
        </p:txBody>
      </p:sp>
      <p:sp>
        <p:nvSpPr>
          <p:cNvPr id="3" name="Content Placeholder 2"/>
          <p:cNvSpPr>
            <a:spLocks noGrp="1"/>
          </p:cNvSpPr>
          <p:nvPr>
            <p:ph idx="1"/>
          </p:nvPr>
        </p:nvSpPr>
        <p:spPr/>
        <p:txBody>
          <a:bodyPr/>
          <a:lstStyle/>
          <a:p>
            <a:pPr marL="0" indent="0">
              <a:buNone/>
            </a:pPr>
            <a:r>
              <a:rPr lang="en-GB" sz="2400" dirty="0">
                <a:latin typeface="Arial" pitchFamily="34" charset="0"/>
                <a:cs typeface="Arial" pitchFamily="34" charset="0"/>
              </a:rPr>
              <a:t>The team member who knows the business and customer needs, as well as can make decisions on behalf of the client.</a:t>
            </a:r>
          </a:p>
          <a:p>
            <a:pPr marL="0" indent="0">
              <a:buNone/>
            </a:pPr>
            <a:endParaRPr lang="en-GB" sz="1050" dirty="0">
              <a:latin typeface="Arial" pitchFamily="34" charset="0"/>
              <a:cs typeface="Arial" pitchFamily="34" charset="0"/>
            </a:endParaRPr>
          </a:p>
          <a:p>
            <a:pPr marL="0" indent="0">
              <a:buNone/>
            </a:pPr>
            <a:r>
              <a:rPr lang="en-GB" sz="2400" dirty="0">
                <a:latin typeface="Arial" pitchFamily="34" charset="0"/>
                <a:cs typeface="Arial" pitchFamily="34" charset="0"/>
              </a:rPr>
              <a:t>S/he is responsible for communication between the developer team and the business.</a:t>
            </a:r>
          </a:p>
          <a:p>
            <a:pPr marL="0" indent="0">
              <a:buNone/>
            </a:pPr>
            <a:endParaRPr lang="en-GB" sz="1050" dirty="0">
              <a:latin typeface="Arial" pitchFamily="34" charset="0"/>
              <a:cs typeface="Arial" pitchFamily="34" charset="0"/>
            </a:endParaRPr>
          </a:p>
          <a:p>
            <a:pPr marL="0" indent="0">
              <a:buNone/>
            </a:pPr>
            <a:r>
              <a:rPr lang="en-GB" sz="2400" dirty="0">
                <a:latin typeface="Arial" pitchFamily="34" charset="0"/>
                <a:cs typeface="Arial" pitchFamily="34" charset="0"/>
              </a:rPr>
              <a:t>The main goal of Product Owner is successfully build the final product that meets business needs. The Product Owner must be “friends” with both: the business and the developer team.</a:t>
            </a:r>
          </a:p>
          <a:p>
            <a:endParaRPr lang="en-US" dirty="0"/>
          </a:p>
        </p:txBody>
      </p:sp>
    </p:spTree>
    <p:extLst>
      <p:ext uri="{BB962C8B-B14F-4D97-AF65-F5344CB8AC3E}">
        <p14:creationId xmlns:p14="http://schemas.microsoft.com/office/powerpoint/2010/main" val="3802331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scrum master role</a:t>
            </a:r>
            <a:endParaRPr lang="en-US" dirty="0"/>
          </a:p>
        </p:txBody>
      </p:sp>
      <p:sp>
        <p:nvSpPr>
          <p:cNvPr id="3" name="Content Placeholder 2"/>
          <p:cNvSpPr>
            <a:spLocks noGrp="1"/>
          </p:cNvSpPr>
          <p:nvPr>
            <p:ph idx="1"/>
          </p:nvPr>
        </p:nvSpPr>
        <p:spPr/>
        <p:txBody>
          <a:bodyPr/>
          <a:lstStyle/>
          <a:p>
            <a:pPr marL="0" indent="0">
              <a:buNone/>
            </a:pPr>
            <a:r>
              <a:rPr lang="en-GB" sz="2400" dirty="0">
                <a:latin typeface="Arial" pitchFamily="34" charset="0"/>
                <a:cs typeface="Arial" pitchFamily="34" charset="0"/>
              </a:rPr>
              <a:t>Scrum Master has experience in managing Scrum projects and is responsible to make sure the team follows Scrum principles, also (tries to) removes any obstacles so that the developer team delivers the shippable product on time.</a:t>
            </a:r>
          </a:p>
          <a:p>
            <a:pPr marL="0" indent="0">
              <a:buNone/>
            </a:pPr>
            <a:endParaRPr lang="en-GB" sz="1050" dirty="0">
              <a:latin typeface="Arial" pitchFamily="34" charset="0"/>
              <a:cs typeface="Arial" pitchFamily="34" charset="0"/>
            </a:endParaRPr>
          </a:p>
          <a:p>
            <a:pPr marL="0" indent="0">
              <a:buNone/>
            </a:pPr>
            <a:r>
              <a:rPr lang="en-GB" sz="2400" dirty="0">
                <a:latin typeface="Arial" pitchFamily="34" charset="0"/>
                <a:cs typeface="Arial" pitchFamily="34" charset="0"/>
              </a:rPr>
              <a:t>S/he is responsible for organizing daily scrum meetings, teaching stakeholders about  the Scrum processes.</a:t>
            </a:r>
          </a:p>
          <a:p>
            <a:pPr marL="0" indent="0">
              <a:buNone/>
            </a:pPr>
            <a:endParaRPr lang="en-GB" sz="1050" dirty="0">
              <a:latin typeface="Arial" pitchFamily="34" charset="0"/>
              <a:cs typeface="Arial" pitchFamily="34" charset="0"/>
            </a:endParaRPr>
          </a:p>
          <a:p>
            <a:pPr marL="0" indent="0">
              <a:buNone/>
            </a:pPr>
            <a:r>
              <a:rPr lang="en-GB" sz="2400" dirty="0">
                <a:latin typeface="Arial" pitchFamily="34" charset="0"/>
                <a:cs typeface="Arial" pitchFamily="34" charset="0"/>
              </a:rPr>
              <a:t>Scrum Master is not a Project Manager. Scrum Master does not deal with HR, Finances, etc.</a:t>
            </a:r>
          </a:p>
          <a:p>
            <a:endParaRPr lang="en-US" dirty="0"/>
          </a:p>
        </p:txBody>
      </p:sp>
    </p:spTree>
    <p:extLst>
      <p:ext uri="{BB962C8B-B14F-4D97-AF65-F5344CB8AC3E}">
        <p14:creationId xmlns:p14="http://schemas.microsoft.com/office/powerpoint/2010/main" val="2405277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developer team role</a:t>
            </a:r>
            <a:endParaRPr lang="en-US" dirty="0"/>
          </a:p>
        </p:txBody>
      </p:sp>
      <p:sp>
        <p:nvSpPr>
          <p:cNvPr id="3" name="Content Placeholder 2"/>
          <p:cNvSpPr>
            <a:spLocks noGrp="1"/>
          </p:cNvSpPr>
          <p:nvPr>
            <p:ph idx="1"/>
          </p:nvPr>
        </p:nvSpPr>
        <p:spPr/>
        <p:txBody>
          <a:bodyPr/>
          <a:lstStyle/>
          <a:p>
            <a:pPr marL="0" indent="0">
              <a:buNone/>
            </a:pPr>
            <a:r>
              <a:rPr lang="en-GB" sz="2400" dirty="0">
                <a:latin typeface="Arial" pitchFamily="34" charset="0"/>
                <a:cs typeface="Arial" pitchFamily="34" charset="0"/>
              </a:rPr>
              <a:t>The developer team is a group of self-organized people that do the work. A team may consist of a programmer, designer, tester, etc.</a:t>
            </a:r>
          </a:p>
          <a:p>
            <a:pPr marL="0" indent="0">
              <a:buNone/>
            </a:pPr>
            <a:endParaRPr lang="en-GB" sz="1050" dirty="0">
              <a:latin typeface="Arial" pitchFamily="34" charset="0"/>
              <a:cs typeface="Arial" pitchFamily="34" charset="0"/>
            </a:endParaRPr>
          </a:p>
          <a:p>
            <a:pPr marL="0" indent="0">
              <a:buNone/>
            </a:pPr>
            <a:r>
              <a:rPr lang="en-GB" sz="2400" dirty="0">
                <a:latin typeface="Arial" pitchFamily="34" charset="0"/>
                <a:cs typeface="Arial" pitchFamily="34" charset="0"/>
              </a:rPr>
              <a:t>Usually the team members have interchangeable roles.</a:t>
            </a:r>
          </a:p>
          <a:p>
            <a:pPr marL="0" indent="0">
              <a:buNone/>
            </a:pPr>
            <a:endParaRPr lang="en-GB" sz="1050" dirty="0">
              <a:latin typeface="Arial" pitchFamily="34" charset="0"/>
              <a:cs typeface="Arial" pitchFamily="34" charset="0"/>
            </a:endParaRPr>
          </a:p>
          <a:p>
            <a:pPr marL="0" indent="0">
              <a:buNone/>
            </a:pPr>
            <a:r>
              <a:rPr lang="en-GB" sz="2400" dirty="0">
                <a:latin typeface="Arial" pitchFamily="34" charset="0"/>
                <a:cs typeface="Arial" pitchFamily="34" charset="0"/>
              </a:rPr>
              <a:t>In order for this setup to work, your team members must be responsible, professional and understand the main goal – to deliver quality product to the client.</a:t>
            </a:r>
          </a:p>
          <a:p>
            <a:endParaRPr lang="en-US" dirty="0"/>
          </a:p>
        </p:txBody>
      </p:sp>
    </p:spTree>
    <p:extLst>
      <p:ext uri="{BB962C8B-B14F-4D97-AF65-F5344CB8AC3E}">
        <p14:creationId xmlns:p14="http://schemas.microsoft.com/office/powerpoint/2010/main" val="2983508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process</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sz="3200" dirty="0"/>
              <a:t>The project is split into smaller manageable parts called </a:t>
            </a:r>
            <a:r>
              <a:rPr lang="en-US" sz="3200" b="1" dirty="0"/>
              <a:t>Sprints</a:t>
            </a:r>
            <a:r>
              <a:rPr lang="en-US" sz="3200" dirty="0"/>
              <a:t>.</a:t>
            </a:r>
          </a:p>
          <a:p>
            <a:pPr marL="0" indent="0">
              <a:buNone/>
            </a:pPr>
            <a:endParaRPr lang="en-US" sz="900" dirty="0"/>
          </a:p>
          <a:p>
            <a:pPr marL="0" indent="0">
              <a:buNone/>
            </a:pPr>
            <a:r>
              <a:rPr lang="en-US" sz="3200" dirty="0"/>
              <a:t>The Scrum has the following stages:</a:t>
            </a:r>
          </a:p>
          <a:p>
            <a:pPr lvl="1"/>
            <a:r>
              <a:rPr lang="en-US" sz="2800" dirty="0"/>
              <a:t>Product backlog</a:t>
            </a:r>
          </a:p>
          <a:p>
            <a:pPr lvl="1"/>
            <a:r>
              <a:rPr lang="en-US" sz="2800" dirty="0"/>
              <a:t>Sprint planning</a:t>
            </a:r>
          </a:p>
          <a:p>
            <a:pPr lvl="1"/>
            <a:r>
              <a:rPr lang="en-US" sz="2800" dirty="0"/>
              <a:t>Sprint backlog</a:t>
            </a:r>
          </a:p>
          <a:p>
            <a:pPr lvl="1"/>
            <a:r>
              <a:rPr lang="en-US" sz="2800" dirty="0"/>
              <a:t>Sprint (daily scrum meeting)</a:t>
            </a:r>
          </a:p>
          <a:p>
            <a:pPr lvl="1"/>
            <a:r>
              <a:rPr lang="en-US" sz="2800" dirty="0"/>
              <a:t>Potentially shippable product</a:t>
            </a:r>
            <a:endParaRPr lang="en-US" sz="3200" dirty="0"/>
          </a:p>
          <a:p>
            <a:pPr marL="0" indent="0">
              <a:buNone/>
            </a:pPr>
            <a:endParaRPr lang="en-US" sz="900" dirty="0"/>
          </a:p>
          <a:p>
            <a:pPr marL="0" indent="0">
              <a:buNone/>
            </a:pPr>
            <a:r>
              <a:rPr lang="en-US" sz="2800" dirty="0"/>
              <a:t>Sprint is </a:t>
            </a:r>
            <a:r>
              <a:rPr lang="en-US" sz="2800" dirty="0" err="1"/>
              <a:t>timeboxed</a:t>
            </a:r>
            <a:r>
              <a:rPr lang="en-US" sz="2800" dirty="0"/>
              <a:t> (from 1 week to 1 month) and aims to produce a potentially shippable product.</a:t>
            </a:r>
          </a:p>
          <a:p>
            <a:endParaRPr lang="en-US" dirty="0"/>
          </a:p>
        </p:txBody>
      </p:sp>
    </p:spTree>
    <p:extLst>
      <p:ext uri="{BB962C8B-B14F-4D97-AF65-F5344CB8AC3E}">
        <p14:creationId xmlns:p14="http://schemas.microsoft.com/office/powerpoint/2010/main" val="3861284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process</a:t>
            </a:r>
            <a:endParaRPr lang="en-US" dirty="0"/>
          </a:p>
        </p:txBody>
      </p:sp>
      <p:sp>
        <p:nvSpPr>
          <p:cNvPr id="3" name="Content Placeholder 2"/>
          <p:cNvSpPr>
            <a:spLocks noGrp="1"/>
          </p:cNvSpPr>
          <p:nvPr>
            <p:ph idx="1"/>
          </p:nvPr>
        </p:nvSpPr>
        <p:spPr/>
        <p:txBody>
          <a:bodyPr/>
          <a:lstStyle/>
          <a:p>
            <a:endParaRPr lang="en-US"/>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125" y="1920191"/>
            <a:ext cx="10272078" cy="4754978"/>
          </a:xfrm>
          <a:prstGeom prst="rect">
            <a:avLst/>
          </a:prstGeom>
        </p:spPr>
      </p:pic>
    </p:spTree>
    <p:extLst>
      <p:ext uri="{BB962C8B-B14F-4D97-AF65-F5344CB8AC3E}">
        <p14:creationId xmlns:p14="http://schemas.microsoft.com/office/powerpoint/2010/main" val="876451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Scrum: side effects</a:t>
            </a:r>
            <a:endParaRPr lang="en-US" dirty="0"/>
          </a:p>
        </p:txBody>
      </p:sp>
      <p:sp>
        <p:nvSpPr>
          <p:cNvPr id="3" name="Content Placeholder 2"/>
          <p:cNvSpPr>
            <a:spLocks noGrp="1"/>
          </p:cNvSpPr>
          <p:nvPr>
            <p:ph idx="1"/>
          </p:nvPr>
        </p:nvSpPr>
        <p:spPr/>
        <p:txBody>
          <a:bodyPr/>
          <a:lstStyle/>
          <a:p>
            <a:r>
              <a:rPr lang="en-GB" dirty="0" smtClean="0"/>
              <a:t>Video link</a:t>
            </a:r>
            <a:endParaRPr lang="en-US" dirty="0"/>
          </a:p>
        </p:txBody>
      </p:sp>
    </p:spTree>
    <p:extLst>
      <p:ext uri="{BB962C8B-B14F-4D97-AF65-F5344CB8AC3E}">
        <p14:creationId xmlns:p14="http://schemas.microsoft.com/office/powerpoint/2010/main" val="3601565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Kanban</a:t>
            </a:r>
            <a:endParaRPr lang="en-US" dirty="0"/>
          </a:p>
        </p:txBody>
      </p:sp>
      <p:sp>
        <p:nvSpPr>
          <p:cNvPr id="3" name="Content Placeholder 2"/>
          <p:cNvSpPr>
            <a:spLocks noGrp="1"/>
          </p:cNvSpPr>
          <p:nvPr>
            <p:ph idx="1"/>
          </p:nvPr>
        </p:nvSpPr>
        <p:spPr/>
        <p:txBody>
          <a:bodyPr/>
          <a:lstStyle/>
          <a:p>
            <a:r>
              <a:rPr lang="en-GB" dirty="0" smtClean="0"/>
              <a:t>Video Link</a:t>
            </a:r>
            <a:endParaRPr lang="en-US" dirty="0"/>
          </a:p>
        </p:txBody>
      </p:sp>
    </p:spTree>
    <p:extLst>
      <p:ext uri="{BB962C8B-B14F-4D97-AF65-F5344CB8AC3E}">
        <p14:creationId xmlns:p14="http://schemas.microsoft.com/office/powerpoint/2010/main" val="3008662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Kanban</a:t>
            </a:r>
            <a:r>
              <a:rPr lang="en-GB" dirty="0" smtClean="0"/>
              <a:t>: advantages</a:t>
            </a:r>
            <a:endParaRPr lang="en-US" dirty="0"/>
          </a:p>
        </p:txBody>
      </p:sp>
      <p:sp>
        <p:nvSpPr>
          <p:cNvPr id="3" name="Content Placeholder 2"/>
          <p:cNvSpPr>
            <a:spLocks noGrp="1"/>
          </p:cNvSpPr>
          <p:nvPr>
            <p:ph idx="1"/>
          </p:nvPr>
        </p:nvSpPr>
        <p:spPr/>
        <p:txBody>
          <a:bodyPr/>
          <a:lstStyle/>
          <a:p>
            <a:r>
              <a:rPr lang="en-GB" dirty="0" smtClean="0"/>
              <a:t>Planning flexibility</a:t>
            </a:r>
          </a:p>
          <a:p>
            <a:r>
              <a:rPr lang="en-GB" dirty="0" smtClean="0"/>
              <a:t>Shortened time cycles</a:t>
            </a:r>
          </a:p>
          <a:p>
            <a:r>
              <a:rPr lang="en-GB" dirty="0" smtClean="0"/>
              <a:t>Fewer bottlenecks</a:t>
            </a:r>
          </a:p>
          <a:p>
            <a:r>
              <a:rPr lang="en-GB" dirty="0" smtClean="0"/>
              <a:t>Continuity of development</a:t>
            </a:r>
            <a:endParaRPr lang="en-US" dirty="0"/>
          </a:p>
        </p:txBody>
      </p:sp>
    </p:spTree>
    <p:extLst>
      <p:ext uri="{BB962C8B-B14F-4D97-AF65-F5344CB8AC3E}">
        <p14:creationId xmlns:p14="http://schemas.microsoft.com/office/powerpoint/2010/main" val="30077640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A41AC481-B287-49C8-90EF-C669597D2D0A}"/>
    </a:ext>
  </a:extLst>
</a:theme>
</file>

<file path=docProps/app.xml><?xml version="1.0" encoding="utf-8"?>
<Properties xmlns="http://schemas.openxmlformats.org/officeDocument/2006/extended-properties" xmlns:vt="http://schemas.openxmlformats.org/officeDocument/2006/docPropsVTypes">
  <Template>Integral</Template>
  <TotalTime>15</TotalTime>
  <Words>453</Words>
  <Application>Microsoft Office PowerPoint</Application>
  <PresentationFormat>Widescreen</PresentationFormat>
  <Paragraphs>65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Tw Cen MT</vt:lpstr>
      <vt:lpstr>Tw Cen MT Condensed</vt:lpstr>
      <vt:lpstr>Wingdings 3</vt:lpstr>
      <vt:lpstr>Integral</vt:lpstr>
      <vt:lpstr>SYSTEMS ANALYSIS AND DESIGN</vt:lpstr>
      <vt:lpstr>Agenda</vt:lpstr>
      <vt:lpstr>Scrum: Iterative and incremental</vt:lpstr>
      <vt:lpstr>The Scrum Process</vt:lpstr>
      <vt:lpstr>Scrum background</vt:lpstr>
      <vt:lpstr>Scrum: roles</vt:lpstr>
      <vt:lpstr>Scrum: product owner role</vt:lpstr>
      <vt:lpstr>Scrum: scrum master role</vt:lpstr>
      <vt:lpstr>Scrum: developer team role</vt:lpstr>
      <vt:lpstr>Scrum: process</vt:lpstr>
      <vt:lpstr>Scrum: process</vt:lpstr>
      <vt:lpstr>Scrum: side effects</vt:lpstr>
      <vt:lpstr>Kanban</vt:lpstr>
      <vt:lpstr>Kanban: advantages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Scrum and Kanban Methodologies</dc:title>
  <dc:creator>Aleksey Semyonov</dc:creator>
  <cp:lastModifiedBy>Aleksey Semyonov</cp:lastModifiedBy>
  <cp:revision>4</cp:revision>
  <dcterms:created xsi:type="dcterms:W3CDTF">2018-05-28T10:17:15Z</dcterms:created>
  <dcterms:modified xsi:type="dcterms:W3CDTF">2018-05-31T06:59:18Z</dcterms:modified>
</cp:coreProperties>
</file>