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1"/>
  </p:sldMasterIdLst>
  <p:sldIdLst>
    <p:sldId id="256" r:id="rId2"/>
    <p:sldId id="266" r:id="rId3"/>
    <p:sldId id="274" r:id="rId4"/>
    <p:sldId id="267" r:id="rId5"/>
    <p:sldId id="268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8" r:id="rId17"/>
    <p:sldId id="299" r:id="rId18"/>
    <p:sldId id="300" r:id="rId19"/>
    <p:sldId id="297" r:id="rId20"/>
    <p:sldId id="286" r:id="rId21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4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5" name="Прямоугольник 11"/>
          <p:cNvSpPr/>
          <p:nvPr/>
        </p:nvSpPr>
        <p:spPr bwMode="auto">
          <a:xfrm>
            <a:off x="368300" y="0"/>
            <a:ext cx="139700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Прямоугольник 13"/>
          <p:cNvSpPr/>
          <p:nvPr/>
        </p:nvSpPr>
        <p:spPr bwMode="auto">
          <a:xfrm>
            <a:off x="1320800" y="0"/>
            <a:ext cx="242888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Прямоугольник 18"/>
          <p:cNvSpPr/>
          <p:nvPr/>
        </p:nvSpPr>
        <p:spPr bwMode="auto">
          <a:xfrm>
            <a:off x="1522413" y="0"/>
            <a:ext cx="3063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0" name="Прямая соединительная линия 10"/>
          <p:cNvSpPr>
            <a:spLocks noChangeShapeType="1"/>
          </p:cNvSpPr>
          <p:nvPr/>
        </p:nvSpPr>
        <p:spPr bwMode="auto">
          <a:xfrm>
            <a:off x="14128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1" name="Прямая соединительная линия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2" name="Прямая соединительная линия 19"/>
          <p:cNvSpPr>
            <a:spLocks noChangeShapeType="1"/>
          </p:cNvSpPr>
          <p:nvPr/>
        </p:nvSpPr>
        <p:spPr bwMode="auto">
          <a:xfrm>
            <a:off x="113823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3" name="Прямая соединительная линия 15"/>
          <p:cNvSpPr>
            <a:spLocks noChangeShapeType="1"/>
          </p:cNvSpPr>
          <p:nvPr/>
        </p:nvSpPr>
        <p:spPr bwMode="auto">
          <a:xfrm>
            <a:off x="2301875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4" name="Прямая соединительная линия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5" name="Прямая соединительная линия 21"/>
          <p:cNvSpPr>
            <a:spLocks noChangeShapeType="1"/>
          </p:cNvSpPr>
          <p:nvPr/>
        </p:nvSpPr>
        <p:spPr bwMode="auto">
          <a:xfrm>
            <a:off x="1215231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6" name="Прямоугольник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7" name="Овал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746250" y="4867275"/>
            <a:ext cx="855663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9" name="Овал 23"/>
          <p:cNvSpPr/>
          <p:nvPr/>
        </p:nvSpPr>
        <p:spPr bwMode="auto">
          <a:xfrm>
            <a:off x="1454150" y="5500688"/>
            <a:ext cx="184150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0" name="Овал 25"/>
          <p:cNvSpPr/>
          <p:nvPr/>
        </p:nvSpPr>
        <p:spPr bwMode="auto">
          <a:xfrm>
            <a:off x="2219325" y="5788025"/>
            <a:ext cx="365125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1" name="Овал 24"/>
          <p:cNvSpPr/>
          <p:nvPr/>
        </p:nvSpPr>
        <p:spPr>
          <a:xfrm>
            <a:off x="2540000" y="4495800"/>
            <a:ext cx="487363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088" y="1111250"/>
            <a:ext cx="2286000" cy="508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84A28-5325-4925-847A-527C7F91CB16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701" y="4117975"/>
            <a:ext cx="3657600" cy="511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766888" y="4929188"/>
            <a:ext cx="8128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62C88C-B3A4-4D94-BD50-96650C4E366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DCB4977-6957-46B0-BD68-724E62C14F7A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1DCF9FF-30A1-4D69-9633-3BE1A40396D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368300" y="0"/>
            <a:ext cx="139700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1320800" y="0"/>
            <a:ext cx="242888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522413" y="0"/>
            <a:ext cx="3063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4128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1138238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2301875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766888" y="4867275"/>
            <a:ext cx="854075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454150" y="5500688"/>
            <a:ext cx="184150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2219325" y="5791200"/>
            <a:ext cx="365125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2505075" y="4479925"/>
            <a:ext cx="487363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1213008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1500" y="1106488"/>
            <a:ext cx="2286000" cy="508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F70A7-27B5-4A45-B67E-B443D0CB2EFE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494" y="4114007"/>
            <a:ext cx="3657600" cy="5127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787525" y="4929188"/>
            <a:ext cx="8128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A59FD-4171-4F14-9CDF-D4229FB50CA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26BC2-2235-4F18-8A71-D362433D8866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189AD-49BC-45D0-8B72-C09A1E43DB4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AF82D-A6E0-4963-AAFB-21EF459BE63E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F2B9A-529C-4815-A88C-71A120E9411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99569C0-210C-4B3D-9E35-C7AB39E0F78F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53E9B1B-1A73-405E-BB1D-E883290EDC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BE3CC-0DE9-4F8F-A35E-EDE271A5BFBE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363FD-249F-42C5-9F1F-65665053C3E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latin typeface="+mn-lt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latin typeface="+mn-lt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825658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latin typeface="+mn-lt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10875963" y="5715000"/>
            <a:ext cx="730250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A37A8D0-4BA1-4B36-99E3-BF5D4333213D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3E80F31-9CD6-4DCB-BECF-AF2B0B9629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10875963" y="5715000"/>
            <a:ext cx="730250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latin typeface="+mn-lt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825658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12075B1-D04D-463B-ADEB-68BB6D8AD45D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8CB58EA-A0D0-4C66-8A00-25A5291357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464FC-BFFD-4B88-A197-789851E0D7CA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42229-FF6E-4360-AB0F-669D5FF5DB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CDB7F-1567-416F-A69B-3E8F86D2C66D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FB207-FA01-4289-894D-156DB908F1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latin typeface="+mn-lt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99568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10454482" y="1018381"/>
            <a:ext cx="2011362" cy="511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40E8050D-9A70-4D11-9DC3-2B73294BCF30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9853613" y="3675063"/>
            <a:ext cx="3200400" cy="488950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10875963" y="5715000"/>
            <a:ext cx="730250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839450" y="5734050"/>
            <a:ext cx="8128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59E720EE-5711-4E59-9689-BF4F0EB79FD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79" r:id="rId4"/>
    <p:sldLayoutId id="2147483678" r:id="rId5"/>
    <p:sldLayoutId id="2147483683" r:id="rId6"/>
    <p:sldLayoutId id="2147483677" r:id="rId7"/>
    <p:sldLayoutId id="2147483684" r:id="rId8"/>
    <p:sldLayoutId id="2147483685" r:id="rId9"/>
    <p:sldLayoutId id="2147483676" r:id="rId10"/>
    <p:sldLayoutId id="214748367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561490"/>
            <a:ext cx="10411664" cy="586242"/>
          </a:xfrm>
        </p:spPr>
        <p:txBody>
          <a:bodyPr>
            <a:normAutofit/>
          </a:bodyPr>
          <a:lstStyle/>
          <a:p>
            <a:pPr algn="r"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Джураев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А.Дж.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235075" y="1423988"/>
            <a:ext cx="795442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uz-Cyrl-UZ" sz="4000" b="1" i="1" dirty="0" smtClean="0">
                <a:solidFill>
                  <a:schemeClr val="accent1"/>
                </a:solidFill>
                <a:latin typeface="Times New Roman" pitchFamily="18" charset="0"/>
              </a:rPr>
              <a:t>12-MА`RUZА.</a:t>
            </a:r>
          </a:p>
          <a:p>
            <a:pPr algn="ctr"/>
            <a:endParaRPr lang="ru-RU" sz="4000" i="1" dirty="0">
              <a:solidFill>
                <a:schemeClr val="accent1"/>
              </a:solidFill>
              <a:latin typeface="Times New Roman" pitchFamily="18" charset="0"/>
            </a:endParaRPr>
          </a:p>
          <a:p>
            <a:pPr algn="ctr"/>
            <a:r>
              <a:rPr lang="en-US" sz="4000" b="1" i="1" dirty="0" err="1" smtClean="0"/>
              <a:t>Mаshinаni</a:t>
            </a:r>
            <a:r>
              <a:rPr lang="en-US" sz="4000" b="1" i="1" dirty="0" smtClean="0"/>
              <a:t> </a:t>
            </a:r>
            <a:r>
              <a:rPr lang="en-US" sz="4000" b="1" i="1" dirty="0" err="1" smtClean="0"/>
              <a:t>hаrаkаt</a:t>
            </a:r>
            <a:r>
              <a:rPr lang="en-US" sz="4000" b="1" i="1" dirty="0" smtClean="0"/>
              <a:t> </a:t>
            </a:r>
            <a:r>
              <a:rPr lang="en-US" sz="4000" b="1" i="1" dirty="0" err="1" smtClean="0"/>
              <a:t>tеnglаmаlаri</a:t>
            </a:r>
            <a:r>
              <a:rPr lang="uz-Cyrl-UZ" sz="4000" b="1" i="1" dirty="0" smtClean="0">
                <a:solidFill>
                  <a:schemeClr val="accent1"/>
                </a:solidFill>
                <a:latin typeface="Times New Roman" pitchFamily="18" charset="0"/>
              </a:rPr>
              <a:t>.</a:t>
            </a:r>
            <a:endParaRPr lang="uz-Cyrl-UZ" sz="4000" b="1" i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sz="quarter" idx="1"/>
          </p:nvPr>
        </p:nvSpPr>
        <p:spPr>
          <a:xfrm>
            <a:off x="714103" y="1129937"/>
            <a:ext cx="10447338" cy="4873625"/>
          </a:xfrm>
        </p:spPr>
        <p:txBody>
          <a:bodyPr/>
          <a:lstStyle/>
          <a:p>
            <a:pPr marL="1143000" lvl="2" indent="-228600"/>
            <a:r>
              <a:rPr lang="en-US" sz="3600" dirty="0" smtClean="0">
                <a:solidFill>
                  <a:schemeClr val="accent2"/>
                </a:solidFill>
                <a:latin typeface="Times New Roman" pitchFamily="18" charset="0"/>
              </a:rPr>
              <a:t>REJA</a:t>
            </a:r>
            <a:r>
              <a:rPr lang="ru-RU" sz="3600" dirty="0" smtClean="0">
                <a:solidFill>
                  <a:schemeClr val="accent2"/>
                </a:solidFill>
                <a:latin typeface="Times New Roman" pitchFamily="18" charset="0"/>
              </a:rPr>
              <a:t>:</a:t>
            </a:r>
          </a:p>
          <a:p>
            <a:pPr marL="1143000" lvl="2" indent="-228600">
              <a:buNone/>
            </a:pPr>
            <a:endParaRPr lang="ru-RU" sz="3600" dirty="0" smtClean="0">
              <a:solidFill>
                <a:schemeClr val="accent2"/>
              </a:solidFill>
              <a:latin typeface="Times New Roman" pitchFamily="18" charset="0"/>
            </a:endParaRPr>
          </a:p>
          <a:p>
            <a:r>
              <a:rPr lang="en-US" sz="3200" i="1" dirty="0" err="1" smtClean="0"/>
              <a:t>Mashina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agregatini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keltirish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bo’g’inini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doimiy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kuchda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harakat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qonunini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aniqlash</a:t>
            </a:r>
            <a:endParaRPr lang="ru-RU" sz="3200" b="1" dirty="0" smtClean="0"/>
          </a:p>
          <a:p>
            <a:r>
              <a:rPr lang="en-US" sz="3200" i="1" dirty="0" err="1" smtClean="0"/>
              <a:t>Mashina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agregatining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dinamik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modelini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parametrlarini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aniqlash</a:t>
            </a:r>
            <a:endParaRPr lang="ru-RU" sz="3200" b="1" dirty="0" smtClean="0"/>
          </a:p>
          <a:p>
            <a:r>
              <a:rPr lang="en-US" sz="3200" i="1" dirty="0" err="1" smtClean="0"/>
              <a:t>Sistemaning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harakat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tenglamalarini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tuzish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va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yechish</a:t>
            </a:r>
            <a:endParaRPr lang="ru-RU" sz="3200" b="1" dirty="0" smtClean="0"/>
          </a:p>
          <a:p>
            <a:r>
              <a:rPr lang="en-US" sz="3200" i="1" dirty="0" err="1" smtClean="0"/>
              <a:t>O’z</a:t>
            </a:r>
            <a:r>
              <a:rPr lang="en-US" sz="3200" i="1" dirty="0" smtClean="0"/>
              <a:t>- </a:t>
            </a:r>
            <a:r>
              <a:rPr lang="en-US" sz="3200" i="1" dirty="0" err="1" smtClean="0"/>
              <a:t>o’zini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tekshirish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savollari</a:t>
            </a:r>
            <a:r>
              <a:rPr lang="en-US" sz="3200" i="1" dirty="0" smtClean="0"/>
              <a:t> </a:t>
            </a:r>
            <a:endParaRPr lang="ru-RU" sz="32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sz="quarter" idx="1"/>
          </p:nvPr>
        </p:nvSpPr>
        <p:spPr>
          <a:xfrm>
            <a:off x="766354" y="960120"/>
            <a:ext cx="10447338" cy="4873625"/>
          </a:xfrm>
        </p:spPr>
        <p:txBody>
          <a:bodyPr/>
          <a:lstStyle/>
          <a:p>
            <a:r>
              <a:rPr lang="en-US" sz="2800" b="1" i="1" dirty="0" err="1" smtClean="0"/>
              <a:t>Adabiyotlar</a:t>
            </a:r>
            <a:r>
              <a:rPr lang="en-US" sz="2800" b="1" i="1" dirty="0" smtClean="0"/>
              <a:t>:</a:t>
            </a:r>
            <a:endParaRPr lang="uz-Cyrl-UZ" sz="2800" b="1" i="1" dirty="0" smtClean="0"/>
          </a:p>
          <a:p>
            <a:pPr>
              <a:buNone/>
            </a:pPr>
            <a:endParaRPr lang="ru-RU" sz="2800" b="1" dirty="0" smtClean="0"/>
          </a:p>
          <a:p>
            <a:pPr lvl="0"/>
            <a:r>
              <a:rPr lang="ru-RU" sz="2800" dirty="0" smtClean="0"/>
              <a:t>В.А. Зиновьев, А.П. Бессонов. Основы динамики машинных агрегатов. Машиностроение, Москва, 1964, с. 67-74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Моделирование динамики машинных агрегатов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1984, с. 20-37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Динамика рабочих механизмов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1987, с. 61-114</a:t>
            </a:r>
            <a:endParaRPr lang="ru-RU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sz="quarter" idx="1"/>
          </p:nvPr>
        </p:nvSpPr>
        <p:spPr>
          <a:xfrm>
            <a:off x="574855" y="365760"/>
            <a:ext cx="10780713" cy="5086350"/>
          </a:xfrm>
        </p:spPr>
        <p:txBody>
          <a:bodyPr/>
          <a:lstStyle/>
          <a:p>
            <a:r>
              <a:rPr lang="en-US" sz="2800" b="1" i="1" dirty="0" smtClean="0">
                <a:solidFill>
                  <a:srgbClr val="00B0F0"/>
                </a:solidFill>
              </a:rPr>
              <a:t>12.1.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Mashina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agregatini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keltirish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bo’g’inini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doimiy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kuchda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harakat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qonunini</a:t>
            </a:r>
            <a:r>
              <a:rPr lang="en-US" sz="2800" b="1" i="1" dirty="0" smtClean="0">
                <a:solidFill>
                  <a:srgbClr val="00B0F0"/>
                </a:solidFill>
              </a:rPr>
              <a:t> </a:t>
            </a:r>
            <a:r>
              <a:rPr lang="en-US" sz="2800" b="1" i="1" dirty="0" err="1" smtClean="0">
                <a:solidFill>
                  <a:srgbClr val="00B0F0"/>
                </a:solidFill>
              </a:rPr>
              <a:t>aniqlash</a:t>
            </a:r>
            <a:endParaRPr lang="ru-RU" sz="2800" b="1" dirty="0" smtClean="0">
              <a:solidFill>
                <a:srgbClr val="00B0F0"/>
              </a:solidFill>
            </a:endParaRPr>
          </a:p>
          <a:p>
            <a:r>
              <a:rPr lang="en-US" sz="2800" b="1" dirty="0" smtClean="0"/>
              <a:t>	</a:t>
            </a:r>
            <a:r>
              <a:rPr lang="en-US" sz="2800" dirty="0" err="1" smtClean="0"/>
              <a:t>Ma’lumki</a:t>
            </a:r>
            <a:r>
              <a:rPr lang="en-US" sz="2800" dirty="0" smtClean="0"/>
              <a:t>, </a:t>
            </a:r>
            <a:r>
              <a:rPr lang="en-US" sz="2800" dirty="0" err="1" smtClean="0"/>
              <a:t>aylanuvchi</a:t>
            </a:r>
            <a:r>
              <a:rPr lang="en-US" sz="2800" dirty="0" smtClean="0"/>
              <a:t> </a:t>
            </a:r>
            <a:r>
              <a:rPr lang="en-US" sz="2800" dirty="0" err="1" smtClean="0"/>
              <a:t>keltiruvchi</a:t>
            </a:r>
            <a:r>
              <a:rPr lang="en-US" sz="2800" dirty="0" smtClean="0"/>
              <a:t> </a:t>
            </a:r>
            <a:r>
              <a:rPr lang="en-US" sz="2800" dirty="0" err="1" smtClean="0"/>
              <a:t>bo’g’ini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Lagranjning</a:t>
            </a:r>
            <a:r>
              <a:rPr lang="en-US" sz="2800" dirty="0" smtClean="0"/>
              <a:t> </a:t>
            </a:r>
            <a:r>
              <a:rPr lang="en-US" sz="2800" dirty="0" err="1" smtClean="0"/>
              <a:t>ikkinchi</a:t>
            </a:r>
            <a:r>
              <a:rPr lang="en-US" sz="2800" dirty="0" smtClean="0"/>
              <a:t> </a:t>
            </a:r>
            <a:r>
              <a:rPr lang="en-US" sz="2800" dirty="0" err="1" smtClean="0"/>
              <a:t>darajali</a:t>
            </a:r>
            <a:r>
              <a:rPr lang="en-US" sz="2800" dirty="0" smtClean="0"/>
              <a:t> </a:t>
            </a:r>
            <a:r>
              <a:rPr lang="en-US" sz="2800" dirty="0" err="1" smtClean="0"/>
              <a:t>tenglamasi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</a:t>
            </a:r>
            <a:r>
              <a:rPr lang="en-US" sz="2800" dirty="0" smtClean="0"/>
              <a:t> </a:t>
            </a:r>
            <a:r>
              <a:rPr lang="en-US" sz="2800" dirty="0" err="1" smtClean="0"/>
              <a:t>ko’rinishadadur</a:t>
            </a:r>
            <a:r>
              <a:rPr lang="en-US" sz="2800" dirty="0" smtClean="0"/>
              <a:t>:</a:t>
            </a:r>
            <a:endParaRPr lang="ru-RU" sz="2800" b="1" dirty="0" smtClean="0"/>
          </a:p>
          <a:p>
            <a:r>
              <a:rPr lang="en-US" sz="2800" dirty="0" smtClean="0"/>
              <a:t>	</a:t>
            </a:r>
            <a:r>
              <a:rPr lang="x-none" sz="2800" smtClean="0"/>
              <a:t> </a:t>
            </a:r>
            <a:r>
              <a:rPr lang="en-US" sz="2800" dirty="0" smtClean="0"/>
              <a:t>		       	   </a:t>
            </a:r>
            <a:endParaRPr lang="uz-Cyrl-UZ" sz="2800" dirty="0" smtClean="0"/>
          </a:p>
          <a:p>
            <a:endParaRPr lang="uz-Cyrl-UZ" sz="2800" dirty="0" smtClean="0"/>
          </a:p>
          <a:p>
            <a:pPr algn="r"/>
            <a:r>
              <a:rPr lang="en-US" sz="2800" dirty="0" smtClean="0"/>
              <a:t>(12.1)</a:t>
            </a:r>
            <a:endParaRPr lang="ru-RU" sz="2800" b="1" dirty="0" smtClean="0"/>
          </a:p>
          <a:p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yerda</a:t>
            </a:r>
            <a:r>
              <a:rPr lang="en-US" sz="2800" dirty="0" smtClean="0"/>
              <a:t>, </a:t>
            </a:r>
            <a:r>
              <a:rPr lang="x-none" sz="2800" i="1" smtClean="0"/>
              <a:t>Т</a:t>
            </a:r>
            <a:r>
              <a:rPr lang="en-US" sz="2800" dirty="0" smtClean="0"/>
              <a:t>- </a:t>
            </a:r>
            <a:r>
              <a:rPr lang="en-US" sz="2800" dirty="0" err="1" smtClean="0"/>
              <a:t>keltirish</a:t>
            </a:r>
            <a:r>
              <a:rPr lang="en-US" sz="2800" dirty="0" smtClean="0"/>
              <a:t> </a:t>
            </a:r>
            <a:r>
              <a:rPr lang="en-US" sz="2800" dirty="0" err="1" smtClean="0"/>
              <a:t>bo’g’inining</a:t>
            </a:r>
            <a:r>
              <a:rPr lang="en-US" sz="2800" dirty="0" smtClean="0"/>
              <a:t> </a:t>
            </a:r>
            <a:r>
              <a:rPr lang="en-US" sz="2800" dirty="0" err="1" smtClean="0"/>
              <a:t>kinetik</a:t>
            </a:r>
            <a:r>
              <a:rPr lang="en-US" sz="2800" dirty="0" smtClean="0"/>
              <a:t> </a:t>
            </a:r>
            <a:r>
              <a:rPr lang="en-US" sz="2800" dirty="0" err="1" smtClean="0"/>
              <a:t>energiyasi</a:t>
            </a:r>
            <a:r>
              <a:rPr lang="en-US" sz="2800" dirty="0" smtClean="0"/>
              <a:t>;</a:t>
            </a:r>
            <a:endParaRPr lang="ru-RU" sz="2800" b="1" dirty="0" smtClean="0"/>
          </a:p>
          <a:p>
            <a:r>
              <a:rPr lang="en-US" sz="2800" dirty="0" smtClean="0"/>
              <a:t>     - </a:t>
            </a:r>
            <a:r>
              <a:rPr lang="en-US" sz="2800" dirty="0" err="1" smtClean="0"/>
              <a:t>keltirish</a:t>
            </a:r>
            <a:r>
              <a:rPr lang="en-US" sz="2800" dirty="0" smtClean="0"/>
              <a:t> </a:t>
            </a:r>
            <a:r>
              <a:rPr lang="en-US" sz="2800" dirty="0" err="1" smtClean="0"/>
              <a:t>bo’g’inining</a:t>
            </a:r>
            <a:r>
              <a:rPr lang="en-US" sz="2800" dirty="0" smtClean="0"/>
              <a:t> </a:t>
            </a:r>
            <a:r>
              <a:rPr lang="en-US" sz="2800" dirty="0" err="1" smtClean="0"/>
              <a:t>burchak</a:t>
            </a:r>
            <a:r>
              <a:rPr lang="en-US" sz="2800" dirty="0" smtClean="0"/>
              <a:t> </a:t>
            </a:r>
            <a:r>
              <a:rPr lang="en-US" sz="2800" dirty="0" err="1" smtClean="0"/>
              <a:t>tezligi</a:t>
            </a:r>
            <a:r>
              <a:rPr lang="en-US" sz="2800" dirty="0" smtClean="0"/>
              <a:t>, </a:t>
            </a:r>
            <a:r>
              <a:rPr lang="en-US" sz="2800" dirty="0" err="1" smtClean="0"/>
              <a:t>keyinchalik</a:t>
            </a:r>
            <a:r>
              <a:rPr lang="en-US" sz="2800" dirty="0" smtClean="0"/>
              <a:t> - </a:t>
            </a:r>
            <a:r>
              <a:rPr lang="x-none" sz="2800" smtClean="0">
                <a:sym typeface="Symbol"/>
              </a:rPr>
              <a:t></a:t>
            </a:r>
            <a:r>
              <a:rPr lang="en-US" sz="2800" dirty="0" smtClean="0"/>
              <a:t>; </a:t>
            </a:r>
            <a:endParaRPr lang="ru-RU" sz="2800" b="1" dirty="0" smtClean="0"/>
          </a:p>
          <a:p>
            <a:r>
              <a:rPr lang="en-US" sz="2800" dirty="0" smtClean="0"/>
              <a:t>      - </a:t>
            </a:r>
            <a:r>
              <a:rPr lang="en-US" sz="2800" dirty="0" err="1" smtClean="0"/>
              <a:t>keltirish</a:t>
            </a:r>
            <a:r>
              <a:rPr lang="en-US" sz="2800" dirty="0" smtClean="0"/>
              <a:t> </a:t>
            </a:r>
            <a:r>
              <a:rPr lang="en-US" sz="2800" dirty="0" err="1" smtClean="0"/>
              <a:t>bo’g’ini</a:t>
            </a:r>
            <a:r>
              <a:rPr lang="en-US" sz="2800" dirty="0" smtClean="0"/>
              <a:t> </a:t>
            </a:r>
            <a:r>
              <a:rPr lang="en-US" sz="2800" dirty="0" err="1" smtClean="0"/>
              <a:t>burchakli</a:t>
            </a:r>
            <a:r>
              <a:rPr lang="en-US" sz="2800" dirty="0" smtClean="0"/>
              <a:t> </a:t>
            </a:r>
            <a:r>
              <a:rPr lang="en-US" sz="2800" dirty="0" err="1" smtClean="0"/>
              <a:t>siljishi</a:t>
            </a:r>
            <a:r>
              <a:rPr lang="en-US" sz="2800" dirty="0" smtClean="0"/>
              <a:t>;</a:t>
            </a:r>
            <a:endParaRPr lang="ru-RU" sz="2800" b="1" dirty="0" smtClean="0"/>
          </a:p>
          <a:p>
            <a:r>
              <a:rPr lang="en-US" sz="2800" dirty="0" smtClean="0"/>
              <a:t>      </a:t>
            </a:r>
            <a:r>
              <a:rPr lang="x-none" sz="2800" i="1" smtClean="0"/>
              <a:t>М</a:t>
            </a:r>
            <a:r>
              <a:rPr lang="en-US" sz="2800" i="1" baseline="30000" dirty="0" smtClean="0"/>
              <a:t>*</a:t>
            </a:r>
            <a:r>
              <a:rPr lang="en-US" sz="2800" dirty="0" smtClean="0"/>
              <a:t>-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qiluvchi</a:t>
            </a:r>
            <a:r>
              <a:rPr lang="en-US" sz="2800" dirty="0" smtClean="0"/>
              <a:t> </a:t>
            </a:r>
            <a:r>
              <a:rPr lang="en-US" sz="2800" dirty="0" err="1" smtClean="0"/>
              <a:t>kuchlarni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keltirish</a:t>
            </a:r>
            <a:r>
              <a:rPr lang="en-US" sz="2800" dirty="0" smtClean="0"/>
              <a:t> </a:t>
            </a:r>
            <a:r>
              <a:rPr lang="en-US" sz="2800" dirty="0" err="1" smtClean="0"/>
              <a:t>momenti</a:t>
            </a:r>
            <a:r>
              <a:rPr lang="en-US" sz="2800" dirty="0" smtClean="0"/>
              <a:t>. 	</a:t>
            </a:r>
            <a:endParaRPr lang="ru-RU" sz="2800" b="1" dirty="0" smtClean="0"/>
          </a:p>
          <a:p>
            <a:r>
              <a:rPr lang="en-US" sz="2800" dirty="0" smtClean="0"/>
              <a:t> </a:t>
            </a:r>
            <a:endParaRPr lang="ru-RU" sz="2800" b="1" dirty="0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0961" name="Object 1"/>
          <p:cNvGraphicFramePr>
            <a:graphicFrameLocks noChangeAspect="1"/>
          </p:cNvGraphicFramePr>
          <p:nvPr/>
        </p:nvGraphicFramePr>
        <p:xfrm>
          <a:off x="3344091" y="2939143"/>
          <a:ext cx="3237443" cy="1058091"/>
        </p:xfrm>
        <a:graphic>
          <a:graphicData uri="http://schemas.openxmlformats.org/presentationml/2006/ole">
            <p:oleObj spid="_x0000_s40961" name="Формула" r:id="rId3" imgW="1409700" imgH="457200" progId="Equation.3">
              <p:embed/>
            </p:oleObj>
          </a:graphicData>
        </a:graphic>
      </p:graphicFrame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0963" name="Object 3"/>
          <p:cNvGraphicFramePr>
            <a:graphicFrameLocks noChangeAspect="1"/>
          </p:cNvGraphicFramePr>
          <p:nvPr/>
        </p:nvGraphicFramePr>
        <p:xfrm>
          <a:off x="1071154" y="4820195"/>
          <a:ext cx="365760" cy="431074"/>
        </p:xfrm>
        <a:graphic>
          <a:graphicData uri="http://schemas.openxmlformats.org/presentationml/2006/ole">
            <p:oleObj spid="_x0000_s40963" name="Формула" r:id="rId4" imgW="139639" imgH="203112" progId="Equation.3">
              <p:embed/>
            </p:oleObj>
          </a:graphicData>
        </a:graphic>
      </p:graphicFrame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0965" name="Object 5"/>
          <p:cNvGraphicFramePr>
            <a:graphicFrameLocks noChangeAspect="1"/>
          </p:cNvGraphicFramePr>
          <p:nvPr/>
        </p:nvGraphicFramePr>
        <p:xfrm>
          <a:off x="1123406" y="5303520"/>
          <a:ext cx="313508" cy="348615"/>
        </p:xfrm>
        <a:graphic>
          <a:graphicData uri="http://schemas.openxmlformats.org/presentationml/2006/ole">
            <p:oleObj spid="_x0000_s40965" name="Формула" r:id="rId5" imgW="139579" imgH="164957" progId="Equation.3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9952" name="Picture 16"/>
          <p:cNvPicPr>
            <a:picLocks noChangeAspect="1" noChangeArrowheads="1"/>
          </p:cNvPicPr>
          <p:nvPr/>
        </p:nvPicPr>
        <p:blipFill>
          <a:blip r:embed="rId2"/>
          <a:srcRect l="24332" t="24911" r="20450" b="14196"/>
          <a:stretch>
            <a:fillRect/>
          </a:stretch>
        </p:blipFill>
        <p:spPr bwMode="auto">
          <a:xfrm>
            <a:off x="1423851" y="378822"/>
            <a:ext cx="9270415" cy="5747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1688" name="Picture 8"/>
          <p:cNvPicPr>
            <a:picLocks noChangeAspect="1" noChangeArrowheads="1"/>
          </p:cNvPicPr>
          <p:nvPr/>
        </p:nvPicPr>
        <p:blipFill>
          <a:blip r:embed="rId2"/>
          <a:srcRect l="23593" t="29464" r="19582" b="16786"/>
          <a:stretch>
            <a:fillRect/>
          </a:stretch>
        </p:blipFill>
        <p:spPr bwMode="auto">
          <a:xfrm>
            <a:off x="809897" y="692330"/>
            <a:ext cx="10169239" cy="5408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/>
          <a:srcRect l="25099" t="26786" r="20987" b="18214"/>
          <a:stretch>
            <a:fillRect/>
          </a:stretch>
        </p:blipFill>
        <p:spPr bwMode="auto">
          <a:xfrm>
            <a:off x="1097280" y="352698"/>
            <a:ext cx="9861650" cy="5656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169817" y="1188719"/>
            <a:ext cx="122665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Ko’pinchas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bog’lanishlaring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quyidagi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variantlari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uchraydi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uz-Cyrl-UZ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=cost,		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=cost,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=cost,		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*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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3. J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=cost,		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(t),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4. J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=cost,		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(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),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			  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(12.8, а)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5. J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=cost,		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(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)-M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(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6. J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J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(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),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(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7. J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J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(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),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(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)-M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*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(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			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404948" y="640079"/>
            <a:ext cx="1094667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err="1" smtClean="0"/>
              <a:t>Ilgarilanma</a:t>
            </a:r>
            <a:r>
              <a:rPr lang="en-US" sz="2800" dirty="0" smtClean="0"/>
              <a:t> </a:t>
            </a:r>
            <a:r>
              <a:rPr lang="en-US" sz="2800" dirty="0" err="1" smtClean="0"/>
              <a:t>harakatlanuvchi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keltirish</a:t>
            </a:r>
            <a:r>
              <a:rPr lang="en-US" sz="2800" dirty="0" smtClean="0"/>
              <a:t> </a:t>
            </a:r>
            <a:r>
              <a:rPr lang="en-US" sz="2800" dirty="0" err="1" smtClean="0"/>
              <a:t>bo’g’inida</a:t>
            </a:r>
            <a:r>
              <a:rPr lang="en-US" sz="2800" dirty="0" smtClean="0"/>
              <a:t>  </a:t>
            </a:r>
            <a:r>
              <a:rPr lang="en-US" sz="2800" i="1" dirty="0" smtClean="0"/>
              <a:t>m</a:t>
            </a:r>
            <a:r>
              <a:rPr lang="en-US" sz="2800" i="1" baseline="30000" dirty="0" smtClean="0"/>
              <a:t>*</a:t>
            </a:r>
            <a:r>
              <a:rPr lang="en-US" sz="2800" i="1" dirty="0" smtClean="0"/>
              <a:t> </a:t>
            </a:r>
            <a:r>
              <a:rPr lang="en-US" sz="2800" dirty="0" err="1" smtClean="0"/>
              <a:t>va</a:t>
            </a:r>
            <a:r>
              <a:rPr lang="en-US" sz="2800" i="1" dirty="0" smtClean="0"/>
              <a:t> </a:t>
            </a:r>
            <a:r>
              <a:rPr lang="x-none" sz="2800" i="1" smtClean="0"/>
              <a:t>Р</a:t>
            </a:r>
            <a:r>
              <a:rPr lang="en-US" sz="2800" i="1" baseline="30000" dirty="0" smtClean="0"/>
              <a:t>*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o’xshash</a:t>
            </a:r>
            <a:r>
              <a:rPr lang="en-US" sz="2800" dirty="0" smtClean="0"/>
              <a:t> </a:t>
            </a:r>
            <a:r>
              <a:rPr lang="en-US" sz="2800" dirty="0" err="1" smtClean="0"/>
              <a:t>funksiyalarga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bo’lamiz</a:t>
            </a:r>
            <a:r>
              <a:rPr lang="en-US" sz="2800" dirty="0" smtClean="0"/>
              <a:t>.</a:t>
            </a:r>
            <a:endParaRPr lang="ru-RU" sz="2800" b="1" dirty="0" smtClean="0"/>
          </a:p>
          <a:p>
            <a:r>
              <a:rPr lang="en-US" sz="2800" dirty="0" err="1" smtClean="0"/>
              <a:t>Birinchidan</a:t>
            </a:r>
            <a:r>
              <a:rPr lang="en-US" sz="2800" dirty="0" smtClean="0"/>
              <a:t>, </a:t>
            </a:r>
            <a:r>
              <a:rPr lang="en-US" sz="2800" dirty="0" err="1" smtClean="0"/>
              <a:t>ko’proq</a:t>
            </a:r>
            <a:r>
              <a:rPr lang="en-US" sz="2800" dirty="0" smtClean="0"/>
              <a:t> </a:t>
            </a:r>
            <a:r>
              <a:rPr lang="en-US" sz="2800" dirty="0" err="1" smtClean="0"/>
              <a:t>sodda</a:t>
            </a:r>
            <a:r>
              <a:rPr lang="en-US" sz="2800" dirty="0" smtClean="0"/>
              <a:t> </a:t>
            </a:r>
            <a:r>
              <a:rPr lang="en-US" sz="2800" dirty="0" err="1" smtClean="0"/>
              <a:t>variantda</a:t>
            </a:r>
            <a:r>
              <a:rPr lang="en-US" sz="2800" dirty="0" smtClean="0"/>
              <a:t> </a:t>
            </a:r>
            <a:r>
              <a:rPr lang="en-US" sz="2800" dirty="0" err="1" smtClean="0"/>
              <a:t>o’zgarmas</a:t>
            </a:r>
            <a:r>
              <a:rPr lang="en-US" sz="2800" dirty="0" smtClean="0"/>
              <a:t> </a:t>
            </a:r>
            <a:r>
              <a:rPr lang="en-US" sz="2800" dirty="0" err="1" smtClean="0"/>
              <a:t>massaga</a:t>
            </a:r>
            <a:r>
              <a:rPr lang="en-US" sz="2800" dirty="0" smtClean="0"/>
              <a:t> </a:t>
            </a:r>
            <a:r>
              <a:rPr lang="en-US" sz="2800" dirty="0" err="1" smtClean="0"/>
              <a:t>doimiy</a:t>
            </a:r>
            <a:r>
              <a:rPr lang="en-US" sz="2800" dirty="0" smtClean="0"/>
              <a:t> </a:t>
            </a:r>
            <a:r>
              <a:rPr lang="en-US" sz="2800" dirty="0" err="1" smtClean="0"/>
              <a:t>kuch</a:t>
            </a:r>
            <a:r>
              <a:rPr lang="en-US" sz="2800" dirty="0" smtClean="0"/>
              <a:t>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. </a:t>
            </a:r>
            <a:r>
              <a:rPr lang="en-US" sz="2800" dirty="0" err="1" smtClean="0"/>
              <a:t>Ikkinchi</a:t>
            </a:r>
            <a:r>
              <a:rPr lang="en-US" sz="2800" dirty="0" smtClean="0"/>
              <a:t>, </a:t>
            </a:r>
            <a:r>
              <a:rPr lang="en-US" sz="2800" dirty="0" err="1" smtClean="0"/>
              <a:t>uchinchi</a:t>
            </a:r>
            <a:r>
              <a:rPr lang="en-US" sz="2800" dirty="0" smtClean="0"/>
              <a:t>, </a:t>
            </a:r>
            <a:r>
              <a:rPr lang="en-US" sz="2800" dirty="0" err="1" smtClean="0"/>
              <a:t>to’rtinchi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oltinchi</a:t>
            </a:r>
            <a:r>
              <a:rPr lang="en-US" sz="2800" dirty="0" smtClean="0"/>
              <a:t> </a:t>
            </a:r>
            <a:r>
              <a:rPr lang="en-US" sz="2800" dirty="0" err="1" smtClean="0"/>
              <a:t>variantlar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shunisi</a:t>
            </a:r>
            <a:r>
              <a:rPr lang="en-US" sz="2800" dirty="0" smtClean="0"/>
              <a:t> </a:t>
            </a:r>
            <a:r>
              <a:rPr lang="en-US" sz="2800" dirty="0" err="1" smtClean="0"/>
              <a:t>xarakaterliki</a:t>
            </a:r>
            <a:r>
              <a:rPr lang="en-US" sz="2800" dirty="0" smtClean="0"/>
              <a:t>, </a:t>
            </a:r>
            <a:r>
              <a:rPr lang="en-US" sz="2800" dirty="0" err="1" smtClean="0"/>
              <a:t>harakatllantiruvchi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qarshilik</a:t>
            </a:r>
            <a:r>
              <a:rPr lang="en-US" sz="2800" dirty="0" smtClean="0"/>
              <a:t> </a:t>
            </a:r>
            <a:r>
              <a:rPr lang="en-US" sz="2800" dirty="0" err="1" smtClean="0"/>
              <a:t>kuchlarini</a:t>
            </a:r>
            <a:r>
              <a:rPr lang="en-US" sz="2800" dirty="0" smtClean="0"/>
              <a:t> </a:t>
            </a:r>
            <a:r>
              <a:rPr lang="en-US" sz="2800" i="1" dirty="0" smtClean="0"/>
              <a:t>M</a:t>
            </a:r>
            <a:r>
              <a:rPr lang="en-US" sz="2800" i="1" baseline="30000" dirty="0" smtClean="0"/>
              <a:t>*</a:t>
            </a:r>
            <a:r>
              <a:rPr lang="en-US" sz="2800" i="1" dirty="0" smtClean="0"/>
              <a:t>g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i="1" dirty="0" smtClean="0"/>
              <a:t>M</a:t>
            </a:r>
            <a:r>
              <a:rPr lang="en-US" sz="2800" i="1" baseline="30000" dirty="0" smtClean="0"/>
              <a:t>*</a:t>
            </a:r>
            <a:r>
              <a:rPr lang="en-US" sz="2800" i="1" baseline="-25000" dirty="0" smtClean="0"/>
              <a:t>c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momentlar</a:t>
            </a:r>
            <a:r>
              <a:rPr lang="en-US" sz="2800" dirty="0" smtClean="0"/>
              <a:t>, </a:t>
            </a:r>
            <a:r>
              <a:rPr lang="en-US" sz="2800" dirty="0" err="1" smtClean="0"/>
              <a:t>ularni</a:t>
            </a:r>
            <a:r>
              <a:rPr lang="en-US" sz="2800" dirty="0" smtClean="0"/>
              <a:t> </a:t>
            </a:r>
            <a:r>
              <a:rPr lang="en-US" sz="2800" dirty="0" err="1" smtClean="0"/>
              <a:t>yig’indisidan</a:t>
            </a:r>
            <a:r>
              <a:rPr lang="en-US" sz="2800" dirty="0" smtClean="0"/>
              <a:t> </a:t>
            </a:r>
            <a:r>
              <a:rPr lang="en-US" sz="2800" dirty="0" err="1" smtClean="0"/>
              <a:t>umumiy</a:t>
            </a:r>
            <a:r>
              <a:rPr lang="en-US" sz="2800" dirty="0" smtClean="0"/>
              <a:t> </a:t>
            </a:r>
            <a:r>
              <a:rPr lang="en-US" sz="2800" i="1" dirty="0" smtClean="0"/>
              <a:t>M</a:t>
            </a:r>
            <a:r>
              <a:rPr lang="en-US" sz="2800" i="1" baseline="30000" dirty="0" smtClean="0"/>
              <a:t>*</a:t>
            </a:r>
            <a:r>
              <a:rPr lang="en-US" sz="2800" dirty="0" err="1" smtClean="0"/>
              <a:t>keltirilgan</a:t>
            </a:r>
            <a:r>
              <a:rPr lang="en-US" sz="2800" dirty="0" smtClean="0"/>
              <a:t> moment </a:t>
            </a:r>
            <a:r>
              <a:rPr lang="en-US" sz="2800" i="1" dirty="0" smtClean="0">
                <a:sym typeface="Symbol"/>
              </a:rPr>
              <a:t></a:t>
            </a:r>
            <a:r>
              <a:rPr lang="en-US" sz="2800" dirty="0" smtClean="0"/>
              <a:t>, </a:t>
            </a:r>
            <a:r>
              <a:rPr lang="en-US" sz="2800" i="1" dirty="0" smtClean="0"/>
              <a:t>t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i="1" dirty="0" smtClean="0">
                <a:sym typeface="Symbol"/>
              </a:rPr>
              <a:t></a:t>
            </a:r>
            <a:r>
              <a:rPr lang="en-US" sz="2800" i="1" dirty="0" smtClean="0"/>
              <a:t> </a:t>
            </a:r>
            <a:r>
              <a:rPr lang="en-US" sz="2800" dirty="0" err="1" smtClean="0"/>
              <a:t>parametrlarining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biriga</a:t>
            </a:r>
            <a:r>
              <a:rPr lang="en-US" sz="2800" dirty="0" smtClean="0"/>
              <a:t> </a:t>
            </a:r>
            <a:r>
              <a:rPr lang="en-US" sz="2800" dirty="0" err="1" smtClean="0"/>
              <a:t>bog’liq</a:t>
            </a:r>
            <a:r>
              <a:rPr lang="en-US" sz="2800" dirty="0" smtClean="0"/>
              <a:t>. </a:t>
            </a:r>
            <a:r>
              <a:rPr lang="en-US" sz="2800" dirty="0" err="1" smtClean="0"/>
              <a:t>Beshinchi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yettinchi</a:t>
            </a:r>
            <a:r>
              <a:rPr lang="en-US" sz="2800" dirty="0" smtClean="0"/>
              <a:t> </a:t>
            </a:r>
            <a:r>
              <a:rPr lang="en-US" sz="2800" dirty="0" err="1" smtClean="0"/>
              <a:t>variantlarni</a:t>
            </a:r>
            <a:r>
              <a:rPr lang="en-US" sz="2800" dirty="0" smtClean="0"/>
              <a:t> </a:t>
            </a:r>
            <a:r>
              <a:rPr lang="en-US" sz="2800" dirty="0" err="1" smtClean="0"/>
              <a:t>farqlanuvchi</a:t>
            </a:r>
            <a:r>
              <a:rPr lang="en-US" sz="2800" dirty="0" smtClean="0"/>
              <a:t> </a:t>
            </a:r>
            <a:r>
              <a:rPr lang="en-US" sz="2800" dirty="0" err="1" smtClean="0"/>
              <a:t>xuasusiyati</a:t>
            </a:r>
            <a:r>
              <a:rPr lang="en-US" sz="2800" dirty="0" smtClean="0"/>
              <a:t> </a:t>
            </a:r>
            <a:r>
              <a:rPr lang="en-US" sz="2800" dirty="0" err="1" smtClean="0"/>
              <a:t>shundaki</a:t>
            </a:r>
            <a:r>
              <a:rPr lang="en-US" sz="2800" dirty="0" smtClean="0"/>
              <a:t>, </a:t>
            </a:r>
            <a:r>
              <a:rPr lang="en-US" sz="2800" i="1" dirty="0" smtClean="0"/>
              <a:t>M</a:t>
            </a:r>
            <a:r>
              <a:rPr lang="en-US" sz="2800" i="1" baseline="30000" dirty="0" smtClean="0"/>
              <a:t>*</a:t>
            </a:r>
            <a:r>
              <a:rPr lang="en-US" sz="2800" i="1" dirty="0" smtClean="0"/>
              <a:t>g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i="1" dirty="0" smtClean="0"/>
              <a:t>M</a:t>
            </a:r>
            <a:r>
              <a:rPr lang="en-US" sz="2800" i="1" baseline="30000" dirty="0" smtClean="0"/>
              <a:t>*</a:t>
            </a:r>
            <a:r>
              <a:rPr lang="en-US" sz="2800" i="1" baseline="-25000" dirty="0" smtClean="0"/>
              <a:t>c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momentlari</a:t>
            </a:r>
            <a:r>
              <a:rPr lang="en-US" sz="2800" dirty="0" smtClean="0"/>
              <a:t> </a:t>
            </a:r>
            <a:r>
              <a:rPr lang="en-US" sz="2800" dirty="0" err="1" smtClean="0"/>
              <a:t>turli</a:t>
            </a:r>
            <a:r>
              <a:rPr lang="en-US" sz="2800" dirty="0" smtClean="0"/>
              <a:t> </a:t>
            </a:r>
            <a:r>
              <a:rPr lang="en-US" sz="2800" dirty="0" err="1" smtClean="0"/>
              <a:t>parametrlarga</a:t>
            </a:r>
            <a:r>
              <a:rPr lang="en-US" sz="2800" dirty="0" smtClean="0"/>
              <a:t> </a:t>
            </a:r>
            <a:r>
              <a:rPr lang="en-US" sz="2800" dirty="0" err="1" smtClean="0"/>
              <a:t>bog’liqdir</a:t>
            </a:r>
            <a:r>
              <a:rPr lang="en-US" sz="2800" dirty="0" smtClean="0"/>
              <a:t>. </a:t>
            </a:r>
            <a:endParaRPr lang="ru-RU" sz="2800" b="1" dirty="0" smtClean="0"/>
          </a:p>
          <a:p>
            <a:r>
              <a:rPr lang="en-US" sz="2800" dirty="0" smtClean="0"/>
              <a:t>“</a:t>
            </a:r>
            <a:r>
              <a:rPr lang="en-US" sz="2800" dirty="0" err="1" smtClean="0"/>
              <a:t>Mexanizm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mashinalar</a:t>
            </a:r>
            <a:r>
              <a:rPr lang="en-US" sz="2800" dirty="0" smtClean="0"/>
              <a:t> </a:t>
            </a:r>
            <a:r>
              <a:rPr lang="en-US" sz="2800" dirty="0" err="1" smtClean="0"/>
              <a:t>nazariyasi</a:t>
            </a:r>
            <a:r>
              <a:rPr lang="en-US" sz="2800" dirty="0" smtClean="0"/>
              <a:t>” </a:t>
            </a:r>
            <a:r>
              <a:rPr lang="en-US" sz="2800" dirty="0" err="1" smtClean="0"/>
              <a:t>kursini</a:t>
            </a:r>
            <a:r>
              <a:rPr lang="en-US" sz="2800" dirty="0" smtClean="0"/>
              <a:t> </a:t>
            </a:r>
            <a:r>
              <a:rPr lang="en-US" sz="2800" dirty="0" err="1" smtClean="0"/>
              <a:t>magistranti</a:t>
            </a:r>
            <a:r>
              <a:rPr lang="en-US" sz="2800" dirty="0" smtClean="0"/>
              <a:t> </a:t>
            </a:r>
            <a:r>
              <a:rPr lang="en-US" sz="2800" dirty="0" err="1" smtClean="0"/>
              <a:t>birinchi</a:t>
            </a:r>
            <a:r>
              <a:rPr lang="en-US" sz="2800" dirty="0" smtClean="0"/>
              <a:t> </a:t>
            </a:r>
            <a:r>
              <a:rPr lang="en-US" sz="2800" dirty="0" err="1" smtClean="0"/>
              <a:t>oltita</a:t>
            </a:r>
            <a:r>
              <a:rPr lang="en-US" sz="2800" dirty="0" smtClean="0"/>
              <a:t> variant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uchrashadi</a:t>
            </a:r>
            <a:r>
              <a:rPr lang="en-US" sz="2800" dirty="0" smtClean="0"/>
              <a:t>.</a:t>
            </a:r>
            <a:endParaRPr lang="ru-RU" sz="28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391885" y="302359"/>
            <a:ext cx="10946674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700" dirty="0" err="1" smtClean="0"/>
              <a:t>Oltinchi</a:t>
            </a:r>
            <a:r>
              <a:rPr lang="en-US" sz="2700" dirty="0" smtClean="0"/>
              <a:t> variant </a:t>
            </a:r>
            <a:r>
              <a:rPr lang="en-US" sz="2700" dirty="0" err="1" smtClean="0"/>
              <a:t>biklan</a:t>
            </a:r>
            <a:r>
              <a:rPr lang="en-US" sz="2700" dirty="0" smtClean="0"/>
              <a:t> – </a:t>
            </a:r>
            <a:r>
              <a:rPr lang="en-US" sz="2700" dirty="0" err="1" smtClean="0"/>
              <a:t>kurs</a:t>
            </a:r>
            <a:r>
              <a:rPr lang="en-US" sz="2700" dirty="0" smtClean="0"/>
              <a:t> </a:t>
            </a:r>
            <a:r>
              <a:rPr lang="en-US" sz="2700" dirty="0" err="1" smtClean="0"/>
              <a:t>loyihalashda</a:t>
            </a:r>
            <a:r>
              <a:rPr lang="en-US" sz="2700" dirty="0" smtClean="0"/>
              <a:t>, </a:t>
            </a:r>
            <a:r>
              <a:rPr lang="en-US" sz="2700" dirty="0" err="1" smtClean="0"/>
              <a:t>beshta</a:t>
            </a:r>
            <a:r>
              <a:rPr lang="en-US" sz="2700" dirty="0" smtClean="0"/>
              <a:t> </a:t>
            </a:r>
            <a:r>
              <a:rPr lang="en-US" sz="2700" dirty="0" err="1" smtClean="0"/>
              <a:t>variantni</a:t>
            </a:r>
            <a:r>
              <a:rPr lang="en-US" sz="2700" dirty="0" smtClean="0"/>
              <a:t> </a:t>
            </a:r>
            <a:r>
              <a:rPr lang="en-US" sz="2700" dirty="0" err="1" smtClean="0"/>
              <a:t>bittasini</a:t>
            </a:r>
            <a:r>
              <a:rPr lang="en-US" sz="2700" dirty="0" smtClean="0"/>
              <a:t> – </a:t>
            </a:r>
            <a:r>
              <a:rPr lang="en-US" sz="2700" dirty="0" err="1" smtClean="0"/>
              <a:t>nazorat</a:t>
            </a:r>
            <a:r>
              <a:rPr lang="en-US" sz="2700" dirty="0" smtClean="0"/>
              <a:t> </a:t>
            </a:r>
            <a:r>
              <a:rPr lang="en-US" sz="2700" dirty="0" err="1" smtClean="0"/>
              <a:t>ishlar</a:t>
            </a:r>
            <a:r>
              <a:rPr lang="en-US" sz="2700" dirty="0" smtClean="0"/>
              <a:t> </a:t>
            </a:r>
            <a:r>
              <a:rPr lang="en-US" sz="2700" dirty="0" err="1" smtClean="0"/>
              <a:t>bajarishda</a:t>
            </a:r>
            <a:r>
              <a:rPr lang="en-US" sz="2700" dirty="0" smtClean="0"/>
              <a:t>.</a:t>
            </a:r>
            <a:endParaRPr lang="ru-RU" sz="2700" b="1" dirty="0" smtClean="0"/>
          </a:p>
          <a:p>
            <a:r>
              <a:rPr lang="en-US" sz="2700" dirty="0" err="1" smtClean="0"/>
              <a:t>Quyidagi</a:t>
            </a:r>
            <a:r>
              <a:rPr lang="en-US" sz="2700" dirty="0" smtClean="0"/>
              <a:t> </a:t>
            </a:r>
            <a:r>
              <a:rPr lang="en-US" sz="2700" dirty="0" err="1" smtClean="0"/>
              <a:t>mexanizm</a:t>
            </a:r>
            <a:r>
              <a:rPr lang="en-US" sz="2700" dirty="0" smtClean="0"/>
              <a:t> </a:t>
            </a:r>
            <a:r>
              <a:rPr lang="en-US" sz="2700" dirty="0" err="1" smtClean="0"/>
              <a:t>harakat</a:t>
            </a:r>
            <a:r>
              <a:rPr lang="en-US" sz="2700" dirty="0" smtClean="0"/>
              <a:t> </a:t>
            </a:r>
            <a:r>
              <a:rPr lang="en-US" sz="2700" dirty="0" err="1" smtClean="0"/>
              <a:t>tenglamalarini</a:t>
            </a:r>
            <a:r>
              <a:rPr lang="en-US" sz="2700" dirty="0" smtClean="0"/>
              <a:t> </a:t>
            </a:r>
            <a:r>
              <a:rPr lang="en-US" sz="2700" dirty="0" err="1" smtClean="0"/>
              <a:t>tuzish</a:t>
            </a:r>
            <a:r>
              <a:rPr lang="en-US" sz="2700" dirty="0" smtClean="0"/>
              <a:t> </a:t>
            </a:r>
            <a:r>
              <a:rPr lang="en-US" sz="2700" dirty="0" err="1" smtClean="0"/>
              <a:t>va</a:t>
            </a:r>
            <a:r>
              <a:rPr lang="en-US" sz="2700" dirty="0" smtClean="0"/>
              <a:t> </a:t>
            </a:r>
            <a:r>
              <a:rPr lang="en-US" sz="2700" dirty="0" err="1" smtClean="0"/>
              <a:t>yechish</a:t>
            </a:r>
            <a:r>
              <a:rPr lang="en-US" sz="2700" dirty="0" smtClean="0"/>
              <a:t> </a:t>
            </a:r>
            <a:r>
              <a:rPr lang="en-US" sz="2700" dirty="0" err="1" smtClean="0"/>
              <a:t>bo’yicha</a:t>
            </a:r>
            <a:r>
              <a:rPr lang="en-US" sz="2700" dirty="0" smtClean="0"/>
              <a:t> </a:t>
            </a:r>
            <a:r>
              <a:rPr lang="en-US" sz="2700" i="1" dirty="0" smtClean="0"/>
              <a:t>M</a:t>
            </a:r>
            <a:r>
              <a:rPr lang="en-US" sz="2700" i="1" baseline="30000" dirty="0" smtClean="0"/>
              <a:t>*</a:t>
            </a:r>
            <a:r>
              <a:rPr lang="en-US" sz="2700" dirty="0" smtClean="0"/>
              <a:t> </a:t>
            </a:r>
            <a:r>
              <a:rPr lang="en-US" sz="2700" dirty="0" err="1" smtClean="0"/>
              <a:t>va</a:t>
            </a:r>
            <a:r>
              <a:rPr lang="en-US" sz="2700" dirty="0" smtClean="0"/>
              <a:t> </a:t>
            </a:r>
            <a:r>
              <a:rPr lang="en-US" sz="2700" i="1" dirty="0" smtClean="0"/>
              <a:t>J</a:t>
            </a:r>
            <a:r>
              <a:rPr lang="en-US" sz="2700" i="1" baseline="30000" dirty="0" smtClean="0"/>
              <a:t>*</a:t>
            </a:r>
            <a:r>
              <a:rPr lang="en-US" sz="2700" dirty="0" smtClean="0"/>
              <a:t> </a:t>
            </a:r>
            <a:r>
              <a:rPr lang="x-none" sz="2700" smtClean="0"/>
              <a:t>или </a:t>
            </a:r>
            <a:r>
              <a:rPr lang="x-none" sz="2700" i="1" smtClean="0"/>
              <a:t>Р</a:t>
            </a:r>
            <a:r>
              <a:rPr lang="en-US" sz="2700" i="1" baseline="30000" dirty="0" smtClean="0"/>
              <a:t>*</a:t>
            </a:r>
            <a:r>
              <a:rPr lang="en-US" sz="2700" i="1" dirty="0" smtClean="0"/>
              <a:t> </a:t>
            </a:r>
            <a:r>
              <a:rPr lang="en-US" sz="2700" dirty="0" err="1" smtClean="0"/>
              <a:t>va</a:t>
            </a:r>
            <a:r>
              <a:rPr lang="en-US" sz="2700" dirty="0" smtClean="0"/>
              <a:t> m</a:t>
            </a:r>
            <a:r>
              <a:rPr lang="en-US" sz="2700" baseline="30000" dirty="0" smtClean="0"/>
              <a:t>*</a:t>
            </a:r>
            <a:r>
              <a:rPr lang="en-US" sz="2700" dirty="0" smtClean="0"/>
              <a:t> </a:t>
            </a:r>
            <a:r>
              <a:rPr lang="en-US" sz="2700" dirty="0" err="1" smtClean="0"/>
              <a:t>funksiyalarni</a:t>
            </a:r>
            <a:r>
              <a:rPr lang="en-US" sz="2700" dirty="0" smtClean="0"/>
              <a:t> </a:t>
            </a:r>
            <a:r>
              <a:rPr lang="en-US" sz="2700" dirty="0" err="1" smtClean="0"/>
              <a:t>qamragan</a:t>
            </a:r>
            <a:r>
              <a:rPr lang="en-US" sz="2700" dirty="0" smtClean="0"/>
              <a:t> </a:t>
            </a:r>
            <a:r>
              <a:rPr lang="en-US" sz="2700" dirty="0" err="1" smtClean="0"/>
              <a:t>na’munaviy</a:t>
            </a:r>
            <a:r>
              <a:rPr lang="en-US" sz="2700" dirty="0" smtClean="0"/>
              <a:t> </a:t>
            </a:r>
            <a:r>
              <a:rPr lang="en-US" sz="2700" dirty="0" err="1" smtClean="0"/>
              <a:t>masalalar</a:t>
            </a:r>
            <a:r>
              <a:rPr lang="en-US" sz="2700" dirty="0" smtClean="0"/>
              <a:t> </a:t>
            </a:r>
            <a:r>
              <a:rPr lang="en-US" sz="2700" dirty="0" err="1" smtClean="0"/>
              <a:t>quriladi</a:t>
            </a:r>
            <a:r>
              <a:rPr lang="en-US" sz="2700" dirty="0" smtClean="0"/>
              <a:t>. </a:t>
            </a:r>
            <a:endParaRPr lang="ru-RU" sz="2700" b="1" dirty="0" smtClean="0"/>
          </a:p>
          <a:p>
            <a:r>
              <a:rPr lang="en-US" sz="2700" dirty="0" err="1" smtClean="0"/>
              <a:t>Elektryurituvchi</a:t>
            </a:r>
            <a:r>
              <a:rPr lang="en-US" sz="2700" dirty="0" smtClean="0"/>
              <a:t> 1 </a:t>
            </a:r>
            <a:r>
              <a:rPr lang="en-US" sz="2700" dirty="0" err="1" smtClean="0"/>
              <a:t>reduktor</a:t>
            </a:r>
            <a:r>
              <a:rPr lang="en-US" sz="2700" dirty="0" smtClean="0"/>
              <a:t> 2 </a:t>
            </a:r>
            <a:r>
              <a:rPr lang="en-US" sz="2700" dirty="0" err="1" smtClean="0"/>
              <a:t>orqali</a:t>
            </a:r>
            <a:r>
              <a:rPr lang="en-US" sz="2700" dirty="0" smtClean="0"/>
              <a:t> </a:t>
            </a:r>
            <a:r>
              <a:rPr lang="en-US" sz="2700" dirty="0" err="1" smtClean="0"/>
              <a:t>ko’taruvchi</a:t>
            </a:r>
            <a:r>
              <a:rPr lang="en-US" sz="2700" dirty="0" smtClean="0"/>
              <a:t> </a:t>
            </a:r>
            <a:r>
              <a:rPr lang="en-US" sz="2700" dirty="0" err="1" smtClean="0"/>
              <a:t>mexanizm</a:t>
            </a:r>
            <a:r>
              <a:rPr lang="en-US" sz="2700" dirty="0" smtClean="0"/>
              <a:t> (12.1 - </a:t>
            </a:r>
            <a:r>
              <a:rPr lang="en-US" sz="2700" dirty="0" err="1" smtClean="0"/>
              <a:t>rasm</a:t>
            </a:r>
            <a:r>
              <a:rPr lang="en-US" sz="2700" dirty="0" smtClean="0"/>
              <a:t>) </a:t>
            </a:r>
            <a:r>
              <a:rPr lang="en-US" sz="2700" dirty="0" err="1" smtClean="0"/>
              <a:t>barabani</a:t>
            </a:r>
            <a:r>
              <a:rPr lang="en-US" sz="2700" dirty="0" smtClean="0"/>
              <a:t> 3 </a:t>
            </a:r>
            <a:r>
              <a:rPr lang="en-US" sz="2700" dirty="0" err="1" smtClean="0"/>
              <a:t>ni</a:t>
            </a:r>
            <a:r>
              <a:rPr lang="en-US" sz="2700" dirty="0" smtClean="0"/>
              <a:t> </a:t>
            </a:r>
            <a:r>
              <a:rPr lang="en-US" sz="2700" dirty="0" err="1" smtClean="0"/>
              <a:t>tinch</a:t>
            </a:r>
            <a:r>
              <a:rPr lang="en-US" sz="2700" dirty="0" smtClean="0"/>
              <a:t> </a:t>
            </a:r>
            <a:r>
              <a:rPr lang="en-US" sz="2700" dirty="0" err="1" smtClean="0"/>
              <a:t>holatdan</a:t>
            </a:r>
            <a:r>
              <a:rPr lang="en-US" sz="2700" dirty="0" smtClean="0"/>
              <a:t> </a:t>
            </a:r>
            <a:r>
              <a:rPr lang="en-US" sz="2700" dirty="0" err="1" smtClean="0"/>
              <a:t>harakatga</a:t>
            </a:r>
            <a:r>
              <a:rPr lang="en-US" sz="2700" dirty="0" smtClean="0"/>
              <a:t> </a:t>
            </a:r>
            <a:r>
              <a:rPr lang="en-US" sz="2700" dirty="0" err="1" smtClean="0"/>
              <a:t>keltiradi</a:t>
            </a:r>
            <a:r>
              <a:rPr lang="en-US" sz="2700" dirty="0" smtClean="0"/>
              <a:t>. </a:t>
            </a:r>
            <a:r>
              <a:rPr lang="en-US" sz="2700" dirty="0" err="1" smtClean="0"/>
              <a:t>Ishga</a:t>
            </a:r>
            <a:r>
              <a:rPr lang="en-US" sz="2700" dirty="0" smtClean="0"/>
              <a:t> </a:t>
            </a:r>
            <a:r>
              <a:rPr lang="en-US" sz="2700" dirty="0" err="1" smtClean="0"/>
              <a:t>tushirish</a:t>
            </a:r>
            <a:r>
              <a:rPr lang="en-US" sz="2700" dirty="0" smtClean="0"/>
              <a:t> </a:t>
            </a:r>
            <a:r>
              <a:rPr lang="en-US" sz="2700" dirty="0" err="1" smtClean="0"/>
              <a:t>davrida</a:t>
            </a:r>
            <a:r>
              <a:rPr lang="en-US" sz="2700" dirty="0" smtClean="0"/>
              <a:t> nominal </a:t>
            </a:r>
            <a:r>
              <a:rPr lang="en-US" sz="2700" dirty="0" err="1" smtClean="0"/>
              <a:t>burchak</a:t>
            </a:r>
            <a:r>
              <a:rPr lang="en-US" sz="2700" dirty="0" smtClean="0"/>
              <a:t> </a:t>
            </a:r>
            <a:r>
              <a:rPr lang="en-US" sz="2700" dirty="0" err="1" smtClean="0"/>
              <a:t>tezligiga</a:t>
            </a:r>
            <a:r>
              <a:rPr lang="en-US" sz="2700" dirty="0" smtClean="0"/>
              <a:t> </a:t>
            </a:r>
            <a:r>
              <a:rPr lang="en-US" sz="2700" dirty="0" err="1" smtClean="0"/>
              <a:t>erishguncha</a:t>
            </a:r>
            <a:r>
              <a:rPr lang="en-US" sz="2700" dirty="0" smtClean="0"/>
              <a:t> </a:t>
            </a:r>
            <a:r>
              <a:rPr lang="en-US" sz="2700" dirty="0" err="1" smtClean="0"/>
              <a:t>yurituvchi</a:t>
            </a:r>
            <a:r>
              <a:rPr lang="en-US" sz="2700" dirty="0" smtClean="0"/>
              <a:t> </a:t>
            </a:r>
            <a:r>
              <a:rPr lang="en-US" sz="2700" dirty="0" err="1" smtClean="0"/>
              <a:t>validagi</a:t>
            </a:r>
            <a:r>
              <a:rPr lang="en-US" sz="2700" dirty="0" smtClean="0"/>
              <a:t> moment </a:t>
            </a:r>
            <a:r>
              <a:rPr lang="en-US" sz="2700" i="1" dirty="0" smtClean="0"/>
              <a:t>Mg=1,5 </a:t>
            </a:r>
            <a:r>
              <a:rPr lang="x-none" sz="2700" i="1" smtClean="0"/>
              <a:t>М</a:t>
            </a:r>
            <a:r>
              <a:rPr lang="x-none" sz="2700" i="1" baseline="-25000" smtClean="0"/>
              <a:t>с</a:t>
            </a:r>
            <a:r>
              <a:rPr lang="en-US" sz="2700" dirty="0" smtClean="0"/>
              <a:t>, </a:t>
            </a:r>
            <a:r>
              <a:rPr lang="en-US" sz="2700" dirty="0" err="1" smtClean="0"/>
              <a:t>bu</a:t>
            </a:r>
            <a:r>
              <a:rPr lang="en-US" sz="2700" dirty="0" smtClean="0"/>
              <a:t> </a:t>
            </a:r>
            <a:r>
              <a:rPr lang="en-US" sz="2700" dirty="0" err="1" smtClean="0"/>
              <a:t>yerda</a:t>
            </a:r>
            <a:r>
              <a:rPr lang="en-US" sz="2700" dirty="0" smtClean="0"/>
              <a:t> </a:t>
            </a:r>
            <a:r>
              <a:rPr lang="en-US" sz="2700" dirty="0" err="1" smtClean="0"/>
              <a:t>yurituvchiga</a:t>
            </a:r>
            <a:r>
              <a:rPr lang="en-US" sz="2700" dirty="0" smtClean="0"/>
              <a:t> </a:t>
            </a:r>
            <a:r>
              <a:rPr lang="en-US" sz="2700" dirty="0" err="1" smtClean="0"/>
              <a:t>valiga</a:t>
            </a:r>
            <a:r>
              <a:rPr lang="en-US" sz="2700" dirty="0" smtClean="0"/>
              <a:t> </a:t>
            </a:r>
            <a:r>
              <a:rPr lang="en-US" sz="2700" dirty="0" err="1" smtClean="0"/>
              <a:t>keltirilgan</a:t>
            </a:r>
            <a:r>
              <a:rPr lang="en-US" sz="2700" dirty="0" smtClean="0"/>
              <a:t> </a:t>
            </a:r>
            <a:r>
              <a:rPr lang="x-none" sz="2700" i="1" smtClean="0"/>
              <a:t>М</a:t>
            </a:r>
            <a:r>
              <a:rPr lang="x-none" sz="2700" i="1" baseline="-25000" smtClean="0"/>
              <a:t>с</a:t>
            </a:r>
            <a:r>
              <a:rPr lang="en-US" sz="2700" dirty="0" smtClean="0"/>
              <a:t> – moment </a:t>
            </a:r>
            <a:r>
              <a:rPr lang="en-US" sz="2700" i="1" dirty="0" smtClean="0"/>
              <a:t>Q yuk </a:t>
            </a:r>
            <a:r>
              <a:rPr lang="en-US" sz="2700" dirty="0" err="1" smtClean="0"/>
              <a:t>momenti</a:t>
            </a:r>
            <a:r>
              <a:rPr lang="en-US" sz="2700" dirty="0" smtClean="0"/>
              <a:t>.</a:t>
            </a:r>
            <a:endParaRPr lang="ru-RU" sz="2700" b="1" dirty="0" smtClean="0"/>
          </a:p>
          <a:p>
            <a:r>
              <a:rPr lang="en-US" sz="2700" dirty="0" err="1" smtClean="0"/>
              <a:t>Yurituvchi</a:t>
            </a:r>
            <a:r>
              <a:rPr lang="en-US" sz="2700" dirty="0" smtClean="0"/>
              <a:t> </a:t>
            </a:r>
            <a:r>
              <a:rPr lang="en-US" sz="2700" dirty="0" err="1" smtClean="0"/>
              <a:t>valine</a:t>
            </a:r>
            <a:r>
              <a:rPr lang="en-US" sz="2700" dirty="0" smtClean="0"/>
              <a:t> </a:t>
            </a:r>
            <a:r>
              <a:rPr lang="en-US" sz="2700" dirty="0" err="1" smtClean="0"/>
              <a:t>harakat</a:t>
            </a:r>
            <a:r>
              <a:rPr lang="en-US" sz="2700" dirty="0" smtClean="0"/>
              <a:t> </a:t>
            </a:r>
            <a:r>
              <a:rPr lang="en-US" sz="2700" dirty="0" err="1" smtClean="0"/>
              <a:t>tenglamasini</a:t>
            </a:r>
            <a:r>
              <a:rPr lang="en-US" sz="2700" dirty="0" smtClean="0"/>
              <a:t> </a:t>
            </a:r>
            <a:r>
              <a:rPr lang="en-US" sz="2700" dirty="0" err="1" smtClean="0"/>
              <a:t>tuzib</a:t>
            </a:r>
            <a:r>
              <a:rPr lang="en-US" sz="2700" dirty="0" smtClean="0"/>
              <a:t>, </a:t>
            </a:r>
            <a:r>
              <a:rPr lang="en-US" sz="2700" dirty="0" err="1" smtClean="0"/>
              <a:t>uni</a:t>
            </a:r>
            <a:r>
              <a:rPr lang="en-US" sz="2700" dirty="0" smtClean="0"/>
              <a:t> </a:t>
            </a:r>
            <a:r>
              <a:rPr lang="en-US" sz="2700" dirty="0" err="1" smtClean="0"/>
              <a:t>vaqtga</a:t>
            </a:r>
            <a:r>
              <a:rPr lang="en-US" sz="2700" dirty="0" smtClean="0"/>
              <a:t> </a:t>
            </a:r>
            <a:r>
              <a:rPr lang="en-US" sz="2700" dirty="0" err="1" smtClean="0"/>
              <a:t>nisbatan</a:t>
            </a:r>
            <a:r>
              <a:rPr lang="en-US" sz="2700" dirty="0" smtClean="0"/>
              <a:t> </a:t>
            </a:r>
            <a:r>
              <a:rPr lang="en-US" sz="2700" dirty="0" err="1" smtClean="0"/>
              <a:t>burchak</a:t>
            </a:r>
            <a:r>
              <a:rPr lang="en-US" sz="2700" dirty="0" smtClean="0"/>
              <a:t> </a:t>
            </a:r>
            <a:r>
              <a:rPr lang="en-US" sz="2700" dirty="0" err="1" smtClean="0"/>
              <a:t>tezligi</a:t>
            </a:r>
            <a:r>
              <a:rPr lang="en-US" sz="2700" dirty="0" smtClean="0"/>
              <a:t> </a:t>
            </a:r>
            <a:r>
              <a:rPr lang="en-US" sz="2700" dirty="0" err="1" smtClean="0"/>
              <a:t>va</a:t>
            </a:r>
            <a:r>
              <a:rPr lang="en-US" sz="2700" dirty="0" smtClean="0"/>
              <a:t> </a:t>
            </a:r>
            <a:r>
              <a:rPr lang="en-US" sz="2700" dirty="0" err="1" smtClean="0"/>
              <a:t>burchak</a:t>
            </a:r>
            <a:r>
              <a:rPr lang="en-US" sz="2700" dirty="0" smtClean="0"/>
              <a:t> </a:t>
            </a:r>
            <a:r>
              <a:rPr lang="en-US" sz="2700" dirty="0" err="1" smtClean="0"/>
              <a:t>siljishini</a:t>
            </a:r>
            <a:r>
              <a:rPr lang="en-US" sz="2700" dirty="0" smtClean="0"/>
              <a:t>, </a:t>
            </a:r>
            <a:r>
              <a:rPr lang="en-US" sz="2700" dirty="0" err="1" smtClean="0"/>
              <a:t>ya’ni</a:t>
            </a:r>
            <a:r>
              <a:rPr lang="en-US" sz="2700" dirty="0" smtClean="0"/>
              <a:t> </a:t>
            </a:r>
            <a:r>
              <a:rPr lang="en-US" sz="2700" i="1" dirty="0" smtClean="0">
                <a:sym typeface="Symbol"/>
              </a:rPr>
              <a:t></a:t>
            </a:r>
            <a:r>
              <a:rPr lang="en-US" sz="2700" i="1" dirty="0" smtClean="0"/>
              <a:t>(t) </a:t>
            </a:r>
            <a:r>
              <a:rPr lang="en-US" sz="2700" dirty="0" err="1" smtClean="0"/>
              <a:t>va</a:t>
            </a:r>
            <a:r>
              <a:rPr lang="en-US" sz="2700" dirty="0" smtClean="0"/>
              <a:t> </a:t>
            </a:r>
            <a:r>
              <a:rPr lang="en-US" sz="2700" i="1" dirty="0" smtClean="0">
                <a:sym typeface="Symbol"/>
              </a:rPr>
              <a:t></a:t>
            </a:r>
            <a:r>
              <a:rPr lang="en-US" sz="2700" i="1" dirty="0" smtClean="0"/>
              <a:t> (t) </a:t>
            </a:r>
            <a:r>
              <a:rPr lang="en-US" sz="2700" dirty="0" err="1" smtClean="0"/>
              <a:t>ni</a:t>
            </a:r>
            <a:r>
              <a:rPr lang="en-US" sz="2700" dirty="0" smtClean="0"/>
              <a:t> </a:t>
            </a:r>
            <a:r>
              <a:rPr lang="en-US" sz="2700" dirty="0" err="1" smtClean="0"/>
              <a:t>topish</a:t>
            </a:r>
            <a:r>
              <a:rPr lang="en-US" sz="2700" dirty="0" smtClean="0"/>
              <a:t> </a:t>
            </a:r>
            <a:r>
              <a:rPr lang="en-US" sz="2700" dirty="0" err="1" smtClean="0"/>
              <a:t>kerak</a:t>
            </a:r>
            <a:r>
              <a:rPr lang="en-US" sz="2700" dirty="0" smtClean="0"/>
              <a:t>. </a:t>
            </a:r>
            <a:r>
              <a:rPr lang="en-US" sz="2700" dirty="0" err="1" smtClean="0"/>
              <a:t>Shuningdek</a:t>
            </a:r>
            <a:r>
              <a:rPr lang="en-US" sz="2700" dirty="0" smtClean="0"/>
              <a:t>, </a:t>
            </a:r>
            <a:r>
              <a:rPr lang="en-US" sz="2700" dirty="0" err="1" smtClean="0"/>
              <a:t>yurituvchini</a:t>
            </a:r>
            <a:r>
              <a:rPr lang="en-US" sz="2700" dirty="0" smtClean="0"/>
              <a:t> </a:t>
            </a:r>
            <a:r>
              <a:rPr lang="en-US" sz="2700" i="1" dirty="0" smtClean="0">
                <a:sym typeface="Symbol"/>
              </a:rPr>
              <a:t></a:t>
            </a:r>
            <a:r>
              <a:rPr lang="ru-RU" sz="2700" i="1" baseline="-25000" dirty="0" err="1" smtClean="0"/>
              <a:t>н</a:t>
            </a:r>
            <a:r>
              <a:rPr lang="ru-RU" sz="2700" i="1" baseline="-25000" dirty="0" smtClean="0"/>
              <a:t> </a:t>
            </a:r>
            <a:r>
              <a:rPr lang="en-US" sz="2700" dirty="0" smtClean="0"/>
              <a:t>nominal </a:t>
            </a:r>
            <a:r>
              <a:rPr lang="en-US" sz="2700" dirty="0" err="1" smtClean="0"/>
              <a:t>burchak</a:t>
            </a:r>
            <a:r>
              <a:rPr lang="en-US" sz="2700" dirty="0" smtClean="0"/>
              <a:t> </a:t>
            </a:r>
            <a:r>
              <a:rPr lang="en-US" sz="2700" dirty="0" err="1" smtClean="0"/>
              <a:t>tezligiga</a:t>
            </a:r>
            <a:r>
              <a:rPr lang="en-US" sz="2700" dirty="0" smtClean="0"/>
              <a:t> </a:t>
            </a:r>
            <a:r>
              <a:rPr lang="en-US" sz="2700" dirty="0" err="1" smtClean="0"/>
              <a:t>jadallashish</a:t>
            </a:r>
            <a:r>
              <a:rPr lang="en-US" sz="2700" dirty="0" smtClean="0"/>
              <a:t> </a:t>
            </a:r>
            <a:r>
              <a:rPr lang="en-US" sz="2700" dirty="0" err="1" smtClean="0"/>
              <a:t>vaqtini</a:t>
            </a:r>
            <a:r>
              <a:rPr lang="en-US" sz="2700" dirty="0" smtClean="0"/>
              <a:t> </a:t>
            </a:r>
            <a:r>
              <a:rPr lang="en-US" sz="2700" dirty="0" err="1" smtClean="0"/>
              <a:t>va</a:t>
            </a:r>
            <a:r>
              <a:rPr lang="en-US" sz="2700" dirty="0" smtClean="0"/>
              <a:t> </a:t>
            </a:r>
            <a:r>
              <a:rPr lang="en-US" sz="2700" dirty="0" err="1" smtClean="0"/>
              <a:t>barabanni</a:t>
            </a:r>
            <a:r>
              <a:rPr lang="en-US" sz="2700" dirty="0" smtClean="0"/>
              <a:t> </a:t>
            </a:r>
            <a:r>
              <a:rPr lang="en-US" sz="2700" dirty="0" err="1" smtClean="0"/>
              <a:t>jadallashishidagi</a:t>
            </a:r>
            <a:r>
              <a:rPr lang="en-US" sz="2700" dirty="0" smtClean="0"/>
              <a:t> </a:t>
            </a:r>
            <a:r>
              <a:rPr lang="en-US" sz="2700" dirty="0" err="1" smtClean="0"/>
              <a:t>aylanish</a:t>
            </a:r>
            <a:r>
              <a:rPr lang="en-US" sz="2700" dirty="0" smtClean="0"/>
              <a:t> </a:t>
            </a:r>
            <a:r>
              <a:rPr lang="en-US" sz="2700" dirty="0" err="1" smtClean="0"/>
              <a:t>sonini</a:t>
            </a:r>
            <a:r>
              <a:rPr lang="en-US" sz="2700" dirty="0" smtClean="0"/>
              <a:t> </a:t>
            </a:r>
            <a:r>
              <a:rPr lang="en-US" sz="2700" dirty="0" err="1" smtClean="0"/>
              <a:t>aniqlash</a:t>
            </a:r>
            <a:r>
              <a:rPr lang="en-US" sz="2700" dirty="0" smtClean="0"/>
              <a:t> </a:t>
            </a:r>
            <a:r>
              <a:rPr lang="en-US" sz="2700" dirty="0" err="1" smtClean="0"/>
              <a:t>kerak</a:t>
            </a:r>
            <a:r>
              <a:rPr lang="en-US" sz="2700" dirty="0" smtClean="0"/>
              <a:t>. </a:t>
            </a:r>
            <a:endParaRPr lang="ru-RU" sz="27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496388" y="2784301"/>
            <a:ext cx="1094667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b="1" i="1" dirty="0" smtClean="0"/>
              <a:t>12.1 –</a:t>
            </a:r>
            <a:r>
              <a:rPr lang="en-US" sz="2800" b="1" i="1" dirty="0" err="1" smtClean="0"/>
              <a:t>rasm</a:t>
            </a:r>
            <a:r>
              <a:rPr lang="en-US" sz="2800" b="1" i="1" dirty="0" smtClean="0"/>
              <a:t>. </a:t>
            </a:r>
            <a:r>
              <a:rPr lang="en-US" sz="2800" b="1" i="1" dirty="0" err="1" smtClean="0"/>
              <a:t>Mashina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agregatining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hisoblash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sxemasi</a:t>
            </a:r>
            <a:r>
              <a:rPr lang="en-US" sz="2800" b="1" i="1" dirty="0" smtClean="0"/>
              <a:t>.</a:t>
            </a:r>
            <a:endParaRPr lang="ru-RU" sz="2800" b="1" dirty="0" smtClean="0"/>
          </a:p>
          <a:p>
            <a:r>
              <a:rPr lang="en-US" sz="2800" dirty="0" err="1" smtClean="0"/>
              <a:t>Berilganlar</a:t>
            </a:r>
            <a:r>
              <a:rPr lang="en-US" sz="2800" dirty="0" smtClean="0"/>
              <a:t>: </a:t>
            </a:r>
            <a:endParaRPr lang="ru-RU" sz="2800" b="1" dirty="0" smtClean="0"/>
          </a:p>
          <a:p>
            <a:r>
              <a:rPr lang="en-US" sz="2800" i="1" dirty="0" smtClean="0"/>
              <a:t>Q</a:t>
            </a:r>
            <a:r>
              <a:rPr lang="en-US" sz="2800" dirty="0" smtClean="0"/>
              <a:t>=14</a:t>
            </a:r>
            <a:r>
              <a:rPr lang="x-none" sz="2800" smtClean="0"/>
              <a:t>кн</a:t>
            </a:r>
            <a:r>
              <a:rPr lang="en-US" sz="2800" dirty="0" smtClean="0"/>
              <a:t>		-yuk </a:t>
            </a:r>
            <a:r>
              <a:rPr lang="en-US" sz="2800" dirty="0" err="1" smtClean="0"/>
              <a:t>og’irligi</a:t>
            </a:r>
            <a:r>
              <a:rPr lang="en-US" sz="2800" dirty="0" smtClean="0"/>
              <a:t>,</a:t>
            </a:r>
            <a:endParaRPr lang="ru-RU" sz="2800" b="1" dirty="0" smtClean="0"/>
          </a:p>
          <a:p>
            <a:r>
              <a:rPr lang="en-US" sz="2800" i="1" dirty="0" smtClean="0"/>
              <a:t>D</a:t>
            </a:r>
            <a:r>
              <a:rPr lang="en-US" sz="2800" dirty="0" smtClean="0"/>
              <a:t>=0,5</a:t>
            </a:r>
            <a:r>
              <a:rPr lang="x-none" sz="2800" smtClean="0"/>
              <a:t>м</a:t>
            </a:r>
            <a:r>
              <a:rPr lang="en-US" sz="2800" dirty="0" smtClean="0"/>
              <a:t>		-</a:t>
            </a:r>
            <a:r>
              <a:rPr lang="en-US" sz="2800" dirty="0" err="1" smtClean="0"/>
              <a:t>baraban</a:t>
            </a:r>
            <a:r>
              <a:rPr lang="en-US" sz="2800" dirty="0" smtClean="0"/>
              <a:t> </a:t>
            </a:r>
            <a:r>
              <a:rPr lang="en-US" sz="2800" dirty="0" err="1" smtClean="0"/>
              <a:t>diametri</a:t>
            </a:r>
            <a:r>
              <a:rPr lang="en-US" sz="2800" dirty="0" smtClean="0"/>
              <a:t>,</a:t>
            </a:r>
            <a:endParaRPr lang="ru-RU" sz="2800" b="1" dirty="0" smtClean="0"/>
          </a:p>
          <a:p>
            <a:r>
              <a:rPr lang="en-US" sz="2800" i="1" dirty="0" smtClean="0"/>
              <a:t> i</a:t>
            </a:r>
            <a:r>
              <a:rPr lang="en-US" sz="2800" i="1" baseline="-25000" dirty="0" smtClean="0"/>
              <a:t>12</a:t>
            </a:r>
            <a:r>
              <a:rPr lang="en-US" sz="2800" dirty="0" smtClean="0"/>
              <a:t>=100		-</a:t>
            </a:r>
            <a:r>
              <a:rPr lang="en-US" sz="2800" dirty="0" err="1" smtClean="0"/>
              <a:t>reduktorning</a:t>
            </a:r>
            <a:r>
              <a:rPr lang="en-US" sz="2800" dirty="0" smtClean="0"/>
              <a:t> </a:t>
            </a:r>
            <a:r>
              <a:rPr lang="en-US" sz="2800" dirty="0" err="1" smtClean="0"/>
              <a:t>uzatishlar</a:t>
            </a:r>
            <a:r>
              <a:rPr lang="en-US" sz="2800" dirty="0" smtClean="0"/>
              <a:t> </a:t>
            </a:r>
            <a:r>
              <a:rPr lang="en-US" sz="2800" dirty="0" err="1" smtClean="0"/>
              <a:t>nisbati</a:t>
            </a:r>
            <a:r>
              <a:rPr lang="en-US" sz="2800" dirty="0" smtClean="0"/>
              <a:t>,</a:t>
            </a:r>
            <a:endParaRPr lang="ru-RU" sz="2800" b="1" dirty="0" smtClean="0"/>
          </a:p>
          <a:p>
            <a:r>
              <a:rPr lang="en-US" sz="2800" i="1" dirty="0" smtClean="0"/>
              <a:t>J</a:t>
            </a:r>
            <a:r>
              <a:rPr lang="x-none" sz="2800" i="1" baseline="-25000" smtClean="0"/>
              <a:t>б</a:t>
            </a:r>
            <a:r>
              <a:rPr lang="en-US" sz="2800" dirty="0" smtClean="0"/>
              <a:t>=12</a:t>
            </a:r>
            <a:r>
              <a:rPr lang="x-none" sz="2800" smtClean="0"/>
              <a:t>кгм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		-</a:t>
            </a:r>
            <a:r>
              <a:rPr lang="en-US" sz="2800" dirty="0" err="1" smtClean="0"/>
              <a:t>barabanning</a:t>
            </a:r>
            <a:r>
              <a:rPr lang="en-US" sz="2800" dirty="0" smtClean="0"/>
              <a:t> </a:t>
            </a:r>
            <a:r>
              <a:rPr lang="en-US" sz="2800" dirty="0" err="1" smtClean="0"/>
              <a:t>inersiya</a:t>
            </a:r>
            <a:r>
              <a:rPr lang="en-US" sz="2800" dirty="0" smtClean="0"/>
              <a:t> </a:t>
            </a:r>
            <a:r>
              <a:rPr lang="en-US" sz="2800" dirty="0" err="1" smtClean="0"/>
              <a:t>momenti</a:t>
            </a:r>
            <a:r>
              <a:rPr lang="en-US" sz="2800" dirty="0" smtClean="0"/>
              <a:t>,</a:t>
            </a:r>
            <a:endParaRPr lang="ru-RU" sz="2800" b="1" dirty="0" smtClean="0"/>
          </a:p>
          <a:p>
            <a:r>
              <a:rPr lang="en-US" sz="2800" i="1" dirty="0" err="1" smtClean="0"/>
              <a:t>J</a:t>
            </a:r>
            <a:r>
              <a:rPr lang="en-US" sz="2800" i="1" baseline="-25000" dirty="0" err="1" smtClean="0"/>
              <a:t>g</a:t>
            </a:r>
            <a:r>
              <a:rPr lang="en-US" sz="2800" dirty="0" smtClean="0"/>
              <a:t>=0,4</a:t>
            </a:r>
            <a:r>
              <a:rPr lang="x-none" sz="2800" smtClean="0"/>
              <a:t>кгм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		-</a:t>
            </a:r>
            <a:r>
              <a:rPr lang="en-US" sz="2800" dirty="0" err="1" smtClean="0"/>
              <a:t>dvigatel</a:t>
            </a:r>
            <a:r>
              <a:rPr lang="en-US" sz="2800" dirty="0" smtClean="0"/>
              <a:t> </a:t>
            </a:r>
            <a:r>
              <a:rPr lang="en-US" sz="2800" dirty="0" err="1" smtClean="0"/>
              <a:t>rotorining</a:t>
            </a:r>
            <a:r>
              <a:rPr lang="en-US" sz="2800" dirty="0" smtClean="0"/>
              <a:t> </a:t>
            </a:r>
            <a:r>
              <a:rPr lang="en-US" sz="2800" dirty="0" err="1" smtClean="0"/>
              <a:t>inersiya</a:t>
            </a:r>
            <a:r>
              <a:rPr lang="en-US" sz="2800" dirty="0" smtClean="0"/>
              <a:t> </a:t>
            </a:r>
            <a:r>
              <a:rPr lang="en-US" sz="2800" dirty="0" err="1" smtClean="0"/>
              <a:t>momenti</a:t>
            </a:r>
            <a:r>
              <a:rPr lang="en-US" sz="2800" dirty="0" smtClean="0"/>
              <a:t>,</a:t>
            </a:r>
            <a:endParaRPr lang="ru-RU" sz="2800" b="1" dirty="0" smtClean="0"/>
          </a:p>
          <a:p>
            <a:r>
              <a:rPr lang="en-US" sz="2800" i="1" dirty="0" smtClean="0">
                <a:sym typeface="Symbol"/>
              </a:rPr>
              <a:t></a:t>
            </a:r>
            <a:r>
              <a:rPr lang="x-none" sz="2800" i="1" baseline="-25000" smtClean="0"/>
              <a:t>н</a:t>
            </a:r>
            <a:r>
              <a:rPr lang="en-US" sz="2800" dirty="0" smtClean="0"/>
              <a:t> =140</a:t>
            </a:r>
            <a:r>
              <a:rPr lang="x-none" sz="2800" smtClean="0"/>
              <a:t>рад</a:t>
            </a:r>
            <a:r>
              <a:rPr lang="en-US" sz="2800" dirty="0" smtClean="0"/>
              <a:t>/</a:t>
            </a:r>
            <a:r>
              <a:rPr lang="x-none" sz="2800" smtClean="0"/>
              <a:t>с</a:t>
            </a:r>
            <a:r>
              <a:rPr lang="en-US" sz="2800" dirty="0" smtClean="0"/>
              <a:t>	-</a:t>
            </a:r>
            <a:r>
              <a:rPr lang="en-US" sz="2800" dirty="0" err="1" smtClean="0"/>
              <a:t>elektrodvigatelning</a:t>
            </a:r>
            <a:r>
              <a:rPr lang="en-US" sz="2800" dirty="0" smtClean="0"/>
              <a:t> nominal </a:t>
            </a:r>
            <a:r>
              <a:rPr lang="en-US" sz="2800" dirty="0" err="1" smtClean="0"/>
              <a:t>burchak</a:t>
            </a:r>
            <a:r>
              <a:rPr lang="en-US" sz="2800" dirty="0" smtClean="0"/>
              <a:t> </a:t>
            </a:r>
            <a:r>
              <a:rPr lang="en-US" sz="2800" dirty="0" err="1" smtClean="0"/>
              <a:t>tezligi</a:t>
            </a:r>
            <a:endParaRPr lang="ru-RU" sz="2800" b="1" dirty="0"/>
          </a:p>
        </p:txBody>
      </p:sp>
      <p:pic>
        <p:nvPicPr>
          <p:cNvPr id="57346" name="Рисунок 1"/>
          <p:cNvPicPr>
            <a:picLocks noChangeAspect="1" noChangeArrowheads="1"/>
          </p:cNvPicPr>
          <p:nvPr/>
        </p:nvPicPr>
        <p:blipFill>
          <a:blip r:embed="rId2"/>
          <a:srcRect l="7645" t="37389" r="15894" b="22124"/>
          <a:stretch>
            <a:fillRect/>
          </a:stretch>
        </p:blipFill>
        <p:spPr bwMode="auto">
          <a:xfrm>
            <a:off x="1710462" y="548641"/>
            <a:ext cx="7901167" cy="235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548640" y="223981"/>
            <a:ext cx="10946674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b="1" i="1" dirty="0" smtClean="0"/>
              <a:t>12.2. </a:t>
            </a:r>
            <a:r>
              <a:rPr lang="en-US" sz="2800" b="1" i="1" dirty="0" err="1" smtClean="0"/>
              <a:t>Mashina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agregatining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dinamik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modelini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parametrlarini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aniqlash</a:t>
            </a:r>
            <a:endParaRPr lang="ru-RU" sz="2800" b="1" dirty="0" smtClean="0"/>
          </a:p>
          <a:p>
            <a:r>
              <a:rPr lang="en-US" sz="2800" dirty="0" smtClean="0"/>
              <a:t>	</a:t>
            </a:r>
            <a:r>
              <a:rPr lang="en-US" sz="2800" dirty="0" err="1" smtClean="0"/>
              <a:t>Yurituvchining</a:t>
            </a:r>
            <a:r>
              <a:rPr lang="en-US" sz="2800" dirty="0" smtClean="0"/>
              <a:t> </a:t>
            </a:r>
            <a:r>
              <a:rPr lang="en-US" sz="2800" dirty="0" err="1" smtClean="0"/>
              <a:t>valiga</a:t>
            </a:r>
            <a:r>
              <a:rPr lang="en-US" sz="2800" dirty="0" smtClean="0"/>
              <a:t> </a:t>
            </a:r>
            <a:r>
              <a:rPr lang="en-US" sz="2800" dirty="0" err="1" smtClean="0"/>
              <a:t>inersiya</a:t>
            </a:r>
            <a:r>
              <a:rPr lang="en-US" sz="2800" dirty="0" smtClean="0"/>
              <a:t> </a:t>
            </a:r>
            <a:r>
              <a:rPr lang="en-US" sz="2800" dirty="0" err="1" smtClean="0"/>
              <a:t>momneti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bo’g’inlar</a:t>
            </a:r>
            <a:r>
              <a:rPr lang="en-US" sz="2800" dirty="0" smtClean="0"/>
              <a:t> </a:t>
            </a:r>
            <a:r>
              <a:rPr lang="en-US" sz="2800" dirty="0" err="1" smtClean="0"/>
              <a:t>massasini</a:t>
            </a:r>
            <a:r>
              <a:rPr lang="en-US" sz="2800" dirty="0" smtClean="0"/>
              <a:t> </a:t>
            </a:r>
            <a:r>
              <a:rPr lang="en-US" sz="2800" dirty="0" err="1" smtClean="0"/>
              <a:t>keltiramiz</a:t>
            </a:r>
            <a:r>
              <a:rPr lang="en-US" sz="2800" dirty="0" smtClean="0"/>
              <a:t>. </a:t>
            </a:r>
            <a:r>
              <a:rPr lang="en-US" sz="2800" dirty="0" err="1" smtClean="0"/>
              <a:t>Mexanizmning</a:t>
            </a:r>
            <a:r>
              <a:rPr lang="en-US" sz="2800" dirty="0" smtClean="0"/>
              <a:t> </a:t>
            </a:r>
            <a:r>
              <a:rPr lang="en-US" sz="2800" i="1" dirty="0" smtClean="0"/>
              <a:t>J</a:t>
            </a:r>
            <a:r>
              <a:rPr lang="en-US" sz="2800" i="1" baseline="30000" dirty="0" smtClean="0"/>
              <a:t>*</a:t>
            </a:r>
            <a:r>
              <a:rPr lang="en-US" sz="2800" dirty="0" smtClean="0"/>
              <a:t>  </a:t>
            </a:r>
            <a:r>
              <a:rPr lang="en-US" sz="2800" dirty="0" err="1" smtClean="0"/>
              <a:t>keltirilgan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inersiya</a:t>
            </a:r>
            <a:r>
              <a:rPr lang="en-US" sz="2800" dirty="0" smtClean="0"/>
              <a:t> </a:t>
            </a:r>
            <a:r>
              <a:rPr lang="en-US" sz="2800" dirty="0" err="1" smtClean="0"/>
              <a:t>momenti</a:t>
            </a:r>
            <a:r>
              <a:rPr lang="en-US" sz="2800" dirty="0" smtClean="0"/>
              <a:t> </a:t>
            </a:r>
            <a:r>
              <a:rPr lang="en-US" sz="2800" dirty="0" err="1" smtClean="0"/>
              <a:t>yurituvchi</a:t>
            </a:r>
            <a:r>
              <a:rPr lang="en-US" sz="2800" dirty="0" smtClean="0"/>
              <a:t> </a:t>
            </a:r>
            <a:r>
              <a:rPr lang="en-US" sz="2800" dirty="0" err="1" smtClean="0"/>
              <a:t>rotori</a:t>
            </a:r>
            <a:r>
              <a:rPr lang="en-US" sz="2800" dirty="0" smtClean="0"/>
              <a:t> </a:t>
            </a:r>
            <a:r>
              <a:rPr lang="en-US" sz="2800" dirty="0" err="1" smtClean="0"/>
              <a:t>inersiya</a:t>
            </a:r>
            <a:r>
              <a:rPr lang="en-US" sz="2800" dirty="0" smtClean="0"/>
              <a:t> </a:t>
            </a:r>
            <a:r>
              <a:rPr lang="en-US" sz="2800" dirty="0" err="1" smtClean="0"/>
              <a:t>momenti</a:t>
            </a:r>
            <a:r>
              <a:rPr lang="en-US" sz="2800" dirty="0" smtClean="0"/>
              <a:t> </a:t>
            </a:r>
            <a:r>
              <a:rPr lang="en-US" sz="2800" i="1" dirty="0" err="1" smtClean="0"/>
              <a:t>J</a:t>
            </a:r>
            <a:r>
              <a:rPr lang="en-US" sz="2800" i="1" baseline="-25000" dirty="0" err="1" smtClean="0"/>
              <a:t>g</a:t>
            </a:r>
            <a:r>
              <a:rPr lang="en-US" sz="2800" dirty="0" smtClean="0"/>
              <a:t>, </a:t>
            </a:r>
            <a:r>
              <a:rPr lang="en-US" sz="2800" dirty="0" err="1" smtClean="0"/>
              <a:t>barabanning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inersiya</a:t>
            </a:r>
            <a:r>
              <a:rPr lang="en-US" sz="2800" dirty="0" smtClean="0"/>
              <a:t> </a:t>
            </a:r>
            <a:r>
              <a:rPr lang="en-US" sz="2800" dirty="0" err="1" smtClean="0"/>
              <a:t>momenti</a:t>
            </a:r>
            <a:r>
              <a:rPr lang="en-US" sz="2800" dirty="0" smtClean="0"/>
              <a:t> </a:t>
            </a:r>
            <a:r>
              <a:rPr lang="en-US" sz="2800" i="1" dirty="0" smtClean="0"/>
              <a:t>J</a:t>
            </a:r>
            <a:r>
              <a:rPr lang="en-US" sz="2800" i="1" baseline="30000" dirty="0" smtClean="0"/>
              <a:t>*</a:t>
            </a:r>
            <a:r>
              <a:rPr lang="ru-RU" sz="2800" i="1" baseline="-25000" dirty="0" smtClean="0"/>
              <a:t>б</a:t>
            </a:r>
            <a:r>
              <a:rPr lang="en-US" sz="2800" dirty="0" smtClean="0"/>
              <a:t> 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yukning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inersiya</a:t>
            </a:r>
            <a:r>
              <a:rPr lang="en-US" sz="2800" dirty="0" smtClean="0"/>
              <a:t> </a:t>
            </a:r>
            <a:r>
              <a:rPr lang="en-US" sz="2800" dirty="0" err="1" smtClean="0"/>
              <a:t>momenti</a:t>
            </a:r>
            <a:r>
              <a:rPr lang="en-US" sz="2800" dirty="0" smtClean="0"/>
              <a:t> </a:t>
            </a:r>
            <a:r>
              <a:rPr lang="en-US" sz="2800" i="1" dirty="0" smtClean="0"/>
              <a:t>J</a:t>
            </a:r>
            <a:r>
              <a:rPr lang="en-US" sz="2800" i="1" baseline="30000" dirty="0" smtClean="0"/>
              <a:t>*</a:t>
            </a:r>
            <a:r>
              <a:rPr lang="en-US" sz="2800" i="1" baseline="-25000" dirty="0" err="1" smtClean="0"/>
              <a:t>Q</a:t>
            </a:r>
            <a:r>
              <a:rPr lang="en-US" sz="2800" dirty="0" err="1" smtClean="0"/>
              <a:t>.idan</a:t>
            </a:r>
            <a:r>
              <a:rPr lang="en-US" sz="2800" dirty="0" smtClean="0"/>
              <a:t> </a:t>
            </a:r>
            <a:r>
              <a:rPr lang="en-US" sz="2800" dirty="0" err="1" smtClean="0"/>
              <a:t>tashkil</a:t>
            </a:r>
            <a:r>
              <a:rPr lang="en-US" sz="2800" dirty="0" smtClean="0"/>
              <a:t> </a:t>
            </a:r>
            <a:r>
              <a:rPr lang="en-US" sz="2800" dirty="0" err="1" smtClean="0"/>
              <a:t>topgan</a:t>
            </a:r>
            <a:r>
              <a:rPr lang="en-US" sz="2800" dirty="0" smtClean="0"/>
              <a:t>:</a:t>
            </a:r>
            <a:endParaRPr lang="ru-RU" sz="2800" b="1" dirty="0" smtClean="0"/>
          </a:p>
          <a:p>
            <a:endParaRPr lang="uz-Cyrl-UZ" sz="2800" i="1" dirty="0" smtClean="0"/>
          </a:p>
          <a:p>
            <a:pPr algn="ctr"/>
            <a:r>
              <a:rPr lang="en-US" sz="2800" i="1" dirty="0" smtClean="0"/>
              <a:t>J</a:t>
            </a:r>
            <a:r>
              <a:rPr lang="en-US" sz="2800" i="1" baseline="30000" dirty="0" smtClean="0"/>
              <a:t>*</a:t>
            </a:r>
            <a:r>
              <a:rPr lang="en-US" sz="2800" i="1" dirty="0" smtClean="0"/>
              <a:t> =</a:t>
            </a:r>
            <a:r>
              <a:rPr lang="en-US" sz="2800" i="1" dirty="0" err="1" smtClean="0"/>
              <a:t>J</a:t>
            </a:r>
            <a:r>
              <a:rPr lang="en-US" sz="2800" i="1" baseline="-25000" dirty="0" err="1" smtClean="0"/>
              <a:t>g</a:t>
            </a:r>
            <a:r>
              <a:rPr lang="en-US" sz="2800" i="1" dirty="0" smtClean="0"/>
              <a:t> +J</a:t>
            </a:r>
            <a:r>
              <a:rPr lang="en-US" sz="2800" i="1" baseline="30000" dirty="0" smtClean="0"/>
              <a:t>*</a:t>
            </a:r>
            <a:r>
              <a:rPr lang="x-none" sz="2800" i="1" baseline="-25000" smtClean="0"/>
              <a:t>б</a:t>
            </a:r>
            <a:r>
              <a:rPr lang="en-US" sz="2800" i="1" dirty="0" smtClean="0"/>
              <a:t> +J</a:t>
            </a:r>
            <a:r>
              <a:rPr lang="en-US" sz="2800" i="1" baseline="30000" dirty="0" smtClean="0"/>
              <a:t>*</a:t>
            </a:r>
            <a:r>
              <a:rPr lang="en-US" sz="2800" i="1" baseline="-25000" dirty="0" smtClean="0"/>
              <a:t>Q</a:t>
            </a:r>
            <a:r>
              <a:rPr lang="en-US" sz="2800" dirty="0" smtClean="0"/>
              <a:t>				     (12.9</a:t>
            </a:r>
            <a:r>
              <a:rPr lang="en-US" sz="2800" dirty="0" smtClean="0"/>
              <a:t>)</a:t>
            </a:r>
            <a:endParaRPr lang="uz-Cyrl-UZ" sz="2800" dirty="0" smtClean="0"/>
          </a:p>
          <a:p>
            <a:endParaRPr lang="ru-RU" sz="2800" b="1" dirty="0" smtClean="0"/>
          </a:p>
          <a:p>
            <a:r>
              <a:rPr lang="en-US" sz="2800" dirty="0" smtClean="0"/>
              <a:t>	</a:t>
            </a:r>
            <a:r>
              <a:rPr lang="en-US" sz="2800" dirty="0" err="1" smtClean="0"/>
              <a:t>Barabanning</a:t>
            </a:r>
            <a:r>
              <a:rPr lang="en-US" sz="2800" dirty="0" smtClean="0"/>
              <a:t> </a:t>
            </a:r>
            <a:r>
              <a:rPr lang="en-US" sz="2800" dirty="0" err="1" smtClean="0"/>
              <a:t>inersiya</a:t>
            </a:r>
            <a:r>
              <a:rPr lang="en-US" sz="2800" dirty="0" smtClean="0"/>
              <a:t> </a:t>
            </a:r>
            <a:r>
              <a:rPr lang="en-US" sz="2800" dirty="0" err="1" smtClean="0"/>
              <a:t>momentlarini</a:t>
            </a:r>
            <a:r>
              <a:rPr lang="en-US" sz="2800" dirty="0" smtClean="0"/>
              <a:t> </a:t>
            </a:r>
            <a:r>
              <a:rPr lang="en-US" sz="2800" dirty="0" err="1" smtClean="0"/>
              <a:t>aniqlashda</a:t>
            </a:r>
            <a:r>
              <a:rPr lang="en-US" sz="2800" dirty="0" smtClean="0"/>
              <a:t> </a:t>
            </a:r>
            <a:r>
              <a:rPr lang="en-US" sz="2800" dirty="0" err="1" smtClean="0"/>
              <a:t>uning</a:t>
            </a:r>
            <a:r>
              <a:rPr lang="en-US" sz="2800" dirty="0" smtClean="0"/>
              <a:t> </a:t>
            </a:r>
            <a:r>
              <a:rPr lang="en-US" sz="2800" dirty="0" err="1" smtClean="0"/>
              <a:t>massa</a:t>
            </a:r>
            <a:r>
              <a:rPr lang="en-US" sz="2800" dirty="0" smtClean="0"/>
              <a:t> </a:t>
            </a:r>
            <a:r>
              <a:rPr lang="en-US" sz="2800" dirty="0" err="1" smtClean="0"/>
              <a:t>markazi</a:t>
            </a:r>
            <a:r>
              <a:rPr lang="en-US" sz="2800" dirty="0" smtClean="0"/>
              <a:t> </a:t>
            </a:r>
            <a:r>
              <a:rPr lang="en-US" sz="2800" dirty="0" err="1" smtClean="0"/>
              <a:t>qo’zg’almas</a:t>
            </a:r>
            <a:r>
              <a:rPr lang="en-US" sz="2800" dirty="0" smtClean="0"/>
              <a:t> </a:t>
            </a:r>
            <a:r>
              <a:rPr lang="en-US" sz="2800" dirty="0" err="1" smtClean="0"/>
              <a:t>aylanish</a:t>
            </a:r>
            <a:r>
              <a:rPr lang="en-US" sz="2800" dirty="0" smtClean="0"/>
              <a:t> </a:t>
            </a:r>
            <a:r>
              <a:rPr lang="en-US" sz="2800" dirty="0" err="1" smtClean="0"/>
              <a:t>o’qiga</a:t>
            </a:r>
            <a:r>
              <a:rPr lang="en-US" sz="2800" dirty="0" smtClean="0"/>
              <a:t> </a:t>
            </a:r>
            <a:r>
              <a:rPr lang="en-US" sz="2800" dirty="0" err="1" smtClean="0"/>
              <a:t>to’g’ri</a:t>
            </a:r>
            <a:r>
              <a:rPr lang="en-US" sz="2800" dirty="0" smtClean="0"/>
              <a:t> </a:t>
            </a:r>
            <a:r>
              <a:rPr lang="en-US" sz="2800" dirty="0" err="1" smtClean="0"/>
              <a:t>kelishini</a:t>
            </a:r>
            <a:r>
              <a:rPr lang="en-US" sz="2800" dirty="0" smtClean="0"/>
              <a:t> </a:t>
            </a:r>
            <a:r>
              <a:rPr lang="en-US" sz="2800" dirty="0" err="1" smtClean="0"/>
              <a:t>hisobga</a:t>
            </a:r>
            <a:r>
              <a:rPr lang="en-US" sz="2800" dirty="0" smtClean="0"/>
              <a:t> </a:t>
            </a:r>
            <a:r>
              <a:rPr lang="en-US" sz="2800" dirty="0" err="1" smtClean="0"/>
              <a:t>olamiz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shu</a:t>
            </a:r>
            <a:r>
              <a:rPr lang="en-US" sz="2800" dirty="0" smtClean="0"/>
              <a:t> </a:t>
            </a:r>
            <a:r>
              <a:rPr lang="en-US" sz="2800" dirty="0" err="1" smtClean="0"/>
              <a:t>sababli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quyidagicha</a:t>
            </a:r>
            <a:r>
              <a:rPr lang="en-US" sz="2800" dirty="0" smtClean="0"/>
              <a:t> </a:t>
            </a:r>
            <a:r>
              <a:rPr lang="en-US" sz="2800" dirty="0" err="1" smtClean="0"/>
              <a:t>yozamiz</a:t>
            </a:r>
            <a:r>
              <a:rPr lang="en-US" sz="2800" dirty="0" smtClean="0"/>
              <a:t>:</a:t>
            </a:r>
            <a:endParaRPr lang="ru-RU" sz="2800" b="1" dirty="0" smtClean="0"/>
          </a:p>
          <a:p>
            <a:r>
              <a:rPr lang="en-US" sz="2800" dirty="0" smtClean="0"/>
              <a:t>			</a:t>
            </a:r>
            <a:r>
              <a:rPr lang="uz-Cyrl-UZ" sz="2800" dirty="0" smtClean="0"/>
              <a:t>												</a:t>
            </a:r>
          </a:p>
          <a:p>
            <a:r>
              <a:rPr lang="uz-Cyrl-UZ" sz="2800" dirty="0" smtClean="0"/>
              <a:t>	</a:t>
            </a:r>
            <a:r>
              <a:rPr lang="uz-Cyrl-UZ" sz="2800" dirty="0" smtClean="0"/>
              <a:t>															</a:t>
            </a:r>
            <a:r>
              <a:rPr lang="en-US" sz="2800" dirty="0" smtClean="0"/>
              <a:t>(</a:t>
            </a:r>
            <a:r>
              <a:rPr lang="en-US" sz="2800" dirty="0" smtClean="0"/>
              <a:t>12.10)</a:t>
            </a:r>
            <a:endParaRPr lang="ru-RU" sz="2800" b="1" dirty="0"/>
          </a:p>
        </p:txBody>
      </p:sp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8369" name="Object 1"/>
          <p:cNvGraphicFramePr>
            <a:graphicFrameLocks noChangeAspect="1"/>
          </p:cNvGraphicFramePr>
          <p:nvPr/>
        </p:nvGraphicFramePr>
        <p:xfrm>
          <a:off x="3161211" y="5473338"/>
          <a:ext cx="4161469" cy="1199444"/>
        </p:xfrm>
        <a:graphic>
          <a:graphicData uri="http://schemas.openxmlformats.org/presentationml/2006/ole">
            <p:oleObj spid="_x0000_s58369" name="Формула" r:id="rId3" imgW="1726451" imgH="545863" progId="Equation.3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574766" y="41099"/>
            <a:ext cx="10946674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err="1" smtClean="0"/>
              <a:t>Yurituvchining</a:t>
            </a:r>
            <a:r>
              <a:rPr lang="en-US" sz="2800" dirty="0" smtClean="0"/>
              <a:t> </a:t>
            </a:r>
            <a:r>
              <a:rPr lang="en-US" sz="2800" dirty="0" err="1" smtClean="0"/>
              <a:t>valiga</a:t>
            </a:r>
            <a:r>
              <a:rPr lang="en-US" sz="2800" dirty="0" smtClean="0"/>
              <a:t> </a:t>
            </a:r>
            <a:r>
              <a:rPr lang="en-US" sz="2800" i="1" dirty="0" smtClean="0"/>
              <a:t>Q</a:t>
            </a:r>
            <a:r>
              <a:rPr lang="en-US" sz="2800" dirty="0" smtClean="0"/>
              <a:t> </a:t>
            </a:r>
            <a:r>
              <a:rPr lang="en-US" sz="2800" dirty="0" err="1" smtClean="0"/>
              <a:t>ni</a:t>
            </a:r>
            <a:r>
              <a:rPr lang="en-US" sz="2800" dirty="0" smtClean="0"/>
              <a:t> </a:t>
            </a:r>
            <a:r>
              <a:rPr lang="en-US" sz="2800" dirty="0" err="1" smtClean="0"/>
              <a:t>massasini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keltirishda</a:t>
            </a:r>
            <a:r>
              <a:rPr lang="en-US" sz="2800" dirty="0" smtClean="0"/>
              <a:t> </a:t>
            </a:r>
            <a:r>
              <a:rPr lang="en-US" sz="2800" dirty="0" err="1" smtClean="0"/>
              <a:t>yukni</a:t>
            </a:r>
            <a:r>
              <a:rPr lang="en-US" sz="2800" dirty="0" smtClean="0"/>
              <a:t> </a:t>
            </a:r>
            <a:r>
              <a:rPr lang="en-US" sz="2800" dirty="0" err="1" smtClean="0"/>
              <a:t>burchak</a:t>
            </a:r>
            <a:r>
              <a:rPr lang="en-US" sz="2800" dirty="0" smtClean="0"/>
              <a:t> </a:t>
            </a:r>
            <a:r>
              <a:rPr lang="en-US" sz="2800" dirty="0" err="1" smtClean="0"/>
              <a:t>tezligi</a:t>
            </a:r>
            <a:r>
              <a:rPr lang="en-US" sz="2800" dirty="0" smtClean="0"/>
              <a:t> </a:t>
            </a:r>
            <a:r>
              <a:rPr lang="en-US" sz="2800" dirty="0" err="1" smtClean="0"/>
              <a:t>yo’qligin</a:t>
            </a:r>
            <a:r>
              <a:rPr lang="en-US" sz="2800" dirty="0" smtClean="0"/>
              <a:t> </a:t>
            </a:r>
            <a:r>
              <a:rPr lang="en-US" sz="2800" dirty="0" err="1" smtClean="0"/>
              <a:t>hisobga</a:t>
            </a:r>
            <a:r>
              <a:rPr lang="en-US" sz="2800" dirty="0" smtClean="0"/>
              <a:t> </a:t>
            </a:r>
            <a:r>
              <a:rPr lang="en-US" sz="2800" dirty="0" err="1" smtClean="0"/>
              <a:t>olamiz</a:t>
            </a:r>
            <a:r>
              <a:rPr lang="en-US" sz="2800" dirty="0" smtClean="0"/>
              <a:t> (5 </a:t>
            </a:r>
            <a:r>
              <a:rPr lang="en-US" sz="2800" dirty="0" err="1" smtClean="0"/>
              <a:t>formulada</a:t>
            </a:r>
            <a:r>
              <a:rPr lang="en-US" sz="2800" dirty="0" smtClean="0"/>
              <a:t> </a:t>
            </a:r>
            <a:r>
              <a:rPr lang="en-US" sz="2800" i="1" dirty="0" smtClean="0">
                <a:sym typeface="Symbol"/>
              </a:rPr>
              <a:t></a:t>
            </a:r>
            <a:r>
              <a:rPr lang="en-US" sz="2800" i="1" baseline="-25000" dirty="0" err="1" smtClean="0"/>
              <a:t>i</a:t>
            </a:r>
            <a:r>
              <a:rPr lang="en-US" sz="2800" i="1" dirty="0" smtClean="0"/>
              <a:t>=0</a:t>
            </a:r>
            <a:r>
              <a:rPr lang="en-US" sz="2800" dirty="0" smtClean="0"/>
              <a:t>)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yukning</a:t>
            </a:r>
            <a:r>
              <a:rPr lang="en-US" sz="2800" dirty="0" smtClean="0"/>
              <a:t> </a:t>
            </a:r>
            <a:r>
              <a:rPr lang="en-US" sz="2800" i="1" dirty="0" smtClean="0"/>
              <a:t>V</a:t>
            </a:r>
            <a:r>
              <a:rPr lang="en-US" sz="2800" i="1" baseline="-25000" dirty="0" smtClean="0"/>
              <a:t>2 </a:t>
            </a:r>
            <a:r>
              <a:rPr lang="en-US" sz="2800" dirty="0" err="1" smtClean="0"/>
              <a:t>tezligi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quyidagicha</a:t>
            </a:r>
            <a:r>
              <a:rPr lang="en-US" sz="2800" dirty="0" smtClean="0"/>
              <a:t> </a:t>
            </a:r>
            <a:r>
              <a:rPr lang="en-US" sz="2800" dirty="0" err="1" smtClean="0"/>
              <a:t>aniqlanadi</a:t>
            </a:r>
            <a:r>
              <a:rPr lang="en-US" sz="2800" dirty="0" smtClean="0"/>
              <a:t>:</a:t>
            </a:r>
            <a:endParaRPr lang="ru-RU" sz="2800" b="1" dirty="0" smtClean="0"/>
          </a:p>
          <a:p>
            <a:r>
              <a:rPr lang="en-US" sz="2800" dirty="0" smtClean="0"/>
              <a:t>			  </a:t>
            </a:r>
            <a:endParaRPr lang="uz-Cyrl-UZ" sz="2800" dirty="0" smtClean="0"/>
          </a:p>
          <a:p>
            <a:pPr algn="r"/>
            <a:r>
              <a:rPr lang="en-US" sz="2800" dirty="0" smtClean="0"/>
              <a:t> </a:t>
            </a:r>
            <a:r>
              <a:rPr lang="en-US" sz="2800" dirty="0" smtClean="0"/>
              <a:t>(12.11)</a:t>
            </a:r>
            <a:endParaRPr lang="ru-RU" sz="2800" b="1" dirty="0" smtClean="0"/>
          </a:p>
          <a:p>
            <a:r>
              <a:rPr lang="en-US" sz="2800" dirty="0" err="1" smtClean="0"/>
              <a:t>Unday</a:t>
            </a:r>
            <a:r>
              <a:rPr lang="en-US" sz="2800" dirty="0" smtClean="0"/>
              <a:t> </a:t>
            </a:r>
            <a:r>
              <a:rPr lang="en-US" sz="2800" dirty="0" err="1" smtClean="0"/>
              <a:t>bo’lsa</a:t>
            </a:r>
            <a:r>
              <a:rPr lang="en-US" sz="2800" dirty="0" smtClean="0"/>
              <a:t>:</a:t>
            </a:r>
            <a:endParaRPr lang="ru-RU" sz="2800" b="1" dirty="0" smtClean="0"/>
          </a:p>
          <a:p>
            <a:r>
              <a:rPr lang="en-US" sz="2800" dirty="0" smtClean="0"/>
              <a:t>	 	   </a:t>
            </a:r>
            <a:endParaRPr lang="uz-Cyrl-UZ" sz="2800" dirty="0" smtClean="0"/>
          </a:p>
          <a:p>
            <a:pPr algn="r"/>
            <a:r>
              <a:rPr lang="en-US" sz="2800" dirty="0" smtClean="0"/>
              <a:t> </a:t>
            </a:r>
            <a:r>
              <a:rPr lang="en-US" sz="2800" dirty="0" smtClean="0"/>
              <a:t>(12.12)</a:t>
            </a:r>
            <a:endParaRPr lang="ru-RU" sz="2800" b="1" dirty="0" smtClean="0"/>
          </a:p>
          <a:p>
            <a:r>
              <a:rPr lang="en-US" sz="2800" dirty="0" smtClean="0"/>
              <a:t> (12.10) </a:t>
            </a:r>
            <a:r>
              <a:rPr lang="en-US" sz="2800" dirty="0" err="1" smtClean="0"/>
              <a:t>va</a:t>
            </a:r>
            <a:r>
              <a:rPr lang="en-US" sz="2800" dirty="0" smtClean="0"/>
              <a:t> (12.12) </a:t>
            </a:r>
            <a:r>
              <a:rPr lang="en-US" sz="2800" dirty="0" err="1" smtClean="0"/>
              <a:t>larni</a:t>
            </a:r>
            <a:r>
              <a:rPr lang="en-US" sz="2800" dirty="0" smtClean="0"/>
              <a:t> </a:t>
            </a:r>
            <a:r>
              <a:rPr lang="en-US" sz="2800" dirty="0" err="1" smtClean="0"/>
              <a:t>nazarga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 (12.9) </a:t>
            </a:r>
            <a:r>
              <a:rPr lang="en-US" sz="2800" dirty="0" err="1" smtClean="0"/>
              <a:t>formulani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</a:t>
            </a:r>
            <a:r>
              <a:rPr lang="en-US" sz="2800" dirty="0" smtClean="0"/>
              <a:t> </a:t>
            </a:r>
            <a:r>
              <a:rPr lang="en-US" sz="2800" dirty="0" err="1" smtClean="0"/>
              <a:t>ko’rinishga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keltirimaiz</a:t>
            </a:r>
            <a:r>
              <a:rPr lang="en-US" sz="2800" dirty="0" smtClean="0"/>
              <a:t>:</a:t>
            </a:r>
            <a:endParaRPr lang="ru-RU" sz="2800" b="1" dirty="0" smtClean="0"/>
          </a:p>
          <a:p>
            <a:r>
              <a:rPr lang="en-US" sz="2800" dirty="0" smtClean="0"/>
              <a:t>			</a:t>
            </a:r>
            <a:endParaRPr lang="uz-Cyrl-UZ" sz="2800" dirty="0" smtClean="0"/>
          </a:p>
          <a:p>
            <a:pPr algn="r"/>
            <a:r>
              <a:rPr lang="en-US" sz="2800" dirty="0" smtClean="0"/>
              <a:t>(</a:t>
            </a:r>
            <a:r>
              <a:rPr lang="en-US" sz="2800" dirty="0" smtClean="0"/>
              <a:t>12.13)</a:t>
            </a:r>
            <a:endParaRPr lang="ru-RU" sz="2800" b="1" dirty="0" smtClean="0"/>
          </a:p>
          <a:p>
            <a:r>
              <a:rPr lang="en-US" sz="2800" dirty="0" err="1" smtClean="0"/>
              <a:t>Parametrlarning</a:t>
            </a:r>
            <a:r>
              <a:rPr lang="en-US" sz="2800" dirty="0" smtClean="0"/>
              <a:t> son </a:t>
            </a:r>
            <a:r>
              <a:rPr lang="en-US" sz="2800" dirty="0" err="1" smtClean="0"/>
              <a:t>qiymatlarini</a:t>
            </a:r>
            <a:r>
              <a:rPr lang="en-US" sz="2800" dirty="0" smtClean="0"/>
              <a:t> </a:t>
            </a:r>
            <a:r>
              <a:rPr lang="en-US" sz="2800" dirty="0" err="1" smtClean="0"/>
              <a:t>qo’yib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quyidagini</a:t>
            </a:r>
            <a:r>
              <a:rPr lang="en-US" sz="2800" dirty="0" smtClean="0"/>
              <a:t> </a:t>
            </a:r>
            <a:r>
              <a:rPr lang="en-US" sz="2800" dirty="0" err="1" smtClean="0"/>
              <a:t>olamiz</a:t>
            </a:r>
            <a:r>
              <a:rPr lang="en-US" sz="2800" dirty="0" smtClean="0"/>
              <a:t>:</a:t>
            </a:r>
            <a:endParaRPr lang="ru-RU" sz="2800" b="1" dirty="0" smtClean="0"/>
          </a:p>
          <a:p>
            <a:pPr algn="r"/>
            <a:r>
              <a:rPr lang="en-US" sz="2800" dirty="0" smtClean="0"/>
              <a:t>	   </a:t>
            </a:r>
            <a:endParaRPr lang="uz-Cyrl-UZ" sz="2800" dirty="0" smtClean="0"/>
          </a:p>
          <a:p>
            <a:pPr algn="r"/>
            <a:r>
              <a:rPr lang="en-US" sz="2800" dirty="0" smtClean="0"/>
              <a:t>(</a:t>
            </a:r>
            <a:r>
              <a:rPr lang="en-US" sz="2800" dirty="0" smtClean="0"/>
              <a:t>12.14)</a:t>
            </a:r>
            <a:endParaRPr lang="ru-RU" sz="2800" b="1" dirty="0"/>
          </a:p>
        </p:txBody>
      </p:sp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6563" name="Object 3"/>
          <p:cNvGraphicFramePr>
            <a:graphicFrameLocks noChangeAspect="1"/>
          </p:cNvGraphicFramePr>
          <p:nvPr/>
        </p:nvGraphicFramePr>
        <p:xfrm>
          <a:off x="4532811" y="1554479"/>
          <a:ext cx="3107092" cy="783771"/>
        </p:xfrm>
        <a:graphic>
          <a:graphicData uri="http://schemas.openxmlformats.org/presentationml/2006/ole">
            <p:oleObj spid="_x0000_s66563" name="Формула" r:id="rId3" imgW="1562100" imgH="393700" progId="Equation.3">
              <p:embed/>
            </p:oleObj>
          </a:graphicData>
        </a:graphic>
      </p:graphicFrame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6565" name="Object 5"/>
          <p:cNvGraphicFramePr>
            <a:graphicFrameLocks noChangeAspect="1"/>
          </p:cNvGraphicFramePr>
          <p:nvPr/>
        </p:nvGraphicFramePr>
        <p:xfrm>
          <a:off x="4101736" y="2534193"/>
          <a:ext cx="3513909" cy="1095251"/>
        </p:xfrm>
        <a:graphic>
          <a:graphicData uri="http://schemas.openxmlformats.org/presentationml/2006/ole">
            <p:oleObj spid="_x0000_s66565" name="Формула" r:id="rId4" imgW="2425700" imgH="787400" progId="Equation.3">
              <p:embed/>
            </p:oleObj>
          </a:graphicData>
        </a:graphic>
      </p:graphicFrame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6567" name="Object 7"/>
          <p:cNvGraphicFramePr>
            <a:graphicFrameLocks noChangeAspect="1"/>
          </p:cNvGraphicFramePr>
          <p:nvPr/>
        </p:nvGraphicFramePr>
        <p:xfrm>
          <a:off x="4506686" y="4336867"/>
          <a:ext cx="3381855" cy="822961"/>
        </p:xfrm>
        <a:graphic>
          <a:graphicData uri="http://schemas.openxmlformats.org/presentationml/2006/ole">
            <p:oleObj spid="_x0000_s66567" name="Формула" r:id="rId5" imgW="1854200" imgH="444500" progId="Equation.3">
              <p:embed/>
            </p:oleObj>
          </a:graphicData>
        </a:graphic>
      </p:graphicFrame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6569" name="Object 9"/>
          <p:cNvGraphicFramePr>
            <a:graphicFrameLocks noChangeAspect="1"/>
          </p:cNvGraphicFramePr>
          <p:nvPr/>
        </p:nvGraphicFramePr>
        <p:xfrm>
          <a:off x="4310743" y="5812972"/>
          <a:ext cx="5342708" cy="718457"/>
        </p:xfrm>
        <a:graphic>
          <a:graphicData uri="http://schemas.openxmlformats.org/presentationml/2006/ole">
            <p:oleObj spid="_x0000_s66569" name="Формула" r:id="rId6" imgW="3390900" imgH="444500" progId="Equation.3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574766" y="41099"/>
            <a:ext cx="10946674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err="1" smtClean="0"/>
              <a:t>Yurituvchining</a:t>
            </a:r>
            <a:r>
              <a:rPr lang="en-US" sz="2800" dirty="0" smtClean="0"/>
              <a:t> </a:t>
            </a:r>
            <a:r>
              <a:rPr lang="en-US" sz="2800" dirty="0" err="1" smtClean="0"/>
              <a:t>valiga</a:t>
            </a:r>
            <a:r>
              <a:rPr lang="en-US" sz="2800" dirty="0" smtClean="0"/>
              <a:t> </a:t>
            </a:r>
            <a:r>
              <a:rPr lang="en-US" sz="2800" dirty="0" err="1" smtClean="0"/>
              <a:t>kuchlar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momentlarni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keltirishda</a:t>
            </a:r>
            <a:r>
              <a:rPr lang="en-US" sz="2800" dirty="0" smtClean="0"/>
              <a:t> </a:t>
            </a:r>
            <a:r>
              <a:rPr lang="en-US" sz="2800" dirty="0" err="1" smtClean="0"/>
              <a:t>quvvatlarning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temgligiga</a:t>
            </a:r>
            <a:r>
              <a:rPr lang="en-US" sz="2800" dirty="0" smtClean="0"/>
              <a:t> </a:t>
            </a:r>
            <a:r>
              <a:rPr lang="en-US" sz="2800" dirty="0" err="1" smtClean="0"/>
              <a:t>asoslanamiz</a:t>
            </a:r>
            <a:r>
              <a:rPr lang="en-US" sz="2800" dirty="0" smtClean="0"/>
              <a:t>. </a:t>
            </a:r>
            <a:r>
              <a:rPr lang="en-US" sz="2800" dirty="0" err="1" smtClean="0"/>
              <a:t>Mexanizmda</a:t>
            </a:r>
            <a:r>
              <a:rPr lang="en-US" sz="2800" dirty="0" smtClean="0"/>
              <a:t> </a:t>
            </a:r>
            <a:r>
              <a:rPr lang="en-US" sz="2800" dirty="0" err="1" smtClean="0"/>
              <a:t>barabandagi</a:t>
            </a:r>
            <a:r>
              <a:rPr lang="en-US" sz="2800" dirty="0" smtClean="0"/>
              <a:t> </a:t>
            </a:r>
            <a:r>
              <a:rPr lang="en-US" sz="2800" i="1" dirty="0" smtClean="0"/>
              <a:t>Q</a:t>
            </a:r>
            <a:r>
              <a:rPr lang="en-US" sz="2800" dirty="0" smtClean="0"/>
              <a:t> </a:t>
            </a:r>
            <a:r>
              <a:rPr lang="en-US" sz="2800" dirty="0" err="1" smtClean="0"/>
              <a:t>qarshilik</a:t>
            </a:r>
            <a:r>
              <a:rPr lang="en-US" sz="2800" dirty="0" smtClean="0"/>
              <a:t> </a:t>
            </a:r>
            <a:r>
              <a:rPr lang="en-US" sz="2800" dirty="0" err="1" smtClean="0"/>
              <a:t>kuchi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elektryurituvchining</a:t>
            </a:r>
            <a:r>
              <a:rPr lang="en-US" sz="2800" dirty="0" smtClean="0"/>
              <a:t> </a:t>
            </a:r>
            <a:r>
              <a:rPr lang="en-US" sz="2800" dirty="0" err="1" smtClean="0"/>
              <a:t>validagi</a:t>
            </a:r>
            <a:r>
              <a:rPr lang="en-US" sz="2800" dirty="0" smtClean="0"/>
              <a:t> </a:t>
            </a:r>
            <a:r>
              <a:rPr lang="x-none" sz="2800" i="1" smtClean="0"/>
              <a:t>М</a:t>
            </a:r>
            <a:r>
              <a:rPr lang="en-US" sz="2800" i="1" baseline="-25000" dirty="0" smtClean="0"/>
              <a:t>g</a:t>
            </a:r>
            <a:r>
              <a:rPr lang="en-US" sz="2800" dirty="0" smtClean="0"/>
              <a:t> </a:t>
            </a:r>
            <a:r>
              <a:rPr lang="en-US" sz="2800" dirty="0" err="1" smtClean="0"/>
              <a:t>harakatlantiruvchi</a:t>
            </a:r>
            <a:r>
              <a:rPr lang="en-US" sz="2800" dirty="0" smtClean="0"/>
              <a:t> moment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. </a:t>
            </a:r>
            <a:r>
              <a:rPr lang="en-US" sz="2800" dirty="0" err="1" smtClean="0"/>
              <a:t>Shunday</a:t>
            </a:r>
            <a:r>
              <a:rPr lang="en-US" sz="2800" dirty="0" smtClean="0"/>
              <a:t> </a:t>
            </a:r>
            <a:r>
              <a:rPr lang="en-US" sz="2800" dirty="0" err="1" smtClean="0"/>
              <a:t>qilib</a:t>
            </a:r>
            <a:r>
              <a:rPr lang="en-US" sz="2800" dirty="0" smtClean="0"/>
              <a:t>, </a:t>
            </a:r>
            <a:r>
              <a:rPr lang="en-US" sz="2800" dirty="0" err="1" smtClean="0"/>
              <a:t>yurituvchining</a:t>
            </a:r>
            <a:r>
              <a:rPr lang="en-US" sz="2800" dirty="0" smtClean="0"/>
              <a:t> </a:t>
            </a:r>
            <a:r>
              <a:rPr lang="en-US" sz="2800" dirty="0" err="1" smtClean="0"/>
              <a:t>valiga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keltirilgan</a:t>
            </a:r>
            <a:r>
              <a:rPr lang="en-US" sz="2800" dirty="0" smtClean="0"/>
              <a:t> </a:t>
            </a:r>
            <a:r>
              <a:rPr lang="x-none" sz="2800" i="1" smtClean="0"/>
              <a:t>М</a:t>
            </a:r>
            <a:r>
              <a:rPr lang="en-US" sz="2800" i="1" baseline="30000" dirty="0" smtClean="0"/>
              <a:t>*</a:t>
            </a:r>
            <a:r>
              <a:rPr lang="en-US" sz="2800" dirty="0" smtClean="0"/>
              <a:t> </a:t>
            </a:r>
            <a:r>
              <a:rPr lang="en-US" sz="2800" dirty="0" err="1" smtClean="0"/>
              <a:t>yurituvchining</a:t>
            </a:r>
            <a:r>
              <a:rPr lang="en-US" sz="2800" dirty="0" smtClean="0"/>
              <a:t> </a:t>
            </a:r>
            <a:r>
              <a:rPr lang="en-US" sz="2800" dirty="0" err="1" smtClean="0"/>
              <a:t>o’zini</a:t>
            </a:r>
            <a:r>
              <a:rPr lang="en-US" sz="2800" dirty="0" smtClean="0"/>
              <a:t> </a:t>
            </a:r>
            <a:r>
              <a:rPr lang="en-US" sz="2800" dirty="0" err="1" smtClean="0"/>
              <a:t>momenti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 </a:t>
            </a:r>
            <a:r>
              <a:rPr lang="en-US" sz="2800" i="1" dirty="0" smtClean="0"/>
              <a:t>Q </a:t>
            </a:r>
            <a:r>
              <a:rPr lang="en-US" sz="2800" dirty="0" err="1" smtClean="0"/>
              <a:t>kuchini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keltirilgan</a:t>
            </a:r>
            <a:r>
              <a:rPr lang="en-US" sz="2800" dirty="0" smtClean="0"/>
              <a:t> </a:t>
            </a:r>
            <a:r>
              <a:rPr lang="x-none" sz="2800" i="1" smtClean="0"/>
              <a:t>М</a:t>
            </a:r>
            <a:r>
              <a:rPr lang="en-US" sz="2800" i="1" baseline="30000" dirty="0" smtClean="0"/>
              <a:t>*</a:t>
            </a:r>
            <a:r>
              <a:rPr lang="x-none" sz="2800" i="1" baseline="-25000" smtClean="0"/>
              <a:t>с </a:t>
            </a:r>
            <a:r>
              <a:rPr lang="en-US" sz="2800" dirty="0" err="1" smtClean="0"/>
              <a:t>qarshilik</a:t>
            </a:r>
            <a:r>
              <a:rPr lang="en-US" sz="2800" dirty="0" smtClean="0"/>
              <a:t> </a:t>
            </a:r>
            <a:r>
              <a:rPr lang="en-US" sz="2800" dirty="0" err="1" smtClean="0"/>
              <a:t>momenti</a:t>
            </a:r>
            <a:r>
              <a:rPr lang="en-US" sz="2800" dirty="0" smtClean="0"/>
              <a:t> </a:t>
            </a:r>
            <a:r>
              <a:rPr lang="en-US" sz="2800" dirty="0" err="1" smtClean="0"/>
              <a:t>yig’indisini</a:t>
            </a:r>
            <a:r>
              <a:rPr lang="en-US" sz="2800" dirty="0" smtClean="0"/>
              <a:t> </a:t>
            </a:r>
            <a:r>
              <a:rPr lang="en-US" sz="2800" dirty="0" err="1" smtClean="0"/>
              <a:t>tashkil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:</a:t>
            </a:r>
            <a:endParaRPr lang="uz-Cyrl-UZ" sz="2800" dirty="0" smtClean="0"/>
          </a:p>
          <a:p>
            <a:pPr algn="ctr"/>
            <a:endParaRPr lang="ru-RU" sz="2800" b="1" dirty="0" smtClean="0"/>
          </a:p>
          <a:p>
            <a:pPr algn="ctr"/>
            <a:r>
              <a:rPr lang="x-none" sz="2800" i="1" smtClean="0"/>
              <a:t>М</a:t>
            </a:r>
            <a:r>
              <a:rPr lang="en-US" sz="2800" i="1" baseline="30000" dirty="0" smtClean="0"/>
              <a:t>*</a:t>
            </a:r>
            <a:r>
              <a:rPr lang="en-US" sz="2800" i="1" dirty="0" smtClean="0"/>
              <a:t>=</a:t>
            </a:r>
            <a:r>
              <a:rPr lang="x-none" sz="2800" i="1" smtClean="0"/>
              <a:t>М</a:t>
            </a:r>
            <a:r>
              <a:rPr lang="en-US" sz="2800" i="1" baseline="-25000" dirty="0" smtClean="0"/>
              <a:t>g</a:t>
            </a:r>
            <a:r>
              <a:rPr lang="en-US" sz="2800" i="1" dirty="0" smtClean="0"/>
              <a:t>- </a:t>
            </a:r>
            <a:r>
              <a:rPr lang="x-none" sz="2800" i="1" smtClean="0"/>
              <a:t>М</a:t>
            </a:r>
            <a:r>
              <a:rPr lang="en-US" sz="2800" i="1" baseline="30000" dirty="0" smtClean="0"/>
              <a:t>*</a:t>
            </a:r>
            <a:r>
              <a:rPr lang="x-none" sz="2800" i="1" baseline="-25000" smtClean="0"/>
              <a:t>с</a:t>
            </a:r>
            <a:r>
              <a:rPr lang="en-US" sz="2800" dirty="0" smtClean="0"/>
              <a:t>				             (12.15)</a:t>
            </a:r>
            <a:endParaRPr lang="ru-RU" sz="2800" b="1" dirty="0" smtClean="0"/>
          </a:p>
          <a:p>
            <a:r>
              <a:rPr lang="x-none" sz="2800" i="1" smtClean="0"/>
              <a:t>М</a:t>
            </a:r>
            <a:r>
              <a:rPr lang="en-US" sz="2800" i="1" baseline="30000" dirty="0" smtClean="0"/>
              <a:t>*</a:t>
            </a:r>
            <a:r>
              <a:rPr lang="x-none" sz="2800" i="1" baseline="-25000" smtClean="0"/>
              <a:t>с</a:t>
            </a:r>
            <a:r>
              <a:rPr lang="x-none" sz="2800" smtClean="0"/>
              <a:t> </a:t>
            </a:r>
            <a:r>
              <a:rPr lang="en-US" sz="2800" dirty="0" err="1" smtClean="0"/>
              <a:t>ni</a:t>
            </a:r>
            <a:r>
              <a:rPr lang="en-US" sz="2800" dirty="0" smtClean="0"/>
              <a:t> </a:t>
            </a:r>
            <a:r>
              <a:rPr lang="en-US" sz="2800" dirty="0" err="1" smtClean="0"/>
              <a:t>aniqlashda</a:t>
            </a:r>
            <a:r>
              <a:rPr lang="en-US" sz="2800" dirty="0" smtClean="0"/>
              <a:t> moment </a:t>
            </a:r>
            <a:r>
              <a:rPr lang="en-US" sz="2800" dirty="0" err="1" smtClean="0"/>
              <a:t>ta’sir</a:t>
            </a:r>
            <a:r>
              <a:rPr lang="en-US" sz="2800" dirty="0" smtClean="0"/>
              <a:t> </a:t>
            </a:r>
            <a:r>
              <a:rPr lang="en-US" sz="2800" dirty="0" err="1" smtClean="0"/>
              <a:t>qilmasligini</a:t>
            </a:r>
            <a:r>
              <a:rPr lang="en-US" sz="2800" dirty="0" smtClean="0"/>
              <a:t> </a:t>
            </a:r>
            <a:r>
              <a:rPr lang="en-US" sz="2800" dirty="0" err="1" smtClean="0"/>
              <a:t>hisobga</a:t>
            </a:r>
            <a:r>
              <a:rPr lang="en-US" sz="2800" dirty="0" smtClean="0"/>
              <a:t> </a:t>
            </a:r>
            <a:r>
              <a:rPr lang="en-US" sz="2800" dirty="0" err="1" smtClean="0"/>
              <a:t>olamiz</a:t>
            </a:r>
            <a:r>
              <a:rPr lang="en-US" sz="2800" dirty="0" smtClean="0"/>
              <a:t>. </a:t>
            </a:r>
            <a:r>
              <a:rPr lang="en-US" sz="2800" dirty="0" err="1" smtClean="0"/>
              <a:t>So’ngra</a:t>
            </a:r>
            <a:r>
              <a:rPr lang="en-US" sz="2800" dirty="0" smtClean="0"/>
              <a:t>, </a:t>
            </a:r>
            <a:r>
              <a:rPr lang="en-US" sz="2800" i="1" dirty="0" smtClean="0"/>
              <a:t>Cos</a:t>
            </a:r>
            <a:r>
              <a:rPr lang="en-US" sz="2800" i="1" dirty="0" smtClean="0">
                <a:sym typeface="Symbol"/>
              </a:rPr>
              <a:t></a:t>
            </a:r>
            <a:r>
              <a:rPr lang="x-none" sz="2800" i="1" baseline="-25000" smtClean="0"/>
              <a:t>н</a:t>
            </a:r>
            <a:r>
              <a:rPr lang="en-US" sz="2800" dirty="0" smtClean="0"/>
              <a:t>=</a:t>
            </a:r>
            <a:r>
              <a:rPr lang="x-none" sz="2800" smtClean="0">
                <a:sym typeface="Symbol"/>
              </a:rPr>
              <a:t></a:t>
            </a:r>
            <a:r>
              <a:rPr lang="en-US" sz="2800" dirty="0" smtClean="0"/>
              <a:t>I, </a:t>
            </a:r>
            <a:r>
              <a:rPr lang="en-US" sz="2800" dirty="0" err="1" smtClean="0"/>
              <a:t>chunki</a:t>
            </a:r>
            <a:r>
              <a:rPr lang="en-US" sz="2800" dirty="0" smtClean="0"/>
              <a:t> </a:t>
            </a:r>
            <a:r>
              <a:rPr lang="en-US" sz="2800" i="1" dirty="0" smtClean="0"/>
              <a:t>Q </a:t>
            </a:r>
            <a:r>
              <a:rPr lang="en-US" sz="2800" dirty="0" err="1" smtClean="0"/>
              <a:t>kuchi</a:t>
            </a:r>
            <a:r>
              <a:rPr lang="en-US" sz="2800" dirty="0" smtClean="0"/>
              <a:t> </a:t>
            </a:r>
            <a:r>
              <a:rPr lang="en-US" sz="2800" dirty="0" err="1" smtClean="0"/>
              <a:t>yo’nalishi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i="1" dirty="0" smtClean="0"/>
              <a:t>V</a:t>
            </a:r>
            <a:r>
              <a:rPr lang="en-US" sz="2800" i="1" baseline="-25000" dirty="0" smtClean="0"/>
              <a:t>2 </a:t>
            </a:r>
            <a:r>
              <a:rPr lang="en-US" sz="2800" dirty="0" smtClean="0"/>
              <a:t>yuk </a:t>
            </a:r>
            <a:r>
              <a:rPr lang="en-US" sz="2800" dirty="0" err="1" smtClean="0"/>
              <a:t>tezligi</a:t>
            </a:r>
            <a:r>
              <a:rPr lang="en-US" sz="2800" dirty="0" smtClean="0"/>
              <a:t> </a:t>
            </a:r>
            <a:r>
              <a:rPr lang="en-US" sz="2800" dirty="0" err="1" smtClean="0"/>
              <a:t>orasidagi</a:t>
            </a:r>
            <a:r>
              <a:rPr lang="en-US" sz="2800" dirty="0" smtClean="0"/>
              <a:t> </a:t>
            </a:r>
            <a:r>
              <a:rPr lang="en-US" sz="2800" dirty="0" smtClean="0">
                <a:sym typeface="Symbol"/>
              </a:rPr>
              <a:t></a:t>
            </a:r>
            <a:r>
              <a:rPr lang="x-none" sz="2800" baseline="-25000" smtClean="0"/>
              <a:t>н</a:t>
            </a:r>
            <a:r>
              <a:rPr lang="x-none" sz="2800" smtClean="0"/>
              <a:t> </a:t>
            </a:r>
            <a:r>
              <a:rPr lang="en-US" sz="2800" dirty="0" err="1" smtClean="0"/>
              <a:t>burchak</a:t>
            </a:r>
            <a:r>
              <a:rPr lang="en-US" sz="2800" dirty="0" smtClean="0"/>
              <a:t> </a:t>
            </a:r>
            <a:r>
              <a:rPr lang="en-US" sz="2800" dirty="0" err="1" smtClean="0"/>
              <a:t>yukni</a:t>
            </a:r>
            <a:r>
              <a:rPr lang="en-US" sz="2800" dirty="0" smtClean="0"/>
              <a:t> </a:t>
            </a:r>
            <a:r>
              <a:rPr lang="en-US" sz="2800" dirty="0" err="1" smtClean="0"/>
              <a:t>ko’tarish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tushirishda</a:t>
            </a:r>
            <a:r>
              <a:rPr lang="en-US" sz="2800" dirty="0" smtClean="0"/>
              <a:t>, </a:t>
            </a:r>
            <a:r>
              <a:rPr lang="en-US" sz="2800" dirty="0" err="1" smtClean="0"/>
              <a:t>tegishlicha</a:t>
            </a:r>
            <a:r>
              <a:rPr lang="en-US" sz="2800" dirty="0" smtClean="0"/>
              <a:t> 130</a:t>
            </a:r>
            <a:r>
              <a:rPr lang="en-US" sz="2800" baseline="30000" dirty="0" smtClean="0"/>
              <a:t>0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0 </a:t>
            </a:r>
            <a:r>
              <a:rPr lang="en-US" sz="2800" dirty="0" err="1" smtClean="0"/>
              <a:t>gradusni</a:t>
            </a:r>
            <a:r>
              <a:rPr lang="en-US" sz="2800" dirty="0" smtClean="0"/>
              <a:t> </a:t>
            </a:r>
            <a:r>
              <a:rPr lang="en-US" sz="2800" dirty="0" err="1" smtClean="0"/>
              <a:t>tashkil</a:t>
            </a:r>
            <a:r>
              <a:rPr lang="en-US" sz="2800" dirty="0" smtClean="0"/>
              <a:t> </a:t>
            </a:r>
            <a:r>
              <a:rPr lang="en-US" sz="2800" dirty="0" err="1" smtClean="0"/>
              <a:t>qiladi</a:t>
            </a:r>
            <a:r>
              <a:rPr lang="en-US" sz="2800" dirty="0" smtClean="0"/>
              <a:t>.</a:t>
            </a:r>
            <a:endParaRPr lang="ru-RU" sz="2800" b="1" dirty="0" smtClean="0"/>
          </a:p>
          <a:p>
            <a:r>
              <a:rPr lang="en-US" sz="2800" dirty="0" smtClean="0"/>
              <a:t>	</a:t>
            </a:r>
            <a:r>
              <a:rPr lang="en-US" sz="2800" dirty="0" err="1" smtClean="0"/>
              <a:t>Bayon</a:t>
            </a:r>
            <a:r>
              <a:rPr lang="en-US" sz="2800" dirty="0" smtClean="0"/>
              <a:t> </a:t>
            </a:r>
            <a:r>
              <a:rPr lang="en-US" sz="2800" dirty="0" err="1" smtClean="0"/>
              <a:t>qilinganni</a:t>
            </a:r>
            <a:r>
              <a:rPr lang="en-US" sz="2800" dirty="0" smtClean="0"/>
              <a:t> </a:t>
            </a:r>
            <a:r>
              <a:rPr lang="en-US" sz="2800" dirty="0" err="1" smtClean="0"/>
              <a:t>nazarga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:</a:t>
            </a:r>
            <a:endParaRPr lang="ru-RU" sz="2800" b="1" dirty="0" smtClean="0"/>
          </a:p>
          <a:p>
            <a:pPr algn="r"/>
            <a:r>
              <a:rPr lang="en-US" sz="2800" dirty="0" smtClean="0"/>
              <a:t>			    (12.16)</a:t>
            </a:r>
            <a:endParaRPr lang="ru-RU" sz="2800" b="1" dirty="0"/>
          </a:p>
        </p:txBody>
      </p:sp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7590" name="Object 6"/>
          <p:cNvGraphicFramePr>
            <a:graphicFrameLocks noChangeAspect="1"/>
          </p:cNvGraphicFramePr>
          <p:nvPr/>
        </p:nvGraphicFramePr>
        <p:xfrm>
          <a:off x="3892732" y="5708468"/>
          <a:ext cx="3696788" cy="928064"/>
        </p:xfrm>
        <a:graphic>
          <a:graphicData uri="http://schemas.openxmlformats.org/presentationml/2006/ole">
            <p:oleObj spid="_x0000_s67590" name="Формула" r:id="rId3" imgW="1764534" imgH="444307" progId="Equation.3">
              <p:embed/>
            </p:oleObj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548640" y="655053"/>
            <a:ext cx="10946674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err="1" smtClean="0"/>
              <a:t>Formulada</a:t>
            </a:r>
            <a:r>
              <a:rPr lang="en-US" sz="2800" dirty="0" smtClean="0"/>
              <a:t> </a:t>
            </a:r>
            <a:r>
              <a:rPr lang="en-US" sz="2800" i="1" dirty="0" smtClean="0"/>
              <a:t>V</a:t>
            </a:r>
            <a:r>
              <a:rPr lang="en-US" sz="2800" dirty="0" smtClean="0"/>
              <a:t> </a:t>
            </a:r>
            <a:r>
              <a:rPr lang="en-US" sz="2800" dirty="0" err="1" smtClean="0"/>
              <a:t>ni</a:t>
            </a:r>
            <a:r>
              <a:rPr lang="en-US" sz="2800" dirty="0" smtClean="0"/>
              <a:t> </a:t>
            </a:r>
            <a:r>
              <a:rPr lang="en-US" sz="2800" dirty="0" err="1" smtClean="0"/>
              <a:t>almashtirish</a:t>
            </a:r>
            <a:r>
              <a:rPr lang="en-US" sz="2800" dirty="0" smtClean="0"/>
              <a:t> (12.10) </a:t>
            </a:r>
            <a:r>
              <a:rPr lang="en-US" sz="2800" dirty="0" err="1" smtClean="0"/>
              <a:t>ga</a:t>
            </a:r>
            <a:r>
              <a:rPr lang="en-US" sz="2800" dirty="0" smtClean="0"/>
              <a:t> </a:t>
            </a:r>
            <a:r>
              <a:rPr lang="en-US" sz="2800" dirty="0" err="1" smtClean="0"/>
              <a:t>muvofiq</a:t>
            </a:r>
            <a:r>
              <a:rPr lang="en-US" sz="2800" dirty="0" smtClean="0"/>
              <a:t> </a:t>
            </a:r>
            <a:r>
              <a:rPr lang="en-US" sz="2800" dirty="0" err="1" smtClean="0"/>
              <a:t>bajariladi</a:t>
            </a:r>
            <a:r>
              <a:rPr lang="en-US" sz="2800" dirty="0" smtClean="0"/>
              <a:t>. </a:t>
            </a:r>
            <a:r>
              <a:rPr lang="en-US" sz="2800" dirty="0" err="1" smtClean="0"/>
              <a:t>Keyin</a:t>
            </a:r>
            <a:r>
              <a:rPr lang="en-US" sz="2800" dirty="0" smtClean="0"/>
              <a:t> </a:t>
            </a:r>
            <a:r>
              <a:rPr lang="en-US" sz="2800" dirty="0" err="1" smtClean="0"/>
              <a:t>masala</a:t>
            </a:r>
            <a:r>
              <a:rPr lang="en-US" sz="2800" dirty="0" smtClean="0"/>
              <a:t> </a:t>
            </a:r>
            <a:r>
              <a:rPr lang="en-US" sz="2800" dirty="0" err="1" smtClean="0"/>
              <a:t>sharti</a:t>
            </a:r>
            <a:r>
              <a:rPr lang="en-US" sz="2800" dirty="0" smtClean="0"/>
              <a:t> </a:t>
            </a:r>
            <a:r>
              <a:rPr lang="en-US" sz="2800" dirty="0" err="1" smtClean="0"/>
              <a:t>bo’yicha</a:t>
            </a:r>
            <a:r>
              <a:rPr lang="en-US" sz="2800" dirty="0" smtClean="0"/>
              <a:t> </a:t>
            </a:r>
            <a:r>
              <a:rPr lang="en-US" sz="2800" i="1" dirty="0" smtClean="0"/>
              <a:t>Mg=/1,5</a:t>
            </a:r>
            <a:r>
              <a:rPr lang="en-US" sz="2800" i="1" dirty="0" smtClean="0">
                <a:sym typeface="Symbol"/>
              </a:rPr>
              <a:t></a:t>
            </a:r>
            <a:r>
              <a:rPr lang="en-US" sz="2800" i="1" dirty="0" smtClean="0"/>
              <a:t>M</a:t>
            </a:r>
            <a:r>
              <a:rPr lang="en-US" sz="2800" i="1" baseline="30000" dirty="0" smtClean="0"/>
              <a:t>*</a:t>
            </a:r>
            <a:r>
              <a:rPr lang="en-US" sz="2800" i="1" baseline="-25000" dirty="0" smtClean="0"/>
              <a:t>c</a:t>
            </a:r>
            <a:r>
              <a:rPr lang="en-US" sz="2800" i="1" dirty="0" smtClean="0"/>
              <a:t>/</a:t>
            </a:r>
            <a:r>
              <a:rPr lang="en-US" sz="2800" dirty="0" smtClean="0"/>
              <a:t>. </a:t>
            </a:r>
            <a:r>
              <a:rPr lang="en-US" sz="2800" dirty="0" err="1" smtClean="0"/>
              <a:t>inobatga</a:t>
            </a:r>
            <a:r>
              <a:rPr lang="en-US" sz="2800" dirty="0" smtClean="0"/>
              <a:t> </a:t>
            </a:r>
            <a:r>
              <a:rPr lang="en-US" sz="2800" dirty="0" err="1" smtClean="0"/>
              <a:t>olamiz</a:t>
            </a:r>
            <a:r>
              <a:rPr lang="en-US" sz="2800" dirty="0" smtClean="0"/>
              <a:t>. </a:t>
            </a:r>
            <a:r>
              <a:rPr lang="en-US" sz="2800" dirty="0" err="1" smtClean="0"/>
              <a:t>Ushbu</a:t>
            </a:r>
            <a:r>
              <a:rPr lang="en-US" sz="2800" dirty="0" smtClean="0"/>
              <a:t> </a:t>
            </a:r>
            <a:r>
              <a:rPr lang="en-US" sz="2800" dirty="0" err="1" smtClean="0"/>
              <a:t>shartni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 (12.16) </a:t>
            </a:r>
            <a:r>
              <a:rPr lang="en-US" sz="2800" dirty="0" err="1" smtClean="0"/>
              <a:t>formulani</a:t>
            </a:r>
            <a:r>
              <a:rPr lang="en-US" sz="2800" dirty="0" smtClean="0"/>
              <a:t> </a:t>
            </a:r>
            <a:r>
              <a:rPr lang="en-US" sz="2800" dirty="0" err="1" smtClean="0"/>
              <a:t>hisobga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, (12.15) </a:t>
            </a:r>
            <a:r>
              <a:rPr lang="en-US" sz="2800" dirty="0" err="1" smtClean="0"/>
              <a:t>formulani</a:t>
            </a:r>
            <a:r>
              <a:rPr lang="en-US" sz="2800" dirty="0" smtClean="0"/>
              <a:t> </a:t>
            </a:r>
            <a:r>
              <a:rPr lang="en-US" sz="2800" dirty="0" err="1" smtClean="0"/>
              <a:t>yakuniy</a:t>
            </a:r>
            <a:r>
              <a:rPr lang="en-US" sz="2800" dirty="0" smtClean="0"/>
              <a:t> </a:t>
            </a:r>
            <a:r>
              <a:rPr lang="en-US" sz="2800" dirty="0" err="1" smtClean="0"/>
              <a:t>ko’rinishga</a:t>
            </a:r>
            <a:r>
              <a:rPr lang="en-US" sz="2800" dirty="0" smtClean="0"/>
              <a:t> </a:t>
            </a:r>
            <a:r>
              <a:rPr lang="en-US" sz="2800" dirty="0" err="1" smtClean="0"/>
              <a:t>keltiramiz</a:t>
            </a:r>
            <a:r>
              <a:rPr lang="en-US" sz="2800" dirty="0" smtClean="0"/>
              <a:t>:</a:t>
            </a:r>
            <a:endParaRPr lang="ru-RU" sz="2800" b="1" dirty="0" smtClean="0"/>
          </a:p>
          <a:p>
            <a:pPr algn="r"/>
            <a:r>
              <a:rPr lang="en-US" sz="2800" dirty="0" smtClean="0"/>
              <a:t>	(12.17)</a:t>
            </a:r>
            <a:endParaRPr lang="ru-RU" sz="2800" b="1" dirty="0" smtClean="0"/>
          </a:p>
          <a:p>
            <a:r>
              <a:rPr lang="en-US" sz="2800" dirty="0" smtClean="0"/>
              <a:t> </a:t>
            </a:r>
            <a:endParaRPr lang="uz-Cyrl-UZ" sz="2800" dirty="0" smtClean="0"/>
          </a:p>
          <a:p>
            <a:endParaRPr lang="uz-Cyrl-UZ" sz="2800" dirty="0" smtClean="0"/>
          </a:p>
          <a:p>
            <a:r>
              <a:rPr lang="en-US" sz="2800" dirty="0" smtClean="0"/>
              <a:t>(</a:t>
            </a:r>
            <a:r>
              <a:rPr lang="en-US" sz="2800" dirty="0" smtClean="0"/>
              <a:t>12.17) </a:t>
            </a:r>
            <a:r>
              <a:rPr lang="en-US" sz="2800" dirty="0" err="1" smtClean="0"/>
              <a:t>kiruvchi</a:t>
            </a:r>
            <a:r>
              <a:rPr lang="en-US" sz="2800" dirty="0" smtClean="0"/>
              <a:t> </a:t>
            </a:r>
            <a:r>
              <a:rPr lang="en-US" sz="2800" dirty="0" err="1" smtClean="0"/>
              <a:t>parametrlarning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sonli</a:t>
            </a:r>
            <a:r>
              <a:rPr lang="en-US" sz="2800" dirty="0" smtClean="0"/>
              <a:t> </a:t>
            </a:r>
            <a:r>
              <a:rPr lang="en-US" sz="2800" dirty="0" err="1" smtClean="0"/>
              <a:t>qiymatlarini</a:t>
            </a:r>
            <a:r>
              <a:rPr lang="en-US" sz="2800" dirty="0" smtClean="0"/>
              <a:t> </a:t>
            </a:r>
            <a:r>
              <a:rPr lang="en-US" sz="2800" dirty="0" err="1" smtClean="0"/>
              <a:t>qo’yib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quyidagini</a:t>
            </a:r>
            <a:r>
              <a:rPr lang="en-US" sz="2800" dirty="0" smtClean="0"/>
              <a:t> </a:t>
            </a:r>
            <a:r>
              <a:rPr lang="en-US" sz="2800" dirty="0" err="1" smtClean="0"/>
              <a:t>olamiz</a:t>
            </a:r>
            <a:r>
              <a:rPr lang="en-US" sz="2800" dirty="0" smtClean="0"/>
              <a:t>:</a:t>
            </a:r>
            <a:endParaRPr lang="ru-RU" sz="2800" b="1" dirty="0" smtClean="0"/>
          </a:p>
          <a:p>
            <a:endParaRPr lang="uz-Cyrl-UZ" sz="2800" i="1" dirty="0" smtClean="0"/>
          </a:p>
          <a:p>
            <a:r>
              <a:rPr lang="x-none" sz="2800" i="1" smtClean="0"/>
              <a:t>М</a:t>
            </a:r>
            <a:r>
              <a:rPr lang="en-US" sz="2800" i="1" baseline="30000" dirty="0" smtClean="0"/>
              <a:t>*</a:t>
            </a:r>
            <a:r>
              <a:rPr lang="en-US" sz="2800" i="1" dirty="0" smtClean="0"/>
              <a:t>=0,25</a:t>
            </a:r>
            <a:r>
              <a:rPr lang="x-none" sz="2800" i="1" smtClean="0">
                <a:sym typeface="Symbol"/>
              </a:rPr>
              <a:t></a:t>
            </a:r>
            <a:r>
              <a:rPr lang="en-US" sz="2800" i="1" dirty="0" smtClean="0"/>
              <a:t>14</a:t>
            </a:r>
            <a:r>
              <a:rPr lang="x-none" sz="2800" i="1" smtClean="0">
                <a:sym typeface="Symbol"/>
              </a:rPr>
              <a:t></a:t>
            </a:r>
            <a:r>
              <a:rPr lang="en-US" sz="2800" i="1" dirty="0" smtClean="0"/>
              <a:t>1000</a:t>
            </a:r>
            <a:r>
              <a:rPr lang="x-none" sz="2800" i="1" smtClean="0">
                <a:sym typeface="Symbol"/>
              </a:rPr>
              <a:t></a:t>
            </a:r>
            <a:r>
              <a:rPr lang="en-US" sz="2800" i="1" dirty="0" smtClean="0"/>
              <a:t>0,5</a:t>
            </a:r>
            <a:r>
              <a:rPr lang="x-none" sz="2800" i="1" smtClean="0">
                <a:sym typeface="Symbol"/>
              </a:rPr>
              <a:t></a:t>
            </a:r>
            <a:r>
              <a:rPr lang="en-US" sz="2800" i="1" dirty="0" smtClean="0"/>
              <a:t>0,01=17,5 </a:t>
            </a:r>
            <a:r>
              <a:rPr lang="x-none" sz="2800" i="1" smtClean="0"/>
              <a:t>нм</a:t>
            </a:r>
            <a:r>
              <a:rPr lang="en-US" sz="2800" i="1" dirty="0" smtClean="0"/>
              <a:t>	</a:t>
            </a:r>
            <a:r>
              <a:rPr lang="en-US" sz="2800" dirty="0" smtClean="0"/>
              <a:t>	      (</a:t>
            </a:r>
            <a:r>
              <a:rPr lang="en-US" sz="2800" dirty="0" smtClean="0"/>
              <a:t>12.1</a:t>
            </a:r>
            <a:r>
              <a:rPr lang="uz-Cyrl-UZ" sz="2800" dirty="0" smtClean="0"/>
              <a:t>8</a:t>
            </a:r>
            <a:r>
              <a:rPr lang="en-US" sz="2800" dirty="0" smtClean="0"/>
              <a:t>)</a:t>
            </a:r>
            <a:endParaRPr lang="ru-RU" sz="2800" b="1" dirty="0" smtClean="0"/>
          </a:p>
        </p:txBody>
      </p:sp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8611" name="Object 3"/>
          <p:cNvGraphicFramePr>
            <a:graphicFrameLocks noChangeAspect="1"/>
          </p:cNvGraphicFramePr>
          <p:nvPr/>
        </p:nvGraphicFramePr>
        <p:xfrm>
          <a:off x="3030583" y="1867989"/>
          <a:ext cx="6781070" cy="953588"/>
        </p:xfrm>
        <a:graphic>
          <a:graphicData uri="http://schemas.openxmlformats.org/presentationml/2006/ole">
            <p:oleObj spid="_x0000_s68611" name="Формула" r:id="rId3" imgW="2794000" imgH="393700" progId="Equation.3">
              <p:embed/>
            </p:oleObj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/>
          <a:srcRect l="24597" t="26964" r="19883" b="9643"/>
          <a:stretch>
            <a:fillRect/>
          </a:stretch>
        </p:blipFill>
        <p:spPr bwMode="auto">
          <a:xfrm>
            <a:off x="1358536" y="222068"/>
            <a:ext cx="9278969" cy="595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/>
          <a:srcRect l="24196" t="22857" r="19883" b="20000"/>
          <a:stretch>
            <a:fillRect/>
          </a:stretch>
        </p:blipFill>
        <p:spPr bwMode="auto">
          <a:xfrm>
            <a:off x="927464" y="391885"/>
            <a:ext cx="9731666" cy="5590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/>
          <a:srcRect l="24899" t="25893" r="20686" b="12143"/>
          <a:stretch>
            <a:fillRect/>
          </a:stretch>
        </p:blipFill>
        <p:spPr bwMode="auto">
          <a:xfrm>
            <a:off x="1293222" y="274318"/>
            <a:ext cx="9653451" cy="6180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/>
          <a:srcRect l="25702" t="24107" r="20385" b="16071"/>
          <a:stretch>
            <a:fillRect/>
          </a:stretch>
        </p:blipFill>
        <p:spPr bwMode="auto">
          <a:xfrm>
            <a:off x="1280159" y="522514"/>
            <a:ext cx="9627327" cy="6005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847165" y="914400"/>
            <a:ext cx="1035423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b="1" i="1" dirty="0" smtClean="0"/>
              <a:t>12.4. </a:t>
            </a:r>
            <a:r>
              <a:rPr lang="en-US" b="1" i="1" dirty="0" err="1" smtClean="0"/>
              <a:t>O’z</a:t>
            </a:r>
            <a:r>
              <a:rPr lang="en-US" b="1" i="1" dirty="0" smtClean="0"/>
              <a:t>- </a:t>
            </a:r>
            <a:r>
              <a:rPr lang="en-US" b="1" i="1" dirty="0" err="1" smtClean="0"/>
              <a:t>o’zini</a:t>
            </a:r>
            <a:r>
              <a:rPr lang="en-US" b="1" i="1" dirty="0" smtClean="0"/>
              <a:t> </a:t>
            </a:r>
            <a:r>
              <a:rPr lang="en-US" b="1" i="1" dirty="0" err="1" smtClean="0"/>
              <a:t>tekshirish</a:t>
            </a:r>
            <a:r>
              <a:rPr lang="en-US" b="1" i="1" dirty="0" smtClean="0"/>
              <a:t> </a:t>
            </a:r>
            <a:r>
              <a:rPr lang="en-US" b="1" i="1" dirty="0" err="1" smtClean="0"/>
              <a:t>savollari</a:t>
            </a:r>
            <a:endParaRPr lang="uz-Cyrl-UZ" b="1" i="1" dirty="0" smtClean="0"/>
          </a:p>
          <a:p>
            <a:endParaRPr lang="ru-RU" b="1" dirty="0" smtClean="0"/>
          </a:p>
          <a:p>
            <a:r>
              <a:rPr lang="en-US" dirty="0" smtClean="0"/>
              <a:t>1.</a:t>
            </a:r>
            <a:r>
              <a:rPr lang="en-US" b="1" dirty="0" smtClean="0"/>
              <a:t> </a:t>
            </a:r>
            <a:r>
              <a:rPr lang="en-US" dirty="0" err="1" smtClean="0"/>
              <a:t>Sistemaning</a:t>
            </a:r>
            <a:r>
              <a:rPr lang="en-US" dirty="0" smtClean="0"/>
              <a:t> </a:t>
            </a:r>
            <a:r>
              <a:rPr lang="en-US" dirty="0" err="1" smtClean="0"/>
              <a:t>o’zgaruvchan</a:t>
            </a:r>
            <a:r>
              <a:rPr lang="en-US" dirty="0" smtClean="0"/>
              <a:t> </a:t>
            </a:r>
            <a:r>
              <a:rPr lang="en-US" dirty="0" err="1" smtClean="0"/>
              <a:t>massasida</a:t>
            </a:r>
            <a:r>
              <a:rPr lang="en-US" dirty="0" smtClean="0"/>
              <a:t> </a:t>
            </a:r>
            <a:r>
              <a:rPr lang="en-US" dirty="0" err="1" smtClean="0"/>
              <a:t>mashinaning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tenglamasi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keltirib</a:t>
            </a:r>
            <a:r>
              <a:rPr lang="en-US" dirty="0" smtClean="0"/>
              <a:t> </a:t>
            </a:r>
            <a:r>
              <a:rPr lang="en-US" dirty="0" err="1" smtClean="0"/>
              <a:t>chiqariladi</a:t>
            </a:r>
            <a:r>
              <a:rPr lang="en-US" dirty="0" smtClean="0"/>
              <a:t>?</a:t>
            </a:r>
            <a:endParaRPr lang="ru-RU" b="1" dirty="0" smtClean="0"/>
          </a:p>
          <a:p>
            <a:r>
              <a:rPr lang="en-US" dirty="0" smtClean="0"/>
              <a:t>2. </a:t>
            </a:r>
            <a:r>
              <a:rPr lang="en-US" dirty="0" err="1" smtClean="0"/>
              <a:t>Keltirilgan</a:t>
            </a:r>
            <a:r>
              <a:rPr lang="en-US" dirty="0" smtClean="0"/>
              <a:t> </a:t>
            </a:r>
            <a:r>
              <a:rPr lang="en-US" dirty="0" err="1" smtClean="0"/>
              <a:t>bo’g’inni</a:t>
            </a:r>
            <a:r>
              <a:rPr lang="en-US" dirty="0" smtClean="0"/>
              <a:t> </a:t>
            </a:r>
            <a:r>
              <a:rPr lang="en-US" dirty="0" err="1" smtClean="0"/>
              <a:t>o’zgaruvchan</a:t>
            </a:r>
            <a:r>
              <a:rPr lang="en-US" dirty="0" smtClean="0"/>
              <a:t> </a:t>
            </a:r>
            <a:r>
              <a:rPr lang="en-US" dirty="0" err="1" smtClean="0"/>
              <a:t>inersiya</a:t>
            </a:r>
            <a:r>
              <a:rPr lang="en-US" dirty="0" smtClean="0"/>
              <a:t> </a:t>
            </a:r>
            <a:r>
              <a:rPr lang="en-US" dirty="0" err="1" smtClean="0"/>
              <a:t>momentidagi</a:t>
            </a:r>
            <a:r>
              <a:rPr lang="en-US" dirty="0" smtClean="0"/>
              <a:t> </a:t>
            </a:r>
            <a:r>
              <a:rPr lang="en-US" dirty="0" err="1" smtClean="0"/>
              <a:t>differensial</a:t>
            </a:r>
            <a:r>
              <a:rPr lang="en-US" dirty="0" smtClean="0"/>
              <a:t> </a:t>
            </a:r>
            <a:r>
              <a:rPr lang="en-US" dirty="0" err="1" smtClean="0"/>
              <a:t>tenglamasini</a:t>
            </a:r>
            <a:r>
              <a:rPr lang="en-US" dirty="0" smtClean="0"/>
              <a:t> </a:t>
            </a:r>
            <a:r>
              <a:rPr lang="en-US" dirty="0" err="1" smtClean="0"/>
              <a:t>yozing</a:t>
            </a:r>
            <a:r>
              <a:rPr lang="en-US" dirty="0" smtClean="0"/>
              <a:t>.</a:t>
            </a:r>
            <a:endParaRPr lang="ru-RU" b="1" dirty="0" smtClean="0"/>
          </a:p>
          <a:p>
            <a:r>
              <a:rPr lang="en-US" dirty="0" smtClean="0"/>
              <a:t>3. </a:t>
            </a:r>
            <a:r>
              <a:rPr lang="en-US" dirty="0" err="1" smtClean="0"/>
              <a:t>Mashina</a:t>
            </a:r>
            <a:r>
              <a:rPr lang="en-US" dirty="0" smtClean="0"/>
              <a:t> </a:t>
            </a:r>
            <a:r>
              <a:rPr lang="en-US" dirty="0" err="1" smtClean="0"/>
              <a:t>agregatini</a:t>
            </a:r>
            <a:r>
              <a:rPr lang="en-US" dirty="0" smtClean="0"/>
              <a:t> </a:t>
            </a:r>
            <a:r>
              <a:rPr lang="en-US" dirty="0" err="1" smtClean="0"/>
              <a:t>keltirilgan</a:t>
            </a:r>
            <a:r>
              <a:rPr lang="en-US" dirty="0" smtClean="0"/>
              <a:t> </a:t>
            </a:r>
            <a:r>
              <a:rPr lang="en-US" dirty="0" err="1" smtClean="0"/>
              <a:t>inersiya</a:t>
            </a:r>
            <a:r>
              <a:rPr lang="en-US" dirty="0" smtClean="0"/>
              <a:t> </a:t>
            </a:r>
            <a:r>
              <a:rPr lang="en-US" dirty="0" err="1" smtClean="0"/>
              <a:t>momentini</a:t>
            </a:r>
            <a:r>
              <a:rPr lang="en-US" dirty="0" smtClean="0"/>
              <a:t> </a:t>
            </a:r>
            <a:r>
              <a:rPr lang="en-US" dirty="0" err="1" smtClean="0"/>
              <a:t>hisoblashga</a:t>
            </a:r>
            <a:r>
              <a:rPr lang="en-US" dirty="0" smtClean="0"/>
              <a:t> </a:t>
            </a:r>
            <a:r>
              <a:rPr lang="en-US" dirty="0" err="1" smtClean="0"/>
              <a:t>misol</a:t>
            </a:r>
            <a:r>
              <a:rPr lang="en-US" dirty="0" smtClean="0"/>
              <a:t> </a:t>
            </a:r>
            <a:r>
              <a:rPr lang="en-US" dirty="0" err="1" smtClean="0"/>
              <a:t>keltiring</a:t>
            </a:r>
            <a:r>
              <a:rPr lang="en-US" dirty="0" smtClean="0"/>
              <a:t>.</a:t>
            </a:r>
            <a:endParaRPr lang="ru-RU" b="1" dirty="0" smtClean="0"/>
          </a:p>
          <a:p>
            <a:r>
              <a:rPr lang="en-US" dirty="0" smtClean="0"/>
              <a:t>4. </a:t>
            </a:r>
            <a:r>
              <a:rPr lang="en-US" dirty="0" err="1" smtClean="0"/>
              <a:t>Mashina</a:t>
            </a:r>
            <a:r>
              <a:rPr lang="en-US" dirty="0" smtClean="0"/>
              <a:t> </a:t>
            </a:r>
            <a:r>
              <a:rPr lang="en-US" dirty="0" err="1" smtClean="0"/>
              <a:t>agregatini</a:t>
            </a:r>
            <a:r>
              <a:rPr lang="en-US" dirty="0" smtClean="0"/>
              <a:t> </a:t>
            </a:r>
            <a:r>
              <a:rPr lang="en-US" dirty="0" err="1" smtClean="0"/>
              <a:t>jadallashtirish</a:t>
            </a:r>
            <a:r>
              <a:rPr lang="en-US" dirty="0" smtClean="0"/>
              <a:t> </a:t>
            </a:r>
            <a:r>
              <a:rPr lang="en-US" dirty="0" err="1" smtClean="0"/>
              <a:t>vaqti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aniqlanadi</a:t>
            </a:r>
            <a:r>
              <a:rPr lang="en-US" dirty="0" smtClean="0"/>
              <a:t>?</a:t>
            </a:r>
            <a:endParaRPr lang="ru-RU" b="1" dirty="0" smtClean="0"/>
          </a:p>
          <a:p>
            <a:r>
              <a:rPr lang="en-US" dirty="0" smtClean="0"/>
              <a:t>5</a:t>
            </a:r>
            <a:r>
              <a:rPr lang="en-US" b="1" dirty="0" smtClean="0"/>
              <a:t>. </a:t>
            </a:r>
            <a:r>
              <a:rPr lang="en-US" dirty="0" err="1" smtClean="0"/>
              <a:t>Jadallashish</a:t>
            </a:r>
            <a:r>
              <a:rPr lang="en-US" dirty="0" smtClean="0"/>
              <a:t> </a:t>
            </a:r>
            <a:r>
              <a:rPr lang="en-US" dirty="0" err="1" smtClean="0"/>
              <a:t>vaqtida</a:t>
            </a:r>
            <a:r>
              <a:rPr lang="en-US" dirty="0" smtClean="0"/>
              <a:t> </a:t>
            </a:r>
            <a:r>
              <a:rPr lang="en-US" dirty="0" err="1" smtClean="0"/>
              <a:t>barabanning</a:t>
            </a:r>
            <a:r>
              <a:rPr lang="en-US" dirty="0" smtClean="0"/>
              <a:t> </a:t>
            </a:r>
            <a:r>
              <a:rPr lang="en-US" dirty="0" err="1" smtClean="0"/>
              <a:t>aylanish</a:t>
            </a:r>
            <a:r>
              <a:rPr lang="en-US" dirty="0" smtClean="0"/>
              <a:t> </a:t>
            </a:r>
            <a:r>
              <a:rPr lang="en-US" dirty="0" err="1" smtClean="0"/>
              <a:t>soni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hisoblanadi</a:t>
            </a:r>
            <a:r>
              <a:rPr lang="en-US" dirty="0" smtClean="0"/>
              <a:t>?</a:t>
            </a:r>
            <a:endParaRPr lang="ru-RU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182</TotalTime>
  <Words>552</Words>
  <Application>Microsoft Office PowerPoint</Application>
  <PresentationFormat>Произвольный</PresentationFormat>
  <Paragraphs>89</Paragraphs>
  <Slides>20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Эркер</vt:lpstr>
      <vt:lpstr>Формула</vt:lpstr>
      <vt:lpstr>Microsoft Equation 3.0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1-MА`RUZА  Mashina va mexanizmlar dinamikasi fanidan muammolari  va vazifalari </dc:title>
  <dc:creator>проректор</dc:creator>
  <cp:lastModifiedBy>LENOVO</cp:lastModifiedBy>
  <cp:revision>50</cp:revision>
  <dcterms:created xsi:type="dcterms:W3CDTF">2015-04-17T10:28:35Z</dcterms:created>
  <dcterms:modified xsi:type="dcterms:W3CDTF">2019-05-22T12:22:48Z</dcterms:modified>
</cp:coreProperties>
</file>