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5" r:id="rId4"/>
    <p:sldId id="258" r:id="rId5"/>
    <p:sldId id="287" r:id="rId6"/>
    <p:sldId id="288" r:id="rId7"/>
    <p:sldId id="276" r:id="rId8"/>
    <p:sldId id="279" r:id="rId9"/>
    <p:sldId id="280" r:id="rId10"/>
    <p:sldId id="281" r:id="rId11"/>
    <p:sldId id="289" r:id="rId12"/>
    <p:sldId id="290" r:id="rId13"/>
    <p:sldId id="291" r:id="rId14"/>
    <p:sldId id="283" r:id="rId15"/>
    <p:sldId id="285" r:id="rId16"/>
    <p:sldId id="286" r:id="rId17"/>
    <p:sldId id="292" r:id="rId18"/>
    <p:sldId id="293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0A8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2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23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24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25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оугольник 26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1" name="Скругленный прямоугольник 29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2" name="Скругленный прямоугольник 30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Прямоугольник 6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Прямоугольник 9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Прямоугольник 10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Прямоугольник 18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7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5864D-B6D1-4744-8D81-91F35D0E20B8}" type="datetimeFigureOut">
              <a:rPr lang="ru-RU"/>
              <a:pPr>
                <a:defRPr/>
              </a:pPr>
              <a:t>25.05.2019</a:t>
            </a:fld>
            <a:endParaRPr lang="ru-RU"/>
          </a:p>
        </p:txBody>
      </p:sp>
      <p:sp>
        <p:nvSpPr>
          <p:cNvPr id="18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1CB6177-E811-4540-A784-994072EA1B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6B53F-9052-4645-B990-DEAF992C8EB8}" type="datetimeFigureOut">
              <a:rPr lang="ru-RU"/>
              <a:pPr>
                <a:defRPr/>
              </a:pPr>
              <a:t>25.05.2019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DA60B-92BC-4896-9CCC-4D68D417A5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16A73-BCDF-4017-8B8F-4E17363F6DD4}" type="datetimeFigureOut">
              <a:rPr lang="ru-RU"/>
              <a:pPr>
                <a:defRPr/>
              </a:pPr>
              <a:t>25.05.2019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A80A5-70ED-4679-99E1-F706074BCE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89A41-1BD1-4426-8CB5-9F1180755BB6}" type="datetimeFigureOut">
              <a:rPr lang="ru-RU"/>
              <a:pPr>
                <a:defRPr/>
              </a:pPr>
              <a:t>25.05.2019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50275-9732-45C6-ACD1-AFEC41AC76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636FBF2-F9A9-4A93-8ACD-0F1EE935D7BE}" type="datetimeFigureOut">
              <a:rPr lang="ru-RU"/>
              <a:pPr>
                <a:defRPr/>
              </a:pPr>
              <a:t>25.05.2019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79183E8-67A7-4041-B15F-7E55200A6B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CB788-4E0D-48F8-BAD6-FEE3ED4E13E9}" type="datetimeFigureOut">
              <a:rPr lang="ru-RU"/>
              <a:pPr>
                <a:defRPr/>
              </a:pPr>
              <a:t>25.05.2019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16E44-8F88-451A-8752-68CB5A471D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BB924-E7AE-4A5E-AC50-813F43F2FD42}" type="datetimeFigureOut">
              <a:rPr lang="ru-RU"/>
              <a:pPr>
                <a:defRPr/>
              </a:pPr>
              <a:t>25.05.2019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F3291-F561-4B41-ABD7-BB254F181C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A29DB-21BB-4650-8BD8-56D8E3B29310}" type="datetimeFigureOut">
              <a:rPr lang="ru-RU"/>
              <a:pPr>
                <a:defRPr/>
              </a:pPr>
              <a:t>25.05.2019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F8854-FDCE-42B1-BEBD-995E0434A2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9A71D-0BB7-4E18-BF6E-8B4BB469B614}" type="datetimeFigureOut">
              <a:rPr lang="ru-RU"/>
              <a:pPr>
                <a:defRPr/>
              </a:pPr>
              <a:t>25.05.2019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C6979-E3FD-49BC-91F5-C488866011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F481E-CCC5-42EE-9A40-992F08B19DA5}" type="datetimeFigureOut">
              <a:rPr lang="ru-RU"/>
              <a:pPr>
                <a:defRPr/>
              </a:pPr>
              <a:t>25.05.2019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49DB9-FD8D-4DEA-9380-8FEF9FAC41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5181D-D245-4F8C-888B-6DFA3014A6E5}" type="datetimeFigureOut">
              <a:rPr lang="ru-RU"/>
              <a:pPr>
                <a:defRPr/>
              </a:pPr>
              <a:t>25.05.2019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DAB65-4BF1-47D1-81EE-4749F03416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39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40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 smtClean="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defRPr/>
            </a:pPr>
            <a:fld id="{A46EE146-EE14-49F0-9F5A-63EDCA4F7460}" type="datetimeFigureOut">
              <a:rPr lang="ru-RU"/>
              <a:pPr>
                <a:defRPr/>
              </a:pPr>
              <a:t>25.05.2019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800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BB4ABE81-D7B4-4E3B-B68D-2CAC4D98EB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73" r:id="rId5"/>
    <p:sldLayoutId id="2147483674" r:id="rId6"/>
    <p:sldLayoutId id="2147483668" r:id="rId7"/>
    <p:sldLayoutId id="2147483667" r:id="rId8"/>
    <p:sldLayoutId id="2147483666" r:id="rId9"/>
    <p:sldLayoutId id="2147483665" r:id="rId10"/>
    <p:sldLayoutId id="214748366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2143125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b="1" i="1" dirty="0" smtClean="0">
                <a:solidFill>
                  <a:srgbClr val="230A8E"/>
                </a:solidFill>
                <a:latin typeface="Times New Roman" pitchFamily="18" charset="0"/>
              </a:rPr>
              <a:t>13-MА`RUZА </a:t>
            </a:r>
            <a:r>
              <a:rPr lang="uz-Cyrl-UZ" b="1" i="1" dirty="0" smtClean="0">
                <a:solidFill>
                  <a:srgbClr val="230A8E"/>
                </a:solidFill>
                <a:latin typeface="Times New Roman" pitchFamily="18" charset="0"/>
              </a:rPr>
              <a:t/>
            </a:r>
            <a:br>
              <a:rPr lang="uz-Cyrl-UZ" b="1" i="1" dirty="0" smtClean="0">
                <a:solidFill>
                  <a:srgbClr val="230A8E"/>
                </a:solidFill>
                <a:latin typeface="Times New Roman" pitchFamily="18" charset="0"/>
              </a:rPr>
            </a:br>
            <a:r>
              <a:rPr lang="uz-Cyrl-UZ" b="1" i="1" dirty="0" smtClean="0">
                <a:solidFill>
                  <a:srgbClr val="230A8E"/>
                </a:solidFill>
                <a:latin typeface="Times New Roman" pitchFamily="18" charset="0"/>
              </a:rPr>
              <a:t/>
            </a:r>
            <a:br>
              <a:rPr lang="uz-Cyrl-UZ" b="1" i="1" dirty="0" smtClean="0">
                <a:solidFill>
                  <a:srgbClr val="230A8E"/>
                </a:solidFill>
                <a:latin typeface="Times New Roman" pitchFamily="18" charset="0"/>
              </a:rPr>
            </a:br>
            <a:r>
              <a:rPr lang="en-US" b="1" i="1" dirty="0" err="1" smtClean="0"/>
              <a:t>Mаshinа</a:t>
            </a:r>
            <a:r>
              <a:rPr lang="en-US" b="1" i="1" dirty="0" smtClean="0"/>
              <a:t> </a:t>
            </a:r>
            <a:r>
              <a:rPr lang="en-US" b="1" i="1" dirty="0" err="1" smtClean="0"/>
              <a:t>аgrеgаtidа</a:t>
            </a:r>
            <a:r>
              <a:rPr lang="en-US" b="1" i="1" dirty="0" smtClean="0"/>
              <a:t> </a:t>
            </a:r>
            <a:r>
              <a:rPr lang="en-US" b="1" i="1" dirty="0" err="1" smtClean="0"/>
              <a:t>tеzlikа</a:t>
            </a:r>
            <a:r>
              <a:rPr lang="en-US" b="1" i="1" dirty="0" smtClean="0"/>
              <a:t> </a:t>
            </a:r>
            <a:r>
              <a:rPr lang="en-US" b="1" i="1" dirty="0" err="1" smtClean="0"/>
              <a:t>bоg`liq</a:t>
            </a:r>
            <a:r>
              <a:rPr lang="en-US" b="1" i="1" dirty="0" smtClean="0"/>
              <a:t> </a:t>
            </a:r>
            <a:r>
              <a:rPr lang="en-US" b="1" i="1" dirty="0" err="1" smtClean="0"/>
              <a:t>kuchlаr</a:t>
            </a:r>
            <a:r>
              <a:rPr lang="en-US" b="1" i="1" dirty="0" smtClean="0"/>
              <a:t> </a:t>
            </a:r>
            <a:r>
              <a:rPr lang="en-US" b="1" i="1" dirty="0" err="1" smtClean="0"/>
              <a:t>tа`siridа</a:t>
            </a:r>
            <a:r>
              <a:rPr lang="en-US" b="1" i="1" dirty="0" smtClean="0"/>
              <a:t> </a:t>
            </a:r>
            <a:r>
              <a:rPr lang="en-US" b="1" i="1" dirty="0" err="1" smtClean="0"/>
              <a:t>kеltirilgаn</a:t>
            </a:r>
            <a:r>
              <a:rPr lang="en-US" b="1" i="1" dirty="0" smtClean="0"/>
              <a:t> </a:t>
            </a:r>
            <a:r>
              <a:rPr lang="en-US" b="1" i="1" dirty="0" err="1" smtClean="0"/>
              <a:t>bo`g`in</a:t>
            </a:r>
            <a:r>
              <a:rPr lang="en-US" b="1" i="1" dirty="0" smtClean="0"/>
              <a:t> </a:t>
            </a:r>
            <a:r>
              <a:rPr lang="en-US" b="1" i="1" dirty="0" err="1" smtClean="0"/>
              <a:t>hаrаkаtini</a:t>
            </a:r>
            <a:r>
              <a:rPr lang="en-US" b="1" i="1" dirty="0" smtClean="0"/>
              <a:t> </a:t>
            </a:r>
            <a:r>
              <a:rPr lang="en-US" b="1" i="1" dirty="0" err="1" smtClean="0"/>
              <a:t>tаhlili</a:t>
            </a:r>
            <a:endParaRPr lang="ru-RU" dirty="0" smtClean="0">
              <a:solidFill>
                <a:srgbClr val="230A8E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714750"/>
            <a:ext cx="8229600" cy="500063"/>
          </a:xfrm>
        </p:spPr>
        <p:txBody>
          <a:bodyPr>
            <a:normAutofit lnSpcReduction="10000"/>
          </a:bodyPr>
          <a:lstStyle/>
          <a:p>
            <a:pPr marL="365760" indent="-256032" algn="r" fontAlgn="auto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dirty="0" err="1" smtClean="0">
                <a:latin typeface="Arial" pitchFamily="34" charset="0"/>
                <a:cs typeface="Arial" pitchFamily="34" charset="0"/>
              </a:rPr>
              <a:t>Джураев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А.Дж.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066800"/>
          </a:xfrm>
        </p:spPr>
        <p:txBody>
          <a:bodyPr/>
          <a:lstStyle/>
          <a:p>
            <a:pPr algn="ctr"/>
            <a:r>
              <a:rPr lang="uz-Cyrl-UZ" b="1" i="1" dirty="0" smtClean="0"/>
              <a:t>RЕJА:</a:t>
            </a:r>
            <a:endParaRPr lang="ru-RU" b="1" i="1" dirty="0" smtClean="0"/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4324350"/>
          </a:xfrm>
        </p:spPr>
        <p:txBody>
          <a:bodyPr/>
          <a:lstStyle/>
          <a:p>
            <a:r>
              <a:rPr lang="en-US" i="1" dirty="0" smtClean="0">
                <a:latin typeface="+mj-lt"/>
              </a:rPr>
              <a:t>13.1. </a:t>
            </a:r>
            <a:r>
              <a:rPr lang="en-US" i="1" dirty="0" err="1" smtClean="0">
                <a:latin typeface="+mj-lt"/>
              </a:rPr>
              <a:t>Reduktor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va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maxovikli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mashina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agregati</a:t>
            </a:r>
            <a:endParaRPr lang="ru-RU" b="1" dirty="0" smtClean="0">
              <a:latin typeface="+mj-lt"/>
            </a:endParaRPr>
          </a:p>
          <a:p>
            <a:r>
              <a:rPr lang="en-US" i="1" dirty="0" smtClean="0">
                <a:latin typeface="+mj-lt"/>
              </a:rPr>
              <a:t>13.2. </a:t>
            </a:r>
            <a:r>
              <a:rPr lang="en-US" i="1" dirty="0" err="1" smtClean="0">
                <a:latin typeface="+mj-lt"/>
              </a:rPr>
              <a:t>Mashina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agregatining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dinamik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parametrlarini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aniqlash</a:t>
            </a:r>
            <a:endParaRPr lang="ru-RU" b="1" dirty="0" smtClean="0">
              <a:latin typeface="+mj-lt"/>
            </a:endParaRPr>
          </a:p>
          <a:p>
            <a:r>
              <a:rPr lang="en-US" i="1" dirty="0" smtClean="0">
                <a:latin typeface="+mj-lt"/>
              </a:rPr>
              <a:t>13.3. </a:t>
            </a:r>
            <a:r>
              <a:rPr lang="en-US" i="1" dirty="0" err="1" smtClean="0">
                <a:latin typeface="+mj-lt"/>
              </a:rPr>
              <a:t>Keltirilgan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bo’g’inni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harakatni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differnsial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tenglamasini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tuzish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va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yechish</a:t>
            </a:r>
            <a:endParaRPr lang="ru-RU" b="1" dirty="0" smtClean="0">
              <a:latin typeface="+mj-lt"/>
            </a:endParaRPr>
          </a:p>
          <a:p>
            <a:r>
              <a:rPr lang="en-US" i="1" dirty="0" smtClean="0">
                <a:latin typeface="+mj-lt"/>
              </a:rPr>
              <a:t>13.4. </a:t>
            </a:r>
            <a:r>
              <a:rPr lang="en-US" i="1" dirty="0" err="1" smtClean="0">
                <a:latin typeface="+mj-lt"/>
              </a:rPr>
              <a:t>Markazdan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qochma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nasosning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mashina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agregati</a:t>
            </a:r>
            <a:endParaRPr lang="ru-RU" b="1" dirty="0" smtClean="0">
              <a:latin typeface="+mj-lt"/>
            </a:endParaRPr>
          </a:p>
          <a:p>
            <a:r>
              <a:rPr lang="en-US" i="1" dirty="0" smtClean="0">
                <a:latin typeface="+mj-lt"/>
              </a:rPr>
              <a:t>13.5</a:t>
            </a:r>
            <a:r>
              <a:rPr lang="en-US" i="1" dirty="0" smtClean="0">
                <a:latin typeface="+mj-lt"/>
              </a:rPr>
              <a:t>. </a:t>
            </a:r>
            <a:r>
              <a:rPr lang="en-US" i="1" dirty="0" err="1" smtClean="0">
                <a:latin typeface="+mj-lt"/>
              </a:rPr>
              <a:t>O’z</a:t>
            </a:r>
            <a:r>
              <a:rPr lang="en-US" i="1" dirty="0" smtClean="0">
                <a:latin typeface="+mj-lt"/>
              </a:rPr>
              <a:t>- </a:t>
            </a:r>
            <a:r>
              <a:rPr lang="en-US" i="1" dirty="0" err="1" smtClean="0">
                <a:latin typeface="+mj-lt"/>
              </a:rPr>
              <a:t>o’zini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tekshirish</a:t>
            </a:r>
            <a:r>
              <a:rPr lang="en-US" i="1" dirty="0" smtClean="0">
                <a:latin typeface="+mj-lt"/>
              </a:rPr>
              <a:t> </a:t>
            </a:r>
            <a:r>
              <a:rPr lang="en-US" i="1" dirty="0" err="1" smtClean="0">
                <a:latin typeface="+mj-lt"/>
              </a:rPr>
              <a:t>savollari</a:t>
            </a:r>
            <a:r>
              <a:rPr lang="en-US" i="1" dirty="0" smtClean="0">
                <a:latin typeface="+mj-lt"/>
              </a:rPr>
              <a:t> </a:t>
            </a:r>
            <a:endParaRPr lang="ru-RU" b="1" dirty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0668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i="1" cap="none" dirty="0" smtClean="0">
                <a:solidFill>
                  <a:srgbClr val="FF0000"/>
                </a:solidFill>
              </a:rPr>
              <a:t>ADABIYOTLAR</a:t>
            </a:r>
            <a:r>
              <a:rPr lang="ru-RU" b="1" i="1" cap="none" dirty="0" smtClean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5362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43863" cy="4873625"/>
          </a:xfrm>
        </p:spPr>
        <p:txBody>
          <a:bodyPr/>
          <a:lstStyle/>
          <a:p>
            <a:pPr lvl="0"/>
            <a:r>
              <a:rPr lang="x-none" smtClean="0"/>
              <a:t>Артоболевский И</a:t>
            </a:r>
            <a:r>
              <a:rPr lang="ru-RU" dirty="0" smtClean="0"/>
              <a:t>.</a:t>
            </a:r>
            <a:r>
              <a:rPr lang="x-none" smtClean="0"/>
              <a:t>И</a:t>
            </a:r>
            <a:r>
              <a:rPr lang="ru-RU" dirty="0" smtClean="0"/>
              <a:t>. </a:t>
            </a:r>
            <a:r>
              <a:rPr lang="x-none" smtClean="0"/>
              <a:t>Теория механизмов и машин</a:t>
            </a:r>
            <a:r>
              <a:rPr lang="ru-RU" dirty="0" smtClean="0"/>
              <a:t>, </a:t>
            </a:r>
            <a:r>
              <a:rPr lang="x-none" smtClean="0"/>
              <a:t>М</a:t>
            </a:r>
            <a:r>
              <a:rPr lang="ru-RU" dirty="0" smtClean="0"/>
              <a:t>.: </a:t>
            </a:r>
            <a:r>
              <a:rPr lang="x-none" smtClean="0"/>
              <a:t>Наука</a:t>
            </a:r>
            <a:r>
              <a:rPr lang="ru-RU" dirty="0" smtClean="0"/>
              <a:t>, </a:t>
            </a:r>
            <a:r>
              <a:rPr lang="x-none" smtClean="0"/>
              <a:t>13</a:t>
            </a:r>
            <a:r>
              <a:rPr lang="ru-RU" dirty="0" smtClean="0"/>
              <a:t>88. </a:t>
            </a:r>
            <a:r>
              <a:rPr lang="x-none" smtClean="0"/>
              <a:t>с</a:t>
            </a:r>
            <a:r>
              <a:rPr lang="ru-RU" dirty="0" smtClean="0"/>
              <a:t>. 421</a:t>
            </a:r>
            <a:r>
              <a:rPr lang="x-none" smtClean="0">
                <a:sym typeface="Symbol"/>
              </a:rPr>
              <a:t></a:t>
            </a:r>
            <a:r>
              <a:rPr lang="ru-RU" dirty="0" smtClean="0"/>
              <a:t>512. </a:t>
            </a:r>
            <a:endParaRPr lang="ru-RU" b="1" dirty="0" smtClean="0"/>
          </a:p>
          <a:p>
            <a:pPr lvl="0"/>
            <a:r>
              <a:rPr lang="x-none" smtClean="0"/>
              <a:t>Кожевников С.Н. Теория механизмов и машин, М.: Машиностроение. 1378. с. 280</a:t>
            </a:r>
            <a:r>
              <a:rPr lang="x-none" smtClean="0">
                <a:sym typeface="Symbol"/>
              </a:rPr>
              <a:t></a:t>
            </a:r>
            <a:r>
              <a:rPr lang="x-none" smtClean="0"/>
              <a:t>314.</a:t>
            </a:r>
            <a:endParaRPr lang="ru-RU" b="1" dirty="0" smtClean="0"/>
          </a:p>
          <a:p>
            <a:pPr lvl="0"/>
            <a:r>
              <a:rPr lang="x-none" smtClean="0"/>
              <a:t>Колодовский М.З.  Динамика машин, Л., ЛПИ. 1380. с. 87</a:t>
            </a:r>
            <a:r>
              <a:rPr lang="x-none" smtClean="0">
                <a:sym typeface="Symbol"/>
              </a:rPr>
              <a:t></a:t>
            </a:r>
            <a:r>
              <a:rPr lang="x-none" smtClean="0"/>
              <a:t>131.</a:t>
            </a:r>
            <a:endParaRPr lang="ru-RU" b="1" dirty="0" smtClean="0"/>
          </a:p>
          <a:p>
            <a:pPr lvl="0"/>
            <a:r>
              <a:rPr lang="x-none" smtClean="0"/>
              <a:t>Левитский Н.И. Теория механизмов и машин, М.: Наука, 1379. с. 139</a:t>
            </a:r>
            <a:r>
              <a:rPr lang="x-none" smtClean="0">
                <a:sym typeface="Symbol"/>
              </a:rPr>
              <a:t></a:t>
            </a:r>
            <a:r>
              <a:rPr lang="x-none" smtClean="0"/>
              <a:t>291.</a:t>
            </a:r>
            <a:endParaRPr lang="ru-RU" b="1" dirty="0" smtClean="0"/>
          </a:p>
          <a:p>
            <a:pPr marL="342900" indent="-342900"/>
            <a:endParaRPr lang="ru-RU" sz="28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28596" y="500042"/>
            <a:ext cx="8358216" cy="607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200" b="1" i="1" dirty="0" smtClean="0">
                <a:latin typeface="+mj-lt"/>
              </a:rPr>
              <a:t>13.1. </a:t>
            </a:r>
            <a:r>
              <a:rPr lang="en-US" sz="2200" b="1" i="1" dirty="0" err="1" smtClean="0">
                <a:latin typeface="+mj-lt"/>
              </a:rPr>
              <a:t>Reduktor</a:t>
            </a:r>
            <a:r>
              <a:rPr lang="en-US" sz="2200" b="1" i="1" dirty="0" smtClean="0">
                <a:latin typeface="+mj-lt"/>
              </a:rPr>
              <a:t> </a:t>
            </a:r>
            <a:r>
              <a:rPr lang="en-US" sz="2200" b="1" i="1" dirty="0" err="1" smtClean="0">
                <a:latin typeface="+mj-lt"/>
              </a:rPr>
              <a:t>va</a:t>
            </a:r>
            <a:r>
              <a:rPr lang="en-US" sz="2200" b="1" i="1" dirty="0" smtClean="0">
                <a:latin typeface="+mj-lt"/>
              </a:rPr>
              <a:t> </a:t>
            </a:r>
            <a:r>
              <a:rPr lang="en-US" sz="2200" b="1" i="1" dirty="0" err="1" smtClean="0">
                <a:latin typeface="+mj-lt"/>
              </a:rPr>
              <a:t>maxovikli</a:t>
            </a:r>
            <a:r>
              <a:rPr lang="en-US" sz="2200" b="1" i="1" dirty="0" smtClean="0">
                <a:latin typeface="+mj-lt"/>
              </a:rPr>
              <a:t> </a:t>
            </a:r>
            <a:r>
              <a:rPr lang="en-US" sz="2200" b="1" i="1" dirty="0" err="1" smtClean="0">
                <a:latin typeface="+mj-lt"/>
              </a:rPr>
              <a:t>mashina</a:t>
            </a:r>
            <a:r>
              <a:rPr lang="en-US" sz="2200" b="1" i="1" dirty="0" smtClean="0">
                <a:latin typeface="+mj-lt"/>
              </a:rPr>
              <a:t> </a:t>
            </a:r>
            <a:r>
              <a:rPr lang="en-US" sz="2200" b="1" i="1" dirty="0" err="1" smtClean="0">
                <a:latin typeface="+mj-lt"/>
              </a:rPr>
              <a:t>agregati</a:t>
            </a:r>
            <a:endParaRPr lang="uz-Cyrl-UZ" sz="2200" b="1" i="1" dirty="0" smtClean="0">
              <a:latin typeface="+mj-lt"/>
            </a:endParaRPr>
          </a:p>
          <a:p>
            <a:endParaRPr lang="ru-RU" sz="2200" b="1" dirty="0" smtClean="0">
              <a:latin typeface="+mj-lt"/>
            </a:endParaRPr>
          </a:p>
          <a:p>
            <a:r>
              <a:rPr lang="en-US" sz="2200" b="1" i="1" dirty="0" smtClean="0">
                <a:latin typeface="+mj-lt"/>
              </a:rPr>
              <a:t>	</a:t>
            </a:r>
            <a:r>
              <a:rPr lang="en-US" sz="2200" dirty="0" err="1" smtClean="0">
                <a:latin typeface="+mj-lt"/>
              </a:rPr>
              <a:t>Mashina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agregati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yurituvchi</a:t>
            </a:r>
            <a:r>
              <a:rPr lang="en-US" sz="2200" dirty="0" smtClean="0">
                <a:latin typeface="+mj-lt"/>
              </a:rPr>
              <a:t> 1 (13.1 - </a:t>
            </a:r>
            <a:r>
              <a:rPr lang="en-US" sz="2200" dirty="0" err="1" smtClean="0">
                <a:latin typeface="+mj-lt"/>
              </a:rPr>
              <a:t>rasm</a:t>
            </a:r>
            <a:r>
              <a:rPr lang="en-US" sz="2200" dirty="0" smtClean="0">
                <a:latin typeface="+mj-lt"/>
              </a:rPr>
              <a:t>), </a:t>
            </a:r>
            <a:r>
              <a:rPr lang="en-US" sz="2200" dirty="0" err="1" smtClean="0">
                <a:latin typeface="+mj-lt"/>
              </a:rPr>
              <a:t>ishchi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mashina</a:t>
            </a:r>
            <a:r>
              <a:rPr lang="en-US" sz="2200" dirty="0" smtClean="0">
                <a:latin typeface="+mj-lt"/>
              </a:rPr>
              <a:t> 2, </a:t>
            </a:r>
            <a:r>
              <a:rPr lang="en-US" sz="2200" dirty="0" err="1" smtClean="0">
                <a:latin typeface="+mj-lt"/>
              </a:rPr>
              <a:t>tishli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reduktor</a:t>
            </a:r>
            <a:r>
              <a:rPr lang="en-US" sz="2200" dirty="0" smtClean="0">
                <a:latin typeface="+mj-lt"/>
              </a:rPr>
              <a:t> 3 </a:t>
            </a:r>
            <a:r>
              <a:rPr lang="en-US" sz="2200" dirty="0" err="1" smtClean="0">
                <a:latin typeface="+mj-lt"/>
              </a:rPr>
              <a:t>va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maxovik</a:t>
            </a:r>
            <a:r>
              <a:rPr lang="en-US" sz="2200" dirty="0" smtClean="0">
                <a:latin typeface="+mj-lt"/>
              </a:rPr>
              <a:t> 4 </a:t>
            </a:r>
            <a:r>
              <a:rPr lang="en-US" sz="2200" dirty="0" err="1" smtClean="0">
                <a:latin typeface="+mj-lt"/>
              </a:rPr>
              <a:t>dan</a:t>
            </a:r>
            <a:r>
              <a:rPr lang="en-US" sz="2200" dirty="0" smtClean="0">
                <a:latin typeface="+mj-lt"/>
              </a:rPr>
              <a:t>  </a:t>
            </a:r>
            <a:r>
              <a:rPr lang="en-US" sz="2200" dirty="0" err="1" smtClean="0">
                <a:latin typeface="+mj-lt"/>
              </a:rPr>
              <a:t>iborat</a:t>
            </a:r>
            <a:r>
              <a:rPr lang="en-US" sz="2200" dirty="0" smtClean="0">
                <a:latin typeface="+mj-lt"/>
              </a:rPr>
              <a:t>. </a:t>
            </a:r>
            <a:r>
              <a:rPr lang="en-US" sz="2200" dirty="0" err="1" smtClean="0">
                <a:latin typeface="+mj-lt"/>
              </a:rPr>
              <a:t>Yurituvchi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momenti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uchun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rotorini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burchak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tezligiga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bog’liq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bo’lib</a:t>
            </a:r>
            <a:r>
              <a:rPr lang="en-US" sz="2200" dirty="0" smtClean="0">
                <a:latin typeface="+mj-lt"/>
              </a:rPr>
              <a:t>, </a:t>
            </a:r>
            <a:r>
              <a:rPr lang="en-US" sz="2200" dirty="0" err="1" smtClean="0">
                <a:latin typeface="+mj-lt"/>
              </a:rPr>
              <a:t>quyidagicha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aniqlanadi</a:t>
            </a:r>
            <a:r>
              <a:rPr lang="en-US" sz="2200" dirty="0" smtClean="0">
                <a:latin typeface="+mj-lt"/>
              </a:rPr>
              <a:t>:</a:t>
            </a:r>
            <a:endParaRPr lang="uz-Cyrl-UZ" sz="2200" dirty="0" smtClean="0">
              <a:latin typeface="+mj-lt"/>
            </a:endParaRPr>
          </a:p>
          <a:p>
            <a:endParaRPr lang="ru-RU" sz="2200" b="1" dirty="0" smtClean="0">
              <a:latin typeface="+mj-lt"/>
            </a:endParaRPr>
          </a:p>
          <a:p>
            <a:pPr algn="ctr"/>
            <a:r>
              <a:rPr lang="en-US" sz="2200" i="1" dirty="0" smtClean="0">
                <a:latin typeface="+mj-lt"/>
              </a:rPr>
              <a:t>Mg = a – </a:t>
            </a:r>
            <a:r>
              <a:rPr lang="x-none" sz="2200" i="1" smtClean="0">
                <a:latin typeface="+mj-lt"/>
              </a:rPr>
              <a:t>в </a:t>
            </a:r>
            <a:r>
              <a:rPr lang="x-none" sz="2200" i="1" smtClean="0">
                <a:latin typeface="+mj-lt"/>
                <a:sym typeface="Symbol"/>
              </a:rPr>
              <a:t></a:t>
            </a:r>
            <a:r>
              <a:rPr lang="x-none" sz="2200" i="1" smtClean="0">
                <a:latin typeface="+mj-lt"/>
              </a:rPr>
              <a:t> </a:t>
            </a:r>
            <a:r>
              <a:rPr lang="x-none" sz="2200" i="1" smtClean="0">
                <a:latin typeface="+mj-lt"/>
                <a:sym typeface="Symbol"/>
              </a:rPr>
              <a:t></a:t>
            </a:r>
            <a:r>
              <a:rPr lang="en-US" sz="2200" dirty="0" smtClean="0">
                <a:latin typeface="+mj-lt"/>
              </a:rPr>
              <a:t>.</a:t>
            </a:r>
            <a:endParaRPr lang="uz-Cyrl-UZ" sz="2200" dirty="0" smtClean="0">
              <a:latin typeface="+mj-lt"/>
            </a:endParaRPr>
          </a:p>
          <a:p>
            <a:pPr algn="ctr"/>
            <a:endParaRPr lang="ru-RU" sz="2200" b="1" dirty="0" smtClean="0">
              <a:latin typeface="+mj-lt"/>
            </a:endParaRPr>
          </a:p>
          <a:p>
            <a:r>
              <a:rPr lang="en-US" sz="2200" dirty="0" smtClean="0">
                <a:latin typeface="+mj-lt"/>
              </a:rPr>
              <a:t>	</a:t>
            </a:r>
            <a:r>
              <a:rPr lang="en-US" sz="2200" dirty="0" err="1" smtClean="0">
                <a:latin typeface="+mj-lt"/>
              </a:rPr>
              <a:t>Ishchi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mashina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valiga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i="1" dirty="0" smtClean="0">
                <a:latin typeface="+mj-lt"/>
              </a:rPr>
              <a:t>M</a:t>
            </a:r>
            <a:r>
              <a:rPr lang="en-US" sz="2200" i="1" baseline="-25000" dirty="0" smtClean="0">
                <a:latin typeface="+mj-lt"/>
              </a:rPr>
              <a:t>c </a:t>
            </a:r>
            <a:r>
              <a:rPr lang="en-US" sz="2200" dirty="0" err="1" smtClean="0">
                <a:latin typeface="+mj-lt"/>
              </a:rPr>
              <a:t>doimiy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qarshilik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momenti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qo’yilgan</a:t>
            </a:r>
            <a:r>
              <a:rPr lang="en-US" sz="2200" dirty="0" smtClean="0">
                <a:latin typeface="+mj-lt"/>
              </a:rPr>
              <a:t>. </a:t>
            </a:r>
            <a:r>
              <a:rPr lang="en-US" sz="2200" dirty="0" err="1" smtClean="0">
                <a:latin typeface="+mj-lt"/>
              </a:rPr>
              <a:t>Yurituvchini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valini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inersiya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mommenti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i="1" dirty="0" smtClean="0">
                <a:latin typeface="+mj-lt"/>
              </a:rPr>
              <a:t>J</a:t>
            </a:r>
            <a:r>
              <a:rPr lang="en-US" sz="2200" i="1" baseline="-25000" dirty="0" smtClean="0">
                <a:latin typeface="+mj-lt"/>
              </a:rPr>
              <a:t>1</a:t>
            </a:r>
            <a:r>
              <a:rPr lang="en-US" sz="2200" dirty="0" smtClean="0">
                <a:latin typeface="+mj-lt"/>
              </a:rPr>
              <a:t>, </a:t>
            </a:r>
            <a:r>
              <a:rPr lang="en-US" sz="2200" dirty="0" err="1" smtClean="0">
                <a:latin typeface="+mj-lt"/>
              </a:rPr>
              <a:t>maxovikni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inersiya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momenti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i="1" dirty="0" smtClean="0">
                <a:latin typeface="+mj-lt"/>
              </a:rPr>
              <a:t>J</a:t>
            </a:r>
            <a:r>
              <a:rPr lang="en-US" sz="2200" i="1" baseline="-25000" dirty="0" smtClean="0">
                <a:latin typeface="+mj-lt"/>
              </a:rPr>
              <a:t>M</a:t>
            </a:r>
            <a:r>
              <a:rPr lang="en-US" sz="2200" dirty="0" smtClean="0">
                <a:latin typeface="+mj-lt"/>
              </a:rPr>
              <a:t>, </a:t>
            </a:r>
            <a:r>
              <a:rPr lang="en-US" sz="2200" dirty="0" err="1" smtClean="0">
                <a:latin typeface="+mj-lt"/>
              </a:rPr>
              <a:t>ishchi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mashina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valiga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o’rnatilgan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inersiya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momenti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i="1" dirty="0" smtClean="0">
                <a:latin typeface="+mj-lt"/>
              </a:rPr>
              <a:t>J</a:t>
            </a:r>
            <a:r>
              <a:rPr lang="en-US" sz="2200" i="1" baseline="-25000" dirty="0" smtClean="0">
                <a:latin typeface="+mj-lt"/>
              </a:rPr>
              <a:t>2</a:t>
            </a:r>
            <a:r>
              <a:rPr lang="en-US" sz="2200" dirty="0" smtClean="0">
                <a:latin typeface="+mj-lt"/>
              </a:rPr>
              <a:t>, </a:t>
            </a:r>
            <a:r>
              <a:rPr lang="en-US" sz="2200" dirty="0" err="1" smtClean="0">
                <a:latin typeface="+mj-lt"/>
              </a:rPr>
              <a:t>reduktorning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uzatish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nisbati</a:t>
            </a:r>
            <a:r>
              <a:rPr lang="en-US" sz="2200" dirty="0" smtClean="0">
                <a:latin typeface="+mj-lt"/>
              </a:rPr>
              <a:t>  </a:t>
            </a:r>
            <a:r>
              <a:rPr lang="en-US" sz="2200" i="1" dirty="0" smtClean="0">
                <a:latin typeface="+mj-lt"/>
              </a:rPr>
              <a:t>i</a:t>
            </a:r>
            <a:r>
              <a:rPr lang="en-US" sz="2200" i="1" baseline="-25000" dirty="0" smtClean="0">
                <a:latin typeface="+mj-lt"/>
              </a:rPr>
              <a:t>12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bo’lsin</a:t>
            </a:r>
            <a:r>
              <a:rPr lang="en-US" sz="2200" dirty="0" smtClean="0">
                <a:latin typeface="+mj-lt"/>
              </a:rPr>
              <a:t>. </a:t>
            </a:r>
            <a:r>
              <a:rPr lang="en-US" sz="2200" dirty="0" err="1" smtClean="0">
                <a:latin typeface="+mj-lt"/>
              </a:rPr>
              <a:t>Yurituvchi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valine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harakat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tenglamasini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yexhib</a:t>
            </a:r>
            <a:r>
              <a:rPr lang="en-US" sz="2200" dirty="0" smtClean="0">
                <a:latin typeface="+mj-lt"/>
              </a:rPr>
              <a:t>, </a:t>
            </a:r>
            <a:r>
              <a:rPr lang="en-US" sz="2200" dirty="0" err="1" smtClean="0">
                <a:latin typeface="+mj-lt"/>
              </a:rPr>
              <a:t>burchakl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tezligi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va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burchak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tezlanishini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agregatni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ishga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tushirish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vaqtida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barqaror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harakatida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aniqlansin</a:t>
            </a:r>
            <a:r>
              <a:rPr lang="en-US" sz="2200" dirty="0" smtClean="0">
                <a:latin typeface="+mj-lt"/>
              </a:rPr>
              <a:t>. </a:t>
            </a:r>
            <a:r>
              <a:rPr lang="en-US" sz="2200" dirty="0" err="1" smtClean="0">
                <a:latin typeface="+mj-lt"/>
              </a:rPr>
              <a:t>Shuningdek</a:t>
            </a:r>
            <a:r>
              <a:rPr lang="en-US" sz="2200" dirty="0" smtClean="0">
                <a:latin typeface="+mj-lt"/>
              </a:rPr>
              <a:t>, </a:t>
            </a:r>
            <a:r>
              <a:rPr lang="en-US" sz="2200" dirty="0" err="1" smtClean="0">
                <a:latin typeface="+mj-lt"/>
              </a:rPr>
              <a:t>barqaror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harakat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tezligi</a:t>
            </a:r>
            <a:r>
              <a:rPr lang="en-US" sz="2200" dirty="0" smtClean="0">
                <a:latin typeface="+mj-lt"/>
              </a:rPr>
              <a:t> </a:t>
            </a:r>
            <a:r>
              <a:rPr lang="x-none" sz="2200" i="1" smtClean="0">
                <a:latin typeface="+mj-lt"/>
                <a:sym typeface="Symbol"/>
              </a:rPr>
              <a:t></a:t>
            </a:r>
            <a:r>
              <a:rPr lang="x-none" sz="2200" i="1" baseline="-25000" smtClean="0">
                <a:latin typeface="+mj-lt"/>
              </a:rPr>
              <a:t>у </a:t>
            </a:r>
            <a:r>
              <a:rPr lang="en-US" sz="2200" dirty="0" err="1" smtClean="0">
                <a:latin typeface="+mj-lt"/>
              </a:rPr>
              <a:t>va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jadallashish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vaqti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aniqlansin</a:t>
            </a:r>
            <a:r>
              <a:rPr lang="en-US" sz="2200" dirty="0" smtClean="0">
                <a:latin typeface="+mj-lt"/>
              </a:rPr>
              <a:t>.</a:t>
            </a:r>
            <a:endParaRPr lang="ru-RU" sz="2200" b="1" dirty="0">
              <a:latin typeface="+mj-l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28596" y="500042"/>
            <a:ext cx="8358216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 err="1" smtClean="0">
                <a:latin typeface="+mj-lt"/>
              </a:rPr>
              <a:t>Berilganlar</a:t>
            </a:r>
            <a:r>
              <a:rPr lang="en-US" sz="2400" dirty="0" smtClean="0">
                <a:latin typeface="+mj-lt"/>
              </a:rPr>
              <a:t>:</a:t>
            </a:r>
            <a:endParaRPr lang="ru-RU" sz="2400" b="1" dirty="0" smtClean="0">
              <a:latin typeface="+mj-lt"/>
            </a:endParaRPr>
          </a:p>
          <a:p>
            <a:r>
              <a:rPr lang="x-none" sz="2400" i="1" smtClean="0">
                <a:latin typeface="+mj-lt"/>
              </a:rPr>
              <a:t>а = 2 кНм                          </a:t>
            </a:r>
            <a:r>
              <a:rPr lang="en-US" sz="2400" i="1" dirty="0" smtClean="0">
                <a:latin typeface="+mj-lt"/>
              </a:rPr>
              <a:t>J</a:t>
            </a:r>
            <a:r>
              <a:rPr lang="x-none" sz="2400" i="1" baseline="-25000" smtClean="0">
                <a:latin typeface="+mj-lt"/>
              </a:rPr>
              <a:t>1</a:t>
            </a:r>
            <a:r>
              <a:rPr lang="x-none" sz="2400" i="1" smtClean="0">
                <a:latin typeface="+mj-lt"/>
              </a:rPr>
              <a:t> = 0.1 кгм</a:t>
            </a:r>
            <a:r>
              <a:rPr lang="x-none" sz="2400" i="1" baseline="30000" smtClean="0">
                <a:latin typeface="+mj-lt"/>
              </a:rPr>
              <a:t>2</a:t>
            </a:r>
            <a:endParaRPr lang="ru-RU" sz="2400" b="1" dirty="0" smtClean="0">
              <a:latin typeface="+mj-lt"/>
            </a:endParaRPr>
          </a:p>
          <a:p>
            <a:r>
              <a:rPr lang="x-none" sz="2400" i="1" smtClean="0">
                <a:latin typeface="+mj-lt"/>
              </a:rPr>
              <a:t>в = 15 Нмс                        </a:t>
            </a:r>
            <a:r>
              <a:rPr lang="en-US" sz="2400" i="1" dirty="0" smtClean="0">
                <a:latin typeface="+mj-lt"/>
              </a:rPr>
              <a:t>J</a:t>
            </a:r>
            <a:r>
              <a:rPr lang="x-none" sz="2400" i="1" baseline="-25000" smtClean="0">
                <a:latin typeface="+mj-lt"/>
              </a:rPr>
              <a:t>М</a:t>
            </a:r>
            <a:r>
              <a:rPr lang="x-none" sz="2400" i="1" smtClean="0">
                <a:latin typeface="+mj-lt"/>
              </a:rPr>
              <a:t> = 1.2 кгм</a:t>
            </a:r>
            <a:r>
              <a:rPr lang="x-none" sz="2400" i="1" baseline="30000" smtClean="0">
                <a:latin typeface="+mj-lt"/>
              </a:rPr>
              <a:t>2</a:t>
            </a:r>
            <a:endParaRPr lang="ru-RU" sz="2400" b="1" dirty="0" smtClean="0">
              <a:latin typeface="+mj-lt"/>
            </a:endParaRPr>
          </a:p>
          <a:p>
            <a:r>
              <a:rPr lang="x-none" sz="2400" i="1" smtClean="0">
                <a:latin typeface="+mj-lt"/>
              </a:rPr>
              <a:t>М</a:t>
            </a:r>
            <a:r>
              <a:rPr lang="x-none" sz="2400" i="1" baseline="-25000" smtClean="0">
                <a:latin typeface="+mj-lt"/>
              </a:rPr>
              <a:t>с</a:t>
            </a:r>
            <a:r>
              <a:rPr lang="en-US" sz="2400" i="1" dirty="0" smtClean="0">
                <a:latin typeface="+mj-lt"/>
              </a:rPr>
              <a:t> = 150 </a:t>
            </a:r>
            <a:r>
              <a:rPr lang="x-none" sz="2400" i="1" smtClean="0">
                <a:latin typeface="+mj-lt"/>
              </a:rPr>
              <a:t>Нм</a:t>
            </a:r>
            <a:r>
              <a:rPr lang="en-US" sz="2400" i="1" dirty="0" smtClean="0">
                <a:latin typeface="+mj-lt"/>
              </a:rPr>
              <a:t>                      J</a:t>
            </a:r>
            <a:r>
              <a:rPr lang="en-US" sz="2400" i="1" baseline="-25000" dirty="0" smtClean="0">
                <a:latin typeface="+mj-lt"/>
              </a:rPr>
              <a:t>2</a:t>
            </a:r>
            <a:r>
              <a:rPr lang="en-US" sz="2400" i="1" dirty="0" smtClean="0">
                <a:latin typeface="+mj-lt"/>
              </a:rPr>
              <a:t> = 1.6 </a:t>
            </a:r>
            <a:r>
              <a:rPr lang="x-none" sz="2400" i="1" smtClean="0">
                <a:latin typeface="+mj-lt"/>
              </a:rPr>
              <a:t>кгм</a:t>
            </a:r>
            <a:r>
              <a:rPr lang="en-US" sz="2400" i="1" baseline="30000" dirty="0" smtClean="0">
                <a:latin typeface="+mj-lt"/>
              </a:rPr>
              <a:t>2</a:t>
            </a:r>
            <a:endParaRPr lang="ru-RU" sz="2400" b="1" dirty="0" smtClean="0">
              <a:latin typeface="+mj-lt"/>
            </a:endParaRPr>
          </a:p>
          <a:p>
            <a:r>
              <a:rPr lang="en-US" sz="2400" i="1" dirty="0" smtClean="0">
                <a:latin typeface="+mj-lt"/>
              </a:rPr>
              <a:t>                  </a:t>
            </a:r>
            <a:r>
              <a:rPr lang="x-none" sz="2400" i="1" smtClean="0">
                <a:latin typeface="+mj-lt"/>
                <a:sym typeface="Symbol"/>
              </a:rPr>
              <a:t></a:t>
            </a:r>
            <a:r>
              <a:rPr lang="en-US" sz="2400" i="1" dirty="0" smtClean="0">
                <a:latin typeface="+mj-lt"/>
              </a:rPr>
              <a:t>i</a:t>
            </a:r>
            <a:r>
              <a:rPr lang="en-US" sz="2400" i="1" baseline="-25000" dirty="0" smtClean="0">
                <a:latin typeface="+mj-lt"/>
              </a:rPr>
              <a:t>12</a:t>
            </a:r>
            <a:r>
              <a:rPr lang="x-none" sz="2400" i="1" smtClean="0">
                <a:latin typeface="+mj-lt"/>
                <a:sym typeface="Symbol"/>
              </a:rPr>
              <a:t></a:t>
            </a:r>
            <a:r>
              <a:rPr lang="en-US" sz="2400" i="1" dirty="0" smtClean="0">
                <a:latin typeface="+mj-lt"/>
              </a:rPr>
              <a:t>=U</a:t>
            </a:r>
            <a:r>
              <a:rPr lang="en-US" sz="2400" i="1" baseline="-25000" dirty="0" smtClean="0">
                <a:latin typeface="+mj-lt"/>
              </a:rPr>
              <a:t>12</a:t>
            </a:r>
            <a:r>
              <a:rPr lang="en-US" sz="2400" i="1" dirty="0" smtClean="0">
                <a:latin typeface="+mj-lt"/>
              </a:rPr>
              <a:t>=2</a:t>
            </a:r>
            <a:endParaRPr lang="ru-RU" sz="2400" b="1" dirty="0" smtClean="0">
              <a:latin typeface="+mj-lt"/>
            </a:endParaRPr>
          </a:p>
          <a:p>
            <a:r>
              <a:rPr lang="en-US" sz="2400" dirty="0" smtClean="0">
                <a:latin typeface="+mj-lt"/>
              </a:rPr>
              <a:t> </a:t>
            </a:r>
            <a:endParaRPr lang="ru-RU" sz="2400" b="1" dirty="0" smtClean="0">
              <a:latin typeface="+mj-lt"/>
            </a:endParaRPr>
          </a:p>
          <a:p>
            <a:r>
              <a:rPr lang="en-US" sz="2400" b="1" i="1" dirty="0" smtClean="0">
                <a:latin typeface="+mj-lt"/>
              </a:rPr>
              <a:t> </a:t>
            </a:r>
            <a:endParaRPr lang="ru-RU" sz="2400" b="1" dirty="0" smtClean="0">
              <a:latin typeface="+mj-lt"/>
            </a:endParaRPr>
          </a:p>
          <a:p>
            <a:r>
              <a:rPr lang="en-US" sz="2400" b="1" i="1" dirty="0" smtClean="0">
                <a:latin typeface="+mj-lt"/>
              </a:rPr>
              <a:t> </a:t>
            </a:r>
            <a:endParaRPr lang="ru-RU" sz="2400" b="1" dirty="0" smtClean="0">
              <a:latin typeface="+mj-lt"/>
            </a:endParaRPr>
          </a:p>
          <a:p>
            <a:r>
              <a:rPr lang="en-US" sz="2400" b="1" i="1" dirty="0" smtClean="0">
                <a:latin typeface="+mj-lt"/>
              </a:rPr>
              <a:t> </a:t>
            </a:r>
            <a:endParaRPr lang="ru-RU" sz="2400" b="1" dirty="0" smtClean="0">
              <a:latin typeface="+mj-lt"/>
            </a:endParaRPr>
          </a:p>
          <a:p>
            <a:r>
              <a:rPr lang="en-US" sz="2400" b="1" i="1" dirty="0" smtClean="0">
                <a:latin typeface="+mj-lt"/>
              </a:rPr>
              <a:t> </a:t>
            </a:r>
            <a:endParaRPr lang="ru-RU" sz="2400" b="1" dirty="0" smtClean="0">
              <a:latin typeface="+mj-lt"/>
            </a:endParaRPr>
          </a:p>
          <a:p>
            <a:endParaRPr lang="uz-Cyrl-UZ" sz="2400" b="1" i="1" dirty="0" smtClean="0">
              <a:latin typeface="+mj-lt"/>
            </a:endParaRPr>
          </a:p>
          <a:p>
            <a:endParaRPr lang="uz-Cyrl-UZ" sz="2400" b="1" i="1" dirty="0" smtClean="0">
              <a:latin typeface="+mj-lt"/>
            </a:endParaRPr>
          </a:p>
          <a:p>
            <a:r>
              <a:rPr lang="en-US" sz="2400" b="1" i="1" dirty="0" smtClean="0">
                <a:latin typeface="+mj-lt"/>
              </a:rPr>
              <a:t>13.1 </a:t>
            </a:r>
            <a:r>
              <a:rPr lang="en-US" sz="2400" b="1" i="1" dirty="0" smtClean="0">
                <a:latin typeface="+mj-lt"/>
              </a:rPr>
              <a:t>–</a:t>
            </a:r>
            <a:r>
              <a:rPr lang="en-US" sz="2400" b="1" i="1" dirty="0" err="1" smtClean="0">
                <a:latin typeface="+mj-lt"/>
              </a:rPr>
              <a:t>rasm</a:t>
            </a:r>
            <a:r>
              <a:rPr lang="en-US" sz="2400" b="1" i="1" dirty="0" smtClean="0">
                <a:latin typeface="+mj-lt"/>
              </a:rPr>
              <a:t>. </a:t>
            </a:r>
            <a:r>
              <a:rPr lang="en-US" sz="2400" b="1" i="1" dirty="0" err="1" smtClean="0">
                <a:latin typeface="+mj-lt"/>
              </a:rPr>
              <a:t>Mashina</a:t>
            </a:r>
            <a:r>
              <a:rPr lang="en-US" sz="2400" b="1" i="1" dirty="0" smtClean="0">
                <a:latin typeface="+mj-lt"/>
              </a:rPr>
              <a:t> </a:t>
            </a:r>
            <a:r>
              <a:rPr lang="en-US" sz="2400" b="1" i="1" dirty="0" err="1" smtClean="0">
                <a:latin typeface="+mj-lt"/>
              </a:rPr>
              <a:t>agregatining</a:t>
            </a:r>
            <a:r>
              <a:rPr lang="en-US" sz="2400" b="1" i="1" dirty="0" smtClean="0">
                <a:latin typeface="+mj-lt"/>
              </a:rPr>
              <a:t> </a:t>
            </a:r>
            <a:r>
              <a:rPr lang="en-US" sz="2400" b="1" i="1" dirty="0" err="1" smtClean="0">
                <a:latin typeface="+mj-lt"/>
              </a:rPr>
              <a:t>hisoblash</a:t>
            </a:r>
            <a:r>
              <a:rPr lang="en-US" sz="2400" b="1" i="1" dirty="0" smtClean="0">
                <a:latin typeface="+mj-lt"/>
              </a:rPr>
              <a:t> </a:t>
            </a:r>
            <a:r>
              <a:rPr lang="en-US" sz="2400" b="1" i="1" dirty="0" err="1" smtClean="0">
                <a:latin typeface="+mj-lt"/>
              </a:rPr>
              <a:t>sxemasi</a:t>
            </a:r>
            <a:r>
              <a:rPr lang="en-US" sz="2400" b="1" i="1" dirty="0" smtClean="0">
                <a:latin typeface="+mj-lt"/>
              </a:rPr>
              <a:t>.</a:t>
            </a:r>
            <a:endParaRPr lang="ru-RU" sz="2400" b="1" dirty="0">
              <a:latin typeface="+mj-lt"/>
            </a:endParaRPr>
          </a:p>
        </p:txBody>
      </p:sp>
      <p:pic>
        <p:nvPicPr>
          <p:cNvPr id="80898" name="Рисунок 1"/>
          <p:cNvPicPr>
            <a:picLocks noChangeAspect="1" noChangeArrowheads="1"/>
          </p:cNvPicPr>
          <p:nvPr/>
        </p:nvPicPr>
        <p:blipFill>
          <a:blip r:embed="rId2"/>
          <a:srcRect l="10249" t="24719" r="16602" b="19038"/>
          <a:stretch>
            <a:fillRect/>
          </a:stretch>
        </p:blipFill>
        <p:spPr bwMode="auto">
          <a:xfrm>
            <a:off x="1214414" y="2730763"/>
            <a:ext cx="6572296" cy="26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28596" y="357166"/>
            <a:ext cx="8358216" cy="630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b="1" i="1" dirty="0" smtClean="0">
                <a:latin typeface="+mj-lt"/>
              </a:rPr>
              <a:t>13.2. </a:t>
            </a:r>
            <a:r>
              <a:rPr lang="en-US" sz="2400" b="1" i="1" dirty="0" err="1" smtClean="0">
                <a:latin typeface="+mj-lt"/>
              </a:rPr>
              <a:t>Mashina</a:t>
            </a:r>
            <a:r>
              <a:rPr lang="en-US" sz="2400" b="1" i="1" dirty="0" smtClean="0">
                <a:latin typeface="+mj-lt"/>
              </a:rPr>
              <a:t> </a:t>
            </a:r>
            <a:r>
              <a:rPr lang="en-US" sz="2400" b="1" i="1" dirty="0" err="1" smtClean="0">
                <a:latin typeface="+mj-lt"/>
              </a:rPr>
              <a:t>agregatining</a:t>
            </a:r>
            <a:r>
              <a:rPr lang="en-US" sz="2400" b="1" i="1" dirty="0" smtClean="0">
                <a:latin typeface="+mj-lt"/>
              </a:rPr>
              <a:t> </a:t>
            </a:r>
            <a:r>
              <a:rPr lang="en-US" sz="2400" b="1" i="1" dirty="0" err="1" smtClean="0">
                <a:latin typeface="+mj-lt"/>
              </a:rPr>
              <a:t>dinamik</a:t>
            </a:r>
            <a:r>
              <a:rPr lang="en-US" sz="2400" b="1" i="1" dirty="0" smtClean="0">
                <a:latin typeface="+mj-lt"/>
              </a:rPr>
              <a:t> </a:t>
            </a:r>
            <a:r>
              <a:rPr lang="en-US" sz="2400" b="1" i="1" dirty="0" err="1" smtClean="0">
                <a:latin typeface="+mj-lt"/>
              </a:rPr>
              <a:t>parametrlarini</a:t>
            </a:r>
            <a:r>
              <a:rPr lang="en-US" sz="2400" b="1" i="1" dirty="0" smtClean="0">
                <a:latin typeface="+mj-lt"/>
              </a:rPr>
              <a:t> </a:t>
            </a:r>
            <a:r>
              <a:rPr lang="en-US" sz="2400" b="1" i="1" dirty="0" err="1" smtClean="0">
                <a:latin typeface="+mj-lt"/>
              </a:rPr>
              <a:t>aniqlash</a:t>
            </a:r>
            <a:endParaRPr lang="uz-Cyrl-UZ" sz="2400" b="1" i="1" dirty="0" smtClean="0">
              <a:latin typeface="+mj-lt"/>
            </a:endParaRPr>
          </a:p>
          <a:p>
            <a:endParaRPr lang="ru-RU" sz="2400" b="1" dirty="0" smtClean="0">
              <a:latin typeface="+mj-lt"/>
            </a:endParaRPr>
          </a:p>
          <a:p>
            <a:r>
              <a:rPr lang="en-US" sz="2400" dirty="0" err="1" smtClean="0">
                <a:latin typeface="+mj-lt"/>
              </a:rPr>
              <a:t>Yurituvchi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valiga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keltirilgan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agregatning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i="1" dirty="0" smtClean="0">
                <a:latin typeface="+mj-lt"/>
              </a:rPr>
              <a:t>J*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inersiya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momenti</a:t>
            </a:r>
            <a:r>
              <a:rPr lang="en-US" sz="2400" dirty="0" smtClean="0">
                <a:latin typeface="+mj-lt"/>
              </a:rPr>
              <a:t>  </a:t>
            </a:r>
            <a:r>
              <a:rPr lang="en-US" sz="2400" i="1" dirty="0" smtClean="0">
                <a:latin typeface="+mj-lt"/>
              </a:rPr>
              <a:t>J</a:t>
            </a:r>
            <a:r>
              <a:rPr lang="en-US" sz="2400" i="1" baseline="30000" dirty="0" smtClean="0">
                <a:latin typeface="+mj-lt"/>
              </a:rPr>
              <a:t>1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yurituvchi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rotori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inersiya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momenti</a:t>
            </a:r>
            <a:r>
              <a:rPr lang="en-US" sz="2400" dirty="0" smtClean="0">
                <a:latin typeface="+mj-lt"/>
              </a:rPr>
              <a:t>,  </a:t>
            </a:r>
            <a:r>
              <a:rPr lang="en-US" sz="2400" i="1" dirty="0" smtClean="0">
                <a:latin typeface="+mj-lt"/>
              </a:rPr>
              <a:t>J*</a:t>
            </a:r>
            <a:r>
              <a:rPr lang="x-none" sz="2400" i="1" baseline="-25000" smtClean="0">
                <a:latin typeface="+mj-lt"/>
              </a:rPr>
              <a:t>м</a:t>
            </a:r>
            <a:r>
              <a:rPr lang="x-none" sz="240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maxovikning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keltirilgan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inersiya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momenti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va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i="1" dirty="0" smtClean="0">
                <a:latin typeface="+mj-lt"/>
              </a:rPr>
              <a:t>J*</a:t>
            </a:r>
            <a:r>
              <a:rPr lang="en-US" sz="2400" i="1" baseline="-25000" dirty="0" smtClean="0">
                <a:latin typeface="+mj-lt"/>
              </a:rPr>
              <a:t>2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ishchi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mashinaning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valine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keltirilgan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inersiya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momenti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yig’indisidan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iborat</a:t>
            </a:r>
            <a:r>
              <a:rPr lang="en-US" sz="2400" dirty="0" smtClean="0">
                <a:latin typeface="+mj-lt"/>
              </a:rPr>
              <a:t>, </a:t>
            </a:r>
            <a:r>
              <a:rPr lang="en-US" sz="2400" dirty="0" err="1" smtClean="0">
                <a:latin typeface="+mj-lt"/>
              </a:rPr>
              <a:t>ya’ni</a:t>
            </a:r>
            <a:endParaRPr lang="uz-Cyrl-UZ" sz="2400" dirty="0" smtClean="0">
              <a:latin typeface="+mj-lt"/>
            </a:endParaRPr>
          </a:p>
          <a:p>
            <a:endParaRPr lang="ru-RU" sz="2400" b="1" dirty="0" smtClean="0">
              <a:latin typeface="+mj-lt"/>
            </a:endParaRPr>
          </a:p>
          <a:p>
            <a:pPr algn="ctr"/>
            <a:r>
              <a:rPr lang="en-US" sz="2400" i="1" dirty="0" smtClean="0">
                <a:latin typeface="+mj-lt"/>
              </a:rPr>
              <a:t>J* = J</a:t>
            </a:r>
            <a:r>
              <a:rPr lang="en-US" sz="2400" i="1" baseline="30000" dirty="0" smtClean="0">
                <a:latin typeface="+mj-lt"/>
              </a:rPr>
              <a:t>1</a:t>
            </a:r>
            <a:r>
              <a:rPr lang="en-US" sz="2400" i="1" dirty="0" smtClean="0">
                <a:latin typeface="+mj-lt"/>
              </a:rPr>
              <a:t> + J*</a:t>
            </a:r>
            <a:r>
              <a:rPr lang="x-none" sz="2400" i="1" baseline="-25000" smtClean="0">
                <a:latin typeface="+mj-lt"/>
              </a:rPr>
              <a:t>м</a:t>
            </a:r>
            <a:r>
              <a:rPr lang="en-US" sz="2400" i="1" dirty="0" smtClean="0">
                <a:latin typeface="+mj-lt"/>
              </a:rPr>
              <a:t> + J*</a:t>
            </a:r>
            <a:r>
              <a:rPr lang="en-US" sz="2400" i="1" baseline="-25000" dirty="0" smtClean="0">
                <a:latin typeface="+mj-lt"/>
              </a:rPr>
              <a:t>2</a:t>
            </a:r>
            <a:r>
              <a:rPr lang="en-US" sz="2400" dirty="0" smtClean="0">
                <a:latin typeface="+mj-lt"/>
              </a:rPr>
              <a:t>                                         (13.1</a:t>
            </a:r>
            <a:r>
              <a:rPr lang="en-US" sz="2400" dirty="0" smtClean="0">
                <a:latin typeface="+mj-lt"/>
              </a:rPr>
              <a:t>)</a:t>
            </a:r>
            <a:endParaRPr lang="uz-Cyrl-UZ" sz="2400" dirty="0" smtClean="0">
              <a:latin typeface="+mj-lt"/>
            </a:endParaRPr>
          </a:p>
          <a:p>
            <a:endParaRPr lang="ru-RU" sz="2400" b="1" dirty="0" smtClean="0">
              <a:latin typeface="+mj-lt"/>
            </a:endParaRPr>
          </a:p>
          <a:p>
            <a:r>
              <a:rPr lang="en-US" sz="2400" dirty="0" smtClean="0">
                <a:latin typeface="+mj-lt"/>
              </a:rPr>
              <a:t>	</a:t>
            </a:r>
            <a:r>
              <a:rPr lang="en-US" sz="2400" dirty="0" err="1" smtClean="0">
                <a:latin typeface="+mj-lt"/>
              </a:rPr>
              <a:t>Ko’rilayotgan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mexanizmda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hama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bo’g’inlarning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massalari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markazi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ularni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qo’zg’almas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aylanish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o’qiga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to’g’ri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keladi</a:t>
            </a:r>
            <a:r>
              <a:rPr lang="en-US" sz="2400" dirty="0" smtClean="0">
                <a:latin typeface="+mj-lt"/>
              </a:rPr>
              <a:t>. </a:t>
            </a:r>
            <a:r>
              <a:rPr lang="en-US" sz="2400" dirty="0" err="1" smtClean="0">
                <a:latin typeface="+mj-lt"/>
              </a:rPr>
              <a:t>Shuning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uchun</a:t>
            </a:r>
            <a:r>
              <a:rPr lang="en-US" sz="2400" dirty="0" smtClean="0">
                <a:latin typeface="+mj-lt"/>
              </a:rPr>
              <a:t>, </a:t>
            </a:r>
            <a:endParaRPr lang="ru-RU" sz="2400" b="1" dirty="0" smtClean="0">
              <a:latin typeface="+mj-lt"/>
            </a:endParaRPr>
          </a:p>
          <a:p>
            <a:r>
              <a:rPr lang="en-US" sz="2400" dirty="0" smtClean="0">
                <a:latin typeface="+mj-lt"/>
              </a:rPr>
              <a:t>                      </a:t>
            </a:r>
            <a:endParaRPr lang="uz-Cyrl-UZ" sz="2400" dirty="0" smtClean="0">
              <a:latin typeface="+mj-lt"/>
            </a:endParaRPr>
          </a:p>
          <a:p>
            <a:pPr algn="r"/>
            <a:r>
              <a:rPr lang="en-US" sz="2400" dirty="0" smtClean="0">
                <a:latin typeface="+mj-lt"/>
              </a:rPr>
              <a:t>    </a:t>
            </a:r>
            <a:r>
              <a:rPr lang="en-US" sz="2400" dirty="0" smtClean="0">
                <a:latin typeface="+mj-lt"/>
              </a:rPr>
              <a:t>(13.2</a:t>
            </a:r>
            <a:r>
              <a:rPr lang="en-US" sz="2400" dirty="0" smtClean="0"/>
              <a:t>)</a:t>
            </a:r>
            <a:endParaRPr lang="ru-RU" sz="2400" b="1" dirty="0" smtClean="0"/>
          </a:p>
        </p:txBody>
      </p:sp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1921" name="Object 1"/>
          <p:cNvGraphicFramePr>
            <a:graphicFrameLocks noChangeAspect="1"/>
          </p:cNvGraphicFramePr>
          <p:nvPr/>
        </p:nvGraphicFramePr>
        <p:xfrm>
          <a:off x="2571736" y="5786453"/>
          <a:ext cx="2786082" cy="892095"/>
        </p:xfrm>
        <a:graphic>
          <a:graphicData uri="http://schemas.openxmlformats.org/presentationml/2006/ole">
            <p:oleObj spid="_x0000_s81921" name="Формула" r:id="rId3" imgW="1219200" imgH="469900" progId="Equation.3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571472" y="1071546"/>
            <a:ext cx="8358216" cy="5001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i="1" dirty="0" smtClean="0">
                <a:latin typeface="+mj-lt"/>
              </a:rPr>
              <a:t>i</a:t>
            </a:r>
            <a:r>
              <a:rPr lang="en-US" sz="2400" i="1" baseline="-25000" dirty="0" smtClean="0">
                <a:latin typeface="+mj-lt"/>
              </a:rPr>
              <a:t>12 </a:t>
            </a:r>
            <a:r>
              <a:rPr lang="en-US" sz="2400" dirty="0" err="1" smtClean="0">
                <a:latin typeface="+mj-lt"/>
              </a:rPr>
              <a:t>reduktorni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uzatish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nisbati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qiymatidan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aniqlanadigan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mexanizm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bo’g’inlarini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burchak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tezliklari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nisbati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o’zgarmaydi</a:t>
            </a:r>
            <a:r>
              <a:rPr lang="en-US" sz="2400" dirty="0" smtClean="0">
                <a:latin typeface="+mj-lt"/>
              </a:rPr>
              <a:t>. </a:t>
            </a:r>
            <a:r>
              <a:rPr lang="en-US" sz="2400" dirty="0" err="1" smtClean="0">
                <a:latin typeface="+mj-lt"/>
              </a:rPr>
              <a:t>Shuning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uchun</a:t>
            </a:r>
            <a:r>
              <a:rPr lang="en-US" sz="2400" dirty="0" smtClean="0">
                <a:latin typeface="+mj-lt"/>
              </a:rPr>
              <a:t> (13.2) </a:t>
            </a:r>
            <a:r>
              <a:rPr lang="en-US" sz="2400" dirty="0" err="1" smtClean="0">
                <a:latin typeface="+mj-lt"/>
              </a:rPr>
              <a:t>ga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muvofiq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doimiy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kattalik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bo’ladi</a:t>
            </a:r>
            <a:r>
              <a:rPr lang="en-US" sz="2400" dirty="0" smtClean="0">
                <a:latin typeface="+mj-lt"/>
              </a:rPr>
              <a:t>. </a:t>
            </a:r>
            <a:r>
              <a:rPr lang="en-US" sz="2400" dirty="0" err="1" smtClean="0">
                <a:latin typeface="+mj-lt"/>
              </a:rPr>
              <a:t>Ko’rilayotgan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mexanizm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uchun</a:t>
            </a:r>
            <a:endParaRPr lang="uz-Cyrl-UZ" sz="2400" dirty="0" smtClean="0">
              <a:latin typeface="+mj-lt"/>
            </a:endParaRPr>
          </a:p>
          <a:p>
            <a:endParaRPr lang="ru-RU" sz="2400" b="1" dirty="0" smtClean="0">
              <a:latin typeface="+mj-lt"/>
            </a:endParaRPr>
          </a:p>
          <a:p>
            <a:r>
              <a:rPr lang="en-US" sz="2000" i="1" dirty="0" smtClean="0">
                <a:latin typeface="+mj-lt"/>
              </a:rPr>
              <a:t>J* = J</a:t>
            </a:r>
            <a:r>
              <a:rPr lang="en-US" sz="2000" i="1" baseline="-25000" dirty="0" smtClean="0">
                <a:latin typeface="+mj-lt"/>
              </a:rPr>
              <a:t>1</a:t>
            </a:r>
            <a:r>
              <a:rPr lang="en-US" sz="2000" i="1" dirty="0" smtClean="0">
                <a:latin typeface="+mj-lt"/>
              </a:rPr>
              <a:t> + J</a:t>
            </a:r>
            <a:r>
              <a:rPr lang="x-none" sz="2000" i="1" baseline="-25000" smtClean="0">
                <a:latin typeface="+mj-lt"/>
              </a:rPr>
              <a:t>м</a:t>
            </a:r>
            <a:r>
              <a:rPr lang="en-US" sz="2000" i="1" dirty="0" smtClean="0">
                <a:latin typeface="+mj-lt"/>
              </a:rPr>
              <a:t> + J</a:t>
            </a:r>
            <a:r>
              <a:rPr lang="en-US" sz="2000" i="1" baseline="30000" dirty="0" smtClean="0">
                <a:latin typeface="+mj-lt"/>
              </a:rPr>
              <a:t>2</a:t>
            </a:r>
            <a:r>
              <a:rPr lang="en-US" sz="2000" i="1" baseline="-25000" dirty="0" smtClean="0">
                <a:latin typeface="+mj-lt"/>
              </a:rPr>
              <a:t>12</a:t>
            </a:r>
            <a:r>
              <a:rPr lang="en-US" sz="2000" i="1" dirty="0" smtClean="0">
                <a:latin typeface="+mj-lt"/>
              </a:rPr>
              <a:t> + J</a:t>
            </a:r>
            <a:r>
              <a:rPr lang="en-US" sz="2000" i="1" baseline="-25000" dirty="0" smtClean="0">
                <a:latin typeface="+mj-lt"/>
              </a:rPr>
              <a:t>2</a:t>
            </a:r>
            <a:r>
              <a:rPr lang="en-US" sz="2000" i="1" dirty="0" smtClean="0">
                <a:latin typeface="+mj-lt"/>
              </a:rPr>
              <a:t> </a:t>
            </a:r>
            <a:r>
              <a:rPr lang="en-US" sz="2000" i="1" dirty="0" smtClean="0">
                <a:latin typeface="+mj-lt"/>
                <a:sym typeface="Symbol"/>
              </a:rPr>
              <a:t></a:t>
            </a:r>
            <a:r>
              <a:rPr lang="en-US" sz="2000" i="1" dirty="0" smtClean="0">
                <a:latin typeface="+mj-lt"/>
              </a:rPr>
              <a:t>i</a:t>
            </a:r>
            <a:r>
              <a:rPr lang="en-US" sz="2000" i="1" baseline="-25000" dirty="0" smtClean="0">
                <a:latin typeface="+mj-lt"/>
              </a:rPr>
              <a:t>21</a:t>
            </a:r>
            <a:r>
              <a:rPr lang="en-US" sz="2000" i="1" dirty="0" smtClean="0">
                <a:latin typeface="+mj-lt"/>
              </a:rPr>
              <a:t> =0.1+1.2 </a:t>
            </a:r>
            <a:r>
              <a:rPr lang="en-US" sz="2000" i="1" dirty="0" smtClean="0">
                <a:latin typeface="+mj-lt"/>
                <a:sym typeface="Symbol"/>
              </a:rPr>
              <a:t></a:t>
            </a:r>
            <a:r>
              <a:rPr lang="en-US" sz="2000" i="1" dirty="0" smtClean="0">
                <a:latin typeface="+mj-lt"/>
              </a:rPr>
              <a:t>0.5</a:t>
            </a:r>
            <a:r>
              <a:rPr lang="en-US" sz="2000" i="1" baseline="30000" dirty="0" smtClean="0">
                <a:latin typeface="+mj-lt"/>
              </a:rPr>
              <a:t>2</a:t>
            </a:r>
            <a:r>
              <a:rPr lang="en-US" sz="2000" i="1" dirty="0" smtClean="0">
                <a:latin typeface="+mj-lt"/>
              </a:rPr>
              <a:t> +1.6 </a:t>
            </a:r>
            <a:r>
              <a:rPr lang="en-US" sz="2000" i="1" dirty="0" smtClean="0">
                <a:latin typeface="+mj-lt"/>
                <a:sym typeface="Symbol"/>
              </a:rPr>
              <a:t></a:t>
            </a:r>
            <a:r>
              <a:rPr lang="en-US" sz="2000" i="1" dirty="0" smtClean="0">
                <a:latin typeface="+mj-lt"/>
              </a:rPr>
              <a:t>0.5</a:t>
            </a:r>
            <a:r>
              <a:rPr lang="en-US" sz="2000" i="1" baseline="30000" dirty="0" smtClean="0">
                <a:latin typeface="+mj-lt"/>
              </a:rPr>
              <a:t>2</a:t>
            </a:r>
            <a:r>
              <a:rPr lang="en-US" sz="2000" i="1" dirty="0" smtClean="0">
                <a:latin typeface="+mj-lt"/>
              </a:rPr>
              <a:t> = 0.8 </a:t>
            </a:r>
            <a:r>
              <a:rPr lang="x-none" sz="2000" i="1" smtClean="0">
                <a:latin typeface="+mj-lt"/>
              </a:rPr>
              <a:t>кгм</a:t>
            </a:r>
            <a:r>
              <a:rPr lang="en-US" sz="2000" i="1" baseline="30000" dirty="0" smtClean="0">
                <a:latin typeface="+mj-lt"/>
              </a:rPr>
              <a:t>2</a:t>
            </a:r>
            <a:r>
              <a:rPr lang="en-US" sz="2000" baseline="30000" dirty="0" smtClean="0">
                <a:latin typeface="+mj-lt"/>
              </a:rPr>
              <a:t> </a:t>
            </a:r>
            <a:r>
              <a:rPr lang="en-US" sz="2000" dirty="0" smtClean="0">
                <a:latin typeface="+mj-lt"/>
              </a:rPr>
              <a:t>    (13.3)</a:t>
            </a:r>
            <a:r>
              <a:rPr lang="en-US" sz="2000" b="1" dirty="0" smtClean="0">
                <a:latin typeface="+mj-lt"/>
              </a:rPr>
              <a:t> </a:t>
            </a:r>
            <a:endParaRPr lang="uz-Cyrl-UZ" sz="2000" b="1" dirty="0" smtClean="0">
              <a:latin typeface="+mj-lt"/>
            </a:endParaRPr>
          </a:p>
          <a:p>
            <a:endParaRPr lang="ru-RU" sz="2400" b="1" dirty="0" smtClean="0">
              <a:latin typeface="+mj-lt"/>
            </a:endParaRPr>
          </a:p>
          <a:p>
            <a:r>
              <a:rPr lang="en-US" sz="2400" dirty="0" err="1" smtClean="0">
                <a:latin typeface="+mj-lt"/>
              </a:rPr>
              <a:t>Yurituvchining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valiga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keltirilgan</a:t>
            </a:r>
            <a:r>
              <a:rPr lang="en-US" sz="2400" dirty="0" smtClean="0">
                <a:latin typeface="+mj-lt"/>
              </a:rPr>
              <a:t> </a:t>
            </a:r>
            <a:r>
              <a:rPr lang="x-none" sz="2400" i="1" smtClean="0">
                <a:latin typeface="+mj-lt"/>
              </a:rPr>
              <a:t>М</a:t>
            </a:r>
            <a:r>
              <a:rPr lang="en-US" sz="2400" i="1" dirty="0" smtClean="0">
                <a:latin typeface="+mj-lt"/>
              </a:rPr>
              <a:t>*</a:t>
            </a:r>
            <a:r>
              <a:rPr lang="en-US" sz="2400" dirty="0" smtClean="0">
                <a:latin typeface="+mj-lt"/>
              </a:rPr>
              <a:t> moment </a:t>
            </a:r>
            <a:r>
              <a:rPr lang="en-US" sz="2400" dirty="0" err="1" smtClean="0">
                <a:latin typeface="+mj-lt"/>
              </a:rPr>
              <a:t>yurituvchi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valini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o’zini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harakatlantiruvchi</a:t>
            </a:r>
            <a:r>
              <a:rPr lang="en-US" sz="2400" dirty="0" smtClean="0">
                <a:latin typeface="+mj-lt"/>
              </a:rPr>
              <a:t> </a:t>
            </a:r>
            <a:r>
              <a:rPr lang="x-none" sz="2400" i="1" smtClean="0">
                <a:latin typeface="+mj-lt"/>
              </a:rPr>
              <a:t>М</a:t>
            </a:r>
            <a:r>
              <a:rPr lang="en-US" sz="2400" i="1" baseline="-25000" dirty="0" smtClean="0">
                <a:latin typeface="+mj-lt"/>
              </a:rPr>
              <a:t>g</a:t>
            </a:r>
            <a:r>
              <a:rPr lang="en-US" sz="2400" baseline="-25000" dirty="0" smtClean="0">
                <a:latin typeface="+mj-lt"/>
              </a:rPr>
              <a:t> </a:t>
            </a:r>
            <a:r>
              <a:rPr lang="en-US" sz="2400" dirty="0" smtClean="0">
                <a:latin typeface="+mj-lt"/>
              </a:rPr>
              <a:t>moment </a:t>
            </a:r>
            <a:r>
              <a:rPr lang="en-US" sz="2400" dirty="0" err="1" smtClean="0">
                <a:latin typeface="+mj-lt"/>
              </a:rPr>
              <a:t>va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bu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valga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keltirilgan</a:t>
            </a:r>
            <a:r>
              <a:rPr lang="en-US" sz="2400" dirty="0" smtClean="0">
                <a:latin typeface="+mj-lt"/>
              </a:rPr>
              <a:t>  </a:t>
            </a:r>
            <a:r>
              <a:rPr lang="x-none" sz="2400" i="1" smtClean="0">
                <a:latin typeface="+mj-lt"/>
              </a:rPr>
              <a:t>М</a:t>
            </a:r>
            <a:r>
              <a:rPr lang="en-US" sz="2400" i="1" dirty="0" smtClean="0">
                <a:latin typeface="+mj-lt"/>
              </a:rPr>
              <a:t>*</a:t>
            </a:r>
            <a:r>
              <a:rPr lang="x-none" sz="2400" i="1" baseline="-25000" smtClean="0">
                <a:latin typeface="+mj-lt"/>
              </a:rPr>
              <a:t>с</a:t>
            </a:r>
            <a:r>
              <a:rPr lang="x-none" sz="240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qarshilik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momenti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bunda</a:t>
            </a:r>
            <a:r>
              <a:rPr lang="en-US" sz="2400" dirty="0" smtClean="0">
                <a:latin typeface="+mj-lt"/>
              </a:rPr>
              <a:t>:</a:t>
            </a:r>
            <a:endParaRPr lang="ru-RU" sz="2400" b="1" dirty="0" smtClean="0">
              <a:latin typeface="+mj-lt"/>
            </a:endParaRPr>
          </a:p>
          <a:p>
            <a:r>
              <a:rPr lang="en-US" sz="2400" i="1" dirty="0" smtClean="0">
                <a:latin typeface="+mj-lt"/>
              </a:rPr>
              <a:t>                                              </a:t>
            </a:r>
            <a:endParaRPr lang="uz-Cyrl-UZ" sz="2400" i="1" dirty="0" smtClean="0">
              <a:latin typeface="+mj-lt"/>
            </a:endParaRPr>
          </a:p>
          <a:p>
            <a:pPr algn="ctr"/>
            <a:r>
              <a:rPr lang="x-none" sz="2400" i="1" smtClean="0">
                <a:latin typeface="+mj-lt"/>
              </a:rPr>
              <a:t>М</a:t>
            </a:r>
            <a:r>
              <a:rPr lang="en-US" sz="2400" i="1" dirty="0" smtClean="0">
                <a:latin typeface="+mj-lt"/>
              </a:rPr>
              <a:t>*= </a:t>
            </a:r>
            <a:r>
              <a:rPr lang="x-none" sz="2400" i="1" smtClean="0">
                <a:latin typeface="+mj-lt"/>
              </a:rPr>
              <a:t>М</a:t>
            </a:r>
            <a:r>
              <a:rPr lang="en-US" sz="2400" i="1" baseline="-25000" dirty="0" smtClean="0">
                <a:latin typeface="+mj-lt"/>
              </a:rPr>
              <a:t>g</a:t>
            </a:r>
            <a:r>
              <a:rPr lang="en-US" sz="2400" i="1" dirty="0" smtClean="0">
                <a:latin typeface="+mj-lt"/>
              </a:rPr>
              <a:t> - </a:t>
            </a:r>
            <a:r>
              <a:rPr lang="x-none" sz="2400" i="1" smtClean="0">
                <a:latin typeface="+mj-lt"/>
              </a:rPr>
              <a:t>М</a:t>
            </a:r>
            <a:r>
              <a:rPr lang="en-US" sz="2400" i="1" dirty="0" smtClean="0">
                <a:latin typeface="+mj-lt"/>
              </a:rPr>
              <a:t>*</a:t>
            </a:r>
            <a:r>
              <a:rPr lang="x-none" sz="2400" i="1" baseline="-25000" smtClean="0">
                <a:latin typeface="+mj-lt"/>
              </a:rPr>
              <a:t>с</a:t>
            </a:r>
            <a:r>
              <a:rPr lang="en-US" sz="2400" baseline="-25000" dirty="0" smtClean="0">
                <a:latin typeface="+mj-lt"/>
              </a:rPr>
              <a:t>      </a:t>
            </a:r>
            <a:r>
              <a:rPr lang="en-US" sz="2400" dirty="0" smtClean="0">
                <a:latin typeface="+mj-lt"/>
              </a:rPr>
              <a:t>                                       (13.4)</a:t>
            </a:r>
            <a:endParaRPr lang="ru-RU" sz="2400" b="1" dirty="0">
              <a:latin typeface="+mj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28596" y="785794"/>
            <a:ext cx="8501122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 err="1" smtClean="0"/>
              <a:t>Ko’rilayotgan</a:t>
            </a:r>
            <a:r>
              <a:rPr lang="en-US" sz="2400" dirty="0" smtClean="0"/>
              <a:t> </a:t>
            </a:r>
            <a:r>
              <a:rPr lang="en-US" sz="2400" dirty="0" err="1" smtClean="0"/>
              <a:t>mexanizmni</a:t>
            </a:r>
            <a:r>
              <a:rPr lang="en-US" sz="2400" dirty="0" smtClean="0"/>
              <a:t> </a:t>
            </a:r>
            <a:r>
              <a:rPr lang="en-US" sz="2400" dirty="0" err="1" smtClean="0"/>
              <a:t>yuqoprida</a:t>
            </a:r>
            <a:r>
              <a:rPr lang="en-US" sz="2400" dirty="0" smtClean="0"/>
              <a:t> </a:t>
            </a:r>
            <a:r>
              <a:rPr lang="en-US" sz="2400" dirty="0" err="1" smtClean="0"/>
              <a:t>bayon</a:t>
            </a:r>
            <a:r>
              <a:rPr lang="en-US" sz="2400" dirty="0" smtClean="0"/>
              <a:t> </a:t>
            </a:r>
            <a:r>
              <a:rPr lang="en-US" sz="2400" dirty="0" err="1" smtClean="0"/>
              <a:t>qilingan</a:t>
            </a:r>
            <a:r>
              <a:rPr lang="en-US" sz="2400" dirty="0" smtClean="0"/>
              <a:t> </a:t>
            </a:r>
            <a:r>
              <a:rPr lang="en-US" sz="2400" dirty="0" err="1" smtClean="0"/>
              <a:t>xususiyatlarini</a:t>
            </a:r>
            <a:r>
              <a:rPr lang="en-US" sz="2400" dirty="0" smtClean="0"/>
              <a:t> </a:t>
            </a:r>
            <a:r>
              <a:rPr lang="en-US" sz="2400" dirty="0" err="1" smtClean="0"/>
              <a:t>nazarga</a:t>
            </a:r>
            <a:r>
              <a:rPr lang="en-US" sz="2400" dirty="0" smtClean="0"/>
              <a:t> </a:t>
            </a:r>
            <a:r>
              <a:rPr lang="en-US" sz="2400" dirty="0" err="1" smtClean="0"/>
              <a:t>olib</a:t>
            </a:r>
            <a:r>
              <a:rPr lang="en-US" sz="2400" dirty="0" smtClean="0"/>
              <a:t>, </a:t>
            </a:r>
            <a:r>
              <a:rPr lang="en-US" sz="2400" dirty="0" err="1" smtClean="0"/>
              <a:t>ya’ni</a:t>
            </a:r>
            <a:r>
              <a:rPr lang="en-US" sz="2400" dirty="0" smtClean="0"/>
              <a:t> </a:t>
            </a:r>
            <a:r>
              <a:rPr lang="en-US" sz="2400" i="1" dirty="0" err="1" smtClean="0"/>
              <a:t>V</a:t>
            </a:r>
            <a:r>
              <a:rPr lang="en-US" sz="2400" i="1" baseline="-25000" dirty="0" err="1" smtClean="0"/>
              <a:t>si</a:t>
            </a:r>
            <a:r>
              <a:rPr lang="en-US" sz="2400" i="1" dirty="0" smtClean="0"/>
              <a:t>=0</a:t>
            </a:r>
            <a:r>
              <a:rPr lang="en-US" sz="2400" dirty="0" smtClean="0"/>
              <a:t>  </a:t>
            </a:r>
            <a:r>
              <a:rPr lang="x-none" sz="2400" smtClean="0"/>
              <a:t>и </a:t>
            </a:r>
            <a:r>
              <a:rPr lang="x-none" sz="2400" i="1" smtClean="0">
                <a:sym typeface="Symbol"/>
              </a:rPr>
              <a:t></a:t>
            </a:r>
            <a:r>
              <a:rPr lang="en-US" sz="2400" i="1" dirty="0" err="1" smtClean="0"/>
              <a:t>i</a:t>
            </a:r>
            <a:r>
              <a:rPr lang="en-US" sz="2400" i="1" dirty="0" smtClean="0"/>
              <a:t>/</a:t>
            </a:r>
            <a:r>
              <a:rPr lang="x-none" sz="2400" i="1" smtClean="0">
                <a:sym typeface="Symbol"/>
              </a:rPr>
              <a:t></a:t>
            </a:r>
            <a:r>
              <a:rPr lang="en-US" sz="2400" i="1" dirty="0" smtClean="0"/>
              <a:t> = const</a:t>
            </a:r>
            <a:r>
              <a:rPr lang="en-US" sz="2400" dirty="0" smtClean="0"/>
              <a:t>, </a:t>
            </a:r>
            <a:r>
              <a:rPr lang="en-US" sz="2400" dirty="0" err="1" smtClean="0"/>
              <a:t>keltirilgan</a:t>
            </a:r>
            <a:r>
              <a:rPr lang="en-US" sz="2400" dirty="0" smtClean="0"/>
              <a:t> moment </a:t>
            </a:r>
            <a:r>
              <a:rPr lang="en-US" sz="2400" dirty="0" err="1" smtClean="0"/>
              <a:t>uchun</a:t>
            </a:r>
            <a:endParaRPr lang="ru-RU" sz="2400" b="1" dirty="0" smtClean="0"/>
          </a:p>
          <a:p>
            <a:r>
              <a:rPr lang="en-US" sz="2400" dirty="0" smtClean="0"/>
              <a:t>                             </a:t>
            </a:r>
            <a:endParaRPr lang="uz-Cyrl-UZ" sz="2400" dirty="0" smtClean="0"/>
          </a:p>
          <a:p>
            <a:pPr algn="r"/>
            <a:r>
              <a:rPr lang="en-US" sz="2400" dirty="0" smtClean="0"/>
              <a:t>  </a:t>
            </a:r>
            <a:r>
              <a:rPr lang="en-US" sz="2400" dirty="0" smtClean="0"/>
              <a:t>(13.5</a:t>
            </a:r>
            <a:r>
              <a:rPr lang="en-US" sz="2400" dirty="0" smtClean="0"/>
              <a:t>)</a:t>
            </a:r>
            <a:endParaRPr lang="uz-Cyrl-UZ" sz="2400" dirty="0" smtClean="0"/>
          </a:p>
          <a:p>
            <a:pPr algn="r"/>
            <a:endParaRPr lang="ru-RU" sz="2400" b="1" dirty="0" smtClean="0"/>
          </a:p>
          <a:p>
            <a:r>
              <a:rPr lang="en-US" sz="2400" dirty="0" err="1" smtClean="0"/>
              <a:t>yoki</a:t>
            </a:r>
            <a:endParaRPr lang="uz-Cyrl-UZ" sz="2400" dirty="0" smtClean="0"/>
          </a:p>
          <a:p>
            <a:endParaRPr lang="ru-RU" sz="2400" b="1" dirty="0" smtClean="0"/>
          </a:p>
          <a:p>
            <a:r>
              <a:rPr lang="x-none" sz="2400" i="1" smtClean="0"/>
              <a:t>М</a:t>
            </a:r>
            <a:r>
              <a:rPr lang="en-US" sz="2400" i="1" dirty="0" smtClean="0"/>
              <a:t>*= </a:t>
            </a:r>
            <a:r>
              <a:rPr lang="x-none" sz="2400" i="1" smtClean="0"/>
              <a:t>М</a:t>
            </a:r>
            <a:r>
              <a:rPr lang="en-US" sz="2400" i="1" baseline="-25000" dirty="0" smtClean="0"/>
              <a:t>g</a:t>
            </a:r>
            <a:r>
              <a:rPr lang="en-US" sz="2400" i="1" dirty="0" smtClean="0"/>
              <a:t> –</a:t>
            </a:r>
            <a:r>
              <a:rPr lang="x-none" sz="2400" i="1" smtClean="0"/>
              <a:t>М</a:t>
            </a:r>
            <a:r>
              <a:rPr lang="x-none" sz="2400" i="1" baseline="-25000" smtClean="0"/>
              <a:t>с</a:t>
            </a:r>
            <a:r>
              <a:rPr lang="x-none" sz="2400" i="1" smtClean="0"/>
              <a:t> </a:t>
            </a:r>
            <a:r>
              <a:rPr lang="x-none" sz="2400" i="1" smtClean="0">
                <a:sym typeface="Symbol"/>
              </a:rPr>
              <a:t></a:t>
            </a:r>
            <a:r>
              <a:rPr lang="en-US" sz="2400" i="1" dirty="0" smtClean="0"/>
              <a:t>i</a:t>
            </a:r>
            <a:r>
              <a:rPr lang="en-US" sz="2400" i="1" baseline="-25000" dirty="0" smtClean="0"/>
              <a:t>21</a:t>
            </a:r>
            <a:r>
              <a:rPr lang="x-none" sz="2400" i="1" smtClean="0">
                <a:sym typeface="Symbol"/>
              </a:rPr>
              <a:t></a:t>
            </a:r>
            <a:r>
              <a:rPr lang="en-US" sz="2400" i="1" dirty="0" smtClean="0"/>
              <a:t>= a – </a:t>
            </a:r>
            <a:r>
              <a:rPr lang="x-none" sz="2400" i="1" smtClean="0"/>
              <a:t>в </a:t>
            </a:r>
            <a:r>
              <a:rPr lang="x-none" sz="2400" i="1" smtClean="0">
                <a:sym typeface="Symbol"/>
              </a:rPr>
              <a:t></a:t>
            </a:r>
            <a:r>
              <a:rPr lang="x-none" sz="2400" i="1" smtClean="0"/>
              <a:t> </a:t>
            </a:r>
            <a:r>
              <a:rPr lang="en-US" sz="2400" i="1" dirty="0" smtClean="0">
                <a:sym typeface="Symbol"/>
              </a:rPr>
              <a:t></a:t>
            </a:r>
            <a:r>
              <a:rPr lang="en-US" sz="2400" i="1" dirty="0" smtClean="0"/>
              <a:t> - </a:t>
            </a:r>
            <a:r>
              <a:rPr lang="x-none" sz="2400" i="1" smtClean="0"/>
              <a:t>М</a:t>
            </a:r>
            <a:r>
              <a:rPr lang="x-none" sz="2400" i="1" baseline="-25000" smtClean="0"/>
              <a:t>с</a:t>
            </a:r>
            <a:r>
              <a:rPr lang="x-none" sz="2400" i="1" smtClean="0"/>
              <a:t> </a:t>
            </a:r>
            <a:r>
              <a:rPr lang="x-none" sz="2400" i="1" smtClean="0">
                <a:sym typeface="Symbol"/>
              </a:rPr>
              <a:t></a:t>
            </a:r>
            <a:r>
              <a:rPr lang="x-none" sz="2400" i="1" smtClean="0"/>
              <a:t> </a:t>
            </a:r>
            <a:r>
              <a:rPr lang="en-US" sz="2400" i="1" dirty="0" smtClean="0"/>
              <a:t>U</a:t>
            </a:r>
            <a:r>
              <a:rPr lang="en-US" sz="2400" i="1" baseline="-25000" dirty="0" smtClean="0"/>
              <a:t>21</a:t>
            </a:r>
            <a:endParaRPr lang="uz-Cyrl-UZ" sz="2400" i="1" baseline="-25000" dirty="0" smtClean="0"/>
          </a:p>
          <a:p>
            <a:endParaRPr lang="ru-RU" sz="2400" b="1" dirty="0" smtClean="0"/>
          </a:p>
          <a:p>
            <a:r>
              <a:rPr lang="x-none" sz="2400" i="1" smtClean="0"/>
              <a:t>М</a:t>
            </a:r>
            <a:r>
              <a:rPr lang="en-US" sz="2400" i="1" dirty="0" smtClean="0"/>
              <a:t>*= </a:t>
            </a:r>
            <a:r>
              <a:rPr lang="x-none" sz="2400" i="1" smtClean="0"/>
              <a:t>М</a:t>
            </a:r>
            <a:r>
              <a:rPr lang="en-US" sz="2400" i="1" baseline="-25000" dirty="0" smtClean="0"/>
              <a:t>g</a:t>
            </a:r>
            <a:r>
              <a:rPr lang="en-US" sz="2400" i="1" dirty="0" smtClean="0"/>
              <a:t> –</a:t>
            </a:r>
            <a:r>
              <a:rPr lang="x-none" sz="2400" i="1" smtClean="0"/>
              <a:t>М</a:t>
            </a:r>
            <a:r>
              <a:rPr lang="x-none" sz="2400" i="1" baseline="-25000" smtClean="0"/>
              <a:t>с</a:t>
            </a:r>
            <a:r>
              <a:rPr lang="x-none" sz="2400" i="1" smtClean="0"/>
              <a:t> </a:t>
            </a:r>
            <a:r>
              <a:rPr lang="x-none" sz="2400" i="1" smtClean="0">
                <a:sym typeface="Symbol"/>
              </a:rPr>
              <a:t></a:t>
            </a:r>
            <a:r>
              <a:rPr lang="en-US" sz="2400" i="1" dirty="0" smtClean="0"/>
              <a:t>i</a:t>
            </a:r>
            <a:r>
              <a:rPr lang="en-US" sz="2400" i="1" baseline="-25000" dirty="0" smtClean="0"/>
              <a:t>21</a:t>
            </a:r>
            <a:r>
              <a:rPr lang="x-none" sz="2400" i="1" smtClean="0">
                <a:sym typeface="Symbol"/>
              </a:rPr>
              <a:t></a:t>
            </a:r>
            <a:r>
              <a:rPr lang="en-US" sz="2400" i="1" dirty="0" smtClean="0"/>
              <a:t>= (a – </a:t>
            </a:r>
            <a:r>
              <a:rPr lang="x-none" sz="2400" i="1" smtClean="0"/>
              <a:t>М</a:t>
            </a:r>
            <a:r>
              <a:rPr lang="x-none" sz="2400" i="1" baseline="-25000" smtClean="0"/>
              <a:t>с</a:t>
            </a:r>
            <a:r>
              <a:rPr lang="x-none" sz="2400" i="1" smtClean="0"/>
              <a:t> </a:t>
            </a:r>
            <a:r>
              <a:rPr lang="en-US" sz="2400" i="1" dirty="0" smtClean="0">
                <a:sym typeface="Symbol"/>
              </a:rPr>
              <a:t></a:t>
            </a:r>
            <a:r>
              <a:rPr lang="en-US" sz="2400" i="1" dirty="0" smtClean="0"/>
              <a:t> U</a:t>
            </a:r>
            <a:r>
              <a:rPr lang="en-US" sz="2400" i="1" baseline="-25000" dirty="0" smtClean="0"/>
              <a:t>21</a:t>
            </a:r>
            <a:r>
              <a:rPr lang="en-US" sz="2400" i="1" dirty="0" smtClean="0"/>
              <a:t>) - </a:t>
            </a:r>
            <a:r>
              <a:rPr lang="x-none" sz="2400" i="1" smtClean="0"/>
              <a:t>в </a:t>
            </a:r>
            <a:r>
              <a:rPr lang="x-none" sz="2400" i="1" smtClean="0">
                <a:sym typeface="Symbol"/>
              </a:rPr>
              <a:t></a:t>
            </a:r>
            <a:r>
              <a:rPr lang="x-none" sz="2400" i="1" smtClean="0"/>
              <a:t> </a:t>
            </a:r>
            <a:r>
              <a:rPr lang="en-US" sz="2400" i="1" dirty="0" smtClean="0">
                <a:sym typeface="Symbol"/>
              </a:rPr>
              <a:t></a:t>
            </a:r>
            <a:r>
              <a:rPr lang="en-US" sz="2400" dirty="0" smtClean="0"/>
              <a:t>                      (13.6)</a:t>
            </a:r>
            <a:endParaRPr lang="ru-RU" sz="2400" b="1" dirty="0" smtClean="0"/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3729" name="Object 1"/>
          <p:cNvGraphicFramePr>
            <a:graphicFrameLocks noChangeAspect="1"/>
          </p:cNvGraphicFramePr>
          <p:nvPr/>
        </p:nvGraphicFramePr>
        <p:xfrm>
          <a:off x="2285984" y="2143116"/>
          <a:ext cx="4000528" cy="1000132"/>
        </p:xfrm>
        <a:graphic>
          <a:graphicData uri="http://schemas.openxmlformats.org/presentationml/2006/ole">
            <p:oleObj spid="_x0000_s73729" name="Формула" r:id="rId3" imgW="990170" imgH="393529" progId="Equation.3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642878" y="571480"/>
            <a:ext cx="8215402" cy="5824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000" b="1" i="1" dirty="0" smtClean="0">
                <a:latin typeface="+mj-lt"/>
              </a:rPr>
              <a:t>13.3. </a:t>
            </a:r>
            <a:r>
              <a:rPr lang="en-US" sz="2000" b="1" i="1" dirty="0" err="1" smtClean="0">
                <a:latin typeface="+mj-lt"/>
              </a:rPr>
              <a:t>Keltirilgan</a:t>
            </a:r>
            <a:r>
              <a:rPr lang="en-US" sz="2000" b="1" i="1" dirty="0" smtClean="0">
                <a:latin typeface="+mj-lt"/>
              </a:rPr>
              <a:t> </a:t>
            </a:r>
            <a:r>
              <a:rPr lang="en-US" sz="2000" b="1" i="1" dirty="0" err="1" smtClean="0">
                <a:latin typeface="+mj-lt"/>
              </a:rPr>
              <a:t>bo’g’inni</a:t>
            </a:r>
            <a:r>
              <a:rPr lang="en-US" sz="2000" b="1" i="1" dirty="0" smtClean="0">
                <a:latin typeface="+mj-lt"/>
              </a:rPr>
              <a:t> </a:t>
            </a:r>
            <a:r>
              <a:rPr lang="en-US" sz="2000" b="1" i="1" dirty="0" err="1" smtClean="0">
                <a:latin typeface="+mj-lt"/>
              </a:rPr>
              <a:t>harakatni</a:t>
            </a:r>
            <a:r>
              <a:rPr lang="en-US" sz="2000" b="1" i="1" dirty="0" smtClean="0">
                <a:latin typeface="+mj-lt"/>
              </a:rPr>
              <a:t> </a:t>
            </a:r>
            <a:r>
              <a:rPr lang="en-US" sz="2000" b="1" i="1" dirty="0" err="1" smtClean="0">
                <a:latin typeface="+mj-lt"/>
              </a:rPr>
              <a:t>differnsial</a:t>
            </a:r>
            <a:r>
              <a:rPr lang="en-US" sz="2000" b="1" i="1" dirty="0" smtClean="0">
                <a:latin typeface="+mj-lt"/>
              </a:rPr>
              <a:t> </a:t>
            </a:r>
            <a:r>
              <a:rPr lang="en-US" sz="2000" b="1" i="1" dirty="0" err="1" smtClean="0">
                <a:latin typeface="+mj-lt"/>
              </a:rPr>
              <a:t>tenglamasini</a:t>
            </a:r>
            <a:r>
              <a:rPr lang="en-US" sz="2000" b="1" i="1" dirty="0" smtClean="0">
                <a:latin typeface="+mj-lt"/>
              </a:rPr>
              <a:t> </a:t>
            </a:r>
            <a:r>
              <a:rPr lang="en-US" sz="2000" b="1" i="1" dirty="0" err="1" smtClean="0">
                <a:latin typeface="+mj-lt"/>
              </a:rPr>
              <a:t>tuzish</a:t>
            </a:r>
            <a:r>
              <a:rPr lang="en-US" sz="2000" b="1" i="1" dirty="0" smtClean="0">
                <a:latin typeface="+mj-lt"/>
              </a:rPr>
              <a:t> </a:t>
            </a:r>
            <a:r>
              <a:rPr lang="en-US" sz="2000" b="1" i="1" dirty="0" err="1" smtClean="0">
                <a:latin typeface="+mj-lt"/>
              </a:rPr>
              <a:t>va</a:t>
            </a:r>
            <a:r>
              <a:rPr lang="en-US" sz="2000" b="1" i="1" dirty="0" smtClean="0">
                <a:latin typeface="+mj-lt"/>
              </a:rPr>
              <a:t> </a:t>
            </a:r>
            <a:r>
              <a:rPr lang="en-US" sz="2000" b="1" i="1" dirty="0" err="1" smtClean="0">
                <a:latin typeface="+mj-lt"/>
              </a:rPr>
              <a:t>yechish</a:t>
            </a:r>
            <a:endParaRPr lang="uz-Cyrl-UZ" sz="2000" b="1" i="1" dirty="0" smtClean="0">
              <a:latin typeface="+mj-lt"/>
            </a:endParaRPr>
          </a:p>
          <a:p>
            <a:endParaRPr lang="ru-RU" sz="2000" b="1" dirty="0" smtClean="0">
              <a:latin typeface="+mj-lt"/>
            </a:endParaRPr>
          </a:p>
          <a:p>
            <a:r>
              <a:rPr lang="en-US" sz="2000" dirty="0" err="1" smtClean="0">
                <a:latin typeface="+mj-lt"/>
              </a:rPr>
              <a:t>Aylanuvchi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keltirilgan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bo’g’in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uchun</a:t>
            </a:r>
            <a:r>
              <a:rPr lang="en-US" sz="2000" dirty="0" smtClean="0">
                <a:latin typeface="+mj-lt"/>
              </a:rPr>
              <a:t> (18.7) </a:t>
            </a:r>
            <a:r>
              <a:rPr lang="en-US" sz="2000" dirty="0" err="1" smtClean="0">
                <a:latin typeface="+mj-lt"/>
              </a:rPr>
              <a:t>harakatning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umimy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tenglamasidan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foydfalanamiz</a:t>
            </a:r>
            <a:r>
              <a:rPr lang="en-US" sz="2000" dirty="0" smtClean="0">
                <a:latin typeface="+mj-lt"/>
              </a:rPr>
              <a:t>.  </a:t>
            </a:r>
            <a:r>
              <a:rPr lang="en-US" sz="2000" i="1" dirty="0" smtClean="0">
                <a:latin typeface="+mj-lt"/>
              </a:rPr>
              <a:t>J*=const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ni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hisobga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olib</a:t>
            </a:r>
            <a:r>
              <a:rPr lang="en-US" sz="2000" dirty="0" smtClean="0">
                <a:latin typeface="+mj-lt"/>
              </a:rPr>
              <a:t> (18.7) </a:t>
            </a:r>
            <a:r>
              <a:rPr lang="en-US" sz="2000" dirty="0" err="1" smtClean="0">
                <a:latin typeface="+mj-lt"/>
              </a:rPr>
              <a:t>tenglamaga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xususiy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ko’rinish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beramiz</a:t>
            </a:r>
            <a:r>
              <a:rPr lang="en-US" sz="2000" dirty="0" smtClean="0">
                <a:latin typeface="+mj-lt"/>
              </a:rPr>
              <a:t>:</a:t>
            </a:r>
            <a:endParaRPr lang="uz-Cyrl-UZ" sz="2000" dirty="0" smtClean="0">
              <a:latin typeface="+mj-lt"/>
            </a:endParaRPr>
          </a:p>
          <a:p>
            <a:endParaRPr lang="ru-RU" sz="2000" b="1" dirty="0" smtClean="0">
              <a:latin typeface="+mj-lt"/>
            </a:endParaRPr>
          </a:p>
          <a:p>
            <a:pPr algn="ctr"/>
            <a:r>
              <a:rPr lang="en-US" sz="2000" i="1" dirty="0" smtClean="0">
                <a:latin typeface="+mj-lt"/>
              </a:rPr>
              <a:t>J* d</a:t>
            </a:r>
            <a:r>
              <a:rPr lang="en-US" sz="2000" i="1" dirty="0" smtClean="0">
                <a:latin typeface="+mj-lt"/>
                <a:sym typeface="Symbol"/>
              </a:rPr>
              <a:t></a:t>
            </a:r>
            <a:r>
              <a:rPr lang="en-US" sz="2000" i="1" dirty="0" smtClean="0">
                <a:latin typeface="+mj-lt"/>
              </a:rPr>
              <a:t> / </a:t>
            </a:r>
            <a:r>
              <a:rPr lang="en-US" sz="2000" i="1" dirty="0" err="1" smtClean="0">
                <a:latin typeface="+mj-lt"/>
              </a:rPr>
              <a:t>dt</a:t>
            </a:r>
            <a:r>
              <a:rPr lang="en-US" sz="2000" i="1" dirty="0" smtClean="0">
                <a:latin typeface="+mj-lt"/>
              </a:rPr>
              <a:t> = M*</a:t>
            </a:r>
            <a:r>
              <a:rPr lang="en-US" sz="2000" dirty="0" smtClean="0">
                <a:latin typeface="+mj-lt"/>
              </a:rPr>
              <a:t>                                            (13.7</a:t>
            </a:r>
            <a:r>
              <a:rPr lang="en-US" sz="2000" dirty="0" smtClean="0">
                <a:latin typeface="+mj-lt"/>
              </a:rPr>
              <a:t>)</a:t>
            </a:r>
            <a:endParaRPr lang="uz-Cyrl-UZ" sz="2000" dirty="0" smtClean="0">
              <a:latin typeface="+mj-lt"/>
            </a:endParaRPr>
          </a:p>
          <a:p>
            <a:endParaRPr lang="ru-RU" sz="2000" b="1" dirty="0" smtClean="0">
              <a:latin typeface="+mj-lt"/>
            </a:endParaRPr>
          </a:p>
          <a:p>
            <a:r>
              <a:rPr lang="en-US" sz="2000" dirty="0" err="1" smtClean="0">
                <a:latin typeface="+mj-lt"/>
              </a:rPr>
              <a:t>yoki</a:t>
            </a:r>
            <a:r>
              <a:rPr lang="en-US" sz="2000" dirty="0" smtClean="0">
                <a:latin typeface="+mj-lt"/>
              </a:rPr>
              <a:t> (13.6) </a:t>
            </a:r>
            <a:r>
              <a:rPr lang="en-US" sz="2000" dirty="0" err="1" smtClean="0">
                <a:latin typeface="+mj-lt"/>
              </a:rPr>
              <a:t>ni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nazarga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olib</a:t>
            </a:r>
            <a:r>
              <a:rPr lang="en-US" sz="2000" dirty="0" smtClean="0">
                <a:latin typeface="+mj-lt"/>
              </a:rPr>
              <a:t>,</a:t>
            </a:r>
            <a:endParaRPr lang="uz-Cyrl-UZ" sz="2000" dirty="0" smtClean="0">
              <a:latin typeface="+mj-lt"/>
            </a:endParaRPr>
          </a:p>
          <a:p>
            <a:endParaRPr lang="ru-RU" sz="2000" b="1" dirty="0" smtClean="0">
              <a:latin typeface="+mj-lt"/>
            </a:endParaRPr>
          </a:p>
          <a:p>
            <a:pPr algn="ctr"/>
            <a:r>
              <a:rPr lang="en-US" sz="2000" i="1" dirty="0" smtClean="0">
                <a:latin typeface="+mj-lt"/>
              </a:rPr>
              <a:t>J* d</a:t>
            </a:r>
            <a:r>
              <a:rPr lang="en-US" sz="2000" i="1" dirty="0" smtClean="0">
                <a:latin typeface="+mj-lt"/>
                <a:sym typeface="Symbol"/>
              </a:rPr>
              <a:t></a:t>
            </a:r>
            <a:r>
              <a:rPr lang="en-US" sz="2000" i="1" dirty="0" smtClean="0">
                <a:latin typeface="+mj-lt"/>
              </a:rPr>
              <a:t> / </a:t>
            </a:r>
            <a:r>
              <a:rPr lang="en-US" sz="2000" i="1" dirty="0" err="1" smtClean="0">
                <a:latin typeface="+mj-lt"/>
              </a:rPr>
              <a:t>dt</a:t>
            </a:r>
            <a:r>
              <a:rPr lang="en-US" sz="2000" i="1" dirty="0" smtClean="0">
                <a:latin typeface="+mj-lt"/>
              </a:rPr>
              <a:t> =( a – M</a:t>
            </a:r>
            <a:r>
              <a:rPr lang="en-US" sz="2000" i="1" baseline="-25000" dirty="0" smtClean="0">
                <a:latin typeface="+mj-lt"/>
              </a:rPr>
              <a:t>c</a:t>
            </a:r>
            <a:r>
              <a:rPr lang="en-US" sz="2000" i="1" dirty="0" smtClean="0">
                <a:latin typeface="+mj-lt"/>
              </a:rPr>
              <a:t> </a:t>
            </a:r>
            <a:r>
              <a:rPr lang="en-US" sz="2000" i="1" dirty="0" smtClean="0">
                <a:latin typeface="+mj-lt"/>
                <a:sym typeface="Symbol"/>
              </a:rPr>
              <a:t></a:t>
            </a:r>
            <a:r>
              <a:rPr lang="en-US" sz="2000" i="1" dirty="0" smtClean="0">
                <a:latin typeface="+mj-lt"/>
              </a:rPr>
              <a:t> U</a:t>
            </a:r>
            <a:r>
              <a:rPr lang="en-US" sz="2000" i="1" baseline="-25000" dirty="0" smtClean="0">
                <a:latin typeface="+mj-lt"/>
              </a:rPr>
              <a:t>21</a:t>
            </a:r>
            <a:r>
              <a:rPr lang="en-US" sz="2000" i="1" dirty="0" smtClean="0">
                <a:latin typeface="+mj-lt"/>
              </a:rPr>
              <a:t>) – </a:t>
            </a:r>
            <a:r>
              <a:rPr lang="x-none" sz="2000" i="1" smtClean="0">
                <a:latin typeface="+mj-lt"/>
              </a:rPr>
              <a:t>в </a:t>
            </a:r>
            <a:r>
              <a:rPr lang="en-US" sz="2000" i="1" dirty="0" smtClean="0">
                <a:latin typeface="+mj-lt"/>
                <a:sym typeface="Symbol"/>
              </a:rPr>
              <a:t></a:t>
            </a:r>
            <a:r>
              <a:rPr lang="en-US" sz="2000" i="1" dirty="0" smtClean="0">
                <a:latin typeface="+mj-lt"/>
              </a:rPr>
              <a:t> </a:t>
            </a:r>
            <a:r>
              <a:rPr lang="en-US" sz="2000" i="1" dirty="0" smtClean="0">
                <a:latin typeface="+mj-lt"/>
                <a:sym typeface="Symbol"/>
              </a:rPr>
              <a:t></a:t>
            </a:r>
            <a:r>
              <a:rPr lang="en-US" sz="2000" i="1" dirty="0" smtClean="0">
                <a:latin typeface="+mj-lt"/>
              </a:rPr>
              <a:t> </a:t>
            </a:r>
            <a:r>
              <a:rPr lang="en-US" sz="2000" dirty="0" smtClean="0">
                <a:latin typeface="+mj-lt"/>
              </a:rPr>
              <a:t>                             (13.8</a:t>
            </a:r>
            <a:r>
              <a:rPr lang="en-US" sz="2000" dirty="0" smtClean="0">
                <a:latin typeface="+mj-lt"/>
              </a:rPr>
              <a:t>)</a:t>
            </a:r>
            <a:endParaRPr lang="uz-Cyrl-UZ" sz="2000" dirty="0" smtClean="0">
              <a:latin typeface="+mj-lt"/>
            </a:endParaRPr>
          </a:p>
          <a:p>
            <a:endParaRPr lang="ru-RU" sz="2000" b="1" dirty="0" smtClean="0">
              <a:latin typeface="+mj-lt"/>
            </a:endParaRPr>
          </a:p>
          <a:p>
            <a:r>
              <a:rPr lang="en-US" sz="2000" dirty="0" err="1" smtClean="0">
                <a:latin typeface="+mj-lt"/>
              </a:rPr>
              <a:t>Yechimlarni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soddalashtirish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uchun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belgilarni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qabul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qilamiz</a:t>
            </a:r>
            <a:r>
              <a:rPr lang="en-US" sz="2000" dirty="0" smtClean="0">
                <a:latin typeface="+mj-lt"/>
              </a:rPr>
              <a:t>:</a:t>
            </a:r>
            <a:endParaRPr lang="ru-RU" sz="2000" b="1" dirty="0" smtClean="0">
              <a:latin typeface="+mj-lt"/>
            </a:endParaRPr>
          </a:p>
          <a:p>
            <a:pPr algn="ctr"/>
            <a:r>
              <a:rPr lang="x-none" sz="2000" i="1" smtClean="0">
                <a:latin typeface="+mj-lt"/>
              </a:rPr>
              <a:t>(в – </a:t>
            </a:r>
            <a:r>
              <a:rPr lang="en-US" sz="2000" i="1" dirty="0" smtClean="0">
                <a:latin typeface="+mj-lt"/>
              </a:rPr>
              <a:t>M</a:t>
            </a:r>
            <a:r>
              <a:rPr lang="x-none" sz="2000" i="1" baseline="-25000" smtClean="0">
                <a:latin typeface="+mj-lt"/>
              </a:rPr>
              <a:t>с</a:t>
            </a:r>
            <a:r>
              <a:rPr lang="x-none" sz="2000" i="1" smtClean="0">
                <a:latin typeface="+mj-lt"/>
              </a:rPr>
              <a:t> </a:t>
            </a:r>
            <a:r>
              <a:rPr lang="en-US" sz="2000" i="1" dirty="0" smtClean="0">
                <a:latin typeface="+mj-lt"/>
                <a:sym typeface="Symbol"/>
              </a:rPr>
              <a:t></a:t>
            </a:r>
            <a:r>
              <a:rPr lang="en-US" sz="2000" i="1" dirty="0" smtClean="0">
                <a:latin typeface="+mj-lt"/>
              </a:rPr>
              <a:t> U</a:t>
            </a:r>
            <a:r>
              <a:rPr lang="x-none" sz="2000" i="1" baseline="-25000" smtClean="0">
                <a:latin typeface="+mj-lt"/>
              </a:rPr>
              <a:t>21</a:t>
            </a:r>
            <a:r>
              <a:rPr lang="x-none" sz="2000" i="1" smtClean="0">
                <a:latin typeface="+mj-lt"/>
              </a:rPr>
              <a:t>) = В</a:t>
            </a:r>
            <a:r>
              <a:rPr lang="x-none" sz="2000" smtClean="0">
                <a:latin typeface="+mj-lt"/>
              </a:rPr>
              <a:t>                                           (13.9)</a:t>
            </a:r>
            <a:endParaRPr lang="ru-RU" sz="2000" b="1" dirty="0" smtClean="0">
              <a:latin typeface="+mj-lt"/>
            </a:endParaRPr>
          </a:p>
          <a:p>
            <a:r>
              <a:rPr lang="en-US" sz="2000" dirty="0" err="1" smtClean="0">
                <a:latin typeface="+mj-lt"/>
              </a:rPr>
              <a:t>bunda</a:t>
            </a:r>
            <a:endParaRPr lang="ru-RU" sz="2000" b="1" dirty="0" smtClean="0">
              <a:latin typeface="+mj-lt"/>
            </a:endParaRPr>
          </a:p>
          <a:p>
            <a:r>
              <a:rPr lang="en-US" sz="2000" i="1" dirty="0" smtClean="0">
                <a:latin typeface="+mj-lt"/>
              </a:rPr>
              <a:t>J* d</a:t>
            </a:r>
            <a:r>
              <a:rPr lang="en-US" sz="2000" i="1" dirty="0" smtClean="0">
                <a:latin typeface="+mj-lt"/>
                <a:sym typeface="Symbol"/>
              </a:rPr>
              <a:t></a:t>
            </a:r>
            <a:r>
              <a:rPr lang="en-US" sz="2000" i="1" dirty="0" smtClean="0">
                <a:latin typeface="+mj-lt"/>
              </a:rPr>
              <a:t> / </a:t>
            </a:r>
            <a:r>
              <a:rPr lang="en-US" sz="2000" i="1" dirty="0" err="1" smtClean="0">
                <a:latin typeface="+mj-lt"/>
              </a:rPr>
              <a:t>dt</a:t>
            </a:r>
            <a:r>
              <a:rPr lang="en-US" sz="2000" i="1" dirty="0" smtClean="0">
                <a:latin typeface="+mj-lt"/>
              </a:rPr>
              <a:t> = </a:t>
            </a:r>
            <a:r>
              <a:rPr lang="x-none" sz="2000" i="1" smtClean="0">
                <a:latin typeface="+mj-lt"/>
              </a:rPr>
              <a:t>В</a:t>
            </a:r>
            <a:r>
              <a:rPr lang="en-US" sz="2000" i="1" dirty="0" smtClean="0">
                <a:latin typeface="+mj-lt"/>
              </a:rPr>
              <a:t>–</a:t>
            </a:r>
            <a:r>
              <a:rPr lang="x-none" sz="2000" i="1" smtClean="0">
                <a:latin typeface="+mj-lt"/>
              </a:rPr>
              <a:t>в</a:t>
            </a:r>
            <a:r>
              <a:rPr lang="en-US" sz="2000" i="1" dirty="0" smtClean="0">
                <a:latin typeface="+mj-lt"/>
                <a:sym typeface="Symbol"/>
              </a:rPr>
              <a:t></a:t>
            </a:r>
            <a:r>
              <a:rPr lang="en-US" sz="2000" dirty="0" smtClean="0">
                <a:latin typeface="+mj-lt"/>
              </a:rPr>
              <a:t>                                         (13.10)</a:t>
            </a:r>
            <a:endParaRPr lang="ru-RU" sz="2000" b="1" dirty="0">
              <a:latin typeface="+mj-l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1"/>
          <p:cNvPicPr>
            <a:picLocks noChangeAspect="1" noChangeArrowheads="1"/>
          </p:cNvPicPr>
          <p:nvPr/>
        </p:nvPicPr>
        <p:blipFill>
          <a:blip r:embed="rId2"/>
          <a:srcRect l="24707" t="26367" r="24780" b="15039"/>
          <a:stretch>
            <a:fillRect/>
          </a:stretch>
        </p:blipFill>
        <p:spPr bwMode="auto">
          <a:xfrm>
            <a:off x="571472" y="1000108"/>
            <a:ext cx="8001056" cy="5218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/>
          <a:srcRect l="26903" t="22461" r="24231" b="13086"/>
          <a:stretch>
            <a:fillRect/>
          </a:stretch>
        </p:blipFill>
        <p:spPr bwMode="auto">
          <a:xfrm>
            <a:off x="857224" y="928669"/>
            <a:ext cx="7358114" cy="5456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/>
          <a:srcRect l="25256" t="24414" r="23682" b="12109"/>
          <a:stretch>
            <a:fillRect/>
          </a:stretch>
        </p:blipFill>
        <p:spPr bwMode="auto">
          <a:xfrm>
            <a:off x="857224" y="928670"/>
            <a:ext cx="7929618" cy="5542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/>
          <a:srcRect l="24707" t="22461" r="24780" b="8203"/>
          <a:stretch>
            <a:fillRect/>
          </a:stretch>
        </p:blipFill>
        <p:spPr bwMode="auto">
          <a:xfrm>
            <a:off x="928662" y="642918"/>
            <a:ext cx="7220270" cy="5572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28596" y="1000108"/>
            <a:ext cx="8501122" cy="4724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200" dirty="0" smtClean="0">
                <a:latin typeface="+mj-lt"/>
              </a:rPr>
              <a:t> (13.15) </a:t>
            </a:r>
            <a:r>
              <a:rPr lang="en-US" sz="2200" dirty="0" err="1" smtClean="0">
                <a:latin typeface="+mj-lt"/>
              </a:rPr>
              <a:t>va</a:t>
            </a:r>
            <a:r>
              <a:rPr lang="en-US" sz="2200" dirty="0" smtClean="0">
                <a:latin typeface="+mj-lt"/>
              </a:rPr>
              <a:t> (13.13) </a:t>
            </a:r>
            <a:r>
              <a:rPr lang="en-US" sz="2200" dirty="0" err="1" smtClean="0">
                <a:latin typeface="+mj-lt"/>
              </a:rPr>
              <a:t>formulalarga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unga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kiruvchi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parametrlarning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sonli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qiymatlarini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qo’yib</a:t>
            </a:r>
            <a:r>
              <a:rPr lang="en-US" sz="2200" dirty="0" smtClean="0">
                <a:latin typeface="+mj-lt"/>
              </a:rPr>
              <a:t>, </a:t>
            </a:r>
            <a:r>
              <a:rPr lang="en-US" sz="2200" dirty="0" err="1" smtClean="0">
                <a:latin typeface="+mj-lt"/>
              </a:rPr>
              <a:t>o’zgartirshlardan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so’ng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tegishli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hisoblash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formulalarini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olamiz</a:t>
            </a:r>
            <a:r>
              <a:rPr lang="en-US" sz="2200" dirty="0" smtClean="0">
                <a:latin typeface="+mj-lt"/>
              </a:rPr>
              <a:t>:</a:t>
            </a:r>
            <a:endParaRPr lang="uz-Cyrl-UZ" sz="2200" dirty="0" smtClean="0">
              <a:latin typeface="+mj-lt"/>
            </a:endParaRPr>
          </a:p>
          <a:p>
            <a:endParaRPr lang="ru-RU" sz="2200" b="1" dirty="0" smtClean="0">
              <a:latin typeface="+mj-lt"/>
            </a:endParaRPr>
          </a:p>
          <a:p>
            <a:r>
              <a:rPr lang="en-US" sz="2200" i="1" dirty="0" smtClean="0">
                <a:latin typeface="+mj-lt"/>
                <a:sym typeface="Symbol"/>
              </a:rPr>
              <a:t></a:t>
            </a:r>
            <a:r>
              <a:rPr lang="en-US" sz="2200" i="1" dirty="0" smtClean="0">
                <a:latin typeface="+mj-lt"/>
              </a:rPr>
              <a:t> = 128.3 (1-e</a:t>
            </a:r>
            <a:r>
              <a:rPr lang="en-US" sz="2200" i="1" baseline="30000" dirty="0" smtClean="0">
                <a:latin typeface="+mj-lt"/>
              </a:rPr>
              <a:t>-18.75t</a:t>
            </a:r>
            <a:r>
              <a:rPr lang="en-US" sz="2200" i="1" dirty="0" smtClean="0">
                <a:latin typeface="+mj-lt"/>
              </a:rPr>
              <a:t>)</a:t>
            </a:r>
            <a:r>
              <a:rPr lang="en-US" sz="2200" dirty="0" smtClean="0">
                <a:latin typeface="+mj-lt"/>
              </a:rPr>
              <a:t>                                   (13.20</a:t>
            </a:r>
            <a:r>
              <a:rPr lang="en-US" sz="2200" dirty="0" smtClean="0">
                <a:latin typeface="+mj-lt"/>
              </a:rPr>
              <a:t>)</a:t>
            </a:r>
            <a:endParaRPr lang="uz-Cyrl-UZ" sz="2200" dirty="0" smtClean="0">
              <a:latin typeface="+mj-lt"/>
            </a:endParaRPr>
          </a:p>
          <a:p>
            <a:endParaRPr lang="ru-RU" sz="2200" b="1" dirty="0" smtClean="0">
              <a:latin typeface="+mj-lt"/>
            </a:endParaRPr>
          </a:p>
          <a:p>
            <a:r>
              <a:rPr lang="en-US" sz="2200" i="1" dirty="0" smtClean="0">
                <a:latin typeface="+mj-lt"/>
                <a:sym typeface="Symbol"/>
              </a:rPr>
              <a:t></a:t>
            </a:r>
            <a:r>
              <a:rPr lang="en-US" sz="2200" i="1" dirty="0" smtClean="0">
                <a:latin typeface="+mj-lt"/>
              </a:rPr>
              <a:t> = 128.3 (t+0.053 </a:t>
            </a:r>
            <a:r>
              <a:rPr lang="en-US" sz="2200" i="1" dirty="0" smtClean="0">
                <a:latin typeface="+mj-lt"/>
                <a:sym typeface="Symbol"/>
              </a:rPr>
              <a:t></a:t>
            </a:r>
            <a:r>
              <a:rPr lang="en-US" sz="2200" i="1" dirty="0" smtClean="0">
                <a:latin typeface="+mj-lt"/>
              </a:rPr>
              <a:t> e</a:t>
            </a:r>
            <a:r>
              <a:rPr lang="en-US" sz="2200" i="1" baseline="30000" dirty="0" smtClean="0">
                <a:latin typeface="+mj-lt"/>
              </a:rPr>
              <a:t>-18.75t</a:t>
            </a:r>
            <a:r>
              <a:rPr lang="en-US" sz="2200" i="1" dirty="0" smtClean="0">
                <a:latin typeface="+mj-lt"/>
              </a:rPr>
              <a:t>-0.053)</a:t>
            </a:r>
            <a:r>
              <a:rPr lang="en-US" sz="2200" dirty="0" smtClean="0">
                <a:latin typeface="+mj-lt"/>
              </a:rPr>
              <a:t>                       (13.21</a:t>
            </a:r>
            <a:r>
              <a:rPr lang="en-US" sz="2200" dirty="0" smtClean="0">
                <a:latin typeface="+mj-lt"/>
              </a:rPr>
              <a:t>)</a:t>
            </a:r>
            <a:endParaRPr lang="uz-Cyrl-UZ" sz="2200" dirty="0" smtClean="0">
              <a:latin typeface="+mj-lt"/>
            </a:endParaRPr>
          </a:p>
          <a:p>
            <a:endParaRPr lang="ru-RU" sz="2200" b="1" dirty="0" smtClean="0">
              <a:latin typeface="+mj-lt"/>
            </a:endParaRPr>
          </a:p>
          <a:p>
            <a:r>
              <a:rPr lang="en-US" sz="2200" b="1" i="1" dirty="0" smtClean="0">
                <a:latin typeface="+mj-lt"/>
              </a:rPr>
              <a:t>	</a:t>
            </a:r>
            <a:r>
              <a:rPr lang="en-US" sz="2200" dirty="0" err="1" smtClean="0">
                <a:latin typeface="+mj-lt"/>
              </a:rPr>
              <a:t>Keltirilgan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bo’g’inni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i="1" dirty="0" smtClean="0">
                <a:latin typeface="+mj-lt"/>
                <a:sym typeface="Symbol"/>
              </a:rPr>
              <a:t></a:t>
            </a:r>
            <a:r>
              <a:rPr lang="x-none" sz="2200" i="1" baseline="-25000" smtClean="0">
                <a:latin typeface="+mj-lt"/>
              </a:rPr>
              <a:t>у</a:t>
            </a:r>
            <a:r>
              <a:rPr lang="x-none" sz="220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barqaror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harakat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tezligini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aniqlash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uchun</a:t>
            </a:r>
            <a:r>
              <a:rPr lang="en-US" sz="2200" dirty="0" smtClean="0">
                <a:latin typeface="+mj-lt"/>
              </a:rPr>
              <a:t>, </a:t>
            </a:r>
            <a:r>
              <a:rPr lang="en-US" sz="2200" dirty="0" err="1" smtClean="0">
                <a:latin typeface="+mj-lt"/>
              </a:rPr>
              <a:t>keltirilgan</a:t>
            </a:r>
            <a:r>
              <a:rPr lang="en-US" sz="2200" dirty="0" smtClean="0">
                <a:latin typeface="+mj-lt"/>
              </a:rPr>
              <a:t>  </a:t>
            </a:r>
            <a:r>
              <a:rPr lang="x-none" sz="2200" i="1" smtClean="0">
                <a:latin typeface="+mj-lt"/>
              </a:rPr>
              <a:t>М</a:t>
            </a:r>
            <a:r>
              <a:rPr lang="en-US" sz="2200" i="1" dirty="0" smtClean="0">
                <a:latin typeface="+mj-lt"/>
              </a:rPr>
              <a:t>*</a:t>
            </a:r>
            <a:r>
              <a:rPr lang="en-US" sz="2200" i="1" baseline="-25000" dirty="0" smtClean="0">
                <a:latin typeface="+mj-lt"/>
              </a:rPr>
              <a:t>g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va</a:t>
            </a:r>
            <a:r>
              <a:rPr lang="en-US" sz="2200" dirty="0" smtClean="0">
                <a:latin typeface="+mj-lt"/>
              </a:rPr>
              <a:t> </a:t>
            </a:r>
            <a:r>
              <a:rPr lang="x-none" sz="2200" i="1" smtClean="0">
                <a:latin typeface="+mj-lt"/>
              </a:rPr>
              <a:t>М</a:t>
            </a:r>
            <a:r>
              <a:rPr lang="x-none" sz="2200" i="1" baseline="-25000" smtClean="0">
                <a:latin typeface="+mj-lt"/>
              </a:rPr>
              <a:t>с</a:t>
            </a:r>
            <a:r>
              <a:rPr lang="x-none" sz="220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momentlar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bir-biriga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teng</a:t>
            </a:r>
            <a:r>
              <a:rPr lang="en-US" sz="2200" dirty="0" smtClean="0">
                <a:latin typeface="+mj-lt"/>
              </a:rPr>
              <a:t>, </a:t>
            </a:r>
            <a:r>
              <a:rPr lang="en-US" sz="2200" dirty="0" err="1" smtClean="0">
                <a:latin typeface="+mj-lt"/>
              </a:rPr>
              <a:t>ya’ni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momentlar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yig’indisi</a:t>
            </a:r>
            <a:r>
              <a:rPr lang="en-US" sz="2200" dirty="0" smtClean="0">
                <a:latin typeface="+mj-lt"/>
              </a:rPr>
              <a:t> </a:t>
            </a:r>
            <a:r>
              <a:rPr lang="x-none" sz="2200" i="1" smtClean="0">
                <a:latin typeface="+mj-lt"/>
              </a:rPr>
              <a:t>М</a:t>
            </a:r>
            <a:r>
              <a:rPr lang="en-US" sz="2200" i="1" dirty="0" smtClean="0">
                <a:latin typeface="+mj-lt"/>
              </a:rPr>
              <a:t>*=</a:t>
            </a:r>
            <a:r>
              <a:rPr lang="en-US" sz="2200" dirty="0" smtClean="0">
                <a:latin typeface="+mj-lt"/>
              </a:rPr>
              <a:t>0. </a:t>
            </a:r>
            <a:r>
              <a:rPr lang="en-US" sz="2200" dirty="0" err="1" smtClean="0">
                <a:latin typeface="+mj-lt"/>
              </a:rPr>
              <a:t>Buning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asosida</a:t>
            </a:r>
            <a:r>
              <a:rPr lang="en-US" sz="2200" dirty="0" smtClean="0">
                <a:latin typeface="+mj-lt"/>
              </a:rPr>
              <a:t>(13.6) </a:t>
            </a:r>
            <a:r>
              <a:rPr lang="en-US" sz="2200" dirty="0" err="1" smtClean="0">
                <a:latin typeface="+mj-lt"/>
              </a:rPr>
              <a:t>formulaning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o’ng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tomonini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nolga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tenglashtirib</a:t>
            </a:r>
            <a:r>
              <a:rPr lang="en-US" sz="2200" dirty="0" smtClean="0">
                <a:latin typeface="+mj-lt"/>
              </a:rPr>
              <a:t>, </a:t>
            </a:r>
            <a:r>
              <a:rPr lang="en-US" sz="2200" dirty="0" err="1" smtClean="0">
                <a:latin typeface="+mj-lt"/>
              </a:rPr>
              <a:t>tenglamani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i="1" dirty="0" smtClean="0">
                <a:latin typeface="+mj-lt"/>
                <a:sym typeface="Symbol"/>
              </a:rPr>
              <a:t></a:t>
            </a:r>
            <a:r>
              <a:rPr lang="en-US" sz="2200" i="1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ga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nisbatan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yechamiz</a:t>
            </a:r>
            <a:r>
              <a:rPr lang="en-US" sz="2200" dirty="0" smtClean="0">
                <a:latin typeface="+mj-lt"/>
              </a:rPr>
              <a:t>:</a:t>
            </a:r>
            <a:endParaRPr lang="ru-RU" sz="2200" b="1" dirty="0">
              <a:latin typeface="+mj-lt"/>
            </a:endParaRPr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642878" y="1214422"/>
            <a:ext cx="8501122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200" dirty="0" err="1" smtClean="0">
                <a:latin typeface="+mj-lt"/>
              </a:rPr>
              <a:t>Jadallashish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vaqti</a:t>
            </a:r>
            <a:r>
              <a:rPr lang="en-US" sz="2200" dirty="0" smtClean="0">
                <a:latin typeface="+mj-lt"/>
              </a:rPr>
              <a:t>, </a:t>
            </a:r>
            <a:r>
              <a:rPr lang="en-US" sz="2200" dirty="0" err="1" smtClean="0">
                <a:latin typeface="+mj-lt"/>
              </a:rPr>
              <a:t>ya’ni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keltirish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bo’g’ini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i="1" dirty="0" smtClean="0">
                <a:latin typeface="+mj-lt"/>
                <a:sym typeface="Symbol"/>
              </a:rPr>
              <a:t></a:t>
            </a:r>
            <a:r>
              <a:rPr lang="x-none" sz="2200" i="1" baseline="-25000" smtClean="0">
                <a:latin typeface="+mj-lt"/>
              </a:rPr>
              <a:t>у </a:t>
            </a:r>
            <a:r>
              <a:rPr lang="en-US" sz="2200" dirty="0" err="1" smtClean="0">
                <a:latin typeface="+mj-lt"/>
              </a:rPr>
              <a:t>burchak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tezligiga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yetganda</a:t>
            </a:r>
            <a:r>
              <a:rPr lang="en-US" sz="2200" dirty="0" smtClean="0">
                <a:latin typeface="+mj-lt"/>
              </a:rPr>
              <a:t>  (13.20) </a:t>
            </a:r>
            <a:r>
              <a:rPr lang="en-US" sz="2200" dirty="0" err="1" smtClean="0">
                <a:latin typeface="+mj-lt"/>
              </a:rPr>
              <a:t>dan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smtClean="0">
                <a:latin typeface="+mj-lt"/>
                <a:sym typeface="Symbol"/>
              </a:rPr>
              <a:t>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o’rniga</a:t>
            </a:r>
            <a:r>
              <a:rPr lang="en-US" sz="2200" dirty="0" smtClean="0">
                <a:latin typeface="+mj-lt"/>
              </a:rPr>
              <a:t> (13.22) </a:t>
            </a:r>
            <a:r>
              <a:rPr lang="en-US" sz="2200" dirty="0" err="1" smtClean="0">
                <a:latin typeface="+mj-lt"/>
              </a:rPr>
              <a:t>dan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shu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qiymatni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qo’yib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aniqlaymiz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i="1" dirty="0" smtClean="0">
                <a:latin typeface="+mj-lt"/>
                <a:sym typeface="Symbol"/>
              </a:rPr>
              <a:t></a:t>
            </a:r>
            <a:r>
              <a:rPr lang="x-none" sz="2200" i="1" baseline="-25000" smtClean="0">
                <a:latin typeface="+mj-lt"/>
              </a:rPr>
              <a:t>у</a:t>
            </a:r>
            <a:r>
              <a:rPr lang="en-US" sz="2200" dirty="0" smtClean="0">
                <a:latin typeface="+mj-lt"/>
              </a:rPr>
              <a:t>:</a:t>
            </a:r>
            <a:endParaRPr lang="uz-Cyrl-UZ" sz="2200" dirty="0" smtClean="0">
              <a:latin typeface="+mj-lt"/>
            </a:endParaRPr>
          </a:p>
          <a:p>
            <a:endParaRPr lang="ru-RU" sz="2200" b="1" dirty="0" smtClean="0">
              <a:latin typeface="+mj-lt"/>
            </a:endParaRPr>
          </a:p>
          <a:p>
            <a:r>
              <a:rPr lang="en-US" sz="2200" i="1" dirty="0" smtClean="0">
                <a:latin typeface="+mj-lt"/>
              </a:rPr>
              <a:t>128.3 = 128.3 (1 - </a:t>
            </a:r>
            <a:r>
              <a:rPr lang="x-none" sz="2200" i="1" smtClean="0">
                <a:latin typeface="+mj-lt"/>
              </a:rPr>
              <a:t>е</a:t>
            </a:r>
            <a:r>
              <a:rPr lang="en-US" sz="2200" i="1" baseline="30000" dirty="0" smtClean="0">
                <a:latin typeface="+mj-lt"/>
              </a:rPr>
              <a:t>-18.75 t</a:t>
            </a:r>
            <a:r>
              <a:rPr lang="en-US" sz="2200" i="1" dirty="0" smtClean="0">
                <a:latin typeface="+mj-lt"/>
              </a:rPr>
              <a:t>)</a:t>
            </a:r>
            <a:r>
              <a:rPr lang="en-US" sz="2200" dirty="0" smtClean="0">
                <a:latin typeface="+mj-lt"/>
              </a:rPr>
              <a:t>                                (13.23</a:t>
            </a:r>
            <a:r>
              <a:rPr lang="en-US" sz="2200" dirty="0" smtClean="0">
                <a:latin typeface="+mj-lt"/>
              </a:rPr>
              <a:t>)</a:t>
            </a:r>
            <a:endParaRPr lang="uz-Cyrl-UZ" sz="2200" dirty="0" smtClean="0">
              <a:latin typeface="+mj-lt"/>
            </a:endParaRPr>
          </a:p>
          <a:p>
            <a:endParaRPr lang="ru-RU" sz="2200" b="1" dirty="0" smtClean="0">
              <a:latin typeface="+mj-lt"/>
            </a:endParaRPr>
          </a:p>
          <a:p>
            <a:r>
              <a:rPr lang="en-US" sz="2200" dirty="0" err="1" smtClean="0">
                <a:latin typeface="+mj-lt"/>
              </a:rPr>
              <a:t>Bilish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qiyin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emaski</a:t>
            </a:r>
            <a:r>
              <a:rPr lang="en-US" sz="2200" dirty="0" smtClean="0">
                <a:latin typeface="+mj-lt"/>
              </a:rPr>
              <a:t>, (13.23) </a:t>
            </a:r>
            <a:r>
              <a:rPr lang="en-US" sz="2200" dirty="0" err="1" smtClean="0">
                <a:latin typeface="+mj-lt"/>
              </a:rPr>
              <a:t>quyidagi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shartda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to’g’riroqdir</a:t>
            </a:r>
            <a:r>
              <a:rPr lang="en-US" sz="2200" dirty="0" smtClean="0">
                <a:latin typeface="+mj-lt"/>
              </a:rPr>
              <a:t>: </a:t>
            </a:r>
            <a:endParaRPr lang="uz-Cyrl-UZ" sz="2200" dirty="0" smtClean="0">
              <a:latin typeface="+mj-lt"/>
            </a:endParaRPr>
          </a:p>
          <a:p>
            <a:endParaRPr lang="ru-RU" sz="2200" b="1" dirty="0" smtClean="0">
              <a:latin typeface="+mj-lt"/>
            </a:endParaRPr>
          </a:p>
          <a:p>
            <a:r>
              <a:rPr lang="x-none" sz="2200" i="1" smtClean="0">
                <a:latin typeface="+mj-lt"/>
              </a:rPr>
              <a:t>е</a:t>
            </a:r>
            <a:r>
              <a:rPr lang="en-US" sz="2200" i="1" baseline="30000" dirty="0" smtClean="0">
                <a:latin typeface="+mj-lt"/>
              </a:rPr>
              <a:t>-18.75 t</a:t>
            </a:r>
            <a:r>
              <a:rPr lang="en-US" sz="2200" i="1" dirty="0" smtClean="0">
                <a:latin typeface="+mj-lt"/>
              </a:rPr>
              <a:t> = 0</a:t>
            </a:r>
            <a:r>
              <a:rPr lang="en-US" sz="2200" dirty="0" smtClean="0">
                <a:latin typeface="+mj-lt"/>
              </a:rPr>
              <a:t>                                             (13.24</a:t>
            </a:r>
            <a:r>
              <a:rPr lang="en-US" sz="2200" dirty="0" smtClean="0">
                <a:latin typeface="+mj-lt"/>
              </a:rPr>
              <a:t>)</a:t>
            </a:r>
            <a:endParaRPr lang="uz-Cyrl-UZ" sz="2200" dirty="0" smtClean="0">
              <a:latin typeface="+mj-lt"/>
            </a:endParaRPr>
          </a:p>
          <a:p>
            <a:endParaRPr lang="ru-RU" sz="2200" b="1" dirty="0" smtClean="0">
              <a:latin typeface="+mj-lt"/>
            </a:endParaRPr>
          </a:p>
          <a:p>
            <a:r>
              <a:rPr lang="en-US" sz="2200" dirty="0" smtClean="0">
                <a:latin typeface="+mj-lt"/>
              </a:rPr>
              <a:t>13.24) </a:t>
            </a:r>
            <a:r>
              <a:rPr lang="en-US" sz="2200" dirty="0" err="1" smtClean="0">
                <a:latin typeface="+mj-lt"/>
              </a:rPr>
              <a:t>faqat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i="1" dirty="0" smtClean="0">
                <a:latin typeface="+mj-lt"/>
              </a:rPr>
              <a:t>t=</a:t>
            </a:r>
            <a:r>
              <a:rPr lang="ru-RU" sz="2200" i="1" dirty="0" smtClean="0">
                <a:latin typeface="+mj-lt"/>
                <a:sym typeface="Symbol"/>
              </a:rPr>
              <a:t></a:t>
            </a:r>
            <a:r>
              <a:rPr lang="ru-RU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da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to’g’ri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bo’lgani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uchun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hulosalash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mumkinki</a:t>
            </a:r>
            <a:r>
              <a:rPr lang="en-US" sz="2200" dirty="0" smtClean="0">
                <a:latin typeface="+mj-lt"/>
              </a:rPr>
              <a:t>, </a:t>
            </a:r>
            <a:r>
              <a:rPr lang="en-US" sz="2200" dirty="0" err="1" smtClean="0">
                <a:latin typeface="+mj-lt"/>
              </a:rPr>
              <a:t>agregatning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jadallashishi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cheksizdir</a:t>
            </a:r>
            <a:r>
              <a:rPr lang="en-US" sz="2200" dirty="0" smtClean="0">
                <a:latin typeface="+mj-lt"/>
              </a:rPr>
              <a:t>, </a:t>
            </a:r>
            <a:r>
              <a:rPr lang="en-US" sz="2200" dirty="0" err="1" smtClean="0">
                <a:latin typeface="+mj-lt"/>
              </a:rPr>
              <a:t>tashqi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kuchlarni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tezlikka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bog’likligida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xarakterlidir</a:t>
            </a:r>
            <a:endParaRPr lang="ru-RU" sz="2200" b="1" dirty="0">
              <a:latin typeface="+mj-lt"/>
            </a:endParaRPr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28596" y="857232"/>
            <a:ext cx="8501122" cy="4601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b="1" i="1" dirty="0" smtClean="0">
                <a:latin typeface="+mj-lt"/>
              </a:rPr>
              <a:t>13.4. </a:t>
            </a:r>
            <a:r>
              <a:rPr lang="en-US" sz="2400" b="1" i="1" dirty="0" err="1" smtClean="0">
                <a:latin typeface="+mj-lt"/>
              </a:rPr>
              <a:t>Markazdan</a:t>
            </a:r>
            <a:r>
              <a:rPr lang="en-US" sz="2400" b="1" i="1" dirty="0" smtClean="0">
                <a:latin typeface="+mj-lt"/>
              </a:rPr>
              <a:t> </a:t>
            </a:r>
            <a:r>
              <a:rPr lang="en-US" sz="2400" b="1" i="1" dirty="0" err="1" smtClean="0">
                <a:latin typeface="+mj-lt"/>
              </a:rPr>
              <a:t>qochma</a:t>
            </a:r>
            <a:r>
              <a:rPr lang="en-US" sz="2400" b="1" i="1" dirty="0" smtClean="0">
                <a:latin typeface="+mj-lt"/>
              </a:rPr>
              <a:t> </a:t>
            </a:r>
            <a:r>
              <a:rPr lang="en-US" sz="2400" b="1" i="1" dirty="0" err="1" smtClean="0">
                <a:latin typeface="+mj-lt"/>
              </a:rPr>
              <a:t>nasosning</a:t>
            </a:r>
            <a:r>
              <a:rPr lang="en-US" sz="2400" b="1" i="1" dirty="0" smtClean="0">
                <a:latin typeface="+mj-lt"/>
              </a:rPr>
              <a:t> </a:t>
            </a:r>
            <a:r>
              <a:rPr lang="en-US" sz="2400" b="1" i="1" dirty="0" err="1" smtClean="0">
                <a:latin typeface="+mj-lt"/>
              </a:rPr>
              <a:t>mashina</a:t>
            </a:r>
            <a:r>
              <a:rPr lang="en-US" sz="2400" b="1" i="1" dirty="0" smtClean="0">
                <a:latin typeface="+mj-lt"/>
              </a:rPr>
              <a:t> </a:t>
            </a:r>
            <a:r>
              <a:rPr lang="en-US" sz="2400" b="1" i="1" dirty="0" err="1" smtClean="0">
                <a:latin typeface="+mj-lt"/>
              </a:rPr>
              <a:t>agregati</a:t>
            </a:r>
            <a:endParaRPr lang="uz-Cyrl-UZ" sz="2400" b="1" i="1" dirty="0" smtClean="0">
              <a:latin typeface="+mj-lt"/>
            </a:endParaRPr>
          </a:p>
          <a:p>
            <a:endParaRPr lang="ru-RU" sz="2400" b="1" dirty="0" smtClean="0">
              <a:latin typeface="+mj-lt"/>
            </a:endParaRPr>
          </a:p>
          <a:p>
            <a:r>
              <a:rPr lang="en-US" sz="2400" i="1" dirty="0" smtClean="0">
                <a:latin typeface="+mj-lt"/>
              </a:rPr>
              <a:t>M</a:t>
            </a:r>
            <a:r>
              <a:rPr lang="en-US" sz="2400" i="1" baseline="-25000" dirty="0" smtClean="0">
                <a:latin typeface="+mj-lt"/>
              </a:rPr>
              <a:t>g</a:t>
            </a:r>
            <a:r>
              <a:rPr lang="en-US" sz="2400" i="1" dirty="0" smtClean="0">
                <a:latin typeface="+mj-lt"/>
              </a:rPr>
              <a:t>=A-</a:t>
            </a:r>
            <a:r>
              <a:rPr lang="x-none" sz="2400" i="1" smtClean="0">
                <a:latin typeface="+mj-lt"/>
              </a:rPr>
              <a:t>в</a:t>
            </a:r>
            <a:r>
              <a:rPr lang="x-none" sz="2400" i="1" smtClean="0">
                <a:latin typeface="+mj-lt"/>
                <a:sym typeface="Symbol"/>
              </a:rPr>
              <a:t></a:t>
            </a:r>
            <a:r>
              <a:rPr lang="x-none" sz="240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mexanik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xarakteristikaning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yurituvchi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markazdan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qochma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massasini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harakatga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keltiradi</a:t>
            </a:r>
            <a:r>
              <a:rPr lang="en-US" sz="2400" dirty="0" smtClean="0">
                <a:latin typeface="+mj-lt"/>
              </a:rPr>
              <a:t>. </a:t>
            </a:r>
            <a:r>
              <a:rPr lang="en-US" sz="2400" dirty="0" err="1" smtClean="0">
                <a:latin typeface="+mj-lt"/>
              </a:rPr>
              <a:t>Uning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qarshilik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momenti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kam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burchak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tezligiga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bog’liq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bo’lib</a:t>
            </a:r>
            <a:r>
              <a:rPr lang="en-US" sz="2400" dirty="0" smtClean="0">
                <a:latin typeface="+mj-lt"/>
              </a:rPr>
              <a:t>,  </a:t>
            </a:r>
            <a:r>
              <a:rPr lang="x-none" sz="2400" i="1" smtClean="0">
                <a:latin typeface="+mj-lt"/>
              </a:rPr>
              <a:t>М</a:t>
            </a:r>
            <a:r>
              <a:rPr lang="x-none" sz="2400" i="1" baseline="-25000" smtClean="0">
                <a:latin typeface="+mj-lt"/>
              </a:rPr>
              <a:t>с</a:t>
            </a:r>
            <a:r>
              <a:rPr lang="en-US" sz="2400" i="1" dirty="0" smtClean="0">
                <a:latin typeface="+mj-lt"/>
              </a:rPr>
              <a:t>=D</a:t>
            </a:r>
            <a:r>
              <a:rPr lang="x-none" sz="2400" i="1" smtClean="0">
                <a:latin typeface="+mj-lt"/>
                <a:sym typeface="Symbol"/>
              </a:rPr>
              <a:t></a:t>
            </a:r>
            <a:r>
              <a:rPr lang="en-US" sz="2400" i="1" dirty="0" smtClean="0">
                <a:latin typeface="+mj-lt"/>
              </a:rPr>
              <a:t>+E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formulaga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muvofiq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o’zgaradi</a:t>
            </a:r>
            <a:r>
              <a:rPr lang="en-US" sz="2400" dirty="0" smtClean="0">
                <a:latin typeface="+mj-lt"/>
              </a:rPr>
              <a:t>.  </a:t>
            </a:r>
            <a:r>
              <a:rPr lang="en-US" sz="2400" dirty="0" err="1" smtClean="0">
                <a:latin typeface="+mj-lt"/>
              </a:rPr>
              <a:t>Yurituvchi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va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nasosning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vallari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bikr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bog’langan</a:t>
            </a:r>
            <a:r>
              <a:rPr lang="en-US" sz="2400" dirty="0" smtClean="0">
                <a:latin typeface="+mj-lt"/>
              </a:rPr>
              <a:t>. </a:t>
            </a:r>
            <a:r>
              <a:rPr lang="en-US" sz="2400" i="1" dirty="0" err="1" smtClean="0">
                <a:latin typeface="+mj-lt"/>
              </a:rPr>
              <a:t>J</a:t>
            </a:r>
            <a:r>
              <a:rPr lang="en-US" sz="2400" i="1" baseline="-25000" dirty="0" err="1" smtClean="0">
                <a:latin typeface="+mj-lt"/>
              </a:rPr>
              <a:t>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nasos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valining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inersiya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momenti</a:t>
            </a:r>
            <a:r>
              <a:rPr lang="en-US" sz="2400" dirty="0" smtClean="0">
                <a:latin typeface="+mj-lt"/>
              </a:rPr>
              <a:t>.  </a:t>
            </a:r>
            <a:r>
              <a:rPr lang="en-US" sz="2400" dirty="0" err="1" smtClean="0">
                <a:latin typeface="+mj-lt"/>
              </a:rPr>
              <a:t>Yurituvchi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valning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burchak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tezligi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va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tezlanishlarini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i="1" dirty="0" smtClean="0">
                <a:latin typeface="+mj-lt"/>
              </a:rPr>
              <a:t>–</a:t>
            </a:r>
            <a:r>
              <a:rPr lang="en-US" sz="2400" i="1" dirty="0" smtClean="0">
                <a:latin typeface="+mj-lt"/>
                <a:sym typeface="Symbol"/>
              </a:rPr>
              <a:t></a:t>
            </a:r>
            <a:r>
              <a:rPr lang="en-US" sz="2400" i="1" dirty="0" smtClean="0">
                <a:latin typeface="+mj-lt"/>
              </a:rPr>
              <a:t>(t)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va</a:t>
            </a:r>
            <a:r>
              <a:rPr lang="en-US" sz="2400" dirty="0" smtClean="0">
                <a:latin typeface="+mj-lt"/>
              </a:rPr>
              <a:t> </a:t>
            </a:r>
            <a:r>
              <a:rPr lang="x-none" sz="2400" i="1" smtClean="0">
                <a:latin typeface="+mj-lt"/>
              </a:rPr>
              <a:t>Е</a:t>
            </a:r>
            <a:r>
              <a:rPr lang="en-US" sz="2400" i="1" dirty="0" smtClean="0">
                <a:latin typeface="+mj-lt"/>
              </a:rPr>
              <a:t>(t)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vaqtga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bog’liq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agregatni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ishga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tushirishdagi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bog’liqligi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aniqlansin</a:t>
            </a:r>
            <a:r>
              <a:rPr lang="en-US" sz="2400" dirty="0" smtClean="0">
                <a:latin typeface="+mj-lt"/>
              </a:rPr>
              <a:t> (13.2 - </a:t>
            </a:r>
            <a:r>
              <a:rPr lang="en-US" sz="2400" dirty="0" err="1" smtClean="0">
                <a:latin typeface="+mj-lt"/>
              </a:rPr>
              <a:t>rasm</a:t>
            </a:r>
            <a:r>
              <a:rPr lang="en-US" sz="2400" dirty="0" smtClean="0">
                <a:latin typeface="+mj-lt"/>
              </a:rPr>
              <a:t>), </a:t>
            </a:r>
            <a:r>
              <a:rPr lang="en-US" sz="2400" dirty="0" err="1" smtClean="0">
                <a:latin typeface="+mj-lt"/>
              </a:rPr>
              <a:t>shuningdek</a:t>
            </a:r>
            <a:r>
              <a:rPr lang="en-US" sz="2400" dirty="0" smtClean="0">
                <a:latin typeface="+mj-lt"/>
              </a:rPr>
              <a:t>, </a:t>
            </a:r>
            <a:r>
              <a:rPr lang="en-US" sz="2400" i="1" dirty="0" smtClean="0">
                <a:latin typeface="+mj-lt"/>
                <a:sym typeface="Symbol"/>
              </a:rPr>
              <a:t></a:t>
            </a:r>
            <a:r>
              <a:rPr lang="x-none" sz="2400" i="1" baseline="-25000" smtClean="0">
                <a:latin typeface="+mj-lt"/>
              </a:rPr>
              <a:t>у</a:t>
            </a:r>
            <a:r>
              <a:rPr lang="en-US" sz="2400" dirty="0" smtClean="0">
                <a:latin typeface="+mj-lt"/>
              </a:rPr>
              <a:t>, </a:t>
            </a:r>
            <a:r>
              <a:rPr lang="en-US" sz="2400" dirty="0" err="1" smtClean="0">
                <a:latin typeface="+mj-lt"/>
              </a:rPr>
              <a:t>barqaror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harakat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tezligi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agregatni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jadallashishi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va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sekinlashish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vaqti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aniqlansin</a:t>
            </a:r>
            <a:r>
              <a:rPr lang="en-US" sz="2400" dirty="0" smtClean="0">
                <a:latin typeface="+mj-lt"/>
              </a:rPr>
              <a:t>.</a:t>
            </a:r>
            <a:endParaRPr lang="ru-RU" sz="2400" b="1" dirty="0">
              <a:latin typeface="+mj-lt"/>
            </a:endParaRPr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28596" y="857232"/>
            <a:ext cx="8501122" cy="5316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 err="1" smtClean="0"/>
              <a:t>Berilganlar</a:t>
            </a:r>
            <a:r>
              <a:rPr lang="en-US" sz="2400" b="1" dirty="0" smtClean="0"/>
              <a:t>:</a:t>
            </a:r>
            <a:endParaRPr lang="ru-RU" sz="2400" b="1" dirty="0" smtClean="0"/>
          </a:p>
          <a:p>
            <a:r>
              <a:rPr lang="en-US" sz="2400" i="1" dirty="0" smtClean="0"/>
              <a:t>        </a:t>
            </a:r>
            <a:r>
              <a:rPr lang="x-none" sz="2400" i="1" smtClean="0"/>
              <a:t>А</a:t>
            </a:r>
            <a:r>
              <a:rPr lang="en-US" sz="2400" i="1" dirty="0" smtClean="0"/>
              <a:t>=2.5 </a:t>
            </a:r>
            <a:r>
              <a:rPr lang="x-none" sz="2400" i="1" smtClean="0"/>
              <a:t>Кнм</a:t>
            </a:r>
            <a:r>
              <a:rPr lang="en-US" sz="2400" i="1" dirty="0" smtClean="0"/>
              <a:t>,               </a:t>
            </a:r>
            <a:r>
              <a:rPr lang="x-none" sz="2400" i="1" smtClean="0"/>
              <a:t>Е</a:t>
            </a:r>
            <a:r>
              <a:rPr lang="en-US" sz="2400" i="1" dirty="0" smtClean="0"/>
              <a:t>=25 </a:t>
            </a:r>
            <a:r>
              <a:rPr lang="x-none" sz="2400" i="1" smtClean="0"/>
              <a:t>нм</a:t>
            </a:r>
            <a:r>
              <a:rPr lang="en-US" sz="2400" i="1" dirty="0" smtClean="0"/>
              <a:t>,</a:t>
            </a:r>
            <a:endParaRPr lang="ru-RU" sz="2400" b="1" dirty="0" smtClean="0"/>
          </a:p>
          <a:p>
            <a:r>
              <a:rPr lang="en-US" sz="2400" i="1" dirty="0" smtClean="0"/>
              <a:t>        </a:t>
            </a:r>
            <a:r>
              <a:rPr lang="x-none" sz="2400" i="1" smtClean="0"/>
              <a:t>В</a:t>
            </a:r>
            <a:r>
              <a:rPr lang="en-US" sz="2400" i="1" dirty="0" smtClean="0"/>
              <a:t>=15 </a:t>
            </a:r>
            <a:r>
              <a:rPr lang="x-none" sz="2400" i="1" smtClean="0"/>
              <a:t>нмс</a:t>
            </a:r>
            <a:r>
              <a:rPr lang="en-US" sz="2400" i="1" dirty="0" smtClean="0"/>
              <a:t>,                 </a:t>
            </a:r>
            <a:r>
              <a:rPr lang="en-US" sz="2400" i="1" dirty="0" err="1" smtClean="0"/>
              <a:t>J</a:t>
            </a:r>
            <a:r>
              <a:rPr lang="en-US" sz="2400" i="1" baseline="-25000" dirty="0" err="1" smtClean="0"/>
              <a:t>g</a:t>
            </a:r>
            <a:r>
              <a:rPr lang="en-US" sz="2400" i="1" dirty="0" smtClean="0"/>
              <a:t>=2.5 </a:t>
            </a:r>
            <a:r>
              <a:rPr lang="x-none" sz="2400" i="1" smtClean="0"/>
              <a:t>кгм</a:t>
            </a:r>
            <a:r>
              <a:rPr lang="en-US" sz="2400" i="1" baseline="30000" dirty="0" smtClean="0"/>
              <a:t>2</a:t>
            </a:r>
            <a:r>
              <a:rPr lang="en-US" sz="2400" i="1" dirty="0" smtClean="0"/>
              <a:t>,</a:t>
            </a:r>
            <a:endParaRPr lang="ru-RU" sz="2400" b="1" dirty="0" smtClean="0"/>
          </a:p>
          <a:p>
            <a:r>
              <a:rPr lang="en-US" sz="2400" i="1" dirty="0" smtClean="0"/>
              <a:t>        D=0.01</a:t>
            </a:r>
            <a:r>
              <a:rPr lang="x-none" sz="2400" i="1" smtClean="0"/>
              <a:t>нмс</a:t>
            </a:r>
            <a:r>
              <a:rPr lang="en-US" sz="2400" i="1" baseline="30000" dirty="0" smtClean="0"/>
              <a:t>2</a:t>
            </a:r>
            <a:r>
              <a:rPr lang="en-US" sz="2400" i="1" dirty="0" smtClean="0"/>
              <a:t>,              J</a:t>
            </a:r>
            <a:r>
              <a:rPr lang="x-none" sz="2400" i="1" smtClean="0"/>
              <a:t>н</a:t>
            </a:r>
            <a:r>
              <a:rPr lang="en-US" sz="2400" i="1" dirty="0" smtClean="0"/>
              <a:t>=3.5 </a:t>
            </a:r>
            <a:r>
              <a:rPr lang="x-none" sz="2400" i="1" smtClean="0"/>
              <a:t>кгм</a:t>
            </a:r>
            <a:r>
              <a:rPr lang="en-US" sz="2400" i="1" baseline="30000" dirty="0" smtClean="0"/>
              <a:t>2</a:t>
            </a:r>
            <a:endParaRPr lang="ru-RU" sz="2400" b="1" dirty="0" smtClean="0"/>
          </a:p>
          <a:p>
            <a:r>
              <a:rPr lang="en-US" sz="2400" dirty="0" smtClean="0"/>
              <a:t> </a:t>
            </a:r>
            <a:endParaRPr lang="ru-RU" sz="2400" b="1" dirty="0" smtClean="0"/>
          </a:p>
          <a:p>
            <a:r>
              <a:rPr lang="en-US" sz="2400" b="1" i="1" dirty="0" smtClean="0"/>
              <a:t> </a:t>
            </a:r>
            <a:endParaRPr lang="ru-RU" sz="2400" b="1" dirty="0" smtClean="0"/>
          </a:p>
          <a:p>
            <a:r>
              <a:rPr lang="en-US" sz="2400" b="1" i="1" dirty="0" smtClean="0"/>
              <a:t> </a:t>
            </a:r>
            <a:endParaRPr lang="uz-Cyrl-UZ" sz="2400" b="1" i="1" dirty="0" smtClean="0"/>
          </a:p>
          <a:p>
            <a:endParaRPr lang="ru-RU" sz="2400" b="1" dirty="0" smtClean="0"/>
          </a:p>
          <a:p>
            <a:r>
              <a:rPr lang="en-US" sz="2400" b="1" i="1" dirty="0" smtClean="0"/>
              <a:t> </a:t>
            </a:r>
            <a:endParaRPr lang="uz-Cyrl-UZ" sz="2400" b="1" i="1" dirty="0" smtClean="0"/>
          </a:p>
          <a:p>
            <a:endParaRPr lang="ru-RU" sz="2400" b="1" dirty="0" smtClean="0"/>
          </a:p>
          <a:p>
            <a:r>
              <a:rPr lang="en-US" sz="2400" b="1" i="1" dirty="0" smtClean="0"/>
              <a:t>13.2 – </a:t>
            </a:r>
            <a:r>
              <a:rPr lang="en-US" sz="2400" b="1" i="1" dirty="0" err="1" smtClean="0"/>
              <a:t>rasm</a:t>
            </a:r>
            <a:r>
              <a:rPr lang="en-US" sz="2400" b="1" i="1" dirty="0" smtClean="0"/>
              <a:t>. </a:t>
            </a:r>
            <a:r>
              <a:rPr lang="en-US" sz="2400" b="1" i="1" dirty="0" err="1" smtClean="0"/>
              <a:t>Nasosli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mexanizmli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mashina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agregatining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hisoblash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sxemasi</a:t>
            </a:r>
            <a:r>
              <a:rPr lang="en-US" sz="2400" b="1" i="1" dirty="0" smtClean="0"/>
              <a:t>.</a:t>
            </a:r>
            <a:endParaRPr lang="ru-RU" sz="2400" b="1" dirty="0" smtClean="0"/>
          </a:p>
          <a:p>
            <a:endParaRPr lang="ru-RU" sz="2400" b="1" dirty="0">
              <a:latin typeface="+mj-lt"/>
            </a:endParaRPr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7042" name="Рисунок 2"/>
          <p:cNvPicPr>
            <a:picLocks noChangeAspect="1" noChangeArrowheads="1"/>
          </p:cNvPicPr>
          <p:nvPr/>
        </p:nvPicPr>
        <p:blipFill>
          <a:blip r:embed="rId2"/>
          <a:srcRect l="24149" t="35535" r="12431" b="24294"/>
          <a:stretch>
            <a:fillRect/>
          </a:stretch>
        </p:blipFill>
        <p:spPr bwMode="auto">
          <a:xfrm>
            <a:off x="1357290" y="2714619"/>
            <a:ext cx="6357982" cy="2264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28596" y="857232"/>
            <a:ext cx="8501122" cy="5162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b="1" i="1" dirty="0" smtClean="0">
                <a:latin typeface="+mj-lt"/>
              </a:rPr>
              <a:t>13.5. </a:t>
            </a:r>
            <a:r>
              <a:rPr lang="en-US" sz="2400" b="1" i="1" dirty="0" err="1" smtClean="0">
                <a:latin typeface="+mj-lt"/>
              </a:rPr>
              <a:t>O’z</a:t>
            </a:r>
            <a:r>
              <a:rPr lang="en-US" sz="2400" b="1" i="1" dirty="0" smtClean="0">
                <a:latin typeface="+mj-lt"/>
              </a:rPr>
              <a:t>- </a:t>
            </a:r>
            <a:r>
              <a:rPr lang="en-US" sz="2400" b="1" i="1" dirty="0" err="1" smtClean="0">
                <a:latin typeface="+mj-lt"/>
              </a:rPr>
              <a:t>o’zini</a:t>
            </a:r>
            <a:r>
              <a:rPr lang="en-US" sz="2400" b="1" i="1" dirty="0" smtClean="0">
                <a:latin typeface="+mj-lt"/>
              </a:rPr>
              <a:t> </a:t>
            </a:r>
            <a:r>
              <a:rPr lang="en-US" sz="2400" b="1" i="1" dirty="0" err="1" smtClean="0">
                <a:latin typeface="+mj-lt"/>
              </a:rPr>
              <a:t>tekshirish</a:t>
            </a:r>
            <a:r>
              <a:rPr lang="en-US" sz="2400" b="1" i="1" dirty="0" smtClean="0">
                <a:latin typeface="+mj-lt"/>
              </a:rPr>
              <a:t> </a:t>
            </a:r>
            <a:r>
              <a:rPr lang="en-US" sz="2400" b="1" i="1" dirty="0" err="1" smtClean="0">
                <a:latin typeface="+mj-lt"/>
              </a:rPr>
              <a:t>savollari</a:t>
            </a:r>
            <a:endParaRPr lang="uz-Cyrl-UZ" sz="2400" b="1" i="1" dirty="0" smtClean="0">
              <a:latin typeface="+mj-lt"/>
            </a:endParaRPr>
          </a:p>
          <a:p>
            <a:endParaRPr lang="ru-RU" sz="2400" b="1" dirty="0" smtClean="0">
              <a:latin typeface="+mj-lt"/>
            </a:endParaRPr>
          </a:p>
          <a:p>
            <a:r>
              <a:rPr lang="en-US" sz="2400" dirty="0" smtClean="0">
                <a:latin typeface="+mj-lt"/>
              </a:rPr>
              <a:t>1.</a:t>
            </a:r>
            <a:r>
              <a:rPr lang="en-US" sz="2400" b="1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Mashina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agregatining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tenglamasi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qanday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integrallanadi</a:t>
            </a:r>
            <a:r>
              <a:rPr lang="en-US" sz="2400" dirty="0" smtClean="0">
                <a:latin typeface="+mj-lt"/>
              </a:rPr>
              <a:t>?</a:t>
            </a:r>
            <a:endParaRPr lang="ru-RU" sz="2400" b="1" dirty="0" smtClean="0">
              <a:latin typeface="+mj-lt"/>
            </a:endParaRPr>
          </a:p>
          <a:p>
            <a:r>
              <a:rPr lang="en-US" sz="2400" dirty="0" smtClean="0">
                <a:latin typeface="+mj-lt"/>
              </a:rPr>
              <a:t>2. </a:t>
            </a:r>
            <a:r>
              <a:rPr lang="en-US" sz="2400" dirty="0" err="1" smtClean="0">
                <a:latin typeface="+mj-lt"/>
              </a:rPr>
              <a:t>Markazdan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qochma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nasosni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keltirilgan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inersiya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momentini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aniqlash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tartibini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tushuntiring</a:t>
            </a:r>
            <a:r>
              <a:rPr lang="en-US" sz="2400" dirty="0" smtClean="0">
                <a:latin typeface="+mj-lt"/>
              </a:rPr>
              <a:t>.</a:t>
            </a:r>
            <a:endParaRPr lang="ru-RU" sz="2400" b="1" dirty="0" smtClean="0">
              <a:latin typeface="+mj-lt"/>
            </a:endParaRPr>
          </a:p>
          <a:p>
            <a:r>
              <a:rPr lang="en-US" sz="2400" dirty="0" smtClean="0">
                <a:latin typeface="+mj-lt"/>
              </a:rPr>
              <a:t>3. </a:t>
            </a:r>
            <a:r>
              <a:rPr lang="en-US" sz="2400" dirty="0" err="1" smtClean="0">
                <a:latin typeface="+mj-lt"/>
              </a:rPr>
              <a:t>Mashina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agregatini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keltirilgan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bo’g’inini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burchak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tezligini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ifodasini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yozing</a:t>
            </a:r>
            <a:r>
              <a:rPr lang="en-US" sz="2400" dirty="0" smtClean="0">
                <a:latin typeface="+mj-lt"/>
              </a:rPr>
              <a:t>.</a:t>
            </a:r>
            <a:endParaRPr lang="ru-RU" sz="2400" b="1" dirty="0" smtClean="0">
              <a:latin typeface="+mj-lt"/>
            </a:endParaRPr>
          </a:p>
          <a:p>
            <a:r>
              <a:rPr lang="en-US" sz="2400" dirty="0" smtClean="0">
                <a:latin typeface="+mj-lt"/>
              </a:rPr>
              <a:t>4. </a:t>
            </a:r>
            <a:r>
              <a:rPr lang="en-US" sz="2400" dirty="0" err="1" smtClean="0">
                <a:latin typeface="+mj-lt"/>
              </a:rPr>
              <a:t>Jadallashish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rejimi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uchun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masalani</a:t>
            </a:r>
            <a:r>
              <a:rPr lang="en-US" sz="2400" dirty="0" smtClean="0">
                <a:latin typeface="+mj-lt"/>
              </a:rPr>
              <a:t>  </a:t>
            </a:r>
            <a:r>
              <a:rPr lang="en-US" sz="2400" dirty="0" err="1" smtClean="0">
                <a:latin typeface="+mj-lt"/>
              </a:rPr>
              <a:t>yechish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tartibini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keltiring</a:t>
            </a:r>
            <a:r>
              <a:rPr lang="en-US" sz="2400" dirty="0" smtClean="0">
                <a:latin typeface="+mj-lt"/>
              </a:rPr>
              <a:t>.</a:t>
            </a:r>
            <a:endParaRPr lang="ru-RU" sz="2400" b="1" dirty="0" smtClean="0">
              <a:latin typeface="+mj-lt"/>
            </a:endParaRPr>
          </a:p>
          <a:p>
            <a:r>
              <a:rPr lang="en-US" sz="2400" dirty="0" smtClean="0">
                <a:latin typeface="+mj-lt"/>
              </a:rPr>
              <a:t>5.</a:t>
            </a:r>
            <a:r>
              <a:rPr lang="en-US" sz="2400" b="1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Markazdan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qochma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nasosli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ashine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agregatini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to’xtash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rejimi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qanday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tadqiq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qilinadi</a:t>
            </a:r>
            <a:r>
              <a:rPr lang="en-US" sz="2400" dirty="0" smtClean="0">
                <a:latin typeface="+mj-lt"/>
              </a:rPr>
              <a:t>?</a:t>
            </a:r>
            <a:endParaRPr lang="ru-RU" sz="2400" b="1" dirty="0" smtClean="0">
              <a:latin typeface="+mj-lt"/>
            </a:endParaRPr>
          </a:p>
          <a:p>
            <a:endParaRPr lang="ru-RU" sz="2400" b="1" dirty="0">
              <a:latin typeface="+mj-lt"/>
            </a:endParaRPr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210</TotalTime>
  <Words>800</Words>
  <PresentationFormat>Экран (4:3)</PresentationFormat>
  <Paragraphs>109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Городская</vt:lpstr>
      <vt:lpstr>Microsoft Equation 3.0</vt:lpstr>
      <vt:lpstr>13-MА`RUZА   Mаshinа аgrеgаtidа tеzlikа bоg`liq kuchlаr tа`siridа kеltirilgаn bo`g`in hаrаkаtini tаhlili</vt:lpstr>
      <vt:lpstr>RЕJА:</vt:lpstr>
      <vt:lpstr>ADABIYOTLAR: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2 Тема: Классификация сил действующие на машинный агрегат.</dc:title>
  <cp:lastModifiedBy>LENOVO</cp:lastModifiedBy>
  <cp:revision>39</cp:revision>
  <dcterms:modified xsi:type="dcterms:W3CDTF">2019-05-25T05:58:02Z</dcterms:modified>
</cp:coreProperties>
</file>