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Override3.xml" ContentType="application/vnd.openxmlformats-officedocument.themeOverride+xml"/>
  <Override PartName="/ppt/theme/themeOverride4.xml" ContentType="application/vnd.openxmlformats-officedocument.themeOverrid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1"/>
  </p:sldMasterIdLst>
  <p:sldIdLst>
    <p:sldId id="256" r:id="rId2"/>
    <p:sldId id="257" r:id="rId3"/>
    <p:sldId id="281" r:id="rId4"/>
    <p:sldId id="259" r:id="rId5"/>
    <p:sldId id="260" r:id="rId6"/>
    <p:sldId id="261" r:id="rId7"/>
    <p:sldId id="262" r:id="rId8"/>
    <p:sldId id="282" r:id="rId9"/>
    <p:sldId id="283" r:id="rId10"/>
    <p:sldId id="284" r:id="rId11"/>
    <p:sldId id="285" r:id="rId12"/>
    <p:sldId id="286" r:id="rId13"/>
    <p:sldId id="265" r:id="rId14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ый треугольник 9"/>
          <p:cNvSpPr/>
          <p:nvPr/>
        </p:nvSpPr>
        <p:spPr>
          <a:xfrm>
            <a:off x="0" y="4664075"/>
            <a:ext cx="12201525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Группа 1"/>
          <p:cNvGrpSpPr>
            <a:grpSpLocks/>
          </p:cNvGrpSpPr>
          <p:nvPr/>
        </p:nvGrpSpPr>
        <p:grpSpPr bwMode="auto">
          <a:xfrm>
            <a:off x="-4763" y="4953000"/>
            <a:ext cx="12196763" cy="1911350"/>
            <a:chOff x="-3765" y="4832896"/>
            <a:chExt cx="9147765" cy="2032192"/>
          </a:xfrm>
        </p:grpSpPr>
        <p:sp>
          <p:nvSpPr>
            <p:cNvPr id="6" name="Полилиния 6"/>
            <p:cNvSpPr>
              <a:spLocks/>
            </p:cNvSpPr>
            <p:nvPr/>
          </p:nvSpPr>
          <p:spPr bwMode="auto">
            <a:xfrm>
              <a:off x="1686959" y="4832896"/>
              <a:ext cx="7457041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Полилиния 7"/>
            <p:cNvSpPr>
              <a:spLocks/>
            </p:cNvSpPr>
            <p:nvPr/>
          </p:nvSpPr>
          <p:spPr bwMode="auto">
            <a:xfrm>
              <a:off x="35527" y="5135025"/>
              <a:ext cx="9108473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10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914400" y="1752602"/>
            <a:ext cx="103632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914400" y="3611607"/>
            <a:ext cx="103632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9062042-44DA-4542-83E7-2187BEC9F7BA}" type="datetimeFigureOut">
              <a:rPr lang="en-US"/>
              <a:pPr>
                <a:defRPr/>
              </a:pPr>
              <a:t>5/25/2019</a:t>
            </a:fld>
            <a:endParaRPr lang="en-US" dirty="0"/>
          </a:p>
        </p:txBody>
      </p:sp>
      <p:sp>
        <p:nvSpPr>
          <p:cNvPr id="12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4716307-24AA-427F-A294-4C9B3908845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58CF1-9996-45AD-8BD8-4630F4D2D7A0}" type="datetimeFigureOut">
              <a:rPr lang="en-US"/>
              <a:pPr>
                <a:defRPr/>
              </a:pPr>
              <a:t>5/25/2019</a:t>
            </a:fld>
            <a:endParaRPr lang="en-US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903698-472D-4402-9F0D-2117BF54DB8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ашивка 6"/>
          <p:cNvSpPr/>
          <p:nvPr/>
        </p:nvSpPr>
        <p:spPr>
          <a:xfrm>
            <a:off x="4848225" y="3005138"/>
            <a:ext cx="244475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Нашивка 7"/>
          <p:cNvSpPr/>
          <p:nvPr/>
        </p:nvSpPr>
        <p:spPr>
          <a:xfrm>
            <a:off x="4600575" y="3005138"/>
            <a:ext cx="242888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168" y="1059712"/>
            <a:ext cx="103632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30284" y="2931712"/>
            <a:ext cx="6096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2198F94-BADB-4B9B-B329-C805CFA97C22}" type="datetimeFigureOut">
              <a:rPr lang="en-US"/>
              <a:pPr>
                <a:defRPr/>
              </a:pPr>
              <a:t>5/25/2019</a:t>
            </a:fld>
            <a:endParaRPr lang="en-US" dirty="0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CCEE7CD-26E2-4D35-8E6A-FDB7199A85B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5A8D017-8D1E-4F2C-99DE-7F7F1026B28B}" type="datetimeFigureOut">
              <a:rPr lang="en-US"/>
              <a:pPr>
                <a:defRPr/>
              </a:pPr>
              <a:t>5/25/2019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6A53D27-808F-446F-95EC-31D4A89EBB9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5410200"/>
            <a:ext cx="5386917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9" y="5410200"/>
            <a:ext cx="5389033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1444295"/>
            <a:ext cx="5386917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1444295"/>
            <a:ext cx="5389033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18BD3FF-727E-43E8-8175-74D29892FD6C}" type="datetimeFigureOut">
              <a:rPr lang="en-US"/>
              <a:pPr>
                <a:defRPr/>
              </a:pPr>
              <a:t>5/25/2019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FB3C1B9-9E39-481C-BC9B-046CF58CEF6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E568EA2-4395-484A-A3B2-B1316C418960}" type="datetimeFigureOut">
              <a:rPr lang="en-US"/>
              <a:pPr>
                <a:defRPr/>
              </a:pPr>
              <a:t>5/25/2019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1CA5532-05CA-40FC-9F1F-89D1AFAB3FC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6BA66D-A62C-4000-B48A-82FE56CC387E}" type="datetimeFigureOut">
              <a:rPr lang="en-US"/>
              <a:pPr>
                <a:defRPr/>
              </a:pPr>
              <a:t>5/25/2019</a:t>
            </a:fld>
            <a:endParaRPr lang="en-US" dirty="0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B956A5-938A-45E9-9688-3AC88501E31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4876800"/>
            <a:ext cx="9975701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892800" y="5355102"/>
            <a:ext cx="5299456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219200" y="274320"/>
            <a:ext cx="9973056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9FA63CB-0E45-439F-A920-85156FB6A4E8}" type="datetimeFigureOut">
              <a:rPr lang="en-US"/>
              <a:pPr>
                <a:defRPr/>
              </a:pPr>
              <a:t>5/25/2019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D9E2F22-57C8-472E-B7B0-A79E8D1C97F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лилиния 7"/>
          <p:cNvSpPr>
            <a:spLocks/>
          </p:cNvSpPr>
          <p:nvPr/>
        </p:nvSpPr>
        <p:spPr bwMode="auto">
          <a:xfrm>
            <a:off x="955675" y="5002213"/>
            <a:ext cx="5068888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Полилиния 8"/>
          <p:cNvSpPr>
            <a:spLocks/>
          </p:cNvSpPr>
          <p:nvPr/>
        </p:nvSpPr>
        <p:spPr bwMode="auto">
          <a:xfrm>
            <a:off x="-71438" y="5784850"/>
            <a:ext cx="5068888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Прямоугольный треугольник 9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Прямая соединительная линия 10"/>
          <p:cNvCxnSpPr/>
          <p:nvPr/>
        </p:nvCxnSpPr>
        <p:spPr>
          <a:xfrm>
            <a:off x="-12316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Нашивка 11"/>
          <p:cNvSpPr/>
          <p:nvPr/>
        </p:nvSpPr>
        <p:spPr>
          <a:xfrm>
            <a:off x="11552238" y="4987925"/>
            <a:ext cx="244475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Нашивка 12"/>
          <p:cNvSpPr/>
          <p:nvPr/>
        </p:nvSpPr>
        <p:spPr>
          <a:xfrm>
            <a:off x="11303000" y="4987925"/>
            <a:ext cx="244475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21643" y="5443402"/>
            <a:ext cx="95504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4800" y="189968"/>
            <a:ext cx="115824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865122"/>
            <a:ext cx="10767243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0DE30633-47D9-42A8-81DA-8EEDC2CD8085}" type="datetimeFigureOut">
              <a:rPr lang="en-US"/>
              <a:pPr>
                <a:defRPr/>
              </a:pPr>
              <a:t>5/25/2019</a:t>
            </a:fld>
            <a:endParaRPr lang="en-US" dirty="0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F0730BE5-DF08-448E-9731-46A22B79F4E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1481330"/>
            <a:ext cx="10972800" cy="4386071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E0FFE6-1FD5-4FD6-A12B-E4F84A0430FE}" type="datetimeFigureOut">
              <a:rPr lang="en-US"/>
              <a:pPr>
                <a:defRPr/>
              </a:pPr>
              <a:t>5/25/2019</a:t>
            </a:fld>
            <a:endParaRPr lang="en-US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654C31-D85C-471B-B164-FB1A95B2652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25351" y="274641"/>
            <a:ext cx="2369960" cy="5592761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432800" cy="5592760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691A7-A7A4-48D6-B497-ABC5EE76AA4F}" type="datetimeFigureOut">
              <a:rPr lang="en-US"/>
              <a:pPr>
                <a:defRPr/>
              </a:pPr>
              <a:t>5/25/2019</a:t>
            </a:fld>
            <a:endParaRPr lang="en-US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8E569-0DB3-493A-A83A-692FC63BC7C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955675" y="5002213"/>
            <a:ext cx="5068888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71438" y="5784850"/>
            <a:ext cx="5068888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12316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3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481138"/>
            <a:ext cx="10972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8969375" y="6408738"/>
            <a:ext cx="256063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A335CB2F-2D9E-4DB1-9634-3BE3C19BD46D}" type="datetimeFigureOut">
              <a:rPr lang="en-US"/>
              <a:pPr>
                <a:defRPr/>
              </a:pPr>
              <a:t>5/25/2019</a:t>
            </a:fld>
            <a:endParaRPr lang="en-US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5840413" y="6408738"/>
            <a:ext cx="3133725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dirty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11530013" y="6408738"/>
            <a:ext cx="48736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 smtClean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2805CA5F-172C-4181-8429-CE9E9E05401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79" r:id="rId2"/>
    <p:sldLayoutId id="2147483681" r:id="rId3"/>
    <p:sldLayoutId id="2147483682" r:id="rId4"/>
    <p:sldLayoutId id="2147483683" r:id="rId5"/>
    <p:sldLayoutId id="2147483684" r:id="rId6"/>
    <p:sldLayoutId id="2147483678" r:id="rId7"/>
    <p:sldLayoutId id="2147483685" r:id="rId8"/>
    <p:sldLayoutId id="2147483686" r:id="rId9"/>
    <p:sldLayoutId id="2147483677" r:id="rId10"/>
    <p:sldLayoutId id="2147483676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fontAlgn="base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fontAlgn="base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6" y="4088524"/>
            <a:ext cx="10064824" cy="105920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3"/>
              <a:buNone/>
              <a:defRPr/>
            </a:pPr>
            <a:r>
              <a:rPr lang="ru-RU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Джураев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А.Дж.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1283449" y="888438"/>
            <a:ext cx="9765558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uz-Cyrl-UZ" sz="3600" b="1" i="1" dirty="0" smtClean="0">
                <a:solidFill>
                  <a:schemeClr val="folHlink"/>
                </a:solidFill>
                <a:latin typeface="Times New Roman" pitchFamily="18" charset="0"/>
              </a:rPr>
              <a:t>14-MА`RUZА</a:t>
            </a:r>
            <a:r>
              <a:rPr lang="uz-Cyrl-UZ" sz="3600" b="1" i="1" dirty="0" smtClean="0">
                <a:solidFill>
                  <a:schemeClr val="folHlink"/>
                </a:solidFill>
                <a:latin typeface="Times New Roman" pitchFamily="18" charset="0"/>
              </a:rPr>
              <a:t>.</a:t>
            </a:r>
          </a:p>
          <a:p>
            <a:pPr algn="ctr"/>
            <a:r>
              <a:rPr lang="uz-Cyrl-UZ" sz="3600" b="1" i="1" dirty="0" smtClean="0">
                <a:solidFill>
                  <a:schemeClr val="folHlink"/>
                </a:solidFill>
                <a:latin typeface="Times New Roman" pitchFamily="18" charset="0"/>
              </a:rPr>
              <a:t> </a:t>
            </a:r>
            <a:endParaRPr lang="ru-RU" sz="3600" i="1" dirty="0">
              <a:solidFill>
                <a:schemeClr val="folHlink"/>
              </a:solidFill>
              <a:latin typeface="Times New Roman" pitchFamily="18" charset="0"/>
            </a:endParaRPr>
          </a:p>
          <a:p>
            <a:pPr algn="ctr"/>
            <a:r>
              <a:rPr lang="en-US" sz="3600" b="1" i="1" dirty="0" err="1" smtClean="0"/>
              <a:t>Mаshinа</a:t>
            </a:r>
            <a:r>
              <a:rPr lang="en-US" sz="3600" b="1" i="1" dirty="0" smtClean="0"/>
              <a:t> </a:t>
            </a:r>
            <a:r>
              <a:rPr lang="en-US" sz="3600" b="1" i="1" dirty="0" err="1" smtClean="0"/>
              <a:t>аgrеgаtidа</a:t>
            </a:r>
            <a:r>
              <a:rPr lang="en-US" sz="3600" b="1" i="1" dirty="0" smtClean="0"/>
              <a:t> </a:t>
            </a:r>
            <a:r>
              <a:rPr lang="en-US" sz="3600" b="1" i="1" dirty="0" err="1" smtClean="0"/>
              <a:t>vаqtgа</a:t>
            </a:r>
            <a:r>
              <a:rPr lang="en-US" sz="3600" b="1" i="1" dirty="0" smtClean="0"/>
              <a:t>, </a:t>
            </a:r>
            <a:r>
              <a:rPr lang="en-US" sz="3600" b="1" i="1" dirty="0" err="1" smtClean="0"/>
              <a:t>хоlаtgа</a:t>
            </a:r>
            <a:r>
              <a:rPr lang="en-US" sz="3600" b="1" i="1" dirty="0" smtClean="0"/>
              <a:t> </a:t>
            </a:r>
            <a:r>
              <a:rPr lang="en-US" sz="3600" b="1" i="1" dirty="0" err="1" smtClean="0"/>
              <a:t>bоg`liq</a:t>
            </a:r>
            <a:r>
              <a:rPr lang="en-US" sz="3600" b="1" i="1" dirty="0" smtClean="0"/>
              <a:t> </a:t>
            </a:r>
            <a:endParaRPr lang="uz-Cyrl-UZ" sz="3600" b="1" i="1" dirty="0" smtClean="0"/>
          </a:p>
          <a:p>
            <a:pPr algn="ctr"/>
            <a:r>
              <a:rPr lang="en-US" sz="3600" b="1" i="1" dirty="0" err="1" smtClean="0"/>
              <a:t>kuchlаr</a:t>
            </a:r>
            <a:r>
              <a:rPr lang="en-US" sz="3600" b="1" i="1" dirty="0" smtClean="0"/>
              <a:t> </a:t>
            </a:r>
            <a:r>
              <a:rPr lang="en-US" sz="3600" b="1" i="1" dirty="0" err="1" smtClean="0"/>
              <a:t>tа`siridа</a:t>
            </a:r>
            <a:r>
              <a:rPr lang="en-US" sz="3600" b="1" i="1" dirty="0" smtClean="0"/>
              <a:t> </a:t>
            </a:r>
            <a:r>
              <a:rPr lang="en-US" sz="3600" b="1" i="1" dirty="0" err="1" smtClean="0"/>
              <a:t>kеltirilgаn</a:t>
            </a:r>
            <a:r>
              <a:rPr lang="en-US" sz="3600" b="1" i="1" dirty="0" smtClean="0"/>
              <a:t> </a:t>
            </a:r>
            <a:r>
              <a:rPr lang="en-US" sz="3600" b="1" i="1" dirty="0" err="1" smtClean="0"/>
              <a:t>bo`g`in</a:t>
            </a:r>
            <a:r>
              <a:rPr lang="en-US" sz="3600" b="1" i="1" dirty="0" smtClean="0"/>
              <a:t> </a:t>
            </a:r>
            <a:endParaRPr lang="uz-Cyrl-UZ" sz="3600" b="1" i="1" dirty="0" smtClean="0"/>
          </a:p>
          <a:p>
            <a:pPr algn="ctr"/>
            <a:r>
              <a:rPr lang="en-US" sz="3600" b="1" i="1" dirty="0" err="1" smtClean="0"/>
              <a:t>hаrаkаtini</a:t>
            </a:r>
            <a:r>
              <a:rPr lang="en-US" sz="3600" b="1" i="1" dirty="0" smtClean="0"/>
              <a:t> </a:t>
            </a:r>
            <a:r>
              <a:rPr lang="en-US" sz="3600" b="1" i="1" dirty="0" err="1" smtClean="0"/>
              <a:t>tаhlili</a:t>
            </a:r>
            <a:endParaRPr lang="uz-Cyrl-UZ" sz="3600" b="1" i="1" dirty="0">
              <a:solidFill>
                <a:schemeClr val="folHlink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Содержимое 1"/>
          <p:cNvSpPr>
            <a:spLocks noGrp="1"/>
          </p:cNvSpPr>
          <p:nvPr>
            <p:ph idx="1"/>
          </p:nvPr>
        </p:nvSpPr>
        <p:spPr>
          <a:xfrm>
            <a:off x="354013" y="881063"/>
            <a:ext cx="10972800" cy="4241800"/>
          </a:xfrm>
        </p:spPr>
        <p:txBody>
          <a:bodyPr/>
          <a:lstStyle/>
          <a:p>
            <a:pPr lvl="1"/>
            <a:r>
              <a:rPr lang="en-US" sz="3600" b="1" i="1" dirty="0" smtClean="0">
                <a:solidFill>
                  <a:schemeClr val="folHlink"/>
                </a:solidFill>
                <a:latin typeface="Times New Roman" pitchFamily="18" charset="0"/>
              </a:rPr>
              <a:t>REJA</a:t>
            </a:r>
            <a:r>
              <a:rPr lang="ru-RU" sz="3600" b="1" i="1" dirty="0" smtClean="0">
                <a:solidFill>
                  <a:schemeClr val="folHlink"/>
                </a:solidFill>
                <a:latin typeface="Times New Roman" pitchFamily="18" charset="0"/>
              </a:rPr>
              <a:t>:</a:t>
            </a:r>
          </a:p>
          <a:p>
            <a:pPr lvl="1"/>
            <a:endParaRPr lang="ru-RU" sz="3600" b="1" i="1" dirty="0" smtClean="0">
              <a:solidFill>
                <a:schemeClr val="folHlink"/>
              </a:solidFill>
              <a:latin typeface="Times New Roman" pitchFamily="18" charset="0"/>
            </a:endParaRPr>
          </a:p>
          <a:p>
            <a:r>
              <a:rPr lang="en-US" sz="3200" i="1" dirty="0" smtClean="0"/>
              <a:t>14.1. </a:t>
            </a:r>
            <a:r>
              <a:rPr lang="en-US" sz="3200" i="1" dirty="0" err="1" smtClean="0"/>
              <a:t>Vaqtga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bog’liq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kuchlar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ta’siridagi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mashina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agregati</a:t>
            </a:r>
            <a:endParaRPr lang="ru-RU" sz="3200" b="1" dirty="0" smtClean="0"/>
          </a:p>
          <a:p>
            <a:r>
              <a:rPr lang="en-US" sz="3200" i="1" dirty="0" smtClean="0"/>
              <a:t>14.2. </a:t>
            </a:r>
            <a:r>
              <a:rPr lang="en-US" sz="3200" i="1" dirty="0" err="1" smtClean="0"/>
              <a:t>Mashina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agregatini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keltirilgan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bo’g’inini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holatga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bog’liq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kuchlarda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harakat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qonunini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aniqlash</a:t>
            </a:r>
            <a:endParaRPr lang="ru-RU" sz="3200" b="1" dirty="0" smtClean="0"/>
          </a:p>
          <a:p>
            <a:r>
              <a:rPr lang="en-US" sz="3200" i="1" dirty="0" smtClean="0"/>
              <a:t>14.3. </a:t>
            </a:r>
            <a:r>
              <a:rPr lang="en-US" sz="3200" i="1" dirty="0" err="1" smtClean="0"/>
              <a:t>Mashina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agregatini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keltirilgan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bo’g’inini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tezlik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va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holatga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bog’liq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kuchlarda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harakat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qonunini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aniqlash</a:t>
            </a:r>
            <a:endParaRPr lang="ru-RU" sz="3200" b="1" dirty="0" smtClean="0"/>
          </a:p>
          <a:p>
            <a:r>
              <a:rPr lang="en-US" sz="3200" i="1" dirty="0" smtClean="0"/>
              <a:t>14.4. </a:t>
            </a:r>
            <a:r>
              <a:rPr lang="en-US" sz="3200" i="1" dirty="0" err="1" smtClean="0"/>
              <a:t>O’z</a:t>
            </a:r>
            <a:r>
              <a:rPr lang="en-US" sz="3200" i="1" dirty="0" smtClean="0"/>
              <a:t>- </a:t>
            </a:r>
            <a:r>
              <a:rPr lang="en-US" sz="3200" i="1" dirty="0" err="1" smtClean="0"/>
              <a:t>o’zini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tekshirish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savollari</a:t>
            </a:r>
            <a:endParaRPr lang="ru-RU" sz="32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61" y="642918"/>
            <a:ext cx="10972800" cy="10668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en-US" b="1" i="1" cap="none" dirty="0" smtClean="0">
                <a:solidFill>
                  <a:srgbClr val="FF0000"/>
                </a:solidFill>
              </a:rPr>
              <a:t>ADABIYOTLAR</a:t>
            </a:r>
            <a:r>
              <a:rPr lang="ru-RU" b="1" i="1" cap="none" dirty="0" smtClean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15362" name="Содержимое 2"/>
          <p:cNvSpPr>
            <a:spLocks noGrp="1"/>
          </p:cNvSpPr>
          <p:nvPr>
            <p:ph sz="quarter" idx="1"/>
          </p:nvPr>
        </p:nvSpPr>
        <p:spPr>
          <a:xfrm>
            <a:off x="609601" y="1600201"/>
            <a:ext cx="10725151" cy="4873625"/>
          </a:xfrm>
        </p:spPr>
        <p:txBody>
          <a:bodyPr/>
          <a:lstStyle/>
          <a:p>
            <a:pPr lvl="0"/>
            <a:r>
              <a:rPr lang="x-none" smtClean="0"/>
              <a:t>Артоболевский И</a:t>
            </a:r>
            <a:r>
              <a:rPr lang="ru-RU" dirty="0" smtClean="0"/>
              <a:t>.</a:t>
            </a:r>
            <a:r>
              <a:rPr lang="x-none" smtClean="0"/>
              <a:t>И</a:t>
            </a:r>
            <a:r>
              <a:rPr lang="ru-RU" dirty="0" smtClean="0"/>
              <a:t>. </a:t>
            </a:r>
            <a:r>
              <a:rPr lang="x-none" smtClean="0"/>
              <a:t>Теория механизмов и машин</a:t>
            </a:r>
            <a:r>
              <a:rPr lang="ru-RU" dirty="0" smtClean="0"/>
              <a:t>, </a:t>
            </a:r>
            <a:r>
              <a:rPr lang="x-none" smtClean="0"/>
              <a:t>М</a:t>
            </a:r>
            <a:r>
              <a:rPr lang="ru-RU" dirty="0" smtClean="0"/>
              <a:t>.: </a:t>
            </a:r>
            <a:r>
              <a:rPr lang="x-none" smtClean="0"/>
              <a:t>Наука</a:t>
            </a:r>
            <a:r>
              <a:rPr lang="ru-RU" dirty="0" smtClean="0"/>
              <a:t>, </a:t>
            </a:r>
            <a:r>
              <a:rPr lang="x-none" smtClean="0"/>
              <a:t>13</a:t>
            </a:r>
            <a:r>
              <a:rPr lang="ru-RU" dirty="0" smtClean="0"/>
              <a:t>88. </a:t>
            </a:r>
            <a:r>
              <a:rPr lang="x-none" smtClean="0"/>
              <a:t>с</a:t>
            </a:r>
            <a:r>
              <a:rPr lang="ru-RU" dirty="0" smtClean="0"/>
              <a:t>. 421</a:t>
            </a:r>
            <a:r>
              <a:rPr lang="x-none" smtClean="0">
                <a:sym typeface="Symbol"/>
              </a:rPr>
              <a:t></a:t>
            </a:r>
            <a:r>
              <a:rPr lang="ru-RU" dirty="0" smtClean="0"/>
              <a:t>512. </a:t>
            </a:r>
            <a:endParaRPr lang="ru-RU" b="1" dirty="0" smtClean="0"/>
          </a:p>
          <a:p>
            <a:pPr lvl="0"/>
            <a:r>
              <a:rPr lang="x-none" smtClean="0"/>
              <a:t>Кожевников С.Н. Теория механизмов и машин, М.: Машиностроение. 1378. с. 280</a:t>
            </a:r>
            <a:r>
              <a:rPr lang="x-none" smtClean="0">
                <a:sym typeface="Symbol"/>
              </a:rPr>
              <a:t></a:t>
            </a:r>
            <a:r>
              <a:rPr lang="x-none" smtClean="0"/>
              <a:t>314.</a:t>
            </a:r>
            <a:endParaRPr lang="ru-RU" b="1" dirty="0" smtClean="0"/>
          </a:p>
          <a:p>
            <a:pPr lvl="0"/>
            <a:r>
              <a:rPr lang="x-none" smtClean="0"/>
              <a:t>Колодовский М.З.  Динамика машин, Л., ЛПИ. 1380. с. 87</a:t>
            </a:r>
            <a:r>
              <a:rPr lang="x-none" smtClean="0">
                <a:sym typeface="Symbol"/>
              </a:rPr>
              <a:t></a:t>
            </a:r>
            <a:r>
              <a:rPr lang="x-none" smtClean="0"/>
              <a:t>131.</a:t>
            </a:r>
            <a:endParaRPr lang="ru-RU" b="1" dirty="0" smtClean="0"/>
          </a:p>
          <a:p>
            <a:pPr lvl="0"/>
            <a:r>
              <a:rPr lang="x-none" smtClean="0"/>
              <a:t>Левитский Н.И. Теория механизмов и машин, М.: Наука, 1379. с. 139</a:t>
            </a:r>
            <a:r>
              <a:rPr lang="x-none" smtClean="0">
                <a:sym typeface="Symbol"/>
              </a:rPr>
              <a:t></a:t>
            </a:r>
            <a:r>
              <a:rPr lang="x-none" smtClean="0"/>
              <a:t>291.</a:t>
            </a:r>
            <a:endParaRPr lang="ru-RU" b="1" dirty="0" smtClean="0"/>
          </a:p>
          <a:p>
            <a:pPr marL="342900" indent="-342900"/>
            <a:endParaRPr lang="ru-RU" sz="2800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Содержимое 1"/>
          <p:cNvSpPr>
            <a:spLocks noGrp="1"/>
          </p:cNvSpPr>
          <p:nvPr>
            <p:ph idx="1"/>
          </p:nvPr>
        </p:nvSpPr>
        <p:spPr>
          <a:xfrm>
            <a:off x="549275" y="231775"/>
            <a:ext cx="10972800" cy="6210300"/>
          </a:xfrm>
        </p:spPr>
        <p:txBody>
          <a:bodyPr/>
          <a:lstStyle/>
          <a:p>
            <a:r>
              <a:rPr lang="en-US" sz="2400" b="1" i="1" dirty="0" smtClean="0"/>
              <a:t>14.1. </a:t>
            </a:r>
            <a:r>
              <a:rPr lang="en-US" sz="2400" b="1" i="1" dirty="0" err="1" smtClean="0"/>
              <a:t>Vaqtga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bog’liq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kuchlar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ta’siridagi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mashina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agregati</a:t>
            </a:r>
            <a:endParaRPr lang="ru-RU" sz="2400" b="1" dirty="0" smtClean="0"/>
          </a:p>
          <a:p>
            <a:r>
              <a:rPr lang="en-US" sz="2400" b="1" dirty="0" smtClean="0"/>
              <a:t>	</a:t>
            </a:r>
            <a:r>
              <a:rPr lang="en-US" sz="2400" dirty="0" err="1" smtClean="0"/>
              <a:t>Ishchi</a:t>
            </a:r>
            <a:r>
              <a:rPr lang="en-US" sz="2400" dirty="0" smtClean="0"/>
              <a:t> </a:t>
            </a:r>
            <a:r>
              <a:rPr lang="en-US" sz="2400" dirty="0" err="1" smtClean="0"/>
              <a:t>mashinani</a:t>
            </a:r>
            <a:r>
              <a:rPr lang="en-US" sz="2400" dirty="0" smtClean="0"/>
              <a:t> </a:t>
            </a:r>
            <a:r>
              <a:rPr lang="x-none" sz="2400" i="1" smtClean="0">
                <a:sym typeface="Symbol"/>
              </a:rPr>
              <a:t></a:t>
            </a:r>
            <a:r>
              <a:rPr lang="x-none" sz="2400" i="1" baseline="-25000" smtClean="0"/>
              <a:t>у </a:t>
            </a:r>
            <a:r>
              <a:rPr lang="en-US" sz="2400" dirty="0" err="1" smtClean="0"/>
              <a:t>burchak</a:t>
            </a:r>
            <a:r>
              <a:rPr lang="en-US" sz="2400" dirty="0" smtClean="0"/>
              <a:t> </a:t>
            </a:r>
            <a:r>
              <a:rPr lang="en-US" sz="2400" dirty="0" err="1" smtClean="0"/>
              <a:t>tezligida</a:t>
            </a:r>
            <a:r>
              <a:rPr lang="en-US" sz="2400" dirty="0" smtClean="0"/>
              <a:t> </a:t>
            </a:r>
            <a:r>
              <a:rPr lang="en-US" sz="2400" dirty="0" err="1" smtClean="0"/>
              <a:t>aylanadigan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doimiy</a:t>
            </a:r>
            <a:r>
              <a:rPr lang="en-US" sz="2400" dirty="0" smtClean="0"/>
              <a:t> </a:t>
            </a:r>
            <a:r>
              <a:rPr lang="en-US" sz="2400" i="1" dirty="0" smtClean="0"/>
              <a:t>J</a:t>
            </a:r>
            <a:r>
              <a:rPr lang="en-US" sz="2400" i="1" baseline="30000" dirty="0" smtClean="0"/>
              <a:t>*</a:t>
            </a:r>
            <a:r>
              <a:rPr lang="en-US" sz="2400" i="1" dirty="0" smtClean="0"/>
              <a:t> </a:t>
            </a:r>
            <a:r>
              <a:rPr lang="en-US" sz="2400" dirty="0" err="1" smtClean="0"/>
              <a:t>keltirilgan</a:t>
            </a:r>
            <a:r>
              <a:rPr lang="en-US" sz="2400" dirty="0" smtClean="0"/>
              <a:t> </a:t>
            </a:r>
            <a:r>
              <a:rPr lang="en-US" sz="2400" dirty="0" err="1" smtClean="0"/>
              <a:t>inersiya</a:t>
            </a:r>
            <a:r>
              <a:rPr lang="en-US" sz="2400" dirty="0" smtClean="0"/>
              <a:t> </a:t>
            </a:r>
            <a:r>
              <a:rPr lang="en-US" sz="2400" dirty="0" err="1" smtClean="0"/>
              <a:t>momentiga</a:t>
            </a:r>
            <a:r>
              <a:rPr lang="en-US" sz="2400" dirty="0" smtClean="0"/>
              <a:t> </a:t>
            </a:r>
            <a:r>
              <a:rPr lang="en-US" sz="2400" dirty="0" err="1" smtClean="0"/>
              <a:t>ega</a:t>
            </a:r>
            <a:r>
              <a:rPr lang="en-US" sz="2400" dirty="0" smtClean="0"/>
              <a:t> </a:t>
            </a:r>
            <a:r>
              <a:rPr lang="en-US" sz="2400" dirty="0" err="1" smtClean="0"/>
              <a:t>bo’lgan</a:t>
            </a:r>
            <a:r>
              <a:rPr lang="en-US" sz="2400" dirty="0" smtClean="0"/>
              <a:t> </a:t>
            </a:r>
            <a:r>
              <a:rPr lang="en-US" sz="2400" dirty="0" err="1" smtClean="0"/>
              <a:t>valiga</a:t>
            </a:r>
            <a:r>
              <a:rPr lang="en-US" sz="2400" dirty="0" smtClean="0"/>
              <a:t> </a:t>
            </a:r>
            <a:r>
              <a:rPr lang="en-US" sz="2400" dirty="0" err="1" smtClean="0"/>
              <a:t>vaqtni</a:t>
            </a:r>
            <a:r>
              <a:rPr lang="en-US" sz="2400" dirty="0" smtClean="0"/>
              <a:t> </a:t>
            </a:r>
            <a:r>
              <a:rPr lang="en-US" sz="2400" dirty="0" err="1" smtClean="0"/>
              <a:t>ba’zi</a:t>
            </a:r>
            <a:r>
              <a:rPr lang="en-US" sz="2400" dirty="0" smtClean="0"/>
              <a:t> </a:t>
            </a:r>
            <a:r>
              <a:rPr lang="en-US" sz="2400" dirty="0" err="1" smtClean="0"/>
              <a:t>momentida</a:t>
            </a:r>
            <a:r>
              <a:rPr lang="en-US" sz="2400" dirty="0" smtClean="0"/>
              <a:t> </a:t>
            </a:r>
            <a:r>
              <a:rPr lang="en-US" sz="2400" dirty="0" err="1" smtClean="0"/>
              <a:t>vaqtga</a:t>
            </a:r>
            <a:r>
              <a:rPr lang="en-US" sz="2400" dirty="0" smtClean="0"/>
              <a:t> </a:t>
            </a:r>
            <a:r>
              <a:rPr lang="en-US" sz="2400" dirty="0" err="1" smtClean="0"/>
              <a:t>bog’liq</a:t>
            </a:r>
            <a:r>
              <a:rPr lang="en-US" sz="2400" dirty="0" smtClean="0"/>
              <a:t> </a:t>
            </a:r>
            <a:r>
              <a:rPr lang="en-US" sz="2400" i="1" dirty="0" smtClean="0"/>
              <a:t>M</a:t>
            </a:r>
            <a:r>
              <a:rPr lang="en-US" sz="2400" i="1" baseline="-25000" dirty="0" smtClean="0"/>
              <a:t>T</a:t>
            </a:r>
            <a:r>
              <a:rPr lang="en-US" sz="2400" i="1" dirty="0" smtClean="0"/>
              <a:t>=-At</a:t>
            </a:r>
            <a:r>
              <a:rPr lang="en-US" sz="2400" i="1" baseline="30000" dirty="0" smtClean="0"/>
              <a:t>2 </a:t>
            </a:r>
            <a:r>
              <a:rPr lang="en-US" sz="2400" dirty="0" smtClean="0"/>
              <a:t>(14.2 - </a:t>
            </a:r>
            <a:r>
              <a:rPr lang="en-US" sz="2400" dirty="0" err="1" smtClean="0"/>
              <a:t>rasm</a:t>
            </a:r>
            <a:r>
              <a:rPr lang="en-US" sz="2400" dirty="0" smtClean="0"/>
              <a:t>) </a:t>
            </a:r>
            <a:r>
              <a:rPr lang="en-US" sz="2400" dirty="0" err="1" smtClean="0"/>
              <a:t>tormozlash</a:t>
            </a:r>
            <a:r>
              <a:rPr lang="en-US" sz="2400" dirty="0" smtClean="0"/>
              <a:t> </a:t>
            </a:r>
            <a:r>
              <a:rPr lang="en-US" sz="2400" dirty="0" err="1" smtClean="0"/>
              <a:t>momenti</a:t>
            </a:r>
            <a:r>
              <a:rPr lang="en-US" sz="2400" dirty="0" smtClean="0"/>
              <a:t> </a:t>
            </a:r>
            <a:r>
              <a:rPr lang="en-US" sz="2400" dirty="0" err="1" smtClean="0"/>
              <a:t>ta’sir</a:t>
            </a:r>
            <a:r>
              <a:rPr lang="en-US" sz="2400" dirty="0" smtClean="0"/>
              <a:t> </a:t>
            </a:r>
            <a:r>
              <a:rPr lang="en-US" sz="2400" dirty="0" err="1" smtClean="0"/>
              <a:t>qila</a:t>
            </a:r>
            <a:r>
              <a:rPr lang="en-US" sz="2400" dirty="0" smtClean="0"/>
              <a:t> </a:t>
            </a:r>
            <a:r>
              <a:rPr lang="en-US" sz="2400" dirty="0" err="1" smtClean="0"/>
              <a:t>boshlaydi</a:t>
            </a:r>
            <a:r>
              <a:rPr lang="en-US" sz="2400" dirty="0" smtClean="0"/>
              <a:t>.</a:t>
            </a:r>
            <a:endParaRPr lang="ru-RU" sz="2400" b="1" dirty="0" smtClean="0"/>
          </a:p>
          <a:p>
            <a:r>
              <a:rPr lang="en-US" sz="2400" dirty="0" smtClean="0"/>
              <a:t>	Bu </a:t>
            </a:r>
            <a:r>
              <a:rPr lang="en-US" sz="2400" dirty="0" err="1" smtClean="0"/>
              <a:t>momentning</a:t>
            </a:r>
            <a:r>
              <a:rPr lang="en-US" sz="2400" dirty="0" smtClean="0"/>
              <a:t> </a:t>
            </a:r>
            <a:r>
              <a:rPr lang="en-US" sz="2400" dirty="0" err="1" smtClean="0"/>
              <a:t>ta’sirida</a:t>
            </a:r>
            <a:r>
              <a:rPr lang="en-US" sz="2400" dirty="0" smtClean="0"/>
              <a:t> </a:t>
            </a:r>
            <a:r>
              <a:rPr lang="en-US" sz="2400" dirty="0" err="1" smtClean="0"/>
              <a:t>ishchi</a:t>
            </a:r>
            <a:r>
              <a:rPr lang="en-US" sz="2400" dirty="0" smtClean="0"/>
              <a:t> </a:t>
            </a:r>
            <a:r>
              <a:rPr lang="en-US" sz="2400" dirty="0" err="1" smtClean="0"/>
              <a:t>mashina</a:t>
            </a:r>
            <a:r>
              <a:rPr lang="en-US" sz="2400" dirty="0" smtClean="0"/>
              <a:t> </a:t>
            </a:r>
            <a:r>
              <a:rPr lang="en-US" sz="2400" dirty="0" err="1" smtClean="0"/>
              <a:t>o’chirilgan</a:t>
            </a:r>
            <a:r>
              <a:rPr lang="en-US" sz="2400" dirty="0" smtClean="0"/>
              <a:t> </a:t>
            </a:r>
            <a:r>
              <a:rPr lang="en-US" sz="2400" dirty="0" err="1" smtClean="0"/>
              <a:t>yurituvchida</a:t>
            </a:r>
            <a:r>
              <a:rPr lang="en-US" sz="2400" dirty="0" smtClean="0"/>
              <a:t> </a:t>
            </a:r>
            <a:r>
              <a:rPr lang="en-US" sz="2400" dirty="0" err="1" smtClean="0"/>
              <a:t>to’xtay</a:t>
            </a:r>
            <a:r>
              <a:rPr lang="en-US" sz="2400" dirty="0" smtClean="0"/>
              <a:t> </a:t>
            </a:r>
            <a:r>
              <a:rPr lang="en-US" sz="2400" dirty="0" err="1" smtClean="0"/>
              <a:t>boshlaydi</a:t>
            </a:r>
            <a:r>
              <a:rPr lang="en-US" sz="2400" dirty="0" smtClean="0"/>
              <a:t>. </a:t>
            </a:r>
            <a:r>
              <a:rPr lang="en-US" sz="2400" dirty="0" err="1" smtClean="0"/>
              <a:t>To’xtash</a:t>
            </a:r>
            <a:r>
              <a:rPr lang="en-US" sz="2400" dirty="0" smtClean="0"/>
              <a:t> </a:t>
            </a:r>
            <a:r>
              <a:rPr lang="en-US" sz="2400" dirty="0" err="1" smtClean="0"/>
              <a:t>vaqti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bundagi</a:t>
            </a:r>
            <a:r>
              <a:rPr lang="en-US" sz="2400" dirty="0" smtClean="0"/>
              <a:t> </a:t>
            </a:r>
            <a:r>
              <a:rPr lang="en-US" sz="2400" dirty="0" err="1" smtClean="0"/>
              <a:t>valni</a:t>
            </a:r>
            <a:r>
              <a:rPr lang="en-US" sz="2400" dirty="0" smtClean="0"/>
              <a:t> </a:t>
            </a:r>
            <a:r>
              <a:rPr lang="en-US" sz="2400" dirty="0" err="1" smtClean="0"/>
              <a:t>aylanish</a:t>
            </a:r>
            <a:r>
              <a:rPr lang="en-US" sz="2400" dirty="0" smtClean="0"/>
              <a:t> </a:t>
            </a:r>
            <a:r>
              <a:rPr lang="en-US" sz="2400" dirty="0" err="1" smtClean="0"/>
              <a:t>soni</a:t>
            </a:r>
            <a:r>
              <a:rPr lang="en-US" sz="2400" dirty="0" smtClean="0"/>
              <a:t> </a:t>
            </a:r>
            <a:r>
              <a:rPr lang="en-US" sz="2400" dirty="0" err="1" smtClean="0"/>
              <a:t>aniqlansin</a:t>
            </a:r>
            <a:r>
              <a:rPr lang="en-US" sz="2400" dirty="0" smtClean="0"/>
              <a:t>. </a:t>
            </a:r>
            <a:endParaRPr lang="ru-RU" sz="2400" b="1" dirty="0" smtClean="0"/>
          </a:p>
          <a:p>
            <a:r>
              <a:rPr lang="en-US" sz="2400" b="1" i="1" dirty="0" smtClean="0"/>
              <a:t> </a:t>
            </a:r>
            <a:endParaRPr lang="ru-RU" sz="2400" b="1" dirty="0" smtClean="0"/>
          </a:p>
          <a:p>
            <a:r>
              <a:rPr lang="en-US" sz="2400" b="1" i="1" dirty="0" smtClean="0"/>
              <a:t> </a:t>
            </a:r>
            <a:endParaRPr lang="ru-RU" sz="2400" b="1" dirty="0" smtClean="0"/>
          </a:p>
          <a:p>
            <a:r>
              <a:rPr lang="en-US" sz="2400" b="1" i="1" dirty="0" smtClean="0"/>
              <a:t> </a:t>
            </a:r>
            <a:endParaRPr lang="ru-RU" sz="2400" b="1" dirty="0" smtClean="0"/>
          </a:p>
          <a:p>
            <a:r>
              <a:rPr lang="en-US" sz="2400" b="1" i="1" dirty="0" smtClean="0"/>
              <a:t> </a:t>
            </a:r>
            <a:endParaRPr lang="ru-RU" sz="2400" b="1" dirty="0" smtClean="0"/>
          </a:p>
          <a:p>
            <a:r>
              <a:rPr lang="en-US" sz="2400" b="1" i="1" dirty="0" smtClean="0"/>
              <a:t> </a:t>
            </a:r>
            <a:endParaRPr lang="ru-RU" sz="2400" b="1" dirty="0" smtClean="0"/>
          </a:p>
          <a:p>
            <a:r>
              <a:rPr lang="en-US" sz="2400" b="1" i="1" dirty="0" smtClean="0"/>
              <a:t>14.1 – </a:t>
            </a:r>
            <a:r>
              <a:rPr lang="en-US" sz="2400" b="1" i="1" dirty="0" err="1" smtClean="0"/>
              <a:t>rasm</a:t>
            </a:r>
            <a:r>
              <a:rPr lang="en-US" sz="2400" b="1" i="1" dirty="0" smtClean="0"/>
              <a:t>. </a:t>
            </a:r>
            <a:r>
              <a:rPr lang="en-US" sz="2400" b="1" i="1" dirty="0" err="1" smtClean="0"/>
              <a:t>Mashina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agregatining</a:t>
            </a:r>
            <a:r>
              <a:rPr lang="en-US" sz="2400" b="1" i="1" dirty="0" smtClean="0"/>
              <a:t> </a:t>
            </a:r>
            <a:endParaRPr lang="uz-Cyrl-UZ" sz="2400" b="1" i="1" dirty="0" smtClean="0"/>
          </a:p>
          <a:p>
            <a:r>
              <a:rPr lang="en-US" sz="2400" b="1" i="1" dirty="0" err="1" smtClean="0"/>
              <a:t>dinamik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modeli</a:t>
            </a:r>
            <a:r>
              <a:rPr lang="en-US" sz="2400" b="1" i="1" dirty="0" smtClean="0"/>
              <a:t>.</a:t>
            </a:r>
            <a:endParaRPr lang="ru-RU" sz="2400" b="1" dirty="0" smtClean="0"/>
          </a:p>
          <a:p>
            <a:r>
              <a:rPr lang="en-US" sz="2400" b="1" i="1" dirty="0" smtClean="0"/>
              <a:t> </a:t>
            </a:r>
            <a:endParaRPr lang="ru-RU" sz="2400" b="1" dirty="0" smtClean="0"/>
          </a:p>
        </p:txBody>
      </p:sp>
      <p:pic>
        <p:nvPicPr>
          <p:cNvPr id="13313" name="Рисунок 1"/>
          <p:cNvPicPr>
            <a:picLocks noChangeAspect="1" noChangeArrowheads="1"/>
          </p:cNvPicPr>
          <p:nvPr/>
        </p:nvPicPr>
        <p:blipFill>
          <a:blip r:embed="rId2"/>
          <a:srcRect l="16678" t="25337" r="42833" b="13776"/>
          <a:stretch>
            <a:fillRect/>
          </a:stretch>
        </p:blipFill>
        <p:spPr bwMode="auto">
          <a:xfrm>
            <a:off x="1575254" y="3299460"/>
            <a:ext cx="2478088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Рисунок 3"/>
          <p:cNvPicPr>
            <a:picLocks noChangeAspect="1" noChangeArrowheads="1"/>
          </p:cNvPicPr>
          <p:nvPr/>
        </p:nvPicPr>
        <p:blipFill>
          <a:blip r:embed="rId3"/>
          <a:srcRect l="40308" t="44493" r="23721" b="17181"/>
          <a:stretch>
            <a:fillRect/>
          </a:stretch>
        </p:blipFill>
        <p:spPr bwMode="auto">
          <a:xfrm>
            <a:off x="7471864" y="3424736"/>
            <a:ext cx="2567101" cy="153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7844170" y="5373580"/>
            <a:ext cx="14414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14.2 – </a:t>
            </a:r>
            <a:r>
              <a:rPr lang="en-US" b="1" i="1" dirty="0" err="1" smtClean="0"/>
              <a:t>rasm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Содержимое 1"/>
          <p:cNvSpPr>
            <a:spLocks noGrp="1"/>
          </p:cNvSpPr>
          <p:nvPr>
            <p:ph idx="1"/>
          </p:nvPr>
        </p:nvSpPr>
        <p:spPr>
          <a:xfrm>
            <a:off x="195943" y="0"/>
            <a:ext cx="11717383" cy="6283325"/>
          </a:xfrm>
        </p:spPr>
        <p:txBody>
          <a:bodyPr/>
          <a:lstStyle/>
          <a:p>
            <a:r>
              <a:rPr lang="en-US" sz="2800" dirty="0" err="1" smtClean="0"/>
              <a:t>Shuningdek</a:t>
            </a:r>
            <a:r>
              <a:rPr lang="en-US" sz="2800" dirty="0" smtClean="0"/>
              <a:t>, </a:t>
            </a:r>
            <a:r>
              <a:rPr lang="en-US" sz="2800" dirty="0" err="1" smtClean="0"/>
              <a:t>valni</a:t>
            </a:r>
            <a:r>
              <a:rPr lang="en-US" sz="2800" dirty="0" smtClean="0"/>
              <a:t> </a:t>
            </a:r>
            <a:r>
              <a:rPr lang="en-US" sz="2800" dirty="0" err="1" smtClean="0"/>
              <a:t>vaqtga</a:t>
            </a:r>
            <a:r>
              <a:rPr lang="en-US" sz="2800" dirty="0" smtClean="0"/>
              <a:t> </a:t>
            </a:r>
            <a:r>
              <a:rPr lang="en-US" sz="2800" dirty="0" err="1" smtClean="0"/>
              <a:t>bog’liq</a:t>
            </a:r>
            <a:r>
              <a:rPr lang="en-US" sz="2800" dirty="0" smtClean="0"/>
              <a:t> </a:t>
            </a:r>
            <a:r>
              <a:rPr lang="en-US" sz="2800" dirty="0" err="1" smtClean="0"/>
              <a:t>burchak</a:t>
            </a:r>
            <a:r>
              <a:rPr lang="en-US" sz="2800" dirty="0" smtClean="0"/>
              <a:t> </a:t>
            </a:r>
            <a:r>
              <a:rPr lang="en-US" sz="2800" dirty="0" err="1" smtClean="0"/>
              <a:t>tezlanishi</a:t>
            </a:r>
            <a:r>
              <a:rPr lang="en-US" sz="2800" dirty="0" smtClean="0"/>
              <a:t>, </a:t>
            </a:r>
            <a:r>
              <a:rPr lang="en-US" sz="2800" dirty="0" err="1" smtClean="0"/>
              <a:t>burchak</a:t>
            </a:r>
            <a:r>
              <a:rPr lang="en-US" sz="2800" dirty="0" smtClean="0"/>
              <a:t> </a:t>
            </a:r>
            <a:r>
              <a:rPr lang="en-US" sz="2800" dirty="0" err="1" smtClean="0"/>
              <a:t>tezligi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burchak</a:t>
            </a:r>
            <a:r>
              <a:rPr lang="en-US" sz="2800" dirty="0" smtClean="0"/>
              <a:t> </a:t>
            </a:r>
            <a:r>
              <a:rPr lang="en-US" sz="2800" dirty="0" err="1" smtClean="0"/>
              <a:t>siljishi</a:t>
            </a:r>
            <a:r>
              <a:rPr lang="en-US" sz="2800" dirty="0" smtClean="0"/>
              <a:t> </a:t>
            </a:r>
            <a:r>
              <a:rPr lang="en-US" sz="2800" dirty="0" err="1" smtClean="0"/>
              <a:t>aniqlansin</a:t>
            </a:r>
            <a:r>
              <a:rPr lang="en-US" sz="2800" dirty="0" smtClean="0"/>
              <a:t>.</a:t>
            </a:r>
            <a:endParaRPr lang="uz-Cyrl-UZ" sz="2800" dirty="0" smtClean="0"/>
          </a:p>
          <a:p>
            <a:endParaRPr lang="ru-RU" sz="2800" b="1" dirty="0" smtClean="0"/>
          </a:p>
          <a:p>
            <a:r>
              <a:rPr lang="en-US" sz="2800" dirty="0" err="1" smtClean="0"/>
              <a:t>Berilganlar</a:t>
            </a:r>
            <a:r>
              <a:rPr lang="x-none" sz="2800" smtClean="0"/>
              <a:t>:</a:t>
            </a:r>
            <a:endParaRPr lang="ru-RU" sz="2800" b="1" dirty="0" smtClean="0"/>
          </a:p>
          <a:p>
            <a:r>
              <a:rPr lang="x-none" sz="2800" i="1" smtClean="0"/>
              <a:t>А=12 нмс</a:t>
            </a:r>
            <a:r>
              <a:rPr lang="x-none" sz="2800" i="1" baseline="30000" smtClean="0"/>
              <a:t>2</a:t>
            </a:r>
            <a:endParaRPr lang="ru-RU" sz="2800" b="1" dirty="0" smtClean="0"/>
          </a:p>
          <a:p>
            <a:r>
              <a:rPr lang="en-US" sz="2800" i="1" dirty="0" smtClean="0"/>
              <a:t>J</a:t>
            </a:r>
            <a:r>
              <a:rPr lang="x-none" sz="2800" i="1" baseline="30000" smtClean="0"/>
              <a:t>*</a:t>
            </a:r>
            <a:r>
              <a:rPr lang="x-none" sz="2800" i="1" smtClean="0"/>
              <a:t>=10кгм</a:t>
            </a:r>
            <a:r>
              <a:rPr lang="x-none" sz="2800" i="1" baseline="30000" smtClean="0"/>
              <a:t>2</a:t>
            </a:r>
            <a:endParaRPr lang="ru-RU" sz="2800" b="1" dirty="0" smtClean="0"/>
          </a:p>
          <a:p>
            <a:r>
              <a:rPr lang="x-none" sz="2800" i="1" smtClean="0">
                <a:sym typeface="Symbol"/>
              </a:rPr>
              <a:t></a:t>
            </a:r>
            <a:r>
              <a:rPr lang="x-none" sz="2800" i="1" baseline="-25000" smtClean="0"/>
              <a:t>у</a:t>
            </a:r>
            <a:r>
              <a:rPr lang="x-none" sz="2800" i="1" smtClean="0"/>
              <a:t>=100 рад/с</a:t>
            </a:r>
            <a:endParaRPr lang="ru-RU" sz="2800" b="1" dirty="0" smtClean="0"/>
          </a:p>
          <a:p>
            <a:r>
              <a:rPr lang="x-none" sz="2800" smtClean="0"/>
              <a:t>	</a:t>
            </a:r>
            <a:endParaRPr lang="uz-Cyrl-UZ" sz="2800" dirty="0" smtClean="0"/>
          </a:p>
          <a:p>
            <a:r>
              <a:rPr lang="en-US" sz="2800" dirty="0" err="1" smtClean="0"/>
              <a:t>Ko’rilayotgan</a:t>
            </a:r>
            <a:r>
              <a:rPr lang="en-US" sz="2800" dirty="0" smtClean="0"/>
              <a:t> </a:t>
            </a:r>
            <a:r>
              <a:rPr lang="en-US" sz="2800" dirty="0" err="1" smtClean="0"/>
              <a:t>masalada</a:t>
            </a:r>
            <a:r>
              <a:rPr lang="en-US" sz="2800" dirty="0" smtClean="0"/>
              <a:t>, </a:t>
            </a:r>
            <a:r>
              <a:rPr lang="en-US" sz="2800" dirty="0" err="1" smtClean="0"/>
              <a:t>oldindagiga</a:t>
            </a:r>
            <a:r>
              <a:rPr lang="en-US" sz="2800" dirty="0" smtClean="0"/>
              <a:t> </a:t>
            </a:r>
            <a:r>
              <a:rPr lang="en-US" sz="2800" dirty="0" err="1" smtClean="0"/>
              <a:t>o’xshash</a:t>
            </a:r>
            <a:r>
              <a:rPr lang="en-US" sz="2800" dirty="0" smtClean="0"/>
              <a:t> </a:t>
            </a:r>
            <a:r>
              <a:rPr lang="x-none" sz="2800" i="1" smtClean="0"/>
              <a:t>М</a:t>
            </a:r>
            <a:r>
              <a:rPr lang="en-US" sz="2800" i="1" baseline="30000" dirty="0" smtClean="0"/>
              <a:t>*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i="1" dirty="0" smtClean="0"/>
              <a:t>J</a:t>
            </a:r>
            <a:r>
              <a:rPr lang="en-US" sz="2800" i="1" baseline="30000" dirty="0" smtClean="0"/>
              <a:t>* </a:t>
            </a:r>
            <a:r>
              <a:rPr lang="en-US" sz="2800" dirty="0" err="1" smtClean="0"/>
              <a:t>mashinaning</a:t>
            </a:r>
            <a:r>
              <a:rPr lang="en-US" sz="2800" dirty="0" smtClean="0"/>
              <a:t> </a:t>
            </a:r>
            <a:r>
              <a:rPr lang="en-US" sz="2800" dirty="0" err="1" smtClean="0"/>
              <a:t>dinamik</a:t>
            </a:r>
            <a:r>
              <a:rPr lang="en-US" sz="2800" dirty="0" smtClean="0"/>
              <a:t> </a:t>
            </a:r>
            <a:r>
              <a:rPr lang="en-US" sz="2800" dirty="0" err="1" smtClean="0"/>
              <a:t>modeli</a:t>
            </a:r>
            <a:r>
              <a:rPr lang="en-US" sz="2800" dirty="0" smtClean="0"/>
              <a:t> </a:t>
            </a:r>
            <a:r>
              <a:rPr lang="en-US" sz="2800" dirty="0" err="1" smtClean="0"/>
              <a:t>parametrlarini</a:t>
            </a:r>
            <a:r>
              <a:rPr lang="en-US" sz="2800" dirty="0" smtClean="0"/>
              <a:t> </a:t>
            </a:r>
            <a:r>
              <a:rPr lang="en-US" sz="2800" dirty="0" err="1" smtClean="0"/>
              <a:t>aniqlash</a:t>
            </a:r>
            <a:r>
              <a:rPr lang="en-US" sz="2800" dirty="0" smtClean="0"/>
              <a:t> </a:t>
            </a:r>
            <a:r>
              <a:rPr lang="en-US" sz="2800" dirty="0" err="1" smtClean="0"/>
              <a:t>zarur</a:t>
            </a:r>
            <a:r>
              <a:rPr lang="en-US" sz="2800" dirty="0" smtClean="0"/>
              <a:t> </a:t>
            </a:r>
            <a:r>
              <a:rPr lang="en-US" sz="2800" dirty="0" err="1" smtClean="0"/>
              <a:t>emas</a:t>
            </a:r>
            <a:r>
              <a:rPr lang="en-US" sz="2800" dirty="0" smtClean="0"/>
              <a:t>, </a:t>
            </a:r>
            <a:r>
              <a:rPr lang="en-US" sz="2800" dirty="0" err="1" smtClean="0"/>
              <a:t>chunki</a:t>
            </a:r>
            <a:r>
              <a:rPr lang="en-US" sz="2800" dirty="0" smtClean="0"/>
              <a:t> </a:t>
            </a:r>
            <a:r>
              <a:rPr lang="en-US" sz="2800" dirty="0" err="1" smtClean="0"/>
              <a:t>ular</a:t>
            </a:r>
            <a:r>
              <a:rPr lang="en-US" sz="2800" dirty="0" smtClean="0"/>
              <a:t> </a:t>
            </a:r>
            <a:r>
              <a:rPr lang="en-US" sz="2800" dirty="0" err="1" smtClean="0"/>
              <a:t>masalaning</a:t>
            </a:r>
            <a:r>
              <a:rPr lang="en-US" sz="2800" dirty="0" smtClean="0"/>
              <a:t> </a:t>
            </a:r>
            <a:r>
              <a:rPr lang="en-US" sz="2800" dirty="0" err="1" smtClean="0"/>
              <a:t>shartidan</a:t>
            </a:r>
            <a:r>
              <a:rPr lang="en-US" sz="2800" dirty="0" smtClean="0"/>
              <a:t> </a:t>
            </a:r>
            <a:r>
              <a:rPr lang="en-US" sz="2800" dirty="0" err="1" smtClean="0"/>
              <a:t>aytilgan</a:t>
            </a:r>
            <a:r>
              <a:rPr lang="en-US" sz="2800" dirty="0" smtClean="0"/>
              <a:t>:</a:t>
            </a:r>
            <a:endParaRPr lang="uz-Cyrl-UZ" sz="2800" dirty="0" smtClean="0"/>
          </a:p>
          <a:p>
            <a:endParaRPr lang="ru-RU" sz="2800" b="1" dirty="0" smtClean="0"/>
          </a:p>
          <a:p>
            <a:pPr algn="ctr"/>
            <a:r>
              <a:rPr lang="x-none" sz="2800" i="1" smtClean="0"/>
              <a:t>М</a:t>
            </a:r>
            <a:r>
              <a:rPr lang="en-US" sz="2800" i="1" dirty="0" smtClean="0"/>
              <a:t>* = </a:t>
            </a:r>
            <a:r>
              <a:rPr lang="x-none" sz="2800" i="1" smtClean="0"/>
              <a:t>М</a:t>
            </a:r>
            <a:r>
              <a:rPr lang="x-none" sz="2800" i="1" baseline="-25000" smtClean="0"/>
              <a:t>т</a:t>
            </a:r>
            <a:r>
              <a:rPr lang="en-US" sz="2800" i="1" dirty="0" smtClean="0"/>
              <a:t> = -At</a:t>
            </a:r>
            <a:r>
              <a:rPr lang="en-US" sz="2800" i="1" baseline="30000" dirty="0" smtClean="0"/>
              <a:t>2</a:t>
            </a:r>
            <a:r>
              <a:rPr lang="en-US" sz="2800" baseline="30000" dirty="0" smtClean="0"/>
              <a:t>                                                               </a:t>
            </a:r>
            <a:r>
              <a:rPr lang="en-US" sz="2800" dirty="0" smtClean="0"/>
              <a:t>(14.1)</a:t>
            </a:r>
            <a:endParaRPr lang="ru-RU" sz="2800" b="1" dirty="0" smtClean="0"/>
          </a:p>
          <a:p>
            <a:pPr lvl="1"/>
            <a:r>
              <a:rPr lang="uz-Cyrl-UZ" sz="2400" i="1" dirty="0" smtClean="0"/>
              <a:t>                      </a:t>
            </a:r>
            <a:r>
              <a:rPr lang="en-US" sz="2400" i="1" dirty="0" smtClean="0"/>
              <a:t>J</a:t>
            </a:r>
            <a:r>
              <a:rPr lang="en-US" sz="2400" i="1" dirty="0" smtClean="0"/>
              <a:t>*=const, </a:t>
            </a:r>
            <a:r>
              <a:rPr lang="en-US" sz="2400" dirty="0" err="1" smtClean="0"/>
              <a:t>uni</a:t>
            </a:r>
            <a:r>
              <a:rPr lang="en-US" sz="2400" dirty="0" smtClean="0"/>
              <a:t> </a:t>
            </a:r>
            <a:r>
              <a:rPr lang="en-US" sz="2400" dirty="0" err="1" smtClean="0"/>
              <a:t>sonli</a:t>
            </a:r>
            <a:r>
              <a:rPr lang="en-US" sz="2400" dirty="0" smtClean="0"/>
              <a:t> </a:t>
            </a:r>
            <a:r>
              <a:rPr lang="en-US" sz="2400" dirty="0" err="1" smtClean="0"/>
              <a:t>qiymati</a:t>
            </a:r>
            <a:r>
              <a:rPr lang="en-US" sz="2400" dirty="0" smtClean="0"/>
              <a:t> </a:t>
            </a:r>
            <a:r>
              <a:rPr lang="en-US" sz="2400" dirty="0" err="1" smtClean="0"/>
              <a:t>berilgan</a:t>
            </a:r>
            <a:endParaRPr lang="ru-RU" sz="24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031966" y="363915"/>
            <a:ext cx="10192871" cy="6494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3200" b="1" dirty="0" err="1" smtClean="0"/>
              <a:t>Mashina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valini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harakat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tenglamasini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tuzish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va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yechish</a:t>
            </a:r>
            <a:endParaRPr lang="uz-Cyrl-UZ" sz="3200" b="1" dirty="0" smtClean="0"/>
          </a:p>
          <a:p>
            <a:endParaRPr lang="ru-RU" sz="3200" b="1" dirty="0" smtClean="0"/>
          </a:p>
          <a:p>
            <a:r>
              <a:rPr lang="en-US" sz="3200" dirty="0" smtClean="0"/>
              <a:t>	 (19.27) </a:t>
            </a:r>
            <a:r>
              <a:rPr lang="en-US" sz="3200" dirty="0" err="1" smtClean="0"/>
              <a:t>harakatning</a:t>
            </a:r>
            <a:r>
              <a:rPr lang="en-US" sz="3200" dirty="0" smtClean="0"/>
              <a:t> </a:t>
            </a:r>
            <a:r>
              <a:rPr lang="en-US" sz="3200" dirty="0" err="1" smtClean="0"/>
              <a:t>umumiy</a:t>
            </a:r>
            <a:r>
              <a:rPr lang="en-US" sz="3200" dirty="0" smtClean="0"/>
              <a:t> </a:t>
            </a:r>
            <a:r>
              <a:rPr lang="en-US" sz="3200" dirty="0" err="1" smtClean="0"/>
              <a:t>tenglamasini</a:t>
            </a:r>
            <a:r>
              <a:rPr lang="en-US" sz="3200" dirty="0" smtClean="0"/>
              <a:t>  (14.1) </a:t>
            </a:r>
            <a:r>
              <a:rPr lang="en-US" sz="3200" dirty="0" err="1" smtClean="0"/>
              <a:t>shartni</a:t>
            </a:r>
            <a:r>
              <a:rPr lang="en-US" sz="3200" dirty="0" smtClean="0"/>
              <a:t> </a:t>
            </a:r>
            <a:r>
              <a:rPr lang="en-US" sz="3200" dirty="0" err="1" smtClean="0"/>
              <a:t>hisobga</a:t>
            </a:r>
            <a:r>
              <a:rPr lang="en-US" sz="3200" dirty="0" smtClean="0"/>
              <a:t> </a:t>
            </a:r>
            <a:r>
              <a:rPr lang="en-US" sz="3200" dirty="0" err="1" smtClean="0"/>
              <a:t>olib</a:t>
            </a:r>
            <a:r>
              <a:rPr lang="en-US" sz="3200" dirty="0" smtClean="0"/>
              <a:t>, </a:t>
            </a:r>
            <a:r>
              <a:rPr lang="en-US" sz="3200" dirty="0" err="1" smtClean="0"/>
              <a:t>xususiy</a:t>
            </a:r>
            <a:r>
              <a:rPr lang="en-US" sz="3200" dirty="0" smtClean="0"/>
              <a:t> </a:t>
            </a:r>
            <a:r>
              <a:rPr lang="en-US" sz="3200" dirty="0" err="1" smtClean="0"/>
              <a:t>xolini</a:t>
            </a:r>
            <a:r>
              <a:rPr lang="en-US" sz="3200" dirty="0" smtClean="0"/>
              <a:t> </a:t>
            </a:r>
            <a:r>
              <a:rPr lang="en-US" sz="3200" dirty="0" err="1" smtClean="0"/>
              <a:t>yozamiz</a:t>
            </a:r>
            <a:r>
              <a:rPr lang="en-US" sz="3200" dirty="0" smtClean="0"/>
              <a:t>:</a:t>
            </a:r>
            <a:endParaRPr lang="ru-RU" sz="3200" b="1" dirty="0" smtClean="0"/>
          </a:p>
          <a:p>
            <a:r>
              <a:rPr lang="en-US" sz="3200" b="1" dirty="0" smtClean="0"/>
              <a:t>                                   </a:t>
            </a:r>
            <a:endParaRPr lang="uz-Cyrl-UZ" sz="3200" b="1" dirty="0" smtClean="0"/>
          </a:p>
          <a:p>
            <a:pPr algn="r"/>
            <a:r>
              <a:rPr lang="en-US" sz="3200" dirty="0" smtClean="0"/>
              <a:t>  </a:t>
            </a:r>
            <a:r>
              <a:rPr lang="en-US" sz="3200" dirty="0" smtClean="0"/>
              <a:t>(14.2)</a:t>
            </a:r>
            <a:endParaRPr lang="ru-RU" sz="3200" b="1" dirty="0" smtClean="0"/>
          </a:p>
          <a:p>
            <a:r>
              <a:rPr lang="en-US" sz="3200" dirty="0" err="1" smtClean="0"/>
              <a:t>Valni</a:t>
            </a:r>
            <a:r>
              <a:rPr lang="en-US" sz="3200" dirty="0" smtClean="0"/>
              <a:t>  </a:t>
            </a:r>
            <a:r>
              <a:rPr lang="en-US" sz="3200" i="1" dirty="0" smtClean="0"/>
              <a:t>t</a:t>
            </a:r>
            <a:r>
              <a:rPr lang="x-none" sz="3200" i="1" baseline="-25000" smtClean="0"/>
              <a:t>в</a:t>
            </a:r>
            <a:r>
              <a:rPr lang="x-none" sz="3200" smtClean="0"/>
              <a:t> </a:t>
            </a:r>
            <a:r>
              <a:rPr lang="en-US" sz="3200" dirty="0" err="1" smtClean="0"/>
              <a:t>to’xtash</a:t>
            </a:r>
            <a:r>
              <a:rPr lang="en-US" sz="3200" dirty="0" smtClean="0"/>
              <a:t> </a:t>
            </a:r>
            <a:r>
              <a:rPr lang="en-US" sz="3200" dirty="0" err="1" smtClean="0"/>
              <a:t>vaqtini</a:t>
            </a:r>
            <a:r>
              <a:rPr lang="en-US" sz="3200" dirty="0" smtClean="0"/>
              <a:t> </a:t>
            </a:r>
            <a:r>
              <a:rPr lang="en-US" sz="3200" dirty="0" err="1" smtClean="0"/>
              <a:t>aniqlaymiz</a:t>
            </a:r>
            <a:r>
              <a:rPr lang="en-US" sz="3200" dirty="0" smtClean="0"/>
              <a:t>:</a:t>
            </a:r>
            <a:endParaRPr lang="ru-RU" sz="3200" b="1" dirty="0" smtClean="0"/>
          </a:p>
          <a:p>
            <a:r>
              <a:rPr lang="en-US" sz="3200" dirty="0" smtClean="0"/>
              <a:t>	(14.2) </a:t>
            </a:r>
            <a:r>
              <a:rPr lang="en-US" sz="3200" dirty="0" err="1" smtClean="0"/>
              <a:t>ni</a:t>
            </a:r>
            <a:r>
              <a:rPr lang="en-US" sz="3200" dirty="0" smtClean="0"/>
              <a:t> </a:t>
            </a:r>
            <a:r>
              <a:rPr lang="x-none" sz="3200" i="1" smtClean="0">
                <a:sym typeface="Symbol"/>
              </a:rPr>
              <a:t></a:t>
            </a:r>
            <a:r>
              <a:rPr lang="x-none" sz="320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i="1" dirty="0" smtClean="0"/>
              <a:t>t</a:t>
            </a:r>
            <a:r>
              <a:rPr lang="en-US" sz="3200" dirty="0" smtClean="0"/>
              <a:t> </a:t>
            </a:r>
            <a:r>
              <a:rPr lang="en-US" sz="3200" dirty="0" err="1" smtClean="0"/>
              <a:t>o’zgaruvchilarni</a:t>
            </a:r>
            <a:r>
              <a:rPr lang="en-US" sz="3200" dirty="0" smtClean="0"/>
              <a:t> </a:t>
            </a:r>
            <a:r>
              <a:rPr lang="en-US" sz="3200" dirty="0" err="1" smtClean="0"/>
              <a:t>ajratamiz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aniq</a:t>
            </a:r>
            <a:r>
              <a:rPr lang="en-US" sz="3200" dirty="0" smtClean="0"/>
              <a:t> </a:t>
            </a:r>
            <a:r>
              <a:rPr lang="en-US" sz="3200" dirty="0" err="1" smtClean="0"/>
              <a:t>integrallarni</a:t>
            </a:r>
            <a:r>
              <a:rPr lang="en-US" sz="3200" dirty="0" smtClean="0"/>
              <a:t> </a:t>
            </a:r>
            <a:r>
              <a:rPr lang="en-US" sz="3200" dirty="0" err="1" smtClean="0"/>
              <a:t>olamiz</a:t>
            </a:r>
            <a:r>
              <a:rPr lang="en-US" sz="3200" dirty="0" smtClean="0"/>
              <a:t>, </a:t>
            </a:r>
            <a:r>
              <a:rPr lang="en-US" sz="3200" dirty="0" err="1" smtClean="0"/>
              <a:t>bunda</a:t>
            </a:r>
            <a:r>
              <a:rPr lang="en-US" sz="3200" dirty="0" smtClean="0"/>
              <a:t> </a:t>
            </a:r>
            <a:r>
              <a:rPr lang="en-US" sz="3200" dirty="0" err="1" smtClean="0"/>
              <a:t>vaqt</a:t>
            </a:r>
            <a:r>
              <a:rPr lang="en-US" sz="3200" dirty="0" smtClean="0"/>
              <a:t> </a:t>
            </a:r>
            <a:r>
              <a:rPr lang="en-US" sz="3200" dirty="0" err="1" smtClean="0"/>
              <a:t>noldan</a:t>
            </a:r>
            <a:r>
              <a:rPr lang="en-US" sz="3200" dirty="0" smtClean="0"/>
              <a:t> </a:t>
            </a:r>
            <a:r>
              <a:rPr lang="en-US" sz="3200" dirty="0" err="1" smtClean="0"/>
              <a:t>izlanadigan</a:t>
            </a:r>
            <a:r>
              <a:rPr lang="en-US" sz="3200" dirty="0" smtClean="0"/>
              <a:t> </a:t>
            </a:r>
            <a:r>
              <a:rPr lang="en-US" sz="3200" dirty="0" err="1" smtClean="0"/>
              <a:t>qiymatgacha</a:t>
            </a:r>
            <a:r>
              <a:rPr lang="en-US" sz="3200" dirty="0" smtClean="0"/>
              <a:t>,  </a:t>
            </a:r>
            <a:r>
              <a:rPr lang="x-none" sz="3200" i="1" smtClean="0">
                <a:sym typeface="Symbol"/>
              </a:rPr>
              <a:t></a:t>
            </a:r>
            <a:r>
              <a:rPr lang="x-none" sz="3200" i="1" baseline="-25000" smtClean="0"/>
              <a:t>у</a:t>
            </a:r>
            <a:r>
              <a:rPr lang="x-none" sz="3200" smtClean="0"/>
              <a:t> </a:t>
            </a:r>
            <a:r>
              <a:rPr lang="en-US" sz="3200" dirty="0" err="1" smtClean="0"/>
              <a:t>nolgacha</a:t>
            </a:r>
            <a:r>
              <a:rPr lang="en-US" sz="3200" dirty="0" smtClean="0"/>
              <a:t> </a:t>
            </a:r>
            <a:r>
              <a:rPr lang="en-US" sz="3200" dirty="0" err="1" smtClean="0"/>
              <a:t>o’zgaradi</a:t>
            </a:r>
            <a:r>
              <a:rPr lang="en-US" sz="3200" dirty="0" smtClean="0"/>
              <a:t>:</a:t>
            </a:r>
            <a:endParaRPr lang="ru-RU" sz="3200" b="1" dirty="0" smtClean="0"/>
          </a:p>
          <a:p>
            <a:pPr algn="r"/>
            <a:r>
              <a:rPr lang="en-US" sz="3200" dirty="0" smtClean="0"/>
              <a:t>                   </a:t>
            </a:r>
            <a:endParaRPr lang="uz-Cyrl-UZ" sz="3200" dirty="0" smtClean="0"/>
          </a:p>
          <a:p>
            <a:pPr algn="r"/>
            <a:r>
              <a:rPr lang="en-US" sz="3200" dirty="0" smtClean="0"/>
              <a:t>(</a:t>
            </a:r>
            <a:r>
              <a:rPr lang="en-US" sz="3200" dirty="0" smtClean="0"/>
              <a:t>14.3)</a:t>
            </a:r>
            <a:endParaRPr lang="ru-RU" sz="3200" b="1" dirty="0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0" y="923925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1275" name="Object 11"/>
          <p:cNvGraphicFramePr>
            <a:graphicFrameLocks noChangeAspect="1"/>
          </p:cNvGraphicFramePr>
          <p:nvPr/>
        </p:nvGraphicFramePr>
        <p:xfrm>
          <a:off x="3631473" y="3004458"/>
          <a:ext cx="3091171" cy="875211"/>
        </p:xfrm>
        <a:graphic>
          <a:graphicData uri="http://schemas.openxmlformats.org/presentationml/2006/ole">
            <p:oleObj spid="_x0000_s11275" name="Формула" r:id="rId3" imgW="990170" imgH="393529" progId="Equation.3">
              <p:embed/>
            </p:oleObj>
          </a:graphicData>
        </a:graphic>
      </p:graphicFrame>
      <p:sp>
        <p:nvSpPr>
          <p:cNvPr id="11278" name="Rectangle 1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1277" name="Object 13"/>
          <p:cNvGraphicFramePr>
            <a:graphicFrameLocks noChangeAspect="1"/>
          </p:cNvGraphicFramePr>
          <p:nvPr/>
        </p:nvGraphicFramePr>
        <p:xfrm>
          <a:off x="5812972" y="5826034"/>
          <a:ext cx="3357154" cy="861458"/>
        </p:xfrm>
        <a:graphic>
          <a:graphicData uri="http://schemas.openxmlformats.org/presentationml/2006/ole">
            <p:oleObj spid="_x0000_s11277" name="Формула" r:id="rId4" imgW="1320227" imgH="495085" progId="Equation.3">
              <p:embed/>
            </p:oleObj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314960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0" y="3387725"/>
            <a:ext cx="701675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ru-RU" sz="1200">
                <a:latin typeface="Lucida Sans Unicode" pitchFamily="34" charset="0"/>
                <a:cs typeface="Times New Roman" pitchFamily="18" charset="0"/>
              </a:rPr>
              <a:t>	</a:t>
            </a:r>
            <a:r>
              <a:rPr lang="ru-RU" sz="1500">
                <a:latin typeface="Lucida Sans Unicode" pitchFamily="34" charset="0"/>
              </a:rPr>
              <a:t> </a:t>
            </a:r>
            <a:endParaRPr lang="ru-RU">
              <a:latin typeface="Lucida Sans Unicode" pitchFamily="34" charset="0"/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0" y="74295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>
            <a:lum bright="-10000" contrast="20000"/>
          </a:blip>
          <a:srcRect l="23192" t="32321" r="21690" b="21607"/>
          <a:stretch>
            <a:fillRect/>
          </a:stretch>
        </p:blipFill>
        <p:spPr bwMode="auto">
          <a:xfrm>
            <a:off x="888274" y="757645"/>
            <a:ext cx="11118619" cy="5225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314960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0" y="3387725"/>
            <a:ext cx="701675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ru-RU" sz="1200">
                <a:latin typeface="Lucida Sans Unicode" pitchFamily="34" charset="0"/>
                <a:cs typeface="Times New Roman" pitchFamily="18" charset="0"/>
              </a:rPr>
              <a:t>	</a:t>
            </a:r>
            <a:r>
              <a:rPr lang="ru-RU" sz="1500">
                <a:latin typeface="Lucida Sans Unicode" pitchFamily="34" charset="0"/>
              </a:rPr>
              <a:t> </a:t>
            </a:r>
            <a:endParaRPr lang="ru-RU">
              <a:latin typeface="Lucida Sans Unicode" pitchFamily="34" charset="0"/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0" y="74295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/>
          <a:srcRect l="25903" t="24107" r="22493" b="8571"/>
          <a:stretch>
            <a:fillRect/>
          </a:stretch>
        </p:blipFill>
        <p:spPr bwMode="auto">
          <a:xfrm>
            <a:off x="1907176" y="352697"/>
            <a:ext cx="8974183" cy="6237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314960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0" y="3387725"/>
            <a:ext cx="701675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ru-RU" sz="1200">
                <a:latin typeface="Lucida Sans Unicode" pitchFamily="34" charset="0"/>
                <a:cs typeface="Times New Roman" pitchFamily="18" charset="0"/>
              </a:rPr>
              <a:t>	</a:t>
            </a:r>
            <a:r>
              <a:rPr lang="ru-RU" sz="1500">
                <a:latin typeface="Lucida Sans Unicode" pitchFamily="34" charset="0"/>
              </a:rPr>
              <a:t> </a:t>
            </a:r>
            <a:endParaRPr lang="ru-RU">
              <a:latin typeface="Lucida Sans Unicode" pitchFamily="34" charset="0"/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/>
          <a:srcRect l="26505" t="24107" r="22594" b="15714"/>
          <a:stretch>
            <a:fillRect/>
          </a:stretch>
        </p:blipFill>
        <p:spPr bwMode="auto">
          <a:xfrm>
            <a:off x="1789612" y="261258"/>
            <a:ext cx="9099076" cy="625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314960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0" y="3387725"/>
            <a:ext cx="701675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ru-RU" sz="1200">
                <a:latin typeface="Lucida Sans Unicode" pitchFamily="34" charset="0"/>
                <a:cs typeface="Times New Roman" pitchFamily="18" charset="0"/>
              </a:rPr>
              <a:t>	</a:t>
            </a:r>
            <a:r>
              <a:rPr lang="ru-RU" sz="1500">
                <a:latin typeface="Lucida Sans Unicode" pitchFamily="34" charset="0"/>
              </a:rPr>
              <a:t> </a:t>
            </a:r>
            <a:endParaRPr lang="ru-RU">
              <a:latin typeface="Lucida Sans Unicode" pitchFamily="34" charset="0"/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/>
          <a:srcRect l="25501" t="22500" r="22292" b="12143"/>
          <a:stretch>
            <a:fillRect/>
          </a:stretch>
        </p:blipFill>
        <p:spPr bwMode="auto">
          <a:xfrm>
            <a:off x="1881052" y="300445"/>
            <a:ext cx="8741405" cy="6152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314960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0" y="3387725"/>
            <a:ext cx="701675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ru-RU" sz="1200">
                <a:latin typeface="Lucida Sans Unicode" pitchFamily="34" charset="0"/>
                <a:cs typeface="Times New Roman" pitchFamily="18" charset="0"/>
              </a:rPr>
              <a:t>	</a:t>
            </a:r>
            <a:r>
              <a:rPr lang="ru-RU" sz="1500">
                <a:latin typeface="Lucida Sans Unicode" pitchFamily="34" charset="0"/>
              </a:rPr>
              <a:t> </a:t>
            </a:r>
            <a:endParaRPr lang="ru-RU">
              <a:latin typeface="Lucida Sans Unicode" pitchFamily="34" charset="0"/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5060" name="Rectangle 4"/>
          <p:cNvSpPr>
            <a:spLocks noChangeArrowheads="1"/>
          </p:cNvSpPr>
          <p:nvPr/>
        </p:nvSpPr>
        <p:spPr bwMode="auto">
          <a:xfrm>
            <a:off x="1110342" y="815276"/>
            <a:ext cx="10136777" cy="3077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14.2. </a:t>
            </a:r>
            <a:r>
              <a:rPr kumimoji="0" lang="en-US" sz="22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Mashina</a:t>
            </a:r>
            <a:r>
              <a:rPr kumimoji="0" lang="en-US" sz="2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agregatini</a:t>
            </a:r>
            <a:r>
              <a:rPr kumimoji="0" lang="en-US" sz="2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keltirilgan</a:t>
            </a:r>
            <a:r>
              <a:rPr kumimoji="0" lang="en-US" sz="2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bo’g’inini</a:t>
            </a:r>
            <a:r>
              <a:rPr kumimoji="0" lang="en-US" sz="2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holatga</a:t>
            </a:r>
            <a:r>
              <a:rPr kumimoji="0" lang="en-US" sz="2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bog’liq</a:t>
            </a:r>
            <a:r>
              <a:rPr kumimoji="0" lang="en-US" sz="2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kuchlarda</a:t>
            </a:r>
            <a:r>
              <a:rPr kumimoji="0" lang="en-US" sz="2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harakat</a:t>
            </a:r>
            <a:r>
              <a:rPr kumimoji="0" lang="en-US" sz="2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qonunini</a:t>
            </a:r>
            <a:r>
              <a:rPr kumimoji="0" lang="en-US" sz="2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aniqlash</a:t>
            </a:r>
            <a:endParaRPr kumimoji="0" lang="uz-Cyrl-UZ" sz="2200" b="1" i="1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Prujinali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yurituvchili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mexanizmda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(14.3 -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rasm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 </a:t>
            </a:r>
            <a:r>
              <a:rPr kumimoji="0" lang="en-US" sz="22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massali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bajaruvchi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bo’g’in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yurishda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ilgarilanma-qaytma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harakat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qiladi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Ishchi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yurish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prujinaning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22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bilan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dastlabki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holatga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qaytish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maxsus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mexanizm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bilan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amalga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oshiriladi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Prujinaning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bajaruvchi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mexanizmni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siljishga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22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bog’liq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formulasda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beriladi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5059" name="Object 3"/>
          <p:cNvGraphicFramePr>
            <a:graphicFrameLocks noChangeAspect="1"/>
          </p:cNvGraphicFramePr>
          <p:nvPr/>
        </p:nvGraphicFramePr>
        <p:xfrm>
          <a:off x="4271554" y="3687544"/>
          <a:ext cx="3252651" cy="1077801"/>
        </p:xfrm>
        <a:graphic>
          <a:graphicData uri="http://schemas.openxmlformats.org/presentationml/2006/ole">
            <p:oleObj spid="_x0000_s45059" name="Формула" r:id="rId3" imgW="1079032" imgH="431613" progId="Equation.3">
              <p:embed/>
            </p:oleObj>
          </a:graphicData>
        </a:graphic>
      </p:graphicFrame>
      <p:sp>
        <p:nvSpPr>
          <p:cNvPr id="45061" name="Rectangle 5"/>
          <p:cNvSpPr>
            <a:spLocks noChangeArrowheads="1"/>
          </p:cNvSpPr>
          <p:nvPr/>
        </p:nvSpPr>
        <p:spPr bwMode="auto">
          <a:xfrm>
            <a:off x="1003918" y="5082905"/>
            <a:ext cx="1083103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yerda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</a:t>
            </a:r>
            <a:r>
              <a:rPr kumimoji="0" lang="en-US" b="0" i="1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prujinani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kuchini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boshlang’ich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kattaligi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,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</a:t>
            </a:r>
            <a:r>
              <a:rPr kumimoji="0" lang="en-US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- 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prujinani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siqilishini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boshlang’ich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kattaligi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Bajaruvchi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mexanizmi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siljishi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tezligini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vaqtga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bog’liq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shuningdek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mexanizmni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ishga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tushish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vaqti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aniqlansin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314960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0" y="3387725"/>
            <a:ext cx="701675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ru-RU" sz="1200">
                <a:latin typeface="Lucida Sans Unicode" pitchFamily="34" charset="0"/>
                <a:cs typeface="Times New Roman" pitchFamily="18" charset="0"/>
              </a:rPr>
              <a:t>	</a:t>
            </a:r>
            <a:r>
              <a:rPr lang="ru-RU" sz="1500">
                <a:latin typeface="Lucida Sans Unicode" pitchFamily="34" charset="0"/>
              </a:rPr>
              <a:t> </a:t>
            </a:r>
            <a:endParaRPr lang="ru-RU">
              <a:latin typeface="Lucida Sans Unicode" pitchFamily="34" charset="0"/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5060" name="Rectangle 4"/>
          <p:cNvSpPr>
            <a:spLocks noChangeArrowheads="1"/>
          </p:cNvSpPr>
          <p:nvPr/>
        </p:nvSpPr>
        <p:spPr bwMode="auto">
          <a:xfrm>
            <a:off x="1580604" y="423390"/>
            <a:ext cx="10136777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200" b="1" i="1" dirty="0" smtClean="0"/>
              <a:t>14.3. </a:t>
            </a:r>
            <a:r>
              <a:rPr lang="en-US" sz="2200" b="1" i="1" dirty="0" err="1" smtClean="0"/>
              <a:t>Mashina</a:t>
            </a:r>
            <a:r>
              <a:rPr lang="en-US" sz="2200" b="1" i="1" dirty="0" smtClean="0"/>
              <a:t> </a:t>
            </a:r>
            <a:r>
              <a:rPr lang="en-US" sz="2200" b="1" i="1" dirty="0" err="1" smtClean="0"/>
              <a:t>agregatini</a:t>
            </a:r>
            <a:r>
              <a:rPr lang="en-US" sz="2200" b="1" i="1" dirty="0" smtClean="0"/>
              <a:t> </a:t>
            </a:r>
            <a:r>
              <a:rPr lang="en-US" sz="2200" b="1" i="1" dirty="0" err="1" smtClean="0"/>
              <a:t>keltirilgan</a:t>
            </a:r>
            <a:r>
              <a:rPr lang="en-US" sz="2200" b="1" i="1" dirty="0" smtClean="0"/>
              <a:t> </a:t>
            </a:r>
            <a:r>
              <a:rPr lang="en-US" sz="2200" b="1" i="1" dirty="0" err="1" smtClean="0"/>
              <a:t>bo’g’inini</a:t>
            </a:r>
            <a:r>
              <a:rPr lang="en-US" sz="2200" b="1" i="1" dirty="0" smtClean="0"/>
              <a:t> </a:t>
            </a:r>
            <a:r>
              <a:rPr lang="en-US" sz="2200" b="1" i="1" dirty="0" err="1" smtClean="0"/>
              <a:t>tezlik</a:t>
            </a:r>
            <a:r>
              <a:rPr lang="en-US" sz="2200" b="1" i="1" dirty="0" smtClean="0"/>
              <a:t> </a:t>
            </a:r>
            <a:r>
              <a:rPr lang="en-US" sz="2200" b="1" i="1" dirty="0" err="1" smtClean="0"/>
              <a:t>va</a:t>
            </a:r>
            <a:r>
              <a:rPr lang="en-US" sz="2200" b="1" i="1" dirty="0" smtClean="0"/>
              <a:t> </a:t>
            </a:r>
            <a:r>
              <a:rPr lang="en-US" sz="2200" b="1" i="1" dirty="0" err="1" smtClean="0"/>
              <a:t>holatga</a:t>
            </a:r>
            <a:r>
              <a:rPr lang="en-US" sz="2200" b="1" i="1" dirty="0" smtClean="0"/>
              <a:t> </a:t>
            </a:r>
            <a:r>
              <a:rPr lang="en-US" sz="2200" b="1" i="1" dirty="0" err="1" smtClean="0"/>
              <a:t>bog’liq</a:t>
            </a:r>
            <a:r>
              <a:rPr lang="en-US" sz="2200" b="1" i="1" dirty="0" smtClean="0"/>
              <a:t> </a:t>
            </a:r>
            <a:r>
              <a:rPr lang="en-US" sz="2200" b="1" i="1" dirty="0" err="1" smtClean="0"/>
              <a:t>kuchlarda</a:t>
            </a:r>
            <a:r>
              <a:rPr lang="en-US" sz="2200" b="1" i="1" dirty="0" smtClean="0"/>
              <a:t> </a:t>
            </a:r>
            <a:r>
              <a:rPr lang="en-US" sz="2200" b="1" i="1" dirty="0" err="1" smtClean="0"/>
              <a:t>harakat</a:t>
            </a:r>
            <a:r>
              <a:rPr lang="en-US" sz="2200" b="1" i="1" dirty="0" smtClean="0"/>
              <a:t> </a:t>
            </a:r>
            <a:r>
              <a:rPr lang="en-US" sz="2200" b="1" i="1" dirty="0" err="1" smtClean="0"/>
              <a:t>qonunini</a:t>
            </a:r>
            <a:r>
              <a:rPr lang="en-US" sz="2200" b="1" i="1" dirty="0" smtClean="0"/>
              <a:t> </a:t>
            </a:r>
            <a:r>
              <a:rPr lang="en-US" sz="2200" b="1" i="1" dirty="0" err="1" smtClean="0"/>
              <a:t>aniqlash</a:t>
            </a:r>
            <a:endParaRPr lang="uz-Cyrl-UZ" sz="2200" b="1" i="1" dirty="0" smtClean="0"/>
          </a:p>
          <a:p>
            <a:endParaRPr lang="ru-RU" sz="2200" b="1" dirty="0" smtClean="0"/>
          </a:p>
          <a:p>
            <a:r>
              <a:rPr lang="en-US" sz="2200" dirty="0" err="1" smtClean="0"/>
              <a:t>Eshik</a:t>
            </a:r>
            <a:r>
              <a:rPr lang="en-US" sz="2200" dirty="0" smtClean="0"/>
              <a:t> 1 </a:t>
            </a:r>
            <a:r>
              <a:rPr lang="x-none" sz="2200" i="1" smtClean="0">
                <a:sym typeface="Symbol"/>
              </a:rPr>
              <a:t></a:t>
            </a:r>
            <a:r>
              <a:rPr lang="x-none" sz="2200" i="1" baseline="-25000" smtClean="0"/>
              <a:t>о</a:t>
            </a:r>
            <a:r>
              <a:rPr lang="x-none" sz="2200" smtClean="0"/>
              <a:t> </a:t>
            </a:r>
            <a:r>
              <a:rPr lang="en-US" sz="2200" dirty="0" err="1" smtClean="0"/>
              <a:t>burchagiga</a:t>
            </a:r>
            <a:r>
              <a:rPr lang="en-US" sz="2200" dirty="0" smtClean="0"/>
              <a:t> </a:t>
            </a:r>
            <a:r>
              <a:rPr lang="en-US" sz="2200" dirty="0" err="1" smtClean="0"/>
              <a:t>ochilganda</a:t>
            </a:r>
            <a:r>
              <a:rPr lang="en-US" sz="2200" dirty="0" smtClean="0"/>
              <a:t> (14.4 - </a:t>
            </a:r>
            <a:r>
              <a:rPr lang="en-US" sz="2200" dirty="0" err="1" smtClean="0"/>
              <a:t>rasm</a:t>
            </a:r>
            <a:r>
              <a:rPr lang="en-US" sz="2200" dirty="0" smtClean="0"/>
              <a:t>)  </a:t>
            </a:r>
            <a:r>
              <a:rPr lang="x-none" sz="2200" i="1" smtClean="0"/>
              <a:t>С</a:t>
            </a:r>
            <a:r>
              <a:rPr lang="x-none" sz="2200" smtClean="0"/>
              <a:t> </a:t>
            </a:r>
            <a:r>
              <a:rPr lang="en-US" sz="2200" dirty="0" err="1" smtClean="0"/>
              <a:t>bikrlikka</a:t>
            </a:r>
            <a:r>
              <a:rPr lang="en-US" sz="2200" dirty="0" smtClean="0"/>
              <a:t> </a:t>
            </a:r>
            <a:r>
              <a:rPr lang="en-US" sz="2200" dirty="0" err="1" smtClean="0"/>
              <a:t>ega</a:t>
            </a:r>
            <a:r>
              <a:rPr lang="en-US" sz="2200" dirty="0" smtClean="0"/>
              <a:t> </a:t>
            </a:r>
            <a:r>
              <a:rPr lang="en-US" sz="2200" dirty="0" err="1" smtClean="0"/>
              <a:t>prujina</a:t>
            </a:r>
            <a:r>
              <a:rPr lang="en-US" sz="2200" dirty="0" smtClean="0"/>
              <a:t> 2 </a:t>
            </a:r>
            <a:r>
              <a:rPr lang="en-US" sz="2200" dirty="0" err="1" smtClean="0"/>
              <a:t>ta’sirida</a:t>
            </a:r>
            <a:r>
              <a:rPr lang="en-US" sz="2200" dirty="0" smtClean="0"/>
              <a:t> </a:t>
            </a:r>
            <a:r>
              <a:rPr lang="en-US" sz="2200" dirty="0" err="1" smtClean="0"/>
              <a:t>harakatlantiruvchi</a:t>
            </a:r>
            <a:r>
              <a:rPr lang="en-US" sz="2200" dirty="0" smtClean="0"/>
              <a:t> moment </a:t>
            </a:r>
            <a:r>
              <a:rPr lang="en-US" sz="2200" dirty="0" err="1" smtClean="0"/>
              <a:t>hosil</a:t>
            </a:r>
            <a:r>
              <a:rPr lang="en-US" sz="2200" dirty="0" smtClean="0"/>
              <a:t> </a:t>
            </a:r>
            <a:r>
              <a:rPr lang="en-US" sz="2200" dirty="0" err="1" smtClean="0"/>
              <a:t>bo’ladi</a:t>
            </a:r>
            <a:r>
              <a:rPr lang="en-US" sz="2200" dirty="0" smtClean="0"/>
              <a:t>:</a:t>
            </a:r>
            <a:endParaRPr lang="uz-Cyrl-UZ" sz="2200" dirty="0" smtClean="0"/>
          </a:p>
          <a:p>
            <a:endParaRPr lang="ru-RU" sz="2200" b="1" dirty="0" smtClean="0"/>
          </a:p>
          <a:p>
            <a:pPr algn="ctr"/>
            <a:r>
              <a:rPr lang="en-US" sz="2200" i="1" dirty="0" smtClean="0"/>
              <a:t>M</a:t>
            </a:r>
            <a:r>
              <a:rPr lang="en-US" sz="2200" i="1" baseline="-25000" dirty="0" smtClean="0"/>
              <a:t>g</a:t>
            </a:r>
            <a:r>
              <a:rPr lang="en-US" sz="2200" i="1" dirty="0" smtClean="0"/>
              <a:t>=(M</a:t>
            </a:r>
            <a:r>
              <a:rPr lang="en-US" sz="2200" i="1" baseline="-25000" dirty="0" smtClean="0"/>
              <a:t>H </a:t>
            </a:r>
            <a:r>
              <a:rPr lang="en-US" sz="2200" i="1" dirty="0" smtClean="0"/>
              <a:t>-C</a:t>
            </a:r>
            <a:r>
              <a:rPr lang="en-US" sz="2200" i="1" dirty="0" smtClean="0">
                <a:sym typeface="Symbol"/>
              </a:rPr>
              <a:t></a:t>
            </a:r>
            <a:r>
              <a:rPr lang="en-US" sz="2200" i="1" dirty="0" smtClean="0"/>
              <a:t>)</a:t>
            </a:r>
            <a:endParaRPr lang="uz-Cyrl-UZ" sz="2200" i="1" dirty="0" smtClean="0"/>
          </a:p>
          <a:p>
            <a:endParaRPr lang="ru-RU" sz="2200" b="1" dirty="0" smtClean="0"/>
          </a:p>
          <a:p>
            <a:r>
              <a:rPr lang="en-US" sz="2200" dirty="0" err="1" smtClean="0"/>
              <a:t>Eshikni</a:t>
            </a:r>
            <a:r>
              <a:rPr lang="en-US" sz="2200" dirty="0" smtClean="0"/>
              <a:t> </a:t>
            </a:r>
            <a:r>
              <a:rPr lang="en-US" sz="2200" dirty="0" err="1" smtClean="0"/>
              <a:t>aylanish</a:t>
            </a:r>
            <a:r>
              <a:rPr lang="en-US" sz="2200" dirty="0" smtClean="0"/>
              <a:t> </a:t>
            </a:r>
            <a:r>
              <a:rPr lang="en-US" sz="2200" dirty="0" err="1" smtClean="0"/>
              <a:t>valiga</a:t>
            </a:r>
            <a:r>
              <a:rPr lang="en-US" sz="2200" dirty="0" smtClean="0"/>
              <a:t> </a:t>
            </a:r>
            <a:r>
              <a:rPr lang="en-US" sz="2200" dirty="0" err="1" smtClean="0"/>
              <a:t>nisbatan</a:t>
            </a:r>
            <a:r>
              <a:rPr lang="en-US" sz="2200" dirty="0" smtClean="0"/>
              <a:t> </a:t>
            </a:r>
            <a:r>
              <a:rPr lang="en-US" sz="2200" dirty="0" err="1" smtClean="0"/>
              <a:t>inersiya</a:t>
            </a:r>
            <a:r>
              <a:rPr lang="en-US" sz="2200" dirty="0" smtClean="0"/>
              <a:t> </a:t>
            </a:r>
            <a:r>
              <a:rPr lang="en-US" sz="2200" dirty="0" err="1" smtClean="0"/>
              <a:t>momenti</a:t>
            </a:r>
            <a:r>
              <a:rPr lang="en-US" sz="2200" dirty="0" smtClean="0"/>
              <a:t> –</a:t>
            </a:r>
            <a:r>
              <a:rPr lang="en-US" sz="2200" i="1" dirty="0" smtClean="0"/>
              <a:t>J</a:t>
            </a:r>
            <a:r>
              <a:rPr lang="en-US" sz="2200" dirty="0" smtClean="0"/>
              <a:t>.</a:t>
            </a:r>
            <a:endParaRPr lang="ru-RU" sz="2200" b="1" dirty="0" smtClean="0"/>
          </a:p>
          <a:p>
            <a:r>
              <a:rPr lang="en-US" sz="2200" dirty="0" err="1" smtClean="0"/>
              <a:t>Eshikni</a:t>
            </a:r>
            <a:r>
              <a:rPr lang="en-US" sz="2200" dirty="0" smtClean="0"/>
              <a:t> </a:t>
            </a:r>
            <a:r>
              <a:rPr lang="en-US" sz="2200" dirty="0" err="1" smtClean="0"/>
              <a:t>tekis</a:t>
            </a:r>
            <a:r>
              <a:rPr lang="en-US" sz="2200" dirty="0" smtClean="0"/>
              <a:t> </a:t>
            </a:r>
            <a:r>
              <a:rPr lang="en-US" sz="2200" dirty="0" err="1" smtClean="0"/>
              <a:t>yopilishi</a:t>
            </a:r>
            <a:r>
              <a:rPr lang="en-US" sz="2200" dirty="0" smtClean="0"/>
              <a:t> </a:t>
            </a:r>
            <a:r>
              <a:rPr lang="en-US" sz="2200" dirty="0" err="1" smtClean="0"/>
              <a:t>gidravlik</a:t>
            </a:r>
            <a:r>
              <a:rPr lang="en-US" sz="2200" dirty="0" smtClean="0"/>
              <a:t> </a:t>
            </a:r>
            <a:r>
              <a:rPr lang="en-US" sz="2200" dirty="0" err="1" smtClean="0"/>
              <a:t>dempfer</a:t>
            </a:r>
            <a:r>
              <a:rPr lang="en-US" sz="2200" dirty="0" smtClean="0"/>
              <a:t> 8 </a:t>
            </a:r>
            <a:r>
              <a:rPr lang="en-US" sz="2200" dirty="0" err="1" smtClean="0"/>
              <a:t>bilan</a:t>
            </a:r>
            <a:r>
              <a:rPr lang="en-US" sz="2200" dirty="0" smtClean="0"/>
              <a:t> </a:t>
            </a:r>
            <a:r>
              <a:rPr lang="en-US" sz="2200" dirty="0" err="1" smtClean="0"/>
              <a:t>ta’minlanadi</a:t>
            </a:r>
            <a:r>
              <a:rPr lang="en-US" sz="2200" dirty="0" smtClean="0"/>
              <a:t>, u </a:t>
            </a:r>
            <a:r>
              <a:rPr lang="x-none" sz="2200" i="1" smtClean="0"/>
              <a:t>М</a:t>
            </a:r>
            <a:r>
              <a:rPr lang="x-none" sz="2200" i="1" baseline="-25000" smtClean="0"/>
              <a:t>с</a:t>
            </a:r>
            <a:r>
              <a:rPr lang="en-US" sz="2200" dirty="0" smtClean="0"/>
              <a:t> </a:t>
            </a:r>
            <a:r>
              <a:rPr lang="en-US" sz="2200" dirty="0" err="1" smtClean="0"/>
              <a:t>qarshilik</a:t>
            </a:r>
            <a:r>
              <a:rPr lang="en-US" sz="2200" dirty="0" smtClean="0"/>
              <a:t> </a:t>
            </a:r>
            <a:r>
              <a:rPr lang="en-US" sz="2200" dirty="0" err="1" smtClean="0"/>
              <a:t>momentini</a:t>
            </a:r>
            <a:r>
              <a:rPr lang="en-US" sz="2200" dirty="0" smtClean="0"/>
              <a:t> </a:t>
            </a:r>
            <a:r>
              <a:rPr lang="en-US" sz="2200" dirty="0" err="1" smtClean="0"/>
              <a:t>hosil</a:t>
            </a:r>
            <a:r>
              <a:rPr lang="en-US" sz="2200" dirty="0" smtClean="0"/>
              <a:t> </a:t>
            </a:r>
            <a:r>
              <a:rPr lang="en-US" sz="2200" dirty="0" err="1" smtClean="0"/>
              <a:t>qiladi</a:t>
            </a:r>
            <a:r>
              <a:rPr lang="en-US" sz="2200" dirty="0" smtClean="0"/>
              <a:t>, </a:t>
            </a:r>
            <a:r>
              <a:rPr lang="en-US" sz="2200" dirty="0" err="1" smtClean="0"/>
              <a:t>burcahk</a:t>
            </a:r>
            <a:r>
              <a:rPr lang="en-US" sz="2200" dirty="0" smtClean="0"/>
              <a:t> </a:t>
            </a:r>
            <a:r>
              <a:rPr lang="en-US" sz="2200" dirty="0" err="1" smtClean="0"/>
              <a:t>tezligiga</a:t>
            </a:r>
            <a:r>
              <a:rPr lang="en-US" sz="2200" dirty="0" smtClean="0"/>
              <a:t> </a:t>
            </a:r>
            <a:r>
              <a:rPr lang="x-none" sz="2200" i="1" smtClean="0">
                <a:sym typeface="Symbol"/>
              </a:rPr>
              <a:t></a:t>
            </a:r>
            <a:r>
              <a:rPr lang="en-US" sz="2200" dirty="0" smtClean="0"/>
              <a:t> </a:t>
            </a:r>
            <a:r>
              <a:rPr lang="en-US" sz="2200" dirty="0" err="1" smtClean="0"/>
              <a:t>proporsionallik</a:t>
            </a:r>
            <a:r>
              <a:rPr lang="en-US" sz="2200" dirty="0" smtClean="0"/>
              <a:t> </a:t>
            </a:r>
            <a:r>
              <a:rPr lang="en-US" sz="2200" dirty="0" err="1" smtClean="0"/>
              <a:t>koeffitsiyenti</a:t>
            </a:r>
            <a:r>
              <a:rPr lang="en-US" sz="2200" dirty="0" smtClean="0"/>
              <a:t> </a:t>
            </a:r>
            <a:r>
              <a:rPr lang="en-US" sz="2200" dirty="0" err="1" smtClean="0"/>
              <a:t>bilan</a:t>
            </a:r>
            <a:r>
              <a:rPr lang="en-US" sz="2200" dirty="0" smtClean="0"/>
              <a:t> </a:t>
            </a:r>
            <a:r>
              <a:rPr lang="en-US" sz="2200" dirty="0" err="1" smtClean="0"/>
              <a:t>proporsionaldir</a:t>
            </a:r>
            <a:r>
              <a:rPr lang="en-US" sz="2200" dirty="0" smtClean="0"/>
              <a:t>.</a:t>
            </a:r>
            <a:endParaRPr lang="ru-RU" sz="2200" b="1" dirty="0" smtClean="0"/>
          </a:p>
          <a:p>
            <a:r>
              <a:rPr lang="en-US" sz="2200" dirty="0" err="1" smtClean="0"/>
              <a:t>Eshikni</a:t>
            </a:r>
            <a:r>
              <a:rPr lang="en-US" sz="2200" dirty="0" smtClean="0"/>
              <a:t> </a:t>
            </a:r>
            <a:r>
              <a:rPr lang="en-US" sz="2200" dirty="0" err="1" smtClean="0"/>
              <a:t>harakatini</a:t>
            </a:r>
            <a:r>
              <a:rPr lang="en-US" sz="2200" dirty="0" smtClean="0"/>
              <a:t> </a:t>
            </a:r>
            <a:r>
              <a:rPr lang="en-US" sz="2200" dirty="0" err="1" smtClean="0"/>
              <a:t>differensial</a:t>
            </a:r>
            <a:r>
              <a:rPr lang="en-US" sz="2200" dirty="0" smtClean="0"/>
              <a:t> </a:t>
            </a:r>
            <a:r>
              <a:rPr lang="en-US" sz="2200" dirty="0" err="1" smtClean="0"/>
              <a:t>harakatini</a:t>
            </a:r>
            <a:r>
              <a:rPr lang="en-US" sz="2200" dirty="0" smtClean="0"/>
              <a:t> </a:t>
            </a:r>
            <a:r>
              <a:rPr lang="en-US" sz="2200" dirty="0" err="1" smtClean="0"/>
              <a:t>tenglamasini</a:t>
            </a:r>
            <a:r>
              <a:rPr lang="en-US" sz="2200" dirty="0" smtClean="0"/>
              <a:t> </a:t>
            </a:r>
            <a:r>
              <a:rPr lang="en-US" sz="2200" dirty="0" err="1" smtClean="0"/>
              <a:t>tuzib</a:t>
            </a:r>
            <a:r>
              <a:rPr lang="x-none" sz="2200" smtClean="0"/>
              <a:t>, </a:t>
            </a:r>
            <a:r>
              <a:rPr lang="en-US" sz="2200" dirty="0" err="1" smtClean="0"/>
              <a:t>yechib</a:t>
            </a:r>
            <a:r>
              <a:rPr lang="x-none" sz="2200" smtClean="0"/>
              <a:t>, </a:t>
            </a:r>
            <a:r>
              <a:rPr lang="en-US" sz="2200" dirty="0" err="1" smtClean="0"/>
              <a:t>uni</a:t>
            </a:r>
            <a:r>
              <a:rPr lang="en-US" sz="2200" dirty="0" smtClean="0"/>
              <a:t> </a:t>
            </a:r>
            <a:r>
              <a:rPr lang="en-US" sz="2200" dirty="0" err="1" smtClean="0"/>
              <a:t>burchakli</a:t>
            </a:r>
            <a:r>
              <a:rPr lang="en-US" sz="2200" dirty="0" smtClean="0"/>
              <a:t> </a:t>
            </a:r>
            <a:r>
              <a:rPr lang="en-US" sz="2200" dirty="0" err="1" smtClean="0"/>
              <a:t>siljishi</a:t>
            </a:r>
            <a:r>
              <a:rPr lang="en-US" sz="2200" dirty="0" smtClean="0"/>
              <a:t> </a:t>
            </a:r>
            <a:r>
              <a:rPr lang="en-US" sz="2200" dirty="0" err="1" smtClean="0"/>
              <a:t>va</a:t>
            </a:r>
            <a:r>
              <a:rPr lang="en-US" sz="2200" dirty="0" smtClean="0"/>
              <a:t> </a:t>
            </a:r>
            <a:r>
              <a:rPr lang="en-US" sz="2200" dirty="0" err="1" smtClean="0"/>
              <a:t>burcahk</a:t>
            </a:r>
            <a:r>
              <a:rPr lang="en-US" sz="2200" dirty="0" smtClean="0"/>
              <a:t> </a:t>
            </a:r>
            <a:r>
              <a:rPr lang="en-US" sz="2200" dirty="0" err="1" smtClean="0"/>
              <a:t>tezligini</a:t>
            </a:r>
            <a:r>
              <a:rPr lang="en-US" sz="2200" dirty="0" smtClean="0"/>
              <a:t> </a:t>
            </a:r>
            <a:r>
              <a:rPr lang="en-US" sz="2200" dirty="0" err="1" smtClean="0"/>
              <a:t>vaqtga</a:t>
            </a:r>
            <a:r>
              <a:rPr lang="en-US" sz="2200" dirty="0" smtClean="0"/>
              <a:t> bog</a:t>
            </a:r>
            <a:r>
              <a:rPr lang="x-none" sz="2200" smtClean="0"/>
              <a:t>’</a:t>
            </a:r>
            <a:r>
              <a:rPr lang="en-US" sz="2200" dirty="0" err="1" smtClean="0"/>
              <a:t>liq</a:t>
            </a:r>
            <a:r>
              <a:rPr lang="en-US" sz="2200" dirty="0" smtClean="0"/>
              <a:t> </a:t>
            </a:r>
            <a:r>
              <a:rPr lang="en-US" sz="2200" dirty="0" err="1" smtClean="0"/>
              <a:t>aniqlash</a:t>
            </a:r>
            <a:r>
              <a:rPr lang="en-US" sz="2200" dirty="0" smtClean="0"/>
              <a:t> </a:t>
            </a:r>
            <a:r>
              <a:rPr lang="en-US" sz="2200" dirty="0" err="1" smtClean="0"/>
              <a:t>kerak</a:t>
            </a:r>
            <a:r>
              <a:rPr lang="x-none" sz="2200" smtClean="0"/>
              <a:t>, </a:t>
            </a:r>
            <a:r>
              <a:rPr lang="en-US" sz="2200" dirty="0" err="1" smtClean="0"/>
              <a:t>ya</a:t>
            </a:r>
            <a:r>
              <a:rPr lang="x-none" sz="2200" smtClean="0"/>
              <a:t>’</a:t>
            </a:r>
            <a:r>
              <a:rPr lang="en-US" sz="2200" dirty="0" err="1" smtClean="0"/>
              <a:t>ni</a:t>
            </a:r>
            <a:r>
              <a:rPr lang="en-US" sz="2200" dirty="0" smtClean="0"/>
              <a:t> </a:t>
            </a:r>
            <a:r>
              <a:rPr lang="x-none" sz="2200" i="1" smtClean="0">
                <a:sym typeface="Symbol"/>
              </a:rPr>
              <a:t></a:t>
            </a:r>
            <a:r>
              <a:rPr lang="x-none" sz="2200" i="1" smtClean="0"/>
              <a:t> (</a:t>
            </a:r>
            <a:r>
              <a:rPr lang="en-US" sz="2200" i="1" dirty="0" smtClean="0"/>
              <a:t>t</a:t>
            </a:r>
            <a:r>
              <a:rPr lang="x-none" sz="2200" i="1" smtClean="0"/>
              <a:t>) (</a:t>
            </a:r>
            <a:r>
              <a:rPr lang="en-US" sz="2200" i="1" dirty="0" smtClean="0"/>
              <a:t>t</a:t>
            </a:r>
            <a:r>
              <a:rPr lang="x-none" sz="2200" i="1" smtClean="0"/>
              <a:t>)</a:t>
            </a:r>
            <a:r>
              <a:rPr lang="x-none" sz="2200" smtClean="0"/>
              <a:t>. </a:t>
            </a:r>
            <a:r>
              <a:rPr lang="en-US" sz="2200" dirty="0" err="1" smtClean="0"/>
              <a:t>Shuningdek</a:t>
            </a:r>
            <a:r>
              <a:rPr lang="x-none" sz="2200" smtClean="0"/>
              <a:t>,  </a:t>
            </a:r>
            <a:r>
              <a:rPr lang="x-none" sz="2200" i="1" smtClean="0">
                <a:sym typeface="Symbol"/>
              </a:rPr>
              <a:t></a:t>
            </a:r>
            <a:r>
              <a:rPr lang="x-none" sz="2200" smtClean="0"/>
              <a:t> </a:t>
            </a:r>
            <a:r>
              <a:rPr lang="en-US" sz="2200" dirty="0" err="1" smtClean="0"/>
              <a:t>qiymatini</a:t>
            </a:r>
            <a:r>
              <a:rPr lang="en-US" sz="2200" dirty="0" smtClean="0"/>
              <a:t> </a:t>
            </a:r>
            <a:r>
              <a:rPr lang="en-US" sz="2200" dirty="0" err="1" smtClean="0"/>
              <a:t>aniqlash</a:t>
            </a:r>
            <a:r>
              <a:rPr lang="en-US" sz="2200" dirty="0" smtClean="0"/>
              <a:t> </a:t>
            </a:r>
            <a:r>
              <a:rPr lang="en-US" sz="2200" dirty="0" err="1" smtClean="0"/>
              <a:t>lozim</a:t>
            </a:r>
            <a:r>
              <a:rPr lang="en-US" sz="2200" dirty="0" smtClean="0"/>
              <a:t> </a:t>
            </a:r>
            <a:r>
              <a:rPr lang="en-US" sz="2200" i="1" dirty="0" smtClean="0"/>
              <a:t>t</a:t>
            </a:r>
            <a:r>
              <a:rPr lang="x-none" sz="2200" i="1" baseline="-25000" smtClean="0"/>
              <a:t>з</a:t>
            </a:r>
            <a:r>
              <a:rPr lang="x-none" sz="2200" smtClean="0"/>
              <a:t> </a:t>
            </a:r>
            <a:r>
              <a:rPr lang="en-US" sz="2200" dirty="0" err="1" smtClean="0"/>
              <a:t>bunda</a:t>
            </a:r>
            <a:r>
              <a:rPr lang="en-US" sz="2200" dirty="0" smtClean="0"/>
              <a:t> </a:t>
            </a:r>
            <a:r>
              <a:rPr lang="en-US" sz="2200" dirty="0" err="1" smtClean="0"/>
              <a:t>harakat</a:t>
            </a:r>
            <a:r>
              <a:rPr lang="en-US" sz="2200" dirty="0" smtClean="0"/>
              <a:t> </a:t>
            </a:r>
            <a:r>
              <a:rPr lang="en-US" sz="2200" dirty="0" err="1" smtClean="0"/>
              <a:t>aperiodic</a:t>
            </a:r>
            <a:r>
              <a:rPr lang="en-US" sz="2200" dirty="0" smtClean="0"/>
              <a:t> </a:t>
            </a:r>
            <a:r>
              <a:rPr lang="en-US" sz="2200" dirty="0" err="1" smtClean="0"/>
              <a:t>bo</a:t>
            </a:r>
            <a:r>
              <a:rPr lang="x-none" sz="2200" smtClean="0"/>
              <a:t>’</a:t>
            </a:r>
            <a:r>
              <a:rPr lang="en-US" sz="2200" dirty="0" err="1" smtClean="0"/>
              <a:t>ladi</a:t>
            </a:r>
            <a:r>
              <a:rPr lang="x-none" sz="2200" smtClean="0"/>
              <a:t>, </a:t>
            </a:r>
            <a:r>
              <a:rPr lang="en-US" sz="2200" dirty="0" err="1" smtClean="0"/>
              <a:t>ya</a:t>
            </a:r>
            <a:r>
              <a:rPr lang="x-none" sz="2200" smtClean="0"/>
              <a:t>’</a:t>
            </a:r>
            <a:r>
              <a:rPr lang="en-US" sz="2200" dirty="0" err="1" smtClean="0"/>
              <a:t>ni</a:t>
            </a:r>
            <a:r>
              <a:rPr lang="en-US" sz="2200" dirty="0" smtClean="0"/>
              <a:t> </a:t>
            </a:r>
            <a:r>
              <a:rPr lang="en-US" sz="2200" dirty="0" err="1" smtClean="0"/>
              <a:t>eshik</a:t>
            </a:r>
            <a:r>
              <a:rPr lang="en-US" sz="2200" dirty="0" smtClean="0"/>
              <a:t> </a:t>
            </a:r>
            <a:r>
              <a:rPr lang="en-US" sz="2200" dirty="0" err="1" smtClean="0"/>
              <a:t>tebranishsiz</a:t>
            </a:r>
            <a:r>
              <a:rPr lang="en-US" sz="2200" dirty="0" smtClean="0"/>
              <a:t> </a:t>
            </a:r>
            <a:r>
              <a:rPr lang="en-US" sz="2200" dirty="0" err="1" smtClean="0"/>
              <a:t>yopiladi</a:t>
            </a:r>
            <a:r>
              <a:rPr lang="en-US" sz="2200" dirty="0" smtClean="0"/>
              <a:t> </a:t>
            </a:r>
            <a:r>
              <a:rPr lang="en-US" sz="2200" dirty="0" err="1" smtClean="0"/>
              <a:t>va</a:t>
            </a:r>
            <a:r>
              <a:rPr lang="en-US" sz="2200" dirty="0" smtClean="0"/>
              <a:t> </a:t>
            </a:r>
            <a:r>
              <a:rPr lang="en-US" sz="2200" dirty="0" err="1" smtClean="0"/>
              <a:t>eshikning</a:t>
            </a:r>
            <a:r>
              <a:rPr lang="en-US" sz="2200" dirty="0" smtClean="0"/>
              <a:t> </a:t>
            </a:r>
            <a:r>
              <a:rPr lang="en-US" sz="2200" dirty="0" err="1" smtClean="0"/>
              <a:t>yopilish</a:t>
            </a:r>
            <a:r>
              <a:rPr lang="en-US" sz="2200" dirty="0" smtClean="0"/>
              <a:t> </a:t>
            </a:r>
            <a:r>
              <a:rPr lang="en-US" sz="2200" dirty="0" err="1" smtClean="0"/>
              <a:t>vaqti</a:t>
            </a:r>
            <a:r>
              <a:rPr lang="en-US" sz="2200" dirty="0" smtClean="0"/>
              <a:t> </a:t>
            </a:r>
            <a:r>
              <a:rPr lang="en-US" sz="2200" i="1" dirty="0" smtClean="0"/>
              <a:t>t</a:t>
            </a:r>
            <a:r>
              <a:rPr lang="x-none" sz="2200" i="1" smtClean="0"/>
              <a:t>, </a:t>
            </a:r>
            <a:r>
              <a:rPr lang="x-none" sz="2200" i="1" smtClean="0">
                <a:sym typeface="Symbol"/>
              </a:rPr>
              <a:t></a:t>
            </a:r>
            <a:r>
              <a:rPr lang="x-none" sz="2200" smtClean="0"/>
              <a:t> ma'l</a:t>
            </a:r>
            <a:r>
              <a:rPr lang="en-US" sz="2200" dirty="0" smtClean="0"/>
              <a:t>um </a:t>
            </a:r>
            <a:r>
              <a:rPr lang="en-US" sz="2200" dirty="0" err="1" smtClean="0"/>
              <a:t>bo</a:t>
            </a:r>
            <a:r>
              <a:rPr lang="x-none" sz="2200" smtClean="0"/>
              <a:t>’</a:t>
            </a:r>
            <a:r>
              <a:rPr lang="en-US" sz="2200" dirty="0" err="1" smtClean="0"/>
              <a:t>lganda</a:t>
            </a:r>
            <a:r>
              <a:rPr lang="x-none" sz="2200" smtClean="0"/>
              <a:t>, </a:t>
            </a:r>
            <a:r>
              <a:rPr lang="en-US" sz="2200" dirty="0" err="1" smtClean="0"/>
              <a:t>eshik</a:t>
            </a:r>
            <a:r>
              <a:rPr lang="en-US" sz="2200" dirty="0" smtClean="0"/>
              <a:t> </a:t>
            </a:r>
            <a:r>
              <a:rPr lang="en-US" sz="2200" dirty="0" err="1" smtClean="0"/>
              <a:t>yopiq</a:t>
            </a:r>
            <a:r>
              <a:rPr lang="en-US" sz="2200" dirty="0" smtClean="0"/>
              <a:t> </a:t>
            </a:r>
            <a:r>
              <a:rPr lang="en-US" sz="2200" dirty="0" err="1" smtClean="0"/>
              <a:t>holatida</a:t>
            </a:r>
            <a:r>
              <a:rPr lang="en-US" sz="2200" dirty="0" smtClean="0"/>
              <a:t> </a:t>
            </a:r>
            <a:r>
              <a:rPr lang="en-US" sz="2200" dirty="0" err="1" smtClean="0"/>
              <a:t>prujina</a:t>
            </a:r>
            <a:r>
              <a:rPr lang="en-US" sz="2200" dirty="0" smtClean="0"/>
              <a:t> </a:t>
            </a:r>
            <a:r>
              <a:rPr lang="en-US" sz="2200" dirty="0" err="1" smtClean="0"/>
              <a:t>qoldiq</a:t>
            </a:r>
            <a:r>
              <a:rPr lang="en-US" sz="2200" dirty="0" smtClean="0"/>
              <a:t> </a:t>
            </a:r>
            <a:r>
              <a:rPr lang="en-US" sz="2200" dirty="0" err="1" smtClean="0"/>
              <a:t>harakatlanuvchi</a:t>
            </a:r>
            <a:r>
              <a:rPr lang="x-none" sz="2200" smtClean="0"/>
              <a:t>  </a:t>
            </a:r>
            <a:r>
              <a:rPr lang="x-none" sz="2200" i="1" smtClean="0"/>
              <a:t>М</a:t>
            </a:r>
            <a:r>
              <a:rPr lang="x-none" sz="2200" i="1" baseline="-25000" smtClean="0"/>
              <a:t>к</a:t>
            </a:r>
            <a:r>
              <a:rPr lang="x-none" sz="2200" smtClean="0"/>
              <a:t> mome</a:t>
            </a:r>
            <a:r>
              <a:rPr lang="en-US" sz="2200" dirty="0" err="1" smtClean="0"/>
              <a:t>nti</a:t>
            </a:r>
            <a:r>
              <a:rPr lang="en-US" sz="2200" dirty="0" smtClean="0"/>
              <a:t> </a:t>
            </a:r>
            <a:r>
              <a:rPr lang="en-US" sz="2200" dirty="0" err="1" smtClean="0"/>
              <a:t>saqlaydi</a:t>
            </a:r>
            <a:r>
              <a:rPr lang="x-none" sz="2200" smtClean="0"/>
              <a:t>.</a:t>
            </a:r>
            <a:endParaRPr lang="ru-RU" sz="2200" b="1" dirty="0" smtClean="0"/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1543050" y="544513"/>
            <a:ext cx="9740900" cy="6063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sz="3200" b="1" i="1" dirty="0" smtClean="0"/>
              <a:t>14.4. </a:t>
            </a:r>
            <a:r>
              <a:rPr lang="en-US" sz="3200" b="1" i="1" dirty="0" err="1" smtClean="0"/>
              <a:t>O’z</a:t>
            </a:r>
            <a:r>
              <a:rPr lang="en-US" sz="3200" b="1" i="1" dirty="0" smtClean="0"/>
              <a:t>- </a:t>
            </a:r>
            <a:r>
              <a:rPr lang="en-US" sz="3200" b="1" i="1" dirty="0" err="1" smtClean="0"/>
              <a:t>o’zini</a:t>
            </a:r>
            <a:r>
              <a:rPr lang="en-US" sz="3200" b="1" i="1" dirty="0" smtClean="0"/>
              <a:t> </a:t>
            </a:r>
            <a:r>
              <a:rPr lang="en-US" sz="3200" b="1" i="1" dirty="0" err="1" smtClean="0"/>
              <a:t>tekshirish</a:t>
            </a:r>
            <a:r>
              <a:rPr lang="en-US" sz="3200" b="1" i="1" dirty="0" smtClean="0"/>
              <a:t> </a:t>
            </a:r>
            <a:r>
              <a:rPr lang="en-US" sz="3200" b="1" i="1" dirty="0" err="1" smtClean="0"/>
              <a:t>savollari</a:t>
            </a:r>
            <a:endParaRPr lang="uz-Cyrl-UZ" sz="3200" b="1" i="1" dirty="0" smtClean="0"/>
          </a:p>
          <a:p>
            <a:endParaRPr lang="ru-RU" sz="3200" b="1" dirty="0" smtClean="0"/>
          </a:p>
          <a:p>
            <a:r>
              <a:rPr lang="en-US" sz="3200" dirty="0" smtClean="0"/>
              <a:t>1. </a:t>
            </a:r>
            <a:r>
              <a:rPr lang="en-US" sz="3200" dirty="0" err="1" smtClean="0"/>
              <a:t>Mashina</a:t>
            </a:r>
            <a:r>
              <a:rPr lang="en-US" sz="3200" dirty="0" smtClean="0"/>
              <a:t> </a:t>
            </a:r>
            <a:r>
              <a:rPr lang="en-US" sz="3200" dirty="0" err="1" smtClean="0"/>
              <a:t>agregatini</a:t>
            </a:r>
            <a:r>
              <a:rPr lang="en-US" sz="3200" dirty="0" smtClean="0"/>
              <a:t> </a:t>
            </a:r>
            <a:r>
              <a:rPr lang="en-US" sz="3200" dirty="0" err="1" smtClean="0"/>
              <a:t>differensial</a:t>
            </a:r>
            <a:r>
              <a:rPr lang="en-US" sz="3200" dirty="0" smtClean="0"/>
              <a:t> </a:t>
            </a:r>
            <a:r>
              <a:rPr lang="en-US" sz="3200" dirty="0" err="1" smtClean="0"/>
              <a:t>tenglamalarini</a:t>
            </a:r>
            <a:r>
              <a:rPr lang="en-US" sz="3200" dirty="0" smtClean="0"/>
              <a:t> </a:t>
            </a:r>
            <a:r>
              <a:rPr lang="en-US" sz="3200" dirty="0" err="1" smtClean="0"/>
              <a:t>yechimi</a:t>
            </a:r>
            <a:r>
              <a:rPr lang="en-US" sz="3200" dirty="0" smtClean="0"/>
              <a:t> </a:t>
            </a:r>
            <a:r>
              <a:rPr lang="en-US" sz="3200" dirty="0" err="1" smtClean="0"/>
              <a:t>metodiasini</a:t>
            </a:r>
            <a:r>
              <a:rPr lang="en-US" sz="3200" dirty="0" smtClean="0"/>
              <a:t> </a:t>
            </a:r>
            <a:r>
              <a:rPr lang="en-US" sz="3200" dirty="0" err="1" smtClean="0"/>
              <a:t>keltiring</a:t>
            </a:r>
            <a:r>
              <a:rPr lang="en-US" sz="3200" dirty="0" smtClean="0"/>
              <a:t>.</a:t>
            </a:r>
            <a:endParaRPr lang="ru-RU" sz="3200" b="1" dirty="0" smtClean="0"/>
          </a:p>
          <a:p>
            <a:r>
              <a:rPr lang="en-US" sz="3200" dirty="0" smtClean="0"/>
              <a:t>2.  </a:t>
            </a:r>
            <a:r>
              <a:rPr lang="en-US" sz="3200" i="1" dirty="0" smtClean="0"/>
              <a:t>t</a:t>
            </a:r>
            <a:r>
              <a:rPr lang="x-none" sz="3200" i="1" baseline="-25000" smtClean="0"/>
              <a:t>в</a:t>
            </a:r>
            <a:r>
              <a:rPr lang="en-US" sz="3200" i="1" dirty="0" smtClean="0"/>
              <a:t>, </a:t>
            </a:r>
            <a:r>
              <a:rPr lang="en-US" sz="3200" i="1" dirty="0" smtClean="0">
                <a:sym typeface="Symbol"/>
              </a:rPr>
              <a:t></a:t>
            </a:r>
            <a:r>
              <a:rPr lang="en-US" sz="3200" i="1" dirty="0" smtClean="0"/>
              <a:t>,</a:t>
            </a:r>
            <a:r>
              <a:rPr lang="en-US" sz="3200" i="1" dirty="0" smtClean="0">
                <a:sym typeface="Symbol"/>
              </a:rPr>
              <a:t></a:t>
            </a:r>
            <a:r>
              <a:rPr lang="en-US" sz="3200" i="1" dirty="0" smtClean="0"/>
              <a:t> </a:t>
            </a:r>
            <a:r>
              <a:rPr lang="en-US" sz="3200" dirty="0" smtClean="0"/>
              <a:t> </a:t>
            </a:r>
            <a:r>
              <a:rPr lang="en-US" sz="3200" dirty="0" err="1" smtClean="0"/>
              <a:t>ifodalarga</a:t>
            </a:r>
            <a:r>
              <a:rPr lang="en-US" sz="3200" dirty="0" smtClean="0"/>
              <a:t> </a:t>
            </a:r>
            <a:r>
              <a:rPr lang="en-US" sz="3200" dirty="0" err="1" smtClean="0"/>
              <a:t>tushuntirish</a:t>
            </a:r>
            <a:r>
              <a:rPr lang="en-US" sz="3200" dirty="0" smtClean="0"/>
              <a:t> </a:t>
            </a:r>
            <a:r>
              <a:rPr lang="en-US" sz="3200" dirty="0" err="1" smtClean="0"/>
              <a:t>bering</a:t>
            </a:r>
            <a:r>
              <a:rPr lang="en-US" sz="3200" dirty="0" smtClean="0"/>
              <a:t>.</a:t>
            </a:r>
            <a:endParaRPr lang="ru-RU" sz="3200" b="1" dirty="0" smtClean="0"/>
          </a:p>
          <a:p>
            <a:r>
              <a:rPr lang="en-US" sz="3200" dirty="0" smtClean="0"/>
              <a:t>3.  </a:t>
            </a:r>
            <a:r>
              <a:rPr lang="en-US" sz="3200" dirty="0" err="1" smtClean="0"/>
              <a:t>to’xtash</a:t>
            </a:r>
            <a:r>
              <a:rPr lang="en-US" sz="3200" dirty="0" smtClean="0"/>
              <a:t> </a:t>
            </a:r>
            <a:r>
              <a:rPr lang="en-US" sz="3200" dirty="0" err="1" smtClean="0"/>
              <a:t>davrida</a:t>
            </a:r>
            <a:r>
              <a:rPr lang="en-US" sz="3200" dirty="0" smtClean="0"/>
              <a:t> </a:t>
            </a:r>
            <a:r>
              <a:rPr lang="en-US" sz="3200" dirty="0" err="1" smtClean="0"/>
              <a:t>valning</a:t>
            </a:r>
            <a:r>
              <a:rPr lang="en-US" sz="3200" dirty="0" smtClean="0"/>
              <a:t> </a:t>
            </a:r>
            <a:r>
              <a:rPr lang="en-US" sz="3200" dirty="0" err="1" smtClean="0"/>
              <a:t>aylanish</a:t>
            </a:r>
            <a:r>
              <a:rPr lang="en-US" sz="3200" dirty="0" smtClean="0"/>
              <a:t> </a:t>
            </a:r>
            <a:r>
              <a:rPr lang="en-US" sz="3200" dirty="0" err="1" smtClean="0"/>
              <a:t>soni</a:t>
            </a:r>
            <a:r>
              <a:rPr lang="en-US" sz="3200" dirty="0" smtClean="0"/>
              <a:t> </a:t>
            </a:r>
            <a:r>
              <a:rPr lang="en-US" sz="3200" dirty="0" err="1" smtClean="0"/>
              <a:t>qanday</a:t>
            </a:r>
            <a:r>
              <a:rPr lang="en-US" sz="3200" dirty="0" smtClean="0"/>
              <a:t> </a:t>
            </a:r>
            <a:r>
              <a:rPr lang="en-US" sz="3200" dirty="0" err="1" smtClean="0"/>
              <a:t>aniqlanadi</a:t>
            </a:r>
            <a:r>
              <a:rPr lang="en-US" sz="3200" dirty="0" smtClean="0"/>
              <a:t>?  </a:t>
            </a:r>
            <a:endParaRPr lang="ru-RU" sz="3200" b="1" dirty="0" smtClean="0"/>
          </a:p>
          <a:p>
            <a:pPr lvl="0"/>
            <a:r>
              <a:rPr lang="en-US" sz="3200" dirty="0" smtClean="0"/>
              <a:t> </a:t>
            </a:r>
            <a:r>
              <a:rPr lang="en-US" sz="3200" dirty="0" err="1" smtClean="0"/>
              <a:t>Prujinali</a:t>
            </a:r>
            <a:r>
              <a:rPr lang="en-US" sz="3200" dirty="0" smtClean="0"/>
              <a:t> </a:t>
            </a:r>
            <a:r>
              <a:rPr lang="en-US" sz="3200" dirty="0" err="1" smtClean="0"/>
              <a:t>yurituvchili</a:t>
            </a:r>
            <a:r>
              <a:rPr lang="en-US" sz="3200" dirty="0" smtClean="0"/>
              <a:t> </a:t>
            </a:r>
            <a:r>
              <a:rPr lang="en-US" sz="3200" dirty="0" err="1" smtClean="0"/>
              <a:t>mashina</a:t>
            </a:r>
            <a:r>
              <a:rPr lang="en-US" sz="3200" dirty="0" smtClean="0"/>
              <a:t> </a:t>
            </a:r>
            <a:r>
              <a:rPr lang="en-US" sz="3200" dirty="0" err="1" smtClean="0"/>
              <a:t>agregatini</a:t>
            </a:r>
            <a:r>
              <a:rPr lang="en-US" sz="3200" dirty="0" smtClean="0"/>
              <a:t> </a:t>
            </a:r>
            <a:r>
              <a:rPr lang="en-US" sz="3200" dirty="0" err="1" smtClean="0"/>
              <a:t>masalasini</a:t>
            </a:r>
            <a:r>
              <a:rPr lang="en-US" sz="3200" dirty="0" smtClean="0"/>
              <a:t> </a:t>
            </a:r>
            <a:r>
              <a:rPr lang="en-US" sz="3200" dirty="0" err="1" smtClean="0"/>
              <a:t>yechish</a:t>
            </a:r>
            <a:r>
              <a:rPr lang="en-US" sz="3200" dirty="0" smtClean="0"/>
              <a:t> </a:t>
            </a:r>
            <a:r>
              <a:rPr lang="en-US" sz="3200" dirty="0" err="1" smtClean="0"/>
              <a:t>tartibini</a:t>
            </a:r>
            <a:r>
              <a:rPr lang="en-US" sz="3200" dirty="0" smtClean="0"/>
              <a:t> </a:t>
            </a:r>
            <a:r>
              <a:rPr lang="en-US" sz="3200" dirty="0" err="1" smtClean="0"/>
              <a:t>tushuntiring</a:t>
            </a:r>
            <a:r>
              <a:rPr lang="en-US" sz="3200" dirty="0" smtClean="0"/>
              <a:t>.</a:t>
            </a:r>
            <a:endParaRPr lang="ru-RU" sz="3200" b="1" dirty="0" smtClean="0"/>
          </a:p>
          <a:p>
            <a:pPr lvl="0"/>
            <a:r>
              <a:rPr lang="en-US" sz="3200" dirty="0" err="1" smtClean="0"/>
              <a:t>Eshikni</a:t>
            </a:r>
            <a:r>
              <a:rPr lang="en-US" sz="3200" dirty="0" smtClean="0"/>
              <a:t> </a:t>
            </a:r>
            <a:r>
              <a:rPr lang="en-US" sz="3200" dirty="0" err="1" smtClean="0"/>
              <a:t>ochish</a:t>
            </a:r>
            <a:r>
              <a:rPr lang="en-US" sz="3200" dirty="0" smtClean="0"/>
              <a:t> </a:t>
            </a:r>
            <a:r>
              <a:rPr lang="en-US" sz="3200" dirty="0" err="1" smtClean="0"/>
              <a:t>mexanizmili</a:t>
            </a:r>
            <a:r>
              <a:rPr lang="en-US" sz="3200" dirty="0" smtClean="0"/>
              <a:t> </a:t>
            </a:r>
            <a:r>
              <a:rPr lang="en-US" sz="3200" dirty="0" err="1" smtClean="0"/>
              <a:t>mashina</a:t>
            </a:r>
            <a:r>
              <a:rPr lang="en-US" sz="3200" dirty="0" smtClean="0"/>
              <a:t> </a:t>
            </a:r>
            <a:r>
              <a:rPr lang="en-US" sz="3200" dirty="0" err="1" smtClean="0"/>
              <a:t>agregatini</a:t>
            </a:r>
            <a:r>
              <a:rPr lang="en-US" sz="3200" dirty="0" smtClean="0"/>
              <a:t> </a:t>
            </a:r>
            <a:r>
              <a:rPr lang="en-US" sz="3200" dirty="0" err="1" smtClean="0"/>
              <a:t>masalasini</a:t>
            </a:r>
            <a:r>
              <a:rPr lang="en-US" sz="3200" dirty="0" smtClean="0"/>
              <a:t> </a:t>
            </a:r>
            <a:r>
              <a:rPr lang="en-US" sz="3200" dirty="0" err="1" smtClean="0"/>
              <a:t>yechishni</a:t>
            </a:r>
            <a:r>
              <a:rPr lang="en-US" sz="3200" dirty="0" smtClean="0"/>
              <a:t> </a:t>
            </a:r>
            <a:r>
              <a:rPr lang="en-US" sz="3200" dirty="0" err="1" smtClean="0"/>
              <a:t>qanday</a:t>
            </a:r>
            <a:r>
              <a:rPr lang="en-US" sz="3200" dirty="0" smtClean="0"/>
              <a:t> </a:t>
            </a:r>
            <a:r>
              <a:rPr lang="en-US" sz="3200" dirty="0" err="1" smtClean="0"/>
              <a:t>metodikasi</a:t>
            </a:r>
            <a:r>
              <a:rPr lang="en-US" sz="3200" dirty="0" smtClean="0"/>
              <a:t> </a:t>
            </a:r>
            <a:r>
              <a:rPr lang="en-US" sz="3200" dirty="0" err="1" smtClean="0"/>
              <a:t>bor</a:t>
            </a:r>
            <a:r>
              <a:rPr lang="en-US" sz="3200" dirty="0" smtClean="0"/>
              <a:t>?</a:t>
            </a:r>
            <a:endParaRPr lang="ru-RU" sz="3200" b="1" dirty="0" smtClean="0"/>
          </a:p>
          <a:p>
            <a:pPr marL="342900" indent="-342900" algn="just" eaLnBrk="0" hangingPunct="0">
              <a:tabLst>
                <a:tab pos="228600" algn="l"/>
              </a:tabLst>
            </a:pPr>
            <a:endParaRPr lang="ru-RU" sz="3600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266</TotalTime>
  <Words>476</Words>
  <Application>Microsoft Office PowerPoint</Application>
  <PresentationFormat>Произвольный</PresentationFormat>
  <Paragraphs>82</Paragraphs>
  <Slides>13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5" baseType="lpstr">
      <vt:lpstr>Открытая</vt:lpstr>
      <vt:lpstr>Microsoft Equation 3.0</vt:lpstr>
      <vt:lpstr>Слайд 1</vt:lpstr>
      <vt:lpstr>Слайд 2</vt:lpstr>
      <vt:lpstr>ADABIYOTLAR: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1-MА`RUZА  Mashina va mexanizmlar dinamikasi fanidan muammolari  va vazifalari </dc:title>
  <dc:creator>проректор</dc:creator>
  <cp:lastModifiedBy>LENOVO</cp:lastModifiedBy>
  <cp:revision>62</cp:revision>
  <dcterms:created xsi:type="dcterms:W3CDTF">2015-04-17T10:28:35Z</dcterms:created>
  <dcterms:modified xsi:type="dcterms:W3CDTF">2019-05-25T07:10:16Z</dcterms:modified>
</cp:coreProperties>
</file>