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311" r:id="rId4"/>
    <p:sldId id="312" r:id="rId5"/>
    <p:sldId id="313" r:id="rId6"/>
    <p:sldId id="314" r:id="rId7"/>
    <p:sldId id="315" r:id="rId8"/>
    <p:sldId id="320" r:id="rId9"/>
    <p:sldId id="322" r:id="rId10"/>
    <p:sldId id="316" r:id="rId11"/>
    <p:sldId id="323" r:id="rId12"/>
    <p:sldId id="324" r:id="rId13"/>
    <p:sldId id="336" r:id="rId14"/>
    <p:sldId id="339" r:id="rId15"/>
    <p:sldId id="340" r:id="rId16"/>
    <p:sldId id="317" r:id="rId17"/>
    <p:sldId id="318" r:id="rId18"/>
    <p:sldId id="325" r:id="rId19"/>
    <p:sldId id="337" r:id="rId20"/>
    <p:sldId id="338" r:id="rId21"/>
    <p:sldId id="319" r:id="rId22"/>
    <p:sldId id="326" r:id="rId23"/>
    <p:sldId id="327" r:id="rId24"/>
    <p:sldId id="329" r:id="rId25"/>
    <p:sldId id="330" r:id="rId26"/>
    <p:sldId id="331" r:id="rId27"/>
    <p:sldId id="332" r:id="rId28"/>
    <p:sldId id="333" r:id="rId29"/>
    <p:sldId id="334" r:id="rId30"/>
    <p:sldId id="335" r:id="rId31"/>
    <p:sldId id="328" r:id="rId32"/>
    <p:sldId id="284" r:id="rId33"/>
    <p:sldId id="283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74" autoAdjust="0"/>
    <p:restoredTop sz="86447" autoAdjust="0"/>
  </p:normalViewPr>
  <p:slideViewPr>
    <p:cSldViewPr>
      <p:cViewPr varScale="1">
        <p:scale>
          <a:sx n="70" d="100"/>
          <a:sy n="70" d="100"/>
        </p:scale>
        <p:origin x="120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226"/>
    </p:cViewPr>
  </p:sorterViewPr>
  <p:notesViewPr>
    <p:cSldViewPr>
      <p:cViewPr varScale="1">
        <p:scale>
          <a:sx n="53" d="100"/>
          <a:sy n="53" d="100"/>
        </p:scale>
        <p:origin x="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484DD-9EB7-4698-8589-A60FF56E1CF2}" type="datetimeFigureOut">
              <a:rPr lang="en-US" smtClean="0"/>
              <a:t>10-Apr-22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44211-03D6-4833-80A5-16997412A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2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</p:spPr>
        <p:txBody>
          <a:bodyPr/>
          <a:lstStyle/>
          <a:p>
            <a:r>
              <a:rPr lang="en-US" dirty="0" smtClean="0"/>
              <a:t>Mexatron </a:t>
            </a:r>
            <a:r>
              <a:rPr lang="en-US" dirty="0" err="1" smtClean="0"/>
              <a:t>tizimlar</a:t>
            </a:r>
            <a:r>
              <a:rPr lang="en-US" dirty="0" smtClean="0"/>
              <a:t> uchun</a:t>
            </a:r>
            <a:br>
              <a:rPr lang="en-US" dirty="0" smtClean="0"/>
            </a:br>
            <a:r>
              <a:rPr lang="en-US" dirty="0" smtClean="0"/>
              <a:t>Elektronika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6400800" cy="17526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Ma’ruza</a:t>
            </a:r>
            <a:r>
              <a:rPr lang="en-US" dirty="0" smtClean="0"/>
              <a:t> 2</a:t>
            </a:r>
          </a:p>
          <a:p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 smtClean="0"/>
              <a:t>Kuchaytirgichlar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843808" y="4468470"/>
            <a:ext cx="3311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Mar’uzachi</a:t>
            </a:r>
            <a:r>
              <a:rPr lang="en-US" dirty="0" smtClean="0"/>
              <a:t>: </a:t>
            </a:r>
            <a:r>
              <a:rPr lang="en-US" dirty="0" err="1" smtClean="0"/>
              <a:t>Eraliev</a:t>
            </a:r>
            <a:r>
              <a:rPr lang="en-US" dirty="0" smtClean="0"/>
              <a:t> </a:t>
            </a:r>
            <a:r>
              <a:rPr lang="en-US" dirty="0" err="1" smtClean="0"/>
              <a:t>Asrorbek</a:t>
            </a:r>
            <a:r>
              <a:rPr lang="en-US" dirty="0" smtClean="0"/>
              <a:t>, MD</a:t>
            </a:r>
            <a:endParaRPr lang="ru-RU" dirty="0"/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376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 smtClean="0"/>
              <a:t>Kuchaytirgichlar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Reja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3000" dirty="0" err="1" smtClean="0"/>
              <a:t>Operatsion</a:t>
            </a:r>
            <a:r>
              <a:rPr lang="en-US" sz="3000" dirty="0" smtClean="0"/>
              <a:t> </a:t>
            </a:r>
            <a:r>
              <a:rPr lang="en-US" sz="3000" dirty="0" err="1" smtClean="0"/>
              <a:t>Kuchaytirgichlar</a:t>
            </a:r>
            <a:r>
              <a:rPr lang="en-US" sz="3000" dirty="0" smtClean="0"/>
              <a:t> </a:t>
            </a:r>
            <a:r>
              <a:rPr lang="en-US" sz="3000" dirty="0" err="1" smtClean="0"/>
              <a:t>bilan</a:t>
            </a:r>
            <a:r>
              <a:rPr lang="en-US" sz="3000" dirty="0" smtClean="0"/>
              <a:t> </a:t>
            </a:r>
            <a:r>
              <a:rPr lang="en-US" sz="3000" dirty="0" err="1" smtClean="0"/>
              <a:t>tanishuv</a:t>
            </a:r>
            <a:endParaRPr lang="en-US" sz="3000" dirty="0" smtClean="0"/>
          </a:p>
          <a:p>
            <a:r>
              <a:rPr lang="en-US" sz="3000" dirty="0" smtClean="0"/>
              <a:t>Ideal </a:t>
            </a:r>
            <a:r>
              <a:rPr lang="en-US" sz="3000" dirty="0" err="1" smtClean="0"/>
              <a:t>operatsion</a:t>
            </a:r>
            <a:r>
              <a:rPr lang="en-US" sz="3000" dirty="0" smtClean="0"/>
              <a:t> </a:t>
            </a:r>
            <a:r>
              <a:rPr lang="en-US" sz="3000" dirty="0" err="1" smtClean="0"/>
              <a:t>kuchaytirgich</a:t>
            </a:r>
            <a:endParaRPr lang="en-US" sz="3000" dirty="0" smtClean="0"/>
          </a:p>
          <a:p>
            <a:r>
              <a:rPr lang="en-US" sz="3000" dirty="0" err="1" smtClean="0"/>
              <a:t>Invertlamaydigan</a:t>
            </a:r>
            <a:r>
              <a:rPr lang="en-US" sz="3000" dirty="0" smtClean="0"/>
              <a:t> (</a:t>
            </a:r>
            <a:r>
              <a:rPr lang="en-US" sz="3000" dirty="0" err="1" smtClean="0"/>
              <a:t>teskari</a:t>
            </a:r>
            <a:r>
              <a:rPr lang="en-US" sz="3000" dirty="0" smtClean="0"/>
              <a:t> </a:t>
            </a:r>
            <a:r>
              <a:rPr lang="en-US" sz="3000" dirty="0" err="1" smtClean="0"/>
              <a:t>emas</a:t>
            </a:r>
            <a:r>
              <a:rPr lang="en-US" sz="3000" dirty="0" smtClean="0"/>
              <a:t>) </a:t>
            </a:r>
            <a:r>
              <a:rPr lang="en-US" sz="3000" dirty="0" err="1" smtClean="0"/>
              <a:t>kuchaytirgichlar</a:t>
            </a:r>
            <a:endParaRPr lang="en-US" sz="3000" dirty="0" smtClean="0"/>
          </a:p>
          <a:p>
            <a:r>
              <a:rPr lang="en-US" sz="3000" dirty="0" err="1" smtClean="0"/>
              <a:t>Invertlovchi</a:t>
            </a:r>
            <a:r>
              <a:rPr lang="en-US" sz="3000" dirty="0" smtClean="0"/>
              <a:t> (</a:t>
            </a:r>
            <a:r>
              <a:rPr lang="en-US" sz="3000" dirty="0" err="1" smtClean="0"/>
              <a:t>teskari</a:t>
            </a:r>
            <a:r>
              <a:rPr lang="en-US" sz="3000" dirty="0" smtClean="0"/>
              <a:t>) </a:t>
            </a:r>
            <a:r>
              <a:rPr lang="en-US" sz="3000" dirty="0" err="1" smtClean="0"/>
              <a:t>kuchaytirgich</a:t>
            </a:r>
            <a:endParaRPr lang="en-US" sz="3000" dirty="0" smtClean="0"/>
          </a:p>
          <a:p>
            <a:r>
              <a:rPr lang="en-US" sz="3000" dirty="0" err="1" smtClean="0"/>
              <a:t>Bir</a:t>
            </a:r>
            <a:r>
              <a:rPr lang="en-US" sz="3000" dirty="0" smtClean="0"/>
              <a:t> </a:t>
            </a:r>
            <a:r>
              <a:rPr lang="en-US" sz="3000" dirty="0" err="1" smtClean="0"/>
              <a:t>birlik</a:t>
            </a:r>
            <a:r>
              <a:rPr lang="en-US" sz="3000" dirty="0" smtClean="0"/>
              <a:t> </a:t>
            </a:r>
            <a:r>
              <a:rPr lang="en-US" sz="3000" dirty="0" err="1" smtClean="0"/>
              <a:t>kuchaytirgich</a:t>
            </a:r>
            <a:endParaRPr lang="en-US" sz="3000" dirty="0" smtClean="0"/>
          </a:p>
          <a:p>
            <a:pPr lvl="0"/>
            <a:r>
              <a:rPr lang="en-US" sz="3000" dirty="0" err="1"/>
              <a:t>Differensial</a:t>
            </a:r>
            <a:r>
              <a:rPr lang="en-US" sz="3000" dirty="0"/>
              <a:t> </a:t>
            </a:r>
            <a:r>
              <a:rPr lang="en-US" sz="3000" dirty="0" err="1"/>
              <a:t>kuchaytirgich</a:t>
            </a:r>
            <a:r>
              <a:rPr lang="en-US" sz="3000" dirty="0"/>
              <a:t> (</a:t>
            </a:r>
            <a:r>
              <a:rPr lang="en-US" sz="3000" dirty="0" err="1"/>
              <a:t>ayirish</a:t>
            </a:r>
            <a:r>
              <a:rPr lang="en-US" sz="3000" dirty="0"/>
              <a:t>)</a:t>
            </a:r>
          </a:p>
          <a:p>
            <a:pPr lvl="0"/>
            <a:r>
              <a:rPr lang="en-US" sz="3000" dirty="0" err="1"/>
              <a:t>Teskari</a:t>
            </a:r>
            <a:r>
              <a:rPr lang="en-US" sz="3000" dirty="0"/>
              <a:t> </a:t>
            </a:r>
            <a:r>
              <a:rPr lang="en-US" sz="3000" dirty="0" err="1"/>
              <a:t>qo’shish</a:t>
            </a:r>
            <a:r>
              <a:rPr lang="en-US" sz="3000" dirty="0"/>
              <a:t> </a:t>
            </a:r>
            <a:r>
              <a:rPr lang="en-US" sz="3000" dirty="0" err="1" smtClean="0"/>
              <a:t>kuchaytirgichi</a:t>
            </a:r>
            <a:endParaRPr lang="en-US" sz="3000" dirty="0" smtClean="0"/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</a:t>
            </a:r>
            <a:r>
              <a:rPr lang="en-US" sz="3000" dirty="0" err="1" smtClean="0"/>
              <a:t>Xulosa</a:t>
            </a:r>
            <a:endParaRPr lang="en-US" sz="3000" dirty="0"/>
          </a:p>
        </p:txBody>
      </p:sp>
      <p:sp>
        <p:nvSpPr>
          <p:cNvPr id="4" name="Rectangle 3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171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tanishuv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3632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sxemalarni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uchun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bloklari</a:t>
            </a:r>
            <a:r>
              <a:rPr lang="en-US" dirty="0"/>
              <a:t> </a:t>
            </a:r>
            <a:r>
              <a:rPr lang="en-US" dirty="0" err="1"/>
              <a:t>qatoriga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sabablaridan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deyarli</a:t>
            </a:r>
            <a:r>
              <a:rPr lang="en-US" dirty="0"/>
              <a:t> ideal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kuchaytirgichlari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dizaynni</a:t>
            </a:r>
            <a:r>
              <a:rPr lang="en-US" dirty="0"/>
              <a:t> </a:t>
            </a:r>
            <a:r>
              <a:rPr lang="en-US" dirty="0" err="1"/>
              <a:t>sezilarli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osonlashtiradi</a:t>
            </a:r>
            <a:r>
              <a:rPr lang="en-US" dirty="0"/>
              <a:t>. </a:t>
            </a:r>
            <a:r>
              <a:rPr lang="en-US" dirty="0" err="1"/>
              <a:t>Natijada</a:t>
            </a:r>
            <a:r>
              <a:rPr lang="en-US" dirty="0"/>
              <a:t>,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nafaqat</a:t>
            </a:r>
            <a:r>
              <a:rPr lang="en-US" dirty="0"/>
              <a:t> </a:t>
            </a:r>
            <a:r>
              <a:rPr lang="en-US" dirty="0" err="1"/>
              <a:t>ixtisoslashgan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muhandislar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asbobsozlik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muammosini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xohlaydigan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muhandislar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ham </a:t>
            </a:r>
            <a:r>
              <a:rPr lang="en-US" dirty="0" err="1"/>
              <a:t>qo'llaniladi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dvigatelning</a:t>
            </a:r>
            <a:r>
              <a:rPr lang="en-US" dirty="0"/>
              <a:t> </a:t>
            </a:r>
            <a:r>
              <a:rPr lang="en-US" dirty="0" err="1"/>
              <a:t>aylanish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ko'rsatishni</a:t>
            </a:r>
            <a:r>
              <a:rPr lang="en-US" dirty="0"/>
              <a:t> </a:t>
            </a:r>
            <a:r>
              <a:rPr lang="en-US" dirty="0" err="1"/>
              <a:t>xohlaydigan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muhandis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ko'prikdagi</a:t>
            </a:r>
            <a:r>
              <a:rPr lang="en-US" dirty="0"/>
              <a:t> </a:t>
            </a:r>
            <a:r>
              <a:rPr lang="en-US" dirty="0" err="1"/>
              <a:t>kuchlanishni</a:t>
            </a:r>
            <a:r>
              <a:rPr lang="en-US" dirty="0"/>
              <a:t> </a:t>
            </a:r>
            <a:r>
              <a:rPr lang="en-US" dirty="0" err="1"/>
              <a:t>kuzatishi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muhandisi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asboblarni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uchun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kuchaytirgichdan</a:t>
            </a:r>
            <a:r>
              <a:rPr lang="en-US" dirty="0"/>
              <a:t> </a:t>
            </a:r>
            <a:r>
              <a:rPr lang="en-US" dirty="0" err="1"/>
              <a:t>foydalanishi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integral </a:t>
            </a:r>
            <a:r>
              <a:rPr lang="en-US" dirty="0" err="1"/>
              <a:t>mikrosxema</a:t>
            </a:r>
            <a:r>
              <a:rPr lang="en-US" dirty="0"/>
              <a:t> (IC) </a:t>
            </a:r>
            <a:r>
              <a:rPr lang="en-US" dirty="0" err="1"/>
              <a:t>shaklidadir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qurilmalarni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yarimo'tkazgich</a:t>
            </a:r>
            <a:r>
              <a:rPr lang="en-US" dirty="0"/>
              <a:t> </a:t>
            </a:r>
            <a:r>
              <a:rPr lang="en-US" dirty="0" err="1"/>
              <a:t>komponentiga</a:t>
            </a:r>
            <a:r>
              <a:rPr lang="en-US" dirty="0"/>
              <a:t> </a:t>
            </a:r>
            <a:r>
              <a:rPr lang="en-US" dirty="0" err="1"/>
              <a:t>birlashtirish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qurilgan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Odatiy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tashqarisida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quvvatni</a:t>
            </a:r>
            <a:r>
              <a:rPr lang="en-US" dirty="0"/>
              <a:t> </a:t>
            </a:r>
            <a:r>
              <a:rPr lang="en-US" dirty="0" err="1"/>
              <a:t>o'tkazish</a:t>
            </a:r>
            <a:r>
              <a:rPr lang="en-US" dirty="0"/>
              <a:t> uchun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miqdordagi</a:t>
            </a:r>
            <a:r>
              <a:rPr lang="en-US" dirty="0"/>
              <a:t> </a:t>
            </a:r>
            <a:r>
              <a:rPr lang="en-US" dirty="0" err="1"/>
              <a:t>pinli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plastik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  <a:r>
              <a:rPr lang="en-US" dirty="0" err="1"/>
              <a:t>shaklida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008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6012160" y="2254914"/>
            <a:ext cx="2951336" cy="20882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tanishuv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5410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1-rasmda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shakl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. </a:t>
            </a:r>
            <a:r>
              <a:rPr lang="en-US" dirty="0" err="1"/>
              <a:t>Shakl</a:t>
            </a:r>
            <a:r>
              <a:rPr lang="en-US" dirty="0"/>
              <a:t> 1 (a) </a:t>
            </a:r>
            <a:r>
              <a:rPr lang="en-US" dirty="0" err="1"/>
              <a:t>sakkiz</a:t>
            </a:r>
            <a:r>
              <a:rPr lang="en-US" dirty="0"/>
              <a:t> </a:t>
            </a:r>
            <a:r>
              <a:rPr lang="en-US" dirty="0" err="1"/>
              <a:t>pinli</a:t>
            </a:r>
            <a:r>
              <a:rPr lang="en-US" dirty="0"/>
              <a:t> "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chiziqli</a:t>
            </a:r>
            <a:r>
              <a:rPr lang="en-US" dirty="0"/>
              <a:t>" </a:t>
            </a:r>
            <a:r>
              <a:rPr lang="en-US" dirty="0" err="1"/>
              <a:t>yoki</a:t>
            </a:r>
            <a:r>
              <a:rPr lang="en-US" dirty="0"/>
              <a:t> DIL </a:t>
            </a:r>
            <a:r>
              <a:rPr lang="en-US" dirty="0" err="1"/>
              <a:t>paketini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 Bu, </a:t>
            </a:r>
            <a:r>
              <a:rPr lang="en-US" dirty="0" err="1"/>
              <a:t>ehtimol</a:t>
            </a:r>
            <a:r>
              <a:rPr lang="en-US" dirty="0"/>
              <a:t>,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uchun </a:t>
            </a:r>
            <a:r>
              <a:rPr lang="en-US" dirty="0" err="1"/>
              <a:t>paketning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shaklidir</a:t>
            </a:r>
            <a:r>
              <a:rPr lang="en-US" dirty="0"/>
              <a:t>, 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kontaktlarning</a:t>
            </a:r>
            <a:r>
              <a:rPr lang="en-US" dirty="0"/>
              <a:t> </a:t>
            </a:r>
            <a:r>
              <a:rPr lang="en-US" dirty="0" err="1"/>
              <a:t>zanglashiga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bo'lganda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paketning</a:t>
            </a:r>
            <a:r>
              <a:rPr lang="en-US" dirty="0"/>
              <a:t> </a:t>
            </a:r>
            <a:r>
              <a:rPr lang="en-US" dirty="0" err="1"/>
              <a:t>kattaroq</a:t>
            </a:r>
            <a:r>
              <a:rPr lang="en-US" dirty="0"/>
              <a:t> </a:t>
            </a:r>
            <a:r>
              <a:rPr lang="en-US" dirty="0" err="1"/>
              <a:t>versiyalari</a:t>
            </a:r>
            <a:r>
              <a:rPr lang="en-US" dirty="0"/>
              <a:t>, </a:t>
            </a:r>
            <a:r>
              <a:rPr lang="en-US" dirty="0" err="1"/>
              <a:t>ko'proq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pinlar</a:t>
            </a:r>
            <a:r>
              <a:rPr lang="en-US" dirty="0"/>
              <a:t>,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to'rtta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kuchaytirgichni</a:t>
            </a:r>
            <a:r>
              <a:rPr lang="en-US" dirty="0"/>
              <a:t> </a:t>
            </a:r>
            <a:r>
              <a:rPr lang="en-US" dirty="0" err="1"/>
              <a:t>joylashtirishi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r>
              <a:rPr lang="en-US" dirty="0"/>
              <a:t>1 (b)-</a:t>
            </a:r>
            <a:r>
              <a:rPr lang="en-US" dirty="0" err="1"/>
              <a:t>rasmda</a:t>
            </a:r>
            <a:r>
              <a:rPr lang="en-US" dirty="0"/>
              <a:t> </a:t>
            </a:r>
            <a:r>
              <a:rPr lang="en-US" dirty="0" err="1"/>
              <a:t>sirtga</a:t>
            </a:r>
            <a:r>
              <a:rPr lang="en-US" dirty="0"/>
              <a:t> </a:t>
            </a:r>
            <a:r>
              <a:rPr lang="en-US" dirty="0" err="1"/>
              <a:t>o'rnatilgan</a:t>
            </a:r>
            <a:r>
              <a:rPr lang="en-US" dirty="0"/>
              <a:t> </a:t>
            </a:r>
            <a:r>
              <a:rPr lang="en-US" dirty="0" err="1"/>
              <a:t>texnologiya</a:t>
            </a:r>
            <a:r>
              <a:rPr lang="en-US" dirty="0"/>
              <a:t> (SMT) </a:t>
            </a:r>
            <a:r>
              <a:rPr lang="en-US" dirty="0" err="1"/>
              <a:t>komponenti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kichikroq</a:t>
            </a:r>
            <a:r>
              <a:rPr lang="en-US" dirty="0"/>
              <a:t> </a:t>
            </a:r>
            <a:r>
              <a:rPr lang="en-US" dirty="0" err="1"/>
              <a:t>jismoniy</a:t>
            </a:r>
            <a:r>
              <a:rPr lang="en-US" dirty="0"/>
              <a:t> </a:t>
            </a:r>
            <a:r>
              <a:rPr lang="en-US" dirty="0" err="1"/>
              <a:t>o'lchamdagi</a:t>
            </a:r>
            <a:r>
              <a:rPr lang="en-US" dirty="0"/>
              <a:t> </a:t>
            </a:r>
            <a:r>
              <a:rPr lang="en-US" dirty="0" err="1"/>
              <a:t>afzalliklarga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ammo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qo'lda</a:t>
            </a:r>
            <a:r>
              <a:rPr lang="en-US" dirty="0"/>
              <a:t> </a:t>
            </a:r>
            <a:r>
              <a:rPr lang="en-US" dirty="0" err="1"/>
              <a:t>yig'ishni</a:t>
            </a:r>
            <a:r>
              <a:rPr lang="en-US" dirty="0"/>
              <a:t> </a:t>
            </a:r>
            <a:r>
              <a:rPr lang="en-US" dirty="0" err="1"/>
              <a:t>qiyinlashtiradi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ko'pincha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yig'ish</a:t>
            </a:r>
            <a:r>
              <a:rPr lang="en-US" dirty="0"/>
              <a:t> </a:t>
            </a:r>
            <a:r>
              <a:rPr lang="en-US" dirty="0" err="1"/>
              <a:t>texnikasi</a:t>
            </a:r>
            <a:r>
              <a:rPr lang="en-US" dirty="0"/>
              <a:t> </a:t>
            </a:r>
            <a:r>
              <a:rPr lang="en-US" dirty="0" err="1"/>
              <a:t>qo'llaniladigan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hajmli</a:t>
            </a:r>
            <a:r>
              <a:rPr lang="en-US" dirty="0"/>
              <a:t> </a:t>
            </a:r>
            <a:r>
              <a:rPr lang="en-US" dirty="0" err="1"/>
              <a:t>mahsulotlarda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/>
              <a:t>.</a:t>
            </a:r>
          </a:p>
          <a:p>
            <a:pPr algn="just"/>
            <a:endParaRPr lang="en-US" dirty="0" smtClean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444208" y="4509120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dirty="0" smtClean="0"/>
              <a:t>                          b)</a:t>
            </a:r>
          </a:p>
          <a:p>
            <a:pPr algn="ctr"/>
            <a:r>
              <a:rPr lang="en-US" dirty="0" smtClean="0"/>
              <a:t>1-rasm</a:t>
            </a:r>
          </a:p>
          <a:p>
            <a:pPr algn="ctr"/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1" name="Rectangle 10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111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tanishuv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363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Ikkala</a:t>
            </a:r>
            <a:r>
              <a:rPr lang="en-US" dirty="0"/>
              <a:t> </a:t>
            </a:r>
            <a:r>
              <a:rPr lang="en-US" dirty="0" err="1"/>
              <a:t>paketda</a:t>
            </a:r>
            <a:r>
              <a:rPr lang="en-US" dirty="0"/>
              <a:t> </a:t>
            </a:r>
            <a:r>
              <a:rPr lang="en-US" dirty="0" err="1"/>
              <a:t>pinlar</a:t>
            </a:r>
            <a:r>
              <a:rPr lang="en-US" dirty="0"/>
              <a:t> </a:t>
            </a:r>
            <a:r>
              <a:rPr lang="en-US" dirty="0" err="1"/>
              <a:t>yuqoridan</a:t>
            </a:r>
            <a:r>
              <a:rPr lang="en-US" dirty="0"/>
              <a:t> </a:t>
            </a:r>
            <a:r>
              <a:rPr lang="en-US" dirty="0" err="1"/>
              <a:t>qaralganda</a:t>
            </a:r>
            <a:r>
              <a:rPr lang="en-US" dirty="0"/>
              <a:t> </a:t>
            </a:r>
            <a:r>
              <a:rPr lang="en-US" dirty="0" err="1"/>
              <a:t>soat</a:t>
            </a:r>
            <a:r>
              <a:rPr lang="en-US" dirty="0"/>
              <a:t> </a:t>
            </a:r>
            <a:r>
              <a:rPr lang="en-US" dirty="0" err="1"/>
              <a:t>sohasi</a:t>
            </a:r>
            <a:r>
              <a:rPr lang="en-US" dirty="0"/>
              <a:t> </a:t>
            </a:r>
            <a:r>
              <a:rPr lang="en-US" dirty="0" err="1"/>
              <a:t>farqli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raqamlangan</a:t>
            </a:r>
            <a:r>
              <a:rPr lang="en-US" dirty="0"/>
              <a:t>. Pin </a:t>
            </a:r>
            <a:r>
              <a:rPr lang="en-US" dirty="0" err="1"/>
              <a:t>raqami</a:t>
            </a:r>
            <a:r>
              <a:rPr lang="en-US" dirty="0"/>
              <a:t> 1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tirqish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ikkalasi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. </a:t>
            </a:r>
            <a:r>
              <a:rPr lang="en-US" dirty="0" err="1"/>
              <a:t>Pimlarning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ulanish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qurilmaning</a:t>
            </a:r>
            <a:r>
              <a:rPr lang="en-US" dirty="0"/>
              <a:t> "pin-</a:t>
            </a:r>
            <a:r>
              <a:rPr lang="en-US" dirty="0" err="1"/>
              <a:t>chiqishi</a:t>
            </a:r>
            <a:r>
              <a:rPr lang="en-US" dirty="0"/>
              <a:t>" deb </a:t>
            </a:r>
            <a:r>
              <a:rPr lang="en-US" dirty="0" err="1"/>
              <a:t>ataladi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2-rasmda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uchun </a:t>
            </a:r>
            <a:r>
              <a:rPr lang="en-US" dirty="0" err="1"/>
              <a:t>odatiy</a:t>
            </a:r>
            <a:r>
              <a:rPr lang="en-US" dirty="0"/>
              <a:t> pin-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tasvirlangan</a:t>
            </a:r>
            <a:r>
              <a:rPr lang="en-US" dirty="0"/>
              <a:t>.</a:t>
            </a:r>
          </a:p>
          <a:p>
            <a:pPr algn="just"/>
            <a:endParaRPr lang="en-US" dirty="0" smtClean="0"/>
          </a:p>
          <a:p>
            <a:endParaRPr lang="en-US" dirty="0"/>
          </a:p>
        </p:txBody>
      </p:sp>
      <p:pic>
        <p:nvPicPr>
          <p:cNvPr id="5" name="Picture 4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64388"/>
          <a:stretch/>
        </p:blipFill>
        <p:spPr bwMode="auto">
          <a:xfrm>
            <a:off x="755576" y="3739733"/>
            <a:ext cx="4536504" cy="16334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2003" t="46668" r="26270" b="5524"/>
          <a:stretch/>
        </p:blipFill>
        <p:spPr bwMode="auto">
          <a:xfrm>
            <a:off x="5952148" y="3739733"/>
            <a:ext cx="2220251" cy="16334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95736" y="5733256"/>
            <a:ext cx="4572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pin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444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tanishuv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55576" y="2780928"/>
            <a:ext cx="7715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/>
              <a:t>Yuqoridagi</a:t>
            </a:r>
            <a:r>
              <a:rPr lang="en-US" dirty="0" smtClean="0"/>
              <a:t> </a:t>
            </a:r>
            <a:r>
              <a:rPr lang="en-US" dirty="0" err="1" smtClean="0"/>
              <a:t>rasmlarda</a:t>
            </a:r>
            <a:r>
              <a:rPr lang="en-US" dirty="0" smtClean="0"/>
              <a:t> </a:t>
            </a:r>
            <a:r>
              <a:rPr lang="en-US" dirty="0" err="1"/>
              <a:t>V</a:t>
            </a:r>
            <a:r>
              <a:rPr lang="en-US" baseline="-25000" dirty="0" err="1"/>
              <a:t>pos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</a:t>
            </a:r>
            <a:r>
              <a:rPr lang="en-US" baseline="-25000" dirty="0" err="1"/>
              <a:t>neg</a:t>
            </a:r>
            <a:r>
              <a:rPr lang="en-US" dirty="0"/>
              <a:t> </a:t>
            </a:r>
            <a:r>
              <a:rPr lang="en-US" dirty="0" err="1"/>
              <a:t>etiketli</a:t>
            </a:r>
            <a:r>
              <a:rPr lang="en-US" dirty="0"/>
              <a:t> </a:t>
            </a:r>
            <a:r>
              <a:rPr lang="en-US" dirty="0" err="1"/>
              <a:t>ulanishlar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musbat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manfiy</a:t>
            </a:r>
            <a:r>
              <a:rPr lang="en-US" dirty="0"/>
              <a:t> </a:t>
            </a:r>
            <a:r>
              <a:rPr lang="en-US" dirty="0" err="1"/>
              <a:t>quvvat</a:t>
            </a:r>
            <a:r>
              <a:rPr lang="en-US" dirty="0"/>
              <a:t> </a:t>
            </a:r>
            <a:r>
              <a:rPr lang="en-US" dirty="0" err="1"/>
              <a:t>manbai</a:t>
            </a:r>
            <a:r>
              <a:rPr lang="en-US" dirty="0"/>
              <a:t> </a:t>
            </a:r>
            <a:r>
              <a:rPr lang="en-US" dirty="0" err="1"/>
              <a:t>kuchlanishlarini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miqdorlar</a:t>
            </a:r>
            <a:r>
              <a:rPr lang="en-US" dirty="0"/>
              <a:t> uchun </a:t>
            </a:r>
            <a:r>
              <a:rPr lang="en-US" dirty="0" err="1"/>
              <a:t>odatiy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+15 V </a:t>
            </a:r>
            <a:r>
              <a:rPr lang="en-US" dirty="0" err="1"/>
              <a:t>va</a:t>
            </a:r>
            <a:r>
              <a:rPr lang="en-US" dirty="0"/>
              <a:t> -15 V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kuchaytirgichlarning</a:t>
            </a:r>
            <a:r>
              <a:rPr lang="en-US" dirty="0"/>
              <a:t> </a:t>
            </a:r>
            <a:r>
              <a:rPr lang="en-US" dirty="0" err="1"/>
              <a:t>ko'plab</a:t>
            </a:r>
            <a:r>
              <a:rPr lang="en-US" dirty="0"/>
              <a:t> </a:t>
            </a:r>
            <a:r>
              <a:rPr lang="en-US" dirty="0" err="1"/>
              <a:t>jozibali</a:t>
            </a:r>
            <a:r>
              <a:rPr lang="en-US" dirty="0"/>
              <a:t> </a:t>
            </a:r>
            <a:r>
              <a:rPr lang="en-US" dirty="0" err="1"/>
              <a:t>xususiyatlaridan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doiradagi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sxemalarni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uchun </a:t>
            </a:r>
            <a:r>
              <a:rPr lang="en-US" dirty="0" err="1"/>
              <a:t>osongina</a:t>
            </a:r>
            <a:r>
              <a:rPr lang="en-US" dirty="0"/>
              <a:t> </a:t>
            </a:r>
            <a:r>
              <a:rPr lang="en-US" dirty="0" err="1"/>
              <a:t>sozlanishi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Bularga</a:t>
            </a:r>
            <a:r>
              <a:rPr lang="en-US" dirty="0"/>
              <a:t> </a:t>
            </a:r>
            <a:r>
              <a:rPr lang="en-US" dirty="0" err="1"/>
              <a:t>nafaqat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ko'rinishdagi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qo'shish</a:t>
            </a:r>
            <a:r>
              <a:rPr lang="en-US" dirty="0"/>
              <a:t>, </a:t>
            </a:r>
            <a:r>
              <a:rPr lang="en-US" dirty="0" err="1"/>
              <a:t>ayirish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o'zgartirish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funktsiyalarga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sxemalar</a:t>
            </a:r>
            <a:r>
              <a:rPr lang="en-US" dirty="0"/>
              <a:t> ham </a:t>
            </a:r>
            <a:r>
              <a:rPr lang="en-US" dirty="0" err="1"/>
              <a:t>kiradi</a:t>
            </a:r>
            <a:r>
              <a:rPr lang="en-US" dirty="0"/>
              <a:t>. Biz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darsda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sxemalarni</a:t>
            </a:r>
            <a:r>
              <a:rPr lang="en-US" dirty="0"/>
              <a:t> </a:t>
            </a:r>
            <a:r>
              <a:rPr lang="en-US" dirty="0" err="1"/>
              <a:t>ko'rib</a:t>
            </a:r>
            <a:r>
              <a:rPr lang="en-US" dirty="0"/>
              <a:t> </a:t>
            </a:r>
            <a:r>
              <a:rPr lang="en-US" dirty="0" err="1"/>
              <a:t>chiqamiz</a:t>
            </a:r>
            <a:r>
              <a:rPr lang="en-US" dirty="0"/>
              <a:t>.</a:t>
            </a:r>
          </a:p>
          <a:p>
            <a:pPr algn="just"/>
            <a:endParaRPr lang="en-US" dirty="0" smtClean="0"/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182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/>
              <a:t>Ideal </a:t>
            </a:r>
            <a:r>
              <a:rPr lang="en-US" sz="4000" dirty="0" err="1"/>
              <a:t>operatsion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3632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Biz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deyarli</a:t>
            </a:r>
            <a:r>
              <a:rPr lang="en-US" dirty="0"/>
              <a:t> ideal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kuchaytirgichlari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ta'kidladik</a:t>
            </a:r>
            <a:r>
              <a:rPr lang="en-US" dirty="0"/>
              <a:t>. </a:t>
            </a:r>
            <a:r>
              <a:rPr lang="en-US" dirty="0" err="1"/>
              <a:t>Ideallashtirilgan</a:t>
            </a:r>
            <a:r>
              <a:rPr lang="en-US" dirty="0"/>
              <a:t> </a:t>
            </a:r>
            <a:r>
              <a:rPr lang="en-US" dirty="0" err="1"/>
              <a:t>komponentlardan</a:t>
            </a:r>
            <a:r>
              <a:rPr lang="en-US" dirty="0"/>
              <a:t> </a:t>
            </a:r>
            <a:r>
              <a:rPr lang="en-US" dirty="0" err="1"/>
              <a:t>foydalanganda</a:t>
            </a:r>
            <a:r>
              <a:rPr lang="en-US" dirty="0"/>
              <a:t> </a:t>
            </a:r>
            <a:r>
              <a:rPr lang="en-US" dirty="0" err="1"/>
              <a:t>dizayn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shuning</a:t>
            </a:r>
            <a:r>
              <a:rPr lang="en-US" dirty="0"/>
              <a:t> uchun </a:t>
            </a:r>
            <a:r>
              <a:rPr lang="en-US" dirty="0" err="1"/>
              <a:t>dastlab</a:t>
            </a:r>
            <a:r>
              <a:rPr lang="en-US" dirty="0"/>
              <a:t> </a:t>
            </a:r>
            <a:r>
              <a:rPr lang="en-US" dirty="0" err="1"/>
              <a:t>bizning</a:t>
            </a:r>
            <a:r>
              <a:rPr lang="en-US" dirty="0"/>
              <a:t> </a:t>
            </a:r>
            <a:r>
              <a:rPr lang="en-US" dirty="0" err="1"/>
              <a:t>komponentlarimiz</a:t>
            </a:r>
            <a:r>
              <a:rPr lang="en-US" dirty="0"/>
              <a:t> </a:t>
            </a:r>
            <a:r>
              <a:rPr lang="en-US" dirty="0" err="1"/>
              <a:t>mukammal</a:t>
            </a:r>
            <a:r>
              <a:rPr lang="en-US" dirty="0"/>
              <a:t> deb </a:t>
            </a:r>
            <a:r>
              <a:rPr lang="en-US" dirty="0" err="1"/>
              <a:t>taxmin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ideal </a:t>
            </a:r>
            <a:r>
              <a:rPr lang="en-US" dirty="0" err="1"/>
              <a:t>bo'lmagan</a:t>
            </a:r>
            <a:r>
              <a:rPr lang="en-US" dirty="0"/>
              <a:t> </a:t>
            </a:r>
            <a:r>
              <a:rPr lang="en-US" dirty="0" err="1"/>
              <a:t>xususiyatlarning</a:t>
            </a:r>
            <a:r>
              <a:rPr lang="en-US" dirty="0"/>
              <a:t> </a:t>
            </a:r>
            <a:r>
              <a:rPr lang="en-US" dirty="0" err="1"/>
              <a:t>ta'sirini</a:t>
            </a:r>
            <a:r>
              <a:rPr lang="en-US" dirty="0"/>
              <a:t> </a:t>
            </a:r>
            <a:r>
              <a:rPr lang="en-US" dirty="0" err="1"/>
              <a:t>o'rganish</a:t>
            </a:r>
            <a:r>
              <a:rPr lang="en-US" dirty="0"/>
              <a:t> </a:t>
            </a:r>
            <a:r>
              <a:rPr lang="en-US" dirty="0" err="1"/>
              <a:t>odatiy</a:t>
            </a:r>
            <a:r>
              <a:rPr lang="en-US" dirty="0"/>
              <a:t> </a:t>
            </a:r>
            <a:r>
              <a:rPr lang="en-US" dirty="0" err="1"/>
              <a:t>holdir</a:t>
            </a:r>
            <a:r>
              <a:rPr lang="en-US" dirty="0"/>
              <a:t>.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kuchaytirgichlarda</a:t>
            </a:r>
            <a:r>
              <a:rPr lang="en-US" dirty="0"/>
              <a:t> </a:t>
            </a:r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uchun, </a:t>
            </a:r>
            <a:r>
              <a:rPr lang="en-US" dirty="0" err="1"/>
              <a:t>avvalambor</a:t>
            </a:r>
            <a:r>
              <a:rPr lang="en-US" dirty="0"/>
              <a:t>, ideal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o'zini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tutishi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tasavvurga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bo'lishimiz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Ideal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kuchaytirgichlari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qarshiligiga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qarshiligiga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manbadan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chiqarmaydi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yukning</a:t>
            </a:r>
            <a:r>
              <a:rPr lang="en-US" dirty="0"/>
              <a:t> </a:t>
            </a:r>
            <a:r>
              <a:rPr lang="en-US" dirty="0" err="1"/>
              <a:t>qiymatiga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qilmaydi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uchun,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kuchaytirgichdan</a:t>
            </a:r>
            <a:r>
              <a:rPr lang="en-US" dirty="0"/>
              <a:t> </a:t>
            </a:r>
            <a:r>
              <a:rPr lang="en-US" dirty="0" err="1"/>
              <a:t>foydalanganda</a:t>
            </a:r>
            <a:r>
              <a:rPr lang="en-US" dirty="0"/>
              <a:t> </a:t>
            </a:r>
            <a:r>
              <a:rPr lang="en-US" dirty="0" err="1"/>
              <a:t>yuklash</a:t>
            </a:r>
            <a:r>
              <a:rPr lang="en-US" dirty="0"/>
              <a:t> </a:t>
            </a:r>
            <a:r>
              <a:rPr lang="en-US" dirty="0" err="1"/>
              <a:t>effektlari</a:t>
            </a:r>
            <a:r>
              <a:rPr lang="en-US" dirty="0"/>
              <a:t> </a:t>
            </a:r>
            <a:r>
              <a:rPr lang="en-US" dirty="0" err="1"/>
              <a:t>bo'lmaydi</a:t>
            </a:r>
            <a:r>
              <a:rPr lang="en-US" dirty="0"/>
              <a:t>. Ideal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bo'lsada</a:t>
            </a:r>
            <a:r>
              <a:rPr lang="en-US" dirty="0"/>
              <a:t>,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kuchaytirishi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Shubhasiz</a:t>
            </a:r>
            <a:r>
              <a:rPr lang="en-US" dirty="0"/>
              <a:t>,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</a:t>
            </a:r>
            <a:r>
              <a:rPr lang="en-US" dirty="0" err="1"/>
              <a:t>kuchaytirish</a:t>
            </a:r>
            <a:r>
              <a:rPr lang="en-US" dirty="0"/>
              <a:t> </a:t>
            </a:r>
            <a:r>
              <a:rPr lang="en-US" dirty="0" err="1"/>
              <a:t>qo'llanilishiga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holatlar</a:t>
            </a:r>
            <a:r>
              <a:rPr lang="en-US" dirty="0"/>
              <a:t> uchun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kuchaytirish</a:t>
            </a:r>
            <a:r>
              <a:rPr lang="en-US" dirty="0"/>
              <a:t> "ideal" </a:t>
            </a:r>
            <a:r>
              <a:rPr lang="en-US" dirty="0" err="1"/>
              <a:t>ekanligi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061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/>
              <a:t>Ideal </a:t>
            </a:r>
            <a:r>
              <a:rPr lang="en-US" sz="4000" dirty="0" err="1"/>
              <a:t>operatsion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1559" y="2276872"/>
            <a:ext cx="799288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Biroq</a:t>
            </a:r>
            <a:r>
              <a:rPr lang="en-US" dirty="0"/>
              <a:t>, biz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kuchaytirishini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qiymatga</a:t>
            </a:r>
            <a:r>
              <a:rPr lang="en-US" dirty="0"/>
              <a:t> </a:t>
            </a:r>
            <a:r>
              <a:rPr lang="en-US" dirty="0" err="1"/>
              <a:t>moslashtirish</a:t>
            </a:r>
            <a:r>
              <a:rPr lang="en-US" dirty="0"/>
              <a:t> uchun </a:t>
            </a:r>
            <a:r>
              <a:rPr lang="en-US" dirty="0" err="1"/>
              <a:t>ishlatilishi</a:t>
            </a:r>
            <a:r>
              <a:rPr lang="en-US" dirty="0"/>
              <a:t> </a:t>
            </a:r>
            <a:r>
              <a:rPr lang="en-US" dirty="0" err="1"/>
              <a:t>mumkinligini</a:t>
            </a:r>
            <a:r>
              <a:rPr lang="en-US" dirty="0"/>
              <a:t> </a:t>
            </a:r>
            <a:r>
              <a:rPr lang="en-US" dirty="0" err="1"/>
              <a:t>ko'rdik</a:t>
            </a:r>
            <a:r>
              <a:rPr lang="en-US" dirty="0"/>
              <a:t> (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kuchaytirishi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), agar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tsiklning</a:t>
            </a:r>
            <a:r>
              <a:rPr lang="en-US" dirty="0"/>
              <a:t> </a:t>
            </a:r>
            <a:r>
              <a:rPr lang="en-US" dirty="0" err="1"/>
              <a:t>kuchaytirishi</a:t>
            </a:r>
            <a:r>
              <a:rPr lang="en-US" dirty="0"/>
              <a:t> </a:t>
            </a:r>
            <a:r>
              <a:rPr lang="en-US" dirty="0" err="1"/>
              <a:t>yetarlicha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uchun,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aloqadan</a:t>
            </a:r>
            <a:r>
              <a:rPr lang="en-US" dirty="0"/>
              <a:t> </a:t>
            </a:r>
            <a:r>
              <a:rPr lang="en-US" dirty="0" err="1"/>
              <a:t>foydalanganda</a:t>
            </a:r>
            <a:r>
              <a:rPr lang="en-US" dirty="0"/>
              <a:t>, </a:t>
            </a:r>
            <a:r>
              <a:rPr lang="en-US" dirty="0" err="1"/>
              <a:t>iloji</a:t>
            </a:r>
            <a:r>
              <a:rPr lang="en-US" dirty="0"/>
              <a:t> </a:t>
            </a:r>
            <a:r>
              <a:rPr lang="en-US" dirty="0" err="1"/>
              <a:t>boricha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tsiklli</a:t>
            </a:r>
            <a:r>
              <a:rPr lang="en-US" dirty="0"/>
              <a:t> </a:t>
            </a:r>
            <a:r>
              <a:rPr lang="en-US" dirty="0" err="1"/>
              <a:t>kuchaytirishga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bo'lish</a:t>
            </a:r>
            <a:r>
              <a:rPr lang="en-US" dirty="0"/>
              <a:t> </a:t>
            </a:r>
            <a:r>
              <a:rPr lang="en-US" dirty="0" err="1"/>
              <a:t>foydalidir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ideal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tsiklli</a:t>
            </a:r>
            <a:r>
              <a:rPr lang="en-US" dirty="0"/>
              <a:t> </a:t>
            </a:r>
            <a:r>
              <a:rPr lang="en-US" dirty="0" err="1"/>
              <a:t>kuchaytirishga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uchun, ideal op-amp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qarshiligiga</a:t>
            </a:r>
            <a:r>
              <a:rPr lang="en-US" dirty="0"/>
              <a:t>,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qarshiligiga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kuchlanishga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 3-rasmga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bering</a:t>
            </a:r>
            <a:r>
              <a:rPr lang="en-US" dirty="0"/>
              <a:t>,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qurilmaga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o'tmasligi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terminallari</a:t>
            </a:r>
            <a:r>
              <a:rPr lang="en-US" dirty="0"/>
              <a:t> </a:t>
            </a:r>
            <a:r>
              <a:rPr lang="en-US" dirty="0" err="1"/>
              <a:t>ulanmagan</a:t>
            </a:r>
            <a:r>
              <a:rPr lang="en-US" dirty="0"/>
              <a:t> </a:t>
            </a:r>
            <a:r>
              <a:rPr lang="en-US" dirty="0" err="1"/>
              <a:t>ko'rinadi</a:t>
            </a:r>
            <a:r>
              <a:rPr lang="en-US" dirty="0"/>
              <a:t>.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,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yo'qligini</a:t>
            </a:r>
            <a:r>
              <a:rPr lang="en-US" dirty="0"/>
              <a:t> </a:t>
            </a:r>
            <a:r>
              <a:rPr lang="en-US" dirty="0" err="1"/>
              <a:t>anglatadi</a:t>
            </a:r>
            <a:r>
              <a:rPr lang="en-US" dirty="0"/>
              <a:t>.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boshqariladigan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manbai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kuchlanishga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Av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differentsial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kuchlanishiga</a:t>
            </a:r>
            <a:r>
              <a:rPr lang="en-US" dirty="0"/>
              <a:t> Vi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, </a:t>
            </a:r>
            <a:r>
              <a:rPr lang="en-US" dirty="0" err="1"/>
              <a:t>kuchlanishning</a:t>
            </a:r>
            <a:r>
              <a:rPr lang="en-US" dirty="0"/>
              <a:t> </a:t>
            </a:r>
            <a:r>
              <a:rPr lang="en-US" dirty="0" err="1"/>
              <a:t>kuchayishi</a:t>
            </a:r>
            <a:r>
              <a:rPr lang="en-US" dirty="0"/>
              <a:t> Av </a:t>
            </a:r>
            <a:r>
              <a:rPr lang="en-US" dirty="0" err="1"/>
              <a:t>cheksizdir</a:t>
            </a:r>
            <a:r>
              <a:rPr lang="en-US" dirty="0"/>
              <a:t>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7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/>
              <a:t>Ideal </a:t>
            </a:r>
            <a:r>
              <a:rPr lang="en-US" sz="4000" dirty="0" err="1"/>
              <a:t>operatsion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47664" y="5507940"/>
            <a:ext cx="6162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3-rasm. Ideal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ekvivalent</a:t>
            </a:r>
            <a:r>
              <a:rPr lang="en-US" dirty="0"/>
              <a:t> </a:t>
            </a:r>
            <a:r>
              <a:rPr lang="en-US" dirty="0" err="1" smtClean="0"/>
              <a:t>sxemasi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3688" y="2643609"/>
            <a:ext cx="5322831" cy="2592288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1" name="Rectangle 10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726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Invertlamaydigan</a:t>
            </a:r>
            <a:r>
              <a:rPr lang="en-US" dirty="0"/>
              <a:t> (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) </a:t>
            </a:r>
            <a:r>
              <a:rPr lang="en-US" dirty="0" err="1"/>
              <a:t>kuchaytirgichlar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3632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Bizning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sxemalarimizdan</a:t>
            </a:r>
            <a:r>
              <a:rPr lang="en-US" dirty="0"/>
              <a:t> </a:t>
            </a:r>
            <a:r>
              <a:rPr lang="en-US" dirty="0" err="1"/>
              <a:t>birinchisi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. Bu 4 (a)-</a:t>
            </a:r>
            <a:r>
              <a:rPr lang="en-US" dirty="0" err="1"/>
              <a:t>rasmda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ctr"/>
            <a:r>
              <a:rPr lang="en-US" dirty="0"/>
              <a:t>4-rasm.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</a:t>
            </a:r>
            <a:r>
              <a:rPr lang="en-US" dirty="0" err="1" smtClean="0"/>
              <a:t>kuchaytirgich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2483768" y="2917979"/>
            <a:ext cx="5011018" cy="2965102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397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Invertlamaydigan</a:t>
            </a:r>
            <a:r>
              <a:rPr lang="en-US" dirty="0"/>
              <a:t> (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) </a:t>
            </a:r>
            <a:r>
              <a:rPr lang="en-US" dirty="0" err="1"/>
              <a:t>kuchaytirgichlar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1560" y="2276872"/>
            <a:ext cx="79928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Shuningdek</a:t>
            </a:r>
            <a:r>
              <a:rPr lang="en-US" dirty="0"/>
              <a:t>, 4-rasmda (b) </a:t>
            </a:r>
            <a:r>
              <a:rPr lang="en-US" dirty="0" err="1"/>
              <a:t>ko'rsatilgan</a:t>
            </a:r>
            <a:r>
              <a:rPr lang="en-US" dirty="0"/>
              <a:t>,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yo'nalishda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chizilgan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shakl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jihatdan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xususiyatlarga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O'quvchilar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sxemani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ikkala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tanib</a:t>
            </a:r>
            <a:r>
              <a:rPr lang="en-US" dirty="0"/>
              <a:t> </a:t>
            </a:r>
            <a:r>
              <a:rPr lang="en-US" dirty="0" err="1"/>
              <a:t>olishlari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foydalanishlari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Sxemani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printsiplardan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o'rniga</a:t>
            </a:r>
            <a:r>
              <a:rPr lang="en-US" dirty="0"/>
              <a:t>, biz </a:t>
            </a:r>
            <a:r>
              <a:rPr lang="en-US" dirty="0" err="1"/>
              <a:t>sxemaning</a:t>
            </a:r>
            <a:r>
              <a:rPr lang="en-US" dirty="0"/>
              <a:t> </a:t>
            </a:r>
            <a:r>
              <a:rPr lang="en-US" dirty="0" err="1"/>
              <a:t>ishlashini</a:t>
            </a:r>
            <a:r>
              <a:rPr lang="en-US" dirty="0"/>
              <a:t> </a:t>
            </a:r>
            <a:r>
              <a:rPr lang="en-US" dirty="0" err="1"/>
              <a:t>ko'rib</a:t>
            </a:r>
            <a:r>
              <a:rPr lang="en-US" dirty="0"/>
              <a:t> </a:t>
            </a:r>
            <a:r>
              <a:rPr lang="en-US" dirty="0" err="1"/>
              <a:t>chiqamiz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ideal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deb </a:t>
            </a:r>
            <a:r>
              <a:rPr lang="en-US" dirty="0" err="1"/>
              <a:t>faraz</a:t>
            </a:r>
            <a:r>
              <a:rPr lang="en-US" dirty="0"/>
              <a:t> </a:t>
            </a:r>
            <a:r>
              <a:rPr lang="en-US" dirty="0" err="1"/>
              <a:t>qilamiz</a:t>
            </a:r>
            <a:r>
              <a:rPr lang="en-US" dirty="0"/>
              <a:t>. Bu </a:t>
            </a:r>
            <a:r>
              <a:rPr lang="en-US" dirty="0" err="1"/>
              <a:t>tahlilni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qilishini</a:t>
            </a:r>
            <a:r>
              <a:rPr lang="en-US" dirty="0"/>
              <a:t> </a:t>
            </a:r>
            <a:r>
              <a:rPr lang="en-US" dirty="0" err="1"/>
              <a:t>ko'rasiz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/>
              <a:t>Birinchidan</a:t>
            </a:r>
            <a:r>
              <a:rPr lang="en-US" dirty="0"/>
              <a:t>,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kuchaytirishi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bo'lgani</a:t>
            </a:r>
            <a:r>
              <a:rPr lang="en-US" dirty="0"/>
              <a:t> uchun, agar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cheklangan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(V</a:t>
            </a:r>
            <a:r>
              <a:rPr lang="en-US" baseline="-25000" dirty="0"/>
              <a:t>+</a:t>
            </a:r>
            <a:r>
              <a:rPr lang="en-US" dirty="0"/>
              <a:t> - V</a:t>
            </a:r>
            <a:r>
              <a:rPr lang="en-US" baseline="-25000" dirty="0"/>
              <a:t>-</a:t>
            </a:r>
            <a:r>
              <a:rPr lang="en-US" dirty="0"/>
              <a:t>) </a:t>
            </a:r>
            <a:r>
              <a:rPr lang="en-US" dirty="0" err="1"/>
              <a:t>nolga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smtClean="0"/>
              <a:t>uchun</a:t>
            </a:r>
          </a:p>
          <a:p>
            <a:endParaRPr lang="en-US" dirty="0"/>
          </a:p>
          <a:p>
            <a:pPr algn="ctr"/>
            <a:r>
              <a:rPr lang="en-US" dirty="0"/>
              <a:t>V</a:t>
            </a:r>
            <a:r>
              <a:rPr lang="en-US" baseline="-25000" dirty="0"/>
              <a:t>−</a:t>
            </a:r>
            <a:r>
              <a:rPr lang="en-US" dirty="0"/>
              <a:t> = V</a:t>
            </a:r>
            <a:r>
              <a:rPr lang="en-US" baseline="-25000" dirty="0"/>
              <a:t>+</a:t>
            </a:r>
            <a:r>
              <a:rPr lang="en-US" dirty="0"/>
              <a:t> = V</a:t>
            </a:r>
            <a:r>
              <a:rPr lang="en-US" baseline="-25000" dirty="0"/>
              <a:t>i</a:t>
            </a:r>
            <a:endParaRPr lang="en-US" dirty="0"/>
          </a:p>
          <a:p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596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Invertlamaydigan</a:t>
            </a:r>
            <a:r>
              <a:rPr lang="en-US" dirty="0"/>
              <a:t> (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) </a:t>
            </a:r>
            <a:r>
              <a:rPr lang="en-US" dirty="0" err="1"/>
              <a:t>kuchaytirgichlar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83568" y="2276872"/>
                <a:ext cx="7992888" cy="4278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/>
                  <a:t>Operatsion</a:t>
                </a:r>
                <a:r>
                  <a:rPr lang="en-US" dirty="0"/>
                  <a:t> </a:t>
                </a:r>
                <a:r>
                  <a:rPr lang="en-US" dirty="0" err="1"/>
                  <a:t>kuchaytirgich</a:t>
                </a:r>
                <a:r>
                  <a:rPr lang="en-US" dirty="0"/>
                  <a:t> </a:t>
                </a:r>
                <a:r>
                  <a:rPr lang="en-US" dirty="0" err="1"/>
                  <a:t>cheksiz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qarshiligiga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</a:t>
                </a:r>
                <a:r>
                  <a:rPr lang="en-US" dirty="0" err="1"/>
                  <a:t>bo'lgani</a:t>
                </a:r>
                <a:r>
                  <a:rPr lang="en-US" dirty="0"/>
                  <a:t> uchun </a:t>
                </a:r>
                <a:r>
                  <a:rPr lang="en-US" dirty="0" err="1"/>
                  <a:t>uning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oqimi</a:t>
                </a:r>
                <a:r>
                  <a:rPr lang="en-US" dirty="0"/>
                  <a:t> </a:t>
                </a:r>
                <a:r>
                  <a:rPr lang="en-US" dirty="0" err="1"/>
                  <a:t>nolga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 </a:t>
                </a:r>
                <a:r>
                  <a:rPr lang="en-US" dirty="0" err="1"/>
                  <a:t>bo'lishi</a:t>
                </a:r>
                <a:r>
                  <a:rPr lang="en-US" dirty="0"/>
                  <a:t> </a:t>
                </a:r>
                <a:r>
                  <a:rPr lang="en-US" dirty="0" err="1"/>
                  <a:t>kerak</a:t>
                </a:r>
                <a:r>
                  <a:rPr lang="en-US" dirty="0"/>
                  <a:t>. </a:t>
                </a:r>
                <a:r>
                  <a:rPr lang="en-US" dirty="0" err="1"/>
                  <a:t>Shuning</a:t>
                </a:r>
                <a:r>
                  <a:rPr lang="en-US" dirty="0"/>
                  <a:t> uchun, V</a:t>
                </a:r>
                <a:r>
                  <a:rPr lang="en-US" baseline="-25000" dirty="0"/>
                  <a:t>−</a:t>
                </a:r>
                <a:r>
                  <a:rPr lang="en-US" dirty="0"/>
                  <a:t> </a:t>
                </a:r>
                <a:r>
                  <a:rPr lang="en-US" dirty="0" err="1"/>
                  <a:t>shunchaki</a:t>
                </a:r>
                <a:r>
                  <a:rPr lang="en-US" dirty="0"/>
                  <a:t> </a:t>
                </a:r>
                <a:r>
                  <a:rPr lang="en-US" dirty="0" err="1"/>
                  <a:t>chiqish</a:t>
                </a:r>
                <a:r>
                  <a:rPr lang="en-US" dirty="0"/>
                  <a:t> </a:t>
                </a:r>
                <a:r>
                  <a:rPr lang="en-US" dirty="0" err="1"/>
                  <a:t>kuchlanishi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R1 </a:t>
                </a:r>
                <a:r>
                  <a:rPr lang="en-US" dirty="0" err="1"/>
                  <a:t>va</a:t>
                </a:r>
                <a:r>
                  <a:rPr lang="en-US" dirty="0"/>
                  <a:t> R2 </a:t>
                </a:r>
                <a:r>
                  <a:rPr lang="en-US" dirty="0" err="1"/>
                  <a:t>tomonidan</a:t>
                </a:r>
                <a:r>
                  <a:rPr lang="en-US" dirty="0"/>
                  <a:t> </a:t>
                </a:r>
                <a:r>
                  <a:rPr lang="en-US" dirty="0" err="1"/>
                  <a:t>hosil</a:t>
                </a:r>
                <a:r>
                  <a:rPr lang="en-US" dirty="0"/>
                  <a:t> </a:t>
                </a:r>
                <a:r>
                  <a:rPr lang="en-US" dirty="0" err="1"/>
                  <a:t>qilingan</a:t>
                </a:r>
                <a:r>
                  <a:rPr lang="en-US" dirty="0"/>
                  <a:t> </a:t>
                </a:r>
                <a:r>
                  <a:rPr lang="en-US" dirty="0" err="1"/>
                  <a:t>potentsial</a:t>
                </a:r>
                <a:r>
                  <a:rPr lang="en-US" dirty="0"/>
                  <a:t> </a:t>
                </a:r>
                <a:r>
                  <a:rPr lang="en-US" dirty="0" err="1"/>
                  <a:t>bo'luvchi</a:t>
                </a:r>
                <a:r>
                  <a:rPr lang="en-US" dirty="0"/>
                  <a:t> </a:t>
                </a:r>
                <a:r>
                  <a:rPr lang="en-US" dirty="0" err="1"/>
                  <a:t>bilan</a:t>
                </a:r>
                <a:r>
                  <a:rPr lang="en-US" dirty="0"/>
                  <a:t> </a:t>
                </a:r>
                <a:r>
                  <a:rPr lang="en-US" dirty="0" err="1"/>
                  <a:t>aniqlanadi</a:t>
                </a:r>
                <a:r>
                  <a:rPr lang="en-US" dirty="0"/>
                  <a:t>. </a:t>
                </a:r>
                <a:r>
                  <a:rPr lang="en-US" dirty="0" err="1"/>
                  <a:t>Shunday</a:t>
                </a:r>
                <a:r>
                  <a:rPr lang="en-US" dirty="0"/>
                  <a:t> </a:t>
                </a:r>
                <a:r>
                  <a:rPr lang="en-US" dirty="0" err="1"/>
                  <a:t>qilib</a:t>
                </a:r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Shuning</a:t>
                </a:r>
                <a:r>
                  <a:rPr lang="en-US" dirty="0" smtClean="0"/>
                  <a:t> </a:t>
                </a:r>
                <a:r>
                  <a:rPr lang="en-US" dirty="0"/>
                  <a:t>uchun, V</a:t>
                </a:r>
                <a:r>
                  <a:rPr lang="en-US" baseline="-25000" dirty="0"/>
                  <a:t>−</a:t>
                </a:r>
                <a:r>
                  <a:rPr lang="en-US" dirty="0"/>
                  <a:t> = V</a:t>
                </a:r>
                <a:r>
                  <a:rPr lang="en-US" baseline="-25000" dirty="0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bo’lgani</a:t>
                </a:r>
                <a:r>
                  <a:rPr lang="en-US" dirty="0"/>
                  <a:t> uchun,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va</a:t>
                </a:r>
                <a:r>
                  <a:rPr lang="en-US" dirty="0" smtClean="0"/>
                  <a:t> </a:t>
                </a:r>
                <a:r>
                  <a:rPr lang="en-US" dirty="0" err="1"/>
                  <a:t>sxemaning</a:t>
                </a:r>
                <a:r>
                  <a:rPr lang="en-US" dirty="0"/>
                  <a:t> </a:t>
                </a:r>
                <a:r>
                  <a:rPr lang="en-US" dirty="0" err="1"/>
                  <a:t>umumiy</a:t>
                </a:r>
                <a:r>
                  <a:rPr lang="en-US" dirty="0"/>
                  <a:t> </a:t>
                </a:r>
                <a:r>
                  <a:rPr lang="en-US" dirty="0" err="1"/>
                  <a:t>kuchaytirish</a:t>
                </a:r>
                <a:r>
                  <a:rPr lang="en-US" dirty="0"/>
                  <a:t> </a:t>
                </a:r>
                <a:r>
                  <a:rPr lang="en-US" dirty="0" err="1"/>
                  <a:t>ko’rsatkichi</a:t>
                </a:r>
                <a:r>
                  <a:rPr lang="en-US" dirty="0"/>
                  <a:t> </a:t>
                </a:r>
                <a:r>
                  <a:rPr lang="en-US" dirty="0" err="1"/>
                  <a:t>quyidagiga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2276872"/>
                <a:ext cx="7992888" cy="4278222"/>
              </a:xfrm>
              <a:prstGeom prst="rect">
                <a:avLst/>
              </a:prstGeom>
              <a:blipFill>
                <a:blip r:embed="rId2"/>
                <a:stretch>
                  <a:fillRect l="-610" t="-8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616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2132856"/>
            <a:ext cx="6552728" cy="417646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6131024" cy="17275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Invertlamaydigan (teskari bo’lmagan) kuchaytirgichlar</a:t>
            </a:r>
            <a:endParaRPr lang="en-US" sz="4000" dirty="0"/>
          </a:p>
        </p:txBody>
      </p:sp>
      <p:grpSp>
        <p:nvGrpSpPr>
          <p:cNvPr id="6" name="Group 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306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Invertlamaydigan</a:t>
            </a:r>
            <a:r>
              <a:rPr lang="en-US" dirty="0"/>
              <a:t> (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) </a:t>
            </a:r>
            <a:r>
              <a:rPr lang="en-US" dirty="0" err="1"/>
              <a:t>kuchaytirgichlar</a:t>
            </a:r>
            <a:endParaRPr lang="en-US" sz="4000" dirty="0"/>
          </a:p>
        </p:txBody>
      </p:sp>
      <p:grpSp>
        <p:nvGrpSpPr>
          <p:cNvPr id="6" name="Group 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254172"/>
            <a:ext cx="8382000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74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Invertlamaydigan</a:t>
            </a:r>
            <a:r>
              <a:rPr lang="en-US" dirty="0"/>
              <a:t> (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) </a:t>
            </a:r>
            <a:r>
              <a:rPr lang="en-US" dirty="0" err="1"/>
              <a:t>kuchaytirgichlar</a:t>
            </a:r>
            <a:endParaRPr lang="en-US" sz="4000" dirty="0"/>
          </a:p>
        </p:txBody>
      </p:sp>
      <p:grpSp>
        <p:nvGrpSpPr>
          <p:cNvPr id="6" name="Group 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2132856"/>
            <a:ext cx="6840760" cy="447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26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Invertlovchi</a:t>
            </a:r>
            <a:r>
              <a:rPr lang="en-US" sz="4000" dirty="0"/>
              <a:t> (</a:t>
            </a:r>
            <a:r>
              <a:rPr lang="en-US" sz="4000" dirty="0" err="1"/>
              <a:t>teskari</a:t>
            </a:r>
            <a:r>
              <a:rPr lang="en-US" sz="4000" dirty="0"/>
              <a:t>)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5338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sxemalarimizdan</a:t>
            </a:r>
            <a:r>
              <a:rPr lang="en-US" dirty="0"/>
              <a:t> </a:t>
            </a:r>
            <a:r>
              <a:rPr lang="en-US" dirty="0" err="1"/>
              <a:t>ikkinchisi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kuchaytirgichdir</a:t>
            </a:r>
            <a:r>
              <a:rPr lang="en-US" dirty="0"/>
              <a:t>. Bu 5-rasmda </a:t>
            </a:r>
            <a:r>
              <a:rPr lang="en-US" dirty="0" err="1"/>
              <a:t>ko'rsatilgan</a:t>
            </a:r>
            <a:r>
              <a:rPr lang="en-US" dirty="0"/>
              <a:t>.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sxemada</a:t>
            </a:r>
            <a:r>
              <a:rPr lang="en-US" dirty="0"/>
              <a:t> </a:t>
            </a:r>
            <a:r>
              <a:rPr lang="en-US" dirty="0" err="1"/>
              <a:t>bo'lgani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,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kuchaytirish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bo'lgani</a:t>
            </a:r>
            <a:r>
              <a:rPr lang="en-US" dirty="0"/>
              <a:t> uchun, agar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cheklangan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(V</a:t>
            </a:r>
            <a:r>
              <a:rPr lang="en-US" baseline="-25000" dirty="0"/>
              <a:t>+</a:t>
            </a:r>
            <a:r>
              <a:rPr lang="en-US" dirty="0"/>
              <a:t> - V</a:t>
            </a:r>
            <a:r>
              <a:rPr lang="en-US" baseline="-25000" dirty="0"/>
              <a:t>-</a:t>
            </a:r>
            <a:r>
              <a:rPr lang="en-US" dirty="0"/>
              <a:t>) </a:t>
            </a:r>
            <a:r>
              <a:rPr lang="en-US" dirty="0" err="1"/>
              <a:t>nolga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smtClean="0"/>
              <a:t>uchun</a:t>
            </a:r>
          </a:p>
          <a:p>
            <a:endParaRPr lang="en-US" dirty="0"/>
          </a:p>
          <a:p>
            <a:pPr algn="ctr"/>
            <a:r>
              <a:rPr lang="en-US" dirty="0"/>
              <a:t>V</a:t>
            </a:r>
            <a:r>
              <a:rPr lang="en-US" baseline="-25000" dirty="0"/>
              <a:t>−</a:t>
            </a:r>
            <a:r>
              <a:rPr lang="en-US" dirty="0"/>
              <a:t> = V</a:t>
            </a:r>
            <a:r>
              <a:rPr lang="en-US" baseline="-25000" dirty="0"/>
              <a:t>+</a:t>
            </a:r>
            <a:r>
              <a:rPr lang="en-US" dirty="0"/>
              <a:t> = </a:t>
            </a:r>
            <a:r>
              <a:rPr lang="en-US" dirty="0" smtClean="0"/>
              <a:t>0</a:t>
            </a:r>
            <a:endParaRPr lang="en-US" dirty="0"/>
          </a:p>
          <a:p>
            <a:endParaRPr lang="en-US" dirty="0" smtClean="0"/>
          </a:p>
          <a:p>
            <a:pPr algn="just"/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qarshiligiga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bo'lgani</a:t>
            </a:r>
            <a:r>
              <a:rPr lang="en-US" dirty="0"/>
              <a:t> uchun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oqimi</a:t>
            </a:r>
            <a:r>
              <a:rPr lang="en-US" dirty="0"/>
              <a:t> </a:t>
            </a:r>
            <a:r>
              <a:rPr lang="en-US" dirty="0" err="1"/>
              <a:t>nolga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uchun I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I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oqimlari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qarama-qarshi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846988" y="2636912"/>
            <a:ext cx="3241198" cy="23327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15029" y="4869160"/>
            <a:ext cx="2994346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5-rasm.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342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Invertlovchi</a:t>
            </a:r>
            <a:r>
              <a:rPr lang="en-US" sz="4000" dirty="0"/>
              <a:t> (</a:t>
            </a:r>
            <a:r>
              <a:rPr lang="en-US" sz="4000" dirty="0" err="1"/>
              <a:t>teskari</a:t>
            </a:r>
            <a:r>
              <a:rPr lang="en-US" sz="4000" dirty="0"/>
              <a:t>)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24056" y="2002234"/>
                <a:ext cx="8363272" cy="52671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/>
                  <a:t>Ikki</a:t>
                </a:r>
                <a:r>
                  <a:rPr lang="en-US" dirty="0"/>
                  <a:t> </a:t>
                </a:r>
                <a:r>
                  <a:rPr lang="en-US" dirty="0" err="1"/>
                  <a:t>rezistorga</a:t>
                </a:r>
                <a:r>
                  <a:rPr lang="en-US" dirty="0"/>
                  <a:t> Ohm </a:t>
                </a:r>
                <a:r>
                  <a:rPr lang="en-US" dirty="0" err="1"/>
                  <a:t>qonunini</a:t>
                </a:r>
                <a:r>
                  <a:rPr lang="en-US" dirty="0"/>
                  <a:t> </a:t>
                </a:r>
                <a:r>
                  <a:rPr lang="en-US" dirty="0" err="1"/>
                  <a:t>qo'llash</a:t>
                </a:r>
                <a:r>
                  <a:rPr lang="en-US" dirty="0"/>
                  <a:t> </a:t>
                </a:r>
                <a:r>
                  <a:rPr lang="en-US" dirty="0" err="1"/>
                  <a:t>orqali</a:t>
                </a:r>
                <a:r>
                  <a:rPr lang="en-US" dirty="0"/>
                  <a:t> biz </a:t>
                </a:r>
                <a:r>
                  <a:rPr lang="en-US" dirty="0" err="1"/>
                  <a:t>buni</a:t>
                </a:r>
                <a:r>
                  <a:rPr lang="en-US" dirty="0"/>
                  <a:t> </a:t>
                </a:r>
                <a:r>
                  <a:rPr lang="en-US" dirty="0" err="1" smtClean="0"/>
                  <a:t>ko'ramiz</a:t>
                </a:r>
                <a:endParaRPr lang="en-US" dirty="0" smtClean="0"/>
              </a:p>
              <a:p>
                <a:endParaRPr lang="en-US" dirty="0"/>
              </a:p>
              <a:p>
                <a:pPr algn="ctr"/>
                <a:r>
                  <a:rPr lang="en-US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− 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− 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  <a:p>
                <a:r>
                  <a:rPr lang="en-US" dirty="0" err="1" smtClean="0"/>
                  <a:t>Va</a:t>
                </a:r>
                <a:endParaRPr lang="en-US" dirty="0" smtClean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Shuningdek</a:t>
                </a:r>
                <a:r>
                  <a:rPr lang="en-US" dirty="0"/>
                  <a:t>, I</a:t>
                </a:r>
                <a:r>
                  <a:rPr lang="en-US" baseline="-25000" dirty="0"/>
                  <a:t>1</a:t>
                </a:r>
                <a:r>
                  <a:rPr lang="en-US" dirty="0"/>
                  <a:t> = -I</a:t>
                </a:r>
                <a:r>
                  <a:rPr lang="en-US" baseline="-25000" dirty="0"/>
                  <a:t>2 </a:t>
                </a:r>
                <a:r>
                  <a:rPr lang="en-US" dirty="0" err="1"/>
                  <a:t>bo’lganligi</a:t>
                </a:r>
                <a:r>
                  <a:rPr lang="en-US" dirty="0"/>
                  <a:t> </a:t>
                </a:r>
                <a:r>
                  <a:rPr lang="en-US" dirty="0" err="1"/>
                  <a:t>sababli</a:t>
                </a:r>
                <a:r>
                  <a:rPr lang="en-US" dirty="0"/>
                  <a:t>,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va</a:t>
                </a:r>
                <a:r>
                  <a:rPr lang="en-US" dirty="0" smtClean="0"/>
                  <a:t> </a:t>
                </a:r>
                <a:r>
                  <a:rPr lang="en-US" dirty="0" err="1"/>
                  <a:t>kuchaytirish</a:t>
                </a:r>
                <a:r>
                  <a:rPr lang="en-US" dirty="0"/>
                  <a:t> </a:t>
                </a:r>
                <a:r>
                  <a:rPr lang="en-US" dirty="0" err="1"/>
                  <a:t>koeffitsienti</a:t>
                </a:r>
                <a:r>
                  <a:rPr lang="en-US" dirty="0"/>
                  <a:t> G </a:t>
                </a:r>
                <a:r>
                  <a:rPr lang="en-US" dirty="0" err="1"/>
                  <a:t>quyidagicha</a:t>
                </a:r>
                <a:r>
                  <a:rPr lang="en-US" dirty="0"/>
                  <a:t> </a:t>
                </a:r>
                <a:r>
                  <a:rPr lang="en-US" dirty="0" err="1"/>
                  <a:t>juda</a:t>
                </a:r>
                <a:r>
                  <a:rPr lang="en-US" dirty="0"/>
                  <a:t> soda </a:t>
                </a:r>
                <a:r>
                  <a:rPr lang="en-US" dirty="0" err="1"/>
                  <a:t>natijaga</a:t>
                </a:r>
                <a:r>
                  <a:rPr lang="en-US" dirty="0"/>
                  <a:t> </a:t>
                </a:r>
                <a:r>
                  <a:rPr lang="en-US" dirty="0" err="1"/>
                  <a:t>erishadi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pPr algn="just"/>
                <a:endParaRPr lang="en-US" dirty="0" smtClean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056" y="2002234"/>
                <a:ext cx="8363272" cy="5267148"/>
              </a:xfrm>
              <a:prstGeom prst="rect">
                <a:avLst/>
              </a:prstGeom>
              <a:blipFill>
                <a:blip r:embed="rId2"/>
                <a:stretch>
                  <a:fillRect l="-656" t="-5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104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Invertlovchi</a:t>
            </a:r>
            <a:r>
              <a:rPr lang="en-US" sz="4000" dirty="0"/>
              <a:t> (</a:t>
            </a:r>
            <a:r>
              <a:rPr lang="en-US" sz="4000" dirty="0" err="1"/>
              <a:t>teskari</a:t>
            </a:r>
            <a:r>
              <a:rPr lang="en-US" sz="4000" dirty="0"/>
              <a:t>)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9552" y="2420888"/>
            <a:ext cx="78203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Kuchaytirish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</a:t>
            </a:r>
            <a:r>
              <a:rPr lang="en-US" dirty="0" err="1"/>
              <a:t>ifodasidagi</a:t>
            </a:r>
            <a:r>
              <a:rPr lang="en-US" dirty="0"/>
              <a:t> minus </a:t>
            </a:r>
            <a:r>
              <a:rPr lang="en-US" dirty="0" err="1"/>
              <a:t>belgisiga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bering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haqiqatan</a:t>
            </a:r>
            <a:r>
              <a:rPr lang="en-US" dirty="0"/>
              <a:t> ham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sxemada</a:t>
            </a:r>
            <a:r>
              <a:rPr lang="en-US" dirty="0"/>
              <a:t> </a:t>
            </a:r>
            <a:r>
              <a:rPr lang="en-US" dirty="0" err="1"/>
              <a:t>manfiy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inverting </a:t>
            </a:r>
            <a:r>
              <a:rPr lang="en-US" dirty="0" err="1"/>
              <a:t>kirishidagi</a:t>
            </a:r>
            <a:r>
              <a:rPr lang="en-US" dirty="0"/>
              <a:t> (V−) </a:t>
            </a:r>
            <a:r>
              <a:rPr lang="en-US" dirty="0" err="1"/>
              <a:t>kuchlanishni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voltda</a:t>
            </a:r>
            <a:r>
              <a:rPr lang="en-US" dirty="0"/>
              <a:t> </a:t>
            </a:r>
            <a:r>
              <a:rPr lang="en-US" dirty="0" err="1"/>
              <a:t>saqlaydi</a:t>
            </a:r>
            <a:r>
              <a:rPr lang="en-US" dirty="0"/>
              <a:t>. </a:t>
            </a:r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ta'kidlash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mumkinki</a:t>
            </a:r>
            <a:r>
              <a:rPr lang="en-US" dirty="0"/>
              <a:t>, agar V-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</a:t>
            </a:r>
            <a:r>
              <a:rPr lang="en-US" dirty="0" err="1"/>
              <a:t>kirishdagi</a:t>
            </a:r>
            <a:r>
              <a:rPr lang="en-US" dirty="0"/>
              <a:t> </a:t>
            </a:r>
            <a:r>
              <a:rPr lang="en-US" dirty="0" err="1"/>
              <a:t>kuchlanishdan</a:t>
            </a:r>
            <a:r>
              <a:rPr lang="en-US" dirty="0"/>
              <a:t> (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volt) </a:t>
            </a:r>
            <a:r>
              <a:rPr lang="en-US" dirty="0" err="1"/>
              <a:t>musbatroq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chiqishi</a:t>
            </a:r>
            <a:r>
              <a:rPr lang="en-US" dirty="0"/>
              <a:t> </a:t>
            </a:r>
            <a:r>
              <a:rPr lang="en-US" dirty="0" err="1"/>
              <a:t>manfiy</a:t>
            </a:r>
            <a:r>
              <a:rPr lang="en-US" dirty="0"/>
              <a:t> </a:t>
            </a:r>
            <a:r>
              <a:rPr lang="en-US" dirty="0" err="1"/>
              <a:t>bo'lishiga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V- </a:t>
            </a:r>
            <a:r>
              <a:rPr lang="en-US" dirty="0" err="1"/>
              <a:t>manfiyni</a:t>
            </a:r>
            <a:r>
              <a:rPr lang="en-US" dirty="0"/>
              <a:t> </a:t>
            </a:r>
            <a:r>
              <a:rPr lang="en-US" dirty="0" err="1"/>
              <a:t>keltirib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 R1 </a:t>
            </a:r>
            <a:r>
              <a:rPr lang="en-US" dirty="0" err="1"/>
              <a:t>orqali</a:t>
            </a:r>
            <a:r>
              <a:rPr lang="en-US" dirty="0"/>
              <a:t>. Agar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tomondan</a:t>
            </a:r>
            <a:r>
              <a:rPr lang="en-US" dirty="0"/>
              <a:t>, V-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voltga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manfiy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musbat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V-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holga</a:t>
            </a:r>
            <a:r>
              <a:rPr lang="en-US" dirty="0"/>
              <a:t> </a:t>
            </a:r>
            <a:r>
              <a:rPr lang="en-US" dirty="0" err="1"/>
              <a:t>keltiradi</a:t>
            </a:r>
            <a:r>
              <a:rPr lang="en-US" dirty="0"/>
              <a:t>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970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Invertlovchi</a:t>
            </a:r>
            <a:r>
              <a:rPr lang="en-US" sz="4000" dirty="0"/>
              <a:t> (</a:t>
            </a:r>
            <a:r>
              <a:rPr lang="en-US" sz="4000" dirty="0" err="1"/>
              <a:t>teskari</a:t>
            </a:r>
            <a:r>
              <a:rPr lang="en-US" sz="4000" dirty="0"/>
              <a:t>)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grpSp>
        <p:nvGrpSpPr>
          <p:cNvPr id="6" name="Group 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254172"/>
            <a:ext cx="8763000" cy="416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04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Invertlovchi</a:t>
            </a:r>
            <a:r>
              <a:rPr lang="en-US" sz="4000" dirty="0"/>
              <a:t> (</a:t>
            </a:r>
            <a:r>
              <a:rPr lang="en-US" sz="4000" dirty="0" err="1"/>
              <a:t>teskari</a:t>
            </a:r>
            <a:r>
              <a:rPr lang="en-US" sz="4000" dirty="0"/>
              <a:t>)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grpSp>
        <p:nvGrpSpPr>
          <p:cNvPr id="6" name="Group 5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2017471"/>
            <a:ext cx="7128792" cy="463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8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Bir</a:t>
            </a:r>
            <a:r>
              <a:rPr lang="en-US" sz="4000" dirty="0"/>
              <a:t> </a:t>
            </a:r>
            <a:r>
              <a:rPr lang="en-US" sz="4000" dirty="0" err="1"/>
              <a:t>birlik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7200" y="2276872"/>
                <a:ext cx="5770984" cy="42670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/>
                  <a:t>Bu </a:t>
                </a:r>
                <a:r>
                  <a:rPr lang="en-US" dirty="0" err="1"/>
                  <a:t>teskari</a:t>
                </a:r>
                <a:r>
                  <a:rPr lang="en-US" dirty="0"/>
                  <a:t> </a:t>
                </a:r>
                <a:r>
                  <a:rPr lang="en-US" dirty="0" err="1"/>
                  <a:t>bo'lmagan</a:t>
                </a:r>
                <a:r>
                  <a:rPr lang="en-US" dirty="0"/>
                  <a:t> </a:t>
                </a:r>
                <a:r>
                  <a:rPr lang="en-US" dirty="0" err="1"/>
                  <a:t>kuchaytirgichning</a:t>
                </a:r>
                <a:r>
                  <a:rPr lang="en-US" dirty="0"/>
                  <a:t> </a:t>
                </a:r>
                <a:r>
                  <a:rPr lang="en-US" dirty="0" err="1"/>
                  <a:t>maxsus</a:t>
                </a:r>
                <a:r>
                  <a:rPr lang="en-US" dirty="0"/>
                  <a:t> </a:t>
                </a:r>
                <a:r>
                  <a:rPr lang="en-US" dirty="0" err="1"/>
                  <a:t>holati</a:t>
                </a:r>
                <a:r>
                  <a:rPr lang="en-US" dirty="0"/>
                  <a:t> </a:t>
                </a:r>
                <a:r>
                  <a:rPr lang="en-US" dirty="0" err="1"/>
                  <a:t>bo'lib</a:t>
                </a:r>
                <a:r>
                  <a:rPr lang="en-US" dirty="0"/>
                  <a:t>, R1 </a:t>
                </a:r>
                <a:r>
                  <a:rPr lang="en-US" dirty="0" err="1"/>
                  <a:t>nolga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R2 </a:t>
                </a:r>
                <a:r>
                  <a:rPr lang="en-US" dirty="0" err="1"/>
                  <a:t>cheksizlikka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. </a:t>
                </a:r>
                <a:r>
                  <a:rPr lang="en-US" dirty="0" err="1"/>
                  <a:t>Uning</a:t>
                </a:r>
                <a:r>
                  <a:rPr lang="en-US" dirty="0"/>
                  <a:t> </a:t>
                </a:r>
                <a:r>
                  <a:rPr lang="en-US" dirty="0" err="1"/>
                  <a:t>sxemasi</a:t>
                </a:r>
                <a:r>
                  <a:rPr lang="en-US" dirty="0"/>
                  <a:t> 6-rasmda </a:t>
                </a:r>
                <a:r>
                  <a:rPr lang="en-US" dirty="0" err="1"/>
                  <a:t>ko'rsatilgan</a:t>
                </a:r>
                <a:r>
                  <a:rPr lang="en-US" dirty="0"/>
                  <a:t>.</a:t>
                </a:r>
              </a:p>
              <a:p>
                <a:r>
                  <a:rPr lang="en-US" dirty="0" err="1"/>
                  <a:t>Teskari</a:t>
                </a:r>
                <a:r>
                  <a:rPr lang="en-US" dirty="0"/>
                  <a:t> </a:t>
                </a:r>
                <a:r>
                  <a:rPr lang="en-US" dirty="0" err="1"/>
                  <a:t>bo’lmagan</a:t>
                </a:r>
                <a:r>
                  <a:rPr lang="en-US" dirty="0"/>
                  <a:t> </a:t>
                </a:r>
                <a:r>
                  <a:rPr lang="en-US" dirty="0" err="1"/>
                  <a:t>kuchaytirgichlarda</a:t>
                </a:r>
                <a:r>
                  <a:rPr lang="en-US" dirty="0"/>
                  <a:t> </a:t>
                </a:r>
                <a:r>
                  <a:rPr lang="en-US" dirty="0" err="1"/>
                  <a:t>kuchaytirish</a:t>
                </a:r>
                <a:r>
                  <a:rPr lang="en-US" dirty="0"/>
                  <a:t> </a:t>
                </a:r>
                <a:r>
                  <a:rPr lang="en-US" dirty="0" err="1"/>
                  <a:t>koeffitsienti</a:t>
                </a:r>
                <a:r>
                  <a:rPr lang="en-US" dirty="0"/>
                  <a:t> </a:t>
                </a:r>
                <a:r>
                  <a:rPr lang="en-US" dirty="0" err="1"/>
                  <a:t>quyidagicha</a:t>
                </a:r>
                <a:r>
                  <a:rPr lang="en-US" dirty="0"/>
                  <a:t> </a:t>
                </a:r>
                <a:r>
                  <a:rPr lang="en-US" dirty="0" err="1"/>
                  <a:t>ekanligi</a:t>
                </a:r>
                <a:r>
                  <a:rPr lang="en-US" dirty="0"/>
                  <a:t> </a:t>
                </a:r>
                <a:r>
                  <a:rPr lang="en-US" dirty="0" err="1"/>
                  <a:t>bizga</a:t>
                </a:r>
                <a:r>
                  <a:rPr lang="en-US" dirty="0"/>
                  <a:t> </a:t>
                </a:r>
                <a:r>
                  <a:rPr lang="en-US" dirty="0" err="1"/>
                  <a:t>ma’lum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 </a:t>
                </a:r>
              </a:p>
              <a:p>
                <a:r>
                  <a:rPr lang="en-US" dirty="0"/>
                  <a:t>Bu </a:t>
                </a:r>
                <a:r>
                  <a:rPr lang="en-US" dirty="0" err="1"/>
                  <a:t>esa</a:t>
                </a:r>
                <a:r>
                  <a:rPr lang="en-US" dirty="0"/>
                  <a:t> </a:t>
                </a:r>
                <a:r>
                  <a:rPr lang="en-US" dirty="0" err="1"/>
                  <a:t>quyidagi</a:t>
                </a:r>
                <a:r>
                  <a:rPr lang="en-US" dirty="0"/>
                  <a:t> </a:t>
                </a:r>
                <a:r>
                  <a:rPr lang="en-US" dirty="0" err="1"/>
                  <a:t>ko’rinishga</a:t>
                </a:r>
                <a:r>
                  <a:rPr lang="en-US" dirty="0"/>
                  <a:t> </a:t>
                </a:r>
                <a:r>
                  <a:rPr lang="en-US" dirty="0" err="1"/>
                  <a:t>keltirilishi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dirty="0"/>
              </a:p>
              <a:p>
                <a:pPr algn="just"/>
                <a:endParaRPr lang="en-US" dirty="0" smtClean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276872"/>
                <a:ext cx="5770984" cy="4267066"/>
              </a:xfrm>
              <a:prstGeom prst="rect">
                <a:avLst/>
              </a:prstGeom>
              <a:blipFill>
                <a:blip r:embed="rId2"/>
                <a:stretch>
                  <a:fillRect l="-845" t="-858" r="-8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372200" y="2348880"/>
            <a:ext cx="2550770" cy="18095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20167" y="4437112"/>
            <a:ext cx="2104101" cy="773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6-rasm.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941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Bir</a:t>
            </a:r>
            <a:r>
              <a:rPr lang="en-US" sz="4000" dirty="0"/>
              <a:t> </a:t>
            </a:r>
            <a:r>
              <a:rPr lang="en-US" sz="4000" dirty="0" err="1"/>
              <a:t>birlik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7200" y="2276872"/>
                <a:ext cx="5770984" cy="42670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/>
                  <a:t>Bu </a:t>
                </a:r>
                <a:r>
                  <a:rPr lang="en-US" dirty="0" err="1"/>
                  <a:t>teskari</a:t>
                </a:r>
                <a:r>
                  <a:rPr lang="en-US" dirty="0"/>
                  <a:t> </a:t>
                </a:r>
                <a:r>
                  <a:rPr lang="en-US" dirty="0" err="1"/>
                  <a:t>bo'lmagan</a:t>
                </a:r>
                <a:r>
                  <a:rPr lang="en-US" dirty="0"/>
                  <a:t> </a:t>
                </a:r>
                <a:r>
                  <a:rPr lang="en-US" dirty="0" err="1"/>
                  <a:t>kuchaytirgichning</a:t>
                </a:r>
                <a:r>
                  <a:rPr lang="en-US" dirty="0"/>
                  <a:t> </a:t>
                </a:r>
                <a:r>
                  <a:rPr lang="en-US" dirty="0" err="1"/>
                  <a:t>maxsus</a:t>
                </a:r>
                <a:r>
                  <a:rPr lang="en-US" dirty="0"/>
                  <a:t> </a:t>
                </a:r>
                <a:r>
                  <a:rPr lang="en-US" dirty="0" err="1"/>
                  <a:t>holati</a:t>
                </a:r>
                <a:r>
                  <a:rPr lang="en-US" dirty="0"/>
                  <a:t> </a:t>
                </a:r>
                <a:r>
                  <a:rPr lang="en-US" dirty="0" err="1"/>
                  <a:t>bo'lib</a:t>
                </a:r>
                <a:r>
                  <a:rPr lang="en-US" dirty="0"/>
                  <a:t>, R1 </a:t>
                </a:r>
                <a:r>
                  <a:rPr lang="en-US" dirty="0" err="1"/>
                  <a:t>nolga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R2 </a:t>
                </a:r>
                <a:r>
                  <a:rPr lang="en-US" dirty="0" err="1"/>
                  <a:t>cheksizlikka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. </a:t>
                </a:r>
                <a:r>
                  <a:rPr lang="en-US" dirty="0" err="1"/>
                  <a:t>Uning</a:t>
                </a:r>
                <a:r>
                  <a:rPr lang="en-US" dirty="0"/>
                  <a:t> </a:t>
                </a:r>
                <a:r>
                  <a:rPr lang="en-US" dirty="0" err="1"/>
                  <a:t>sxemasi</a:t>
                </a:r>
                <a:r>
                  <a:rPr lang="en-US" dirty="0"/>
                  <a:t> 6-rasmda </a:t>
                </a:r>
                <a:r>
                  <a:rPr lang="en-US" dirty="0" err="1"/>
                  <a:t>ko'rsatilgan</a:t>
                </a:r>
                <a:r>
                  <a:rPr lang="en-US" dirty="0"/>
                  <a:t>.</a:t>
                </a:r>
              </a:p>
              <a:p>
                <a:r>
                  <a:rPr lang="en-US" dirty="0" err="1"/>
                  <a:t>Teskari</a:t>
                </a:r>
                <a:r>
                  <a:rPr lang="en-US" dirty="0"/>
                  <a:t> </a:t>
                </a:r>
                <a:r>
                  <a:rPr lang="en-US" dirty="0" err="1"/>
                  <a:t>bo’lmagan</a:t>
                </a:r>
                <a:r>
                  <a:rPr lang="en-US" dirty="0"/>
                  <a:t> </a:t>
                </a:r>
                <a:r>
                  <a:rPr lang="en-US" dirty="0" err="1"/>
                  <a:t>kuchaytirgichlarda</a:t>
                </a:r>
                <a:r>
                  <a:rPr lang="en-US" dirty="0"/>
                  <a:t> </a:t>
                </a:r>
                <a:r>
                  <a:rPr lang="en-US" dirty="0" err="1"/>
                  <a:t>kuchaytirish</a:t>
                </a:r>
                <a:r>
                  <a:rPr lang="en-US" dirty="0"/>
                  <a:t> </a:t>
                </a:r>
                <a:r>
                  <a:rPr lang="en-US" dirty="0" err="1"/>
                  <a:t>koeffitsienti</a:t>
                </a:r>
                <a:r>
                  <a:rPr lang="en-US" dirty="0"/>
                  <a:t> </a:t>
                </a:r>
                <a:r>
                  <a:rPr lang="en-US" dirty="0" err="1"/>
                  <a:t>quyidagicha</a:t>
                </a:r>
                <a:r>
                  <a:rPr lang="en-US" dirty="0"/>
                  <a:t> </a:t>
                </a:r>
                <a:r>
                  <a:rPr lang="en-US" dirty="0" err="1"/>
                  <a:t>ekanligi</a:t>
                </a:r>
                <a:r>
                  <a:rPr lang="en-US" dirty="0"/>
                  <a:t> </a:t>
                </a:r>
                <a:r>
                  <a:rPr lang="en-US" dirty="0" err="1"/>
                  <a:t>bizga</a:t>
                </a:r>
                <a:r>
                  <a:rPr lang="en-US" dirty="0"/>
                  <a:t> </a:t>
                </a:r>
                <a:r>
                  <a:rPr lang="en-US" dirty="0" err="1"/>
                  <a:t>ma’lum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 </a:t>
                </a:r>
              </a:p>
              <a:p>
                <a:r>
                  <a:rPr lang="en-US" dirty="0"/>
                  <a:t>Bu </a:t>
                </a:r>
                <a:r>
                  <a:rPr lang="en-US" dirty="0" err="1"/>
                  <a:t>esa</a:t>
                </a:r>
                <a:r>
                  <a:rPr lang="en-US" dirty="0"/>
                  <a:t> </a:t>
                </a:r>
                <a:r>
                  <a:rPr lang="en-US" dirty="0" err="1"/>
                  <a:t>quyidagi</a:t>
                </a:r>
                <a:r>
                  <a:rPr lang="en-US" dirty="0"/>
                  <a:t> </a:t>
                </a:r>
                <a:r>
                  <a:rPr lang="en-US" dirty="0" err="1"/>
                  <a:t>ko’rinishga</a:t>
                </a:r>
                <a:r>
                  <a:rPr lang="en-US" dirty="0"/>
                  <a:t> </a:t>
                </a:r>
                <a:r>
                  <a:rPr lang="en-US" dirty="0" err="1"/>
                  <a:t>keltirilishi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dirty="0"/>
              </a:p>
              <a:p>
                <a:pPr algn="just"/>
                <a:endParaRPr lang="en-US" dirty="0" smtClean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276872"/>
                <a:ext cx="5770984" cy="4267066"/>
              </a:xfrm>
              <a:prstGeom prst="rect">
                <a:avLst/>
              </a:prstGeom>
              <a:blipFill>
                <a:blip r:embed="rId2"/>
                <a:stretch>
                  <a:fillRect l="-845" t="-858" r="-8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372200" y="2348880"/>
            <a:ext cx="2550770" cy="18095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20167" y="4437112"/>
            <a:ext cx="2104101" cy="773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6-rasm.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325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Bir</a:t>
            </a:r>
            <a:r>
              <a:rPr lang="en-US" sz="4000" dirty="0"/>
              <a:t> </a:t>
            </a:r>
            <a:r>
              <a:rPr lang="en-US" sz="4000" dirty="0" err="1"/>
              <a:t>birlik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8064896" cy="36579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Agar biz R1 </a:t>
                </a:r>
                <a:r>
                  <a:rPr lang="en-US" dirty="0" err="1"/>
                  <a:t>va</a:t>
                </a:r>
                <a:r>
                  <a:rPr lang="en-US" dirty="0"/>
                  <a:t> R2 uchun </a:t>
                </a:r>
                <a:r>
                  <a:rPr lang="en-US" dirty="0" err="1"/>
                  <a:t>mos</a:t>
                </a:r>
                <a:r>
                  <a:rPr lang="en-US" dirty="0"/>
                  <a:t> </a:t>
                </a:r>
                <a:r>
                  <a:rPr lang="en-US" dirty="0" err="1"/>
                  <a:t>qiymatlarni</a:t>
                </a:r>
                <a:r>
                  <a:rPr lang="en-US" dirty="0"/>
                  <a:t> </a:t>
                </a:r>
                <a:r>
                  <a:rPr lang="en-US" dirty="0" err="1"/>
                  <a:t>almashtirsak</a:t>
                </a:r>
                <a:r>
                  <a:rPr lang="en-US" dirty="0"/>
                  <a:t>, biz </a:t>
                </a:r>
                <a:r>
                  <a:rPr lang="en-US" dirty="0" err="1"/>
                  <a:t>quyidagi</a:t>
                </a:r>
                <a:r>
                  <a:rPr lang="en-US" dirty="0"/>
                  <a:t> </a:t>
                </a:r>
                <a:r>
                  <a:rPr lang="en-US" dirty="0" err="1"/>
                  <a:t>formulani</a:t>
                </a:r>
                <a:r>
                  <a:rPr lang="en-US" dirty="0"/>
                  <a:t> </a:t>
                </a:r>
                <a:r>
                  <a:rPr lang="en-US" dirty="0" err="1"/>
                  <a:t>olamiz</a:t>
                </a:r>
                <a:r>
                  <a:rPr lang="en-US" dirty="0" smtClean="0"/>
                  <a:t>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∞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+1=1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 </a:t>
                </a:r>
              </a:p>
              <a:p>
                <a:r>
                  <a:rPr lang="en-US" dirty="0" err="1"/>
                  <a:t>va</a:t>
                </a:r>
                <a:r>
                  <a:rPr lang="en-US" dirty="0"/>
                  <a:t> </a:t>
                </a:r>
                <a:r>
                  <a:rPr lang="en-US" dirty="0" err="1"/>
                  <a:t>shuning</a:t>
                </a:r>
                <a:r>
                  <a:rPr lang="en-US" dirty="0"/>
                  <a:t> uchun </a:t>
                </a:r>
                <a:r>
                  <a:rPr lang="en-US" dirty="0" err="1"/>
                  <a:t>bizda</a:t>
                </a:r>
                <a:r>
                  <a:rPr lang="en-US" dirty="0"/>
                  <a:t> 1 (</a:t>
                </a:r>
                <a:r>
                  <a:rPr lang="en-US" dirty="0" err="1"/>
                  <a:t>birlik</a:t>
                </a:r>
                <a:r>
                  <a:rPr lang="en-US" dirty="0"/>
                  <a:t>) </a:t>
                </a:r>
                <a:r>
                  <a:rPr lang="en-US" dirty="0" err="1"/>
                  <a:t>kuchaytirgich</a:t>
                </a:r>
                <a:r>
                  <a:rPr lang="en-US" dirty="0"/>
                  <a:t> </a:t>
                </a:r>
                <a:r>
                  <a:rPr lang="en-US" dirty="0" err="1"/>
                  <a:t>mavjud</a:t>
                </a:r>
                <a:r>
                  <a:rPr lang="en-US" dirty="0"/>
                  <a:t> deb </a:t>
                </a:r>
                <a:r>
                  <a:rPr lang="en-US" dirty="0" err="1"/>
                  <a:t>ayta</a:t>
                </a:r>
                <a:r>
                  <a:rPr lang="en-US" dirty="0"/>
                  <a:t> </a:t>
                </a:r>
                <a:r>
                  <a:rPr lang="en-US" dirty="0" err="1"/>
                  <a:t>olamiz</a:t>
                </a:r>
                <a:r>
                  <a:rPr lang="en-US" dirty="0" smtClean="0"/>
                  <a:t>.</a:t>
                </a:r>
              </a:p>
              <a:p>
                <a:endParaRPr lang="en-US" dirty="0"/>
              </a:p>
              <a:p>
                <a:pPr algn="just"/>
                <a:r>
                  <a:rPr lang="en-US" dirty="0" err="1"/>
                  <a:t>Bir</a:t>
                </a:r>
                <a:r>
                  <a:rPr lang="en-US" dirty="0"/>
                  <a:t> </a:t>
                </a:r>
                <a:r>
                  <a:rPr lang="en-US" dirty="0" err="1"/>
                  <a:t>qarashda</a:t>
                </a:r>
                <a:r>
                  <a:rPr lang="en-US" dirty="0"/>
                  <a:t>, </a:t>
                </a:r>
                <a:r>
                  <a:rPr lang="en-US" dirty="0" err="1"/>
                  <a:t>bu</a:t>
                </a:r>
                <a:r>
                  <a:rPr lang="en-US" dirty="0"/>
                  <a:t> </a:t>
                </a:r>
                <a:r>
                  <a:rPr lang="en-US" dirty="0" err="1"/>
                  <a:t>juda</a:t>
                </a:r>
                <a:r>
                  <a:rPr lang="en-US" dirty="0"/>
                  <a:t> </a:t>
                </a:r>
                <a:r>
                  <a:rPr lang="en-US" dirty="0" err="1"/>
                  <a:t>foydali</a:t>
                </a:r>
                <a:r>
                  <a:rPr lang="en-US" dirty="0"/>
                  <a:t> </a:t>
                </a:r>
                <a:r>
                  <a:rPr lang="en-US" dirty="0" err="1"/>
                  <a:t>sxema</a:t>
                </a:r>
                <a:r>
                  <a:rPr lang="en-US" dirty="0"/>
                  <a:t> </a:t>
                </a:r>
                <a:r>
                  <a:rPr lang="en-US" dirty="0" err="1"/>
                  <a:t>bo'lib</a:t>
                </a:r>
                <a:r>
                  <a:rPr lang="en-US" dirty="0"/>
                  <a:t> </a:t>
                </a:r>
                <a:r>
                  <a:rPr lang="en-US" dirty="0" err="1"/>
                  <a:t>tuyulmasligi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, </a:t>
                </a:r>
                <a:r>
                  <a:rPr lang="en-US" dirty="0" err="1"/>
                  <a:t>chunki</a:t>
                </a:r>
                <a:r>
                  <a:rPr lang="en-US" dirty="0"/>
                  <a:t> </a:t>
                </a:r>
                <a:r>
                  <a:rPr lang="en-US" dirty="0" err="1"/>
                  <a:t>chiqishdagi</a:t>
                </a:r>
                <a:r>
                  <a:rPr lang="en-US" dirty="0"/>
                  <a:t> </a:t>
                </a:r>
                <a:r>
                  <a:rPr lang="en-US" dirty="0" err="1"/>
                  <a:t>kuchlanish</a:t>
                </a:r>
                <a:r>
                  <a:rPr lang="en-US" dirty="0"/>
                  <a:t> </a:t>
                </a:r>
                <a:r>
                  <a:rPr lang="en-US" dirty="0" err="1"/>
                  <a:t>kirishdagi</a:t>
                </a:r>
                <a:r>
                  <a:rPr lang="en-US" dirty="0"/>
                  <a:t> </a:t>
                </a:r>
                <a:r>
                  <a:rPr lang="en-US" dirty="0" err="1"/>
                  <a:t>bilan</a:t>
                </a:r>
                <a:r>
                  <a:rPr lang="en-US" dirty="0"/>
                  <a:t> </a:t>
                </a:r>
                <a:r>
                  <a:rPr lang="en-US" dirty="0" err="1"/>
                  <a:t>bir</a:t>
                </a:r>
                <a:r>
                  <a:rPr lang="en-US" dirty="0"/>
                  <a:t> </a:t>
                </a:r>
                <a:r>
                  <a:rPr lang="en-US" dirty="0" err="1"/>
                  <a:t>xil</a:t>
                </a:r>
                <a:r>
                  <a:rPr lang="en-US" dirty="0"/>
                  <a:t>. </a:t>
                </a:r>
                <a:r>
                  <a:rPr lang="en-US" dirty="0" err="1"/>
                  <a:t>Biroq</a:t>
                </a:r>
                <a:r>
                  <a:rPr lang="en-US" dirty="0"/>
                  <a:t>, </a:t>
                </a:r>
                <a:r>
                  <a:rPr lang="en-US" dirty="0" err="1"/>
                  <a:t>kuchlanish</a:t>
                </a:r>
                <a:r>
                  <a:rPr lang="en-US" dirty="0"/>
                  <a:t> </a:t>
                </a:r>
                <a:r>
                  <a:rPr lang="en-US" dirty="0" err="1"/>
                  <a:t>signalning</a:t>
                </a:r>
                <a:r>
                  <a:rPr lang="en-US" dirty="0"/>
                  <a:t> </a:t>
                </a:r>
                <a:r>
                  <a:rPr lang="en-US" dirty="0" err="1"/>
                  <a:t>yagona</a:t>
                </a:r>
                <a:r>
                  <a:rPr lang="en-US" dirty="0"/>
                  <a:t> </a:t>
                </a:r>
                <a:r>
                  <a:rPr lang="en-US" dirty="0" err="1"/>
                  <a:t>muhim</a:t>
                </a:r>
                <a:r>
                  <a:rPr lang="en-US" dirty="0"/>
                  <a:t> </a:t>
                </a:r>
                <a:r>
                  <a:rPr lang="en-US" dirty="0" err="1"/>
                  <a:t>atributi</a:t>
                </a:r>
                <a:r>
                  <a:rPr lang="en-US" dirty="0"/>
                  <a:t> </a:t>
                </a:r>
                <a:r>
                  <a:rPr lang="en-US" dirty="0" err="1"/>
                  <a:t>emasligini</a:t>
                </a:r>
                <a:r>
                  <a:rPr lang="en-US" dirty="0"/>
                  <a:t> </a:t>
                </a:r>
                <a:r>
                  <a:rPr lang="en-US" dirty="0" err="1"/>
                  <a:t>yodda</a:t>
                </a:r>
                <a:r>
                  <a:rPr lang="en-US" dirty="0"/>
                  <a:t> </a:t>
                </a:r>
                <a:r>
                  <a:rPr lang="en-US" dirty="0" err="1"/>
                  <a:t>tutish</a:t>
                </a:r>
                <a:r>
                  <a:rPr lang="en-US" dirty="0"/>
                  <a:t> </a:t>
                </a:r>
                <a:r>
                  <a:rPr lang="en-US" dirty="0" err="1"/>
                  <a:t>kerak</a:t>
                </a:r>
                <a:r>
                  <a:rPr lang="en-US" dirty="0"/>
                  <a:t>. </a:t>
                </a:r>
                <a:r>
                  <a:rPr lang="en-US" dirty="0" err="1"/>
                  <a:t>Ushbu</a:t>
                </a:r>
                <a:r>
                  <a:rPr lang="en-US" dirty="0"/>
                  <a:t> </a:t>
                </a:r>
                <a:r>
                  <a:rPr lang="en-US" dirty="0" err="1"/>
                  <a:t>sxemaning</a:t>
                </a:r>
                <a:r>
                  <a:rPr lang="en-US" dirty="0"/>
                  <a:t> </a:t>
                </a:r>
                <a:r>
                  <a:rPr lang="en-US" dirty="0" err="1"/>
                  <a:t>ahamiyati</a:t>
                </a:r>
                <a:r>
                  <a:rPr lang="en-US" dirty="0"/>
                  <a:t> </a:t>
                </a:r>
                <a:r>
                  <a:rPr lang="en-US" dirty="0" err="1"/>
                  <a:t>shundaki</a:t>
                </a:r>
                <a:r>
                  <a:rPr lang="en-US" dirty="0"/>
                  <a:t>, u </a:t>
                </a:r>
                <a:r>
                  <a:rPr lang="en-US" dirty="0" err="1"/>
                  <a:t>juda</a:t>
                </a:r>
                <a:r>
                  <a:rPr lang="en-US" dirty="0"/>
                  <a:t> </a:t>
                </a:r>
                <a:r>
                  <a:rPr lang="en-US" dirty="0" err="1"/>
                  <a:t>yuqori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qarshiligiga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</a:t>
                </a:r>
                <a:r>
                  <a:rPr lang="en-US" dirty="0" err="1"/>
                  <a:t>juda</a:t>
                </a:r>
                <a:r>
                  <a:rPr lang="en-US" dirty="0"/>
                  <a:t> past </a:t>
                </a:r>
                <a:r>
                  <a:rPr lang="en-US" dirty="0" err="1"/>
                  <a:t>chiqish</a:t>
                </a:r>
                <a:r>
                  <a:rPr lang="en-US" dirty="0"/>
                  <a:t> </a:t>
                </a:r>
                <a:r>
                  <a:rPr lang="en-US" dirty="0" err="1"/>
                  <a:t>qarshiligiga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</a:t>
                </a:r>
                <a:r>
                  <a:rPr lang="en-US" dirty="0" err="1"/>
                  <a:t>bo'lib</a:t>
                </a:r>
                <a:r>
                  <a:rPr lang="en-US" dirty="0"/>
                  <a:t>, </a:t>
                </a:r>
                <a:r>
                  <a:rPr lang="en-US" dirty="0" err="1"/>
                  <a:t>uni</a:t>
                </a:r>
                <a:r>
                  <a:rPr lang="en-US" dirty="0"/>
                  <a:t> </a:t>
                </a:r>
                <a:r>
                  <a:rPr lang="en-US" dirty="0" err="1"/>
                  <a:t>bufer</a:t>
                </a:r>
                <a:r>
                  <a:rPr lang="en-US" dirty="0"/>
                  <a:t> </a:t>
                </a:r>
                <a:r>
                  <a:rPr lang="en-US" dirty="0" err="1"/>
                  <a:t>sifatida</a:t>
                </a:r>
                <a:r>
                  <a:rPr lang="en-US" dirty="0"/>
                  <a:t> </a:t>
                </a:r>
                <a:r>
                  <a:rPr lang="en-US" dirty="0" err="1"/>
                  <a:t>juda</a:t>
                </a:r>
                <a:r>
                  <a:rPr lang="en-US" dirty="0"/>
                  <a:t> </a:t>
                </a:r>
                <a:r>
                  <a:rPr lang="en-US" dirty="0" err="1"/>
                  <a:t>foydali</a:t>
                </a:r>
                <a:r>
                  <a:rPr lang="en-US" dirty="0"/>
                  <a:t> </a:t>
                </a:r>
                <a:r>
                  <a:rPr lang="en-US" dirty="0" err="1"/>
                  <a:t>qiladi</a:t>
                </a:r>
                <a:r>
                  <a:rPr lang="en-US" dirty="0"/>
                  <a:t>.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8064896" cy="3657924"/>
              </a:xfrm>
              <a:prstGeom prst="rect">
                <a:avLst/>
              </a:prstGeom>
              <a:blipFill>
                <a:blip r:embed="rId2"/>
                <a:stretch>
                  <a:fillRect l="-681" t="-1000" r="-681" b="-1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67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Differensial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r>
              <a:rPr lang="en-US" sz="4000" dirty="0"/>
              <a:t> (</a:t>
            </a:r>
            <a:r>
              <a:rPr lang="en-US" sz="4000" dirty="0" err="1"/>
              <a:t>ayirish</a:t>
            </a:r>
            <a:r>
              <a:rPr lang="en-US" sz="4000" dirty="0"/>
              <a:t>)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8064896" cy="3436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Signalni</a:t>
                </a:r>
                <a:r>
                  <a:rPr lang="en-US" dirty="0"/>
                  <a:t> </a:t>
                </a:r>
                <a:r>
                  <a:rPr lang="en-US" dirty="0" err="1"/>
                  <a:t>qayta</a:t>
                </a:r>
                <a:r>
                  <a:rPr lang="en-US" dirty="0"/>
                  <a:t> </a:t>
                </a:r>
                <a:r>
                  <a:rPr lang="en-US" dirty="0" err="1"/>
                  <a:t>ishlashda</a:t>
                </a:r>
                <a:r>
                  <a:rPr lang="en-US" dirty="0"/>
                  <a:t> </a:t>
                </a:r>
                <a:r>
                  <a:rPr lang="en-US" dirty="0" err="1"/>
                  <a:t>umumiy</a:t>
                </a:r>
                <a:r>
                  <a:rPr lang="en-US" dirty="0"/>
                  <a:t> </a:t>
                </a:r>
                <a:r>
                  <a:rPr lang="en-US" dirty="0" err="1"/>
                  <a:t>talab</a:t>
                </a:r>
                <a:r>
                  <a:rPr lang="en-US" dirty="0"/>
                  <a:t> - </a:t>
                </a:r>
                <a:r>
                  <a:rPr lang="en-US" dirty="0" err="1"/>
                  <a:t>bu</a:t>
                </a:r>
                <a:r>
                  <a:rPr lang="en-US" dirty="0"/>
                  <a:t> </a:t>
                </a:r>
                <a:r>
                  <a:rPr lang="en-US" dirty="0" err="1"/>
                  <a:t>bitta</a:t>
                </a:r>
                <a:r>
                  <a:rPr lang="en-US" dirty="0"/>
                  <a:t> </a:t>
                </a:r>
                <a:r>
                  <a:rPr lang="en-US" dirty="0" err="1"/>
                  <a:t>signalni</a:t>
                </a:r>
                <a:r>
                  <a:rPr lang="en-US" dirty="0"/>
                  <a:t> </a:t>
                </a:r>
                <a:r>
                  <a:rPr lang="en-US" dirty="0" err="1"/>
                  <a:t>boshqasidan</a:t>
                </a:r>
                <a:r>
                  <a:rPr lang="en-US" dirty="0"/>
                  <a:t> </a:t>
                </a:r>
                <a:r>
                  <a:rPr lang="en-US" dirty="0" err="1"/>
                  <a:t>ayirish</a:t>
                </a:r>
                <a:r>
                  <a:rPr lang="en-US" dirty="0"/>
                  <a:t> </a:t>
                </a:r>
                <a:r>
                  <a:rPr lang="en-US" dirty="0" err="1"/>
                  <a:t>zarurati</a:t>
                </a:r>
                <a:r>
                  <a:rPr lang="en-US" dirty="0"/>
                  <a:t>. </a:t>
                </a:r>
                <a:r>
                  <a:rPr lang="en-US" dirty="0" err="1"/>
                  <a:t>Ushbu</a:t>
                </a:r>
                <a:r>
                  <a:rPr lang="en-US" dirty="0"/>
                  <a:t> </a:t>
                </a:r>
                <a:r>
                  <a:rPr lang="en-US" dirty="0" err="1"/>
                  <a:t>vazifani</a:t>
                </a:r>
                <a:r>
                  <a:rPr lang="en-US" dirty="0"/>
                  <a:t> </a:t>
                </a:r>
                <a:r>
                  <a:rPr lang="en-US" dirty="0" err="1"/>
                  <a:t>bajarish</a:t>
                </a:r>
                <a:r>
                  <a:rPr lang="en-US" dirty="0"/>
                  <a:t> uchun </a:t>
                </a:r>
                <a:r>
                  <a:rPr lang="en-US" dirty="0" err="1"/>
                  <a:t>oddiy</a:t>
                </a:r>
                <a:r>
                  <a:rPr lang="en-US" dirty="0"/>
                  <a:t> </a:t>
                </a:r>
                <a:r>
                  <a:rPr lang="en-US" dirty="0" err="1"/>
                  <a:t>sxema</a:t>
                </a:r>
                <a:r>
                  <a:rPr lang="en-US" dirty="0"/>
                  <a:t> 7</a:t>
                </a:r>
                <a:r>
                  <a:rPr lang="en-US" dirty="0" smtClean="0"/>
                  <a:t>-rasmda </a:t>
                </a:r>
                <a:r>
                  <a:rPr lang="en-US" dirty="0" err="1"/>
                  <a:t>ko'rsatilgan</a:t>
                </a:r>
                <a:r>
                  <a:rPr lang="en-US" dirty="0"/>
                  <a:t>. </a:t>
                </a:r>
                <a:r>
                  <a:rPr lang="en-US" dirty="0" err="1" smtClean="0"/>
                  <a:t>Operatsion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kuchaytirgichning</a:t>
                </a:r>
                <a:r>
                  <a:rPr lang="en-US" dirty="0" smtClean="0"/>
                  <a:t> </a:t>
                </a:r>
                <a:r>
                  <a:rPr lang="en-US" dirty="0" err="1"/>
                  <a:t>kirishlariga</a:t>
                </a:r>
                <a:r>
                  <a:rPr lang="en-US" dirty="0"/>
                  <a:t> </a:t>
                </a:r>
                <a:r>
                  <a:rPr lang="en-US" dirty="0" err="1"/>
                  <a:t>oqim</a:t>
                </a:r>
                <a:r>
                  <a:rPr lang="en-US" dirty="0"/>
                  <a:t> </a:t>
                </a:r>
                <a:r>
                  <a:rPr lang="en-US" dirty="0" err="1"/>
                  <a:t>o'tmaganligi</a:t>
                </a:r>
                <a:r>
                  <a:rPr lang="en-US" dirty="0"/>
                  <a:t> </a:t>
                </a:r>
                <a:r>
                  <a:rPr lang="en-US" dirty="0" err="1"/>
                  <a:t>sababli</a:t>
                </a:r>
                <a:r>
                  <a:rPr lang="en-US" dirty="0"/>
                  <a:t>, </a:t>
                </a:r>
                <a:r>
                  <a:rPr lang="en-US" dirty="0" err="1"/>
                  <a:t>ikkita</a:t>
                </a:r>
                <a:r>
                  <a:rPr lang="en-US" dirty="0"/>
                  <a:t> </a:t>
                </a:r>
                <a:r>
                  <a:rPr lang="en-US" dirty="0" err="1"/>
                  <a:t>kirishdagi</a:t>
                </a:r>
                <a:r>
                  <a:rPr lang="en-US" dirty="0"/>
                  <a:t> </a:t>
                </a:r>
                <a:r>
                  <a:rPr lang="en-US" dirty="0" err="1"/>
                  <a:t>kuchlanishlar</a:t>
                </a:r>
                <a:r>
                  <a:rPr lang="en-US" dirty="0"/>
                  <a:t> </a:t>
                </a:r>
                <a:r>
                  <a:rPr lang="en-US" dirty="0" err="1"/>
                  <a:t>tashqi</a:t>
                </a:r>
                <a:r>
                  <a:rPr lang="en-US" dirty="0"/>
                  <a:t> </a:t>
                </a:r>
                <a:r>
                  <a:rPr lang="en-US" dirty="0" err="1"/>
                  <a:t>rezistorlar</a:t>
                </a:r>
                <a:r>
                  <a:rPr lang="en-US" dirty="0"/>
                  <a:t> </a:t>
                </a:r>
                <a:r>
                  <a:rPr lang="en-US" dirty="0" err="1"/>
                  <a:t>tomonidan</a:t>
                </a:r>
                <a:r>
                  <a:rPr lang="en-US" dirty="0"/>
                  <a:t> </a:t>
                </a:r>
                <a:r>
                  <a:rPr lang="en-US" dirty="0" err="1"/>
                  <a:t>yaratilgan</a:t>
                </a:r>
                <a:r>
                  <a:rPr lang="en-US" dirty="0"/>
                  <a:t> </a:t>
                </a:r>
                <a:r>
                  <a:rPr lang="en-US" dirty="0" err="1"/>
                  <a:t>potentsial</a:t>
                </a:r>
                <a:r>
                  <a:rPr lang="en-US" dirty="0"/>
                  <a:t> </a:t>
                </a:r>
                <a:r>
                  <a:rPr lang="en-US" dirty="0" err="1"/>
                  <a:t>bo'linishlar</a:t>
                </a:r>
                <a:r>
                  <a:rPr lang="en-US" dirty="0"/>
                  <a:t> </a:t>
                </a:r>
                <a:r>
                  <a:rPr lang="en-US" dirty="0" err="1"/>
                  <a:t>tomonidan</a:t>
                </a:r>
                <a:r>
                  <a:rPr lang="en-US" dirty="0"/>
                  <a:t> </a:t>
                </a:r>
                <a:r>
                  <a:rPr lang="en-US" dirty="0" err="1"/>
                  <a:t>oddiygina</a:t>
                </a:r>
                <a:r>
                  <a:rPr lang="en-US" dirty="0"/>
                  <a:t> </a:t>
                </a:r>
                <a:r>
                  <a:rPr lang="en-US" dirty="0" err="1"/>
                  <a:t>aniqlanadi</a:t>
                </a:r>
                <a:r>
                  <a:rPr lang="en-US" dirty="0"/>
                  <a:t>. </a:t>
                </a:r>
                <a:r>
                  <a:rPr lang="en-US" dirty="0" err="1"/>
                  <a:t>Shunday</a:t>
                </a:r>
                <a:r>
                  <a:rPr lang="en-US" dirty="0"/>
                  <a:t> </a:t>
                </a:r>
                <a:r>
                  <a:rPr lang="en-US" dirty="0" err="1" smtClean="0"/>
                  <a:t>qilib</a:t>
                </a:r>
                <a:endParaRPr lang="en-US" dirty="0" smtClean="0"/>
              </a:p>
              <a:p>
                <a:pPr algn="just"/>
                <a:endParaRPr lang="en-US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algn="just"/>
                <a:endParaRPr lang="en-US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pPr algn="just"/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8064896" cy="3436069"/>
              </a:xfrm>
              <a:prstGeom prst="rect">
                <a:avLst/>
              </a:prstGeom>
              <a:blipFill>
                <a:blip r:embed="rId2"/>
                <a:stretch>
                  <a:fillRect l="-681" t="-1066" r="-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97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Differensial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r>
              <a:rPr lang="en-US" sz="4000" dirty="0"/>
              <a:t> (</a:t>
            </a:r>
            <a:r>
              <a:rPr lang="en-US" sz="4000" dirty="0" err="1"/>
              <a:t>ayirish</a:t>
            </a:r>
            <a:r>
              <a:rPr lang="en-US" sz="4000" dirty="0"/>
              <a:t>)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8064896" cy="42670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Oldingi </a:t>
                </a:r>
                <a:r>
                  <a:rPr lang="en-US" dirty="0" err="1" smtClean="0"/>
                  <a:t>sxemalarda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manfiy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qayta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aloqa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zanjiri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kuchlanishlari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va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err="1" smtClean="0"/>
                  <a:t>bir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biriga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edi</a:t>
                </a:r>
                <a:r>
                  <a:rPr lang="en-US" dirty="0"/>
                  <a:t>:</a:t>
                </a:r>
                <a:r>
                  <a:rPr lang="en-US" dirty="0" smtClean="0"/>
                  <a:t>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</a:p>
              <a:p>
                <a:r>
                  <a:rPr lang="en-US" dirty="0" err="1" smtClean="0"/>
                  <a:t>va</a:t>
                </a:r>
                <a:endParaRPr lang="en-US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algn="just"/>
                <a:endParaRPr lang="en-US" dirty="0"/>
              </a:p>
              <a:p>
                <a:pPr algn="just"/>
                <a:r>
                  <a:rPr lang="en-US" dirty="0" err="1" smtClean="0"/>
                  <a:t>Har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ikkala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tomonlarni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ko’paytirish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orqali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quyidagiga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erishish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mumkin</a:t>
                </a:r>
                <a:r>
                  <a:rPr lang="en-US" dirty="0" smtClean="0"/>
                  <a:t>:</a:t>
                </a:r>
              </a:p>
              <a:p>
                <a:pPr algn="just"/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 smtClean="0"/>
              </a:p>
              <a:p>
                <a:pPr algn="just"/>
                <a:endParaRPr lang="en-US" dirty="0"/>
              </a:p>
              <a:p>
                <a:pPr algn="just"/>
                <a:r>
                  <a:rPr lang="en-US" dirty="0" err="1" smtClean="0"/>
                  <a:t>Ushbu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ifodadan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esa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quyidagidek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olamiz</a:t>
                </a:r>
                <a:r>
                  <a:rPr lang="en-US" dirty="0" smtClean="0"/>
                  <a:t>:</a:t>
                </a:r>
              </a:p>
              <a:p>
                <a:pPr algn="just"/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8064896" cy="4267066"/>
              </a:xfrm>
              <a:prstGeom prst="rect">
                <a:avLst/>
              </a:prstGeom>
              <a:blipFill>
                <a:blip r:embed="rId2"/>
                <a:stretch>
                  <a:fillRect l="-681" t="-858" r="-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Differensial</a:t>
            </a:r>
            <a:r>
              <a:rPr lang="en-US" sz="4000" dirty="0"/>
              <a:t> </a:t>
            </a:r>
            <a:r>
              <a:rPr lang="en-US" sz="4000" dirty="0" err="1"/>
              <a:t>kuchaytirgich</a:t>
            </a:r>
            <a:r>
              <a:rPr lang="en-US" sz="4000" dirty="0"/>
              <a:t> (</a:t>
            </a:r>
            <a:r>
              <a:rPr lang="en-US" sz="4000" dirty="0" err="1"/>
              <a:t>ayirish</a:t>
            </a:r>
            <a:r>
              <a:rPr lang="en-US" sz="4000" dirty="0"/>
              <a:t>)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5112568" cy="3980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Eng </a:t>
                </a:r>
                <a:r>
                  <a:rPr lang="en-US" dirty="0" err="1" smtClean="0"/>
                  <a:t>so’nggi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ifodadan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quyidagidek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ixcham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qulay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ko’rinishga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keltirib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olishimiz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mumkin</a:t>
                </a:r>
                <a:r>
                  <a:rPr lang="en-US" dirty="0" smtClean="0"/>
                  <a:t>:</a:t>
                </a:r>
              </a:p>
              <a:p>
                <a:pPr algn="just"/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algn="just"/>
                <a:r>
                  <a:rPr lang="en-US" dirty="0" err="1" smtClean="0"/>
                  <a:t>Ko’rib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turganingizdek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sxemaning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kirish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kuchlanishlari</a:t>
                </a:r>
                <a:r>
                  <a:rPr lang="en-US" dirty="0" smtClean="0"/>
                  <a:t> </a:t>
                </a:r>
                <a:r>
                  <a:rPr lang="en-US" dirty="0"/>
                  <a:t>(V1 − V2) </a:t>
                </a:r>
                <a:r>
                  <a:rPr lang="en-US" dirty="0" err="1" smtClean="0"/>
                  <a:t>ayirmasining</a:t>
                </a:r>
                <a:r>
                  <a:rPr lang="en-US" dirty="0" smtClean="0"/>
                  <a:t> R1 </a:t>
                </a:r>
                <a:r>
                  <a:rPr lang="en-US" dirty="0" err="1" smtClean="0"/>
                  <a:t>va</a:t>
                </a:r>
                <a:r>
                  <a:rPr lang="en-US" dirty="0" smtClean="0"/>
                  <a:t> R2 </a:t>
                </a:r>
                <a:r>
                  <a:rPr lang="en-US" dirty="0" err="1" smtClean="0"/>
                  <a:t>qarshiliklar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nisbatiga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ko’paytmasiga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Agarda</a:t>
                </a:r>
                <a:r>
                  <a:rPr lang="en-US" dirty="0" smtClean="0"/>
                  <a:t>, R1 </a:t>
                </a:r>
                <a:r>
                  <a:rPr lang="en-US" dirty="0" err="1" smtClean="0"/>
                  <a:t>va</a:t>
                </a:r>
                <a:r>
                  <a:rPr lang="en-US" dirty="0" smtClean="0"/>
                  <a:t> R2 </a:t>
                </a:r>
                <a:r>
                  <a:rPr lang="en-US" dirty="0" err="1" smtClean="0"/>
                  <a:t>qarshiliklar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bir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xil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qiymatga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bo’lsa</a:t>
                </a:r>
                <a:r>
                  <a:rPr lang="en-US" dirty="0" smtClean="0"/>
                  <a:t>, u </a:t>
                </a:r>
                <a:r>
                  <a:rPr lang="en-US" dirty="0" err="1" smtClean="0"/>
                  <a:t>holda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kirish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kuchlanishlarining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ayirmasiga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bo’lib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qoladi</a:t>
                </a:r>
                <a:r>
                  <a:rPr lang="en-US" dirty="0" smtClean="0"/>
                  <a:t>:</a:t>
                </a:r>
              </a:p>
              <a:p>
                <a:pPr algn="just"/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5112568" cy="3980192"/>
              </a:xfrm>
              <a:prstGeom prst="rect">
                <a:avLst/>
              </a:prstGeom>
              <a:blipFill>
                <a:blip r:embed="rId2"/>
                <a:stretch>
                  <a:fillRect l="-1074" t="-920" r="-1074" b="-4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2276872"/>
            <a:ext cx="3499867" cy="236124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69313" y="4820966"/>
            <a:ext cx="3178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7-rasm. </a:t>
            </a:r>
            <a:endParaRPr lang="en-US" dirty="0" smtClean="0"/>
          </a:p>
          <a:p>
            <a:pPr algn="ctr"/>
            <a:r>
              <a:rPr lang="en-US" dirty="0" err="1" smtClean="0"/>
              <a:t>Differensial</a:t>
            </a:r>
            <a:r>
              <a:rPr lang="en-US" dirty="0" smtClean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endParaRPr lang="en-US" dirty="0" smtClean="0"/>
          </a:p>
          <a:p>
            <a:pPr algn="ctr"/>
            <a:r>
              <a:rPr lang="en-US" dirty="0" smtClean="0"/>
              <a:t>(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ayiruvchi</a:t>
            </a:r>
            <a:r>
              <a:rPr lang="en-US" dirty="0"/>
              <a:t>)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70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Teskari</a:t>
            </a:r>
            <a:r>
              <a:rPr lang="en-US" sz="4000" dirty="0"/>
              <a:t> </a:t>
            </a:r>
            <a:r>
              <a:rPr lang="en-US" sz="4000" dirty="0" err="1"/>
              <a:t>qo’shish</a:t>
            </a:r>
            <a:r>
              <a:rPr lang="en-US" sz="4000" dirty="0"/>
              <a:t> </a:t>
            </a:r>
            <a:r>
              <a:rPr lang="en-US" sz="4000" dirty="0" err="1"/>
              <a:t>kuchaytirgichi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9552" y="2276872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 err="1"/>
              <a:t>boshqasidan</a:t>
            </a:r>
            <a:r>
              <a:rPr lang="en-US" dirty="0"/>
              <a:t> </a:t>
            </a:r>
            <a:r>
              <a:rPr lang="en-US" dirty="0" err="1"/>
              <a:t>ayirish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qatorda</a:t>
            </a:r>
            <a:r>
              <a:rPr lang="en-US" dirty="0"/>
              <a:t>, biz </a:t>
            </a:r>
            <a:r>
              <a:rPr lang="en-US" dirty="0" err="1"/>
              <a:t>ko'pincha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bir-biriga</a:t>
            </a:r>
            <a:r>
              <a:rPr lang="en-US" dirty="0"/>
              <a:t> </a:t>
            </a:r>
            <a:r>
              <a:rPr lang="en-US" dirty="0" err="1"/>
              <a:t>qo'shishimiz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smtClean="0"/>
              <a:t>8-rasmda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signali</a:t>
            </a:r>
            <a:r>
              <a:rPr lang="en-US" dirty="0"/>
              <a:t> V1 </a:t>
            </a:r>
            <a:r>
              <a:rPr lang="en-US" dirty="0" err="1"/>
              <a:t>va</a:t>
            </a:r>
            <a:r>
              <a:rPr lang="en-US" dirty="0"/>
              <a:t> V2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qo'shish</a:t>
            </a:r>
            <a:r>
              <a:rPr lang="en-US" dirty="0"/>
              <a:t> uchun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qo'shimcha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rezistorlarini</a:t>
            </a:r>
            <a:r>
              <a:rPr lang="en-US" dirty="0"/>
              <a:t> </a:t>
            </a:r>
            <a:r>
              <a:rPr lang="en-US" dirty="0" err="1"/>
              <a:t>qo'shish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istalgan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yig'ish</a:t>
            </a:r>
            <a:r>
              <a:rPr lang="en-US" dirty="0"/>
              <a:t> uchun </a:t>
            </a:r>
            <a:r>
              <a:rPr lang="en-US" dirty="0" err="1"/>
              <a:t>osongina</a:t>
            </a:r>
            <a:r>
              <a:rPr lang="en-US" dirty="0"/>
              <a:t> </a:t>
            </a:r>
            <a:r>
              <a:rPr lang="en-US" dirty="0" err="1"/>
              <a:t>kengaytirilishi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ctr"/>
            <a:r>
              <a:rPr lang="en-US" dirty="0" smtClean="0"/>
              <a:t>8-rasm.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qo’shish</a:t>
            </a:r>
            <a:r>
              <a:rPr lang="en-US" dirty="0"/>
              <a:t> </a:t>
            </a:r>
            <a:r>
              <a:rPr lang="en-US" dirty="0" err="1"/>
              <a:t>kuchaytirgichi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3501008"/>
            <a:ext cx="4320480" cy="251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12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Teskari</a:t>
            </a:r>
            <a:r>
              <a:rPr lang="en-US" sz="4000" dirty="0"/>
              <a:t> </a:t>
            </a:r>
            <a:r>
              <a:rPr lang="en-US" sz="4000" dirty="0" err="1"/>
              <a:t>qo’shish</a:t>
            </a:r>
            <a:r>
              <a:rPr lang="en-US" sz="4000" dirty="0"/>
              <a:t> </a:t>
            </a:r>
            <a:r>
              <a:rPr lang="en-US" sz="4000" dirty="0" err="1"/>
              <a:t>kuchaytirgichi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8064896" cy="3445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Sxema</a:t>
                </a:r>
                <a:r>
                  <a:rPr lang="en-US" dirty="0"/>
                  <a:t> </a:t>
                </a:r>
                <a:r>
                  <a:rPr lang="en-US" dirty="0" err="1"/>
                  <a:t>qo'shimcha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qarshiligi</a:t>
                </a:r>
                <a:r>
                  <a:rPr lang="en-US" dirty="0"/>
                  <a:t> </a:t>
                </a:r>
                <a:r>
                  <a:rPr lang="en-US" dirty="0" err="1"/>
                  <a:t>qo'shilgan</a:t>
                </a:r>
                <a:r>
                  <a:rPr lang="en-US" dirty="0"/>
                  <a:t> </a:t>
                </a:r>
                <a:r>
                  <a:rPr lang="en-US" dirty="0" err="1"/>
                  <a:t>holda</a:t>
                </a:r>
                <a:r>
                  <a:rPr lang="en-US" dirty="0"/>
                  <a:t> </a:t>
                </a:r>
                <a:r>
                  <a:rPr lang="en-US" dirty="0" err="1" smtClean="0"/>
                  <a:t>teskari</a:t>
                </a:r>
                <a:r>
                  <a:rPr lang="en-US" dirty="0" smtClean="0"/>
                  <a:t> </a:t>
                </a:r>
                <a:r>
                  <a:rPr lang="en-US" dirty="0" err="1"/>
                  <a:t>kuchaytirgichiga</a:t>
                </a:r>
                <a:r>
                  <a:rPr lang="en-US" dirty="0"/>
                  <a:t> </a:t>
                </a:r>
                <a:r>
                  <a:rPr lang="en-US" dirty="0" err="1" smtClean="0"/>
                  <a:t>o'xshaydi</a:t>
                </a:r>
                <a:r>
                  <a:rPr lang="en-US" dirty="0" smtClean="0"/>
                  <a:t>. </a:t>
                </a:r>
                <a:r>
                  <a:rPr lang="en-US" dirty="0" err="1"/>
                  <a:t>Avvalgi</a:t>
                </a:r>
                <a:r>
                  <a:rPr lang="en-US" dirty="0"/>
                  <a:t> </a:t>
                </a:r>
                <a:r>
                  <a:rPr lang="en-US" dirty="0" err="1"/>
                  <a:t>sxemaga</a:t>
                </a:r>
                <a:r>
                  <a:rPr lang="en-US" dirty="0"/>
                  <a:t> </a:t>
                </a:r>
                <a:r>
                  <a:rPr lang="en-US" dirty="0" err="1"/>
                  <a:t>kelsak</a:t>
                </a:r>
                <a:r>
                  <a:rPr lang="en-US" dirty="0"/>
                  <a:t>, </a:t>
                </a:r>
                <a:r>
                  <a:rPr lang="en-US" dirty="0" err="1" smtClean="0"/>
                  <a:t>operatsion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kuchaytirgichga</a:t>
                </a:r>
                <a:r>
                  <a:rPr lang="en-US" dirty="0" smtClean="0"/>
                  <a:t> </a:t>
                </a:r>
                <a:r>
                  <a:rPr lang="en-US" dirty="0" err="1"/>
                  <a:t>teskari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virtual </a:t>
                </a:r>
                <a:r>
                  <a:rPr lang="en-US" dirty="0" smtClean="0"/>
                  <a:t>ground (</a:t>
                </a:r>
                <a:r>
                  <a:rPr lang="en-US" dirty="0" err="1" smtClean="0"/>
                  <a:t>yer</a:t>
                </a:r>
                <a:r>
                  <a:rPr lang="en-US" dirty="0" smtClean="0"/>
                  <a:t>)</a:t>
                </a:r>
                <a:r>
                  <a:rPr lang="en-US" dirty="0" err="1" smtClean="0"/>
                  <a:t>ni</a:t>
                </a:r>
                <a:r>
                  <a:rPr lang="en-US" dirty="0" smtClean="0"/>
                  <a:t> </a:t>
                </a:r>
                <a:r>
                  <a:rPr lang="en-US" dirty="0" err="1"/>
                  <a:t>hosil</a:t>
                </a:r>
                <a:r>
                  <a:rPr lang="en-US" dirty="0"/>
                  <a:t> </a:t>
                </a:r>
                <a:r>
                  <a:rPr lang="en-US" dirty="0" err="1"/>
                  <a:t>qiladi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</a:t>
                </a:r>
                <a:r>
                  <a:rPr lang="en-US" dirty="0" err="1"/>
                  <a:t>shuning</a:t>
                </a:r>
                <a:r>
                  <a:rPr lang="en-US" dirty="0"/>
                  <a:t> uchun V- </a:t>
                </a:r>
                <a:r>
                  <a:rPr lang="en-US" dirty="0" err="1"/>
                  <a:t>nolga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. Bu </a:t>
                </a:r>
                <a:r>
                  <a:rPr lang="en-US" dirty="0" err="1"/>
                  <a:t>zanjirdagi</a:t>
                </a:r>
                <a:r>
                  <a:rPr lang="en-US" dirty="0"/>
                  <a:t> </a:t>
                </a:r>
                <a:r>
                  <a:rPr lang="en-US" dirty="0" err="1"/>
                  <a:t>turli</a:t>
                </a:r>
                <a:r>
                  <a:rPr lang="en-US" dirty="0"/>
                  <a:t> </a:t>
                </a:r>
                <a:r>
                  <a:rPr lang="en-US" dirty="0" err="1"/>
                  <a:t>oqimlarni</a:t>
                </a:r>
                <a:r>
                  <a:rPr lang="en-US" dirty="0"/>
                  <a:t> </a:t>
                </a:r>
                <a:r>
                  <a:rPr lang="en-US" dirty="0" err="1"/>
                  <a:t>hisoblashni</a:t>
                </a:r>
                <a:r>
                  <a:rPr lang="en-US" dirty="0"/>
                  <a:t> </a:t>
                </a:r>
                <a:r>
                  <a:rPr lang="en-US" dirty="0" err="1" smtClean="0"/>
                  <a:t>osonlashtiradi</a:t>
                </a:r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algn="just"/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algn="just"/>
                <a:endParaRPr lang="en-US" dirty="0" smtClean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8064896" cy="3445943"/>
              </a:xfrm>
              <a:prstGeom prst="rect">
                <a:avLst/>
              </a:prstGeom>
              <a:blipFill>
                <a:blip r:embed="rId2"/>
                <a:stretch>
                  <a:fillRect l="-681" t="-1062" r="-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69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Teskari</a:t>
            </a:r>
            <a:r>
              <a:rPr lang="en-US" sz="4000" dirty="0"/>
              <a:t> </a:t>
            </a:r>
            <a:r>
              <a:rPr lang="en-US" sz="4000" dirty="0" err="1"/>
              <a:t>qo’shish</a:t>
            </a:r>
            <a:r>
              <a:rPr lang="en-US" sz="4000" dirty="0"/>
              <a:t> </a:t>
            </a:r>
            <a:r>
              <a:rPr lang="en-US" sz="4000" dirty="0" err="1"/>
              <a:t>kuchaytirgichi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8064896" cy="3990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Operatsion </a:t>
                </a:r>
                <a:r>
                  <a:rPr lang="en-US" dirty="0" err="1" smtClean="0"/>
                  <a:t>kuchaytirgichdan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hech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qanday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tok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oqmasligi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sababli</a:t>
                </a:r>
                <a:r>
                  <a:rPr lang="en-US" dirty="0" smtClean="0"/>
                  <a:t>, virtual </a:t>
                </a:r>
                <a:r>
                  <a:rPr lang="en-US" dirty="0" err="1" smtClean="0"/>
                  <a:t>yerga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oqayotgan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tashqi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tok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kuchlarining</a:t>
                </a:r>
                <a:r>
                  <a:rPr lang="en-US" dirty="0"/>
                  <a:t> </a:t>
                </a:r>
                <a:r>
                  <a:rPr lang="en-US" dirty="0" err="1" smtClean="0"/>
                  <a:t>umumiy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yig’indisi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nolga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bo’lishi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shart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Shuning</a:t>
                </a:r>
                <a:r>
                  <a:rPr lang="en-US" dirty="0" smtClean="0"/>
                  <a:t> uchun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 smtClean="0"/>
              </a:p>
              <a:p>
                <a:pPr algn="just"/>
                <a:r>
                  <a:rPr lang="en-US" dirty="0" err="1" smtClean="0"/>
                  <a:t>Yoki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qayta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tartiblashtirilsa</a:t>
                </a:r>
                <a:r>
                  <a:rPr lang="en-US" dirty="0" smtClean="0"/>
                  <a:t>,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=−(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)</a:t>
                </a:r>
                <a:endParaRPr lang="en-US" dirty="0"/>
              </a:p>
              <a:p>
                <a:r>
                  <a:rPr lang="en-US" dirty="0" err="1" smtClean="0"/>
                  <a:t>Har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bir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tok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kuchlarining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o’rniga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ularning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qarshiliklardagi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ifodalari</a:t>
                </a:r>
                <a:r>
                  <a:rPr lang="en-US" dirty="0" smtClean="0"/>
                  <a:t> (Om </a:t>
                </a:r>
                <a:r>
                  <a:rPr lang="en-US" dirty="0" err="1" smtClean="0"/>
                  <a:t>qonuni</a:t>
                </a:r>
                <a:r>
                  <a:rPr lang="en-US" dirty="0" smtClean="0"/>
                  <a:t>) </a:t>
                </a:r>
                <a:r>
                  <a:rPr lang="en-US" dirty="0" err="1" smtClean="0"/>
                  <a:t>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qo’yib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chiqsak</a:t>
                </a:r>
                <a:r>
                  <a:rPr lang="en-US" dirty="0" smtClean="0"/>
                  <a:t>,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=−(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 smtClean="0"/>
              </a:p>
              <a:p>
                <a:r>
                  <a:rPr lang="en-US" dirty="0" err="1"/>
                  <a:t>v</a:t>
                </a:r>
                <a:r>
                  <a:rPr lang="en-US" dirty="0" err="1" smtClean="0"/>
                  <a:t>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kuchlanishi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quyidagidek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bo’ladi</a:t>
                </a:r>
                <a:r>
                  <a:rPr lang="en-US" dirty="0" smtClean="0"/>
                  <a:t>:</a:t>
                </a:r>
              </a:p>
              <a:p>
                <a:endParaRPr lang="en-US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8064896" cy="3990067"/>
              </a:xfrm>
              <a:prstGeom prst="rect">
                <a:avLst/>
              </a:prstGeom>
              <a:blipFill>
                <a:blip r:embed="rId2"/>
                <a:stretch>
                  <a:fillRect l="-681" t="-917" r="-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344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pPr lvl="0"/>
            <a:r>
              <a:rPr lang="en-US" sz="4000" dirty="0" err="1"/>
              <a:t>Teskari</a:t>
            </a:r>
            <a:r>
              <a:rPr lang="en-US" sz="4000" dirty="0"/>
              <a:t> </a:t>
            </a:r>
            <a:r>
              <a:rPr lang="en-US" sz="4000" dirty="0" err="1"/>
              <a:t>qo’shish</a:t>
            </a:r>
            <a:r>
              <a:rPr lang="en-US" sz="4000" dirty="0"/>
              <a:t> </a:t>
            </a:r>
            <a:r>
              <a:rPr lang="en-US" sz="4000" dirty="0" err="1"/>
              <a:t>kuchaytirgichi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2276872"/>
                <a:ext cx="8064896" cy="3149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Chiqish</a:t>
                </a:r>
                <a:r>
                  <a:rPr lang="en-US" dirty="0"/>
                  <a:t> </a:t>
                </a:r>
                <a:r>
                  <a:rPr lang="en-US" dirty="0" err="1"/>
                  <a:t>kuchlanishi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kuchlanishlarining</a:t>
                </a:r>
                <a:r>
                  <a:rPr lang="en-US" dirty="0"/>
                  <a:t> </a:t>
                </a:r>
                <a:r>
                  <a:rPr lang="en-US" dirty="0" err="1"/>
                  <a:t>yig'indisi</a:t>
                </a:r>
                <a:r>
                  <a:rPr lang="en-US" dirty="0"/>
                  <a:t> (V1 + V2) </a:t>
                </a:r>
                <a:r>
                  <a:rPr lang="en-US" dirty="0" err="1"/>
                  <a:t>va</a:t>
                </a:r>
                <a:r>
                  <a:rPr lang="en-US" dirty="0"/>
                  <a:t> R1 </a:t>
                </a:r>
                <a:r>
                  <a:rPr lang="en-US" dirty="0" err="1"/>
                  <a:t>va</a:t>
                </a:r>
                <a:r>
                  <a:rPr lang="en-US" dirty="0"/>
                  <a:t> R2 </a:t>
                </a:r>
                <a:r>
                  <a:rPr lang="en-US" dirty="0" err="1"/>
                  <a:t>rezistorlarining</a:t>
                </a:r>
                <a:r>
                  <a:rPr lang="en-US" dirty="0"/>
                  <a:t> </a:t>
                </a:r>
                <a:r>
                  <a:rPr lang="en-US" dirty="0" err="1"/>
                  <a:t>nisbati</a:t>
                </a:r>
                <a:r>
                  <a:rPr lang="en-US" dirty="0"/>
                  <a:t> </a:t>
                </a:r>
                <a:r>
                  <a:rPr lang="en-US" dirty="0" err="1"/>
                  <a:t>bilan</a:t>
                </a:r>
                <a:r>
                  <a:rPr lang="en-US" dirty="0"/>
                  <a:t> </a:t>
                </a:r>
                <a:r>
                  <a:rPr lang="en-US" dirty="0" err="1"/>
                  <a:t>aniqlanadi</a:t>
                </a:r>
                <a:r>
                  <a:rPr lang="en-US" dirty="0"/>
                  <a:t>. </a:t>
                </a:r>
                <a:r>
                  <a:rPr lang="en-US" dirty="0" err="1" smtClean="0"/>
                  <a:t>Kuchaytirish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koeffitsienti</a:t>
                </a:r>
                <a:r>
                  <a:rPr lang="en-US" dirty="0" smtClean="0"/>
                  <a:t> </a:t>
                </a:r>
                <a:r>
                  <a:rPr lang="en-US" dirty="0" err="1"/>
                  <a:t>ifodasidagi</a:t>
                </a:r>
                <a:r>
                  <a:rPr lang="en-US" dirty="0"/>
                  <a:t> minus </a:t>
                </a:r>
                <a:r>
                  <a:rPr lang="en-US" dirty="0" err="1"/>
                  <a:t>belgisi</a:t>
                </a:r>
                <a:r>
                  <a:rPr lang="en-US" dirty="0"/>
                  <a:t> </a:t>
                </a:r>
                <a:r>
                  <a:rPr lang="en-US" dirty="0" err="1"/>
                  <a:t>bu</a:t>
                </a:r>
                <a:r>
                  <a:rPr lang="en-US" dirty="0"/>
                  <a:t> </a:t>
                </a:r>
                <a:r>
                  <a:rPr lang="en-US" dirty="0" err="1" smtClean="0"/>
                  <a:t>teskari</a:t>
                </a:r>
                <a:r>
                  <a:rPr lang="en-US" dirty="0" smtClean="0"/>
                  <a:t> </a:t>
                </a:r>
                <a:r>
                  <a:rPr lang="en-US" dirty="0" err="1"/>
                  <a:t>qo'shuvchi</a:t>
                </a:r>
                <a:r>
                  <a:rPr lang="en-US" dirty="0"/>
                  <a:t> </a:t>
                </a:r>
                <a:r>
                  <a:rPr lang="en-US" dirty="0" err="1"/>
                  <a:t>ekanligini</a:t>
                </a:r>
                <a:r>
                  <a:rPr lang="en-US" dirty="0"/>
                  <a:t> </a:t>
                </a:r>
                <a:r>
                  <a:rPr lang="en-US" dirty="0" err="1"/>
                  <a:t>ko'rsatadi</a:t>
                </a:r>
                <a:r>
                  <a:rPr lang="en-US" dirty="0"/>
                  <a:t>. </a:t>
                </a:r>
                <a:r>
                  <a:rPr lang="en-US" dirty="0" err="1"/>
                  <a:t>E'tibor</a:t>
                </a:r>
                <a:r>
                  <a:rPr lang="en-US" dirty="0"/>
                  <a:t> </a:t>
                </a:r>
                <a:r>
                  <a:rPr lang="en-US" dirty="0" err="1"/>
                  <a:t>bering</a:t>
                </a:r>
                <a:r>
                  <a:rPr lang="en-US" dirty="0"/>
                  <a:t>, agar R1 = R2 </a:t>
                </a:r>
                <a:r>
                  <a:rPr lang="en-US" dirty="0" err="1"/>
                  <a:t>bo'lsa</a:t>
                </a:r>
                <a:r>
                  <a:rPr lang="en-US" dirty="0"/>
                  <a:t>, </a:t>
                </a:r>
                <a:r>
                  <a:rPr lang="en-US" dirty="0" err="1"/>
                  <a:t>chiqish</a:t>
                </a:r>
                <a:r>
                  <a:rPr lang="en-US" dirty="0"/>
                  <a:t> </a:t>
                </a:r>
                <a:r>
                  <a:rPr lang="en-US" dirty="0" err="1"/>
                  <a:t>oddiygina</a:t>
                </a:r>
                <a:r>
                  <a:rPr lang="en-US" dirty="0"/>
                  <a:t> - (V1 + V2) </a:t>
                </a:r>
                <a:r>
                  <a:rPr lang="en-US" dirty="0" err="1"/>
                  <a:t>bo'ladi</a:t>
                </a:r>
                <a:r>
                  <a:rPr lang="en-US" dirty="0"/>
                  <a:t>.</a:t>
                </a:r>
              </a:p>
              <a:p>
                <a:pPr algn="just"/>
                <a:r>
                  <a:rPr lang="en-US" dirty="0" err="1"/>
                  <a:t>Ushbu</a:t>
                </a:r>
                <a:r>
                  <a:rPr lang="en-US" dirty="0"/>
                  <a:t> </a:t>
                </a:r>
                <a:r>
                  <a:rPr lang="en-US" dirty="0" err="1"/>
                  <a:t>sxema</a:t>
                </a:r>
                <a:r>
                  <a:rPr lang="en-US" dirty="0"/>
                  <a:t> </a:t>
                </a:r>
                <a:r>
                  <a:rPr lang="en-US" dirty="0" err="1"/>
                  <a:t>ikkitadan</a:t>
                </a:r>
                <a:r>
                  <a:rPr lang="en-US" dirty="0"/>
                  <a:t> </a:t>
                </a:r>
                <a:r>
                  <a:rPr lang="en-US" dirty="0" err="1"/>
                  <a:t>ortiq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signallarini</a:t>
                </a:r>
                <a:r>
                  <a:rPr lang="en-US" dirty="0"/>
                  <a:t> </a:t>
                </a:r>
                <a:r>
                  <a:rPr lang="en-US" dirty="0" err="1"/>
                  <a:t>qo'shish</a:t>
                </a:r>
                <a:r>
                  <a:rPr lang="en-US" dirty="0"/>
                  <a:t> uchun </a:t>
                </a:r>
                <a:r>
                  <a:rPr lang="en-US" dirty="0" err="1"/>
                  <a:t>osongina</a:t>
                </a:r>
                <a:r>
                  <a:rPr lang="en-US" dirty="0"/>
                  <a:t> </a:t>
                </a:r>
                <a:r>
                  <a:rPr lang="en-US" dirty="0" err="1"/>
                  <a:t>o'zgartirilishi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.</a:t>
                </a:r>
              </a:p>
              <a:p>
                <a:pPr algn="just"/>
                <a:r>
                  <a:rPr lang="en-US" dirty="0" err="1"/>
                  <a:t>Har</a:t>
                </a:r>
                <a:r>
                  <a:rPr lang="en-US" dirty="0"/>
                  <a:t> </a:t>
                </a:r>
                <a:r>
                  <a:rPr lang="en-US" dirty="0" err="1"/>
                  <a:t>qanday</a:t>
                </a:r>
                <a:r>
                  <a:rPr lang="en-US" dirty="0"/>
                  <a:t> </a:t>
                </a:r>
                <a:r>
                  <a:rPr lang="en-US" dirty="0" err="1"/>
                  <a:t>miqdordagi</a:t>
                </a:r>
                <a:r>
                  <a:rPr lang="en-US" dirty="0"/>
                  <a:t> </a:t>
                </a:r>
                <a:r>
                  <a:rPr lang="en-US" dirty="0" err="1"/>
                  <a:t>kirish</a:t>
                </a:r>
                <a:r>
                  <a:rPr lang="en-US" dirty="0"/>
                  <a:t> </a:t>
                </a:r>
                <a:r>
                  <a:rPr lang="en-US" dirty="0" err="1"/>
                  <a:t>rezistorlaridan</a:t>
                </a:r>
                <a:r>
                  <a:rPr lang="en-US" dirty="0"/>
                  <a:t> </a:t>
                </a:r>
                <a:r>
                  <a:rPr lang="en-US" dirty="0" err="1"/>
                  <a:t>foydalanish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agar </a:t>
                </a:r>
                <a:r>
                  <a:rPr lang="en-US" dirty="0" err="1"/>
                  <a:t>ularning</a:t>
                </a:r>
                <a:r>
                  <a:rPr lang="en-US" dirty="0"/>
                  <a:t> </a:t>
                </a:r>
                <a:r>
                  <a:rPr lang="en-US" dirty="0" err="1"/>
                  <a:t>barchasi</a:t>
                </a:r>
                <a:r>
                  <a:rPr lang="en-US" dirty="0"/>
                  <a:t> R1 </a:t>
                </a:r>
                <a:r>
                  <a:rPr lang="en-US" dirty="0" err="1"/>
                  <a:t>qiymatiga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</a:t>
                </a:r>
                <a:r>
                  <a:rPr lang="en-US" dirty="0" err="1"/>
                  <a:t>bo'lsa</a:t>
                </a:r>
                <a:r>
                  <a:rPr lang="en-US" dirty="0"/>
                  <a:t>, </a:t>
                </a:r>
                <a:r>
                  <a:rPr lang="en-US" dirty="0" err="1"/>
                  <a:t>chiqish</a:t>
                </a:r>
                <a:r>
                  <a:rPr lang="en-US" dirty="0"/>
                  <a:t> </a:t>
                </a:r>
                <a:r>
                  <a:rPr lang="en-US" dirty="0" err="1"/>
                  <a:t>shunday</a:t>
                </a:r>
                <a:r>
                  <a:rPr lang="en-US" dirty="0"/>
                  <a:t> </a:t>
                </a:r>
                <a:r>
                  <a:rPr lang="en-US" dirty="0" err="1"/>
                  <a:t>bo'ladi</a:t>
                </a:r>
                <a:r>
                  <a:rPr lang="en-US" dirty="0" smtClean="0"/>
                  <a:t>.</a:t>
                </a:r>
              </a:p>
              <a:p>
                <a:pPr algn="just"/>
                <a:endParaRPr lang="en-US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=−(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 smtClean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76872"/>
                <a:ext cx="8064896" cy="3149195"/>
              </a:xfrm>
              <a:prstGeom prst="rect">
                <a:avLst/>
              </a:prstGeom>
              <a:blipFill>
                <a:blip r:embed="rId2"/>
                <a:stretch>
                  <a:fillRect l="-681" t="-1163" r="-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789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Xulosa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9552" y="2276872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darsdagi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o'rganganimizda</a:t>
            </a:r>
            <a:r>
              <a:rPr lang="en-US" dirty="0"/>
              <a:t>, biz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bilib</a:t>
            </a:r>
            <a:r>
              <a:rPr lang="en-US" dirty="0"/>
              <a:t> </a:t>
            </a:r>
            <a:r>
              <a:rPr lang="en-US" dirty="0" err="1"/>
              <a:t>oldik</a:t>
            </a:r>
            <a:r>
              <a:rPr lang="en-US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•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muhandislik</a:t>
            </a:r>
            <a:r>
              <a:rPr lang="en-US" dirty="0"/>
              <a:t> </a:t>
            </a:r>
            <a:r>
              <a:rPr lang="en-US" dirty="0" err="1"/>
              <a:t>dasturlarida</a:t>
            </a:r>
            <a:r>
              <a:rPr lang="en-US" dirty="0"/>
              <a:t>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kuchaytirgichlardan</a:t>
            </a:r>
            <a:r>
              <a:rPr lang="en-US" dirty="0"/>
              <a:t> </a:t>
            </a:r>
            <a:r>
              <a:rPr lang="en-US" dirty="0" err="1"/>
              <a:t>foydalanishni</a:t>
            </a:r>
            <a:r>
              <a:rPr lang="en-US" dirty="0"/>
              <a:t> </a:t>
            </a:r>
            <a:r>
              <a:rPr lang="en-US" dirty="0" err="1"/>
              <a:t>tavsiflash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• </a:t>
            </a: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kuchaytirgichning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ulanishlarini</a:t>
            </a:r>
            <a:r>
              <a:rPr lang="en-US" dirty="0"/>
              <a:t> </a:t>
            </a:r>
            <a:r>
              <a:rPr lang="en-US" dirty="0" err="1"/>
              <a:t>tavsiflash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• ideal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tushunchasini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tavsiflash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•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kuchaytirish</a:t>
            </a:r>
            <a:r>
              <a:rPr lang="en-US" dirty="0"/>
              <a:t>, </a:t>
            </a:r>
            <a:r>
              <a:rPr lang="en-US" dirty="0" err="1"/>
              <a:t>buferlash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funktsiyalarni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uchun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sxemalarni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•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vazifalarni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jumladan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passiv</a:t>
            </a:r>
            <a:r>
              <a:rPr lang="en-US" dirty="0"/>
              <a:t> </a:t>
            </a:r>
            <a:r>
              <a:rPr lang="en-US" dirty="0" err="1"/>
              <a:t>komponentlarning</a:t>
            </a:r>
            <a:r>
              <a:rPr lang="en-US" dirty="0"/>
              <a:t> </a:t>
            </a:r>
            <a:r>
              <a:rPr lang="en-US" dirty="0" err="1"/>
              <a:t>spetsifikatsiyasini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uchun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</a:t>
            </a:r>
            <a:r>
              <a:rPr lang="en-US" dirty="0"/>
              <a:t> </a:t>
            </a:r>
            <a:r>
              <a:rPr lang="en-US" dirty="0" err="1"/>
              <a:t>sxemalarini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26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143000"/>
          </a:xfrm>
        </p:spPr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</a:t>
            </a:r>
            <a:r>
              <a:rPr lang="en-US" dirty="0"/>
              <a:t>) Electronics: A Systems Approach (6th edition), Neil </a:t>
            </a:r>
            <a:r>
              <a:rPr lang="en-US" dirty="0" err="1"/>
              <a:t>Storey,Pearson</a:t>
            </a:r>
            <a:r>
              <a:rPr lang="en-US" dirty="0"/>
              <a:t> Education UK, 2017</a:t>
            </a:r>
          </a:p>
          <a:p>
            <a:pPr marL="0" indent="0">
              <a:buNone/>
            </a:pPr>
            <a:r>
              <a:rPr lang="en-US" dirty="0"/>
              <a:t>2)  Mechatronics: Electronic Control Systems in Mechanical and Electrical Engineering, William Bolton, Pearson Education Limited 2015</a:t>
            </a:r>
          </a:p>
          <a:p>
            <a:pPr marL="0" indent="0">
              <a:buNone/>
            </a:pPr>
            <a:r>
              <a:rPr lang="en-US" dirty="0" smtClean="0"/>
              <a:t>3) Elektronika. X. </a:t>
            </a:r>
            <a:r>
              <a:rPr lang="en-US" dirty="0" err="1" smtClean="0"/>
              <a:t>Aripov</a:t>
            </a:r>
            <a:r>
              <a:rPr lang="en-US" dirty="0" smtClean="0"/>
              <a:t>, A. </a:t>
            </a:r>
            <a:r>
              <a:rPr lang="en-US" dirty="0" err="1" smtClean="0"/>
              <a:t>Abdullayev</a:t>
            </a:r>
            <a:r>
              <a:rPr lang="en-US" dirty="0" smtClean="0"/>
              <a:t>. Fan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texnologiya</a:t>
            </a:r>
            <a:r>
              <a:rPr lang="en-US" dirty="0" smtClean="0"/>
              <a:t> </a:t>
            </a:r>
            <a:r>
              <a:rPr lang="en-US" dirty="0" err="1" smtClean="0"/>
              <a:t>nashriyoti</a:t>
            </a:r>
            <a:r>
              <a:rPr lang="en-US" dirty="0" smtClean="0"/>
              <a:t>, 2011</a:t>
            </a:r>
          </a:p>
          <a:p>
            <a:pPr marL="0" indent="0">
              <a:buNone/>
            </a:pPr>
            <a:r>
              <a:rPr lang="en-US" dirty="0" smtClean="0"/>
              <a:t>4) wikipedia.org </a:t>
            </a:r>
            <a:r>
              <a:rPr lang="en-US" dirty="0" err="1" smtClean="0"/>
              <a:t>veb</a:t>
            </a:r>
            <a:r>
              <a:rPr lang="en-US" dirty="0" smtClean="0"/>
              <a:t> </a:t>
            </a:r>
            <a:r>
              <a:rPr lang="en-US" dirty="0" err="1" smtClean="0"/>
              <a:t>sayti</a:t>
            </a:r>
            <a:endParaRPr lang="ru-RU" dirty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145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0" y="2021278"/>
            <a:ext cx="64031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E’tiboringiz</a:t>
            </a:r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uchun</a:t>
            </a:r>
            <a:endParaRPr 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rahmat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Emoticon Thanks Vector Images (over 47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223" y="4149080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4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1833</TotalTime>
  <Words>1833</Words>
  <Application>Microsoft Office PowerPoint</Application>
  <PresentationFormat>On-screen Show (4:3)</PresentationFormat>
  <Paragraphs>243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Cambria Math</vt:lpstr>
      <vt:lpstr>Times New Roman</vt:lpstr>
      <vt:lpstr>Тема Office</vt:lpstr>
      <vt:lpstr>Mexatron tizimlar uchun Elektronika</vt:lpstr>
      <vt:lpstr>Operatsion Kuchaytirgichlar </vt:lpstr>
      <vt:lpstr>Operatsion Kuchaytirgichlar bilan tanishuv</vt:lpstr>
      <vt:lpstr>Operatsion Kuchaytirgichlar bilan tanishuv</vt:lpstr>
      <vt:lpstr>Operatsion Kuchaytirgichlar bilan tanishuv</vt:lpstr>
      <vt:lpstr>Operatsion Kuchaytirgichlar bilan tanishuv</vt:lpstr>
      <vt:lpstr>Ideal operatsion kuchaytirgich</vt:lpstr>
      <vt:lpstr>Ideal operatsion kuchaytirgich</vt:lpstr>
      <vt:lpstr>Ideal operatsion kuchaytirgich</vt:lpstr>
      <vt:lpstr>Invertlamaydigan (teskari bo’lmagan) kuchaytirgichlar</vt:lpstr>
      <vt:lpstr>Invertlamaydigan (teskari bo’lmagan) kuchaytirgichlar</vt:lpstr>
      <vt:lpstr>Invertlamaydigan (teskari bo’lmagan) kuchaytirgichlar</vt:lpstr>
      <vt:lpstr>PowerPoint Presentation</vt:lpstr>
      <vt:lpstr>Invertlamaydigan (teskari bo’lmagan) kuchaytirgichlar</vt:lpstr>
      <vt:lpstr>Invertlamaydigan (teskari bo’lmagan) kuchaytirgichlar</vt:lpstr>
      <vt:lpstr>Invertlovchi (teskari) kuchaytirgich</vt:lpstr>
      <vt:lpstr>Invertlovchi (teskari) kuchaytirgich</vt:lpstr>
      <vt:lpstr>Invertlovchi (teskari) kuchaytirgich</vt:lpstr>
      <vt:lpstr>Invertlovchi (teskari) kuchaytirgich</vt:lpstr>
      <vt:lpstr>Invertlovchi (teskari) kuchaytirgich</vt:lpstr>
      <vt:lpstr>Bir birlik kuchaytirgich</vt:lpstr>
      <vt:lpstr>Bir birlik kuchaytirgich</vt:lpstr>
      <vt:lpstr>Bir birlik kuchaytirgich</vt:lpstr>
      <vt:lpstr>Differensial kuchaytirgich (ayirish)</vt:lpstr>
      <vt:lpstr>Differensial kuchaytirgich (ayirish)</vt:lpstr>
      <vt:lpstr>Differensial kuchaytirgich (ayirish)</vt:lpstr>
      <vt:lpstr>Teskari qo’shish kuchaytirgichi</vt:lpstr>
      <vt:lpstr>Teskari qo’shish kuchaytirgichi</vt:lpstr>
      <vt:lpstr>Teskari qo’shish kuchaytirgichi</vt:lpstr>
      <vt:lpstr>Teskari qo’shish kuchaytirgichi</vt:lpstr>
      <vt:lpstr>Xulosa</vt:lpstr>
      <vt:lpstr>Foydalanilgan adabiyotlar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Arduino Development</dc:title>
  <dc:creator>ERALIEV ASRORBEK</dc:creator>
  <cp:lastModifiedBy>ASRORBEK</cp:lastModifiedBy>
  <cp:revision>106</cp:revision>
  <dcterms:modified xsi:type="dcterms:W3CDTF">2022-04-10T17:00:49Z</dcterms:modified>
</cp:coreProperties>
</file>