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311" r:id="rId4"/>
    <p:sldId id="312" r:id="rId5"/>
    <p:sldId id="313" r:id="rId6"/>
    <p:sldId id="314" r:id="rId7"/>
    <p:sldId id="315" r:id="rId8"/>
    <p:sldId id="320" r:id="rId9"/>
    <p:sldId id="322" r:id="rId10"/>
    <p:sldId id="316" r:id="rId11"/>
    <p:sldId id="323" r:id="rId12"/>
    <p:sldId id="324" r:id="rId13"/>
    <p:sldId id="317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7" r:id="rId22"/>
    <p:sldId id="338" r:id="rId23"/>
    <p:sldId id="339" r:id="rId24"/>
    <p:sldId id="340" r:id="rId25"/>
    <p:sldId id="341" r:id="rId26"/>
    <p:sldId id="342" r:id="rId27"/>
    <p:sldId id="343" r:id="rId28"/>
    <p:sldId id="328" r:id="rId29"/>
    <p:sldId id="284" r:id="rId30"/>
    <p:sldId id="28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74" autoAdjust="0"/>
    <p:restoredTop sz="86447" autoAdjust="0"/>
  </p:normalViewPr>
  <p:slideViewPr>
    <p:cSldViewPr>
      <p:cViewPr varScale="1">
        <p:scale>
          <a:sx n="70" d="100"/>
          <a:sy n="70" d="100"/>
        </p:scale>
        <p:origin x="120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8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226"/>
    </p:cViewPr>
  </p:sorterViewPr>
  <p:notesViewPr>
    <p:cSldViewPr>
      <p:cViewPr varScale="1">
        <p:scale>
          <a:sx n="53" d="100"/>
          <a:sy n="53" d="100"/>
        </p:scale>
        <p:origin x="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484DD-9EB7-4698-8589-A60FF56E1CF2}" type="datetimeFigureOut">
              <a:rPr lang="en-US" smtClean="0"/>
              <a:t>16-Apr-22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44211-03D6-4833-80A5-16997412A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2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/>
          <a:lstStyle/>
          <a:p>
            <a:r>
              <a:rPr lang="en-US" dirty="0" smtClean="0"/>
              <a:t>Mexatron </a:t>
            </a:r>
            <a:r>
              <a:rPr lang="en-US" dirty="0" err="1" smtClean="0"/>
              <a:t>tizimlar</a:t>
            </a:r>
            <a:r>
              <a:rPr lang="en-US" dirty="0" smtClean="0"/>
              <a:t> uchun</a:t>
            </a:r>
            <a:br>
              <a:rPr lang="en-US" dirty="0" smtClean="0"/>
            </a:br>
            <a:r>
              <a:rPr lang="en-US" dirty="0" smtClean="0"/>
              <a:t>Elektronika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132856"/>
            <a:ext cx="6400800" cy="1752600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err="1" smtClean="0"/>
              <a:t>Ma’ruza</a:t>
            </a:r>
            <a:r>
              <a:rPr lang="en-US" dirty="0" smtClean="0"/>
              <a:t> 3</a:t>
            </a:r>
          </a:p>
          <a:p>
            <a:r>
              <a:rPr lang="en-US" dirty="0" err="1" smtClean="0"/>
              <a:t>Elektronikada</a:t>
            </a:r>
            <a:r>
              <a:rPr lang="en-US" dirty="0" smtClean="0"/>
              <a:t> signal </a:t>
            </a:r>
            <a:r>
              <a:rPr lang="en-US" dirty="0" err="1" smtClean="0"/>
              <a:t>filtrlari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843808" y="4468470"/>
            <a:ext cx="3311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Mar’uzachi</a:t>
            </a:r>
            <a:r>
              <a:rPr lang="en-US" dirty="0" smtClean="0"/>
              <a:t>: </a:t>
            </a:r>
            <a:r>
              <a:rPr lang="en-US" dirty="0" err="1" smtClean="0"/>
              <a:t>Eraliev</a:t>
            </a:r>
            <a:r>
              <a:rPr lang="en-US" dirty="0" smtClean="0"/>
              <a:t> </a:t>
            </a:r>
            <a:r>
              <a:rPr lang="en-US" dirty="0" err="1" smtClean="0"/>
              <a:t>Asrorbek</a:t>
            </a:r>
            <a:r>
              <a:rPr lang="en-US" dirty="0" smtClean="0"/>
              <a:t>, MD</a:t>
            </a:r>
            <a:endParaRPr lang="ru-RU" dirty="0"/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376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Elektronikada</a:t>
            </a:r>
            <a:r>
              <a:rPr lang="en-US" dirty="0" smtClean="0"/>
              <a:t> Signal </a:t>
            </a:r>
            <a:r>
              <a:rPr lang="en-US" dirty="0" err="1" smtClean="0"/>
              <a:t>Filtrlari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Reja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sz="28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Filtrlarga</a:t>
            </a:r>
            <a:r>
              <a:rPr lang="en-US" sz="2400" dirty="0" smtClean="0"/>
              <a:t> </a:t>
            </a:r>
            <a:r>
              <a:rPr lang="en-US" sz="2400" dirty="0" err="1" smtClean="0"/>
              <a:t>kirish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Kvadrat</a:t>
            </a:r>
            <a:r>
              <a:rPr lang="en-US" sz="2400" dirty="0"/>
              <a:t> </a:t>
            </a:r>
            <a:r>
              <a:rPr lang="en-US" sz="2400" dirty="0" err="1"/>
              <a:t>to’lqin</a:t>
            </a:r>
            <a:r>
              <a:rPr lang="en-US" sz="2400" dirty="0"/>
              <a:t> </a:t>
            </a:r>
            <a:r>
              <a:rPr lang="en-US" sz="2400" dirty="0" err="1"/>
              <a:t>signallar</a:t>
            </a:r>
            <a:r>
              <a:rPr lang="en-US" sz="2400" dirty="0"/>
              <a:t> </a:t>
            </a:r>
            <a:r>
              <a:rPr lang="en-US" sz="2400" dirty="0" err="1" smtClean="0"/>
              <a:t>tahlili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Chastota</a:t>
            </a:r>
            <a:r>
              <a:rPr lang="en-US" sz="2400" dirty="0"/>
              <a:t> </a:t>
            </a:r>
            <a:r>
              <a:rPr lang="en-US" sz="2400" dirty="0" err="1" smtClean="0"/>
              <a:t>Spektrumi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/>
              <a:t>Past </a:t>
            </a:r>
            <a:r>
              <a:rPr lang="en-US" sz="2400" dirty="0" err="1"/>
              <a:t>o'tkazuvchan</a:t>
            </a:r>
            <a:r>
              <a:rPr lang="en-US" sz="2400" dirty="0"/>
              <a:t> </a:t>
            </a:r>
            <a:r>
              <a:rPr lang="en-US" sz="2400" dirty="0" err="1" smtClean="0"/>
              <a:t>filtrlar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o'tkazuvchan</a:t>
            </a:r>
            <a:r>
              <a:rPr lang="en-US" sz="2400" dirty="0"/>
              <a:t> </a:t>
            </a:r>
            <a:r>
              <a:rPr lang="en-US" sz="2400" dirty="0" err="1" smtClean="0"/>
              <a:t>filtrlar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Tarmoqli</a:t>
            </a:r>
            <a:r>
              <a:rPr lang="en-US" sz="2400" dirty="0"/>
              <a:t> </a:t>
            </a:r>
            <a:r>
              <a:rPr lang="en-US" sz="2400" dirty="0" err="1"/>
              <a:t>o'tish</a:t>
            </a:r>
            <a:r>
              <a:rPr lang="en-US" sz="2400" dirty="0"/>
              <a:t> </a:t>
            </a:r>
            <a:r>
              <a:rPr lang="en-US" sz="2400" dirty="0" err="1"/>
              <a:t>filtri</a:t>
            </a:r>
            <a:r>
              <a:rPr lang="en-US" sz="2400" dirty="0"/>
              <a:t> 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Haqiqiy</a:t>
            </a:r>
            <a:r>
              <a:rPr lang="en-US" sz="2400" dirty="0" smtClean="0"/>
              <a:t> </a:t>
            </a:r>
            <a:r>
              <a:rPr lang="en-US" sz="2400" dirty="0" err="1" smtClean="0"/>
              <a:t>filtrlar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Passiv</a:t>
            </a:r>
            <a:r>
              <a:rPr lang="en-US" sz="2400" dirty="0"/>
              <a:t> past </a:t>
            </a:r>
            <a:r>
              <a:rPr lang="en-US" sz="2400" dirty="0" err="1"/>
              <a:t>o’tkazuvchan</a:t>
            </a:r>
            <a:r>
              <a:rPr lang="en-US" sz="2400" dirty="0"/>
              <a:t> </a:t>
            </a:r>
            <a:r>
              <a:rPr lang="en-US" sz="2400" dirty="0" err="1" smtClean="0"/>
              <a:t>filtrlar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/>
              <a:t>Passiv</a:t>
            </a:r>
            <a:r>
              <a:rPr lang="en-US" sz="2400" dirty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/>
              <a:t>o’tkazuvchan</a:t>
            </a:r>
            <a:r>
              <a:rPr lang="en-US" sz="2400" dirty="0"/>
              <a:t> </a:t>
            </a:r>
            <a:r>
              <a:rPr lang="en-US" sz="2400" dirty="0" err="1" smtClean="0"/>
              <a:t>filtrlar</a:t>
            </a:r>
            <a:endParaRPr lang="en-US" sz="2400" dirty="0" smtClean="0"/>
          </a:p>
          <a:p>
            <a:pPr marL="400050" lvl="1" indent="0">
              <a:buNone/>
            </a:pPr>
            <a:r>
              <a:rPr lang="en-US" sz="2400" dirty="0" smtClean="0"/>
              <a:t>      </a:t>
            </a:r>
            <a:r>
              <a:rPr lang="en-US" sz="2400" dirty="0" err="1" smtClean="0"/>
              <a:t>Xulosa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171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 err="1" smtClean="0"/>
              <a:t>Filtrlarga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95536" y="1987031"/>
            <a:ext cx="663508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Filtrlar</a:t>
            </a:r>
            <a:r>
              <a:rPr lang="en-US" dirty="0"/>
              <a:t> audio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tizimlarida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ba'zi</a:t>
            </a:r>
            <a:r>
              <a:rPr lang="en-US" dirty="0"/>
              <a:t> signal </a:t>
            </a:r>
            <a:r>
              <a:rPr lang="en-US" dirty="0" err="1"/>
              <a:t>chastotalari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o'tishga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boshqalari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bloklanadi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O'ngdagi</a:t>
            </a:r>
            <a:r>
              <a:rPr lang="en-US" dirty="0"/>
              <a:t> </a:t>
            </a:r>
            <a:r>
              <a:rPr lang="en-US" dirty="0" err="1"/>
              <a:t>rasmlarda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musiqa</a:t>
            </a:r>
            <a:r>
              <a:rPr lang="en-US" dirty="0"/>
              <a:t> </a:t>
            </a:r>
            <a:r>
              <a:rPr lang="en-US" dirty="0" err="1"/>
              <a:t>asboblarida</a:t>
            </a:r>
            <a:r>
              <a:rPr lang="en-US" dirty="0"/>
              <a:t> </a:t>
            </a:r>
            <a:r>
              <a:rPr lang="en-US" dirty="0" err="1"/>
              <a:t>chalingan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nota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osiloskop</a:t>
            </a:r>
            <a:r>
              <a:rPr lang="en-US" dirty="0"/>
              <a:t> </a:t>
            </a:r>
            <a:r>
              <a:rPr lang="en-US" dirty="0" err="1"/>
              <a:t>izlari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ovoz</a:t>
            </a:r>
            <a:r>
              <a:rPr lang="en-US" dirty="0"/>
              <a:t> </a:t>
            </a:r>
            <a:r>
              <a:rPr lang="en-US" dirty="0" err="1"/>
              <a:t>balandligi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 ham, </a:t>
            </a:r>
            <a:r>
              <a:rPr lang="en-US" dirty="0" err="1"/>
              <a:t>notalar</a:t>
            </a:r>
            <a:r>
              <a:rPr lang="en-US" dirty="0"/>
              <a:t> </a:t>
            </a:r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eshitiladi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sof</a:t>
            </a:r>
            <a:r>
              <a:rPr lang="en-US" dirty="0"/>
              <a:t> </a:t>
            </a:r>
            <a:r>
              <a:rPr lang="en-US" dirty="0" err="1"/>
              <a:t>notalarni</a:t>
            </a:r>
            <a:r>
              <a:rPr lang="en-US" dirty="0"/>
              <a:t> </a:t>
            </a:r>
            <a:r>
              <a:rPr lang="en-US" dirty="0" err="1"/>
              <a:t>chiqarmaydi</a:t>
            </a:r>
            <a:r>
              <a:rPr lang="en-US" dirty="0"/>
              <a:t> (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chastotani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.)</a:t>
            </a:r>
          </a:p>
          <a:p>
            <a:pPr algn="just"/>
            <a:r>
              <a:rPr lang="en-US" dirty="0" err="1"/>
              <a:t>Aksincha</a:t>
            </a:r>
            <a:r>
              <a:rPr lang="en-US" dirty="0"/>
              <a:t>, </a:t>
            </a:r>
            <a:r>
              <a:rPr lang="en-US" dirty="0" err="1"/>
              <a:t>tovushlar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zaifroq</a:t>
            </a:r>
            <a:r>
              <a:rPr lang="en-US" dirty="0"/>
              <a:t> </a:t>
            </a:r>
            <a:r>
              <a:rPr lang="en-US" dirty="0" err="1"/>
              <a:t>chastotalardan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nota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garmonik</a:t>
            </a:r>
            <a:r>
              <a:rPr lang="en-US" dirty="0"/>
              <a:t> deb ham </a:t>
            </a:r>
            <a:r>
              <a:rPr lang="en-US" dirty="0" err="1"/>
              <a:t>ataladi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Faraz</a:t>
            </a:r>
            <a:r>
              <a:rPr lang="en-US" dirty="0"/>
              <a:t> </a:t>
            </a:r>
            <a:r>
              <a:rPr lang="en-US" dirty="0" err="1"/>
              <a:t>qilaylik</a:t>
            </a:r>
            <a:r>
              <a:rPr lang="en-US" dirty="0"/>
              <a:t>,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garmonik</a:t>
            </a:r>
            <a:r>
              <a:rPr lang="en-US" dirty="0"/>
              <a:t> f </a:t>
            </a:r>
            <a:r>
              <a:rPr lang="en-US" dirty="0" err="1"/>
              <a:t>chastotaga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:</a:t>
            </a:r>
          </a:p>
          <a:p>
            <a:pPr algn="just"/>
            <a:r>
              <a:rPr lang="en-US" dirty="0"/>
              <a:t>• 2f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garmonik</a:t>
            </a:r>
            <a:r>
              <a:rPr lang="en-US" dirty="0"/>
              <a:t> deb </a:t>
            </a:r>
            <a:r>
              <a:rPr lang="en-US" dirty="0" err="1"/>
              <a:t>ataladi</a:t>
            </a:r>
            <a:endParaRPr lang="en-US" dirty="0"/>
          </a:p>
          <a:p>
            <a:pPr algn="just"/>
            <a:r>
              <a:rPr lang="en-US" dirty="0"/>
              <a:t>• </a:t>
            </a:r>
            <a:r>
              <a:rPr lang="en-US" dirty="0" err="1"/>
              <a:t>chastotasi</a:t>
            </a:r>
            <a:r>
              <a:rPr lang="en-US" dirty="0"/>
              <a:t> 3f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komponent</a:t>
            </a:r>
            <a:r>
              <a:rPr lang="en-US" dirty="0"/>
              <a:t> </a:t>
            </a:r>
            <a:r>
              <a:rPr lang="en-US" dirty="0" err="1"/>
              <a:t>uchinchi</a:t>
            </a:r>
            <a:r>
              <a:rPr lang="en-US" dirty="0"/>
              <a:t> </a:t>
            </a:r>
            <a:r>
              <a:rPr lang="en-US" dirty="0" err="1"/>
              <a:t>garmonik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Garmonik</a:t>
            </a:r>
            <a:r>
              <a:rPr lang="en-US" dirty="0"/>
              <a:t> </a:t>
            </a:r>
            <a:r>
              <a:rPr lang="en-US" dirty="0" err="1"/>
              <a:t>tarkib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shaklining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tovush</a:t>
            </a:r>
            <a:r>
              <a:rPr lang="en-US" dirty="0"/>
              <a:t> </a:t>
            </a:r>
            <a:r>
              <a:rPr lang="en-US" dirty="0" err="1"/>
              <a:t>ohangini</a:t>
            </a:r>
            <a:r>
              <a:rPr lang="en-US" dirty="0"/>
              <a:t> </a:t>
            </a:r>
            <a:r>
              <a:rPr lang="en-US" dirty="0" err="1"/>
              <a:t>belgilaydi</a:t>
            </a:r>
            <a:r>
              <a:rPr lang="en-US" dirty="0"/>
              <a:t>.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harmonikaning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kombinatsiyasi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notalarni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304" y="2470768"/>
            <a:ext cx="1441194" cy="3849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8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 err="1" smtClean="0"/>
              <a:t>Kvadrat</a:t>
            </a:r>
            <a:r>
              <a:rPr lang="en-US" dirty="0" smtClean="0"/>
              <a:t> </a:t>
            </a:r>
            <a:r>
              <a:rPr lang="en-US" dirty="0" err="1" smtClean="0"/>
              <a:t>to’lqin</a:t>
            </a:r>
            <a:r>
              <a:rPr lang="en-US" dirty="0" smtClean="0"/>
              <a:t> </a:t>
            </a:r>
            <a:r>
              <a:rPr lang="en-US" dirty="0" err="1" smtClean="0"/>
              <a:t>signallar</a:t>
            </a:r>
            <a:r>
              <a:rPr lang="en-US" dirty="0" smtClean="0"/>
              <a:t> </a:t>
            </a:r>
            <a:r>
              <a:rPr lang="en-US" dirty="0" err="1" smtClean="0"/>
              <a:t>tahlili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2192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19-asr </a:t>
            </a:r>
            <a:r>
              <a:rPr lang="en-US" dirty="0" err="1"/>
              <a:t>boshlarida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Jan Baptiste </a:t>
            </a:r>
            <a:r>
              <a:rPr lang="en-US" dirty="0" err="1"/>
              <a:t>Furye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toʻlqin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boʻlmasin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amplituda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chastotalarga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boʻlgan</a:t>
            </a:r>
            <a:r>
              <a:rPr lang="en-US" dirty="0"/>
              <a:t> sinus </a:t>
            </a:r>
            <a:r>
              <a:rPr lang="en-US" dirty="0" err="1"/>
              <a:t>toʻlqinlar</a:t>
            </a:r>
            <a:r>
              <a:rPr lang="en-US" dirty="0"/>
              <a:t> </a:t>
            </a:r>
            <a:r>
              <a:rPr lang="en-US" dirty="0" err="1"/>
              <a:t>qatoridan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boʻlishi</a:t>
            </a:r>
            <a:r>
              <a:rPr lang="en-US" dirty="0"/>
              <a:t> </a:t>
            </a:r>
            <a:r>
              <a:rPr lang="en-US" dirty="0" err="1"/>
              <a:t>mumkinligi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nazariyani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algn="just"/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belgi</a:t>
            </a:r>
            <a:r>
              <a:rPr lang="en-US" dirty="0"/>
              <a:t>/</a:t>
            </a:r>
            <a:r>
              <a:rPr lang="en-US" dirty="0" err="1"/>
              <a:t>bo'shliq</a:t>
            </a:r>
            <a:r>
              <a:rPr lang="en-US" dirty="0"/>
              <a:t> </a:t>
            </a:r>
            <a:r>
              <a:rPr lang="en-US" dirty="0" err="1"/>
              <a:t>nisbati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to'lqinning</a:t>
            </a:r>
            <a:r>
              <a:rPr lang="en-US" dirty="0"/>
              <a:t> </a:t>
            </a:r>
            <a:r>
              <a:rPr lang="en-US" dirty="0" err="1"/>
              <a:t>Furye</a:t>
            </a:r>
            <a:r>
              <a:rPr lang="en-US" dirty="0"/>
              <a:t> </a:t>
            </a:r>
            <a:r>
              <a:rPr lang="en-US" dirty="0" err="1"/>
              <a:t>tahlili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ko'rsatadiki</a:t>
            </a:r>
            <a:r>
              <a:rPr lang="en-US" dirty="0"/>
              <a:t>, u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chastotasidan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g'alati</a:t>
            </a:r>
            <a:r>
              <a:rPr lang="en-US" dirty="0"/>
              <a:t> </a:t>
            </a:r>
            <a:r>
              <a:rPr lang="en-US" dirty="0" err="1"/>
              <a:t>harmonikalar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birlashtiriladi</a:t>
            </a:r>
            <a:r>
              <a:rPr lang="en-US" dirty="0"/>
              <a:t> -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kamayib</a:t>
            </a:r>
            <a:r>
              <a:rPr lang="en-US" dirty="0"/>
              <a:t> </a:t>
            </a:r>
            <a:r>
              <a:rPr lang="en-US" dirty="0" err="1"/>
              <a:t>boruvchi</a:t>
            </a:r>
            <a:r>
              <a:rPr lang="en-US" dirty="0"/>
              <a:t> </a:t>
            </a:r>
            <a:r>
              <a:rPr lang="en-US" dirty="0" err="1"/>
              <a:t>amplitudali</a:t>
            </a:r>
            <a:r>
              <a:rPr lang="en-US" dirty="0"/>
              <a:t> sinus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signallari</a:t>
            </a:r>
            <a:r>
              <a:rPr lang="en-US" dirty="0"/>
              <a:t>,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asosiyning</a:t>
            </a:r>
            <a:r>
              <a:rPr lang="en-US" dirty="0"/>
              <a:t> </a:t>
            </a:r>
            <a:r>
              <a:rPr lang="en-US" dirty="0" err="1"/>
              <a:t>toq</a:t>
            </a:r>
            <a:r>
              <a:rPr lang="en-US" dirty="0"/>
              <a:t> </a:t>
            </a:r>
            <a:r>
              <a:rPr lang="en-US" dirty="0" err="1"/>
              <a:t>karralari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 smtClean="0"/>
          </a:p>
          <a:p>
            <a:pPr algn="just"/>
            <a:r>
              <a:rPr lang="en-US" dirty="0" smtClean="0"/>
              <a:t>19-asr </a:t>
            </a:r>
            <a:r>
              <a:rPr lang="en-US" dirty="0" err="1"/>
              <a:t>boshlarida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Jan Baptiste </a:t>
            </a:r>
            <a:r>
              <a:rPr lang="en-US" dirty="0" err="1"/>
              <a:t>Furye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toʻlqin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boʻlmasin</a:t>
            </a:r>
            <a:r>
              <a:rPr lang="en-US" dirty="0"/>
              <a:t>,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amplituda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chastotalarga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boʻlgan</a:t>
            </a:r>
            <a:r>
              <a:rPr lang="en-US" dirty="0"/>
              <a:t> sinus </a:t>
            </a:r>
            <a:r>
              <a:rPr lang="en-US" dirty="0" err="1"/>
              <a:t>toʻlqinlar</a:t>
            </a:r>
            <a:r>
              <a:rPr lang="en-US" dirty="0"/>
              <a:t> </a:t>
            </a:r>
            <a:r>
              <a:rPr lang="en-US" dirty="0" err="1"/>
              <a:t>qatoridan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boʻlishi</a:t>
            </a:r>
            <a:r>
              <a:rPr lang="en-US" dirty="0"/>
              <a:t> </a:t>
            </a:r>
            <a:r>
              <a:rPr lang="en-US" dirty="0" err="1"/>
              <a:t>mumkinligi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nazariyani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chiqdi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111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to’lqin</a:t>
            </a:r>
            <a:r>
              <a:rPr lang="en-US" dirty="0"/>
              <a:t> </a:t>
            </a:r>
            <a:r>
              <a:rPr lang="en-US" dirty="0" err="1"/>
              <a:t>signallar</a:t>
            </a:r>
            <a:r>
              <a:rPr lang="en-US" dirty="0"/>
              <a:t> </a:t>
            </a:r>
            <a:r>
              <a:rPr lang="en-US" dirty="0" err="1"/>
              <a:t>tahlili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Avvalo</a:t>
            </a:r>
            <a:r>
              <a:rPr lang="en-US" dirty="0" smtClean="0"/>
              <a:t> fundamental.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Endi</a:t>
            </a:r>
            <a:r>
              <a:rPr lang="en-US" dirty="0" smtClean="0"/>
              <a:t>, </a:t>
            </a:r>
            <a:r>
              <a:rPr lang="en-US" dirty="0" err="1" smtClean="0"/>
              <a:t>uchinchi</a:t>
            </a:r>
            <a:r>
              <a:rPr lang="en-US" dirty="0" smtClean="0"/>
              <a:t> </a:t>
            </a:r>
            <a:r>
              <a:rPr lang="en-US" dirty="0" err="1" smtClean="0"/>
              <a:t>garmonik</a:t>
            </a:r>
            <a:r>
              <a:rPr lang="en-US" dirty="0" smtClean="0"/>
              <a:t> </a:t>
            </a:r>
            <a:r>
              <a:rPr lang="en-US" dirty="0" err="1" smtClean="0"/>
              <a:t>qo’shiladi</a:t>
            </a:r>
            <a:endParaRPr lang="en-US" dirty="0"/>
          </a:p>
          <a:p>
            <a:pPr algn="just"/>
            <a:endParaRPr lang="en-US" dirty="0" smtClean="0"/>
          </a:p>
          <a:p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572" y="2308345"/>
            <a:ext cx="3788528" cy="20337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4437112"/>
            <a:ext cx="4226421" cy="227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4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to’lqin</a:t>
            </a:r>
            <a:r>
              <a:rPr lang="en-US" dirty="0"/>
              <a:t> </a:t>
            </a:r>
            <a:r>
              <a:rPr lang="en-US" dirty="0" err="1"/>
              <a:t>signallar</a:t>
            </a:r>
            <a:r>
              <a:rPr lang="en-US" dirty="0"/>
              <a:t> </a:t>
            </a:r>
            <a:r>
              <a:rPr lang="en-US" dirty="0" err="1"/>
              <a:t>tahlili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55576" y="2780928"/>
            <a:ext cx="7715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Allaqachon</a:t>
            </a:r>
            <a:r>
              <a:rPr lang="en-US" dirty="0"/>
              <a:t>,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biroz</a:t>
            </a:r>
            <a:r>
              <a:rPr lang="en-US" dirty="0"/>
              <a:t> </a:t>
            </a:r>
            <a:r>
              <a:rPr lang="en-US" dirty="0" err="1"/>
              <a:t>ko'proq</a:t>
            </a:r>
            <a:r>
              <a:rPr lang="en-US" dirty="0"/>
              <a:t> "</a:t>
            </a:r>
            <a:r>
              <a:rPr lang="en-US" dirty="0" err="1"/>
              <a:t>kvadrat</a:t>
            </a:r>
            <a:r>
              <a:rPr lang="en-US" dirty="0"/>
              <a:t>" </a:t>
            </a:r>
            <a:r>
              <a:rPr lang="en-US" dirty="0" err="1"/>
              <a:t>ko'rinishni</a:t>
            </a:r>
            <a:r>
              <a:rPr lang="en-US" dirty="0"/>
              <a:t> </a:t>
            </a:r>
            <a:r>
              <a:rPr lang="en-US" dirty="0" err="1"/>
              <a:t>boshlaydi</a:t>
            </a:r>
            <a:r>
              <a:rPr lang="en-US" dirty="0" smtClean="0"/>
              <a:t>. </a:t>
            </a:r>
          </a:p>
          <a:p>
            <a:pPr algn="just"/>
            <a:r>
              <a:rPr lang="en-US" dirty="0" err="1"/>
              <a:t>Amplitudalarning</a:t>
            </a:r>
            <a:r>
              <a:rPr lang="en-US" dirty="0"/>
              <a:t> </a:t>
            </a:r>
            <a:r>
              <a:rPr lang="en-US" dirty="0" err="1"/>
              <a:t>kamayishi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g'alati</a:t>
            </a:r>
            <a:r>
              <a:rPr lang="en-US" dirty="0"/>
              <a:t> </a:t>
            </a:r>
            <a:r>
              <a:rPr lang="en-US" dirty="0" err="1"/>
              <a:t>harmonikalar</a:t>
            </a:r>
            <a:r>
              <a:rPr lang="en-US" dirty="0"/>
              <a:t> </a:t>
            </a:r>
            <a:r>
              <a:rPr lang="en-US" dirty="0" err="1"/>
              <a:t>qo'shilsa</a:t>
            </a:r>
            <a:r>
              <a:rPr lang="en-US" dirty="0"/>
              <a:t>,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to'lqinga</a:t>
            </a:r>
            <a:r>
              <a:rPr lang="en-US" dirty="0"/>
              <a:t> </a:t>
            </a:r>
            <a:r>
              <a:rPr lang="en-US" dirty="0" err="1"/>
              <a:t>o'xshaydi</a:t>
            </a:r>
            <a:r>
              <a:rPr lang="en-US" dirty="0"/>
              <a:t>. </a:t>
            </a:r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diagrammada</a:t>
            </a:r>
            <a:r>
              <a:rPr lang="en-US" dirty="0"/>
              <a:t> </a:t>
            </a:r>
            <a:r>
              <a:rPr lang="en-US" dirty="0" smtClean="0"/>
              <a:t>3-, 5-, 7-, 9-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smtClean="0"/>
              <a:t>11- </a:t>
            </a:r>
            <a:r>
              <a:rPr lang="en-US" dirty="0" err="1"/>
              <a:t>harmonikalarni</a:t>
            </a:r>
            <a:r>
              <a:rPr lang="en-US" dirty="0"/>
              <a:t> </a:t>
            </a:r>
            <a:r>
              <a:rPr lang="en-US" dirty="0" err="1"/>
              <a:t>qo'shish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3435" y="4509120"/>
            <a:ext cx="4506466" cy="171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2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Kvadrat</a:t>
            </a:r>
            <a:r>
              <a:rPr lang="en-US" sz="4000" dirty="0"/>
              <a:t> </a:t>
            </a:r>
            <a:r>
              <a:rPr lang="en-US" sz="4000" dirty="0" err="1"/>
              <a:t>to’lqin</a:t>
            </a:r>
            <a:r>
              <a:rPr lang="en-US" sz="4000" dirty="0"/>
              <a:t> </a:t>
            </a:r>
            <a:r>
              <a:rPr lang="en-US" sz="4000" dirty="0" err="1"/>
              <a:t>signallar</a:t>
            </a:r>
            <a:r>
              <a:rPr lang="en-US" sz="4000" dirty="0"/>
              <a:t> </a:t>
            </a:r>
            <a:r>
              <a:rPr lang="en-US" sz="4000" dirty="0" err="1"/>
              <a:t>tahlili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276872"/>
            <a:ext cx="83632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Beshta</a:t>
            </a:r>
            <a:r>
              <a:rPr lang="en-US" dirty="0"/>
              <a:t> </a:t>
            </a:r>
            <a:r>
              <a:rPr lang="en-US" dirty="0" err="1"/>
              <a:t>harmonikaning</a:t>
            </a:r>
            <a:r>
              <a:rPr lang="en-US" dirty="0"/>
              <a:t> </a:t>
            </a:r>
            <a:r>
              <a:rPr lang="en-US" dirty="0" err="1"/>
              <a:t>qo'shilishi</a:t>
            </a:r>
            <a:r>
              <a:rPr lang="en-US" dirty="0"/>
              <a:t> </a:t>
            </a:r>
            <a:r>
              <a:rPr lang="en-US" dirty="0" err="1"/>
              <a:t>hali</a:t>
            </a:r>
            <a:r>
              <a:rPr lang="en-US" dirty="0"/>
              <a:t> ham "</a:t>
            </a:r>
            <a:r>
              <a:rPr lang="en-US" dirty="0" err="1"/>
              <a:t>mukammal</a:t>
            </a:r>
            <a:r>
              <a:rPr lang="en-US" dirty="0"/>
              <a:t>"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to'lqindan</a:t>
            </a:r>
            <a:r>
              <a:rPr lang="en-US" dirty="0"/>
              <a:t> </a:t>
            </a:r>
            <a:r>
              <a:rPr lang="en-US" dirty="0" err="1"/>
              <a:t>uzoqdir</a:t>
            </a:r>
            <a:r>
              <a:rPr lang="en-US" dirty="0"/>
              <a:t>. </a:t>
            </a:r>
            <a:r>
              <a:rPr lang="en-US" dirty="0" err="1"/>
              <a:t>Furye</a:t>
            </a:r>
            <a:r>
              <a:rPr lang="en-US" dirty="0"/>
              <a:t> </a:t>
            </a:r>
            <a:r>
              <a:rPr lang="en-US" dirty="0" err="1"/>
              <a:t>teoremasi</a:t>
            </a:r>
            <a:r>
              <a:rPr lang="en-US" dirty="0"/>
              <a:t> </a:t>
            </a: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ko'rsatadiki</a:t>
            </a:r>
            <a:r>
              <a:rPr lang="en-US" dirty="0"/>
              <a:t>, </a:t>
            </a:r>
            <a:r>
              <a:rPr lang="en-US" dirty="0" err="1"/>
              <a:t>mukammal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miqdordagi</a:t>
            </a:r>
            <a:r>
              <a:rPr lang="en-US" dirty="0"/>
              <a:t> </a:t>
            </a:r>
            <a:r>
              <a:rPr lang="en-US" dirty="0" err="1"/>
              <a:t>g'alati</a:t>
            </a:r>
            <a:r>
              <a:rPr lang="en-US" dirty="0"/>
              <a:t> </a:t>
            </a:r>
            <a:r>
              <a:rPr lang="en-US" dirty="0" err="1"/>
              <a:t>harmonika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6 kHz sinus </a:t>
            </a:r>
            <a:r>
              <a:rPr lang="en-US" dirty="0" err="1"/>
              <a:t>to'lqin</a:t>
            </a:r>
            <a:r>
              <a:rPr lang="en-US" dirty="0"/>
              <a:t> 6 kHz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tovush</a:t>
            </a:r>
            <a:r>
              <a:rPr lang="en-US" dirty="0"/>
              <a:t> </a:t>
            </a:r>
            <a:r>
              <a:rPr lang="en-US" dirty="0" err="1"/>
              <a:t>chiqaradi</a:t>
            </a:r>
            <a:r>
              <a:rPr lang="en-US" dirty="0"/>
              <a:t>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savolga</a:t>
            </a:r>
            <a:r>
              <a:rPr lang="en-US" dirty="0"/>
              <a:t> </a:t>
            </a:r>
            <a:r>
              <a:rPr lang="en-US" dirty="0" err="1"/>
              <a:t>qaytsak</a:t>
            </a:r>
            <a:r>
              <a:rPr lang="en-US" dirty="0"/>
              <a:t>,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, 6 kHz sinus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cheksiz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"</a:t>
            </a:r>
            <a:r>
              <a:rPr lang="en-US" dirty="0" err="1"/>
              <a:t>g'alati</a:t>
            </a:r>
            <a:r>
              <a:rPr lang="en-US" dirty="0"/>
              <a:t>" </a:t>
            </a:r>
            <a:r>
              <a:rPr lang="en-US" dirty="0" err="1"/>
              <a:t>harmonikadan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dirty="0" err="1"/>
              <a:t>birinchisi</a:t>
            </a:r>
            <a:r>
              <a:rPr lang="en-US" dirty="0"/>
              <a:t> 18 kHz (3 x 6 kHz) </a:t>
            </a:r>
            <a:r>
              <a:rPr lang="en-US" dirty="0" err="1"/>
              <a:t>chastotaga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30 kHz (5 x 6 kHz), 42 kHz (7 x 6 kHz)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hokazolarda</a:t>
            </a:r>
            <a:r>
              <a:rPr lang="en-US" dirty="0"/>
              <a:t> </a:t>
            </a:r>
            <a:r>
              <a:rPr lang="en-US" dirty="0" err="1"/>
              <a:t>harmonikalar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Biroq</a:t>
            </a:r>
            <a:r>
              <a:rPr lang="en-US" dirty="0"/>
              <a:t>, 18 kHz </a:t>
            </a:r>
            <a:r>
              <a:rPr lang="en-US" dirty="0" err="1"/>
              <a:t>chastotadagi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</a:t>
            </a:r>
            <a:r>
              <a:rPr lang="en-US" dirty="0" err="1"/>
              <a:t>allaqachon</a:t>
            </a:r>
            <a:r>
              <a:rPr lang="en-US" dirty="0"/>
              <a:t>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eshitishi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chegaraga</a:t>
            </a:r>
            <a:r>
              <a:rPr lang="en-US" dirty="0"/>
              <a:t> </a:t>
            </a:r>
            <a:r>
              <a:rPr lang="en-US" dirty="0" err="1"/>
              <a:t>yaqinlashmoqda</a:t>
            </a:r>
            <a:r>
              <a:rPr lang="en-US" dirty="0"/>
              <a:t> (20 Hz </a:t>
            </a:r>
            <a:r>
              <a:rPr lang="en-US" dirty="0" err="1"/>
              <a:t>dan</a:t>
            </a:r>
            <a:r>
              <a:rPr lang="en-US" dirty="0"/>
              <a:t> 20 kHz </a:t>
            </a:r>
            <a:r>
              <a:rPr lang="en-US" dirty="0" err="1"/>
              <a:t>gacha</a:t>
            </a:r>
            <a:r>
              <a:rPr lang="en-US" dirty="0"/>
              <a:t>). </a:t>
            </a:r>
            <a:r>
              <a:rPr lang="en-US" dirty="0" err="1"/>
              <a:t>Aholining</a:t>
            </a:r>
            <a:r>
              <a:rPr lang="en-US" dirty="0"/>
              <a:t> </a:t>
            </a:r>
            <a:r>
              <a:rPr lang="en-US" dirty="0" err="1"/>
              <a:t>aksariyati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, 6 kHz </a:t>
            </a:r>
            <a:r>
              <a:rPr lang="en-US" dirty="0" err="1"/>
              <a:t>chastotali</a:t>
            </a:r>
            <a:r>
              <a:rPr lang="en-US" dirty="0"/>
              <a:t> sinus </a:t>
            </a:r>
            <a:r>
              <a:rPr lang="en-US" dirty="0" err="1"/>
              <a:t>to'lqinni</a:t>
            </a:r>
            <a:r>
              <a:rPr lang="en-US" dirty="0"/>
              <a:t> </a:t>
            </a:r>
            <a:r>
              <a:rPr lang="en-US" dirty="0" err="1"/>
              <a:t>eshitadi</a:t>
            </a:r>
            <a:r>
              <a:rPr lang="en-US" dirty="0"/>
              <a:t>. Bu 6 kHz sinus </a:t>
            </a:r>
            <a:r>
              <a:rPr lang="en-US" dirty="0" err="1"/>
              <a:t>to'lqini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bo'lishi</a:t>
            </a:r>
            <a:r>
              <a:rPr lang="en-US" dirty="0"/>
              <a:t> </a:t>
            </a:r>
            <a:r>
              <a:rPr lang="en-US" dirty="0" err="1"/>
              <a:t>ajablanarli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, 7 kHz </a:t>
            </a:r>
            <a:r>
              <a:rPr lang="en-US" dirty="0" err="1"/>
              <a:t>chastotada</a:t>
            </a:r>
            <a:r>
              <a:rPr lang="en-US" dirty="0"/>
              <a:t> 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yo'q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uchinchi</a:t>
            </a:r>
            <a:r>
              <a:rPr lang="en-US" dirty="0"/>
              <a:t> </a:t>
            </a:r>
            <a:r>
              <a:rPr lang="en-US" dirty="0" err="1"/>
              <a:t>harmonik</a:t>
            </a:r>
            <a:r>
              <a:rPr lang="en-US" dirty="0"/>
              <a:t> 21 kHz (3 x 7 kHz) </a:t>
            </a:r>
            <a:r>
              <a:rPr lang="en-US" dirty="0" err="1"/>
              <a:t>chastotada</a:t>
            </a:r>
            <a:r>
              <a:rPr lang="en-US" dirty="0"/>
              <a:t>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eshitish</a:t>
            </a:r>
            <a:r>
              <a:rPr lang="en-US" dirty="0"/>
              <a:t> </a:t>
            </a:r>
            <a:r>
              <a:rPr lang="en-US" dirty="0" err="1"/>
              <a:t>doirasidan</a:t>
            </a:r>
            <a:r>
              <a:rPr lang="en-US" dirty="0"/>
              <a:t> </a:t>
            </a:r>
            <a:r>
              <a:rPr lang="en-US" dirty="0" err="1"/>
              <a:t>tashqarida</a:t>
            </a:r>
            <a:r>
              <a:rPr lang="en-US" dirty="0"/>
              <a:t>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061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Chastota</a:t>
            </a:r>
            <a:r>
              <a:rPr lang="en-US" sz="4000" dirty="0" smtClean="0"/>
              <a:t> </a:t>
            </a:r>
            <a:r>
              <a:rPr lang="en-US" sz="4000" dirty="0" err="1" smtClean="0"/>
              <a:t>Spektrumi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1559" y="2276872"/>
            <a:ext cx="79928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Operatsion</a:t>
            </a:r>
            <a:r>
              <a:rPr lang="en-US" dirty="0"/>
              <a:t> </a:t>
            </a:r>
            <a:r>
              <a:rPr lang="en-US" dirty="0" err="1"/>
              <a:t>kuchaytirgichlar</a:t>
            </a:r>
            <a:r>
              <a:rPr lang="en-US" dirty="0"/>
              <a:t> </a:t>
            </a:r>
            <a:r>
              <a:rPr lang="en-US" dirty="0" err="1"/>
              <a:t>haqidagi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darsda</a:t>
            </a:r>
            <a:r>
              <a:rPr lang="en-US" dirty="0"/>
              <a:t> biz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spektrining</a:t>
            </a:r>
            <a:r>
              <a:rPr lang="en-US" dirty="0"/>
              <a:t> </a:t>
            </a:r>
            <a:r>
              <a:rPr lang="en-US" dirty="0" err="1"/>
              <a:t>grafiklarini</a:t>
            </a:r>
            <a:r>
              <a:rPr lang="en-US" dirty="0"/>
              <a:t> </a:t>
            </a:r>
            <a:r>
              <a:rPr lang="en-US" dirty="0" err="1"/>
              <a:t>qisqacha</a:t>
            </a:r>
            <a:r>
              <a:rPr lang="en-US" dirty="0"/>
              <a:t> </a:t>
            </a:r>
            <a:r>
              <a:rPr lang="en-US" dirty="0" err="1"/>
              <a:t>bilib</a:t>
            </a:r>
            <a:r>
              <a:rPr lang="en-US" dirty="0"/>
              <a:t> </a:t>
            </a:r>
            <a:r>
              <a:rPr lang="en-US" dirty="0" err="1"/>
              <a:t>oldik</a:t>
            </a:r>
            <a:r>
              <a:rPr lang="en-US" dirty="0"/>
              <a:t>. </a:t>
            </a:r>
            <a:r>
              <a:rPr lang="en-US" dirty="0" err="1"/>
              <a:t>Endi</a:t>
            </a:r>
            <a:r>
              <a:rPr lang="en-US" dirty="0"/>
              <a:t> biz sinus </a:t>
            </a:r>
            <a:r>
              <a:rPr lang="en-US" dirty="0" err="1"/>
              <a:t>to'lqin</a:t>
            </a:r>
            <a:r>
              <a:rPr lang="en-US" dirty="0"/>
              <a:t>,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audio </a:t>
            </a:r>
            <a:r>
              <a:rPr lang="en-US" dirty="0" err="1"/>
              <a:t>signallar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</a:t>
            </a:r>
            <a:r>
              <a:rPr lang="en-US" dirty="0"/>
              <a:t> </a:t>
            </a:r>
            <a:r>
              <a:rPr lang="en-US" dirty="0" err="1"/>
              <a:t>grafigini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chiqamiz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diagrammalar</a:t>
            </a:r>
            <a:r>
              <a:rPr lang="en-US" dirty="0"/>
              <a:t> 1 kHz </a:t>
            </a:r>
            <a:r>
              <a:rPr lang="en-US" dirty="0" err="1"/>
              <a:t>va</a:t>
            </a:r>
            <a:r>
              <a:rPr lang="en-US" dirty="0"/>
              <a:t> 2 kHz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sof</a:t>
            </a:r>
            <a:r>
              <a:rPr lang="en-US" dirty="0"/>
              <a:t> sinus </a:t>
            </a:r>
            <a:r>
              <a:rPr lang="en-US" dirty="0" err="1"/>
              <a:t>to'lqinlar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443" y="3645024"/>
            <a:ext cx="3373562" cy="30275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790232" y="4033972"/>
            <a:ext cx="324375" cy="169277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vaqt</a:t>
            </a:r>
            <a:endParaRPr lang="en-US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644008" y="3514219"/>
            <a:ext cx="7889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kuchlanish</a:t>
            </a:r>
            <a:endParaRPr lang="en-US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4644008" y="4247510"/>
            <a:ext cx="7889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kuchlanish</a:t>
            </a:r>
            <a:endParaRPr 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69532" y="5054987"/>
            <a:ext cx="734496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dirty="0" err="1" smtClean="0"/>
              <a:t>kuchlanish</a:t>
            </a:r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5805264"/>
            <a:ext cx="734496" cy="2462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000" dirty="0" err="1" smtClean="0"/>
              <a:t>kuchlanish</a:t>
            </a:r>
            <a:endParaRPr lang="en-US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7620570" y="5616945"/>
            <a:ext cx="407814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vaqt</a:t>
            </a:r>
            <a:endParaRPr 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7603009" y="5044112"/>
            <a:ext cx="78541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/Hz</a:t>
            </a:r>
            <a:endParaRPr lang="en-US" sz="1100" dirty="0"/>
          </a:p>
        </p:txBody>
      </p:sp>
      <p:sp>
        <p:nvSpPr>
          <p:cNvPr id="16" name="TextBox 15"/>
          <p:cNvSpPr txBox="1"/>
          <p:nvPr/>
        </p:nvSpPr>
        <p:spPr>
          <a:xfrm>
            <a:off x="7534676" y="6587941"/>
            <a:ext cx="78541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/Hz</a:t>
            </a:r>
            <a:endParaRPr lang="en-US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617687" y="3937839"/>
            <a:ext cx="37224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diagrammalar</a:t>
            </a:r>
            <a:r>
              <a:rPr lang="en-US" dirty="0"/>
              <a:t> </a:t>
            </a:r>
            <a:r>
              <a:rPr lang="en-US" dirty="0" err="1"/>
              <a:t>davriy</a:t>
            </a:r>
            <a:r>
              <a:rPr lang="en-US" dirty="0"/>
              <a:t> </a:t>
            </a:r>
            <a:r>
              <a:rPr lang="en-US" dirty="0" err="1"/>
              <a:t>vaqtga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shakli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 T.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spektrida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to'rtta</a:t>
            </a:r>
            <a:r>
              <a:rPr lang="en-US" dirty="0"/>
              <a:t> </a:t>
            </a:r>
            <a:r>
              <a:rPr lang="en-US" dirty="0" err="1"/>
              <a:t>harmonika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0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Chastota</a:t>
            </a:r>
            <a:r>
              <a:rPr lang="en-US" sz="4000" dirty="0"/>
              <a:t> </a:t>
            </a:r>
            <a:r>
              <a:rPr lang="en-US" sz="4000" dirty="0" err="1"/>
              <a:t>Spektrumi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1" name="Rectangle 10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2275901"/>
            <a:ext cx="6229350" cy="29146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03648" y="2204864"/>
            <a:ext cx="7889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kuchlanish</a:t>
            </a:r>
            <a:endParaRPr lang="en-US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1331640" y="3712663"/>
            <a:ext cx="7889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err="1" smtClean="0"/>
              <a:t>kuchlanish</a:t>
            </a:r>
            <a:endParaRPr 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3128339"/>
            <a:ext cx="432048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vaqt</a:t>
            </a:r>
            <a:endParaRPr lang="en-US" sz="1100" dirty="0"/>
          </a:p>
        </p:txBody>
      </p:sp>
      <p:sp>
        <p:nvSpPr>
          <p:cNvPr id="16" name="TextBox 15"/>
          <p:cNvSpPr txBox="1"/>
          <p:nvPr/>
        </p:nvSpPr>
        <p:spPr>
          <a:xfrm>
            <a:off x="7218124" y="5021274"/>
            <a:ext cx="324375" cy="169277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vaqt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10726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Spektrumi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348880"/>
            <a:ext cx="8363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tizimlarida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tarkibini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Bu </a:t>
            </a:r>
            <a:r>
              <a:rPr lang="en-US" dirty="0" err="1"/>
              <a:t>bizga</a:t>
            </a:r>
            <a:r>
              <a:rPr lang="en-US" dirty="0"/>
              <a:t>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tarmoqli</a:t>
            </a:r>
            <a:r>
              <a:rPr lang="en-US" dirty="0"/>
              <a:t> </a:t>
            </a:r>
            <a:r>
              <a:rPr lang="en-US" dirty="0" err="1"/>
              <a:t>kengligini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O'tkazish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- </a:t>
            </a:r>
            <a:r>
              <a:rPr lang="en-US" dirty="0" err="1"/>
              <a:t>signalni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diapazoni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komponenti</a:t>
            </a:r>
            <a:r>
              <a:rPr lang="en-US" dirty="0"/>
              <a:t> minus </a:t>
            </a:r>
            <a:r>
              <a:rPr lang="en-US" dirty="0" err="1"/>
              <a:t>eng</a:t>
            </a:r>
            <a:r>
              <a:rPr lang="en-US" dirty="0"/>
              <a:t> past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komponenti</a:t>
            </a:r>
            <a:r>
              <a:rPr lang="en-US" dirty="0"/>
              <a:t>.</a:t>
            </a:r>
          </a:p>
          <a:p>
            <a:pPr algn="just"/>
            <a:r>
              <a:rPr lang="en-US" dirty="0"/>
              <a:t>Sinus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tarmoqli</a:t>
            </a:r>
            <a:r>
              <a:rPr lang="en-US" dirty="0"/>
              <a:t> </a:t>
            </a:r>
            <a:r>
              <a:rPr lang="en-US" dirty="0" err="1"/>
              <a:t>kengligi</a:t>
            </a:r>
            <a:r>
              <a:rPr lang="en-US" dirty="0"/>
              <a:t> </a:t>
            </a:r>
            <a:r>
              <a:rPr lang="en-US" dirty="0" err="1"/>
              <a:t>nolga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signalda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,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to'lqinning</a:t>
            </a:r>
            <a:r>
              <a:rPr lang="en-US" dirty="0"/>
              <a:t> </a:t>
            </a:r>
            <a:r>
              <a:rPr lang="en-US" dirty="0" err="1"/>
              <a:t>tarmoqli</a:t>
            </a:r>
            <a:r>
              <a:rPr lang="en-US" dirty="0"/>
              <a:t> </a:t>
            </a:r>
            <a:r>
              <a:rPr lang="en-US" dirty="0" err="1"/>
              <a:t>kengligi</a:t>
            </a:r>
            <a:r>
              <a:rPr lang="en-US" dirty="0"/>
              <a:t> </a:t>
            </a:r>
            <a:r>
              <a:rPr lang="en-US" dirty="0" err="1"/>
              <a:t>cheksizdir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u </a:t>
            </a:r>
            <a:r>
              <a:rPr lang="en-US" dirty="0" err="1"/>
              <a:t>cheksiz</a:t>
            </a:r>
            <a:r>
              <a:rPr lang="en-US" dirty="0"/>
              <a:t> sinus </a:t>
            </a:r>
            <a:r>
              <a:rPr lang="en-US" dirty="0" err="1"/>
              <a:t>to'lqinlarni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signal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ekstremallar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yotadi</a:t>
            </a:r>
            <a:r>
              <a:rPr lang="en-US" dirty="0"/>
              <a:t>. </a:t>
            </a:r>
            <a:r>
              <a:rPr lang="en-US" dirty="0" err="1"/>
              <a:t>Ba'zan</a:t>
            </a:r>
            <a:r>
              <a:rPr lang="en-US" dirty="0"/>
              <a:t> </a:t>
            </a:r>
            <a:r>
              <a:rPr lang="en-US" dirty="0" err="1"/>
              <a:t>signalning</a:t>
            </a:r>
            <a:r>
              <a:rPr lang="en-US" dirty="0"/>
              <a:t> </a:t>
            </a:r>
            <a:r>
              <a:rPr lang="en-US" dirty="0" err="1"/>
              <a:t>o'tkazish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ataylab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 </a:t>
            </a:r>
            <a:r>
              <a:rPr lang="en-US" dirty="0" err="1"/>
              <a:t>sifatiga</a:t>
            </a:r>
            <a:r>
              <a:rPr lang="en-US" dirty="0"/>
              <a:t> </a:t>
            </a:r>
            <a:r>
              <a:rPr lang="en-US" dirty="0" err="1"/>
              <a:t>ta'siri</a:t>
            </a:r>
            <a:r>
              <a:rPr lang="en-US" dirty="0"/>
              <a:t> </a:t>
            </a:r>
            <a:r>
              <a:rPr lang="en-US" dirty="0" err="1"/>
              <a:t>cheksizdir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397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/>
              <a:t>Past </a:t>
            </a:r>
            <a:r>
              <a:rPr lang="en-US" dirty="0" err="1"/>
              <a:t>o'tkazuvchan</a:t>
            </a:r>
            <a:r>
              <a:rPr lang="en-US" dirty="0"/>
              <a:t> </a:t>
            </a:r>
            <a:r>
              <a:rPr lang="en-US" dirty="0" err="1" smtClean="0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1560" y="2089061"/>
            <a:ext cx="799288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Filtrlar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toifaga</a:t>
            </a:r>
            <a:r>
              <a:rPr lang="en-US" dirty="0"/>
              <a:t> </a:t>
            </a:r>
            <a:r>
              <a:rPr lang="en-US" dirty="0" err="1"/>
              <a:t>bo'linadi</a:t>
            </a:r>
            <a:r>
              <a:rPr lang="en-US" dirty="0"/>
              <a:t>:</a:t>
            </a:r>
          </a:p>
          <a:p>
            <a:pPr algn="just"/>
            <a:r>
              <a:rPr lang="en-US" dirty="0"/>
              <a:t>• Past </a:t>
            </a:r>
            <a:r>
              <a:rPr lang="en-US" dirty="0" err="1"/>
              <a:t>o'tkazuvchan</a:t>
            </a:r>
            <a:r>
              <a:rPr lang="en-US" dirty="0" smtClean="0"/>
              <a:t> </a:t>
            </a:r>
            <a:r>
              <a:rPr lang="en-US" dirty="0" err="1"/>
              <a:t>filtr</a:t>
            </a:r>
            <a:r>
              <a:rPr lang="en-US" dirty="0"/>
              <a:t> (LPF)</a:t>
            </a:r>
          </a:p>
          <a:p>
            <a:pPr algn="just"/>
            <a:r>
              <a:rPr lang="en-US" dirty="0"/>
              <a:t>•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o'tkazuvchan</a:t>
            </a:r>
            <a:r>
              <a:rPr lang="en-US" dirty="0" smtClean="0"/>
              <a:t> </a:t>
            </a:r>
            <a:r>
              <a:rPr lang="en-US" dirty="0" err="1"/>
              <a:t>filtr</a:t>
            </a:r>
            <a:r>
              <a:rPr lang="en-US" dirty="0"/>
              <a:t> (HPF)</a:t>
            </a:r>
          </a:p>
          <a:p>
            <a:pPr algn="just"/>
            <a:r>
              <a:rPr lang="en-US" dirty="0"/>
              <a:t>• </a:t>
            </a:r>
            <a:r>
              <a:rPr lang="en-US" dirty="0" err="1"/>
              <a:t>Tarmoqli</a:t>
            </a:r>
            <a:r>
              <a:rPr lang="en-US" dirty="0"/>
              <a:t> </a:t>
            </a:r>
            <a:r>
              <a:rPr lang="en-US" dirty="0" err="1"/>
              <a:t>o'tkazuvchan</a:t>
            </a:r>
            <a:r>
              <a:rPr lang="en-US" dirty="0" smtClean="0"/>
              <a:t> </a:t>
            </a:r>
            <a:r>
              <a:rPr lang="en-US" dirty="0" err="1"/>
              <a:t>filtri</a:t>
            </a:r>
            <a:r>
              <a:rPr lang="en-US" dirty="0"/>
              <a:t> (BPF</a:t>
            </a:r>
            <a:r>
              <a:rPr lang="en-US" dirty="0" smtClean="0"/>
              <a:t>).</a:t>
            </a:r>
          </a:p>
          <a:p>
            <a:pPr algn="just"/>
            <a:endParaRPr lang="en-US" dirty="0"/>
          </a:p>
          <a:p>
            <a:pPr algn="just"/>
            <a:r>
              <a:rPr lang="en-US" b="1" dirty="0"/>
              <a:t>Past </a:t>
            </a:r>
            <a:r>
              <a:rPr lang="en-US" b="1" dirty="0" err="1"/>
              <a:t>o'tkazuvchan</a:t>
            </a:r>
            <a:r>
              <a:rPr lang="en-US" b="1" dirty="0"/>
              <a:t> </a:t>
            </a:r>
            <a:r>
              <a:rPr lang="en-US" b="1" dirty="0" err="1"/>
              <a:t>filtr</a:t>
            </a:r>
            <a:endParaRPr lang="en-US" b="1" dirty="0"/>
          </a:p>
          <a:p>
            <a:pPr algn="just"/>
            <a:r>
              <a:rPr lang="en-US" dirty="0" err="1"/>
              <a:t>Nomidan</a:t>
            </a:r>
            <a:r>
              <a:rPr lang="en-US" dirty="0"/>
              <a:t> </a:t>
            </a:r>
            <a:r>
              <a:rPr lang="en-US" dirty="0" err="1"/>
              <a:t>ko'rinib</a:t>
            </a:r>
            <a:r>
              <a:rPr lang="en-US" dirty="0"/>
              <a:t> </a:t>
            </a:r>
            <a:r>
              <a:rPr lang="en-US" dirty="0" err="1"/>
              <a:t>turibdiki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ta'sirlanmagan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o'tkazishga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bloklaydi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</a:t>
            </a:r>
            <a:r>
              <a:rPr lang="en-US" dirty="0"/>
              <a:t> 4,5 kHz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chastotalarni</a:t>
            </a:r>
            <a:r>
              <a:rPr lang="en-US" dirty="0"/>
              <a:t> </a:t>
            </a:r>
            <a:r>
              <a:rPr lang="en-US" dirty="0" err="1"/>
              <a:t>bloklaydigan</a:t>
            </a:r>
            <a:r>
              <a:rPr lang="en-US" dirty="0"/>
              <a:t> LPF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chizilgan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diagrammada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4,5 kHz </a:t>
            </a:r>
            <a:r>
              <a:rPr lang="en-US" dirty="0" err="1"/>
              <a:t>dan</a:t>
            </a:r>
            <a:r>
              <a:rPr lang="en-US" dirty="0"/>
              <a:t> past </a:t>
            </a:r>
            <a:endParaRPr lang="en-US" dirty="0" smtClean="0"/>
          </a:p>
          <a:p>
            <a:pPr algn="just"/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chastotalarni</a:t>
            </a:r>
            <a:r>
              <a:rPr lang="en-US" dirty="0"/>
              <a:t> </a:t>
            </a:r>
            <a:r>
              <a:rPr lang="en-US" dirty="0" err="1" smtClean="0"/>
              <a:t>hech</a:t>
            </a:r>
            <a:endParaRPr lang="en-US" dirty="0" smtClean="0"/>
          </a:p>
          <a:p>
            <a:pPr algn="just"/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/>
              <a:t>o'zgarishsiz</a:t>
            </a:r>
            <a:r>
              <a:rPr lang="en-US" dirty="0"/>
              <a:t> </a:t>
            </a:r>
            <a:r>
              <a:rPr lang="en-US" dirty="0" err="1"/>
              <a:t>o'tkazadi</a:t>
            </a:r>
            <a:r>
              <a:rPr lang="en-US" dirty="0"/>
              <a:t>, </a:t>
            </a:r>
            <a:endParaRPr lang="en-US" dirty="0" smtClean="0"/>
          </a:p>
          <a:p>
            <a:pPr algn="just"/>
            <a:r>
              <a:rPr lang="en-US" dirty="0" err="1" smtClean="0"/>
              <a:t>lekin</a:t>
            </a:r>
            <a:r>
              <a:rPr lang="en-US" dirty="0" smtClean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izlari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err="1" smtClean="0"/>
              <a:t>ko'rinmasligi</a:t>
            </a:r>
            <a:r>
              <a:rPr lang="en-US" dirty="0" smtClean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 smtClean="0"/>
              <a:t>chastota</a:t>
            </a:r>
            <a:endParaRPr lang="en-US" dirty="0" smtClean="0"/>
          </a:p>
          <a:p>
            <a:pPr algn="just"/>
            <a:r>
              <a:rPr lang="en-US" dirty="0"/>
              <a:t>-</a:t>
            </a:r>
            <a:r>
              <a:rPr lang="en-US" dirty="0" err="1" smtClean="0"/>
              <a:t>larni</a:t>
            </a:r>
            <a:r>
              <a:rPr lang="en-US" dirty="0" smtClean="0"/>
              <a:t> </a:t>
            </a:r>
            <a:r>
              <a:rPr lang="en-US" dirty="0" err="1"/>
              <a:t>bloklaydi</a:t>
            </a:r>
            <a:r>
              <a:rPr lang="en-US" dirty="0"/>
              <a:t>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9" name="Rectangle 8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44" y="5013176"/>
            <a:ext cx="4314825" cy="16002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812360" y="6093296"/>
            <a:ext cx="939006" cy="169277"/>
          </a:xfrm>
          <a:prstGeom prst="rect">
            <a:avLst/>
          </a:prstGeom>
          <a:noFill/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  <a:endParaRPr 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3699346" y="5154986"/>
            <a:ext cx="659531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Amplituda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34596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dirty="0"/>
              <a:t>Past </a:t>
            </a:r>
            <a:r>
              <a:rPr lang="en-US" dirty="0" err="1"/>
              <a:t>o'tkazuvchan</a:t>
            </a:r>
            <a:r>
              <a:rPr lang="en-US" dirty="0"/>
              <a:t> </a:t>
            </a:r>
            <a:r>
              <a:rPr lang="en-US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83568" y="2276872"/>
            <a:ext cx="79928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Misol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grafiklar</a:t>
            </a:r>
            <a:r>
              <a:rPr lang="en-US" dirty="0" smtClean="0"/>
              <a:t> </a:t>
            </a:r>
            <a:r>
              <a:rPr lang="en-US" dirty="0" err="1"/>
              <a:t>ushbu</a:t>
            </a:r>
            <a:r>
              <a:rPr lang="en-US" dirty="0"/>
              <a:t> 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filtrning</a:t>
            </a:r>
            <a:r>
              <a:rPr lang="en-US" dirty="0"/>
              <a:t> </a:t>
            </a:r>
            <a:r>
              <a:rPr lang="en-US" dirty="0" err="1" smtClean="0"/>
              <a:t>ta'sirini</a:t>
            </a:r>
            <a:r>
              <a:rPr lang="en-US" dirty="0" smtClean="0"/>
              <a:t> </a:t>
            </a:r>
            <a:r>
              <a:rPr lang="en-US" dirty="0" err="1"/>
              <a:t>ko'rsatadi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err="1"/>
              <a:t>O'tkazish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qisqartirilgan</a:t>
            </a:r>
            <a:r>
              <a:rPr lang="en-US" dirty="0"/>
              <a:t> </a:t>
            </a:r>
            <a:r>
              <a:rPr lang="en-US" dirty="0" err="1"/>
              <a:t>bo'lsa</a:t>
            </a:r>
            <a:r>
              <a:rPr lang="en-US" dirty="0"/>
              <a:t> ham, signal </a:t>
            </a:r>
            <a:r>
              <a:rPr lang="en-US" dirty="0" err="1"/>
              <a:t>hali</a:t>
            </a:r>
            <a:r>
              <a:rPr lang="en-US" dirty="0"/>
              <a:t> ham </a:t>
            </a:r>
            <a:r>
              <a:rPr lang="en-US" dirty="0" err="1"/>
              <a:t>ajralib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. Bu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</a:t>
            </a:r>
            <a:r>
              <a:rPr lang="en-US" dirty="0" err="1"/>
              <a:t>kesish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yo'qolgan</a:t>
            </a:r>
            <a:r>
              <a:rPr lang="en-US" dirty="0"/>
              <a:t> </a:t>
            </a:r>
            <a:r>
              <a:rPr lang="en-US" dirty="0" err="1"/>
              <a:t>sifatdir</a:t>
            </a:r>
            <a:r>
              <a:rPr lang="en-US" dirty="0"/>
              <a:t>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997" y="3474840"/>
            <a:ext cx="7378030" cy="162027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43608" y="3474840"/>
            <a:ext cx="720080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0" y="3474839"/>
            <a:ext cx="720080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7013414" y="4820525"/>
            <a:ext cx="1230994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smtClean="0"/>
              <a:t>            </a:t>
            </a:r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  <a:endParaRPr 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3491880" y="4807461"/>
            <a:ext cx="1220849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smtClean="0"/>
              <a:t>         </a:t>
            </a:r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  <a:endParaRPr lang="en-US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2771800" y="3649682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Kirish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282190" y="3644116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Chiqish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46616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/>
              <a:t>Past </a:t>
            </a:r>
            <a:r>
              <a:rPr lang="en-US" sz="4000" dirty="0" err="1"/>
              <a:t>o'tkazuvchan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11560" y="2210623"/>
            <a:ext cx="836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Misol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grafiklar</a:t>
            </a:r>
            <a:r>
              <a:rPr lang="en-US" dirty="0" smtClean="0"/>
              <a:t> </a:t>
            </a:r>
            <a:r>
              <a:rPr lang="en-US" dirty="0" err="1"/>
              <a:t>ushbu</a:t>
            </a:r>
            <a:r>
              <a:rPr lang="en-US" dirty="0"/>
              <a:t> 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filtrning</a:t>
            </a:r>
            <a:r>
              <a:rPr lang="en-US" dirty="0"/>
              <a:t> 4,5 kHz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kvadrat</a:t>
            </a:r>
            <a:r>
              <a:rPr lang="en-US" dirty="0"/>
              <a:t> </a:t>
            </a:r>
            <a:r>
              <a:rPr lang="en-US" dirty="0" err="1"/>
              <a:t>to'lqin</a:t>
            </a:r>
            <a:r>
              <a:rPr lang="en-US" dirty="0"/>
              <a:t> </a:t>
            </a:r>
            <a:r>
              <a:rPr lang="en-US" dirty="0" err="1"/>
              <a:t>signalining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spektriga</a:t>
            </a:r>
            <a:r>
              <a:rPr lang="en-US" dirty="0"/>
              <a:t> </a:t>
            </a:r>
            <a:r>
              <a:rPr lang="en-US" dirty="0" err="1"/>
              <a:t>ta'sirini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6685" y="3789041"/>
            <a:ext cx="7064301" cy="12769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771800" y="4077072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Kirish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30565" y="4077072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Chiqish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106685" y="3841087"/>
            <a:ext cx="720080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4499992" y="3841088"/>
            <a:ext cx="720080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6" name="TextBox 15"/>
          <p:cNvSpPr txBox="1"/>
          <p:nvPr/>
        </p:nvSpPr>
        <p:spPr>
          <a:xfrm>
            <a:off x="7596336" y="4896744"/>
            <a:ext cx="864096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10342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Yuqori</a:t>
            </a:r>
            <a:r>
              <a:rPr lang="en-US" sz="4000" dirty="0"/>
              <a:t> </a:t>
            </a:r>
            <a:r>
              <a:rPr lang="en-US" sz="4000" dirty="0" err="1"/>
              <a:t>o'tkazuvchan</a:t>
            </a:r>
            <a:r>
              <a:rPr lang="en-US" sz="4000" dirty="0"/>
              <a:t> </a:t>
            </a:r>
            <a:r>
              <a:rPr lang="en-US" sz="4000" dirty="0" err="1" smtClean="0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20888"/>
            <a:ext cx="83632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ta'sirlanmagan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o'tkazishga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signallarni</a:t>
            </a:r>
            <a:r>
              <a:rPr lang="en-US" dirty="0"/>
              <a:t> </a:t>
            </a:r>
            <a:r>
              <a:rPr lang="en-US" dirty="0" err="1"/>
              <a:t>bloklaydi</a:t>
            </a:r>
            <a:r>
              <a:rPr lang="en-US" dirty="0"/>
              <a:t>.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</a:t>
            </a:r>
            <a:r>
              <a:rPr lang="en-US" dirty="0"/>
              <a:t> 9,5 kHz </a:t>
            </a:r>
            <a:r>
              <a:rPr lang="en-US" dirty="0" err="1"/>
              <a:t>dan</a:t>
            </a:r>
            <a:r>
              <a:rPr lang="en-US" dirty="0"/>
              <a:t> past </a:t>
            </a:r>
            <a:r>
              <a:rPr lang="en-US" dirty="0" err="1"/>
              <a:t>chastotalarni</a:t>
            </a:r>
            <a:r>
              <a:rPr lang="en-US" dirty="0"/>
              <a:t> </a:t>
            </a:r>
            <a:r>
              <a:rPr lang="en-US" dirty="0" err="1"/>
              <a:t>bloklaydigan</a:t>
            </a:r>
            <a:r>
              <a:rPr lang="en-US" dirty="0"/>
              <a:t> HPF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chizilgan</a:t>
            </a:r>
            <a:r>
              <a:rPr lang="en-US" dirty="0"/>
              <a:t> </a:t>
            </a:r>
            <a:r>
              <a:rPr lang="en-US" dirty="0" err="1"/>
              <a:t>keyingi</a:t>
            </a:r>
            <a:r>
              <a:rPr lang="en-US" dirty="0"/>
              <a:t> </a:t>
            </a:r>
            <a:r>
              <a:rPr lang="en-US" dirty="0" err="1"/>
              <a:t>diagrammada</a:t>
            </a:r>
            <a:r>
              <a:rPr lang="en-US" dirty="0"/>
              <a:t> </a:t>
            </a:r>
            <a:r>
              <a:rPr lang="en-US" dirty="0" err="1"/>
              <a:t>ko'rsatilgan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9,5 kHz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o'zgarishsiz</a:t>
            </a:r>
            <a:r>
              <a:rPr lang="en-US" dirty="0"/>
              <a:t> </a:t>
            </a:r>
            <a:r>
              <a:rPr lang="en-US" dirty="0" err="1"/>
              <a:t>ruxsat</a:t>
            </a:r>
            <a:r>
              <a:rPr lang="en-US" dirty="0"/>
              <a:t> </a:t>
            </a:r>
            <a:r>
              <a:rPr lang="en-US" dirty="0" err="1"/>
              <a:t>etiladi</a:t>
            </a:r>
            <a:r>
              <a:rPr lang="en-US" dirty="0"/>
              <a:t>. 9,5 kHz </a:t>
            </a:r>
            <a:r>
              <a:rPr lang="en-US" dirty="0" err="1"/>
              <a:t>dan</a:t>
            </a:r>
            <a:r>
              <a:rPr lang="en-US" dirty="0"/>
              <a:t> past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bloklanadi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izlari</a:t>
            </a:r>
            <a:r>
              <a:rPr lang="en-US" dirty="0"/>
              <a:t> </a:t>
            </a:r>
            <a:r>
              <a:rPr lang="en-US" dirty="0" err="1"/>
              <a:t>ko'rinmaydi</a:t>
            </a:r>
            <a:r>
              <a:rPr lang="en-US" dirty="0"/>
              <a:t>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3792827"/>
            <a:ext cx="3816424" cy="186210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54052" y="3877466"/>
            <a:ext cx="87922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0" y="5301208"/>
            <a:ext cx="1440160" cy="338554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smtClean="0"/>
              <a:t>                   </a:t>
            </a:r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7607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Yuqori</a:t>
            </a:r>
            <a:r>
              <a:rPr lang="en-US" sz="4000" dirty="0"/>
              <a:t> </a:t>
            </a:r>
            <a:r>
              <a:rPr lang="en-US" sz="4000" dirty="0" err="1"/>
              <a:t>o'tkazuvchan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36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v-SE" dirty="0" smtClean="0"/>
              <a:t>Misol.</a:t>
            </a:r>
          </a:p>
          <a:p>
            <a:pPr algn="just"/>
            <a:r>
              <a:rPr lang="sv-SE" dirty="0" smtClean="0"/>
              <a:t>9,5 </a:t>
            </a:r>
            <a:r>
              <a:rPr lang="sv-SE" dirty="0"/>
              <a:t>kHz HPF filtridan o'tishdan oldin va keyin murakkab signallarning chastota spektri diagrammasi: 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3637" b="13637"/>
          <a:stretch/>
        </p:blipFill>
        <p:spPr>
          <a:xfrm>
            <a:off x="683568" y="4293097"/>
            <a:ext cx="7394881" cy="115212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4636" y="4123820"/>
            <a:ext cx="87922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4199223" y="4130326"/>
            <a:ext cx="87922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3635896" y="5438718"/>
            <a:ext cx="83841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33211" y="5305251"/>
            <a:ext cx="83841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83768" y="4376547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Kirish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940152" y="4379214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Chiqish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68646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Tarmoqli</a:t>
            </a:r>
            <a:r>
              <a:rPr lang="en-US" sz="4000" dirty="0"/>
              <a:t> </a:t>
            </a:r>
            <a:r>
              <a:rPr lang="en-US" sz="4000" dirty="0" err="1"/>
              <a:t>o'tish</a:t>
            </a:r>
            <a:r>
              <a:rPr lang="en-US" sz="4000" dirty="0"/>
              <a:t> </a:t>
            </a:r>
            <a:r>
              <a:rPr lang="en-US" sz="4000" dirty="0" err="1"/>
              <a:t>filtri</a:t>
            </a:r>
            <a:r>
              <a:rPr lang="en-US" sz="4000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85388" y="2348880"/>
            <a:ext cx="83632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diapazon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chastotalarning</a:t>
            </a:r>
            <a:r>
              <a:rPr lang="en-US" dirty="0"/>
              <a:t> "</a:t>
            </a:r>
            <a:r>
              <a:rPr lang="en-US" dirty="0" err="1"/>
              <a:t>diapazoni</a:t>
            </a:r>
            <a:r>
              <a:rPr lang="en-US" dirty="0"/>
              <a:t>" </a:t>
            </a:r>
            <a:r>
              <a:rPr lang="en-US" dirty="0" err="1"/>
              <a:t>ta'sirlanmagan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o'tishga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diapazondan</a:t>
            </a:r>
            <a:r>
              <a:rPr lang="en-US" dirty="0"/>
              <a:t> past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signal </a:t>
            </a:r>
            <a:r>
              <a:rPr lang="en-US" dirty="0" err="1"/>
              <a:t>bloklanadi</a:t>
            </a:r>
            <a:r>
              <a:rPr lang="en-US" dirty="0"/>
              <a:t>. 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/>
              <a:t>diagrammada</a:t>
            </a:r>
            <a:r>
              <a:rPr lang="en-US" dirty="0"/>
              <a:t> </a:t>
            </a:r>
            <a:r>
              <a:rPr lang="en-US" dirty="0" err="1"/>
              <a:t>tasvirlangan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4,5 kHz </a:t>
            </a:r>
            <a:r>
              <a:rPr lang="en-US" dirty="0" err="1"/>
              <a:t>dan</a:t>
            </a:r>
            <a:r>
              <a:rPr lang="en-US" dirty="0"/>
              <a:t> 9,5 kHz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chastotalarga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qilmasdan</a:t>
            </a:r>
            <a:r>
              <a:rPr lang="en-US" dirty="0"/>
              <a:t> </a:t>
            </a:r>
            <a:r>
              <a:rPr lang="en-US" dirty="0" err="1"/>
              <a:t>ruxsat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. 4,5 kHz </a:t>
            </a:r>
            <a:r>
              <a:rPr lang="en-US" dirty="0" err="1"/>
              <a:t>dan</a:t>
            </a:r>
            <a:r>
              <a:rPr lang="en-US" dirty="0"/>
              <a:t> past </a:t>
            </a:r>
            <a:r>
              <a:rPr lang="en-US" dirty="0" err="1"/>
              <a:t>yoki</a:t>
            </a:r>
            <a:r>
              <a:rPr lang="en-US" dirty="0"/>
              <a:t> 9,5 kHz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bloklanadi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chiqishda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izlari</a:t>
            </a:r>
            <a:r>
              <a:rPr lang="en-US" dirty="0"/>
              <a:t> </a:t>
            </a:r>
            <a:r>
              <a:rPr lang="en-US" dirty="0" err="1"/>
              <a:t>ko'rinmaydi</a:t>
            </a:r>
            <a:r>
              <a:rPr lang="en-US" dirty="0"/>
              <a:t>.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4509120"/>
            <a:ext cx="3895858" cy="203053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83768" y="4437112"/>
            <a:ext cx="936104" cy="338554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endParaRPr lang="en-US" sz="1100" dirty="0" smtClean="0"/>
          </a:p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4860032" y="6093296"/>
            <a:ext cx="1512168" cy="338554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smtClean="0"/>
              <a:t>                     </a:t>
            </a:r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  <a:p>
            <a:endParaRPr lang="en-US" sz="1100" dirty="0" smtClean="0"/>
          </a:p>
        </p:txBody>
      </p:sp>
    </p:spTree>
    <p:extLst>
      <p:ext uri="{BB962C8B-B14F-4D97-AF65-F5344CB8AC3E}">
        <p14:creationId xmlns:p14="http://schemas.microsoft.com/office/powerpoint/2010/main" val="192964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Tarmoqli</a:t>
            </a:r>
            <a:r>
              <a:rPr lang="en-US" sz="4000" dirty="0"/>
              <a:t> </a:t>
            </a:r>
            <a:r>
              <a:rPr lang="en-US" sz="4000" dirty="0" err="1"/>
              <a:t>o'tish</a:t>
            </a:r>
            <a:r>
              <a:rPr lang="en-US" sz="4000" dirty="0"/>
              <a:t> </a:t>
            </a:r>
            <a:r>
              <a:rPr lang="en-US" sz="4000" dirty="0" err="1"/>
              <a:t>filtri</a:t>
            </a:r>
            <a:r>
              <a:rPr lang="en-US" sz="4000" dirty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36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v-SE" dirty="0" smtClean="0"/>
              <a:t>Misol:</a:t>
            </a:r>
          </a:p>
          <a:p>
            <a:pPr algn="just"/>
            <a:r>
              <a:rPr lang="sv-SE" dirty="0" smtClean="0"/>
              <a:t>BPF </a:t>
            </a:r>
            <a:r>
              <a:rPr lang="sv-SE" dirty="0"/>
              <a:t>filtridan o'tishdan oldin va keyin murakkab signallarning chastota spektri diagrammasi: 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4427"/>
          <a:stretch/>
        </p:blipFill>
        <p:spPr>
          <a:xfrm>
            <a:off x="611560" y="4149080"/>
            <a:ext cx="7705130" cy="122413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024512" y="4019884"/>
            <a:ext cx="87922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7740352" y="5203919"/>
            <a:ext cx="83841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95736" y="4266459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Kirish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021092" y="4266459"/>
            <a:ext cx="540060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200" b="1" dirty="0" err="1" smtClean="0"/>
              <a:t>Chiqish</a:t>
            </a:r>
            <a:r>
              <a:rPr lang="en-US" sz="1200" b="1" dirty="0" smtClean="0"/>
              <a:t> </a:t>
            </a:r>
            <a:endParaRPr 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1520" y="3978819"/>
            <a:ext cx="879225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pPr algn="ctr"/>
            <a:r>
              <a:rPr lang="en-US" sz="1100" dirty="0" err="1" smtClean="0"/>
              <a:t>Amplituda</a:t>
            </a:r>
            <a:endParaRPr lang="en-US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3517559" y="5165455"/>
            <a:ext cx="83841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r>
              <a:rPr lang="en-US" sz="1100" dirty="0" smtClean="0"/>
              <a:t>/kHz</a:t>
            </a:r>
          </a:p>
        </p:txBody>
      </p:sp>
    </p:spTree>
    <p:extLst>
      <p:ext uri="{BB962C8B-B14F-4D97-AF65-F5344CB8AC3E}">
        <p14:creationId xmlns:p14="http://schemas.microsoft.com/office/powerpoint/2010/main" val="31637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Haqiqiy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9552" y="2023657"/>
            <a:ext cx="83632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Filtrlar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toifaga</a:t>
            </a:r>
            <a:r>
              <a:rPr lang="en-US" dirty="0"/>
              <a:t> </a:t>
            </a:r>
            <a:r>
              <a:rPr lang="en-US" dirty="0" err="1"/>
              <a:t>bo'linadi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• </a:t>
            </a:r>
            <a:r>
              <a:rPr lang="en-US" dirty="0" err="1" smtClean="0"/>
              <a:t>Passiv</a:t>
            </a:r>
            <a:r>
              <a:rPr lang="en-US" dirty="0" smtClean="0"/>
              <a:t> </a:t>
            </a:r>
            <a:r>
              <a:rPr lang="en-US" dirty="0" err="1"/>
              <a:t>filtrlar</a:t>
            </a:r>
            <a:r>
              <a:rPr lang="en-US" dirty="0"/>
              <a:t> </a:t>
            </a:r>
            <a:endParaRPr lang="en-US" dirty="0" smtClean="0"/>
          </a:p>
          <a:p>
            <a:pPr algn="just"/>
            <a:r>
              <a:rPr lang="en-US" dirty="0" smtClean="0"/>
              <a:t>• </a:t>
            </a:r>
            <a:r>
              <a:rPr lang="en-US" dirty="0" err="1" smtClean="0"/>
              <a:t>Faol</a:t>
            </a:r>
            <a:r>
              <a:rPr lang="en-US" dirty="0" smtClean="0"/>
              <a:t> (</a:t>
            </a:r>
            <a:r>
              <a:rPr lang="en-US" dirty="0" err="1" smtClean="0"/>
              <a:t>Aktiv</a:t>
            </a:r>
            <a:r>
              <a:rPr lang="en-US" dirty="0" smtClean="0"/>
              <a:t>) </a:t>
            </a:r>
            <a:r>
              <a:rPr lang="en-US" dirty="0" err="1"/>
              <a:t>filtrlar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Avvalo</a:t>
            </a:r>
            <a:r>
              <a:rPr lang="en-US" dirty="0" smtClean="0"/>
              <a:t> </a:t>
            </a:r>
            <a:r>
              <a:rPr lang="en-US" dirty="0" err="1" smtClean="0"/>
              <a:t>passiv</a:t>
            </a:r>
            <a:r>
              <a:rPr lang="en-US" dirty="0" smtClean="0"/>
              <a:t> </a:t>
            </a:r>
            <a:r>
              <a:rPr lang="en-US" dirty="0" err="1" smtClean="0"/>
              <a:t>filtrlarni</a:t>
            </a:r>
            <a:r>
              <a:rPr lang="en-US" dirty="0" smtClean="0"/>
              <a:t> </a:t>
            </a:r>
            <a:r>
              <a:rPr lang="en-US" dirty="0" err="1" smtClean="0"/>
              <a:t>ko’rib</a:t>
            </a:r>
            <a:r>
              <a:rPr lang="en-US" dirty="0" smtClean="0"/>
              <a:t> </a:t>
            </a:r>
            <a:r>
              <a:rPr lang="en-US" dirty="0" err="1" smtClean="0"/>
              <a:t>chiqamiz</a:t>
            </a:r>
            <a:r>
              <a:rPr lang="en-US" dirty="0" smtClean="0"/>
              <a:t>. </a:t>
            </a:r>
            <a:r>
              <a:rPr lang="en-US" dirty="0" err="1" smtClean="0"/>
              <a:t>Keyin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aktiv</a:t>
            </a:r>
            <a:r>
              <a:rPr lang="en-US" dirty="0" smtClean="0"/>
              <a:t> </a:t>
            </a:r>
            <a:r>
              <a:rPr lang="en-US" dirty="0" err="1" smtClean="0"/>
              <a:t>filtrlarni</a:t>
            </a:r>
            <a:r>
              <a:rPr lang="en-US" dirty="0" smtClean="0"/>
              <a:t> </a:t>
            </a:r>
            <a:r>
              <a:rPr lang="en-US" dirty="0" err="1" smtClean="0"/>
              <a:t>ko’rib</a:t>
            </a:r>
            <a:r>
              <a:rPr lang="en-US" dirty="0" smtClean="0"/>
              <a:t> </a:t>
            </a:r>
            <a:r>
              <a:rPr lang="en-US" dirty="0" err="1" smtClean="0"/>
              <a:t>chiqamiz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/>
              <a:t>Rezistorlar</a:t>
            </a:r>
            <a:r>
              <a:rPr lang="en-US" dirty="0"/>
              <a:t>, </a:t>
            </a:r>
            <a:r>
              <a:rPr lang="en-US" dirty="0" err="1" smtClean="0"/>
              <a:t>kondansatrler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induktorlarning</a:t>
            </a:r>
            <a:r>
              <a:rPr lang="en-US" dirty="0"/>
              <a:t> </a:t>
            </a:r>
            <a:r>
              <a:rPr lang="en-US" dirty="0" err="1"/>
              <a:t>kombinatsiyasidan</a:t>
            </a:r>
            <a:r>
              <a:rPr lang="en-US" dirty="0"/>
              <a:t> </a:t>
            </a:r>
            <a:r>
              <a:rPr lang="en-US" dirty="0" err="1"/>
              <a:t>tayyorlangan</a:t>
            </a:r>
            <a:r>
              <a:rPr lang="en-US" dirty="0"/>
              <a:t> </a:t>
            </a:r>
            <a:r>
              <a:rPr lang="en-US" dirty="0" err="1"/>
              <a:t>passiv</a:t>
            </a:r>
            <a:r>
              <a:rPr lang="en-US" dirty="0"/>
              <a:t> </a:t>
            </a:r>
            <a:r>
              <a:rPr lang="en-US" dirty="0" err="1"/>
              <a:t>filtrlar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spektridagi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chastotalarni</a:t>
            </a:r>
            <a:r>
              <a:rPr lang="en-US" dirty="0"/>
              <a:t> </a:t>
            </a:r>
            <a:r>
              <a:rPr lang="en-US" dirty="0" err="1"/>
              <a:t>bostirishi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O’zgarmas</a:t>
            </a:r>
            <a:r>
              <a:rPr lang="en-US" dirty="0" smtClean="0"/>
              <a:t> </a:t>
            </a: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 smtClean="0"/>
              <a:t>manbai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qurilgan</a:t>
            </a:r>
            <a:r>
              <a:rPr lang="en-US" dirty="0" smtClean="0"/>
              <a:t> </a:t>
            </a:r>
            <a:r>
              <a:rPr lang="en-US" dirty="0" err="1" smtClean="0"/>
              <a:t>sxemalarda</a:t>
            </a:r>
            <a:r>
              <a:rPr lang="en-US" dirty="0" smtClean="0"/>
              <a:t> </a:t>
            </a:r>
            <a:r>
              <a:rPr lang="en-US" dirty="0" err="1" smtClean="0"/>
              <a:t>kondansatrlar</a:t>
            </a:r>
            <a:r>
              <a:rPr lang="en-US" dirty="0" smtClean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 smtClean="0"/>
              <a:t>tokni</a:t>
            </a:r>
            <a:r>
              <a:rPr lang="en-US" dirty="0" smtClean="0"/>
              <a:t> </a:t>
            </a:r>
            <a:r>
              <a:rPr lang="en-US" dirty="0" err="1" smtClean="0"/>
              <a:t>uzib</a:t>
            </a:r>
            <a:r>
              <a:rPr lang="en-US" dirty="0" smtClean="0"/>
              <a:t> </a:t>
            </a:r>
            <a:r>
              <a:rPr lang="en-US" dirty="0" err="1" smtClean="0"/>
              <a:t>ulagich</a:t>
            </a:r>
            <a:r>
              <a:rPr lang="en-US" dirty="0" smtClean="0"/>
              <a:t> </a:t>
            </a:r>
            <a:r>
              <a:rPr lang="en-US" dirty="0" err="1"/>
              <a:t>vazifasini</a:t>
            </a:r>
            <a:r>
              <a:rPr lang="en-US" dirty="0"/>
              <a:t> </a:t>
            </a:r>
            <a:r>
              <a:rPr lang="en-US" dirty="0" err="1"/>
              <a:t>bajaradi</a:t>
            </a:r>
            <a:r>
              <a:rPr lang="en-US" dirty="0"/>
              <a:t> -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/>
              <a:t>oqimini</a:t>
            </a:r>
            <a:r>
              <a:rPr lang="en-US" dirty="0"/>
              <a:t>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/>
              <a:t>Biroq</a:t>
            </a:r>
            <a:r>
              <a:rPr lang="en-US" dirty="0"/>
              <a:t>,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 smtClean="0"/>
              <a:t>sxemalarida</a:t>
            </a:r>
            <a:r>
              <a:rPr lang="en-US" dirty="0" smtClean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xatti-harakatlari</a:t>
            </a:r>
            <a:r>
              <a:rPr lang="en-US" dirty="0"/>
              <a:t> </a:t>
            </a:r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ko'rinadi</a:t>
            </a:r>
            <a:r>
              <a:rPr lang="en-US" dirty="0"/>
              <a:t>.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o’zgaruvchan</a:t>
            </a:r>
            <a:r>
              <a:rPr lang="en-US" dirty="0"/>
              <a:t> </a:t>
            </a:r>
            <a:r>
              <a:rPr lang="en-US" dirty="0" err="1" smtClean="0"/>
              <a:t>tok</a:t>
            </a:r>
            <a:r>
              <a:rPr lang="en-US" dirty="0"/>
              <a:t> </a:t>
            </a:r>
            <a:r>
              <a:rPr lang="en-US" dirty="0" err="1" smtClean="0"/>
              <a:t>oqishi</a:t>
            </a:r>
            <a:r>
              <a:rPr lang="en-US" dirty="0" smtClean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Kondensatorlar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oqimni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oqim</a:t>
            </a:r>
            <a:r>
              <a:rPr lang="en-US" dirty="0"/>
              <a:t> </a:t>
            </a:r>
            <a:r>
              <a:rPr lang="en-US" dirty="0" err="1"/>
              <a:t>davrlaridagi</a:t>
            </a:r>
            <a:r>
              <a:rPr lang="en-US" dirty="0"/>
              <a:t> </a:t>
            </a:r>
            <a:r>
              <a:rPr lang="en-US" dirty="0" err="1"/>
              <a:t>rezistorlarning</a:t>
            </a:r>
            <a:r>
              <a:rPr lang="en-US" dirty="0"/>
              <a:t> </a:t>
            </a:r>
            <a:r>
              <a:rPr lang="en-US" dirty="0" err="1"/>
              <a:t>xatti-harakatlariga</a:t>
            </a:r>
            <a:r>
              <a:rPr lang="en-US" dirty="0"/>
              <a:t> </a:t>
            </a:r>
            <a:r>
              <a:rPr lang="en-US" dirty="0" err="1"/>
              <a:t>o'xshash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cheklaydi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qarshilikka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sig'imli</a:t>
            </a:r>
            <a:r>
              <a:rPr lang="en-US" dirty="0"/>
              <a:t> </a:t>
            </a:r>
            <a:r>
              <a:rPr lang="en-US" dirty="0" err="1"/>
              <a:t>reaktivlikka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Bu </a:t>
            </a:r>
            <a:r>
              <a:rPr lang="en-US" dirty="0" err="1" smtClean="0"/>
              <a:t>kondansatrning</a:t>
            </a:r>
            <a:r>
              <a:rPr lang="en-US" dirty="0" smtClean="0"/>
              <a:t> </a:t>
            </a:r>
            <a:r>
              <a:rPr lang="en-US" dirty="0" err="1"/>
              <a:t>o’zgaruvchan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 smtClean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qarama-qarshiligini</a:t>
            </a:r>
            <a:r>
              <a:rPr lang="en-US" dirty="0"/>
              <a:t> </a:t>
            </a:r>
            <a:r>
              <a:rPr lang="en-US" dirty="0" err="1"/>
              <a:t>o'lchaydi</a:t>
            </a:r>
            <a:r>
              <a:rPr lang="en-US" dirty="0"/>
              <a:t>.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397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Haqiqiy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363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b="1" dirty="0"/>
              <a:t>X</a:t>
            </a:r>
            <a:r>
              <a:rPr lang="en-US" sz="1200" b="1" dirty="0"/>
              <a:t>C</a:t>
            </a:r>
            <a:r>
              <a:rPr lang="en-US" dirty="0"/>
              <a:t> </a:t>
            </a:r>
            <a:r>
              <a:rPr lang="en-US" dirty="0" err="1"/>
              <a:t>belgisi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smtClean="0"/>
              <a:t>om (</a:t>
            </a:r>
            <a:r>
              <a:rPr lang="el-GR" dirty="0" smtClean="0"/>
              <a:t>Ω</a:t>
            </a:r>
            <a:r>
              <a:rPr lang="en-US" dirty="0" smtClean="0"/>
              <a:t>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o'lchanadi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Berilgan</a:t>
            </a:r>
            <a:r>
              <a:rPr lang="en-US" dirty="0"/>
              <a:t> </a:t>
            </a:r>
            <a:r>
              <a:rPr lang="en-US" dirty="0" err="1"/>
              <a:t>chastotada</a:t>
            </a:r>
            <a:r>
              <a:rPr lang="en-US" dirty="0"/>
              <a:t> </a:t>
            </a:r>
            <a:r>
              <a:rPr lang="en-US" dirty="0" err="1"/>
              <a:t>sig'imli</a:t>
            </a:r>
            <a:r>
              <a:rPr lang="en-US" dirty="0"/>
              <a:t> </a:t>
            </a:r>
            <a:r>
              <a:rPr lang="en-US" dirty="0" err="1"/>
              <a:t>reaktivlikni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tenglama</a:t>
            </a:r>
            <a:r>
              <a:rPr lang="en-US" dirty="0"/>
              <a:t> </a:t>
            </a:r>
            <a:r>
              <a:rPr lang="en-US" dirty="0" err="1"/>
              <a:t>qo'llaniladi</a:t>
            </a:r>
            <a:r>
              <a:rPr lang="en-US" dirty="0"/>
              <a:t>, f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Bu </a:t>
            </a:r>
            <a:r>
              <a:rPr lang="en-US" dirty="0" err="1" smtClean="0"/>
              <a:t>yerda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X</a:t>
            </a:r>
            <a:r>
              <a:rPr lang="en-US" sz="1200" dirty="0" smtClean="0"/>
              <a:t>C</a:t>
            </a:r>
            <a:r>
              <a:rPr lang="en-US" dirty="0" smtClean="0"/>
              <a:t> – </a:t>
            </a:r>
            <a:r>
              <a:rPr lang="en-US" dirty="0" err="1" smtClean="0"/>
              <a:t>sig’im</a:t>
            </a:r>
            <a:r>
              <a:rPr lang="en-US" dirty="0" smtClean="0"/>
              <a:t> </a:t>
            </a:r>
            <a:r>
              <a:rPr lang="en-US" dirty="0" err="1" smtClean="0"/>
              <a:t>reaktivligi</a:t>
            </a:r>
            <a:r>
              <a:rPr lang="en-US" dirty="0" smtClean="0"/>
              <a:t>, </a:t>
            </a:r>
            <a:r>
              <a:rPr lang="en-US" dirty="0" err="1" smtClean="0"/>
              <a:t>o’lchanish</a:t>
            </a:r>
            <a:r>
              <a:rPr lang="en-US" dirty="0" smtClean="0"/>
              <a:t> </a:t>
            </a:r>
            <a:r>
              <a:rPr lang="en-US" dirty="0" err="1" smtClean="0"/>
              <a:t>birligi</a:t>
            </a:r>
            <a:r>
              <a:rPr lang="en-US" dirty="0" smtClean="0"/>
              <a:t> [om]</a:t>
            </a:r>
          </a:p>
          <a:p>
            <a:pPr algn="just"/>
            <a:r>
              <a:rPr lang="en-US" dirty="0" smtClean="0"/>
              <a:t>f – </a:t>
            </a:r>
            <a:r>
              <a:rPr lang="en-US" dirty="0" err="1" smtClean="0"/>
              <a:t>o’zgaruvchan</a:t>
            </a:r>
            <a:r>
              <a:rPr lang="en-US" dirty="0" smtClean="0"/>
              <a:t> signal </a:t>
            </a:r>
            <a:r>
              <a:rPr lang="en-US" dirty="0" err="1" smtClean="0"/>
              <a:t>chastotasi</a:t>
            </a:r>
            <a:r>
              <a:rPr lang="en-US" dirty="0" smtClean="0"/>
              <a:t>, </a:t>
            </a:r>
            <a:r>
              <a:rPr lang="en-US" dirty="0" err="1" smtClean="0"/>
              <a:t>o’lchanish</a:t>
            </a:r>
            <a:r>
              <a:rPr lang="en-US" dirty="0" smtClean="0"/>
              <a:t> </a:t>
            </a:r>
            <a:r>
              <a:rPr lang="en-US" dirty="0" err="1" smtClean="0"/>
              <a:t>birligi</a:t>
            </a:r>
            <a:r>
              <a:rPr lang="en-US" dirty="0" smtClean="0"/>
              <a:t> [Hz]</a:t>
            </a:r>
          </a:p>
          <a:p>
            <a:pPr algn="just"/>
            <a:r>
              <a:rPr lang="en-US" dirty="0" smtClean="0"/>
              <a:t>C – </a:t>
            </a:r>
            <a:r>
              <a:rPr lang="en-US" dirty="0" err="1" smtClean="0"/>
              <a:t>kondensator</a:t>
            </a:r>
            <a:r>
              <a:rPr lang="en-US" dirty="0" smtClean="0"/>
              <a:t> </a:t>
            </a:r>
            <a:r>
              <a:rPr lang="en-US" dirty="0" err="1" smtClean="0"/>
              <a:t>sig’imi</a:t>
            </a:r>
            <a:r>
              <a:rPr lang="en-US" dirty="0" smtClean="0"/>
              <a:t>, </a:t>
            </a:r>
            <a:r>
              <a:rPr lang="en-US" dirty="0" err="1" smtClean="0"/>
              <a:t>o’lchanish</a:t>
            </a:r>
            <a:r>
              <a:rPr lang="en-US" dirty="0" smtClean="0"/>
              <a:t> </a:t>
            </a:r>
            <a:r>
              <a:rPr lang="en-US" dirty="0" err="1" smtClean="0"/>
              <a:t>birligi</a:t>
            </a:r>
            <a:r>
              <a:rPr lang="en-US" dirty="0"/>
              <a:t> </a:t>
            </a:r>
            <a:r>
              <a:rPr lang="en-US" dirty="0" smtClean="0"/>
              <a:t>farad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grafik</a:t>
            </a:r>
            <a:r>
              <a:rPr lang="en-US" dirty="0" smtClean="0"/>
              <a:t> </a:t>
            </a:r>
            <a:r>
              <a:rPr lang="en-US" dirty="0"/>
              <a:t>signal </a:t>
            </a:r>
            <a:r>
              <a:rPr lang="en-US" dirty="0" err="1"/>
              <a:t>chastotasi</a:t>
            </a:r>
            <a:r>
              <a:rPr lang="en-US" dirty="0"/>
              <a:t> </a:t>
            </a:r>
            <a:r>
              <a:rPr lang="en-US" dirty="0" err="1"/>
              <a:t>o'zgarganda</a:t>
            </a:r>
            <a:r>
              <a:rPr lang="en-US" dirty="0"/>
              <a:t> </a:t>
            </a:r>
            <a:r>
              <a:rPr lang="en-US" dirty="0" err="1"/>
              <a:t>sig'imli</a:t>
            </a:r>
            <a:r>
              <a:rPr lang="en-US" dirty="0"/>
              <a:t> </a:t>
            </a:r>
            <a:r>
              <a:rPr lang="en-US" dirty="0" err="1"/>
              <a:t>reaktivlik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o'zgarishini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3643594"/>
            <a:ext cx="1327350" cy="68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6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Haqiqiy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57709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Kondensator</a:t>
            </a:r>
            <a:r>
              <a:rPr lang="en-US" dirty="0"/>
              <a:t> </a:t>
            </a:r>
            <a:r>
              <a:rPr lang="en-US" dirty="0" err="1"/>
              <a:t>o'zini</a:t>
            </a:r>
            <a:r>
              <a:rPr lang="en-US" dirty="0"/>
              <a:t> </a:t>
            </a:r>
            <a:r>
              <a:rPr lang="en-US" dirty="0" err="1"/>
              <a:t>chastotaga</a:t>
            </a:r>
            <a:r>
              <a:rPr lang="en-US" dirty="0"/>
              <a:t> </a:t>
            </a:r>
            <a:r>
              <a:rPr lang="en-US" dirty="0" err="1"/>
              <a:t>bog'liq</a:t>
            </a:r>
            <a:r>
              <a:rPr lang="en-US" dirty="0"/>
              <a:t> </a:t>
            </a:r>
            <a:r>
              <a:rPr lang="en-US" dirty="0" err="1"/>
              <a:t>rezistor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tutadi</a:t>
            </a:r>
            <a:r>
              <a:rPr lang="en-US" dirty="0"/>
              <a:t>. </a:t>
            </a:r>
            <a:r>
              <a:rPr lang="en-US" dirty="0" err="1"/>
              <a:t>Chastota</a:t>
            </a:r>
            <a:r>
              <a:rPr lang="en-US" dirty="0"/>
              <a:t> past </a:t>
            </a:r>
            <a:r>
              <a:rPr lang="en-US" dirty="0" err="1"/>
              <a:t>bo'lganda</a:t>
            </a:r>
            <a:r>
              <a:rPr lang="en-US" dirty="0"/>
              <a:t>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ko'rsatadi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ko'tarilganda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kichikroq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Impidens</a:t>
            </a:r>
            <a:r>
              <a:rPr lang="en-US" dirty="0" smtClean="0"/>
              <a:t>. </a:t>
            </a:r>
            <a:r>
              <a:rPr lang="en-US" dirty="0" err="1" smtClean="0"/>
              <a:t>Zanjirdagi</a:t>
            </a:r>
            <a:r>
              <a:rPr lang="en-US" dirty="0" smtClean="0"/>
              <a:t> </a:t>
            </a:r>
            <a:r>
              <a:rPr lang="en-US" dirty="0" err="1"/>
              <a:t>rezistorlar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kondensatorlarning</a:t>
            </a:r>
            <a:r>
              <a:rPr lang="en-US" dirty="0"/>
              <a:t> </a:t>
            </a:r>
            <a:r>
              <a:rPr lang="en-US" dirty="0" err="1"/>
              <a:t>birgalikdagi</a:t>
            </a:r>
            <a:r>
              <a:rPr lang="en-US" dirty="0"/>
              <a:t> </a:t>
            </a:r>
            <a:r>
              <a:rPr lang="en-US" dirty="0" err="1"/>
              <a:t>ta'sirini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chiqsak</a:t>
            </a:r>
            <a:r>
              <a:rPr lang="en-US" dirty="0"/>
              <a:t>, biz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reaktivlikni</a:t>
            </a:r>
            <a:r>
              <a:rPr lang="en-US" dirty="0"/>
              <a:t> </a:t>
            </a:r>
            <a:r>
              <a:rPr lang="en-US" dirty="0" err="1"/>
              <a:t>oddiygina</a:t>
            </a:r>
            <a:r>
              <a:rPr lang="en-US" dirty="0"/>
              <a:t> </a:t>
            </a:r>
            <a:r>
              <a:rPr lang="en-US" dirty="0" err="1"/>
              <a:t>qo'sha</a:t>
            </a:r>
            <a:r>
              <a:rPr lang="en-US" dirty="0"/>
              <a:t> </a:t>
            </a:r>
            <a:r>
              <a:rPr lang="en-US" dirty="0" err="1"/>
              <a:t>olmaymiz</a:t>
            </a:r>
            <a:r>
              <a:rPr lang="en-US" dirty="0"/>
              <a:t>. Biz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atama</a:t>
            </a:r>
            <a:r>
              <a:rPr lang="en-US" dirty="0"/>
              <a:t>, </a:t>
            </a:r>
            <a:r>
              <a:rPr lang="en-US" dirty="0" err="1"/>
              <a:t>empedansni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birgalikdagi</a:t>
            </a:r>
            <a:r>
              <a:rPr lang="en-US" dirty="0"/>
              <a:t> </a:t>
            </a:r>
            <a:r>
              <a:rPr lang="en-US" dirty="0" err="1"/>
              <a:t>ta'siri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aniqlaymiz</a:t>
            </a:r>
            <a:r>
              <a:rPr lang="en-US" dirty="0"/>
              <a:t>. </a:t>
            </a:r>
            <a:r>
              <a:rPr lang="en-US" dirty="0" err="1"/>
              <a:t>Unga</a:t>
            </a:r>
            <a:r>
              <a:rPr lang="en-US" dirty="0"/>
              <a:t> Z </a:t>
            </a:r>
            <a:r>
              <a:rPr lang="en-US" dirty="0" err="1"/>
              <a:t>belgisi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smtClean="0"/>
              <a:t>om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o'lchanadi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Impidensni</a:t>
            </a:r>
            <a:r>
              <a:rPr lang="en-US" dirty="0" smtClean="0"/>
              <a:t> </a:t>
            </a:r>
            <a:r>
              <a:rPr lang="en-US" dirty="0" err="1" smtClean="0"/>
              <a:t>xisoblash</a:t>
            </a:r>
            <a:r>
              <a:rPr lang="en-US" dirty="0" smtClean="0"/>
              <a:t> </a:t>
            </a:r>
            <a:r>
              <a:rPr lang="en-US" dirty="0" err="1" smtClean="0"/>
              <a:t>formulasi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9571" y="2847517"/>
            <a:ext cx="2500710" cy="18421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44408" y="4698652"/>
            <a:ext cx="838417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Chastota</a:t>
            </a:r>
            <a:endParaRPr lang="en-US" sz="11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6355071" y="2636188"/>
            <a:ext cx="1097249" cy="169277"/>
          </a:xfrm>
          <a:prstGeom prst="rect">
            <a:avLst/>
          </a:prstGeom>
          <a:solidFill>
            <a:schemeClr val="bg1"/>
          </a:solidFill>
        </p:spPr>
        <p:txBody>
          <a:bodyPr wrap="square" lIns="36000" tIns="0" rIns="36000" bIns="0" rtlCol="0" anchor="ctr" anchorCtr="0">
            <a:spAutoFit/>
          </a:bodyPr>
          <a:lstStyle/>
          <a:p>
            <a:r>
              <a:rPr lang="en-US" sz="1100" dirty="0" err="1" smtClean="0"/>
              <a:t>Reaktiv</a:t>
            </a:r>
            <a:r>
              <a:rPr lang="en-US" sz="1100" dirty="0" smtClean="0"/>
              <a:t> </a:t>
            </a:r>
            <a:r>
              <a:rPr lang="en-US" sz="1100" dirty="0" err="1" smtClean="0"/>
              <a:t>qarshilik</a:t>
            </a:r>
            <a:endParaRPr lang="en-US" sz="11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6" y="5711927"/>
            <a:ext cx="1370087" cy="36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5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Passiv</a:t>
            </a:r>
            <a:r>
              <a:rPr lang="en-US" sz="4000" dirty="0" smtClean="0"/>
              <a:t> past </a:t>
            </a:r>
            <a:r>
              <a:rPr lang="en-US" sz="4000" dirty="0" err="1" smtClean="0"/>
              <a:t>o’tkazuvchan</a:t>
            </a:r>
            <a:r>
              <a:rPr lang="en-US" sz="4000" dirty="0" smtClean="0"/>
              <a:t> </a:t>
            </a:r>
            <a:r>
              <a:rPr lang="en-US" sz="4000" dirty="0" err="1" smtClean="0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1472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smtClean="0"/>
              <a:t>(Low-pass filter – LPF</a:t>
            </a:r>
            <a:r>
              <a:rPr lang="en-US" dirty="0"/>
              <a:t>) signal </a:t>
            </a:r>
            <a:r>
              <a:rPr lang="en-US" dirty="0" err="1"/>
              <a:t>spektridan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sxemada</a:t>
            </a:r>
            <a:r>
              <a:rPr lang="en-US" dirty="0" smtClean="0"/>
              <a:t> </a:t>
            </a:r>
            <a:r>
              <a:rPr lang="en-US" dirty="0" err="1" smtClean="0"/>
              <a:t>rezistor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unga</a:t>
            </a:r>
            <a:r>
              <a:rPr lang="en-US" dirty="0" smtClean="0"/>
              <a:t> </a:t>
            </a:r>
            <a:r>
              <a:rPr lang="en-US" dirty="0" err="1" smtClean="0"/>
              <a:t>kondensator</a:t>
            </a:r>
            <a:r>
              <a:rPr lang="en-US" dirty="0" smtClean="0"/>
              <a:t> </a:t>
            </a:r>
            <a:r>
              <a:rPr lang="en-US" dirty="0" err="1" smtClean="0"/>
              <a:t>ketma</a:t>
            </a:r>
            <a:r>
              <a:rPr lang="en-US" dirty="0" smtClean="0"/>
              <a:t> – </a:t>
            </a:r>
            <a:r>
              <a:rPr lang="en-US" dirty="0" err="1" smtClean="0"/>
              <a:t>ket</a:t>
            </a:r>
            <a:r>
              <a:rPr lang="en-US" dirty="0" smtClean="0"/>
              <a:t> </a:t>
            </a:r>
            <a:r>
              <a:rPr lang="en-US" dirty="0" err="1" smtClean="0"/>
              <a:t>ulangan</a:t>
            </a:r>
            <a:r>
              <a:rPr lang="en-US" dirty="0" smtClean="0"/>
              <a:t>.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</a:t>
            </a:r>
            <a:r>
              <a:rPr lang="en-US" dirty="0"/>
              <a:t> </a:t>
            </a:r>
            <a:r>
              <a:rPr lang="en-US" dirty="0" err="1"/>
              <a:t>ko'rsatilgandek</a:t>
            </a:r>
            <a:r>
              <a:rPr lang="en-US" dirty="0"/>
              <a:t> </a:t>
            </a:r>
            <a:r>
              <a:rPr lang="en-US" dirty="0" err="1"/>
              <a:t>kondensator</a:t>
            </a:r>
            <a:r>
              <a:rPr lang="en-US" dirty="0"/>
              <a:t> </a:t>
            </a:r>
            <a:r>
              <a:rPr lang="en-US" dirty="0" err="1"/>
              <a:t>bo'ylab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/>
              <a:t>sxemani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bo'luvchi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kuchlanishini</a:t>
            </a:r>
            <a:r>
              <a:rPr lang="en-US" dirty="0"/>
              <a:t>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bo'luvchi</a:t>
            </a:r>
            <a:r>
              <a:rPr lang="en-US" dirty="0"/>
              <a:t> </a:t>
            </a:r>
            <a:r>
              <a:rPr lang="en-US" dirty="0" err="1"/>
              <a:t>formulaning</a:t>
            </a:r>
            <a:r>
              <a:rPr lang="en-US" dirty="0"/>
              <a:t> </a:t>
            </a:r>
            <a:r>
              <a:rPr lang="en-US" dirty="0" err="1"/>
              <a:t>o'zgartirilgan</a:t>
            </a:r>
            <a:r>
              <a:rPr lang="en-US" dirty="0"/>
              <a:t> </a:t>
            </a:r>
            <a:r>
              <a:rPr lang="en-US" dirty="0" err="1"/>
              <a:t>versiyasi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19872" y="3789040"/>
            <a:ext cx="2232248" cy="13066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r="19455" b="55449"/>
          <a:stretch/>
        </p:blipFill>
        <p:spPr>
          <a:xfrm>
            <a:off x="2593830" y="5951283"/>
            <a:ext cx="1857764" cy="7200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1364" t="55449"/>
          <a:stretch/>
        </p:blipFill>
        <p:spPr>
          <a:xfrm>
            <a:off x="4427984" y="6021288"/>
            <a:ext cx="1941934" cy="77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60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Passiv</a:t>
            </a:r>
            <a:r>
              <a:rPr lang="en-US" sz="4000" dirty="0"/>
              <a:t> past </a:t>
            </a:r>
            <a:r>
              <a:rPr lang="en-US" sz="4000" dirty="0" err="1"/>
              <a:t>o’tkazuvchan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7200" y="2478185"/>
                <a:ext cx="8147248" cy="4247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Bu </a:t>
                </a:r>
                <a:r>
                  <a:rPr lang="en-US" dirty="0" err="1"/>
                  <a:t>zanjirning</a:t>
                </a:r>
                <a:r>
                  <a:rPr lang="en-US" dirty="0"/>
                  <a:t>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kuchayishini</a:t>
                </a:r>
                <a:r>
                  <a:rPr lang="en-US" dirty="0"/>
                  <a:t> </a:t>
                </a:r>
                <a:r>
                  <a:rPr lang="en-US" dirty="0" err="1"/>
                  <a:t>hisoblash</a:t>
                </a:r>
                <a:r>
                  <a:rPr lang="en-US" dirty="0"/>
                  <a:t> </a:t>
                </a:r>
                <a:r>
                  <a:rPr lang="en-US" dirty="0" err="1"/>
                  <a:t>uchun</a:t>
                </a:r>
                <a:r>
                  <a:rPr lang="en-US" dirty="0"/>
                  <a:t> </a:t>
                </a:r>
                <a:r>
                  <a:rPr lang="en-US" dirty="0" err="1"/>
                  <a:t>qayta</a:t>
                </a:r>
                <a:r>
                  <a:rPr lang="en-US" dirty="0"/>
                  <a:t> </a:t>
                </a:r>
                <a:r>
                  <a:rPr lang="en-US" dirty="0" err="1"/>
                  <a:t>tartibga</a:t>
                </a:r>
                <a:r>
                  <a:rPr lang="en-US" dirty="0"/>
                  <a:t> </a:t>
                </a:r>
                <a:r>
                  <a:rPr lang="en-US" dirty="0" err="1"/>
                  <a:t>solinishi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: </a:t>
                </a:r>
                <a:endParaRPr lang="en-US" dirty="0" smtClean="0"/>
              </a:p>
              <a:p>
                <a:pPr algn="just"/>
                <a:endParaRPr lang="en-US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en-US" dirty="0"/>
                  <a:t>	</a:t>
                </a:r>
                <a:r>
                  <a:rPr lang="en-US" dirty="0" smtClean="0"/>
                  <a:t>	</a:t>
                </a:r>
                <a:r>
                  <a:rPr lang="en-US" dirty="0" err="1" smtClean="0"/>
                  <a:t>kuchlanish_ortishi</a:t>
                </a:r>
                <a:endParaRPr lang="en-US" dirty="0" smtClean="0"/>
              </a:p>
              <a:p>
                <a:pPr algn="just">
                  <a:lnSpc>
                    <a:spcPct val="150000"/>
                  </a:lnSpc>
                </a:pPr>
                <a:endParaRPr lang="en-US" dirty="0"/>
              </a:p>
              <a:p>
                <a:pPr algn="just">
                  <a:lnSpc>
                    <a:spcPct val="150000"/>
                  </a:lnSpc>
                </a:pPr>
                <a:r>
                  <a:rPr lang="en-US" dirty="0"/>
                  <a:t>Juda past </a:t>
                </a:r>
                <a:r>
                  <a:rPr lang="en-US" dirty="0" err="1"/>
                  <a:t>chastotada</a:t>
                </a:r>
                <a:r>
                  <a:rPr lang="en-US" dirty="0"/>
                  <a:t>: </a:t>
                </a:r>
                <a:endParaRPr lang="en-US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en-US" dirty="0" smtClean="0"/>
                  <a:t>"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"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"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𝑋𝑐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"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bilan</a:t>
                </a:r>
                <a:r>
                  <a:rPr lang="en-US" dirty="0"/>
                  <a:t> </a:t>
                </a:r>
                <a:r>
                  <a:rPr lang="en-US" dirty="0" err="1"/>
                  <a:t>solishtirganda</a:t>
                </a:r>
                <a:r>
                  <a:rPr lang="en-US" dirty="0"/>
                  <a:t> </a:t>
                </a:r>
                <a:r>
                  <a:rPr lang="en-US" dirty="0" err="1"/>
                  <a:t>shunchalik</a:t>
                </a:r>
                <a:r>
                  <a:rPr lang="en-US" dirty="0"/>
                  <a:t> </a:t>
                </a:r>
                <a:r>
                  <a:rPr lang="en-US" dirty="0" err="1"/>
                  <a:t>kichikki</a:t>
                </a:r>
                <a:r>
                  <a:rPr lang="en-US" dirty="0"/>
                  <a:t>, </a:t>
                </a:r>
                <a:r>
                  <a:rPr lang="en-US" dirty="0" err="1"/>
                  <a:t>uni</a:t>
                </a:r>
                <a:r>
                  <a:rPr lang="en-US" dirty="0"/>
                  <a:t> </a:t>
                </a:r>
                <a:r>
                  <a:rPr lang="en-US" dirty="0" err="1"/>
                  <a:t>e'tiborsiz</a:t>
                </a:r>
                <a:r>
                  <a:rPr lang="en-US" dirty="0"/>
                  <a:t> </a:t>
                </a:r>
                <a:r>
                  <a:rPr lang="en-US" dirty="0" err="1"/>
                  <a:t>qoldirish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formula </a:t>
                </a:r>
                <a:r>
                  <a:rPr lang="en-US" dirty="0" err="1"/>
                  <a:t>quyidagicha</a:t>
                </a:r>
                <a:r>
                  <a:rPr lang="en-US" dirty="0"/>
                  <a:t> </a:t>
                </a:r>
                <a:r>
                  <a:rPr lang="en-US" dirty="0" err="1"/>
                  <a:t>kamayadi</a:t>
                </a:r>
                <a:r>
                  <a:rPr lang="en-US" dirty="0" smtClean="0"/>
                  <a:t>: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i="1" dirty="0" err="1" smtClean="0"/>
                  <a:t>kuchlanish_ortishi</a:t>
                </a:r>
                <a:endParaRPr lang="en-US" i="1" dirty="0"/>
              </a:p>
              <a:p>
                <a:pPr algn="just">
                  <a:lnSpc>
                    <a:spcPct val="150000"/>
                  </a:lnSpc>
                </a:pPr>
                <a:endParaRPr lang="en-US" dirty="0" smtClean="0"/>
              </a:p>
              <a:p>
                <a:pPr algn="just">
                  <a:lnSpc>
                    <a:spcPct val="150000"/>
                  </a:lnSpc>
                </a:pPr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478185"/>
                <a:ext cx="8147248" cy="4247317"/>
              </a:xfrm>
              <a:prstGeom prst="rect">
                <a:avLst/>
              </a:prstGeom>
              <a:blipFill>
                <a:blip r:embed="rId2"/>
                <a:stretch>
                  <a:fillRect l="-599" t="-862" r="-5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3284984"/>
            <a:ext cx="1952452" cy="6703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4293096"/>
            <a:ext cx="1013470" cy="303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9591" y="5373216"/>
            <a:ext cx="1128633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Passiv</a:t>
            </a:r>
            <a:r>
              <a:rPr lang="en-US" sz="4000" dirty="0"/>
              <a:t> past </a:t>
            </a:r>
            <a:r>
              <a:rPr lang="en-US" sz="4000" dirty="0" err="1"/>
              <a:t>o’tkazuvchan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1472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Juda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chastotada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/>
              <a:t>Endi</a:t>
            </a:r>
            <a:r>
              <a:rPr lang="en-US" dirty="0"/>
              <a:t> X</a:t>
            </a:r>
            <a:r>
              <a:rPr lang="en-US" sz="1200" dirty="0"/>
              <a:t>C</a:t>
            </a:r>
            <a:r>
              <a:rPr lang="en-US" dirty="0"/>
              <a:t>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e'tiborsiz</a:t>
            </a:r>
            <a:r>
              <a:rPr lang="en-US" dirty="0"/>
              <a:t> </a:t>
            </a:r>
            <a:r>
              <a:rPr lang="en-US" dirty="0" err="1"/>
              <a:t>qoldirsak</a:t>
            </a:r>
            <a:r>
              <a:rPr lang="en-US" dirty="0"/>
              <a:t>, formula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 smtClean="0"/>
              <a:t>:</a:t>
            </a:r>
          </a:p>
          <a:p>
            <a:r>
              <a:rPr lang="en-US" dirty="0" smtClean="0"/>
              <a:t>		</a:t>
            </a:r>
          </a:p>
          <a:p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i="1" dirty="0" err="1" smtClean="0"/>
              <a:t>kuchlanish_ortishi</a:t>
            </a:r>
            <a:r>
              <a:rPr lang="en-US" i="1" dirty="0" smtClean="0"/>
              <a:t> =</a:t>
            </a:r>
            <a:r>
              <a:rPr lang="en-US" dirty="0" smtClean="0"/>
              <a:t> 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Bu </a:t>
            </a:r>
            <a:r>
              <a:rPr lang="en-US" dirty="0" err="1"/>
              <a:t>kuchlanish</a:t>
            </a:r>
            <a:r>
              <a:rPr lang="en-US" dirty="0"/>
              <a:t> </a:t>
            </a:r>
            <a:r>
              <a:rPr lang="en-US" dirty="0" err="1"/>
              <a:t>kuchayishi</a:t>
            </a:r>
            <a:r>
              <a:rPr lang="en-US" dirty="0"/>
              <a:t> 1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signallar</a:t>
            </a:r>
            <a:r>
              <a:rPr lang="en-US" dirty="0"/>
              <a:t> </a:t>
            </a:r>
            <a:r>
              <a:rPr lang="en-US" dirty="0" err="1"/>
              <a:t>bostiriladi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r>
              <a:rPr lang="en-US" dirty="0" err="1"/>
              <a:t>O'rta</a:t>
            </a:r>
            <a:r>
              <a:rPr lang="en-US" dirty="0"/>
              <a:t> </a:t>
            </a:r>
            <a:r>
              <a:rPr lang="en-US" dirty="0" err="1"/>
              <a:t>diapazonli</a:t>
            </a:r>
            <a:r>
              <a:rPr lang="en-US" dirty="0"/>
              <a:t> </a:t>
            </a:r>
            <a:r>
              <a:rPr lang="en-US" dirty="0" err="1"/>
              <a:t>chastotalar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bo'ladi</a:t>
            </a:r>
            <a:r>
              <a:rPr lang="en-US" dirty="0"/>
              <a:t>? </a:t>
            </a:r>
            <a:endParaRPr lang="en-US" dirty="0" smtClean="0"/>
          </a:p>
          <a:p>
            <a:pPr algn="just"/>
            <a:r>
              <a:rPr lang="en-US" dirty="0" err="1"/>
              <a:t>Chastota</a:t>
            </a:r>
            <a:r>
              <a:rPr lang="en-US" dirty="0"/>
              <a:t> past </a:t>
            </a:r>
            <a:r>
              <a:rPr lang="en-US" dirty="0" err="1"/>
              <a:t>qiymatdan</a:t>
            </a:r>
            <a:r>
              <a:rPr lang="en-US" dirty="0"/>
              <a:t> </a:t>
            </a:r>
            <a:r>
              <a:rPr lang="en-US" dirty="0" err="1"/>
              <a:t>oshirilganda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nuqtada</a:t>
            </a:r>
            <a:r>
              <a:rPr lang="en-US" dirty="0"/>
              <a:t> X</a:t>
            </a:r>
            <a:r>
              <a:rPr lang="en-US" sz="1200" dirty="0"/>
              <a:t>C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R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 smtClean="0"/>
              <a:t>bo'ladi</a:t>
            </a:r>
            <a:r>
              <a:rPr lang="en-US" dirty="0" smtClean="0"/>
              <a:t>. </a:t>
            </a:r>
            <a:r>
              <a:rPr lang="en-US" dirty="0"/>
              <a:t>Bu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ekstremal</a:t>
            </a:r>
            <a:r>
              <a:rPr lang="en-US" dirty="0"/>
              <a:t> </a:t>
            </a:r>
            <a:r>
              <a:rPr lang="en-US" dirty="0" err="1"/>
              <a:t>chegara</a:t>
            </a:r>
            <a:r>
              <a:rPr lang="en-US" dirty="0"/>
              <a:t> </a:t>
            </a:r>
            <a:r>
              <a:rPr lang="en-US" dirty="0" err="1"/>
              <a:t>o'rtasidagi</a:t>
            </a:r>
            <a:r>
              <a:rPr lang="en-US" dirty="0"/>
              <a:t> </a:t>
            </a:r>
            <a:r>
              <a:rPr lang="en-US" dirty="0" err="1"/>
              <a:t>o'tishni</a:t>
            </a:r>
            <a:r>
              <a:rPr lang="en-US" dirty="0"/>
              <a:t> </a:t>
            </a:r>
            <a:r>
              <a:rPr lang="en-US" dirty="0" err="1"/>
              <a:t>belgilaydi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nom </a:t>
            </a:r>
            <a:r>
              <a:rPr lang="en-US" dirty="0" err="1"/>
              <a:t>beriladi</a:t>
            </a:r>
            <a:r>
              <a:rPr lang="en-US" dirty="0"/>
              <a:t> - </a:t>
            </a:r>
            <a:r>
              <a:rPr lang="en-US" dirty="0" err="1"/>
              <a:t>uzilish</a:t>
            </a:r>
            <a:r>
              <a:rPr lang="en-US" dirty="0"/>
              <a:t> </a:t>
            </a:r>
            <a:r>
              <a:rPr lang="en-US" dirty="0" err="1"/>
              <a:t>chastotasi</a:t>
            </a:r>
            <a:r>
              <a:rPr lang="en-US" dirty="0"/>
              <a:t> (</a:t>
            </a:r>
            <a:r>
              <a:rPr lang="en-US" dirty="0" smtClean="0"/>
              <a:t>f</a:t>
            </a:r>
            <a:r>
              <a:rPr lang="en-US" sz="1200" dirty="0" smtClean="0"/>
              <a:t>b</a:t>
            </a:r>
            <a:r>
              <a:rPr lang="en-US" dirty="0"/>
              <a:t>). </a:t>
            </a:r>
            <a:endParaRPr lang="en-US" dirty="0" smtClean="0"/>
          </a:p>
          <a:p>
            <a:pPr algn="just"/>
            <a:r>
              <a:rPr lang="en-US" dirty="0" err="1"/>
              <a:t>Ta'rifga</a:t>
            </a:r>
            <a:r>
              <a:rPr lang="en-US" dirty="0"/>
              <a:t> </a:t>
            </a:r>
            <a:r>
              <a:rPr lang="en-US" dirty="0" err="1"/>
              <a:t>ko'ra</a:t>
            </a:r>
            <a:r>
              <a:rPr lang="en-US" dirty="0"/>
              <a:t>, </a:t>
            </a:r>
            <a:r>
              <a:rPr lang="en-US" dirty="0" err="1" smtClean="0"/>
              <a:t>sinish</a:t>
            </a:r>
            <a:r>
              <a:rPr lang="en-US" dirty="0" smtClean="0"/>
              <a:t> </a:t>
            </a:r>
            <a:r>
              <a:rPr lang="en-US" dirty="0" err="1"/>
              <a:t>chastotasida</a:t>
            </a:r>
            <a:r>
              <a:rPr lang="en-US" dirty="0" smtClean="0"/>
              <a:t>:	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2716652"/>
            <a:ext cx="1095940" cy="4078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3717032"/>
            <a:ext cx="2410476" cy="6480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5805264"/>
            <a:ext cx="1769251" cy="3856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4008" y="6301528"/>
            <a:ext cx="1131599" cy="51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Passiv</a:t>
            </a:r>
            <a:r>
              <a:rPr lang="en-US" sz="4000" dirty="0"/>
              <a:t> past </a:t>
            </a:r>
            <a:r>
              <a:rPr lang="en-US" sz="4000" dirty="0" err="1"/>
              <a:t>o’tkazuvchan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1472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Sinish</a:t>
            </a:r>
            <a:r>
              <a:rPr lang="en-US" dirty="0" smtClean="0"/>
              <a:t> </a:t>
            </a:r>
            <a:r>
              <a:rPr lang="en-US" dirty="0" err="1" smtClean="0"/>
              <a:t>chastotasida</a:t>
            </a:r>
            <a:r>
              <a:rPr lang="en-US" dirty="0" smtClean="0"/>
              <a:t>:		</a:t>
            </a:r>
            <a:r>
              <a:rPr lang="en-US" dirty="0" err="1" smtClean="0"/>
              <a:t>Xc</a:t>
            </a:r>
            <a:r>
              <a:rPr lang="en-US" dirty="0" smtClean="0"/>
              <a:t> = R</a:t>
            </a:r>
          </a:p>
          <a:p>
            <a:pPr algn="just"/>
            <a:r>
              <a:rPr lang="en-US" dirty="0" err="1" smtClean="0"/>
              <a:t>Buni</a:t>
            </a:r>
            <a:r>
              <a:rPr lang="en-US" dirty="0" smtClean="0"/>
              <a:t> </a:t>
            </a:r>
            <a:r>
              <a:rPr lang="en-US" dirty="0" err="1" smtClean="0"/>
              <a:t>kuchlanish</a:t>
            </a:r>
            <a:r>
              <a:rPr lang="en-US" dirty="0" smtClean="0"/>
              <a:t> </a:t>
            </a:r>
            <a:r>
              <a:rPr lang="en-US" dirty="0" err="1" smtClean="0"/>
              <a:t>ortishi</a:t>
            </a:r>
            <a:r>
              <a:rPr lang="en-US" dirty="0" smtClean="0"/>
              <a:t> </a:t>
            </a:r>
            <a:r>
              <a:rPr lang="en-US" dirty="0" err="1" smtClean="0"/>
              <a:t>formulasiga</a:t>
            </a:r>
            <a:r>
              <a:rPr lang="en-US" dirty="0" smtClean="0"/>
              <a:t> </a:t>
            </a:r>
            <a:r>
              <a:rPr lang="en-US" dirty="0" err="1" smtClean="0"/>
              <a:t>almashtirsak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	</a:t>
            </a:r>
            <a:r>
              <a:rPr lang="en-US" dirty="0"/>
              <a:t> </a:t>
            </a:r>
            <a:r>
              <a:rPr lang="en-US" dirty="0" smtClean="0"/>
              <a:t>           </a:t>
            </a:r>
            <a:r>
              <a:rPr lang="en-US" i="1" dirty="0" err="1" smtClean="0"/>
              <a:t>kuchlanish_ortishi</a:t>
            </a:r>
            <a:r>
              <a:rPr lang="en-US" i="1" dirty="0" smtClean="0"/>
              <a:t> =</a:t>
            </a:r>
          </a:p>
          <a:p>
            <a:pPr algn="just"/>
            <a:endParaRPr lang="en-US" i="1" dirty="0"/>
          </a:p>
          <a:p>
            <a:pPr algn="just"/>
            <a:r>
              <a:rPr lang="en-US" dirty="0" err="1" smtClean="0"/>
              <a:t>Boshqacha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 </a:t>
            </a:r>
            <a:r>
              <a:rPr lang="en-US" dirty="0" err="1" smtClean="0"/>
              <a:t>ifodalanganda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r>
              <a:rPr lang="en-US" dirty="0" err="1" smtClean="0"/>
              <a:t>Sinish</a:t>
            </a:r>
            <a:r>
              <a:rPr lang="en-US" dirty="0" smtClean="0"/>
              <a:t> </a:t>
            </a:r>
            <a:r>
              <a:rPr lang="en-US" dirty="0" err="1" smtClean="0"/>
              <a:t>chastotasida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kuchlanishi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r>
              <a:rPr lang="en-US" dirty="0" smtClean="0"/>
              <a:t> </a:t>
            </a:r>
            <a:r>
              <a:rPr lang="en-US" dirty="0" err="1" smtClean="0"/>
              <a:t>kuchlanishidan</a:t>
            </a:r>
            <a:r>
              <a:rPr lang="en-US" dirty="0" smtClean="0"/>
              <a:t> </a:t>
            </a:r>
            <a:r>
              <a:rPr lang="en-US" dirty="0" err="1" smtClean="0"/>
              <a:t>tahminan</a:t>
            </a:r>
            <a:r>
              <a:rPr lang="en-US" dirty="0" smtClean="0"/>
              <a:t> 0,7 </a:t>
            </a:r>
            <a:r>
              <a:rPr lang="en-US" dirty="0" err="1" smtClean="0"/>
              <a:t>barobar</a:t>
            </a:r>
            <a:r>
              <a:rPr lang="en-US" dirty="0" smtClean="0"/>
              <a:t> kata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3212976"/>
            <a:ext cx="2886117" cy="6480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87824" y="4221088"/>
            <a:ext cx="2539692" cy="52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21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Passiv</a:t>
            </a:r>
            <a:r>
              <a:rPr lang="en-US" sz="4000" dirty="0" smtClean="0"/>
              <a:t> </a:t>
            </a:r>
            <a:r>
              <a:rPr lang="en-US" sz="4000" dirty="0" err="1" smtClean="0"/>
              <a:t>yuqori</a:t>
            </a:r>
            <a:r>
              <a:rPr lang="en-US" sz="4000" dirty="0" smtClean="0"/>
              <a:t> </a:t>
            </a:r>
            <a:r>
              <a:rPr lang="en-US" sz="4000" dirty="0" err="1" smtClean="0"/>
              <a:t>o’tkazuvchan</a:t>
            </a:r>
            <a:r>
              <a:rPr lang="en-US" sz="4000" dirty="0" smtClean="0"/>
              <a:t> </a:t>
            </a:r>
            <a:r>
              <a:rPr lang="en-US" sz="4000" dirty="0" err="1" smtClean="0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1472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Signaldan</a:t>
            </a:r>
            <a:r>
              <a:rPr lang="en-US" dirty="0"/>
              <a:t> past </a:t>
            </a:r>
            <a:r>
              <a:rPr lang="en-US" dirty="0" err="1"/>
              <a:t>chastotali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tashlash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o'tkazuvchan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O'chirish</a:t>
            </a:r>
            <a:r>
              <a:rPr lang="en-US" dirty="0"/>
              <a:t> </a:t>
            </a:r>
            <a:r>
              <a:rPr lang="en-US" dirty="0" err="1"/>
              <a:t>to'g'ridan-to'g'ri</a:t>
            </a:r>
            <a:r>
              <a:rPr lang="en-US" dirty="0"/>
              <a:t>, past </a:t>
            </a:r>
            <a:r>
              <a:rPr lang="en-US" dirty="0" err="1"/>
              <a:t>o'tkazgichli</a:t>
            </a:r>
            <a:r>
              <a:rPr lang="en-US" dirty="0"/>
              <a:t> </a:t>
            </a:r>
            <a:r>
              <a:rPr lang="en-US" dirty="0" err="1"/>
              <a:t>filtr</a:t>
            </a:r>
            <a:r>
              <a:rPr lang="en-US" dirty="0"/>
              <a:t> </a:t>
            </a:r>
            <a:r>
              <a:rPr lang="en-US" dirty="0" err="1"/>
              <a:t>pallasining</a:t>
            </a:r>
            <a:r>
              <a:rPr lang="en-US" dirty="0"/>
              <a:t> </a:t>
            </a:r>
            <a:r>
              <a:rPr lang="en-US" dirty="0" err="1" smtClean="0"/>
              <a:t>kondensatr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rezistorni</a:t>
            </a:r>
            <a:r>
              <a:rPr lang="en-US" dirty="0" smtClean="0"/>
              <a:t> </a:t>
            </a:r>
            <a:r>
              <a:rPr lang="en-US" dirty="0" err="1"/>
              <a:t>almashtiriladi</a:t>
            </a:r>
            <a:r>
              <a:rPr lang="en-US" dirty="0"/>
              <a:t>,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signali</a:t>
            </a:r>
            <a:r>
              <a:rPr lang="en-US" dirty="0"/>
              <a:t> </a:t>
            </a:r>
            <a:r>
              <a:rPr lang="en-US" dirty="0" err="1"/>
              <a:t>rezistordagi</a:t>
            </a:r>
            <a:r>
              <a:rPr lang="en-US" dirty="0"/>
              <a:t> </a:t>
            </a:r>
            <a:r>
              <a:rPr lang="en-US" dirty="0" err="1"/>
              <a:t>kuchlanishdir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/>
              <a:t>Avvalgidek</a:t>
            </a:r>
            <a:r>
              <a:rPr lang="en-US" dirty="0"/>
              <a:t>, </a:t>
            </a:r>
            <a:r>
              <a:rPr lang="en-US" dirty="0" err="1"/>
              <a:t>kuchlanishni</a:t>
            </a:r>
            <a:r>
              <a:rPr lang="en-US" dirty="0"/>
              <a:t> </a:t>
            </a:r>
            <a:r>
              <a:rPr lang="en-US" dirty="0" err="1"/>
              <a:t>ajratuvchi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solishni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,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 smtClean="0"/>
              <a:t>kuchlanishi</a:t>
            </a:r>
            <a:r>
              <a:rPr lang="en-US" dirty="0" smtClean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: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3573016"/>
            <a:ext cx="2501736" cy="13279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32864" b="55846"/>
          <a:stretch/>
        </p:blipFill>
        <p:spPr>
          <a:xfrm>
            <a:off x="2035597" y="5625405"/>
            <a:ext cx="2048470" cy="936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447" t="50000"/>
          <a:stretch/>
        </p:blipFill>
        <p:spPr>
          <a:xfrm>
            <a:off x="3995936" y="5625405"/>
            <a:ext cx="2304256" cy="100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7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Passiv</a:t>
            </a:r>
            <a:r>
              <a:rPr lang="en-US" sz="4000" dirty="0"/>
              <a:t> </a:t>
            </a:r>
            <a:r>
              <a:rPr lang="en-US" sz="4000" dirty="0" err="1"/>
              <a:t>yuqori</a:t>
            </a:r>
            <a:r>
              <a:rPr lang="en-US" sz="4000" dirty="0"/>
              <a:t> </a:t>
            </a:r>
            <a:r>
              <a:rPr lang="en-US" sz="4000" dirty="0" err="1"/>
              <a:t>o’tkazuvchan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7200" y="2478185"/>
                <a:ext cx="8147248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dirty="0" smtClean="0"/>
                  <a:t>Ushbu</a:t>
                </a:r>
                <a:r>
                  <a:rPr lang="en-US" dirty="0"/>
                  <a:t> formula </a:t>
                </a:r>
                <a:r>
                  <a:rPr lang="en-US" dirty="0" err="1"/>
                  <a:t>zanjirning</a:t>
                </a:r>
                <a:r>
                  <a:rPr lang="en-US" dirty="0"/>
                  <a:t>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kuchayishini</a:t>
                </a:r>
                <a:r>
                  <a:rPr lang="en-US" dirty="0"/>
                  <a:t> </a:t>
                </a:r>
                <a:r>
                  <a:rPr lang="en-US" dirty="0" err="1"/>
                  <a:t>hisoblash</a:t>
                </a:r>
                <a:r>
                  <a:rPr lang="en-US" dirty="0"/>
                  <a:t> </a:t>
                </a:r>
                <a:r>
                  <a:rPr lang="en-US" dirty="0" err="1"/>
                  <a:t>uchun</a:t>
                </a:r>
                <a:r>
                  <a:rPr lang="en-US" dirty="0"/>
                  <a:t> </a:t>
                </a:r>
                <a:r>
                  <a:rPr lang="en-US" dirty="0" err="1"/>
                  <a:t>qayta</a:t>
                </a:r>
                <a:r>
                  <a:rPr lang="en-US" dirty="0"/>
                  <a:t> </a:t>
                </a:r>
                <a:r>
                  <a:rPr lang="en-US" dirty="0" err="1"/>
                  <a:t>tartibga</a:t>
                </a:r>
                <a:r>
                  <a:rPr lang="en-US" dirty="0"/>
                  <a:t> </a:t>
                </a:r>
                <a:r>
                  <a:rPr lang="en-US" dirty="0" err="1"/>
                  <a:t>solinishi</a:t>
                </a:r>
                <a:r>
                  <a:rPr lang="en-US" dirty="0"/>
                  <a:t> </a:t>
                </a:r>
                <a:r>
                  <a:rPr lang="en-US" dirty="0" err="1" smtClean="0"/>
                  <a:t>mumkin</a:t>
                </a:r>
                <a:r>
                  <a:rPr lang="en-US" dirty="0" smtClean="0"/>
                  <a:t>.</a:t>
                </a:r>
              </a:p>
              <a:p>
                <a:pPr algn="just"/>
                <a:endParaRPr lang="en-US" dirty="0"/>
              </a:p>
              <a:p>
                <a:pPr algn="just"/>
                <a:endParaRPr lang="en-US" dirty="0" smtClean="0"/>
              </a:p>
              <a:p>
                <a:pPr algn="just"/>
                <a:r>
                  <a:rPr lang="en-US" dirty="0" err="1" smtClean="0"/>
                  <a:t>Ekstremallarga</a:t>
                </a:r>
                <a:r>
                  <a:rPr lang="en-US" dirty="0" smtClean="0"/>
                  <a:t> </a:t>
                </a:r>
                <a:r>
                  <a:rPr lang="en-US" dirty="0" err="1"/>
                  <a:t>qarab</a:t>
                </a:r>
                <a:r>
                  <a:rPr lang="en-US" dirty="0"/>
                  <a:t>:</a:t>
                </a:r>
              </a:p>
              <a:p>
                <a:pPr algn="just"/>
                <a:r>
                  <a:rPr lang="en-US" dirty="0"/>
                  <a:t>• </a:t>
                </a:r>
                <a:r>
                  <a:rPr lang="en-US" dirty="0" err="1"/>
                  <a:t>chastota</a:t>
                </a:r>
                <a:r>
                  <a:rPr lang="en-US" dirty="0"/>
                  <a:t> </a:t>
                </a:r>
                <a:r>
                  <a:rPr lang="en-US" dirty="0" err="1"/>
                  <a:t>yuqori</a:t>
                </a:r>
                <a:r>
                  <a:rPr lang="en-US" dirty="0"/>
                  <a:t> </a:t>
                </a:r>
                <a:r>
                  <a:rPr lang="en-US" dirty="0" err="1"/>
                  <a:t>bo'lsa</a:t>
                </a:r>
                <a:r>
                  <a:rPr lang="en-US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≫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𝑋𝑐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 va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𝑋𝑐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shunchalik</a:t>
                </a:r>
                <a:r>
                  <a:rPr lang="en-US" dirty="0"/>
                  <a:t> </a:t>
                </a:r>
                <a:r>
                  <a:rPr lang="en-US" dirty="0" err="1"/>
                  <a:t>kichik</a:t>
                </a:r>
                <a:r>
                  <a:rPr lang="en-US" dirty="0"/>
                  <a:t> </a:t>
                </a:r>
                <a:r>
                  <a:rPr lang="en-US" dirty="0" err="1"/>
                  <a:t>bo'ladiki</a:t>
                </a:r>
                <a:r>
                  <a:rPr lang="en-US" dirty="0"/>
                  <a:t>, </a:t>
                </a:r>
                <a:r>
                  <a:rPr lang="en-US" dirty="0" err="1"/>
                  <a:t>uni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o'lchamiga</a:t>
                </a:r>
                <a:r>
                  <a:rPr lang="en-US" dirty="0"/>
                  <a:t> </a:t>
                </a:r>
                <a:r>
                  <a:rPr lang="en-US" dirty="0" err="1"/>
                  <a:t>nisbatan</a:t>
                </a:r>
                <a:r>
                  <a:rPr lang="en-US" dirty="0"/>
                  <a:t> </a:t>
                </a:r>
                <a:r>
                  <a:rPr lang="en-US" dirty="0" err="1"/>
                  <a:t>e'tiborsiz</a:t>
                </a:r>
                <a:r>
                  <a:rPr lang="en-US" dirty="0"/>
                  <a:t> </a:t>
                </a:r>
                <a:r>
                  <a:rPr lang="en-US" dirty="0" err="1"/>
                  <a:t>qoldirish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.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kuchayishi</a:t>
                </a:r>
                <a:r>
                  <a:rPr lang="en-US" dirty="0"/>
                  <a:t> </a:t>
                </a:r>
                <a:r>
                  <a:rPr lang="en-US" dirty="0" err="1"/>
                  <a:t>deyarli</a:t>
                </a:r>
                <a:r>
                  <a:rPr lang="en-US" dirty="0"/>
                  <a:t> 1 </a:t>
                </a:r>
                <a:r>
                  <a:rPr lang="en-US" dirty="0" err="1"/>
                  <a:t>ga</a:t>
                </a:r>
                <a:r>
                  <a:rPr lang="en-US" dirty="0"/>
                  <a:t> </a:t>
                </a:r>
                <a:r>
                  <a:rPr lang="en-US" dirty="0" err="1"/>
                  <a:t>teng</a:t>
                </a:r>
                <a:r>
                  <a:rPr lang="en-US" dirty="0"/>
                  <a:t> </a:t>
                </a:r>
                <a:r>
                  <a:rPr lang="en-US" dirty="0" err="1"/>
                  <a:t>bo'ladi</a:t>
                </a:r>
                <a:r>
                  <a:rPr lang="en-US" dirty="0"/>
                  <a:t>, </a:t>
                </a:r>
                <a:r>
                  <a:rPr lang="en-US" dirty="0" err="1"/>
                  <a:t>ya'ni</a:t>
                </a:r>
                <a:r>
                  <a:rPr lang="en-US" dirty="0"/>
                  <a:t> </a:t>
                </a:r>
                <a:r>
                  <a:rPr lang="en-US" dirty="0" err="1"/>
                  <a:t>o'zgarish</a:t>
                </a:r>
                <a:r>
                  <a:rPr lang="en-US" dirty="0"/>
                  <a:t> </a:t>
                </a:r>
                <a:r>
                  <a:rPr lang="en-US" dirty="0" err="1"/>
                  <a:t>bo'lmaydi</a:t>
                </a:r>
                <a:endParaRPr lang="en-US" dirty="0"/>
              </a:p>
              <a:p>
                <a:pPr algn="just"/>
                <a:r>
                  <a:rPr lang="en-US" dirty="0"/>
                  <a:t>• </a:t>
                </a:r>
                <a:r>
                  <a:rPr lang="en-US" dirty="0" err="1"/>
                  <a:t>chastota</a:t>
                </a:r>
                <a:r>
                  <a:rPr lang="en-US" dirty="0"/>
                  <a:t> past </a:t>
                </a:r>
                <a:r>
                  <a:rPr lang="en-US" dirty="0" err="1"/>
                  <a:t>bo'lsa</a:t>
                </a:r>
                <a:r>
                  <a:rPr lang="en-US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𝑋𝑐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≫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/>
                  <a:t>va </a:t>
                </a:r>
                <a:r>
                  <a:rPr lang="en-US" dirty="0" err="1"/>
                  <a:t>shuning</a:t>
                </a:r>
                <a:r>
                  <a:rPr lang="en-US" dirty="0"/>
                  <a:t> </a:t>
                </a:r>
                <a:r>
                  <a:rPr lang="en-US" dirty="0" err="1"/>
                  <a:t>uchun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shunchalik</a:t>
                </a:r>
                <a:r>
                  <a:rPr lang="en-US" dirty="0"/>
                  <a:t> </a:t>
                </a:r>
                <a:r>
                  <a:rPr lang="en-US" dirty="0" err="1"/>
                  <a:t>kichik</a:t>
                </a:r>
                <a:r>
                  <a:rPr lang="en-US" dirty="0"/>
                  <a:t> </a:t>
                </a:r>
                <a:r>
                  <a:rPr lang="en-US" dirty="0" err="1"/>
                  <a:t>bo'ladiki</a:t>
                </a:r>
                <a:r>
                  <a:rPr lang="en-US" dirty="0"/>
                  <a:t>, </a:t>
                </a:r>
                <a:r>
                  <a:rPr lang="en-US" dirty="0" err="1"/>
                  <a:t>uni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𝑋𝑐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o'lchamiga</a:t>
                </a:r>
                <a:r>
                  <a:rPr lang="en-US" dirty="0"/>
                  <a:t> </a:t>
                </a:r>
                <a:r>
                  <a:rPr lang="en-US" dirty="0" err="1"/>
                  <a:t>nisbatan</a:t>
                </a:r>
                <a:r>
                  <a:rPr lang="en-US" dirty="0"/>
                  <a:t> </a:t>
                </a:r>
                <a:r>
                  <a:rPr lang="en-US" dirty="0" err="1"/>
                  <a:t>e'tiborsiz</a:t>
                </a:r>
                <a:r>
                  <a:rPr lang="en-US" dirty="0"/>
                  <a:t> </a:t>
                </a:r>
                <a:r>
                  <a:rPr lang="en-US" dirty="0" err="1"/>
                  <a:t>qoldirish</a:t>
                </a:r>
                <a:r>
                  <a:rPr lang="en-US" dirty="0"/>
                  <a:t> </a:t>
                </a:r>
                <a:r>
                  <a:rPr lang="en-US" dirty="0" err="1"/>
                  <a:t>mumkin</a:t>
                </a:r>
                <a:r>
                  <a:rPr lang="en-US" dirty="0"/>
                  <a:t>. </a:t>
                </a:r>
                <a:r>
                  <a:rPr lang="en-US" dirty="0" err="1"/>
                  <a:t>Kuchlanish</a:t>
                </a:r>
                <a:r>
                  <a:rPr lang="en-US" dirty="0"/>
                  <a:t> </a:t>
                </a:r>
                <a:r>
                  <a:rPr lang="en-US" dirty="0" err="1"/>
                  <a:t>ortishi</a:t>
                </a:r>
                <a:r>
                  <a:rPr lang="en-US" dirty="0"/>
                  <a:t> </a:t>
                </a:r>
                <a:r>
                  <a:rPr lang="en-US" dirty="0" err="1"/>
                  <a:t>quyidagicha</a:t>
                </a:r>
                <a:r>
                  <a:rPr lang="en-US" dirty="0"/>
                  <a:t> </a:t>
                </a:r>
                <a:r>
                  <a:rPr lang="en-US" dirty="0" err="1"/>
                  <a:t>bo'ladi</a:t>
                </a:r>
                <a:r>
                  <a:rPr lang="en-US" dirty="0" smtClean="0"/>
                  <a:t>:</a:t>
                </a:r>
              </a:p>
              <a:p>
                <a:pPr algn="just"/>
                <a:endParaRPr lang="en-US" dirty="0"/>
              </a:p>
              <a:p>
                <a:pPr algn="just"/>
                <a:endParaRPr lang="en-US" dirty="0" smtClean="0"/>
              </a:p>
              <a:p>
                <a:pPr algn="just"/>
                <a:r>
                  <a:rPr lang="en-US" dirty="0"/>
                  <a:t>Bu 1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kichik</a:t>
                </a:r>
                <a:r>
                  <a:rPr lang="en-US" dirty="0"/>
                  <a:t> </a:t>
                </a:r>
                <a:r>
                  <a:rPr lang="en-US" dirty="0" err="1"/>
                  <a:t>va</a:t>
                </a:r>
                <a:r>
                  <a:rPr lang="en-US" dirty="0"/>
                  <a:t> </a:t>
                </a:r>
                <a:r>
                  <a:rPr lang="en-US" dirty="0" err="1"/>
                  <a:t>shuning</a:t>
                </a:r>
                <a:r>
                  <a:rPr lang="en-US" dirty="0"/>
                  <a:t> </a:t>
                </a:r>
                <a:r>
                  <a:rPr lang="en-US" dirty="0" err="1"/>
                  <a:t>uchun</a:t>
                </a:r>
                <a:r>
                  <a:rPr lang="en-US" dirty="0"/>
                  <a:t> past </a:t>
                </a:r>
                <a:r>
                  <a:rPr lang="en-US" dirty="0" err="1"/>
                  <a:t>chastotali</a:t>
                </a:r>
                <a:r>
                  <a:rPr lang="en-US" dirty="0"/>
                  <a:t> </a:t>
                </a:r>
                <a:r>
                  <a:rPr lang="en-US" dirty="0" err="1"/>
                  <a:t>signallar</a:t>
                </a:r>
                <a:r>
                  <a:rPr lang="en-US" dirty="0"/>
                  <a:t> </a:t>
                </a:r>
                <a:r>
                  <a:rPr lang="en-US" dirty="0" err="1"/>
                  <a:t>bostiriladi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2478185"/>
                <a:ext cx="8147248" cy="3970318"/>
              </a:xfrm>
              <a:prstGeom prst="rect">
                <a:avLst/>
              </a:prstGeom>
              <a:blipFill>
                <a:blip r:embed="rId2"/>
                <a:stretch>
                  <a:fillRect l="-599" t="-922" r="-599" b="-15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3073418"/>
            <a:ext cx="1800200" cy="65619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5128" y="3140968"/>
            <a:ext cx="220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kuchlanish</a:t>
            </a:r>
            <a:r>
              <a:rPr lang="en-US" i="1" dirty="0"/>
              <a:t> </a:t>
            </a:r>
            <a:r>
              <a:rPr lang="en-US" i="1" dirty="0" err="1"/>
              <a:t>kuchayishi</a:t>
            </a:r>
            <a:endParaRPr lang="en-US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00606" y="5445224"/>
            <a:ext cx="2984778" cy="56028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547664" y="5499064"/>
            <a:ext cx="220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kuchlanish</a:t>
            </a:r>
            <a:r>
              <a:rPr lang="en-US" i="1" dirty="0"/>
              <a:t> </a:t>
            </a:r>
            <a:r>
              <a:rPr lang="en-US" i="1" dirty="0" err="1"/>
              <a:t>kuchayishi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70625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/>
              <a:t>Passiv</a:t>
            </a:r>
            <a:r>
              <a:rPr lang="en-US" sz="4000" dirty="0"/>
              <a:t> </a:t>
            </a:r>
            <a:r>
              <a:rPr lang="en-US" sz="4000" dirty="0" err="1"/>
              <a:t>yuqori</a:t>
            </a:r>
            <a:r>
              <a:rPr lang="en-US" sz="4000" dirty="0"/>
              <a:t> </a:t>
            </a:r>
            <a:r>
              <a:rPr lang="en-US" sz="4000" dirty="0" err="1"/>
              <a:t>o’tkazuvchan</a:t>
            </a:r>
            <a:r>
              <a:rPr lang="en-US" sz="4000" dirty="0"/>
              <a:t> </a:t>
            </a:r>
            <a:r>
              <a:rPr lang="en-US" sz="4000" dirty="0" err="1"/>
              <a:t>filtrlar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2478185"/>
            <a:ext cx="81472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 smtClean="0"/>
              <a:t>Avvalgidek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ekstremallar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 R </a:t>
            </a:r>
            <a:r>
              <a:rPr lang="en-US" dirty="0" err="1"/>
              <a:t>va</a:t>
            </a:r>
            <a:r>
              <a:rPr lang="en-US" dirty="0"/>
              <a:t> X</a:t>
            </a:r>
            <a:r>
              <a:rPr lang="en-US" sz="1200" b="1" dirty="0"/>
              <a:t>C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. Bu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bo'ladigan</a:t>
            </a:r>
            <a:r>
              <a:rPr lang="en-US" dirty="0"/>
              <a:t>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uzilish</a:t>
            </a:r>
            <a:r>
              <a:rPr lang="en-US" dirty="0"/>
              <a:t> </a:t>
            </a:r>
            <a:r>
              <a:rPr lang="en-US" dirty="0" err="1"/>
              <a:t>chastotasi</a:t>
            </a:r>
            <a:r>
              <a:rPr lang="en-US" dirty="0"/>
              <a:t> (</a:t>
            </a:r>
            <a:r>
              <a:rPr lang="en-US" dirty="0" smtClean="0"/>
              <a:t>f</a:t>
            </a:r>
            <a:r>
              <a:rPr lang="en-US" sz="1200" b="1" dirty="0" smtClean="0"/>
              <a:t>b</a:t>
            </a:r>
            <a:r>
              <a:rPr lang="en-US" dirty="0"/>
              <a:t>)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aytganda</a:t>
            </a:r>
            <a:r>
              <a:rPr lang="en-US" dirty="0"/>
              <a:t>, </a:t>
            </a:r>
            <a:r>
              <a:rPr lang="en-US" dirty="0" err="1"/>
              <a:t>uzilish</a:t>
            </a:r>
            <a:r>
              <a:rPr lang="en-US" dirty="0"/>
              <a:t> </a:t>
            </a:r>
            <a:r>
              <a:rPr lang="en-US" dirty="0" err="1"/>
              <a:t>chastotasida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tartibga</a:t>
            </a:r>
            <a:r>
              <a:rPr lang="en-US" dirty="0"/>
              <a:t> </a:t>
            </a:r>
            <a:r>
              <a:rPr lang="en-US" dirty="0" err="1"/>
              <a:t>solish</a:t>
            </a:r>
            <a:r>
              <a:rPr lang="en-US" dirty="0"/>
              <a:t>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 smtClean="0"/>
              <a:t>: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Eslatma</a:t>
            </a:r>
            <a:r>
              <a:rPr lang="en-US" dirty="0"/>
              <a:t>: Formula past </a:t>
            </a:r>
            <a:r>
              <a:rPr lang="en-US" dirty="0" err="1"/>
              <a:t>o'tkazuvchan</a:t>
            </a:r>
            <a:r>
              <a:rPr lang="en-US" dirty="0"/>
              <a:t> </a:t>
            </a:r>
            <a:r>
              <a:rPr lang="en-US" dirty="0" err="1"/>
              <a:t>filtrniki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 smtClean="0"/>
              <a:t>.</a:t>
            </a:r>
          </a:p>
          <a:p>
            <a:pPr algn="just"/>
            <a:endParaRPr lang="en-US" dirty="0"/>
          </a:p>
          <a:p>
            <a:pPr algn="just"/>
            <a:r>
              <a:rPr lang="en-US" dirty="0" err="1"/>
              <a:t>Xuddi</a:t>
            </a:r>
            <a:r>
              <a:rPr lang="en-US" dirty="0"/>
              <a:t> </a:t>
            </a:r>
            <a:r>
              <a:rPr lang="en-US" dirty="0" err="1" smtClean="0"/>
              <a:t>shunday</a:t>
            </a:r>
            <a:r>
              <a:rPr lang="en-US" dirty="0" smtClean="0"/>
              <a:t>, </a:t>
            </a:r>
            <a:r>
              <a:rPr lang="en-US" dirty="0" err="1"/>
              <a:t>uzilish</a:t>
            </a:r>
            <a:r>
              <a:rPr lang="en-US" dirty="0"/>
              <a:t> </a:t>
            </a:r>
            <a:r>
              <a:rPr lang="en-US" dirty="0" err="1"/>
              <a:t>chastotasidagi</a:t>
            </a:r>
            <a:r>
              <a:rPr lang="en-US" dirty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kuchlanishining</a:t>
            </a:r>
            <a:r>
              <a:rPr lang="en-US" dirty="0" smtClean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 </a:t>
            </a:r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10" name="Rectangle 9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0931" y="3008346"/>
            <a:ext cx="1353669" cy="4926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3594669"/>
            <a:ext cx="1071431" cy="4146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837" y="5229200"/>
            <a:ext cx="2367186" cy="42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43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Xulosa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685384" y="0"/>
            <a:ext cx="2458616" cy="2002234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bliqueTopLeft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39552" y="2276872"/>
            <a:ext cx="80648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 smtClean="0"/>
              <a:t>darsdagi</a:t>
            </a:r>
            <a:r>
              <a:rPr lang="en-US" dirty="0" smtClean="0"/>
              <a:t> </a:t>
            </a:r>
            <a:r>
              <a:rPr lang="en-US" dirty="0"/>
              <a:t>biz </a:t>
            </a:r>
            <a:r>
              <a:rPr lang="en-US" dirty="0" err="1"/>
              <a:t>quyidagilarni</a:t>
            </a:r>
            <a:r>
              <a:rPr lang="en-US" dirty="0"/>
              <a:t> </a:t>
            </a:r>
            <a:r>
              <a:rPr lang="en-US" dirty="0" err="1"/>
              <a:t>bilib</a:t>
            </a:r>
            <a:r>
              <a:rPr lang="en-US" dirty="0"/>
              <a:t> </a:t>
            </a:r>
            <a:r>
              <a:rPr lang="en-US" dirty="0" err="1"/>
              <a:t>oldik</a:t>
            </a:r>
            <a:r>
              <a:rPr lang="en-US" dirty="0"/>
              <a:t>: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err="1" smtClean="0"/>
              <a:t>Filtrlar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tushunchalar</a:t>
            </a:r>
            <a:endParaRPr lang="en-US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signallar</a:t>
            </a:r>
            <a:r>
              <a:rPr lang="en-US" dirty="0" smtClean="0"/>
              <a:t> </a:t>
            </a:r>
            <a:r>
              <a:rPr lang="en-US" dirty="0" err="1" smtClean="0"/>
              <a:t>xususan</a:t>
            </a:r>
            <a:r>
              <a:rPr lang="en-US" dirty="0" smtClean="0"/>
              <a:t>, </a:t>
            </a:r>
            <a:r>
              <a:rPr lang="en-US" dirty="0" err="1" smtClean="0"/>
              <a:t>kvadrat</a:t>
            </a:r>
            <a:r>
              <a:rPr lang="en-US" dirty="0" smtClean="0"/>
              <a:t> </a:t>
            </a:r>
            <a:r>
              <a:rPr lang="en-US" dirty="0" err="1" smtClean="0"/>
              <a:t>to’lqin</a:t>
            </a:r>
            <a:r>
              <a:rPr lang="en-US" dirty="0" smtClean="0"/>
              <a:t> </a:t>
            </a:r>
            <a:r>
              <a:rPr lang="en-US" dirty="0" err="1" smtClean="0"/>
              <a:t>signallari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chastota</a:t>
            </a:r>
            <a:r>
              <a:rPr lang="en-US" dirty="0" smtClean="0"/>
              <a:t> </a:t>
            </a:r>
            <a:r>
              <a:rPr lang="en-US" dirty="0" err="1" smtClean="0"/>
              <a:t>sprektrumi</a:t>
            </a:r>
            <a:endParaRPr lang="en-US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r>
              <a:rPr lang="en-US" dirty="0" smtClean="0"/>
              <a:t>, past </a:t>
            </a:r>
            <a:r>
              <a:rPr lang="en-US" dirty="0" err="1" smtClean="0"/>
              <a:t>o’tkazuvchan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o’tkazuvchan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endParaRPr lang="en-US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 smtClean="0"/>
              <a:t>Bundan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tarmoqli</a:t>
            </a:r>
            <a:r>
              <a:rPr lang="en-US" dirty="0" smtClean="0"/>
              <a:t> </a:t>
            </a:r>
            <a:r>
              <a:rPr lang="en-US" dirty="0" err="1" smtClean="0"/>
              <a:t>o’tish</a:t>
            </a:r>
            <a:r>
              <a:rPr lang="en-US" dirty="0" smtClean="0"/>
              <a:t> </a:t>
            </a:r>
            <a:r>
              <a:rPr lang="en-US" dirty="0" err="1" smtClean="0"/>
              <a:t>filtri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haqiqiy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endParaRPr lang="en-US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  </a:t>
            </a:r>
            <a:r>
              <a:rPr lang="en-US" dirty="0" err="1" smtClean="0"/>
              <a:t>Passiv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r>
              <a:rPr lang="en-US" dirty="0" smtClean="0"/>
              <a:t>: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dirty="0" smtClean="0"/>
              <a:t>Past </a:t>
            </a:r>
            <a:r>
              <a:rPr lang="en-US" dirty="0" err="1" smtClean="0"/>
              <a:t>o’tkazuvchan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endParaRPr lang="en-US" dirty="0" smtClean="0"/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o’tkazuvchan</a:t>
            </a:r>
            <a:r>
              <a:rPr lang="en-US" dirty="0" smtClean="0"/>
              <a:t> </a:t>
            </a:r>
            <a:r>
              <a:rPr lang="en-US" dirty="0" err="1" smtClean="0"/>
              <a:t>filtrlar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7" name="Rectangle 6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26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</a:t>
            </a:r>
            <a:r>
              <a:rPr lang="en-US" dirty="0"/>
              <a:t>) Electronics: A Systems Approach (6th edition), Neil </a:t>
            </a:r>
            <a:r>
              <a:rPr lang="en-US" dirty="0" err="1"/>
              <a:t>Storey,Pearson</a:t>
            </a:r>
            <a:r>
              <a:rPr lang="en-US" dirty="0"/>
              <a:t> Education UK, 2017</a:t>
            </a:r>
          </a:p>
          <a:p>
            <a:pPr marL="0" indent="0">
              <a:buNone/>
            </a:pPr>
            <a:r>
              <a:rPr lang="en-US" dirty="0"/>
              <a:t>2)  Mechatronics: Electronic Control Systems in Mechanical and Electrical Engineering, William Bolton, Pearson Education Limited 2015</a:t>
            </a:r>
          </a:p>
          <a:p>
            <a:pPr marL="0" indent="0">
              <a:buNone/>
            </a:pPr>
            <a:r>
              <a:rPr lang="en-US" dirty="0" smtClean="0"/>
              <a:t>3) Elektronika. X. </a:t>
            </a:r>
            <a:r>
              <a:rPr lang="en-US" dirty="0" err="1" smtClean="0"/>
              <a:t>Aripov</a:t>
            </a:r>
            <a:r>
              <a:rPr lang="en-US" dirty="0" smtClean="0"/>
              <a:t>, A. </a:t>
            </a:r>
            <a:r>
              <a:rPr lang="en-US" dirty="0" err="1" smtClean="0"/>
              <a:t>Abdullayev</a:t>
            </a:r>
            <a:r>
              <a:rPr lang="en-US" dirty="0" smtClean="0"/>
              <a:t>. Fan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texnologiya</a:t>
            </a:r>
            <a:r>
              <a:rPr lang="en-US" dirty="0" smtClean="0"/>
              <a:t> </a:t>
            </a:r>
            <a:r>
              <a:rPr lang="en-US" dirty="0" err="1" smtClean="0"/>
              <a:t>nashriyoti</a:t>
            </a:r>
            <a:r>
              <a:rPr lang="en-US" dirty="0" smtClean="0"/>
              <a:t>, 2011</a:t>
            </a:r>
          </a:p>
          <a:p>
            <a:pPr marL="0" indent="0">
              <a:buNone/>
            </a:pPr>
            <a:r>
              <a:rPr lang="en-US" dirty="0" smtClean="0"/>
              <a:t>4) wikipedia.org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sayti</a:t>
            </a:r>
            <a:endParaRPr lang="ru-RU" dirty="0"/>
          </a:p>
        </p:txBody>
      </p:sp>
      <p:grpSp>
        <p:nvGrpSpPr>
          <p:cNvPr id="4" name="Group 3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5" name="Rectangle 4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1455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0" y="2021278"/>
            <a:ext cx="640316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E’tiboringiz</a:t>
            </a:r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uchun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rahmat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Emoticon Thanks Vector Images (over 4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223" y="4149080"/>
            <a:ext cx="2085975" cy="219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6685384" y="0"/>
            <a:ext cx="2484000" cy="2002234"/>
            <a:chOff x="6685384" y="0"/>
            <a:chExt cx="2484000" cy="2002234"/>
          </a:xfrm>
        </p:grpSpPr>
        <p:sp>
          <p:nvSpPr>
            <p:cNvPr id="6" name="Rectangle 5"/>
            <p:cNvSpPr/>
            <p:nvPr/>
          </p:nvSpPr>
          <p:spPr>
            <a:xfrm>
              <a:off x="6685384" y="0"/>
              <a:ext cx="2484000" cy="200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cene3d>
              <a:camera prst="obliqueTopLeft"/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>
              <a:prstTxWarp prst="textInflateTop">
                <a:avLst/>
              </a:prstTxWarp>
            </a:bodyPr>
            <a:lstStyle/>
            <a:p>
              <a:pPr algn="ctr"/>
              <a:endParaRPr lang="en-US" sz="1100" b="1" spc="300" dirty="0">
                <a:ln w="0"/>
                <a:solidFill>
                  <a:srgbClr val="7030A0"/>
                </a:solidFill>
                <a:effectLst>
                  <a:reflection blurRad="6350" stA="53000" endA="300" endPos="35500" dir="5400000" sy="-90000" algn="bl" rotWithShape="0"/>
                </a:effectLst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760840" y="251938"/>
              <a:ext cx="2383160" cy="1361202"/>
            </a:xfrm>
            <a:prstGeom prst="rect">
              <a:avLst/>
            </a:prstGeom>
          </p:spPr>
          <p:txBody>
            <a:bodyPr>
              <a:prstTxWarp prst="textDeflateInflate">
                <a:avLst/>
              </a:prstTxWarp>
              <a:spAutoFit/>
            </a:bodyPr>
            <a:lstStyle/>
            <a:p>
              <a:pPr algn="ctr"/>
              <a:r>
                <a:rPr lang="en-US" b="1" spc="300" dirty="0">
                  <a:ln w="0"/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MEXATRON TIZIMLAR UCHUN </a:t>
              </a:r>
              <a:r>
                <a:rPr lang="en-US" b="1" spc="300" dirty="0">
                  <a:ln w="0"/>
                  <a:solidFill>
                    <a:srgbClr val="C00000"/>
                  </a:solidFill>
                  <a:effectLst>
                    <a:reflection blurRad="6350" stA="53000" endA="300" endPos="35500" dir="5400000" sy="-90000" algn="bl" rotWithShape="0"/>
                  </a:effectLst>
                </a:rPr>
                <a:t>ELEKTRONIKA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4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2255</TotalTime>
  <Words>1848</Words>
  <Application>Microsoft Office PowerPoint</Application>
  <PresentationFormat>On-screen Show (4:3)</PresentationFormat>
  <Paragraphs>314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Cambria Math</vt:lpstr>
      <vt:lpstr>Тема Office</vt:lpstr>
      <vt:lpstr>Mexatron tizimlar uchun Elektronika</vt:lpstr>
      <vt:lpstr>Elektronikada Signal Filtrlari</vt:lpstr>
      <vt:lpstr>Filtrlarga kirish</vt:lpstr>
      <vt:lpstr>Kvadrat to’lqin signallar tahlili</vt:lpstr>
      <vt:lpstr>Kvadrat to’lqin signallar tahlili</vt:lpstr>
      <vt:lpstr>Kvadrat to’lqin signallar tahlili</vt:lpstr>
      <vt:lpstr>Kvadrat to’lqin signallar tahlili</vt:lpstr>
      <vt:lpstr>Chastota Spektrumi</vt:lpstr>
      <vt:lpstr>Chastota Spektrumi</vt:lpstr>
      <vt:lpstr>Chastota Spektrumi</vt:lpstr>
      <vt:lpstr>Past o'tkazuvchan filtrlar</vt:lpstr>
      <vt:lpstr>Past o'tkazuvchan filtrlar</vt:lpstr>
      <vt:lpstr>Past o'tkazuvchan filtrlar</vt:lpstr>
      <vt:lpstr>Yuqori o'tkazuvchan filtrlar</vt:lpstr>
      <vt:lpstr>Yuqori o'tkazuvchan filtrlar</vt:lpstr>
      <vt:lpstr>Tarmoqli o'tish filtri </vt:lpstr>
      <vt:lpstr>Tarmoqli o'tish filtri </vt:lpstr>
      <vt:lpstr>Haqiqiy filtrlar</vt:lpstr>
      <vt:lpstr>Haqiqiy filtrlar</vt:lpstr>
      <vt:lpstr>Haqiqiy filtrlar</vt:lpstr>
      <vt:lpstr>Passiv past o’tkazuvchan filtrlar</vt:lpstr>
      <vt:lpstr>Passiv past o’tkazuvchan filtrlar</vt:lpstr>
      <vt:lpstr>Passiv past o’tkazuvchan filtrlar</vt:lpstr>
      <vt:lpstr>Passiv past o’tkazuvchan filtrlar</vt:lpstr>
      <vt:lpstr>Passiv yuqori o’tkazuvchan filtrlar</vt:lpstr>
      <vt:lpstr>Passiv yuqori o’tkazuvchan filtrlar</vt:lpstr>
      <vt:lpstr>Passiv yuqori o’tkazuvchan filtrlar</vt:lpstr>
      <vt:lpstr>Xulosa</vt:lpstr>
      <vt:lpstr>Foydalanilgan adabiyotlar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Arduino Development</dc:title>
  <dc:creator>ERALIEV ASRORBEK</dc:creator>
  <cp:lastModifiedBy>ASRORBEK</cp:lastModifiedBy>
  <cp:revision>134</cp:revision>
  <dcterms:modified xsi:type="dcterms:W3CDTF">2022-04-16T03:20:48Z</dcterms:modified>
</cp:coreProperties>
</file>