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0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4" r:id="rId38"/>
    <p:sldId id="293" r:id="rId3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129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090849-A7FF-4959-8F13-E9E3A4D15D2E}" type="datetimeFigureOut">
              <a:rPr lang="en-US" smtClean="0"/>
              <a:t>17-Apr-22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680C6B-19F2-4CBD-B5B4-FA27EEB8C7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667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89975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66148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86574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34852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8410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21667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0716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4295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4786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1593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56434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43515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4840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08428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72760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4281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1781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53818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0605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During recovery from stop mode, there must be a minimum delay for the stop recovery time,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tSR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before initiating a new ATD conversion sequence.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6E5EFA-261A-4CAF-9AF3-A677E2912CF0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95618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179B1-B4A5-4E8A-B073-4637BBE7B8EE}" type="datetimeFigureOut">
              <a:rPr lang="en-US" smtClean="0"/>
              <a:t>17-Apr-22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1DAF-B26E-42AB-8630-0C2721106A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28413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179B1-B4A5-4E8A-B073-4637BBE7B8EE}" type="datetimeFigureOut">
              <a:rPr lang="en-US" smtClean="0"/>
              <a:t>17-Apr-22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1DAF-B26E-42AB-8630-0C2721106A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236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179B1-B4A5-4E8A-B073-4637BBE7B8EE}" type="datetimeFigureOut">
              <a:rPr lang="en-US" smtClean="0"/>
              <a:t>17-Apr-22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1DAF-B26E-42AB-8630-0C2721106A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5356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179B1-B4A5-4E8A-B073-4637BBE7B8EE}" type="datetimeFigureOut">
              <a:rPr lang="en-US" smtClean="0"/>
              <a:t>17-Apr-22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1DAF-B26E-42AB-8630-0C2721106A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839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179B1-B4A5-4E8A-B073-4637BBE7B8EE}" type="datetimeFigureOut">
              <a:rPr lang="en-US" smtClean="0"/>
              <a:t>17-Apr-22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1DAF-B26E-42AB-8630-0C2721106A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123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179B1-B4A5-4E8A-B073-4637BBE7B8EE}" type="datetimeFigureOut">
              <a:rPr lang="en-US" smtClean="0"/>
              <a:t>17-Apr-22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1DAF-B26E-42AB-8630-0C2721106A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4555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179B1-B4A5-4E8A-B073-4637BBE7B8EE}" type="datetimeFigureOut">
              <a:rPr lang="en-US" smtClean="0"/>
              <a:t>17-Apr-22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1DAF-B26E-42AB-8630-0C2721106A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5162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179B1-B4A5-4E8A-B073-4637BBE7B8EE}" type="datetimeFigureOut">
              <a:rPr lang="en-US" smtClean="0"/>
              <a:t>17-Apr-22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1DAF-B26E-42AB-8630-0C2721106A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105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179B1-B4A5-4E8A-B073-4637BBE7B8EE}" type="datetimeFigureOut">
              <a:rPr lang="en-US" smtClean="0"/>
              <a:t>17-Apr-22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1DAF-B26E-42AB-8630-0C2721106A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1401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179B1-B4A5-4E8A-B073-4637BBE7B8EE}" type="datetimeFigureOut">
              <a:rPr lang="en-US" smtClean="0"/>
              <a:t>17-Apr-22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1DAF-B26E-42AB-8630-0C2721106A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5743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179B1-B4A5-4E8A-B073-4637BBE7B8EE}" type="datetimeFigureOut">
              <a:rPr lang="en-US" smtClean="0"/>
              <a:t>17-Apr-22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1DAF-B26E-42AB-8630-0C2721106A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649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8179B1-B4A5-4E8A-B073-4637BBE7B8EE}" type="datetimeFigureOut">
              <a:rPr lang="en-US" smtClean="0"/>
              <a:t>17-Apr-22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091DAF-B26E-42AB-8630-0C2721106A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057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1.bin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en.wikipedia.org/wiki/Integrating_ADC" TargetMode="External"/><Relationship Id="rId3" Type="http://schemas.openxmlformats.org/officeDocument/2006/relationships/hyperlink" Target="http://en.wikipedia.org/wiki/Successive_approximation_ADC" TargetMode="External"/><Relationship Id="rId7" Type="http://schemas.openxmlformats.org/officeDocument/2006/relationships/hyperlink" Target="http://www.allaboutcircuits.com/vol_4/chpt_13/9.html" TargetMode="External"/><Relationship Id="rId2" Type="http://schemas.openxmlformats.org/officeDocument/2006/relationships/hyperlink" Target="http://www.grin.com/object/external_document.259394/fb1fe2e3b955672eca3458c9116d595b_LARGE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beis.de/Elektronik/DeltaSigma/DeltaSigma.html" TargetMode="External"/><Relationship Id="rId5" Type="http://schemas.openxmlformats.org/officeDocument/2006/relationships/hyperlink" Target="http://en.wikipedia.org/wiki/Delta-sigma_modulation" TargetMode="External"/><Relationship Id="rId4" Type="http://schemas.openxmlformats.org/officeDocument/2006/relationships/hyperlink" Target="http://www.maximintegrated.com/app-notes/index.mvp/id/81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5904656" cy="1470025"/>
          </a:xfrm>
        </p:spPr>
        <p:txBody>
          <a:bodyPr>
            <a:normAutofit/>
          </a:bodyPr>
          <a:lstStyle/>
          <a:p>
            <a:r>
              <a:rPr lang="en-US" sz="4400" b="1" dirty="0" smtClean="0"/>
              <a:t>Mexatron </a:t>
            </a:r>
            <a:r>
              <a:rPr lang="en-US" sz="4400" b="1" dirty="0" err="1" smtClean="0"/>
              <a:t>tizimlar</a:t>
            </a:r>
            <a:r>
              <a:rPr lang="en-US" sz="4400" b="1" dirty="0" smtClean="0"/>
              <a:t> uchun</a:t>
            </a:r>
            <a:br>
              <a:rPr lang="en-US" sz="4400" b="1" dirty="0" smtClean="0"/>
            </a:br>
            <a:r>
              <a:rPr lang="en-US" sz="4400" b="1" dirty="0" smtClean="0"/>
              <a:t>Elektronika</a:t>
            </a:r>
            <a:endParaRPr lang="ru-RU" sz="4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843808" y="4468470"/>
            <a:ext cx="33118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Mar’uzachi</a:t>
            </a:r>
            <a:r>
              <a:rPr lang="en-US" dirty="0" smtClean="0"/>
              <a:t>: </a:t>
            </a:r>
            <a:r>
              <a:rPr lang="en-US" dirty="0" err="1" smtClean="0"/>
              <a:t>Eraliev</a:t>
            </a:r>
            <a:r>
              <a:rPr lang="en-US" dirty="0" smtClean="0"/>
              <a:t> </a:t>
            </a:r>
            <a:r>
              <a:rPr lang="en-US" dirty="0" err="1" smtClean="0"/>
              <a:t>Asrorbek</a:t>
            </a:r>
            <a:r>
              <a:rPr lang="en-US" dirty="0" smtClean="0"/>
              <a:t>, MD</a:t>
            </a:r>
            <a:endParaRPr lang="ru-RU" dirty="0"/>
          </a:p>
        </p:txBody>
      </p:sp>
      <p:grpSp>
        <p:nvGrpSpPr>
          <p:cNvPr id="7" name="Group 6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5" name="Rectangle 4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24" t="15632" r="10575" b="14253"/>
          <a:stretch/>
        </p:blipFill>
        <p:spPr bwMode="auto">
          <a:xfrm>
            <a:off x="6437040" y="4367748"/>
            <a:ext cx="2590800" cy="2337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Subtitle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0" name="Подзаголовок 2"/>
          <p:cNvSpPr txBox="1">
            <a:spLocks/>
          </p:cNvSpPr>
          <p:nvPr/>
        </p:nvSpPr>
        <p:spPr>
          <a:xfrm>
            <a:off x="1331640" y="2132856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mtClean="0"/>
          </a:p>
          <a:p>
            <a:r>
              <a:rPr lang="en-US" smtClean="0"/>
              <a:t>Ma’ruza 4</a:t>
            </a:r>
          </a:p>
          <a:p>
            <a:r>
              <a:rPr lang="en-US" smtClean="0"/>
              <a:t>Signallarni Analogdan Raqamliga o’tkazgich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647380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059016" cy="1143000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Signallarni</a:t>
            </a:r>
            <a:r>
              <a:rPr lang="en-US" dirty="0"/>
              <a:t> </a:t>
            </a:r>
            <a:r>
              <a:rPr lang="en-US" dirty="0" err="1"/>
              <a:t>Analogdan</a:t>
            </a:r>
            <a:r>
              <a:rPr lang="en-US" dirty="0"/>
              <a:t> </a:t>
            </a:r>
            <a:r>
              <a:rPr lang="en-US" dirty="0" err="1"/>
              <a:t>Raqamliga</a:t>
            </a:r>
            <a:r>
              <a:rPr lang="en-US" dirty="0"/>
              <a:t> </a:t>
            </a:r>
            <a:r>
              <a:rPr lang="en-US" dirty="0" err="1"/>
              <a:t>o’tkazgich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600200"/>
            <a:ext cx="8424936" cy="5029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err="1" smtClean="0"/>
              <a:t>Reja</a:t>
            </a:r>
            <a:r>
              <a:rPr lang="en-US" dirty="0" smtClean="0"/>
              <a:t>:</a:t>
            </a:r>
            <a:endParaRPr lang="en-US" sz="2800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smtClean="0"/>
              <a:t>Signal </a:t>
            </a:r>
            <a:r>
              <a:rPr lang="en-US" sz="2400" dirty="0" err="1"/>
              <a:t>Turlari</a:t>
            </a:r>
            <a:endParaRPr lang="en-US" sz="24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/>
              <a:t>Analog-</a:t>
            </a:r>
            <a:r>
              <a:rPr lang="en-US" sz="2400" dirty="0" err="1"/>
              <a:t>raqamli</a:t>
            </a:r>
            <a:r>
              <a:rPr lang="en-US" sz="2400" dirty="0"/>
              <a:t> </a:t>
            </a:r>
            <a:r>
              <a:rPr lang="en-US" sz="2400" dirty="0" err="1"/>
              <a:t>konvertor</a:t>
            </a:r>
            <a:r>
              <a:rPr lang="en-US" sz="2400" dirty="0"/>
              <a:t> (ADC)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/>
              <a:t>ADC </a:t>
            </a:r>
            <a:r>
              <a:rPr lang="en-US" sz="2400" dirty="0" err="1"/>
              <a:t>konvertatsiya</a:t>
            </a:r>
            <a:r>
              <a:rPr lang="en-US" sz="2400" dirty="0"/>
              <a:t> </a:t>
            </a:r>
            <a:r>
              <a:rPr lang="en-US" sz="2400" dirty="0" err="1"/>
              <a:t>jarayoni</a:t>
            </a:r>
            <a:endParaRPr lang="en-US" sz="24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/>
              <a:t>ADC </a:t>
            </a:r>
            <a:r>
              <a:rPr lang="en-US" sz="2400" dirty="0" err="1"/>
              <a:t>konvertatsiya</a:t>
            </a:r>
            <a:r>
              <a:rPr lang="en-US" sz="2400" dirty="0"/>
              <a:t> </a:t>
            </a:r>
            <a:r>
              <a:rPr lang="en-US" sz="2400" dirty="0" err="1"/>
              <a:t>jarayoni-Aniqlik</a:t>
            </a:r>
            <a:r>
              <a:rPr lang="en-US" sz="2400" dirty="0"/>
              <a:t>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/>
              <a:t>ADC-</a:t>
            </a:r>
            <a:r>
              <a:rPr lang="en-US" sz="2400" dirty="0" err="1"/>
              <a:t>xato</a:t>
            </a:r>
            <a:r>
              <a:rPr lang="en-US" sz="2400" dirty="0"/>
              <a:t> </a:t>
            </a:r>
            <a:r>
              <a:rPr lang="en-US" sz="2400" dirty="0" err="1"/>
              <a:t>ehtimolliklari</a:t>
            </a:r>
            <a:endParaRPr lang="en-US" sz="24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err="1"/>
              <a:t>Ketma-ket</a:t>
            </a:r>
            <a:r>
              <a:rPr lang="en-US" sz="2400" dirty="0"/>
              <a:t> </a:t>
            </a:r>
            <a:r>
              <a:rPr lang="en-US" sz="2400" dirty="0" err="1"/>
              <a:t>taxminiy</a:t>
            </a:r>
            <a:r>
              <a:rPr lang="en-US" sz="2400" dirty="0"/>
              <a:t> A/D </a:t>
            </a:r>
            <a:r>
              <a:rPr lang="en-US" sz="2400" dirty="0" err="1"/>
              <a:t>konvertori</a:t>
            </a:r>
            <a:endParaRPr lang="en-US" sz="24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/>
              <a:t>Flash A/D </a:t>
            </a:r>
            <a:r>
              <a:rPr lang="en-US" sz="2400" dirty="0" err="1"/>
              <a:t>konvertori</a:t>
            </a:r>
            <a:endParaRPr lang="en-US" sz="24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err="1"/>
              <a:t>Ikki</a:t>
            </a:r>
            <a:r>
              <a:rPr lang="en-US" sz="2400" dirty="0"/>
              <a:t> </a:t>
            </a:r>
            <a:r>
              <a:rPr lang="en-US" sz="2400" dirty="0" err="1"/>
              <a:t>qiyalikli</a:t>
            </a:r>
            <a:r>
              <a:rPr lang="en-US" sz="2400" dirty="0"/>
              <a:t> A/D </a:t>
            </a:r>
            <a:r>
              <a:rPr lang="en-US" sz="2400" dirty="0" err="1"/>
              <a:t>konvertori</a:t>
            </a:r>
            <a:endParaRPr lang="en-US" sz="24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/>
              <a:t>Delta-Sigma A/D </a:t>
            </a:r>
            <a:r>
              <a:rPr lang="en-US" sz="2400" dirty="0" err="1"/>
              <a:t>konvertori</a:t>
            </a:r>
            <a:endParaRPr lang="en-US" sz="24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err="1"/>
              <a:t>ADClarni</a:t>
            </a:r>
            <a:r>
              <a:rPr lang="en-US" sz="2400" dirty="0"/>
              <a:t> </a:t>
            </a:r>
            <a:r>
              <a:rPr lang="en-US" sz="2400" dirty="0" err="1" smtClean="0"/>
              <a:t>taqqoslash</a:t>
            </a:r>
            <a:endParaRPr lang="en-US" sz="2400" dirty="0" smtClean="0"/>
          </a:p>
          <a:p>
            <a:pPr marL="400050" lvl="1" indent="0">
              <a:buNone/>
            </a:pPr>
            <a:r>
              <a:rPr lang="en-US" sz="2400" dirty="0" smtClean="0"/>
              <a:t>      </a:t>
            </a:r>
            <a:r>
              <a:rPr lang="en-US" sz="2400" dirty="0" err="1" smtClean="0"/>
              <a:t>Xulosa</a:t>
            </a:r>
            <a:endParaRPr lang="en-US" sz="2400" dirty="0"/>
          </a:p>
        </p:txBody>
      </p:sp>
      <p:grpSp>
        <p:nvGrpSpPr>
          <p:cNvPr id="8" name="Group 7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4" name="Rectangle 3"/>
            <p:cNvSpPr/>
            <p:nvPr/>
          </p:nvSpPr>
          <p:spPr>
            <a:xfrm>
              <a:off x="6685384" y="0"/>
              <a:ext cx="2458616" cy="2002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6685384" y="0"/>
              <a:ext cx="2484000" cy="2002234"/>
              <a:chOff x="6685384" y="0"/>
              <a:chExt cx="2484000" cy="2002234"/>
            </a:xfrm>
          </p:grpSpPr>
          <p:sp>
            <p:nvSpPr>
              <p:cNvPr id="6" name="Rectangle 5"/>
              <p:cNvSpPr/>
              <p:nvPr/>
            </p:nvSpPr>
            <p:spPr>
              <a:xfrm>
                <a:off x="6685384" y="0"/>
                <a:ext cx="2484000" cy="200223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  <a:scene3d>
                <a:camera prst="obliqueTop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>
                <a:prstTxWarp prst="textInflateTop">
                  <a:avLst/>
                </a:prstTxWarp>
              </a:bodyPr>
              <a:lstStyle/>
              <a:p>
                <a:pPr algn="ctr"/>
                <a:endParaRPr lang="en-US" sz="1100" b="1" spc="300" dirty="0">
                  <a:ln w="0"/>
                  <a:solidFill>
                    <a:srgbClr val="7030A0"/>
                  </a:solidFill>
                  <a:effectLst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7" name="Rectangle 6"/>
              <p:cNvSpPr/>
              <p:nvPr/>
            </p:nvSpPr>
            <p:spPr>
              <a:xfrm>
                <a:off x="6760840" y="251938"/>
                <a:ext cx="2383160" cy="1361202"/>
              </a:xfrm>
              <a:prstGeom prst="rect">
                <a:avLst/>
              </a:prstGeom>
            </p:spPr>
            <p:txBody>
              <a:bodyPr>
                <a:prstTxWarp prst="textDeflateInflate">
                  <a:avLst/>
                </a:prstTxWarp>
                <a:spAutoFit/>
              </a:bodyPr>
              <a:lstStyle/>
              <a:p>
                <a:pPr algn="ctr"/>
                <a:r>
                  <a:rPr lang="en-US" b="1" spc="300" dirty="0">
                    <a:ln w="0"/>
                    <a:solidFill>
                      <a:schemeClr val="accent2">
                        <a:lumMod val="75000"/>
                      </a:schemeClr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MEXATRON TIZIMLAR UCHUN </a:t>
                </a:r>
                <a:r>
                  <a:rPr lang="en-US" b="1" spc="300" dirty="0">
                    <a:ln w="0"/>
                    <a:solidFill>
                      <a:srgbClr val="C00000"/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ELEKTRONIKA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37691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Signal </a:t>
            </a:r>
            <a:r>
              <a:rPr lang="en-US" dirty="0" err="1" smtClean="0"/>
              <a:t>Turlari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152400" y="1600200"/>
            <a:ext cx="4343400" cy="4953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u="sng" dirty="0" smtClean="0"/>
              <a:t>Analog </a:t>
            </a:r>
            <a:r>
              <a:rPr lang="en-US" b="1" u="sng" dirty="0" err="1" smtClean="0"/>
              <a:t>Signallar</a:t>
            </a:r>
            <a:endParaRPr lang="en-US" b="1" u="sng" dirty="0" smtClean="0"/>
          </a:p>
          <a:p>
            <a:r>
              <a:rPr lang="en-US" dirty="0" err="1"/>
              <a:t>Signalning</a:t>
            </a:r>
            <a:r>
              <a:rPr lang="en-US" dirty="0"/>
              <a:t> </a:t>
            </a:r>
            <a:r>
              <a:rPr lang="en-US" dirty="0" err="1"/>
              <a:t>vaqt</a:t>
            </a:r>
            <a:r>
              <a:rPr lang="en-US" dirty="0"/>
              <a:t> </a:t>
            </a:r>
            <a:r>
              <a:rPr lang="en-US" dirty="0" err="1"/>
              <a:t>bo'yicha</a:t>
            </a:r>
            <a:r>
              <a:rPr lang="en-US" dirty="0"/>
              <a:t> </a:t>
            </a:r>
            <a:r>
              <a:rPr lang="en-US" dirty="0" err="1"/>
              <a:t>o'zgaruvchan</a:t>
            </a:r>
            <a:r>
              <a:rPr lang="en-US" dirty="0"/>
              <a:t> </a:t>
            </a:r>
            <a:r>
              <a:rPr lang="en-US" dirty="0" err="1"/>
              <a:t>o'zgaruvchisi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vaqt</a:t>
            </a:r>
            <a:r>
              <a:rPr lang="en-US" dirty="0"/>
              <a:t> </a:t>
            </a:r>
            <a:r>
              <a:rPr lang="en-US" dirty="0" err="1"/>
              <a:t>o'zgaruvchan</a:t>
            </a:r>
            <a:r>
              <a:rPr lang="en-US" dirty="0"/>
              <a:t> </a:t>
            </a:r>
            <a:r>
              <a:rPr lang="en-US" dirty="0" err="1"/>
              <a:t>miqdorni</a:t>
            </a:r>
            <a:r>
              <a:rPr lang="en-US" dirty="0"/>
              <a:t> </a:t>
            </a:r>
            <a:r>
              <a:rPr lang="en-US" dirty="0" err="1"/>
              <a:t>ifodalovchi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uzluksiz</a:t>
            </a:r>
            <a:r>
              <a:rPr lang="en-US" dirty="0"/>
              <a:t> </a:t>
            </a:r>
            <a:r>
              <a:rPr lang="en-US" dirty="0" smtClean="0"/>
              <a:t>signal</a:t>
            </a:r>
            <a:endParaRPr lang="en-US" baseline="30000" dirty="0" smtClean="0"/>
          </a:p>
          <a:p>
            <a:pPr lvl="1"/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miqdorni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miqdor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 smtClean="0"/>
              <a:t>o'lchaydi</a:t>
            </a:r>
            <a:endParaRPr lang="en-US" baseline="30000" dirty="0" smtClean="0"/>
          </a:p>
          <a:p>
            <a:pPr lvl="1"/>
            <a:r>
              <a:rPr lang="en-US" dirty="0" err="1" smtClean="0"/>
              <a:t>Misollar</a:t>
            </a:r>
            <a:r>
              <a:rPr lang="en-US" dirty="0" smtClean="0"/>
              <a:t>:</a:t>
            </a:r>
          </a:p>
          <a:p>
            <a:pPr lvl="2"/>
            <a:r>
              <a:rPr lang="en-US" dirty="0" err="1"/>
              <a:t>Tezlikning</a:t>
            </a:r>
            <a:r>
              <a:rPr lang="en-US" dirty="0"/>
              <a:t> </a:t>
            </a:r>
            <a:r>
              <a:rPr lang="en-US" dirty="0" err="1"/>
              <a:t>funksiyasi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spidometr</a:t>
            </a:r>
            <a:r>
              <a:rPr lang="en-US" dirty="0"/>
              <a:t> </a:t>
            </a:r>
            <a:r>
              <a:rPr lang="en-US" dirty="0" err="1"/>
              <a:t>ignasi</a:t>
            </a:r>
            <a:endParaRPr lang="en-US" dirty="0"/>
          </a:p>
          <a:p>
            <a:pPr lvl="2"/>
            <a:r>
              <a:rPr lang="en-US" dirty="0" err="1"/>
              <a:t>Tugma</a:t>
            </a:r>
            <a:r>
              <a:rPr lang="en-US" dirty="0"/>
              <a:t> </a:t>
            </a:r>
            <a:r>
              <a:rPr lang="en-US" dirty="0" err="1"/>
              <a:t>harakati</a:t>
            </a:r>
            <a:r>
              <a:rPr lang="en-US" dirty="0"/>
              <a:t> </a:t>
            </a:r>
            <a:r>
              <a:rPr lang="en-US" dirty="0" err="1"/>
              <a:t>funktsiyasi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radio </a:t>
            </a:r>
            <a:r>
              <a:rPr lang="en-US" dirty="0" err="1"/>
              <a:t>ovozi</a:t>
            </a:r>
            <a:endParaRPr lang="en-US" dirty="0"/>
          </a:p>
        </p:txBody>
      </p:sp>
      <p:sp>
        <p:nvSpPr>
          <p:cNvPr id="211" name="Text Box 402"/>
          <p:cNvSpPr txBox="1">
            <a:spLocks noChangeArrowheads="1"/>
          </p:cNvSpPr>
          <p:nvPr/>
        </p:nvSpPr>
        <p:spPr bwMode="auto">
          <a:xfrm>
            <a:off x="8671922" y="4470116"/>
            <a:ext cx="665658" cy="406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sz="1600" dirty="0">
                <a:latin typeface="Arial" charset="0"/>
              </a:rPr>
              <a:t>t</a:t>
            </a:r>
          </a:p>
        </p:txBody>
      </p:sp>
      <p:sp>
        <p:nvSpPr>
          <p:cNvPr id="214" name="Line 431"/>
          <p:cNvSpPr>
            <a:spLocks noChangeShapeType="1"/>
          </p:cNvSpPr>
          <p:nvPr/>
        </p:nvSpPr>
        <p:spPr bwMode="auto">
          <a:xfrm flipV="1">
            <a:off x="4935032" y="4485462"/>
            <a:ext cx="3911458" cy="191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6" name="Line 401"/>
          <p:cNvSpPr>
            <a:spLocks noChangeShapeType="1"/>
          </p:cNvSpPr>
          <p:nvPr/>
        </p:nvSpPr>
        <p:spPr bwMode="auto">
          <a:xfrm flipV="1">
            <a:off x="5107681" y="2603589"/>
            <a:ext cx="1918" cy="205644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7" name="Freeform 414"/>
          <p:cNvSpPr>
            <a:spLocks/>
          </p:cNvSpPr>
          <p:nvPr/>
        </p:nvSpPr>
        <p:spPr bwMode="auto">
          <a:xfrm>
            <a:off x="5103844" y="3029456"/>
            <a:ext cx="3489427" cy="1158666"/>
          </a:xfrm>
          <a:custGeom>
            <a:avLst/>
            <a:gdLst>
              <a:gd name="T0" fmla="*/ 0 w 1905"/>
              <a:gd name="T1" fmla="*/ 315 h 665"/>
              <a:gd name="T2" fmla="*/ 390 w 1905"/>
              <a:gd name="T3" fmla="*/ 27 h 665"/>
              <a:gd name="T4" fmla="*/ 779 w 1905"/>
              <a:gd name="T5" fmla="*/ 480 h 665"/>
              <a:gd name="T6" fmla="*/ 996 w 1905"/>
              <a:gd name="T7" fmla="*/ 604 h 665"/>
              <a:gd name="T8" fmla="*/ 1213 w 1905"/>
              <a:gd name="T9" fmla="*/ 480 h 665"/>
              <a:gd name="T10" fmla="*/ 1472 w 1905"/>
              <a:gd name="T11" fmla="*/ 439 h 665"/>
              <a:gd name="T12" fmla="*/ 1819 w 1905"/>
              <a:gd name="T13" fmla="*/ 357 h 66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905" h="665">
                <a:moveTo>
                  <a:pt x="0" y="347"/>
                </a:moveTo>
                <a:cubicBezTo>
                  <a:pt x="136" y="173"/>
                  <a:pt x="272" y="0"/>
                  <a:pt x="408" y="30"/>
                </a:cubicBezTo>
                <a:cubicBezTo>
                  <a:pt x="544" y="60"/>
                  <a:pt x="710" y="423"/>
                  <a:pt x="816" y="529"/>
                </a:cubicBezTo>
                <a:cubicBezTo>
                  <a:pt x="922" y="635"/>
                  <a:pt x="967" y="665"/>
                  <a:pt x="1043" y="665"/>
                </a:cubicBezTo>
                <a:cubicBezTo>
                  <a:pt x="1119" y="665"/>
                  <a:pt x="1187" y="559"/>
                  <a:pt x="1270" y="529"/>
                </a:cubicBezTo>
                <a:cubicBezTo>
                  <a:pt x="1353" y="499"/>
                  <a:pt x="1436" y="506"/>
                  <a:pt x="1542" y="483"/>
                </a:cubicBezTo>
                <a:cubicBezTo>
                  <a:pt x="1648" y="460"/>
                  <a:pt x="1776" y="426"/>
                  <a:pt x="1905" y="393"/>
                </a:cubicBezTo>
              </a:path>
            </a:pathLst>
          </a:custGeom>
          <a:noFill/>
          <a:ln w="28575" cmpd="sng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9" name="Rectangle 8"/>
            <p:cNvSpPr/>
            <p:nvPr/>
          </p:nvSpPr>
          <p:spPr>
            <a:xfrm>
              <a:off x="6685384" y="0"/>
              <a:ext cx="2458616" cy="2002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6685384" y="0"/>
              <a:ext cx="2484000" cy="2002234"/>
              <a:chOff x="6685384" y="0"/>
              <a:chExt cx="2484000" cy="2002234"/>
            </a:xfrm>
          </p:grpSpPr>
          <p:sp>
            <p:nvSpPr>
              <p:cNvPr id="11" name="Rectangle 10"/>
              <p:cNvSpPr/>
              <p:nvPr/>
            </p:nvSpPr>
            <p:spPr>
              <a:xfrm>
                <a:off x="6685384" y="0"/>
                <a:ext cx="2484000" cy="200223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  <a:scene3d>
                <a:camera prst="obliqueTop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>
                <a:prstTxWarp prst="textInflateTop">
                  <a:avLst/>
                </a:prstTxWarp>
              </a:bodyPr>
              <a:lstStyle/>
              <a:p>
                <a:pPr algn="ctr"/>
                <a:endParaRPr lang="en-US" sz="1100" b="1" spc="300" dirty="0">
                  <a:ln w="0"/>
                  <a:solidFill>
                    <a:srgbClr val="7030A0"/>
                  </a:solidFill>
                  <a:effectLst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6760840" y="251938"/>
                <a:ext cx="2383160" cy="1361202"/>
              </a:xfrm>
              <a:prstGeom prst="rect">
                <a:avLst/>
              </a:prstGeom>
            </p:spPr>
            <p:txBody>
              <a:bodyPr>
                <a:prstTxWarp prst="textDeflateInflate">
                  <a:avLst/>
                </a:prstTxWarp>
                <a:spAutoFit/>
              </a:bodyPr>
              <a:lstStyle/>
              <a:p>
                <a:pPr algn="ctr"/>
                <a:r>
                  <a:rPr lang="en-US" b="1" spc="300" dirty="0">
                    <a:ln w="0"/>
                    <a:solidFill>
                      <a:schemeClr val="accent2">
                        <a:lumMod val="75000"/>
                      </a:schemeClr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MEXATRON TIZIMLAR UCHUN </a:t>
                </a:r>
                <a:r>
                  <a:rPr lang="en-US" b="1" spc="300" dirty="0">
                    <a:ln w="0"/>
                    <a:solidFill>
                      <a:srgbClr val="C00000"/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ELEKTRONIKA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24953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Signal </a:t>
            </a:r>
            <a:r>
              <a:rPr lang="en-US" dirty="0" err="1" smtClean="0"/>
              <a:t>Turlari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152400" y="1600200"/>
            <a:ext cx="4343400" cy="4525963"/>
          </a:xfrm>
        </p:spPr>
        <p:txBody>
          <a:bodyPr/>
          <a:lstStyle/>
          <a:p>
            <a:pPr marL="0" indent="0">
              <a:buNone/>
            </a:pPr>
            <a:r>
              <a:rPr lang="en-US" b="1" u="sng" dirty="0" err="1" smtClean="0"/>
              <a:t>Raqamli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Signallar</a:t>
            </a:r>
            <a:endParaRPr lang="en-US" b="1" u="sng" dirty="0" smtClean="0"/>
          </a:p>
          <a:p>
            <a:r>
              <a:rPr lang="en-US" dirty="0" err="1" smtClean="0"/>
              <a:t>Faqat</a:t>
            </a:r>
            <a:r>
              <a:rPr lang="en-US" dirty="0" smtClean="0"/>
              <a:t> </a:t>
            </a:r>
            <a:r>
              <a:rPr lang="en-US" dirty="0" err="1" smtClean="0"/>
              <a:t>ikki</a:t>
            </a:r>
            <a:r>
              <a:rPr lang="en-US" dirty="0" smtClean="0"/>
              <a:t> </a:t>
            </a:r>
            <a:r>
              <a:rPr lang="en-US" dirty="0" err="1" smtClean="0"/>
              <a:t>holatdan</a:t>
            </a:r>
            <a:r>
              <a:rPr lang="en-US" dirty="0" smtClean="0"/>
              <a:t> </a:t>
            </a:r>
            <a:r>
              <a:rPr lang="en-US" dirty="0" err="1" smtClean="0"/>
              <a:t>tashkil</a:t>
            </a:r>
            <a:r>
              <a:rPr lang="en-US" dirty="0" smtClean="0"/>
              <a:t> </a:t>
            </a:r>
            <a:r>
              <a:rPr lang="en-US" dirty="0" err="1" smtClean="0"/>
              <a:t>topgan</a:t>
            </a:r>
            <a:endParaRPr lang="en-US" dirty="0" smtClean="0"/>
          </a:p>
          <a:p>
            <a:pPr lvl="1"/>
            <a:r>
              <a:rPr lang="en-US" dirty="0" err="1" smtClean="0"/>
              <a:t>Ikkilik</a:t>
            </a:r>
            <a:r>
              <a:rPr lang="en-US" dirty="0" smtClean="0"/>
              <a:t> </a:t>
            </a:r>
            <a:r>
              <a:rPr lang="en-US" dirty="0" err="1" smtClean="0"/>
              <a:t>holatlar</a:t>
            </a:r>
            <a:r>
              <a:rPr lang="en-US" dirty="0" smtClean="0"/>
              <a:t>: 1 </a:t>
            </a:r>
            <a:r>
              <a:rPr lang="en-US" dirty="0" err="1" smtClean="0"/>
              <a:t>va</a:t>
            </a:r>
            <a:r>
              <a:rPr lang="en-US" dirty="0" smtClean="0"/>
              <a:t> 0</a:t>
            </a:r>
          </a:p>
          <a:p>
            <a:pPr lvl="1"/>
            <a:r>
              <a:rPr lang="en-US" dirty="0" err="1" smtClean="0"/>
              <a:t>Yoniq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o’chik</a:t>
            </a:r>
            <a:endParaRPr lang="en-US" dirty="0" smtClean="0"/>
          </a:p>
          <a:p>
            <a:r>
              <a:rPr lang="en-US" dirty="0" err="1"/>
              <a:t>Kompyuterlar</a:t>
            </a:r>
            <a:r>
              <a:rPr lang="en-US" dirty="0"/>
              <a:t> </a:t>
            </a:r>
            <a:r>
              <a:rPr lang="en-US" dirty="0" err="1"/>
              <a:t>faqat</a:t>
            </a:r>
            <a:r>
              <a:rPr lang="en-US" dirty="0"/>
              <a:t> </a:t>
            </a:r>
            <a:r>
              <a:rPr lang="en-US" dirty="0" err="1"/>
              <a:t>raqamli</a:t>
            </a:r>
            <a:r>
              <a:rPr lang="en-US" dirty="0"/>
              <a:t> </a:t>
            </a:r>
            <a:r>
              <a:rPr lang="en-US" dirty="0" err="1"/>
              <a:t>signallarga</a:t>
            </a:r>
            <a:r>
              <a:rPr lang="en-US" dirty="0"/>
              <a:t> </a:t>
            </a:r>
            <a:r>
              <a:rPr lang="en-US" dirty="0" err="1"/>
              <a:t>ishlov</a:t>
            </a:r>
            <a:r>
              <a:rPr lang="en-US" dirty="0"/>
              <a:t> </a:t>
            </a:r>
            <a:r>
              <a:rPr lang="en-US" dirty="0" err="1"/>
              <a:t>berishlari</a:t>
            </a:r>
            <a:r>
              <a:rPr lang="en-US" dirty="0"/>
              <a:t> </a:t>
            </a:r>
            <a:r>
              <a:rPr lang="en-US" dirty="0" err="1"/>
              <a:t>mumkin</a:t>
            </a:r>
            <a:endParaRPr lang="en-US" dirty="0"/>
          </a:p>
        </p:txBody>
      </p:sp>
      <p:sp>
        <p:nvSpPr>
          <p:cNvPr id="7" name="Line 431"/>
          <p:cNvSpPr>
            <a:spLocks noChangeShapeType="1"/>
          </p:cNvSpPr>
          <p:nvPr/>
        </p:nvSpPr>
        <p:spPr bwMode="auto">
          <a:xfrm flipV="1">
            <a:off x="4935032" y="4485462"/>
            <a:ext cx="3911458" cy="191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" name="Line 401"/>
          <p:cNvSpPr>
            <a:spLocks noChangeShapeType="1"/>
          </p:cNvSpPr>
          <p:nvPr/>
        </p:nvSpPr>
        <p:spPr bwMode="auto">
          <a:xfrm flipV="1">
            <a:off x="5107681" y="2603589"/>
            <a:ext cx="1918" cy="205644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9" name="Group 28"/>
          <p:cNvGrpSpPr/>
          <p:nvPr/>
        </p:nvGrpSpPr>
        <p:grpSpPr>
          <a:xfrm>
            <a:off x="5109599" y="3276600"/>
            <a:ext cx="3653401" cy="1208862"/>
            <a:chOff x="5109599" y="3276600"/>
            <a:chExt cx="3653401" cy="1208862"/>
          </a:xfrm>
        </p:grpSpPr>
        <p:cxnSp>
          <p:nvCxnSpPr>
            <p:cNvPr id="14" name="Straight Connector 13"/>
            <p:cNvCxnSpPr/>
            <p:nvPr/>
          </p:nvCxnSpPr>
          <p:spPr>
            <a:xfrm>
              <a:off x="5109599" y="3276600"/>
              <a:ext cx="605401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5715000" y="3276600"/>
              <a:ext cx="0" cy="1208862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715000" y="4485462"/>
              <a:ext cx="605401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6324600" y="3276600"/>
              <a:ext cx="0" cy="1208862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6328799" y="3276600"/>
              <a:ext cx="605401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6934200" y="3276600"/>
              <a:ext cx="0" cy="1208862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6934200" y="4485462"/>
              <a:ext cx="605401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7543800" y="3276600"/>
              <a:ext cx="0" cy="1208862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7547999" y="3276600"/>
              <a:ext cx="605401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8153400" y="3276600"/>
              <a:ext cx="0" cy="1208862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8153400" y="4485462"/>
              <a:ext cx="605401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8763000" y="3276600"/>
              <a:ext cx="0" cy="1208862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 Box 402"/>
          <p:cNvSpPr txBox="1">
            <a:spLocks noChangeArrowheads="1"/>
          </p:cNvSpPr>
          <p:nvPr/>
        </p:nvSpPr>
        <p:spPr bwMode="auto">
          <a:xfrm>
            <a:off x="4724400" y="4310672"/>
            <a:ext cx="665658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sz="1600" dirty="0" smtClean="0">
                <a:latin typeface="Arial" charset="0"/>
              </a:rPr>
              <a:t>0</a:t>
            </a:r>
            <a:endParaRPr lang="fr-FR" sz="1600" dirty="0">
              <a:latin typeface="Arial" charset="0"/>
            </a:endParaRPr>
          </a:p>
        </p:txBody>
      </p:sp>
      <p:sp>
        <p:nvSpPr>
          <p:cNvPr id="31" name="Text Box 402"/>
          <p:cNvSpPr txBox="1">
            <a:spLocks noChangeArrowheads="1"/>
          </p:cNvSpPr>
          <p:nvPr/>
        </p:nvSpPr>
        <p:spPr bwMode="auto">
          <a:xfrm>
            <a:off x="4733278" y="3108202"/>
            <a:ext cx="665658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sz="1600" dirty="0">
                <a:latin typeface="Arial" charset="0"/>
              </a:rPr>
              <a:t>1</a:t>
            </a:r>
          </a:p>
        </p:txBody>
      </p:sp>
      <p:grpSp>
        <p:nvGrpSpPr>
          <p:cNvPr id="32" name="Group 31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33" name="Rectangle 32"/>
            <p:cNvSpPr/>
            <p:nvPr/>
          </p:nvSpPr>
          <p:spPr>
            <a:xfrm>
              <a:off x="6685384" y="0"/>
              <a:ext cx="2458616" cy="2002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4" name="Group 33"/>
            <p:cNvGrpSpPr/>
            <p:nvPr/>
          </p:nvGrpSpPr>
          <p:grpSpPr>
            <a:xfrm>
              <a:off x="6685384" y="0"/>
              <a:ext cx="2484000" cy="2002234"/>
              <a:chOff x="6685384" y="0"/>
              <a:chExt cx="2484000" cy="2002234"/>
            </a:xfrm>
          </p:grpSpPr>
          <p:sp>
            <p:nvSpPr>
              <p:cNvPr id="35" name="Rectangle 34"/>
              <p:cNvSpPr/>
              <p:nvPr/>
            </p:nvSpPr>
            <p:spPr>
              <a:xfrm>
                <a:off x="6685384" y="0"/>
                <a:ext cx="2484000" cy="200223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  <a:scene3d>
                <a:camera prst="obliqueTop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>
                <a:prstTxWarp prst="textInflateTop">
                  <a:avLst/>
                </a:prstTxWarp>
              </a:bodyPr>
              <a:lstStyle/>
              <a:p>
                <a:pPr algn="ctr"/>
                <a:endParaRPr lang="en-US" sz="1100" b="1" spc="300" dirty="0">
                  <a:ln w="0"/>
                  <a:solidFill>
                    <a:srgbClr val="7030A0"/>
                  </a:solidFill>
                  <a:effectLst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36" name="Rectangle 35"/>
              <p:cNvSpPr/>
              <p:nvPr/>
            </p:nvSpPr>
            <p:spPr>
              <a:xfrm>
                <a:off x="6760840" y="251938"/>
                <a:ext cx="2383160" cy="1361202"/>
              </a:xfrm>
              <a:prstGeom prst="rect">
                <a:avLst/>
              </a:prstGeom>
            </p:spPr>
            <p:txBody>
              <a:bodyPr>
                <a:prstTxWarp prst="textDeflateInflate">
                  <a:avLst/>
                </a:prstTxWarp>
                <a:spAutoFit/>
              </a:bodyPr>
              <a:lstStyle/>
              <a:p>
                <a:pPr algn="ctr"/>
                <a:r>
                  <a:rPr lang="en-US" b="1" spc="300" dirty="0">
                    <a:ln w="0"/>
                    <a:solidFill>
                      <a:schemeClr val="accent2">
                        <a:lumMod val="75000"/>
                      </a:schemeClr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MEXATRON TIZIMLAR UCHUN </a:t>
                </a:r>
                <a:r>
                  <a:rPr lang="en-US" b="1" spc="300" dirty="0">
                    <a:ln w="0"/>
                    <a:solidFill>
                      <a:srgbClr val="C00000"/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ELEKTRONIKA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84488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0960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Analog-</a:t>
            </a:r>
            <a:r>
              <a:rPr lang="en-US" dirty="0" err="1"/>
              <a:t>raqamli</a:t>
            </a:r>
            <a:r>
              <a:rPr lang="en-US" dirty="0"/>
              <a:t> </a:t>
            </a:r>
            <a:r>
              <a:rPr lang="en-US" dirty="0" err="1"/>
              <a:t>konvertor</a:t>
            </a:r>
            <a:r>
              <a:rPr lang="en-US" dirty="0"/>
              <a:t> (ADC)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3118646"/>
            <a:ext cx="8382000" cy="4525963"/>
          </a:xfrm>
        </p:spPr>
        <p:txBody>
          <a:bodyPr>
            <a:normAutofit/>
          </a:bodyPr>
          <a:lstStyle/>
          <a:p>
            <a:pPr algn="just"/>
            <a:r>
              <a:rPr lang="en-US" dirty="0" err="1"/>
              <a:t>Signalni</a:t>
            </a:r>
            <a:r>
              <a:rPr lang="en-US" dirty="0"/>
              <a:t> </a:t>
            </a:r>
            <a:r>
              <a:rPr lang="en-US" dirty="0">
                <a:solidFill>
                  <a:srgbClr val="FF0000"/>
                </a:solidFill>
              </a:rPr>
              <a:t>analog</a:t>
            </a:r>
            <a:r>
              <a:rPr lang="en-US" dirty="0"/>
              <a:t> (</a:t>
            </a:r>
            <a:r>
              <a:rPr lang="en-US" dirty="0" err="1"/>
              <a:t>uzluksiz</a:t>
            </a:r>
            <a:r>
              <a:rPr lang="en-US" dirty="0"/>
              <a:t>)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raqamli</a:t>
            </a:r>
            <a:r>
              <a:rPr lang="en-US" dirty="0"/>
              <a:t> (</a:t>
            </a:r>
            <a:r>
              <a:rPr lang="en-US" dirty="0" err="1"/>
              <a:t>diskret</a:t>
            </a:r>
            <a:r>
              <a:rPr lang="en-US" dirty="0"/>
              <a:t>) </a:t>
            </a:r>
            <a:r>
              <a:rPr lang="en-US" dirty="0" err="1"/>
              <a:t>shaklga</a:t>
            </a:r>
            <a:r>
              <a:rPr lang="en-US" dirty="0"/>
              <a:t> </a:t>
            </a:r>
            <a:r>
              <a:rPr lang="en-US" dirty="0" err="1"/>
              <a:t>o'zgartiradigan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integral </a:t>
            </a:r>
            <a:r>
              <a:rPr lang="en-US" dirty="0" err="1"/>
              <a:t>sxema</a:t>
            </a:r>
            <a:r>
              <a:rPr lang="en-US" dirty="0"/>
              <a:t>.</a:t>
            </a:r>
          </a:p>
          <a:p>
            <a:pPr algn="just"/>
            <a:r>
              <a:rPr lang="en-US" dirty="0" err="1"/>
              <a:t>Transduserlarning</a:t>
            </a:r>
            <a:r>
              <a:rPr lang="en-US" dirty="0"/>
              <a:t> analog </a:t>
            </a:r>
            <a:r>
              <a:rPr lang="en-US" dirty="0" err="1"/>
              <a:t>dunyosi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signalni</a:t>
            </a:r>
            <a:r>
              <a:rPr lang="en-US" dirty="0"/>
              <a:t> </a:t>
            </a:r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ma'lumotlarni</a:t>
            </a:r>
            <a:r>
              <a:rPr lang="en-US" dirty="0"/>
              <a:t> </a:t>
            </a:r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ishlashning</a:t>
            </a:r>
            <a:r>
              <a:rPr lang="en-US" dirty="0"/>
              <a:t> </a:t>
            </a:r>
            <a:r>
              <a:rPr lang="en-US" dirty="0" err="1"/>
              <a:t>raqamli</a:t>
            </a:r>
            <a:r>
              <a:rPr lang="en-US" dirty="0"/>
              <a:t> </a:t>
            </a:r>
            <a:r>
              <a:rPr lang="en-US" dirty="0" err="1"/>
              <a:t>dunyosi</a:t>
            </a:r>
            <a:r>
              <a:rPr lang="en-US" dirty="0"/>
              <a:t> </a:t>
            </a:r>
            <a:r>
              <a:rPr lang="en-US" dirty="0" smtClean="0"/>
              <a:t>    </a:t>
            </a:r>
            <a:r>
              <a:rPr lang="en-US" dirty="0" err="1" smtClean="0"/>
              <a:t>o'rtasidagi</a:t>
            </a:r>
            <a:r>
              <a:rPr lang="en-US" dirty="0" smtClean="0"/>
              <a:t> </a:t>
            </a:r>
            <a:r>
              <a:rPr lang="en-US" dirty="0" err="1"/>
              <a:t>aloqani</a:t>
            </a:r>
            <a:r>
              <a:rPr lang="en-US" dirty="0"/>
              <a:t> </a:t>
            </a:r>
            <a:r>
              <a:rPr lang="en-US" dirty="0" smtClean="0"/>
              <a:t>    </a:t>
            </a:r>
            <a:r>
              <a:rPr lang="en-US" dirty="0" err="1" smtClean="0"/>
              <a:t>ta'minlaydi</a:t>
            </a:r>
            <a:endParaRPr lang="en-US" dirty="0" smtClean="0"/>
          </a:p>
        </p:txBody>
      </p:sp>
      <p:grpSp>
        <p:nvGrpSpPr>
          <p:cNvPr id="4" name="Group 3"/>
          <p:cNvGrpSpPr/>
          <p:nvPr/>
        </p:nvGrpSpPr>
        <p:grpSpPr>
          <a:xfrm>
            <a:off x="2114550" y="1273231"/>
            <a:ext cx="3538419" cy="1819530"/>
            <a:chOff x="2563813" y="2052637"/>
            <a:chExt cx="3756641" cy="1871663"/>
          </a:xfrm>
        </p:grpSpPr>
        <p:sp>
          <p:nvSpPr>
            <p:cNvPr id="5" name="Line 23"/>
            <p:cNvSpPr>
              <a:spLocks noChangeShapeType="1"/>
            </p:cNvSpPr>
            <p:nvPr/>
          </p:nvSpPr>
          <p:spPr bwMode="auto">
            <a:xfrm flipV="1">
              <a:off x="2706688" y="2052637"/>
              <a:ext cx="0" cy="18716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Text Box 26"/>
            <p:cNvSpPr txBox="1">
              <a:spLocks noChangeArrowheads="1"/>
            </p:cNvSpPr>
            <p:nvPr/>
          </p:nvSpPr>
          <p:spPr bwMode="auto">
            <a:xfrm>
              <a:off x="5744192" y="3413124"/>
              <a:ext cx="576262" cy="3667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fr-FR" sz="1800">
                  <a:latin typeface="Arial" charset="0"/>
                </a:rPr>
                <a:t>t</a:t>
              </a:r>
            </a:p>
          </p:txBody>
        </p:sp>
        <p:sp>
          <p:nvSpPr>
            <p:cNvPr id="7" name="Freeform 27"/>
            <p:cNvSpPr>
              <a:spLocks/>
            </p:cNvSpPr>
            <p:nvPr/>
          </p:nvSpPr>
          <p:spPr bwMode="auto">
            <a:xfrm>
              <a:off x="2708275" y="2509837"/>
              <a:ext cx="3024188" cy="1055688"/>
            </a:xfrm>
            <a:custGeom>
              <a:avLst/>
              <a:gdLst>
                <a:gd name="T0" fmla="*/ 0 w 1905"/>
                <a:gd name="T1" fmla="*/ 550863 h 665"/>
                <a:gd name="T2" fmla="*/ 647700 w 1905"/>
                <a:gd name="T3" fmla="*/ 47625 h 665"/>
                <a:gd name="T4" fmla="*/ 1295400 w 1905"/>
                <a:gd name="T5" fmla="*/ 839788 h 665"/>
                <a:gd name="T6" fmla="*/ 1655763 w 1905"/>
                <a:gd name="T7" fmla="*/ 1055688 h 665"/>
                <a:gd name="T8" fmla="*/ 2016125 w 1905"/>
                <a:gd name="T9" fmla="*/ 839788 h 665"/>
                <a:gd name="T10" fmla="*/ 2447925 w 1905"/>
                <a:gd name="T11" fmla="*/ 766763 h 665"/>
                <a:gd name="T12" fmla="*/ 3024188 w 1905"/>
                <a:gd name="T13" fmla="*/ 623888 h 6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905" h="665">
                  <a:moveTo>
                    <a:pt x="0" y="347"/>
                  </a:moveTo>
                  <a:cubicBezTo>
                    <a:pt x="136" y="173"/>
                    <a:pt x="272" y="0"/>
                    <a:pt x="408" y="30"/>
                  </a:cubicBezTo>
                  <a:cubicBezTo>
                    <a:pt x="544" y="60"/>
                    <a:pt x="710" y="423"/>
                    <a:pt x="816" y="529"/>
                  </a:cubicBezTo>
                  <a:cubicBezTo>
                    <a:pt x="922" y="635"/>
                    <a:pt x="967" y="665"/>
                    <a:pt x="1043" y="665"/>
                  </a:cubicBezTo>
                  <a:cubicBezTo>
                    <a:pt x="1119" y="665"/>
                    <a:pt x="1187" y="559"/>
                    <a:pt x="1270" y="529"/>
                  </a:cubicBezTo>
                  <a:cubicBezTo>
                    <a:pt x="1353" y="499"/>
                    <a:pt x="1436" y="506"/>
                    <a:pt x="1542" y="483"/>
                  </a:cubicBezTo>
                  <a:cubicBezTo>
                    <a:pt x="1648" y="460"/>
                    <a:pt x="1776" y="426"/>
                    <a:pt x="1905" y="393"/>
                  </a:cubicBezTo>
                </a:path>
              </a:pathLst>
            </a:custGeom>
            <a:noFill/>
            <a:ln w="28575" cmpd="sng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Line 24"/>
            <p:cNvSpPr>
              <a:spLocks noChangeShapeType="1"/>
            </p:cNvSpPr>
            <p:nvPr/>
          </p:nvSpPr>
          <p:spPr bwMode="auto">
            <a:xfrm flipV="1">
              <a:off x="2563813" y="3779837"/>
              <a:ext cx="3454400" cy="15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10" name="Rectangle 9"/>
            <p:cNvSpPr/>
            <p:nvPr/>
          </p:nvSpPr>
          <p:spPr>
            <a:xfrm>
              <a:off x="6685384" y="0"/>
              <a:ext cx="2458616" cy="2002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6685384" y="0"/>
              <a:ext cx="2484000" cy="2002234"/>
              <a:chOff x="6685384" y="0"/>
              <a:chExt cx="2484000" cy="2002234"/>
            </a:xfrm>
          </p:grpSpPr>
          <p:sp>
            <p:nvSpPr>
              <p:cNvPr id="12" name="Rectangle 11"/>
              <p:cNvSpPr/>
              <p:nvPr/>
            </p:nvSpPr>
            <p:spPr>
              <a:xfrm>
                <a:off x="6685384" y="0"/>
                <a:ext cx="2484000" cy="200223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  <a:scene3d>
                <a:camera prst="obliqueTop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>
                <a:prstTxWarp prst="textInflateTop">
                  <a:avLst/>
                </a:prstTxWarp>
              </a:bodyPr>
              <a:lstStyle/>
              <a:p>
                <a:pPr algn="ctr"/>
                <a:endParaRPr lang="en-US" sz="1100" b="1" spc="300" dirty="0">
                  <a:ln w="0"/>
                  <a:solidFill>
                    <a:srgbClr val="7030A0"/>
                  </a:solidFill>
                  <a:effectLst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6760840" y="251938"/>
                <a:ext cx="2383160" cy="1361202"/>
              </a:xfrm>
              <a:prstGeom prst="rect">
                <a:avLst/>
              </a:prstGeom>
            </p:spPr>
            <p:txBody>
              <a:bodyPr>
                <a:prstTxWarp prst="textDeflateInflate">
                  <a:avLst/>
                </a:prstTxWarp>
                <a:spAutoFit/>
              </a:bodyPr>
              <a:lstStyle/>
              <a:p>
                <a:pPr algn="ctr"/>
                <a:r>
                  <a:rPr lang="en-US" b="1" spc="300" dirty="0">
                    <a:ln w="0"/>
                    <a:solidFill>
                      <a:schemeClr val="accent2">
                        <a:lumMod val="75000"/>
                      </a:schemeClr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MEXATRON TIZIMLAR UCHUN </a:t>
                </a:r>
                <a:r>
                  <a:rPr lang="en-US" b="1" spc="300" dirty="0">
                    <a:ln w="0"/>
                    <a:solidFill>
                      <a:srgbClr val="C00000"/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ELEKTRONIKA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3720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066117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Analog-</a:t>
            </a:r>
            <a:r>
              <a:rPr lang="en-US" dirty="0" err="1"/>
              <a:t>raqamli</a:t>
            </a:r>
            <a:r>
              <a:rPr lang="en-US" dirty="0"/>
              <a:t> </a:t>
            </a:r>
            <a:r>
              <a:rPr lang="en-US" dirty="0" err="1"/>
              <a:t>konvertor</a:t>
            </a:r>
            <a:r>
              <a:rPr lang="en-US" dirty="0"/>
              <a:t> (ADC)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353811"/>
            <a:ext cx="8229600" cy="2900266"/>
          </a:xfrm>
        </p:spPr>
        <p:txBody>
          <a:bodyPr/>
          <a:lstStyle/>
          <a:p>
            <a:r>
              <a:rPr lang="en-US" dirty="0" err="1" smtClean="0"/>
              <a:t>Transduserlarning</a:t>
            </a:r>
            <a:r>
              <a:rPr lang="en-US" dirty="0" smtClean="0"/>
              <a:t> </a:t>
            </a:r>
            <a:r>
              <a:rPr lang="en-US" dirty="0"/>
              <a:t>analog </a:t>
            </a:r>
            <a:r>
              <a:rPr lang="en-US" dirty="0" err="1"/>
              <a:t>dunyosi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signalni</a:t>
            </a:r>
            <a:r>
              <a:rPr lang="en-US" dirty="0"/>
              <a:t> </a:t>
            </a:r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ma'lumotlarni</a:t>
            </a:r>
            <a:r>
              <a:rPr lang="en-US" dirty="0"/>
              <a:t> </a:t>
            </a:r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ishlashning</a:t>
            </a:r>
            <a:r>
              <a:rPr lang="en-US" dirty="0"/>
              <a:t> </a:t>
            </a:r>
            <a:r>
              <a:rPr lang="en-US" dirty="0" err="1"/>
              <a:t>raqamli</a:t>
            </a:r>
            <a:r>
              <a:rPr lang="en-US" dirty="0"/>
              <a:t> </a:t>
            </a:r>
            <a:r>
              <a:rPr lang="en-US" dirty="0" err="1"/>
              <a:t>dunyosi</a:t>
            </a:r>
            <a:r>
              <a:rPr lang="en-US" dirty="0"/>
              <a:t> 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</a:t>
            </a:r>
            <a:r>
              <a:rPr lang="en-US" dirty="0" err="1" smtClean="0"/>
              <a:t>o'rtasidagi</a:t>
            </a:r>
            <a:r>
              <a:rPr lang="en-US" dirty="0" smtClean="0"/>
              <a:t> </a:t>
            </a:r>
            <a:r>
              <a:rPr lang="en-US" dirty="0" err="1"/>
              <a:t>aloqani</a:t>
            </a:r>
            <a:r>
              <a:rPr lang="en-US" dirty="0"/>
              <a:t> 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</a:t>
            </a:r>
            <a:r>
              <a:rPr lang="en-US" dirty="0" err="1" smtClean="0"/>
              <a:t>ta'minlaydi</a:t>
            </a:r>
            <a:endParaRPr lang="en-US" dirty="0" smtClean="0"/>
          </a:p>
        </p:txBody>
      </p:sp>
      <p:grpSp>
        <p:nvGrpSpPr>
          <p:cNvPr id="13" name="Group 12"/>
          <p:cNvGrpSpPr/>
          <p:nvPr/>
        </p:nvGrpSpPr>
        <p:grpSpPr>
          <a:xfrm>
            <a:off x="5075812" y="4648200"/>
            <a:ext cx="3610988" cy="2209800"/>
            <a:chOff x="2819400" y="4648200"/>
            <a:chExt cx="3839588" cy="2550854"/>
          </a:xfrm>
        </p:grpSpPr>
        <p:grpSp>
          <p:nvGrpSpPr>
            <p:cNvPr id="14" name="Group 13"/>
            <p:cNvGrpSpPr/>
            <p:nvPr/>
          </p:nvGrpSpPr>
          <p:grpSpPr>
            <a:xfrm>
              <a:off x="2819400" y="4648200"/>
              <a:ext cx="3839588" cy="2550854"/>
              <a:chOff x="2563813" y="2052637"/>
              <a:chExt cx="3671887" cy="2232025"/>
            </a:xfrm>
          </p:grpSpPr>
          <p:sp>
            <p:nvSpPr>
              <p:cNvPr id="30" name="Line 23"/>
              <p:cNvSpPr>
                <a:spLocks noChangeShapeType="1"/>
              </p:cNvSpPr>
              <p:nvPr/>
            </p:nvSpPr>
            <p:spPr bwMode="auto">
              <a:xfrm flipV="1">
                <a:off x="2706688" y="2052637"/>
                <a:ext cx="0" cy="1871663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" name="Text Box 26"/>
              <p:cNvSpPr txBox="1">
                <a:spLocks noChangeArrowheads="1"/>
              </p:cNvSpPr>
              <p:nvPr/>
            </p:nvSpPr>
            <p:spPr bwMode="auto">
              <a:xfrm>
                <a:off x="5659438" y="3917950"/>
                <a:ext cx="576262" cy="3667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fr-FR" sz="1800">
                    <a:latin typeface="Arial" charset="0"/>
                  </a:rPr>
                  <a:t>t</a:t>
                </a:r>
              </a:p>
            </p:txBody>
          </p:sp>
          <p:sp>
            <p:nvSpPr>
              <p:cNvPr id="32" name="Line 24"/>
              <p:cNvSpPr>
                <a:spLocks noChangeShapeType="1"/>
              </p:cNvSpPr>
              <p:nvPr/>
            </p:nvSpPr>
            <p:spPr bwMode="auto">
              <a:xfrm flipV="1">
                <a:off x="2563813" y="3779837"/>
                <a:ext cx="3454400" cy="158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" name="Flowchart: Connector 14"/>
            <p:cNvSpPr/>
            <p:nvPr/>
          </p:nvSpPr>
          <p:spPr>
            <a:xfrm>
              <a:off x="2933620" y="5734936"/>
              <a:ext cx="70360" cy="61685"/>
            </a:xfrm>
            <a:prstGeom prst="flowChartConnec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lowchart: Connector 15"/>
            <p:cNvSpPr/>
            <p:nvPr/>
          </p:nvSpPr>
          <p:spPr>
            <a:xfrm>
              <a:off x="3153380" y="5473690"/>
              <a:ext cx="70360" cy="61685"/>
            </a:xfrm>
            <a:prstGeom prst="flowChartConnec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lowchart: Connector 16"/>
            <p:cNvSpPr/>
            <p:nvPr/>
          </p:nvSpPr>
          <p:spPr>
            <a:xfrm>
              <a:off x="3385140" y="5257800"/>
              <a:ext cx="70360" cy="61685"/>
            </a:xfrm>
            <a:prstGeom prst="flowChartConnec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lowchart: Connector 17"/>
            <p:cNvSpPr/>
            <p:nvPr/>
          </p:nvSpPr>
          <p:spPr>
            <a:xfrm>
              <a:off x="3620105" y="5161637"/>
              <a:ext cx="70360" cy="61685"/>
            </a:xfrm>
            <a:prstGeom prst="flowChartConnec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Flowchart: Connector 18"/>
            <p:cNvSpPr/>
            <p:nvPr/>
          </p:nvSpPr>
          <p:spPr>
            <a:xfrm>
              <a:off x="3836661" y="5442847"/>
              <a:ext cx="70360" cy="61685"/>
            </a:xfrm>
            <a:prstGeom prst="flowChartConnec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lowchart: Connector 19"/>
            <p:cNvSpPr/>
            <p:nvPr/>
          </p:nvSpPr>
          <p:spPr>
            <a:xfrm>
              <a:off x="4062422" y="5747643"/>
              <a:ext cx="70360" cy="61685"/>
            </a:xfrm>
            <a:prstGeom prst="flowChartConnec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lowchart: Connector 20"/>
            <p:cNvSpPr/>
            <p:nvPr/>
          </p:nvSpPr>
          <p:spPr>
            <a:xfrm>
              <a:off x="4288182" y="6097796"/>
              <a:ext cx="70360" cy="61685"/>
            </a:xfrm>
            <a:prstGeom prst="flowChartConnec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lowchart: Connector 21"/>
            <p:cNvSpPr/>
            <p:nvPr/>
          </p:nvSpPr>
          <p:spPr>
            <a:xfrm>
              <a:off x="4515603" y="6281021"/>
              <a:ext cx="70360" cy="61685"/>
            </a:xfrm>
            <a:prstGeom prst="flowChartConnec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lowchart: Connector 22"/>
            <p:cNvSpPr/>
            <p:nvPr/>
          </p:nvSpPr>
          <p:spPr>
            <a:xfrm>
              <a:off x="4741363" y="6320043"/>
              <a:ext cx="70360" cy="61685"/>
            </a:xfrm>
            <a:prstGeom prst="flowChartConnec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lowchart: Connector 23"/>
            <p:cNvSpPr/>
            <p:nvPr/>
          </p:nvSpPr>
          <p:spPr>
            <a:xfrm>
              <a:off x="4967124" y="6141770"/>
              <a:ext cx="70360" cy="61685"/>
            </a:xfrm>
            <a:prstGeom prst="flowChartConnec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lowchart: Connector 24"/>
            <p:cNvSpPr/>
            <p:nvPr/>
          </p:nvSpPr>
          <p:spPr>
            <a:xfrm>
              <a:off x="5192884" y="6080085"/>
              <a:ext cx="70360" cy="61685"/>
            </a:xfrm>
            <a:prstGeom prst="flowChartConnec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Flowchart: Connector 25"/>
            <p:cNvSpPr/>
            <p:nvPr/>
          </p:nvSpPr>
          <p:spPr>
            <a:xfrm>
              <a:off x="5418645" y="6021553"/>
              <a:ext cx="70360" cy="61685"/>
            </a:xfrm>
            <a:prstGeom prst="flowChartConnec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Flowchart: Connector 26"/>
            <p:cNvSpPr/>
            <p:nvPr/>
          </p:nvSpPr>
          <p:spPr>
            <a:xfrm>
              <a:off x="6104717" y="5830192"/>
              <a:ext cx="70360" cy="61685"/>
            </a:xfrm>
            <a:prstGeom prst="flowChartConnec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Flowchart: Connector 27"/>
            <p:cNvSpPr/>
            <p:nvPr/>
          </p:nvSpPr>
          <p:spPr>
            <a:xfrm>
              <a:off x="5870166" y="5881915"/>
              <a:ext cx="70360" cy="61685"/>
            </a:xfrm>
            <a:prstGeom prst="flowChartConnec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lowchart: Connector 28"/>
            <p:cNvSpPr/>
            <p:nvPr/>
          </p:nvSpPr>
          <p:spPr>
            <a:xfrm>
              <a:off x="5624960" y="5952656"/>
              <a:ext cx="70360" cy="61685"/>
            </a:xfrm>
            <a:prstGeom prst="flowChartConnec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3" name="Content Placeholder 2"/>
          <p:cNvSpPr txBox="1">
            <a:spLocks/>
          </p:cNvSpPr>
          <p:nvPr/>
        </p:nvSpPr>
        <p:spPr>
          <a:xfrm>
            <a:off x="665559" y="1623989"/>
            <a:ext cx="8503825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Wingdings" pitchFamily="2" charset="2"/>
              <a:buChar char="Ø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 smtClean="0"/>
              <a:t>Signalni</a:t>
            </a:r>
            <a:r>
              <a:rPr lang="en-US" dirty="0" smtClean="0"/>
              <a:t> analog (</a:t>
            </a:r>
            <a:r>
              <a:rPr lang="en-US" dirty="0" err="1" smtClean="0"/>
              <a:t>uzluksiz</a:t>
            </a:r>
            <a:r>
              <a:rPr lang="en-US" dirty="0" smtClean="0"/>
              <a:t>) </a:t>
            </a:r>
            <a:r>
              <a:rPr lang="en-US" dirty="0" err="1" smtClean="0"/>
              <a:t>dan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</a:t>
            </a:r>
            <a:r>
              <a:rPr lang="en-US" dirty="0" err="1" smtClean="0">
                <a:solidFill>
                  <a:srgbClr val="0070C0"/>
                </a:solidFill>
              </a:rPr>
              <a:t>raqamli</a:t>
            </a:r>
            <a:r>
              <a:rPr lang="en-US" dirty="0" smtClean="0"/>
              <a:t> (</a:t>
            </a:r>
            <a:r>
              <a:rPr lang="en-US" dirty="0" err="1" smtClean="0"/>
              <a:t>diskret</a:t>
            </a:r>
            <a:r>
              <a:rPr lang="en-US" dirty="0" smtClean="0"/>
              <a:t>) </a:t>
            </a:r>
            <a:r>
              <a:rPr lang="en-US" dirty="0" err="1" smtClean="0"/>
              <a:t>shaklga</a:t>
            </a:r>
            <a:r>
              <a:rPr lang="en-US" dirty="0" smtClean="0"/>
              <a:t> </a:t>
            </a:r>
            <a:r>
              <a:rPr lang="en-US" dirty="0" err="1" smtClean="0"/>
              <a:t>o'zgartiradigan</a:t>
            </a:r>
            <a:r>
              <a:rPr lang="en-US" dirty="0" smtClean="0"/>
              <a:t> </a:t>
            </a:r>
            <a:r>
              <a:rPr lang="en-US" dirty="0" err="1" smtClean="0"/>
              <a:t>elektron</a:t>
            </a:r>
            <a:r>
              <a:rPr lang="en-US" dirty="0" smtClean="0"/>
              <a:t>       </a:t>
            </a:r>
            <a:r>
              <a:rPr lang="en-US" dirty="0" smtClean="0">
                <a:solidFill>
                  <a:schemeClr val="bg1"/>
                </a:solidFill>
              </a:rPr>
              <a:t>,</a:t>
            </a:r>
            <a:r>
              <a:rPr lang="en-US" dirty="0" smtClean="0"/>
              <a:t>  integral </a:t>
            </a:r>
            <a:r>
              <a:rPr lang="en-US" dirty="0" err="1" smtClean="0"/>
              <a:t>sxema</a:t>
            </a:r>
            <a:r>
              <a:rPr lang="en-US" dirty="0" smtClean="0"/>
              <a:t>.</a:t>
            </a:r>
          </a:p>
        </p:txBody>
      </p:sp>
      <p:grpSp>
        <p:nvGrpSpPr>
          <p:cNvPr id="34" name="Group 33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35" name="Rectangle 34"/>
            <p:cNvSpPr/>
            <p:nvPr/>
          </p:nvSpPr>
          <p:spPr>
            <a:xfrm>
              <a:off x="6685384" y="0"/>
              <a:ext cx="2458616" cy="2002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6" name="Group 35"/>
            <p:cNvGrpSpPr/>
            <p:nvPr/>
          </p:nvGrpSpPr>
          <p:grpSpPr>
            <a:xfrm>
              <a:off x="6685384" y="0"/>
              <a:ext cx="2484000" cy="2002234"/>
              <a:chOff x="6685384" y="0"/>
              <a:chExt cx="2484000" cy="2002234"/>
            </a:xfrm>
          </p:grpSpPr>
          <p:sp>
            <p:nvSpPr>
              <p:cNvPr id="37" name="Rectangle 36"/>
              <p:cNvSpPr/>
              <p:nvPr/>
            </p:nvSpPr>
            <p:spPr>
              <a:xfrm>
                <a:off x="6685384" y="0"/>
                <a:ext cx="2484000" cy="200223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  <a:scene3d>
                <a:camera prst="obliqueTop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>
                <a:prstTxWarp prst="textInflateTop">
                  <a:avLst/>
                </a:prstTxWarp>
              </a:bodyPr>
              <a:lstStyle/>
              <a:p>
                <a:pPr algn="ctr"/>
                <a:endParaRPr lang="en-US" sz="1100" b="1" spc="300" dirty="0">
                  <a:ln w="0"/>
                  <a:solidFill>
                    <a:srgbClr val="7030A0"/>
                  </a:solidFill>
                  <a:effectLst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38" name="Rectangle 37"/>
              <p:cNvSpPr/>
              <p:nvPr/>
            </p:nvSpPr>
            <p:spPr>
              <a:xfrm>
                <a:off x="6760840" y="251938"/>
                <a:ext cx="2383160" cy="1361202"/>
              </a:xfrm>
              <a:prstGeom prst="rect">
                <a:avLst/>
              </a:prstGeom>
            </p:spPr>
            <p:txBody>
              <a:bodyPr>
                <a:prstTxWarp prst="textDeflateInflate">
                  <a:avLst/>
                </a:prstTxWarp>
                <a:spAutoFit/>
              </a:bodyPr>
              <a:lstStyle/>
              <a:p>
                <a:pPr algn="ctr"/>
                <a:r>
                  <a:rPr lang="en-US" b="1" spc="300" dirty="0">
                    <a:ln w="0"/>
                    <a:solidFill>
                      <a:schemeClr val="accent2">
                        <a:lumMod val="75000"/>
                      </a:schemeClr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MEXATRON TIZIMLAR UCHUN </a:t>
                </a:r>
                <a:r>
                  <a:rPr lang="en-US" b="1" spc="300" dirty="0">
                    <a:ln w="0"/>
                    <a:solidFill>
                      <a:srgbClr val="C00000"/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ELEKTRONIKA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25911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5414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ADC </a:t>
            </a:r>
            <a:r>
              <a:rPr lang="en-US" dirty="0" err="1" smtClean="0"/>
              <a:t>konvertatsiya</a:t>
            </a:r>
            <a:r>
              <a:rPr lang="en-US" dirty="0" smtClean="0"/>
              <a:t> </a:t>
            </a:r>
            <a:r>
              <a:rPr lang="en-US" dirty="0" err="1" smtClean="0"/>
              <a:t>jarayoni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438399"/>
          </a:xfrm>
        </p:spPr>
        <p:txBody>
          <a:bodyPr/>
          <a:lstStyle/>
          <a:p>
            <a:pPr marL="0" indent="0">
              <a:buNone/>
            </a:pPr>
            <a:r>
              <a:rPr lang="en-US" dirty="0" err="1"/>
              <a:t>Jarayonning</a:t>
            </a:r>
            <a:r>
              <a:rPr lang="en-US" dirty="0"/>
              <a:t> </a:t>
            </a:r>
            <a:r>
              <a:rPr lang="en-US" dirty="0" err="1"/>
              <a:t>ikkita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bosqichi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1. </a:t>
            </a:r>
            <a:r>
              <a:rPr lang="en-US" dirty="0" err="1" smtClean="0"/>
              <a:t>Namuna</a:t>
            </a:r>
            <a:r>
              <a:rPr lang="en-US" dirty="0" smtClean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ushlab</a:t>
            </a:r>
            <a:r>
              <a:rPr lang="en-US" dirty="0"/>
              <a:t> </a:t>
            </a:r>
            <a:r>
              <a:rPr lang="en-US" dirty="0" err="1"/>
              <a:t>turish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2. </a:t>
            </a:r>
            <a:r>
              <a:rPr lang="en-US" dirty="0" err="1" smtClean="0"/>
              <a:t>Kvantlash</a:t>
            </a:r>
            <a:r>
              <a:rPr lang="en-US" dirty="0" smtClean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kodlash</a:t>
            </a:r>
            <a:endParaRPr lang="en-US" dirty="0"/>
          </a:p>
        </p:txBody>
      </p:sp>
      <p:grpSp>
        <p:nvGrpSpPr>
          <p:cNvPr id="146" name="Group 145"/>
          <p:cNvGrpSpPr/>
          <p:nvPr/>
        </p:nvGrpSpPr>
        <p:grpSpPr>
          <a:xfrm>
            <a:off x="314325" y="4114801"/>
            <a:ext cx="8520887" cy="2334799"/>
            <a:chOff x="77838" y="4419600"/>
            <a:chExt cx="8292287" cy="2035788"/>
          </a:xfrm>
        </p:grpSpPr>
        <p:grpSp>
          <p:nvGrpSpPr>
            <p:cNvPr id="122" name="Group 121"/>
            <p:cNvGrpSpPr/>
            <p:nvPr/>
          </p:nvGrpSpPr>
          <p:grpSpPr>
            <a:xfrm>
              <a:off x="77838" y="4419600"/>
              <a:ext cx="6109854" cy="2005277"/>
              <a:chOff x="77838" y="4419600"/>
              <a:chExt cx="7747682" cy="2005277"/>
            </a:xfrm>
          </p:grpSpPr>
          <p:grpSp>
            <p:nvGrpSpPr>
              <p:cNvPr id="29" name="Group 28"/>
              <p:cNvGrpSpPr/>
              <p:nvPr/>
            </p:nvGrpSpPr>
            <p:grpSpPr>
              <a:xfrm>
                <a:off x="77838" y="4572000"/>
                <a:ext cx="2189138" cy="1631915"/>
                <a:chOff x="77837" y="3335736"/>
                <a:chExt cx="4554342" cy="2868179"/>
              </a:xfrm>
            </p:grpSpPr>
            <p:sp>
              <p:nvSpPr>
                <p:cNvPr id="8" name="Line 23"/>
                <p:cNvSpPr>
                  <a:spLocks noChangeShapeType="1"/>
                </p:cNvSpPr>
                <p:nvPr/>
              </p:nvSpPr>
              <p:spPr bwMode="auto">
                <a:xfrm flipV="1">
                  <a:off x="255049" y="3335736"/>
                  <a:ext cx="0" cy="2405109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" name="Text Box 26"/>
                <p:cNvSpPr txBox="1">
                  <a:spLocks noChangeArrowheads="1"/>
                </p:cNvSpPr>
                <p:nvPr/>
              </p:nvSpPr>
              <p:spPr bwMode="auto">
                <a:xfrm>
                  <a:off x="3917425" y="5732686"/>
                  <a:ext cx="714754" cy="471229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lang="fr-FR" sz="1800">
                      <a:latin typeface="Arial" charset="0"/>
                    </a:rPr>
                    <a:t>t</a:t>
                  </a:r>
                </a:p>
              </p:txBody>
            </p:sp>
            <p:sp>
              <p:nvSpPr>
                <p:cNvPr id="10" name="Freeform 27"/>
                <p:cNvSpPr>
                  <a:spLocks/>
                </p:cNvSpPr>
                <p:nvPr/>
              </p:nvSpPr>
              <p:spPr bwMode="auto">
                <a:xfrm>
                  <a:off x="257017" y="3923244"/>
                  <a:ext cx="3750983" cy="1356572"/>
                </a:xfrm>
                <a:custGeom>
                  <a:avLst/>
                  <a:gdLst>
                    <a:gd name="T0" fmla="*/ 0 w 1905"/>
                    <a:gd name="T1" fmla="*/ 550863 h 665"/>
                    <a:gd name="T2" fmla="*/ 647700 w 1905"/>
                    <a:gd name="T3" fmla="*/ 47625 h 665"/>
                    <a:gd name="T4" fmla="*/ 1295400 w 1905"/>
                    <a:gd name="T5" fmla="*/ 839788 h 665"/>
                    <a:gd name="T6" fmla="*/ 1655763 w 1905"/>
                    <a:gd name="T7" fmla="*/ 1055688 h 665"/>
                    <a:gd name="T8" fmla="*/ 2016125 w 1905"/>
                    <a:gd name="T9" fmla="*/ 839788 h 665"/>
                    <a:gd name="T10" fmla="*/ 2447925 w 1905"/>
                    <a:gd name="T11" fmla="*/ 766763 h 665"/>
                    <a:gd name="T12" fmla="*/ 3024188 w 1905"/>
                    <a:gd name="T13" fmla="*/ 623888 h 665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905" h="665">
                      <a:moveTo>
                        <a:pt x="0" y="347"/>
                      </a:moveTo>
                      <a:cubicBezTo>
                        <a:pt x="136" y="173"/>
                        <a:pt x="272" y="0"/>
                        <a:pt x="408" y="30"/>
                      </a:cubicBezTo>
                      <a:cubicBezTo>
                        <a:pt x="544" y="60"/>
                        <a:pt x="710" y="423"/>
                        <a:pt x="816" y="529"/>
                      </a:cubicBezTo>
                      <a:cubicBezTo>
                        <a:pt x="922" y="635"/>
                        <a:pt x="967" y="665"/>
                        <a:pt x="1043" y="665"/>
                      </a:cubicBezTo>
                      <a:cubicBezTo>
                        <a:pt x="1119" y="665"/>
                        <a:pt x="1187" y="559"/>
                        <a:pt x="1270" y="529"/>
                      </a:cubicBezTo>
                      <a:cubicBezTo>
                        <a:pt x="1353" y="499"/>
                        <a:pt x="1436" y="506"/>
                        <a:pt x="1542" y="483"/>
                      </a:cubicBezTo>
                      <a:cubicBezTo>
                        <a:pt x="1648" y="460"/>
                        <a:pt x="1776" y="426"/>
                        <a:pt x="1905" y="393"/>
                      </a:cubicBezTo>
                    </a:path>
                  </a:pathLst>
                </a:custGeom>
                <a:noFill/>
                <a:ln w="28575" cmpd="sng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" name="Line 24"/>
                <p:cNvSpPr>
                  <a:spLocks noChangeShapeType="1"/>
                </p:cNvSpPr>
                <p:nvPr/>
              </p:nvSpPr>
              <p:spPr bwMode="auto">
                <a:xfrm flipV="1">
                  <a:off x="77837" y="5555209"/>
                  <a:ext cx="4284587" cy="2041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30" name="Right Arrow 29"/>
              <p:cNvSpPr/>
              <p:nvPr/>
            </p:nvSpPr>
            <p:spPr>
              <a:xfrm>
                <a:off x="2057400" y="5099239"/>
                <a:ext cx="685800" cy="385926"/>
              </a:xfrm>
              <a:prstGeom prst="rightArrow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" name="Rectangle 30"/>
              <p:cNvSpPr/>
              <p:nvPr/>
            </p:nvSpPr>
            <p:spPr>
              <a:xfrm>
                <a:off x="2813309" y="4548250"/>
                <a:ext cx="1746509" cy="1497857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" name="Right Arrow 31"/>
              <p:cNvSpPr/>
              <p:nvPr/>
            </p:nvSpPr>
            <p:spPr>
              <a:xfrm>
                <a:off x="4642109" y="5105400"/>
                <a:ext cx="685800" cy="385926"/>
              </a:xfrm>
              <a:prstGeom prst="rightArrow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77" name="Group 76"/>
              <p:cNvGrpSpPr/>
              <p:nvPr/>
            </p:nvGrpSpPr>
            <p:grpSpPr>
              <a:xfrm>
                <a:off x="5257800" y="4419600"/>
                <a:ext cx="2567720" cy="2005277"/>
                <a:chOff x="5715001" y="4419600"/>
                <a:chExt cx="2567720" cy="2005277"/>
              </a:xfrm>
            </p:grpSpPr>
            <p:grpSp>
              <p:nvGrpSpPr>
                <p:cNvPr id="34" name="Group 33"/>
                <p:cNvGrpSpPr/>
                <p:nvPr/>
              </p:nvGrpSpPr>
              <p:grpSpPr>
                <a:xfrm>
                  <a:off x="5715001" y="4419600"/>
                  <a:ext cx="2567720" cy="2005277"/>
                  <a:chOff x="2563813" y="2052637"/>
                  <a:chExt cx="3671887" cy="2232025"/>
                </a:xfrm>
              </p:grpSpPr>
              <p:sp>
                <p:nvSpPr>
                  <p:cNvPr id="58" name="Line 23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2706688" y="2052637"/>
                    <a:ext cx="0" cy="1871663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9" name="Text Box 2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659438" y="3917950"/>
                    <a:ext cx="576262" cy="366712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Times New Roman" pitchFamily="18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Times New Roman" pitchFamily="18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Times New Roman" pitchFamily="18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Times New Roman" pitchFamily="18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Times New Roman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Times New Roman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Times New Roman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Times New Roman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Times New Roman" pitchFamily="18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</a:pPr>
                    <a:r>
                      <a:rPr lang="fr-FR" sz="1800">
                        <a:latin typeface="Arial" charset="0"/>
                      </a:rPr>
                      <a:t>t</a:t>
                    </a:r>
                  </a:p>
                </p:txBody>
              </p:sp>
              <p:sp>
                <p:nvSpPr>
                  <p:cNvPr id="60" name="Freeform 27"/>
                  <p:cNvSpPr>
                    <a:spLocks/>
                  </p:cNvSpPr>
                  <p:nvPr/>
                </p:nvSpPr>
                <p:spPr bwMode="auto">
                  <a:xfrm>
                    <a:off x="2708275" y="2509837"/>
                    <a:ext cx="3024188" cy="1055688"/>
                  </a:xfrm>
                  <a:custGeom>
                    <a:avLst/>
                    <a:gdLst>
                      <a:gd name="T0" fmla="*/ 0 w 1905"/>
                      <a:gd name="T1" fmla="*/ 550863 h 665"/>
                      <a:gd name="T2" fmla="*/ 647700 w 1905"/>
                      <a:gd name="T3" fmla="*/ 47625 h 665"/>
                      <a:gd name="T4" fmla="*/ 1295400 w 1905"/>
                      <a:gd name="T5" fmla="*/ 839788 h 665"/>
                      <a:gd name="T6" fmla="*/ 1655763 w 1905"/>
                      <a:gd name="T7" fmla="*/ 1055688 h 665"/>
                      <a:gd name="T8" fmla="*/ 2016125 w 1905"/>
                      <a:gd name="T9" fmla="*/ 839788 h 665"/>
                      <a:gd name="T10" fmla="*/ 2447925 w 1905"/>
                      <a:gd name="T11" fmla="*/ 766763 h 665"/>
                      <a:gd name="T12" fmla="*/ 3024188 w 1905"/>
                      <a:gd name="T13" fmla="*/ 623888 h 665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1905" h="665">
                        <a:moveTo>
                          <a:pt x="0" y="347"/>
                        </a:moveTo>
                        <a:cubicBezTo>
                          <a:pt x="136" y="173"/>
                          <a:pt x="272" y="0"/>
                          <a:pt x="408" y="30"/>
                        </a:cubicBezTo>
                        <a:cubicBezTo>
                          <a:pt x="544" y="60"/>
                          <a:pt x="710" y="423"/>
                          <a:pt x="816" y="529"/>
                        </a:cubicBezTo>
                        <a:cubicBezTo>
                          <a:pt x="922" y="635"/>
                          <a:pt x="967" y="665"/>
                          <a:pt x="1043" y="665"/>
                        </a:cubicBezTo>
                        <a:cubicBezTo>
                          <a:pt x="1119" y="665"/>
                          <a:pt x="1187" y="559"/>
                          <a:pt x="1270" y="529"/>
                        </a:cubicBezTo>
                        <a:cubicBezTo>
                          <a:pt x="1353" y="499"/>
                          <a:pt x="1436" y="506"/>
                          <a:pt x="1542" y="483"/>
                        </a:cubicBezTo>
                        <a:cubicBezTo>
                          <a:pt x="1648" y="460"/>
                          <a:pt x="1776" y="426"/>
                          <a:pt x="1905" y="393"/>
                        </a:cubicBezTo>
                      </a:path>
                    </a:pathLst>
                  </a:custGeom>
                  <a:noFill/>
                  <a:ln w="28575" cmpd="sng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62" name="Line 24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2563813" y="3779837"/>
                    <a:ext cx="3454400" cy="1588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8" name="Line 61"/>
                <p:cNvSpPr>
                  <a:spLocks noChangeShapeType="1"/>
                </p:cNvSpPr>
                <p:nvPr/>
              </p:nvSpPr>
              <p:spPr bwMode="auto">
                <a:xfrm flipV="1">
                  <a:off x="5816022" y="5092780"/>
                  <a:ext cx="148329" cy="232475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9" name="Line 61"/>
                <p:cNvSpPr>
                  <a:spLocks noChangeShapeType="1"/>
                </p:cNvSpPr>
                <p:nvPr/>
              </p:nvSpPr>
              <p:spPr bwMode="auto">
                <a:xfrm flipV="1">
                  <a:off x="6114218" y="4871715"/>
                  <a:ext cx="154584" cy="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0" name="Line 61"/>
                <p:cNvSpPr>
                  <a:spLocks noChangeShapeType="1"/>
                </p:cNvSpPr>
                <p:nvPr/>
              </p:nvSpPr>
              <p:spPr bwMode="auto">
                <a:xfrm>
                  <a:off x="6421631" y="5062628"/>
                  <a:ext cx="149867" cy="26661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" name="Line 61"/>
                <p:cNvSpPr>
                  <a:spLocks noChangeShapeType="1"/>
                </p:cNvSpPr>
                <p:nvPr/>
              </p:nvSpPr>
              <p:spPr bwMode="auto">
                <a:xfrm>
                  <a:off x="6720774" y="5583402"/>
                  <a:ext cx="152642" cy="169163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2" name="Line 61"/>
                <p:cNvSpPr>
                  <a:spLocks noChangeShapeType="1"/>
                </p:cNvSpPr>
                <p:nvPr/>
              </p:nvSpPr>
              <p:spPr bwMode="auto">
                <a:xfrm flipV="1">
                  <a:off x="7023838" y="5639738"/>
                  <a:ext cx="150978" cy="136358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3" name="Line 61"/>
                <p:cNvSpPr>
                  <a:spLocks noChangeShapeType="1"/>
                </p:cNvSpPr>
                <p:nvPr/>
              </p:nvSpPr>
              <p:spPr bwMode="auto">
                <a:xfrm flipV="1">
                  <a:off x="7326383" y="5536337"/>
                  <a:ext cx="150386" cy="47064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4" name="Line 61"/>
                <p:cNvSpPr>
                  <a:spLocks noChangeShapeType="1"/>
                </p:cNvSpPr>
                <p:nvPr/>
              </p:nvSpPr>
              <p:spPr bwMode="auto">
                <a:xfrm flipV="1">
                  <a:off x="7627747" y="5444500"/>
                  <a:ext cx="150977" cy="40491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5" name="Line 61"/>
                <p:cNvSpPr>
                  <a:spLocks noChangeShapeType="1"/>
                </p:cNvSpPr>
                <p:nvPr/>
              </p:nvSpPr>
              <p:spPr bwMode="auto">
                <a:xfrm>
                  <a:off x="5964351" y="5092060"/>
                  <a:ext cx="149867" cy="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6" name="Line 61"/>
                <p:cNvSpPr>
                  <a:spLocks noChangeShapeType="1"/>
                </p:cNvSpPr>
                <p:nvPr/>
              </p:nvSpPr>
              <p:spPr bwMode="auto">
                <a:xfrm>
                  <a:off x="6271764" y="5062628"/>
                  <a:ext cx="149867" cy="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7" name="Line 61"/>
                <p:cNvSpPr>
                  <a:spLocks noChangeShapeType="1"/>
                </p:cNvSpPr>
                <p:nvPr/>
              </p:nvSpPr>
              <p:spPr bwMode="auto">
                <a:xfrm>
                  <a:off x="6569960" y="5583401"/>
                  <a:ext cx="149867" cy="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8" name="Line 61"/>
                <p:cNvSpPr>
                  <a:spLocks noChangeShapeType="1"/>
                </p:cNvSpPr>
                <p:nvPr/>
              </p:nvSpPr>
              <p:spPr bwMode="auto">
                <a:xfrm>
                  <a:off x="6870808" y="5752407"/>
                  <a:ext cx="149867" cy="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9" name="Line 61"/>
                <p:cNvSpPr>
                  <a:spLocks noChangeShapeType="1"/>
                </p:cNvSpPr>
                <p:nvPr/>
              </p:nvSpPr>
              <p:spPr bwMode="auto">
                <a:xfrm>
                  <a:off x="7172017" y="5632894"/>
                  <a:ext cx="149867" cy="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0" name="Line 61"/>
                <p:cNvSpPr>
                  <a:spLocks noChangeShapeType="1"/>
                </p:cNvSpPr>
                <p:nvPr/>
              </p:nvSpPr>
              <p:spPr bwMode="auto">
                <a:xfrm>
                  <a:off x="7466737" y="5536337"/>
                  <a:ext cx="161009" cy="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1" name="Line 61"/>
                <p:cNvSpPr>
                  <a:spLocks noChangeShapeType="1"/>
                </p:cNvSpPr>
                <p:nvPr/>
              </p:nvSpPr>
              <p:spPr bwMode="auto">
                <a:xfrm>
                  <a:off x="7775116" y="5445772"/>
                  <a:ext cx="149867" cy="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2" name="Line 61"/>
                <p:cNvSpPr>
                  <a:spLocks noChangeShapeType="1"/>
                </p:cNvSpPr>
                <p:nvPr/>
              </p:nvSpPr>
              <p:spPr bwMode="auto">
                <a:xfrm>
                  <a:off x="6116866" y="4871716"/>
                  <a:ext cx="0" cy="221065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3" name="Line 61"/>
                <p:cNvSpPr>
                  <a:spLocks noChangeShapeType="1"/>
                </p:cNvSpPr>
                <p:nvPr/>
              </p:nvSpPr>
              <p:spPr bwMode="auto">
                <a:xfrm>
                  <a:off x="6267843" y="4874807"/>
                  <a:ext cx="960" cy="187821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4" name="Line 61"/>
                <p:cNvSpPr>
                  <a:spLocks noChangeShapeType="1"/>
                </p:cNvSpPr>
                <p:nvPr/>
              </p:nvSpPr>
              <p:spPr bwMode="auto">
                <a:xfrm>
                  <a:off x="6575373" y="5324542"/>
                  <a:ext cx="0" cy="25886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5" name="Line 61"/>
                <p:cNvSpPr>
                  <a:spLocks noChangeShapeType="1"/>
                </p:cNvSpPr>
                <p:nvPr/>
              </p:nvSpPr>
              <p:spPr bwMode="auto">
                <a:xfrm flipH="1">
                  <a:off x="7020675" y="5752407"/>
                  <a:ext cx="0" cy="26389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6" name="Line 61"/>
                <p:cNvSpPr>
                  <a:spLocks noChangeShapeType="1"/>
                </p:cNvSpPr>
                <p:nvPr/>
              </p:nvSpPr>
              <p:spPr bwMode="auto">
                <a:xfrm>
                  <a:off x="7326382" y="5583402"/>
                  <a:ext cx="1" cy="49492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7" name="Line 61"/>
                <p:cNvSpPr>
                  <a:spLocks noChangeShapeType="1"/>
                </p:cNvSpPr>
                <p:nvPr/>
              </p:nvSpPr>
              <p:spPr bwMode="auto">
                <a:xfrm flipH="1">
                  <a:off x="7627746" y="5484991"/>
                  <a:ext cx="0" cy="51345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cxnSp>
            <p:nvCxnSpPr>
              <p:cNvPr id="81" name="Straight Connector 80"/>
              <p:cNvCxnSpPr>
                <a:stCxn id="31" idx="1"/>
              </p:cNvCxnSpPr>
              <p:nvPr/>
            </p:nvCxnSpPr>
            <p:spPr>
              <a:xfrm flipV="1">
                <a:off x="2813309" y="5297178"/>
                <a:ext cx="463291" cy="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/>
              <p:cNvCxnSpPr>
                <a:endCxn id="31" idx="3"/>
              </p:cNvCxnSpPr>
              <p:nvPr/>
            </p:nvCxnSpPr>
            <p:spPr>
              <a:xfrm>
                <a:off x="3686563" y="5297178"/>
                <a:ext cx="873255" cy="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/>
              <p:cNvCxnSpPr/>
              <p:nvPr/>
            </p:nvCxnSpPr>
            <p:spPr>
              <a:xfrm>
                <a:off x="3326136" y="5092780"/>
                <a:ext cx="360427" cy="211796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0" name="Flowchart: Connector 89"/>
              <p:cNvSpPr/>
              <p:nvPr/>
            </p:nvSpPr>
            <p:spPr>
              <a:xfrm>
                <a:off x="3200400" y="5257800"/>
                <a:ext cx="79433" cy="76200"/>
              </a:xfrm>
              <a:prstGeom prst="flowChartConnector">
                <a:avLst/>
              </a:prstGeom>
              <a:ln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1" name="Flowchart: Connector 90"/>
              <p:cNvSpPr/>
              <p:nvPr/>
            </p:nvSpPr>
            <p:spPr>
              <a:xfrm>
                <a:off x="3646846" y="5266476"/>
                <a:ext cx="79433" cy="76200"/>
              </a:xfrm>
              <a:prstGeom prst="flowChartConnector">
                <a:avLst/>
              </a:prstGeom>
              <a:ln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92" name="Group 91"/>
              <p:cNvGrpSpPr/>
              <p:nvPr/>
            </p:nvGrpSpPr>
            <p:grpSpPr>
              <a:xfrm>
                <a:off x="3044954" y="4830488"/>
                <a:ext cx="766713" cy="185902"/>
                <a:chOff x="1851056" y="3305751"/>
                <a:chExt cx="3750981" cy="936677"/>
              </a:xfrm>
            </p:grpSpPr>
            <p:sp>
              <p:nvSpPr>
                <p:cNvPr id="94" name="Line 61"/>
                <p:cNvSpPr>
                  <a:spLocks noChangeShapeType="1"/>
                </p:cNvSpPr>
                <p:nvPr/>
              </p:nvSpPr>
              <p:spPr bwMode="auto">
                <a:xfrm flipV="1">
                  <a:off x="1851056" y="3309386"/>
                  <a:ext cx="0" cy="92410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5" name="Line 61"/>
                <p:cNvSpPr>
                  <a:spLocks noChangeShapeType="1"/>
                </p:cNvSpPr>
                <p:nvPr/>
              </p:nvSpPr>
              <p:spPr bwMode="auto">
                <a:xfrm flipV="1">
                  <a:off x="2113386" y="3315082"/>
                  <a:ext cx="0" cy="92410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6" name="Line 61"/>
                <p:cNvSpPr>
                  <a:spLocks noChangeShapeType="1"/>
                </p:cNvSpPr>
                <p:nvPr/>
              </p:nvSpPr>
              <p:spPr bwMode="auto">
                <a:xfrm flipV="1">
                  <a:off x="2388641" y="3305751"/>
                  <a:ext cx="0" cy="92410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7" name="Line 61"/>
                <p:cNvSpPr>
                  <a:spLocks noChangeShapeType="1"/>
                </p:cNvSpPr>
                <p:nvPr/>
              </p:nvSpPr>
              <p:spPr bwMode="auto">
                <a:xfrm flipV="1">
                  <a:off x="2656117" y="3305751"/>
                  <a:ext cx="0" cy="92410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8" name="Line 61"/>
                <p:cNvSpPr>
                  <a:spLocks noChangeShapeType="1"/>
                </p:cNvSpPr>
                <p:nvPr/>
              </p:nvSpPr>
              <p:spPr bwMode="auto">
                <a:xfrm flipV="1">
                  <a:off x="2927187" y="3309386"/>
                  <a:ext cx="0" cy="92410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9" name="Line 61"/>
                <p:cNvSpPr>
                  <a:spLocks noChangeShapeType="1"/>
                </p:cNvSpPr>
                <p:nvPr/>
              </p:nvSpPr>
              <p:spPr bwMode="auto">
                <a:xfrm flipV="1">
                  <a:off x="3189517" y="3315082"/>
                  <a:ext cx="0" cy="92410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0" name="Line 61"/>
                <p:cNvSpPr>
                  <a:spLocks noChangeShapeType="1"/>
                </p:cNvSpPr>
                <p:nvPr/>
              </p:nvSpPr>
              <p:spPr bwMode="auto">
                <a:xfrm flipV="1">
                  <a:off x="3464772" y="3305751"/>
                  <a:ext cx="0" cy="92410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1" name="Line 61"/>
                <p:cNvSpPr>
                  <a:spLocks noChangeShapeType="1"/>
                </p:cNvSpPr>
                <p:nvPr/>
              </p:nvSpPr>
              <p:spPr bwMode="auto">
                <a:xfrm flipV="1">
                  <a:off x="3732248" y="3305751"/>
                  <a:ext cx="0" cy="92410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2" name="Line 61"/>
                <p:cNvSpPr>
                  <a:spLocks noChangeShapeType="1"/>
                </p:cNvSpPr>
                <p:nvPr/>
              </p:nvSpPr>
              <p:spPr bwMode="auto">
                <a:xfrm flipV="1">
                  <a:off x="3988841" y="3309386"/>
                  <a:ext cx="0" cy="92410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3" name="Line 61"/>
                <p:cNvSpPr>
                  <a:spLocks noChangeShapeType="1"/>
                </p:cNvSpPr>
                <p:nvPr/>
              </p:nvSpPr>
              <p:spPr bwMode="auto">
                <a:xfrm flipV="1">
                  <a:off x="4251171" y="3315082"/>
                  <a:ext cx="0" cy="92410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" name="Line 61"/>
                <p:cNvSpPr>
                  <a:spLocks noChangeShapeType="1"/>
                </p:cNvSpPr>
                <p:nvPr/>
              </p:nvSpPr>
              <p:spPr bwMode="auto">
                <a:xfrm flipV="1">
                  <a:off x="4526426" y="3305751"/>
                  <a:ext cx="0" cy="92410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5" name="Line 61"/>
                <p:cNvSpPr>
                  <a:spLocks noChangeShapeType="1"/>
                </p:cNvSpPr>
                <p:nvPr/>
              </p:nvSpPr>
              <p:spPr bwMode="auto">
                <a:xfrm flipV="1">
                  <a:off x="4793902" y="3305751"/>
                  <a:ext cx="0" cy="92410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6" name="Line 61"/>
                <p:cNvSpPr>
                  <a:spLocks noChangeShapeType="1"/>
                </p:cNvSpPr>
                <p:nvPr/>
              </p:nvSpPr>
              <p:spPr bwMode="auto">
                <a:xfrm flipV="1">
                  <a:off x="5064972" y="3309386"/>
                  <a:ext cx="0" cy="92410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7" name="Line 61"/>
                <p:cNvSpPr>
                  <a:spLocks noChangeShapeType="1"/>
                </p:cNvSpPr>
                <p:nvPr/>
              </p:nvSpPr>
              <p:spPr bwMode="auto">
                <a:xfrm flipV="1">
                  <a:off x="5327302" y="3315082"/>
                  <a:ext cx="0" cy="92410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8" name="Line 61"/>
                <p:cNvSpPr>
                  <a:spLocks noChangeShapeType="1"/>
                </p:cNvSpPr>
                <p:nvPr/>
              </p:nvSpPr>
              <p:spPr bwMode="auto">
                <a:xfrm>
                  <a:off x="1853024" y="3309386"/>
                  <a:ext cx="265818" cy="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9" name="Line 61"/>
                <p:cNvSpPr>
                  <a:spLocks noChangeShapeType="1"/>
                </p:cNvSpPr>
                <p:nvPr/>
              </p:nvSpPr>
              <p:spPr bwMode="auto">
                <a:xfrm>
                  <a:off x="2390299" y="3307831"/>
                  <a:ext cx="265818" cy="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0" name="Line 61"/>
                <p:cNvSpPr>
                  <a:spLocks noChangeShapeType="1"/>
                </p:cNvSpPr>
                <p:nvPr/>
              </p:nvSpPr>
              <p:spPr bwMode="auto">
                <a:xfrm>
                  <a:off x="2927187" y="3315082"/>
                  <a:ext cx="265818" cy="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1" name="Line 61"/>
                <p:cNvSpPr>
                  <a:spLocks noChangeShapeType="1"/>
                </p:cNvSpPr>
                <p:nvPr/>
              </p:nvSpPr>
              <p:spPr bwMode="auto">
                <a:xfrm>
                  <a:off x="3457775" y="3317162"/>
                  <a:ext cx="265818" cy="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2" name="Line 61"/>
                <p:cNvSpPr>
                  <a:spLocks noChangeShapeType="1"/>
                </p:cNvSpPr>
                <p:nvPr/>
              </p:nvSpPr>
              <p:spPr bwMode="auto">
                <a:xfrm>
                  <a:off x="3995050" y="3315607"/>
                  <a:ext cx="265818" cy="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3" name="Line 61"/>
                <p:cNvSpPr>
                  <a:spLocks noChangeShapeType="1"/>
                </p:cNvSpPr>
                <p:nvPr/>
              </p:nvSpPr>
              <p:spPr bwMode="auto">
                <a:xfrm>
                  <a:off x="4531938" y="3322858"/>
                  <a:ext cx="265818" cy="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4" name="Line 61"/>
                <p:cNvSpPr>
                  <a:spLocks noChangeShapeType="1"/>
                </p:cNvSpPr>
                <p:nvPr/>
              </p:nvSpPr>
              <p:spPr bwMode="auto">
                <a:xfrm>
                  <a:off x="5064762" y="3324938"/>
                  <a:ext cx="265818" cy="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5" name="Line 61"/>
                <p:cNvSpPr>
                  <a:spLocks noChangeShapeType="1"/>
                </p:cNvSpPr>
                <p:nvPr/>
              </p:nvSpPr>
              <p:spPr bwMode="auto">
                <a:xfrm>
                  <a:off x="2124481" y="4226876"/>
                  <a:ext cx="265818" cy="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6" name="Line 61"/>
                <p:cNvSpPr>
                  <a:spLocks noChangeShapeType="1"/>
                </p:cNvSpPr>
                <p:nvPr/>
              </p:nvSpPr>
              <p:spPr bwMode="auto">
                <a:xfrm>
                  <a:off x="2661756" y="4225321"/>
                  <a:ext cx="265818" cy="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7" name="Line 61"/>
                <p:cNvSpPr>
                  <a:spLocks noChangeShapeType="1"/>
                </p:cNvSpPr>
                <p:nvPr/>
              </p:nvSpPr>
              <p:spPr bwMode="auto">
                <a:xfrm>
                  <a:off x="3198644" y="4232572"/>
                  <a:ext cx="265818" cy="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8" name="Line 61"/>
                <p:cNvSpPr>
                  <a:spLocks noChangeShapeType="1"/>
                </p:cNvSpPr>
                <p:nvPr/>
              </p:nvSpPr>
              <p:spPr bwMode="auto">
                <a:xfrm>
                  <a:off x="3729232" y="4234652"/>
                  <a:ext cx="265818" cy="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9" name="Line 61"/>
                <p:cNvSpPr>
                  <a:spLocks noChangeShapeType="1"/>
                </p:cNvSpPr>
                <p:nvPr/>
              </p:nvSpPr>
              <p:spPr bwMode="auto">
                <a:xfrm>
                  <a:off x="4266507" y="4233097"/>
                  <a:ext cx="265818" cy="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0" name="Line 61"/>
                <p:cNvSpPr>
                  <a:spLocks noChangeShapeType="1"/>
                </p:cNvSpPr>
                <p:nvPr/>
              </p:nvSpPr>
              <p:spPr bwMode="auto">
                <a:xfrm>
                  <a:off x="4803395" y="4240348"/>
                  <a:ext cx="265818" cy="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1" name="Line 61"/>
                <p:cNvSpPr>
                  <a:spLocks noChangeShapeType="1"/>
                </p:cNvSpPr>
                <p:nvPr/>
              </p:nvSpPr>
              <p:spPr bwMode="auto">
                <a:xfrm>
                  <a:off x="5336219" y="4242428"/>
                  <a:ext cx="265818" cy="0"/>
                </a:xfrm>
                <a:prstGeom prst="lin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123" name="Right Arrow 122"/>
            <p:cNvSpPr/>
            <p:nvPr/>
          </p:nvSpPr>
          <p:spPr>
            <a:xfrm>
              <a:off x="6012375" y="5105400"/>
              <a:ext cx="540825" cy="385926"/>
            </a:xfrm>
            <a:prstGeom prst="rightArrow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4" name="Rectangle 123"/>
            <p:cNvSpPr/>
            <p:nvPr/>
          </p:nvSpPr>
          <p:spPr>
            <a:xfrm>
              <a:off x="6623696" y="4550643"/>
              <a:ext cx="1377304" cy="149785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7" name="Group 126"/>
            <p:cNvGrpSpPr/>
            <p:nvPr/>
          </p:nvGrpSpPr>
          <p:grpSpPr>
            <a:xfrm>
              <a:off x="8002223" y="4800600"/>
              <a:ext cx="367902" cy="76200"/>
              <a:chOff x="8014098" y="4800600"/>
              <a:chExt cx="367902" cy="76200"/>
            </a:xfrm>
          </p:grpSpPr>
          <p:cxnSp>
            <p:nvCxnSpPr>
              <p:cNvPr id="125" name="Straight Connector 124"/>
              <p:cNvCxnSpPr/>
              <p:nvPr/>
            </p:nvCxnSpPr>
            <p:spPr>
              <a:xfrm flipV="1">
                <a:off x="8014098" y="4839978"/>
                <a:ext cx="365353" cy="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6" name="Flowchart: Connector 125"/>
              <p:cNvSpPr/>
              <p:nvPr/>
            </p:nvSpPr>
            <p:spPr>
              <a:xfrm>
                <a:off x="8319359" y="4800600"/>
                <a:ext cx="62641" cy="76200"/>
              </a:xfrm>
              <a:prstGeom prst="flowChartConnector">
                <a:avLst/>
              </a:prstGeom>
              <a:ln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28" name="Group 127"/>
            <p:cNvGrpSpPr/>
            <p:nvPr/>
          </p:nvGrpSpPr>
          <p:grpSpPr>
            <a:xfrm>
              <a:off x="8001000" y="5029200"/>
              <a:ext cx="367902" cy="76200"/>
              <a:chOff x="8014098" y="4800600"/>
              <a:chExt cx="367902" cy="76200"/>
            </a:xfrm>
          </p:grpSpPr>
          <p:cxnSp>
            <p:nvCxnSpPr>
              <p:cNvPr id="129" name="Straight Connector 128"/>
              <p:cNvCxnSpPr/>
              <p:nvPr/>
            </p:nvCxnSpPr>
            <p:spPr>
              <a:xfrm flipV="1">
                <a:off x="8014098" y="4839978"/>
                <a:ext cx="365353" cy="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" name="Flowchart: Connector 129"/>
              <p:cNvSpPr/>
              <p:nvPr/>
            </p:nvSpPr>
            <p:spPr>
              <a:xfrm>
                <a:off x="8319359" y="4800600"/>
                <a:ext cx="62641" cy="76200"/>
              </a:xfrm>
              <a:prstGeom prst="flowChartConnector">
                <a:avLst/>
              </a:prstGeom>
              <a:ln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31" name="Group 130"/>
            <p:cNvGrpSpPr/>
            <p:nvPr/>
          </p:nvGrpSpPr>
          <p:grpSpPr>
            <a:xfrm>
              <a:off x="8001000" y="5791200"/>
              <a:ext cx="367902" cy="76200"/>
              <a:chOff x="8014098" y="4800600"/>
              <a:chExt cx="367902" cy="76200"/>
            </a:xfrm>
          </p:grpSpPr>
          <p:cxnSp>
            <p:nvCxnSpPr>
              <p:cNvPr id="132" name="Straight Connector 131"/>
              <p:cNvCxnSpPr/>
              <p:nvPr/>
            </p:nvCxnSpPr>
            <p:spPr>
              <a:xfrm flipV="1">
                <a:off x="8014098" y="4839978"/>
                <a:ext cx="365353" cy="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3" name="Flowchart: Connector 132"/>
              <p:cNvSpPr/>
              <p:nvPr/>
            </p:nvSpPr>
            <p:spPr>
              <a:xfrm>
                <a:off x="8319359" y="4800600"/>
                <a:ext cx="62641" cy="76200"/>
              </a:xfrm>
              <a:prstGeom prst="flowChartConnector">
                <a:avLst/>
              </a:prstGeom>
              <a:ln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34" name="Group 133"/>
            <p:cNvGrpSpPr/>
            <p:nvPr/>
          </p:nvGrpSpPr>
          <p:grpSpPr>
            <a:xfrm>
              <a:off x="8001000" y="5257800"/>
              <a:ext cx="367902" cy="76200"/>
              <a:chOff x="8014098" y="4800600"/>
              <a:chExt cx="367902" cy="76200"/>
            </a:xfrm>
          </p:grpSpPr>
          <p:cxnSp>
            <p:nvCxnSpPr>
              <p:cNvPr id="135" name="Straight Connector 134"/>
              <p:cNvCxnSpPr/>
              <p:nvPr/>
            </p:nvCxnSpPr>
            <p:spPr>
              <a:xfrm flipV="1">
                <a:off x="8014098" y="4839978"/>
                <a:ext cx="365353" cy="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6" name="Flowchart: Connector 135"/>
              <p:cNvSpPr/>
              <p:nvPr/>
            </p:nvSpPr>
            <p:spPr>
              <a:xfrm>
                <a:off x="8319359" y="4800600"/>
                <a:ext cx="62641" cy="76200"/>
              </a:xfrm>
              <a:prstGeom prst="flowChartConnector">
                <a:avLst/>
              </a:prstGeom>
              <a:ln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40" name="TextBox 139"/>
            <p:cNvSpPr txBox="1"/>
            <p:nvPr/>
          </p:nvSpPr>
          <p:spPr>
            <a:xfrm>
              <a:off x="105747" y="6187027"/>
              <a:ext cx="1799253" cy="2683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 err="1" smtClean="0"/>
                <a:t>Kirish</a:t>
              </a:r>
              <a:r>
                <a:rPr lang="en-US" sz="1400" dirty="0" smtClean="0"/>
                <a:t>: Analog Signal</a:t>
              </a:r>
              <a:endParaRPr lang="en-US" sz="1400" dirty="0"/>
            </a:p>
          </p:txBody>
        </p:sp>
        <p:sp>
          <p:nvSpPr>
            <p:cNvPr id="141" name="TextBox 140"/>
            <p:cNvSpPr txBox="1"/>
            <p:nvPr/>
          </p:nvSpPr>
          <p:spPr>
            <a:xfrm>
              <a:off x="2219084" y="5557978"/>
              <a:ext cx="1422330" cy="4562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 err="1" smtClean="0"/>
                <a:t>Namuna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olish</a:t>
              </a:r>
              <a:endParaRPr lang="en-US" sz="1400" dirty="0" smtClean="0"/>
            </a:p>
            <a:p>
              <a:pPr algn="ctr"/>
              <a:r>
                <a:rPr lang="en-US" sz="1400" dirty="0" err="1" smtClean="0"/>
                <a:t>va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ushlab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turish</a:t>
              </a:r>
              <a:endParaRPr lang="en-US" sz="1400" dirty="0"/>
            </a:p>
          </p:txBody>
        </p:sp>
        <p:sp>
          <p:nvSpPr>
            <p:cNvPr id="142" name="TextBox 141"/>
            <p:cNvSpPr txBox="1"/>
            <p:nvPr/>
          </p:nvSpPr>
          <p:spPr>
            <a:xfrm>
              <a:off x="6705600" y="4876800"/>
              <a:ext cx="1295400" cy="4562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 err="1" smtClean="0"/>
                <a:t>Kvantlash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va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kodlash</a:t>
              </a:r>
              <a:endParaRPr lang="en-US" sz="1400" dirty="0"/>
            </a:p>
          </p:txBody>
        </p:sp>
        <p:sp>
          <p:nvSpPr>
            <p:cNvPr id="143" name="Flowchart: Connector 142"/>
            <p:cNvSpPr/>
            <p:nvPr/>
          </p:nvSpPr>
          <p:spPr>
            <a:xfrm>
              <a:off x="8137957" y="5370695"/>
              <a:ext cx="45719" cy="65720"/>
            </a:xfrm>
            <a:prstGeom prst="flowChartConnector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4" name="Flowchart: Connector 143"/>
            <p:cNvSpPr/>
            <p:nvPr/>
          </p:nvSpPr>
          <p:spPr>
            <a:xfrm>
              <a:off x="8137957" y="5496853"/>
              <a:ext cx="45719" cy="65720"/>
            </a:xfrm>
            <a:prstGeom prst="flowChartConnector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5" name="Flowchart: Connector 144"/>
            <p:cNvSpPr/>
            <p:nvPr/>
          </p:nvSpPr>
          <p:spPr>
            <a:xfrm>
              <a:off x="8137957" y="5639755"/>
              <a:ext cx="45719" cy="65720"/>
            </a:xfrm>
            <a:prstGeom prst="flowChartConnector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Rectangle 3"/>
          <p:cNvSpPr/>
          <p:nvPr/>
        </p:nvSpPr>
        <p:spPr>
          <a:xfrm>
            <a:off x="2474186" y="3962400"/>
            <a:ext cx="6060214" cy="2452206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4202052" y="3669268"/>
            <a:ext cx="4332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</a:rPr>
              <a:t>Analogdan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Raqamliga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o’tkazuvchi</a:t>
            </a:r>
            <a:endParaRPr lang="en-US" dirty="0">
              <a:solidFill>
                <a:srgbClr val="FF0000"/>
              </a:solidFill>
            </a:endParaRPr>
          </a:p>
        </p:txBody>
      </p:sp>
      <p:grpSp>
        <p:nvGrpSpPr>
          <p:cNvPr id="137" name="Group 136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138" name="Rectangle 137"/>
            <p:cNvSpPr/>
            <p:nvPr/>
          </p:nvSpPr>
          <p:spPr>
            <a:xfrm>
              <a:off x="6685384" y="0"/>
              <a:ext cx="2458616" cy="2002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9" name="Group 138"/>
            <p:cNvGrpSpPr/>
            <p:nvPr/>
          </p:nvGrpSpPr>
          <p:grpSpPr>
            <a:xfrm>
              <a:off x="6685384" y="0"/>
              <a:ext cx="2484000" cy="2002234"/>
              <a:chOff x="6685384" y="0"/>
              <a:chExt cx="2484000" cy="2002234"/>
            </a:xfrm>
          </p:grpSpPr>
          <p:sp>
            <p:nvSpPr>
              <p:cNvPr id="147" name="Rectangle 146"/>
              <p:cNvSpPr/>
              <p:nvPr/>
            </p:nvSpPr>
            <p:spPr>
              <a:xfrm>
                <a:off x="6685384" y="0"/>
                <a:ext cx="2484000" cy="200223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  <a:scene3d>
                <a:camera prst="obliqueTop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>
                <a:prstTxWarp prst="textInflateTop">
                  <a:avLst/>
                </a:prstTxWarp>
              </a:bodyPr>
              <a:lstStyle/>
              <a:p>
                <a:pPr algn="ctr"/>
                <a:endParaRPr lang="en-US" sz="1100" b="1" spc="300" dirty="0">
                  <a:ln w="0"/>
                  <a:solidFill>
                    <a:srgbClr val="7030A0"/>
                  </a:solidFill>
                  <a:effectLst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148" name="Rectangle 147"/>
              <p:cNvSpPr/>
              <p:nvPr/>
            </p:nvSpPr>
            <p:spPr>
              <a:xfrm>
                <a:off x="6760840" y="251938"/>
                <a:ext cx="2383160" cy="1361202"/>
              </a:xfrm>
              <a:prstGeom prst="rect">
                <a:avLst/>
              </a:prstGeom>
            </p:spPr>
            <p:txBody>
              <a:bodyPr>
                <a:prstTxWarp prst="textDeflateInflate">
                  <a:avLst/>
                </a:prstTxWarp>
                <a:spAutoFit/>
              </a:bodyPr>
              <a:lstStyle/>
              <a:p>
                <a:pPr algn="ctr"/>
                <a:r>
                  <a:rPr lang="en-US" b="1" spc="300" dirty="0">
                    <a:ln w="0"/>
                    <a:solidFill>
                      <a:schemeClr val="accent2">
                        <a:lumMod val="75000"/>
                      </a:schemeClr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MEXATRON TIZIMLAR UCHUN </a:t>
                </a:r>
                <a:r>
                  <a:rPr lang="en-US" b="1" spc="300" dirty="0">
                    <a:ln w="0"/>
                    <a:solidFill>
                      <a:srgbClr val="C00000"/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ELEKTRONIKA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60224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248400" cy="1143000"/>
          </a:xfrm>
        </p:spPr>
        <p:txBody>
          <a:bodyPr/>
          <a:lstStyle/>
          <a:p>
            <a:r>
              <a:rPr lang="en-US" dirty="0"/>
              <a:t>ADC </a:t>
            </a:r>
            <a:r>
              <a:rPr lang="en-US" dirty="0" err="1"/>
              <a:t>konvertatsiya</a:t>
            </a:r>
            <a:r>
              <a:rPr lang="en-US" dirty="0"/>
              <a:t> </a:t>
            </a:r>
            <a:r>
              <a:rPr lang="en-US" dirty="0" err="1"/>
              <a:t>jarayoni</a:t>
            </a:r>
            <a:endParaRPr lang="en-US" dirty="0"/>
          </a:p>
        </p:txBody>
      </p:sp>
      <p:sp>
        <p:nvSpPr>
          <p:cNvPr id="54" name="Line 23"/>
          <p:cNvSpPr>
            <a:spLocks noChangeShapeType="1"/>
          </p:cNvSpPr>
          <p:nvPr/>
        </p:nvSpPr>
        <p:spPr bwMode="auto">
          <a:xfrm flipV="1">
            <a:off x="4614470" y="2137262"/>
            <a:ext cx="0" cy="240510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6" name="Text Box 26"/>
          <p:cNvSpPr txBox="1">
            <a:spLocks noChangeArrowheads="1"/>
          </p:cNvSpPr>
          <p:nvPr/>
        </p:nvSpPr>
        <p:spPr bwMode="auto">
          <a:xfrm>
            <a:off x="8276846" y="4534212"/>
            <a:ext cx="714754" cy="4712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sz="1800">
                <a:latin typeface="Arial" charset="0"/>
              </a:rPr>
              <a:t>t</a:t>
            </a:r>
          </a:p>
        </p:txBody>
      </p:sp>
      <p:sp>
        <p:nvSpPr>
          <p:cNvPr id="57" name="Freeform 27"/>
          <p:cNvSpPr>
            <a:spLocks/>
          </p:cNvSpPr>
          <p:nvPr/>
        </p:nvSpPr>
        <p:spPr bwMode="auto">
          <a:xfrm>
            <a:off x="4616438" y="2724770"/>
            <a:ext cx="3750983" cy="1356572"/>
          </a:xfrm>
          <a:custGeom>
            <a:avLst/>
            <a:gdLst>
              <a:gd name="T0" fmla="*/ 0 w 1905"/>
              <a:gd name="T1" fmla="*/ 550863 h 665"/>
              <a:gd name="T2" fmla="*/ 647700 w 1905"/>
              <a:gd name="T3" fmla="*/ 47625 h 665"/>
              <a:gd name="T4" fmla="*/ 1295400 w 1905"/>
              <a:gd name="T5" fmla="*/ 839788 h 665"/>
              <a:gd name="T6" fmla="*/ 1655763 w 1905"/>
              <a:gd name="T7" fmla="*/ 1055688 h 665"/>
              <a:gd name="T8" fmla="*/ 2016125 w 1905"/>
              <a:gd name="T9" fmla="*/ 839788 h 665"/>
              <a:gd name="T10" fmla="*/ 2447925 w 1905"/>
              <a:gd name="T11" fmla="*/ 766763 h 665"/>
              <a:gd name="T12" fmla="*/ 3024188 w 1905"/>
              <a:gd name="T13" fmla="*/ 623888 h 66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905" h="665">
                <a:moveTo>
                  <a:pt x="0" y="347"/>
                </a:moveTo>
                <a:cubicBezTo>
                  <a:pt x="136" y="173"/>
                  <a:pt x="272" y="0"/>
                  <a:pt x="408" y="30"/>
                </a:cubicBezTo>
                <a:cubicBezTo>
                  <a:pt x="544" y="60"/>
                  <a:pt x="710" y="423"/>
                  <a:pt x="816" y="529"/>
                </a:cubicBezTo>
                <a:cubicBezTo>
                  <a:pt x="922" y="635"/>
                  <a:pt x="967" y="665"/>
                  <a:pt x="1043" y="665"/>
                </a:cubicBezTo>
                <a:cubicBezTo>
                  <a:pt x="1119" y="665"/>
                  <a:pt x="1187" y="559"/>
                  <a:pt x="1270" y="529"/>
                </a:cubicBezTo>
                <a:cubicBezTo>
                  <a:pt x="1353" y="499"/>
                  <a:pt x="1436" y="506"/>
                  <a:pt x="1542" y="483"/>
                </a:cubicBezTo>
                <a:cubicBezTo>
                  <a:pt x="1648" y="460"/>
                  <a:pt x="1776" y="426"/>
                  <a:pt x="1905" y="393"/>
                </a:cubicBezTo>
              </a:path>
            </a:pathLst>
          </a:custGeom>
          <a:noFill/>
          <a:ln w="28575" cmpd="sng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" name="Line 24"/>
          <p:cNvSpPr>
            <a:spLocks noChangeShapeType="1"/>
          </p:cNvSpPr>
          <p:nvPr/>
        </p:nvSpPr>
        <p:spPr bwMode="auto">
          <a:xfrm flipV="1">
            <a:off x="4437258" y="4356735"/>
            <a:ext cx="4284587" cy="204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529577" y="2526268"/>
            <a:ext cx="22334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</a:rPr>
              <a:t>Uzluksiz</a:t>
            </a:r>
            <a:r>
              <a:rPr lang="en-US" dirty="0" smtClean="0">
                <a:solidFill>
                  <a:srgbClr val="FF0000"/>
                </a:solidFill>
              </a:rPr>
              <a:t> Signal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6" name="Straight Arrow Connector 5"/>
          <p:cNvCxnSpPr>
            <a:stCxn id="3" idx="1"/>
          </p:cNvCxnSpPr>
          <p:nvPr/>
        </p:nvCxnSpPr>
        <p:spPr>
          <a:xfrm flipH="1">
            <a:off x="5867400" y="2710934"/>
            <a:ext cx="662177" cy="457200"/>
          </a:xfrm>
          <a:prstGeom prst="straightConnector1">
            <a:avLst/>
          </a:prstGeom>
          <a:ln w="22225">
            <a:solidFill>
              <a:srgbClr val="FF0000"/>
            </a:solidFill>
            <a:headEnd type="none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Content Placeholder 3"/>
          <p:cNvSpPr>
            <a:spLocks noGrp="1"/>
          </p:cNvSpPr>
          <p:nvPr>
            <p:ph sz="half" idx="1"/>
          </p:nvPr>
        </p:nvSpPr>
        <p:spPr>
          <a:xfrm>
            <a:off x="0" y="1295400"/>
            <a:ext cx="4343400" cy="5334000"/>
          </a:xfrm>
        </p:spPr>
        <p:txBody>
          <a:bodyPr>
            <a:normAutofit/>
          </a:bodyPr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b="1" dirty="0" err="1" smtClean="0">
                <a:latin typeface="Arial" charset="0"/>
              </a:rPr>
              <a:t>Namuna</a:t>
            </a:r>
            <a:r>
              <a:rPr lang="en-US" b="1" dirty="0" smtClean="0">
                <a:latin typeface="Arial" charset="0"/>
              </a:rPr>
              <a:t> </a:t>
            </a:r>
            <a:r>
              <a:rPr lang="en-US" b="1" dirty="0" err="1" smtClean="0">
                <a:latin typeface="Arial" charset="0"/>
              </a:rPr>
              <a:t>olish</a:t>
            </a:r>
            <a:r>
              <a:rPr lang="en-US" b="1" dirty="0" smtClean="0">
                <a:latin typeface="Arial" charset="0"/>
              </a:rPr>
              <a:t> </a:t>
            </a:r>
            <a:r>
              <a:rPr lang="en-US" b="1" dirty="0" err="1" smtClean="0">
                <a:latin typeface="Arial" charset="0"/>
              </a:rPr>
              <a:t>va</a:t>
            </a:r>
            <a:r>
              <a:rPr lang="en-US" b="1" dirty="0" smtClean="0">
                <a:latin typeface="Arial" charset="0"/>
              </a:rPr>
              <a:t> </a:t>
            </a:r>
            <a:r>
              <a:rPr lang="en-US" b="1" dirty="0" err="1" smtClean="0">
                <a:latin typeface="Arial" charset="0"/>
              </a:rPr>
              <a:t>ushlab</a:t>
            </a:r>
            <a:r>
              <a:rPr lang="en-US" b="1" dirty="0" smtClean="0">
                <a:latin typeface="Arial" charset="0"/>
              </a:rPr>
              <a:t> </a:t>
            </a:r>
            <a:r>
              <a:rPr lang="en-US" b="1" dirty="0" err="1" smtClean="0">
                <a:latin typeface="Arial" charset="0"/>
              </a:rPr>
              <a:t>turish</a:t>
            </a:r>
            <a:endParaRPr lang="en-US" b="1" dirty="0" smtClean="0">
              <a:latin typeface="Arial" charset="0"/>
            </a:endParaRPr>
          </a:p>
          <a:p>
            <a:pPr marL="0" indent="0" algn="ctr">
              <a:lnSpc>
                <a:spcPct val="90000"/>
              </a:lnSpc>
              <a:buNone/>
            </a:pPr>
            <a:endParaRPr lang="en-US" b="1" dirty="0" smtClean="0">
              <a:latin typeface="Arial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en-US" dirty="0">
              <a:latin typeface="Arial" charset="0"/>
            </a:endParaRPr>
          </a:p>
          <a:p>
            <a:endParaRPr lang="en-US" dirty="0"/>
          </a:p>
        </p:txBody>
      </p:sp>
      <p:grpSp>
        <p:nvGrpSpPr>
          <p:cNvPr id="10" name="Group 9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11" name="Rectangle 10"/>
            <p:cNvSpPr/>
            <p:nvPr/>
          </p:nvSpPr>
          <p:spPr>
            <a:xfrm>
              <a:off x="6685384" y="0"/>
              <a:ext cx="2458616" cy="2002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6685384" y="0"/>
              <a:ext cx="2484000" cy="2002234"/>
              <a:chOff x="6685384" y="0"/>
              <a:chExt cx="2484000" cy="2002234"/>
            </a:xfrm>
          </p:grpSpPr>
          <p:sp>
            <p:nvSpPr>
              <p:cNvPr id="13" name="Rectangle 12"/>
              <p:cNvSpPr/>
              <p:nvPr/>
            </p:nvSpPr>
            <p:spPr>
              <a:xfrm>
                <a:off x="6685384" y="0"/>
                <a:ext cx="2484000" cy="200223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  <a:scene3d>
                <a:camera prst="obliqueTop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>
                <a:prstTxWarp prst="textInflateTop">
                  <a:avLst/>
                </a:prstTxWarp>
              </a:bodyPr>
              <a:lstStyle/>
              <a:p>
                <a:pPr algn="ctr"/>
                <a:endParaRPr lang="en-US" sz="1100" b="1" spc="300" dirty="0">
                  <a:ln w="0"/>
                  <a:solidFill>
                    <a:srgbClr val="7030A0"/>
                  </a:solidFill>
                  <a:effectLst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6760840" y="251938"/>
                <a:ext cx="2383160" cy="1361202"/>
              </a:xfrm>
              <a:prstGeom prst="rect">
                <a:avLst/>
              </a:prstGeom>
            </p:spPr>
            <p:txBody>
              <a:bodyPr>
                <a:prstTxWarp prst="textDeflateInflate">
                  <a:avLst/>
                </a:prstTxWarp>
                <a:spAutoFit/>
              </a:bodyPr>
              <a:lstStyle/>
              <a:p>
                <a:pPr algn="ctr"/>
                <a:r>
                  <a:rPr lang="en-US" b="1" spc="300" dirty="0">
                    <a:ln w="0"/>
                    <a:solidFill>
                      <a:schemeClr val="accent2">
                        <a:lumMod val="75000"/>
                      </a:schemeClr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MEXATRON TIZIMLAR UCHUN </a:t>
                </a:r>
                <a:r>
                  <a:rPr lang="en-US" b="1" spc="300" dirty="0">
                    <a:ln w="0"/>
                    <a:solidFill>
                      <a:srgbClr val="C00000"/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ELEKTRONIKA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10062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241" y="235086"/>
            <a:ext cx="6278256" cy="1143000"/>
          </a:xfrm>
        </p:spPr>
        <p:txBody>
          <a:bodyPr/>
          <a:lstStyle/>
          <a:p>
            <a:r>
              <a:rPr lang="en-US" dirty="0"/>
              <a:t>ADC </a:t>
            </a:r>
            <a:r>
              <a:rPr lang="en-US" dirty="0" err="1"/>
              <a:t>konvertatsiya</a:t>
            </a:r>
            <a:r>
              <a:rPr lang="en-US" dirty="0"/>
              <a:t> </a:t>
            </a:r>
            <a:r>
              <a:rPr lang="en-US" dirty="0" err="1"/>
              <a:t>jarayoni</a:t>
            </a:r>
            <a:endParaRPr lang="en-US" dirty="0"/>
          </a:p>
        </p:txBody>
      </p:sp>
      <p:grpSp>
        <p:nvGrpSpPr>
          <p:cNvPr id="53" name="Group 52"/>
          <p:cNvGrpSpPr/>
          <p:nvPr/>
        </p:nvGrpSpPr>
        <p:grpSpPr>
          <a:xfrm>
            <a:off x="4437258" y="2137262"/>
            <a:ext cx="4554342" cy="2868179"/>
            <a:chOff x="2563813" y="2052637"/>
            <a:chExt cx="3671887" cy="2232025"/>
          </a:xfrm>
        </p:grpSpPr>
        <p:sp>
          <p:nvSpPr>
            <p:cNvPr id="54" name="Line 23"/>
            <p:cNvSpPr>
              <a:spLocks noChangeShapeType="1"/>
            </p:cNvSpPr>
            <p:nvPr/>
          </p:nvSpPr>
          <p:spPr bwMode="auto">
            <a:xfrm flipV="1">
              <a:off x="2706688" y="2052637"/>
              <a:ext cx="0" cy="18716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6" name="Text Box 26"/>
            <p:cNvSpPr txBox="1">
              <a:spLocks noChangeArrowheads="1"/>
            </p:cNvSpPr>
            <p:nvPr/>
          </p:nvSpPr>
          <p:spPr bwMode="auto">
            <a:xfrm>
              <a:off x="5659438" y="3917950"/>
              <a:ext cx="576262" cy="3667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fr-FR" sz="1800">
                  <a:latin typeface="Arial" charset="0"/>
                </a:rPr>
                <a:t>t</a:t>
              </a:r>
            </a:p>
          </p:txBody>
        </p:sp>
        <p:sp>
          <p:nvSpPr>
            <p:cNvPr id="57" name="Freeform 27"/>
            <p:cNvSpPr>
              <a:spLocks/>
            </p:cNvSpPr>
            <p:nvPr/>
          </p:nvSpPr>
          <p:spPr bwMode="auto">
            <a:xfrm>
              <a:off x="2708275" y="2509837"/>
              <a:ext cx="3024188" cy="1055688"/>
            </a:xfrm>
            <a:custGeom>
              <a:avLst/>
              <a:gdLst>
                <a:gd name="T0" fmla="*/ 0 w 1905"/>
                <a:gd name="T1" fmla="*/ 550863 h 665"/>
                <a:gd name="T2" fmla="*/ 647700 w 1905"/>
                <a:gd name="T3" fmla="*/ 47625 h 665"/>
                <a:gd name="T4" fmla="*/ 1295400 w 1905"/>
                <a:gd name="T5" fmla="*/ 839788 h 665"/>
                <a:gd name="T6" fmla="*/ 1655763 w 1905"/>
                <a:gd name="T7" fmla="*/ 1055688 h 665"/>
                <a:gd name="T8" fmla="*/ 2016125 w 1905"/>
                <a:gd name="T9" fmla="*/ 839788 h 665"/>
                <a:gd name="T10" fmla="*/ 2447925 w 1905"/>
                <a:gd name="T11" fmla="*/ 766763 h 665"/>
                <a:gd name="T12" fmla="*/ 3024188 w 1905"/>
                <a:gd name="T13" fmla="*/ 623888 h 6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905" h="665">
                  <a:moveTo>
                    <a:pt x="0" y="347"/>
                  </a:moveTo>
                  <a:cubicBezTo>
                    <a:pt x="136" y="173"/>
                    <a:pt x="272" y="0"/>
                    <a:pt x="408" y="30"/>
                  </a:cubicBezTo>
                  <a:cubicBezTo>
                    <a:pt x="544" y="60"/>
                    <a:pt x="710" y="423"/>
                    <a:pt x="816" y="529"/>
                  </a:cubicBezTo>
                  <a:cubicBezTo>
                    <a:pt x="922" y="635"/>
                    <a:pt x="967" y="665"/>
                    <a:pt x="1043" y="665"/>
                  </a:cubicBezTo>
                  <a:cubicBezTo>
                    <a:pt x="1119" y="665"/>
                    <a:pt x="1187" y="559"/>
                    <a:pt x="1270" y="529"/>
                  </a:cubicBezTo>
                  <a:cubicBezTo>
                    <a:pt x="1353" y="499"/>
                    <a:pt x="1436" y="506"/>
                    <a:pt x="1542" y="483"/>
                  </a:cubicBezTo>
                  <a:cubicBezTo>
                    <a:pt x="1648" y="460"/>
                    <a:pt x="1776" y="426"/>
                    <a:pt x="1905" y="393"/>
                  </a:cubicBezTo>
                </a:path>
              </a:pathLst>
            </a:custGeom>
            <a:noFill/>
            <a:ln w="28575" cmpd="sng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58" name="Group 62"/>
            <p:cNvGrpSpPr>
              <a:grpSpLocks/>
            </p:cNvGrpSpPr>
            <p:nvPr/>
          </p:nvGrpSpPr>
          <p:grpSpPr bwMode="auto">
            <a:xfrm>
              <a:off x="2706688" y="2555875"/>
              <a:ext cx="3024187" cy="1233487"/>
              <a:chOff x="3379" y="3067"/>
              <a:chExt cx="1905" cy="777"/>
            </a:xfrm>
          </p:grpSpPr>
          <p:grpSp>
            <p:nvGrpSpPr>
              <p:cNvPr id="66" name="Group 45"/>
              <p:cNvGrpSpPr>
                <a:grpSpLocks/>
              </p:cNvGrpSpPr>
              <p:nvPr/>
            </p:nvGrpSpPr>
            <p:grpSpPr bwMode="auto">
              <a:xfrm>
                <a:off x="3515" y="3067"/>
                <a:ext cx="1769" cy="777"/>
                <a:chOff x="3515" y="3067"/>
                <a:chExt cx="1769" cy="777"/>
              </a:xfrm>
            </p:grpSpPr>
            <p:sp>
              <p:nvSpPr>
                <p:cNvPr id="68" name="Line 28"/>
                <p:cNvSpPr>
                  <a:spLocks noChangeShapeType="1"/>
                </p:cNvSpPr>
                <p:nvPr/>
              </p:nvSpPr>
              <p:spPr bwMode="auto">
                <a:xfrm flipV="1">
                  <a:off x="3515" y="3222"/>
                  <a:ext cx="0" cy="616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69" name="Line 29"/>
                <p:cNvSpPr>
                  <a:spLocks noChangeShapeType="1"/>
                </p:cNvSpPr>
                <p:nvPr/>
              </p:nvSpPr>
              <p:spPr bwMode="auto">
                <a:xfrm flipV="1">
                  <a:off x="3651" y="3101"/>
                  <a:ext cx="0" cy="737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0" name="Line 30"/>
                <p:cNvSpPr>
                  <a:spLocks noChangeShapeType="1"/>
                </p:cNvSpPr>
                <p:nvPr/>
              </p:nvSpPr>
              <p:spPr bwMode="auto">
                <a:xfrm flipV="1">
                  <a:off x="3787" y="3067"/>
                  <a:ext cx="0" cy="771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1" name="Line 31"/>
                <p:cNvSpPr>
                  <a:spLocks noChangeShapeType="1"/>
                </p:cNvSpPr>
                <p:nvPr/>
              </p:nvSpPr>
              <p:spPr bwMode="auto">
                <a:xfrm flipV="1">
                  <a:off x="3923" y="3173"/>
                  <a:ext cx="0" cy="665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2" name="Line 32"/>
                <p:cNvSpPr>
                  <a:spLocks noChangeShapeType="1"/>
                </p:cNvSpPr>
                <p:nvPr/>
              </p:nvSpPr>
              <p:spPr bwMode="auto">
                <a:xfrm flipV="1">
                  <a:off x="4059" y="3373"/>
                  <a:ext cx="0" cy="465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3" name="Line 33"/>
                <p:cNvSpPr>
                  <a:spLocks noChangeShapeType="1"/>
                </p:cNvSpPr>
                <p:nvPr/>
              </p:nvSpPr>
              <p:spPr bwMode="auto">
                <a:xfrm flipV="1">
                  <a:off x="4195" y="3566"/>
                  <a:ext cx="0" cy="272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4" name="Line 34"/>
                <p:cNvSpPr>
                  <a:spLocks noChangeShapeType="1"/>
                </p:cNvSpPr>
                <p:nvPr/>
              </p:nvSpPr>
              <p:spPr bwMode="auto">
                <a:xfrm flipV="1">
                  <a:off x="4332" y="3678"/>
                  <a:ext cx="0" cy="160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5" name="Line 35"/>
                <p:cNvSpPr>
                  <a:spLocks noChangeShapeType="1"/>
                </p:cNvSpPr>
                <p:nvPr/>
              </p:nvSpPr>
              <p:spPr bwMode="auto">
                <a:xfrm flipV="1">
                  <a:off x="4468" y="3696"/>
                  <a:ext cx="0" cy="142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6" name="Line 36"/>
                <p:cNvSpPr>
                  <a:spLocks noChangeShapeType="1"/>
                </p:cNvSpPr>
                <p:nvPr/>
              </p:nvSpPr>
              <p:spPr bwMode="auto">
                <a:xfrm flipV="1">
                  <a:off x="4604" y="3597"/>
                  <a:ext cx="0" cy="247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7" name="Line 37"/>
                <p:cNvSpPr>
                  <a:spLocks noChangeShapeType="1"/>
                </p:cNvSpPr>
                <p:nvPr/>
              </p:nvSpPr>
              <p:spPr bwMode="auto">
                <a:xfrm flipV="1">
                  <a:off x="4740" y="3551"/>
                  <a:ext cx="0" cy="293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8" name="Line 38"/>
                <p:cNvSpPr>
                  <a:spLocks noChangeShapeType="1"/>
                </p:cNvSpPr>
                <p:nvPr/>
              </p:nvSpPr>
              <p:spPr bwMode="auto">
                <a:xfrm flipV="1">
                  <a:off x="4876" y="3533"/>
                  <a:ext cx="0" cy="311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9" name="Line 39"/>
                <p:cNvSpPr>
                  <a:spLocks noChangeShapeType="1"/>
                </p:cNvSpPr>
                <p:nvPr/>
              </p:nvSpPr>
              <p:spPr bwMode="auto">
                <a:xfrm flipV="1">
                  <a:off x="5012" y="3497"/>
                  <a:ext cx="0" cy="347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80" name="Line 40"/>
                <p:cNvSpPr>
                  <a:spLocks noChangeShapeType="1"/>
                </p:cNvSpPr>
                <p:nvPr/>
              </p:nvSpPr>
              <p:spPr bwMode="auto">
                <a:xfrm flipV="1">
                  <a:off x="5148" y="3469"/>
                  <a:ext cx="0" cy="375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81" name="Line 41"/>
                <p:cNvSpPr>
                  <a:spLocks noChangeShapeType="1"/>
                </p:cNvSpPr>
                <p:nvPr/>
              </p:nvSpPr>
              <p:spPr bwMode="auto">
                <a:xfrm flipV="1">
                  <a:off x="5284" y="3430"/>
                  <a:ext cx="0" cy="414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67" name="Line 61"/>
              <p:cNvSpPr>
                <a:spLocks noChangeShapeType="1"/>
              </p:cNvSpPr>
              <p:nvPr/>
            </p:nvSpPr>
            <p:spPr bwMode="auto">
              <a:xfrm flipV="1">
                <a:off x="3379" y="3385"/>
                <a:ext cx="0" cy="453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59" name="Line 24"/>
            <p:cNvSpPr>
              <a:spLocks noChangeShapeType="1"/>
            </p:cNvSpPr>
            <p:nvPr/>
          </p:nvSpPr>
          <p:spPr bwMode="auto">
            <a:xfrm flipV="1">
              <a:off x="2563813" y="3779837"/>
              <a:ext cx="3454400" cy="15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1" name="Content Placeholder 3"/>
          <p:cNvSpPr>
            <a:spLocks noGrp="1"/>
          </p:cNvSpPr>
          <p:nvPr>
            <p:ph sz="half" idx="1"/>
          </p:nvPr>
        </p:nvSpPr>
        <p:spPr>
          <a:xfrm>
            <a:off x="0" y="1295400"/>
            <a:ext cx="4343400" cy="5334000"/>
          </a:xfrm>
        </p:spPr>
        <p:txBody>
          <a:bodyPr>
            <a:normAutofit/>
          </a:bodyPr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b="1" dirty="0" err="1">
                <a:latin typeface="Arial" charset="0"/>
              </a:rPr>
              <a:t>Namuna</a:t>
            </a:r>
            <a:r>
              <a:rPr lang="en-US" b="1" dirty="0">
                <a:latin typeface="Arial" charset="0"/>
              </a:rPr>
              <a:t> </a:t>
            </a:r>
            <a:r>
              <a:rPr lang="en-US" b="1" dirty="0" err="1">
                <a:latin typeface="Arial" charset="0"/>
              </a:rPr>
              <a:t>olish</a:t>
            </a:r>
            <a:r>
              <a:rPr lang="en-US" b="1" dirty="0">
                <a:latin typeface="Arial" charset="0"/>
              </a:rPr>
              <a:t> </a:t>
            </a:r>
            <a:r>
              <a:rPr lang="en-US" b="1" dirty="0" err="1">
                <a:latin typeface="Arial" charset="0"/>
              </a:rPr>
              <a:t>va</a:t>
            </a:r>
            <a:r>
              <a:rPr lang="en-US" b="1" dirty="0">
                <a:latin typeface="Arial" charset="0"/>
              </a:rPr>
              <a:t> </a:t>
            </a:r>
            <a:r>
              <a:rPr lang="en-US" b="1" dirty="0" err="1">
                <a:latin typeface="Arial" charset="0"/>
              </a:rPr>
              <a:t>ushlab</a:t>
            </a:r>
            <a:r>
              <a:rPr lang="en-US" b="1" dirty="0">
                <a:latin typeface="Arial" charset="0"/>
              </a:rPr>
              <a:t> </a:t>
            </a:r>
            <a:r>
              <a:rPr lang="en-US" b="1" dirty="0" err="1">
                <a:latin typeface="Arial" charset="0"/>
              </a:rPr>
              <a:t>turish</a:t>
            </a:r>
            <a:endParaRPr lang="en-US" b="1" dirty="0">
              <a:latin typeface="Arial" charset="0"/>
            </a:endParaRPr>
          </a:p>
          <a:p>
            <a:pPr marL="0" indent="0" algn="ctr">
              <a:lnSpc>
                <a:spcPct val="90000"/>
              </a:lnSpc>
              <a:buNone/>
            </a:pPr>
            <a:endParaRPr lang="en-US" b="1" dirty="0" smtClean="0"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en-US" dirty="0">
                <a:latin typeface="Arial" charset="0"/>
              </a:rPr>
              <a:t>Analog </a:t>
            </a:r>
            <a:r>
              <a:rPr lang="en-US" dirty="0" err="1">
                <a:latin typeface="Arial" charset="0"/>
              </a:rPr>
              <a:t>signallarni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bir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xil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vaqt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oralig'ida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o'lchash</a:t>
            </a:r>
            <a:endParaRPr lang="en-US" dirty="0">
              <a:latin typeface="Arial" charset="0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rial" charset="0"/>
              </a:rPr>
              <a:t>Ideal </a:t>
            </a:r>
            <a:r>
              <a:rPr lang="en-US" sz="2000" dirty="0" err="1">
                <a:latin typeface="Arial" charset="0"/>
              </a:rPr>
              <a:t>holda</a:t>
            </a:r>
            <a:r>
              <a:rPr lang="en-US" sz="2000" dirty="0">
                <a:latin typeface="Arial" charset="0"/>
              </a:rPr>
              <a:t>, biz </a:t>
            </a:r>
            <a:r>
              <a:rPr lang="en-US" sz="2000" dirty="0" err="1">
                <a:latin typeface="Arial" charset="0"/>
              </a:rPr>
              <a:t>namuna</a:t>
            </a:r>
            <a:r>
              <a:rPr lang="en-US" sz="2000" dirty="0">
                <a:latin typeface="Arial" charset="0"/>
              </a:rPr>
              <a:t> </a:t>
            </a:r>
            <a:r>
              <a:rPr lang="en-US" sz="2000" dirty="0" err="1">
                <a:latin typeface="Arial" charset="0"/>
              </a:rPr>
              <a:t>olganimizdan</a:t>
            </a:r>
            <a:r>
              <a:rPr lang="en-US" sz="2000" dirty="0">
                <a:latin typeface="Arial" charset="0"/>
              </a:rPr>
              <a:t> </a:t>
            </a:r>
            <a:r>
              <a:rPr lang="en-US" sz="2000" dirty="0" err="1">
                <a:latin typeface="Arial" charset="0"/>
              </a:rPr>
              <a:t>ikki</a:t>
            </a:r>
            <a:r>
              <a:rPr lang="en-US" sz="2000" dirty="0">
                <a:latin typeface="Arial" charset="0"/>
              </a:rPr>
              <a:t> </a:t>
            </a:r>
            <a:r>
              <a:rPr lang="en-US" sz="2000" dirty="0" err="1">
                <a:latin typeface="Arial" charset="0"/>
              </a:rPr>
              <a:t>baravar</a:t>
            </a:r>
            <a:r>
              <a:rPr lang="en-US" sz="2000" dirty="0">
                <a:latin typeface="Arial" charset="0"/>
              </a:rPr>
              <a:t> </a:t>
            </a:r>
            <a:r>
              <a:rPr lang="en-US" sz="2000" dirty="0" err="1" smtClean="0">
                <a:latin typeface="Arial" charset="0"/>
              </a:rPr>
              <a:t>tezroq</a:t>
            </a:r>
            <a:endParaRPr lang="en-US" sz="2000" dirty="0">
              <a:latin typeface="Arial" charset="0"/>
            </a:endParaRPr>
          </a:p>
          <a:p>
            <a:endParaRPr lang="en-US" dirty="0"/>
          </a:p>
        </p:txBody>
      </p:sp>
      <p:grpSp>
        <p:nvGrpSpPr>
          <p:cNvPr id="26" name="Group 25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27" name="Rectangle 26"/>
            <p:cNvSpPr/>
            <p:nvPr/>
          </p:nvSpPr>
          <p:spPr>
            <a:xfrm>
              <a:off x="6685384" y="0"/>
              <a:ext cx="2458616" cy="2002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8" name="Group 27"/>
            <p:cNvGrpSpPr/>
            <p:nvPr/>
          </p:nvGrpSpPr>
          <p:grpSpPr>
            <a:xfrm>
              <a:off x="6685384" y="0"/>
              <a:ext cx="2484000" cy="2002234"/>
              <a:chOff x="6685384" y="0"/>
              <a:chExt cx="2484000" cy="2002234"/>
            </a:xfrm>
          </p:grpSpPr>
          <p:sp>
            <p:nvSpPr>
              <p:cNvPr id="29" name="Rectangle 28"/>
              <p:cNvSpPr/>
              <p:nvPr/>
            </p:nvSpPr>
            <p:spPr>
              <a:xfrm>
                <a:off x="6685384" y="0"/>
                <a:ext cx="2484000" cy="200223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  <a:scene3d>
                <a:camera prst="obliqueTop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>
                <a:prstTxWarp prst="textInflateTop">
                  <a:avLst/>
                </a:prstTxWarp>
              </a:bodyPr>
              <a:lstStyle/>
              <a:p>
                <a:pPr algn="ctr"/>
                <a:endParaRPr lang="en-US" sz="1100" b="1" spc="300" dirty="0">
                  <a:ln w="0"/>
                  <a:solidFill>
                    <a:srgbClr val="7030A0"/>
                  </a:solidFill>
                  <a:effectLst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30" name="Rectangle 29"/>
              <p:cNvSpPr/>
              <p:nvPr/>
            </p:nvSpPr>
            <p:spPr>
              <a:xfrm>
                <a:off x="6760840" y="251938"/>
                <a:ext cx="2383160" cy="1361202"/>
              </a:xfrm>
              <a:prstGeom prst="rect">
                <a:avLst/>
              </a:prstGeom>
            </p:spPr>
            <p:txBody>
              <a:bodyPr>
                <a:prstTxWarp prst="textDeflateInflate">
                  <a:avLst/>
                </a:prstTxWarp>
                <a:spAutoFit/>
              </a:bodyPr>
              <a:lstStyle/>
              <a:p>
                <a:pPr algn="ctr"/>
                <a:r>
                  <a:rPr lang="en-US" b="1" spc="300" dirty="0">
                    <a:ln w="0"/>
                    <a:solidFill>
                      <a:schemeClr val="accent2">
                        <a:lumMod val="75000"/>
                      </a:schemeClr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MEXATRON TIZIMLAR UCHUN </a:t>
                </a:r>
                <a:r>
                  <a:rPr lang="en-US" b="1" spc="300" dirty="0">
                    <a:ln w="0"/>
                    <a:solidFill>
                      <a:srgbClr val="C00000"/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ELEKTRONIKA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28521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414" y="208383"/>
            <a:ext cx="6301532" cy="1143000"/>
          </a:xfrm>
        </p:spPr>
        <p:txBody>
          <a:bodyPr/>
          <a:lstStyle/>
          <a:p>
            <a:r>
              <a:rPr lang="en-US" dirty="0"/>
              <a:t>ADC </a:t>
            </a:r>
            <a:r>
              <a:rPr lang="en-US" dirty="0" err="1"/>
              <a:t>konvertatsiya</a:t>
            </a:r>
            <a:r>
              <a:rPr lang="en-US" dirty="0"/>
              <a:t> </a:t>
            </a:r>
            <a:r>
              <a:rPr lang="en-US" dirty="0" err="1"/>
              <a:t>jarayoni</a:t>
            </a:r>
            <a:endParaRPr lang="en-US" dirty="0"/>
          </a:p>
        </p:txBody>
      </p:sp>
      <p:sp>
        <p:nvSpPr>
          <p:cNvPr id="56" name="Text Box 26"/>
          <p:cNvSpPr txBox="1">
            <a:spLocks noChangeArrowheads="1"/>
          </p:cNvSpPr>
          <p:nvPr/>
        </p:nvSpPr>
        <p:spPr bwMode="auto">
          <a:xfrm>
            <a:off x="8276846" y="4534212"/>
            <a:ext cx="714754" cy="4712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sz="1800">
                <a:latin typeface="Arial" charset="0"/>
              </a:rPr>
              <a:t>t</a:t>
            </a:r>
          </a:p>
        </p:txBody>
      </p:sp>
      <p:sp>
        <p:nvSpPr>
          <p:cNvPr id="10" name="Rectangle 9"/>
          <p:cNvSpPr/>
          <p:nvPr/>
        </p:nvSpPr>
        <p:spPr>
          <a:xfrm>
            <a:off x="76200" y="3570332"/>
            <a:ext cx="4191000" cy="29066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" name="Group 4"/>
          <p:cNvGrpSpPr/>
          <p:nvPr/>
        </p:nvGrpSpPr>
        <p:grpSpPr>
          <a:xfrm>
            <a:off x="4437258" y="2137262"/>
            <a:ext cx="4284587" cy="2405109"/>
            <a:chOff x="4437258" y="2137262"/>
            <a:chExt cx="4284587" cy="2405109"/>
          </a:xfrm>
        </p:grpSpPr>
        <p:sp>
          <p:nvSpPr>
            <p:cNvPr id="54" name="Line 23"/>
            <p:cNvSpPr>
              <a:spLocks noChangeShapeType="1"/>
            </p:cNvSpPr>
            <p:nvPr/>
          </p:nvSpPr>
          <p:spPr bwMode="auto">
            <a:xfrm flipV="1">
              <a:off x="4614470" y="2137262"/>
              <a:ext cx="0" cy="240510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" name="Freeform 27"/>
            <p:cNvSpPr>
              <a:spLocks/>
            </p:cNvSpPr>
            <p:nvPr/>
          </p:nvSpPr>
          <p:spPr bwMode="auto">
            <a:xfrm>
              <a:off x="4616438" y="2724770"/>
              <a:ext cx="3750983" cy="1356572"/>
            </a:xfrm>
            <a:custGeom>
              <a:avLst/>
              <a:gdLst>
                <a:gd name="T0" fmla="*/ 0 w 1905"/>
                <a:gd name="T1" fmla="*/ 550863 h 665"/>
                <a:gd name="T2" fmla="*/ 647700 w 1905"/>
                <a:gd name="T3" fmla="*/ 47625 h 665"/>
                <a:gd name="T4" fmla="*/ 1295400 w 1905"/>
                <a:gd name="T5" fmla="*/ 839788 h 665"/>
                <a:gd name="T6" fmla="*/ 1655763 w 1905"/>
                <a:gd name="T7" fmla="*/ 1055688 h 665"/>
                <a:gd name="T8" fmla="*/ 2016125 w 1905"/>
                <a:gd name="T9" fmla="*/ 839788 h 665"/>
                <a:gd name="T10" fmla="*/ 2447925 w 1905"/>
                <a:gd name="T11" fmla="*/ 766763 h 665"/>
                <a:gd name="T12" fmla="*/ 3024188 w 1905"/>
                <a:gd name="T13" fmla="*/ 623888 h 6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905" h="665">
                  <a:moveTo>
                    <a:pt x="0" y="347"/>
                  </a:moveTo>
                  <a:cubicBezTo>
                    <a:pt x="136" y="173"/>
                    <a:pt x="272" y="0"/>
                    <a:pt x="408" y="30"/>
                  </a:cubicBezTo>
                  <a:cubicBezTo>
                    <a:pt x="544" y="60"/>
                    <a:pt x="710" y="423"/>
                    <a:pt x="816" y="529"/>
                  </a:cubicBezTo>
                  <a:cubicBezTo>
                    <a:pt x="922" y="635"/>
                    <a:pt x="967" y="665"/>
                    <a:pt x="1043" y="665"/>
                  </a:cubicBezTo>
                  <a:cubicBezTo>
                    <a:pt x="1119" y="665"/>
                    <a:pt x="1187" y="559"/>
                    <a:pt x="1270" y="529"/>
                  </a:cubicBezTo>
                  <a:cubicBezTo>
                    <a:pt x="1353" y="499"/>
                    <a:pt x="1436" y="506"/>
                    <a:pt x="1542" y="483"/>
                  </a:cubicBezTo>
                  <a:cubicBezTo>
                    <a:pt x="1648" y="460"/>
                    <a:pt x="1776" y="426"/>
                    <a:pt x="1905" y="393"/>
                  </a:cubicBezTo>
                </a:path>
              </a:pathLst>
            </a:custGeom>
            <a:noFill/>
            <a:ln w="28575" cmpd="sng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Line 24"/>
            <p:cNvSpPr>
              <a:spLocks noChangeShapeType="1"/>
            </p:cNvSpPr>
            <p:nvPr/>
          </p:nvSpPr>
          <p:spPr bwMode="auto">
            <a:xfrm flipV="1">
              <a:off x="4437258" y="4356735"/>
              <a:ext cx="4284587" cy="204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4635100" y="2704324"/>
              <a:ext cx="3917962" cy="1645801"/>
            </a:xfrm>
            <a:prstGeom prst="rect">
              <a:avLst/>
            </a:prstGeom>
            <a:solidFill>
              <a:schemeClr val="bg1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8" name="Group 62"/>
            <p:cNvGrpSpPr>
              <a:grpSpLocks/>
            </p:cNvGrpSpPr>
            <p:nvPr/>
          </p:nvGrpSpPr>
          <p:grpSpPr bwMode="auto">
            <a:xfrm>
              <a:off x="4614470" y="2783929"/>
              <a:ext cx="3750982" cy="1585046"/>
              <a:chOff x="3379" y="3067"/>
              <a:chExt cx="1905" cy="777"/>
            </a:xfrm>
          </p:grpSpPr>
          <p:grpSp>
            <p:nvGrpSpPr>
              <p:cNvPr id="66" name="Group 45"/>
              <p:cNvGrpSpPr>
                <a:grpSpLocks/>
              </p:cNvGrpSpPr>
              <p:nvPr/>
            </p:nvGrpSpPr>
            <p:grpSpPr bwMode="auto">
              <a:xfrm>
                <a:off x="3515" y="3067"/>
                <a:ext cx="1769" cy="777"/>
                <a:chOff x="3515" y="3067"/>
                <a:chExt cx="1769" cy="777"/>
              </a:xfrm>
            </p:grpSpPr>
            <p:sp>
              <p:nvSpPr>
                <p:cNvPr id="68" name="Line 28"/>
                <p:cNvSpPr>
                  <a:spLocks noChangeShapeType="1"/>
                </p:cNvSpPr>
                <p:nvPr/>
              </p:nvSpPr>
              <p:spPr bwMode="auto">
                <a:xfrm flipV="1">
                  <a:off x="3515" y="3222"/>
                  <a:ext cx="0" cy="616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69" name="Line 29"/>
                <p:cNvSpPr>
                  <a:spLocks noChangeShapeType="1"/>
                </p:cNvSpPr>
                <p:nvPr/>
              </p:nvSpPr>
              <p:spPr bwMode="auto">
                <a:xfrm flipV="1">
                  <a:off x="3651" y="3101"/>
                  <a:ext cx="0" cy="737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0" name="Line 30"/>
                <p:cNvSpPr>
                  <a:spLocks noChangeShapeType="1"/>
                </p:cNvSpPr>
                <p:nvPr/>
              </p:nvSpPr>
              <p:spPr bwMode="auto">
                <a:xfrm flipV="1">
                  <a:off x="3787" y="3067"/>
                  <a:ext cx="0" cy="771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1" name="Line 31"/>
                <p:cNvSpPr>
                  <a:spLocks noChangeShapeType="1"/>
                </p:cNvSpPr>
                <p:nvPr/>
              </p:nvSpPr>
              <p:spPr bwMode="auto">
                <a:xfrm flipV="1">
                  <a:off x="3923" y="3173"/>
                  <a:ext cx="0" cy="665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2" name="Line 32"/>
                <p:cNvSpPr>
                  <a:spLocks noChangeShapeType="1"/>
                </p:cNvSpPr>
                <p:nvPr/>
              </p:nvSpPr>
              <p:spPr bwMode="auto">
                <a:xfrm flipV="1">
                  <a:off x="4059" y="3373"/>
                  <a:ext cx="0" cy="465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3" name="Line 33"/>
                <p:cNvSpPr>
                  <a:spLocks noChangeShapeType="1"/>
                </p:cNvSpPr>
                <p:nvPr/>
              </p:nvSpPr>
              <p:spPr bwMode="auto">
                <a:xfrm flipV="1">
                  <a:off x="4195" y="3566"/>
                  <a:ext cx="0" cy="272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4" name="Line 34"/>
                <p:cNvSpPr>
                  <a:spLocks noChangeShapeType="1"/>
                </p:cNvSpPr>
                <p:nvPr/>
              </p:nvSpPr>
              <p:spPr bwMode="auto">
                <a:xfrm flipV="1">
                  <a:off x="4332" y="3678"/>
                  <a:ext cx="0" cy="160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5" name="Line 35"/>
                <p:cNvSpPr>
                  <a:spLocks noChangeShapeType="1"/>
                </p:cNvSpPr>
                <p:nvPr/>
              </p:nvSpPr>
              <p:spPr bwMode="auto">
                <a:xfrm flipV="1">
                  <a:off x="4468" y="3696"/>
                  <a:ext cx="0" cy="142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6" name="Line 36"/>
                <p:cNvSpPr>
                  <a:spLocks noChangeShapeType="1"/>
                </p:cNvSpPr>
                <p:nvPr/>
              </p:nvSpPr>
              <p:spPr bwMode="auto">
                <a:xfrm flipV="1">
                  <a:off x="4604" y="3597"/>
                  <a:ext cx="0" cy="247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7" name="Line 37"/>
                <p:cNvSpPr>
                  <a:spLocks noChangeShapeType="1"/>
                </p:cNvSpPr>
                <p:nvPr/>
              </p:nvSpPr>
              <p:spPr bwMode="auto">
                <a:xfrm flipV="1">
                  <a:off x="4740" y="3551"/>
                  <a:ext cx="0" cy="293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8" name="Line 38"/>
                <p:cNvSpPr>
                  <a:spLocks noChangeShapeType="1"/>
                </p:cNvSpPr>
                <p:nvPr/>
              </p:nvSpPr>
              <p:spPr bwMode="auto">
                <a:xfrm flipV="1">
                  <a:off x="4876" y="3533"/>
                  <a:ext cx="0" cy="311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9" name="Line 39"/>
                <p:cNvSpPr>
                  <a:spLocks noChangeShapeType="1"/>
                </p:cNvSpPr>
                <p:nvPr/>
              </p:nvSpPr>
              <p:spPr bwMode="auto">
                <a:xfrm flipV="1">
                  <a:off x="5012" y="3497"/>
                  <a:ext cx="0" cy="347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80" name="Line 40"/>
                <p:cNvSpPr>
                  <a:spLocks noChangeShapeType="1"/>
                </p:cNvSpPr>
                <p:nvPr/>
              </p:nvSpPr>
              <p:spPr bwMode="auto">
                <a:xfrm flipV="1">
                  <a:off x="5148" y="3469"/>
                  <a:ext cx="0" cy="375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81" name="Line 41"/>
                <p:cNvSpPr>
                  <a:spLocks noChangeShapeType="1"/>
                </p:cNvSpPr>
                <p:nvPr/>
              </p:nvSpPr>
              <p:spPr bwMode="auto">
                <a:xfrm flipV="1">
                  <a:off x="5284" y="3430"/>
                  <a:ext cx="0" cy="414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67" name="Line 61"/>
              <p:cNvSpPr>
                <a:spLocks noChangeShapeType="1"/>
              </p:cNvSpPr>
              <p:nvPr/>
            </p:nvSpPr>
            <p:spPr bwMode="auto">
              <a:xfrm flipV="1">
                <a:off x="3379" y="3385"/>
                <a:ext cx="0" cy="453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32" name="Content Placeholder 3"/>
          <p:cNvSpPr>
            <a:spLocks noGrp="1"/>
          </p:cNvSpPr>
          <p:nvPr>
            <p:ph sz="half" idx="1"/>
          </p:nvPr>
        </p:nvSpPr>
        <p:spPr>
          <a:xfrm>
            <a:off x="0" y="1295400"/>
            <a:ext cx="4343400" cy="5334000"/>
          </a:xfrm>
        </p:spPr>
        <p:txBody>
          <a:bodyPr>
            <a:normAutofit/>
          </a:bodyPr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b="1" dirty="0" err="1">
                <a:latin typeface="Arial" charset="0"/>
              </a:rPr>
              <a:t>Namuna</a:t>
            </a:r>
            <a:r>
              <a:rPr lang="en-US" b="1" dirty="0">
                <a:latin typeface="Arial" charset="0"/>
              </a:rPr>
              <a:t> </a:t>
            </a:r>
            <a:r>
              <a:rPr lang="en-US" b="1" dirty="0" err="1">
                <a:latin typeface="Arial" charset="0"/>
              </a:rPr>
              <a:t>olish</a:t>
            </a:r>
            <a:r>
              <a:rPr lang="en-US" b="1" dirty="0">
                <a:latin typeface="Arial" charset="0"/>
              </a:rPr>
              <a:t> </a:t>
            </a:r>
            <a:r>
              <a:rPr lang="en-US" b="1" dirty="0" err="1">
                <a:latin typeface="Arial" charset="0"/>
              </a:rPr>
              <a:t>va</a:t>
            </a:r>
            <a:r>
              <a:rPr lang="en-US" b="1" dirty="0">
                <a:latin typeface="Arial" charset="0"/>
              </a:rPr>
              <a:t> </a:t>
            </a:r>
            <a:r>
              <a:rPr lang="en-US" b="1" dirty="0" err="1">
                <a:latin typeface="Arial" charset="0"/>
              </a:rPr>
              <a:t>ushlab</a:t>
            </a:r>
            <a:r>
              <a:rPr lang="en-US" b="1" dirty="0">
                <a:latin typeface="Arial" charset="0"/>
              </a:rPr>
              <a:t> </a:t>
            </a:r>
            <a:r>
              <a:rPr lang="en-US" b="1" dirty="0" err="1">
                <a:latin typeface="Arial" charset="0"/>
              </a:rPr>
              <a:t>turish</a:t>
            </a:r>
            <a:endParaRPr lang="en-US" b="1" dirty="0">
              <a:latin typeface="Arial" charset="0"/>
            </a:endParaRPr>
          </a:p>
          <a:p>
            <a:pPr marL="0" indent="0" algn="ctr">
              <a:lnSpc>
                <a:spcPct val="90000"/>
              </a:lnSpc>
              <a:buNone/>
            </a:pPr>
            <a:endParaRPr lang="en-US" b="1" dirty="0"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en-US" dirty="0">
                <a:latin typeface="Arial" charset="0"/>
              </a:rPr>
              <a:t>Analog </a:t>
            </a:r>
            <a:r>
              <a:rPr lang="en-US" dirty="0" err="1">
                <a:latin typeface="Arial" charset="0"/>
              </a:rPr>
              <a:t>signallarni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bir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xil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vaqt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oralig'ida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o'lchash</a:t>
            </a:r>
            <a:endParaRPr lang="en-US" dirty="0">
              <a:latin typeface="Arial" charset="0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rial" charset="0"/>
              </a:rPr>
              <a:t>Ideal </a:t>
            </a:r>
            <a:r>
              <a:rPr lang="en-US" sz="2000" dirty="0" err="1">
                <a:latin typeface="Arial" charset="0"/>
              </a:rPr>
              <a:t>holda</a:t>
            </a:r>
            <a:r>
              <a:rPr lang="en-US" sz="2000" dirty="0">
                <a:latin typeface="Arial" charset="0"/>
              </a:rPr>
              <a:t>, biz </a:t>
            </a:r>
            <a:r>
              <a:rPr lang="en-US" sz="2000" dirty="0" err="1">
                <a:latin typeface="Arial" charset="0"/>
              </a:rPr>
              <a:t>namuna</a:t>
            </a:r>
            <a:r>
              <a:rPr lang="en-US" sz="2000" dirty="0">
                <a:latin typeface="Arial" charset="0"/>
              </a:rPr>
              <a:t> </a:t>
            </a:r>
            <a:r>
              <a:rPr lang="en-US" sz="2000" dirty="0" err="1">
                <a:latin typeface="Arial" charset="0"/>
              </a:rPr>
              <a:t>olganimizdan</a:t>
            </a:r>
            <a:r>
              <a:rPr lang="en-US" sz="2000" dirty="0">
                <a:latin typeface="Arial" charset="0"/>
              </a:rPr>
              <a:t> </a:t>
            </a:r>
            <a:r>
              <a:rPr lang="en-US" sz="2000" dirty="0" err="1">
                <a:latin typeface="Arial" charset="0"/>
              </a:rPr>
              <a:t>ikki</a:t>
            </a:r>
            <a:r>
              <a:rPr lang="en-US" sz="2000" dirty="0">
                <a:latin typeface="Arial" charset="0"/>
              </a:rPr>
              <a:t> </a:t>
            </a:r>
            <a:r>
              <a:rPr lang="en-US" sz="2000" dirty="0" err="1">
                <a:latin typeface="Arial" charset="0"/>
              </a:rPr>
              <a:t>baravar</a:t>
            </a:r>
            <a:r>
              <a:rPr lang="en-US" sz="2000" dirty="0">
                <a:latin typeface="Arial" charset="0"/>
              </a:rPr>
              <a:t> </a:t>
            </a:r>
            <a:r>
              <a:rPr lang="en-US" sz="2000" dirty="0" err="1" smtClean="0">
                <a:latin typeface="Arial" charset="0"/>
              </a:rPr>
              <a:t>tezroq</a:t>
            </a:r>
            <a:endParaRPr lang="en-US" dirty="0" smtClean="0"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en-US" dirty="0" err="1">
                <a:latin typeface="Arial" charset="0"/>
              </a:rPr>
              <a:t>Raqamli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tizim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diskret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holatlar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bilan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ishlaydi</a:t>
            </a:r>
            <a:endParaRPr lang="en-US" dirty="0">
              <a:latin typeface="Arial" charset="0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US" sz="2000" dirty="0" err="1">
                <a:latin typeface="Arial" charset="0"/>
              </a:rPr>
              <a:t>Har</a:t>
            </a:r>
            <a:r>
              <a:rPr lang="en-US" sz="2000" dirty="0">
                <a:latin typeface="Arial" charset="0"/>
              </a:rPr>
              <a:t> </a:t>
            </a:r>
            <a:r>
              <a:rPr lang="en-US" sz="2000" dirty="0" err="1">
                <a:latin typeface="Arial" charset="0"/>
              </a:rPr>
              <a:t>bir</a:t>
            </a:r>
            <a:r>
              <a:rPr lang="en-US" sz="2000" dirty="0">
                <a:latin typeface="Arial" charset="0"/>
              </a:rPr>
              <a:t> </a:t>
            </a:r>
            <a:r>
              <a:rPr lang="en-US" sz="2000" dirty="0" err="1">
                <a:latin typeface="Arial" charset="0"/>
              </a:rPr>
              <a:t>joydan</a:t>
            </a:r>
            <a:r>
              <a:rPr lang="en-US" sz="2000" dirty="0">
                <a:latin typeface="Arial" charset="0"/>
              </a:rPr>
              <a:t> </a:t>
            </a:r>
            <a:r>
              <a:rPr lang="en-US" sz="2000" dirty="0" err="1">
                <a:latin typeface="Arial" charset="0"/>
              </a:rPr>
              <a:t>namuna</a:t>
            </a:r>
            <a:r>
              <a:rPr lang="en-US" sz="2000" dirty="0">
                <a:latin typeface="Arial" charset="0"/>
              </a:rPr>
              <a:t> </a:t>
            </a:r>
            <a:r>
              <a:rPr lang="en-US" sz="2000" dirty="0" err="1">
                <a:latin typeface="Arial" charset="0"/>
              </a:rPr>
              <a:t>olish</a:t>
            </a:r>
            <a:endParaRPr lang="en-US" sz="2000" dirty="0">
              <a:latin typeface="Arial" charset="0"/>
            </a:endParaRPr>
          </a:p>
          <a:p>
            <a:endParaRPr lang="en-US" dirty="0"/>
          </a:p>
        </p:txBody>
      </p:sp>
      <p:grpSp>
        <p:nvGrpSpPr>
          <p:cNvPr id="28" name="Group 27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29" name="Rectangle 28"/>
            <p:cNvSpPr/>
            <p:nvPr/>
          </p:nvSpPr>
          <p:spPr>
            <a:xfrm>
              <a:off x="6685384" y="0"/>
              <a:ext cx="2458616" cy="2002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1" name="Group 30"/>
            <p:cNvGrpSpPr/>
            <p:nvPr/>
          </p:nvGrpSpPr>
          <p:grpSpPr>
            <a:xfrm>
              <a:off x="6685384" y="0"/>
              <a:ext cx="2484000" cy="2002234"/>
              <a:chOff x="6685384" y="0"/>
              <a:chExt cx="2484000" cy="2002234"/>
            </a:xfrm>
          </p:grpSpPr>
          <p:sp>
            <p:nvSpPr>
              <p:cNvPr id="33" name="Rectangle 32"/>
              <p:cNvSpPr/>
              <p:nvPr/>
            </p:nvSpPr>
            <p:spPr>
              <a:xfrm>
                <a:off x="6685384" y="0"/>
                <a:ext cx="2484000" cy="200223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  <a:scene3d>
                <a:camera prst="obliqueTop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>
                <a:prstTxWarp prst="textInflateTop">
                  <a:avLst/>
                </a:prstTxWarp>
              </a:bodyPr>
              <a:lstStyle/>
              <a:p>
                <a:pPr algn="ctr"/>
                <a:endParaRPr lang="en-US" sz="1100" b="1" spc="300" dirty="0">
                  <a:ln w="0"/>
                  <a:solidFill>
                    <a:srgbClr val="7030A0"/>
                  </a:solidFill>
                  <a:effectLst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6760840" y="251938"/>
                <a:ext cx="2383160" cy="1361202"/>
              </a:xfrm>
              <a:prstGeom prst="rect">
                <a:avLst/>
              </a:prstGeom>
            </p:spPr>
            <p:txBody>
              <a:bodyPr>
                <a:prstTxWarp prst="textDeflateInflate">
                  <a:avLst/>
                </a:prstTxWarp>
                <a:spAutoFit/>
              </a:bodyPr>
              <a:lstStyle/>
              <a:p>
                <a:pPr algn="ctr"/>
                <a:r>
                  <a:rPr lang="en-US" b="1" spc="300" dirty="0">
                    <a:ln w="0"/>
                    <a:solidFill>
                      <a:schemeClr val="accent2">
                        <a:lumMod val="75000"/>
                      </a:schemeClr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MEXATRON TIZIMLAR UCHUN </a:t>
                </a:r>
                <a:r>
                  <a:rPr lang="en-US" b="1" spc="300" dirty="0">
                    <a:ln w="0"/>
                    <a:solidFill>
                      <a:srgbClr val="C00000"/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ELEKTRONIKA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93771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857" y="197059"/>
            <a:ext cx="6400800" cy="1143000"/>
          </a:xfrm>
        </p:spPr>
        <p:txBody>
          <a:bodyPr/>
          <a:lstStyle/>
          <a:p>
            <a:r>
              <a:rPr lang="en-US" dirty="0"/>
              <a:t>ADC </a:t>
            </a:r>
            <a:r>
              <a:rPr lang="en-US" dirty="0" err="1"/>
              <a:t>konvertatsiya</a:t>
            </a:r>
            <a:r>
              <a:rPr lang="en-US" dirty="0"/>
              <a:t> </a:t>
            </a:r>
            <a:r>
              <a:rPr lang="en-US" dirty="0" err="1"/>
              <a:t>jarayoni</a:t>
            </a:r>
            <a:endParaRPr lang="en-US" dirty="0"/>
          </a:p>
        </p:txBody>
      </p:sp>
      <p:grpSp>
        <p:nvGrpSpPr>
          <p:cNvPr id="10" name="Group 9"/>
          <p:cNvGrpSpPr/>
          <p:nvPr/>
        </p:nvGrpSpPr>
        <p:grpSpPr>
          <a:xfrm>
            <a:off x="4437258" y="2137262"/>
            <a:ext cx="4554342" cy="2868180"/>
            <a:chOff x="4437258" y="2137262"/>
            <a:chExt cx="4554342" cy="2868180"/>
          </a:xfrm>
        </p:grpSpPr>
        <p:grpSp>
          <p:nvGrpSpPr>
            <p:cNvPr id="53" name="Group 52"/>
            <p:cNvGrpSpPr/>
            <p:nvPr/>
          </p:nvGrpSpPr>
          <p:grpSpPr>
            <a:xfrm>
              <a:off x="4437258" y="2137262"/>
              <a:ext cx="4554342" cy="2868180"/>
              <a:chOff x="2563813" y="2052637"/>
              <a:chExt cx="3671887" cy="2232025"/>
            </a:xfrm>
          </p:grpSpPr>
          <p:sp>
            <p:nvSpPr>
              <p:cNvPr id="54" name="Line 23"/>
              <p:cNvSpPr>
                <a:spLocks noChangeShapeType="1"/>
              </p:cNvSpPr>
              <p:nvPr/>
            </p:nvSpPr>
            <p:spPr bwMode="auto">
              <a:xfrm flipV="1">
                <a:off x="2706688" y="2052637"/>
                <a:ext cx="0" cy="1871663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6" name="Text Box 26"/>
              <p:cNvSpPr txBox="1">
                <a:spLocks noChangeArrowheads="1"/>
              </p:cNvSpPr>
              <p:nvPr/>
            </p:nvSpPr>
            <p:spPr bwMode="auto">
              <a:xfrm>
                <a:off x="5659438" y="3917950"/>
                <a:ext cx="576262" cy="3667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fr-FR" sz="1800">
                    <a:latin typeface="Arial" charset="0"/>
                  </a:rPr>
                  <a:t>t</a:t>
                </a:r>
              </a:p>
            </p:txBody>
          </p:sp>
          <p:sp>
            <p:nvSpPr>
              <p:cNvPr id="57" name="Freeform 27"/>
              <p:cNvSpPr>
                <a:spLocks/>
              </p:cNvSpPr>
              <p:nvPr/>
            </p:nvSpPr>
            <p:spPr bwMode="auto">
              <a:xfrm>
                <a:off x="2708275" y="2509837"/>
                <a:ext cx="3024188" cy="1055688"/>
              </a:xfrm>
              <a:custGeom>
                <a:avLst/>
                <a:gdLst>
                  <a:gd name="T0" fmla="*/ 0 w 1905"/>
                  <a:gd name="T1" fmla="*/ 550863 h 665"/>
                  <a:gd name="T2" fmla="*/ 647700 w 1905"/>
                  <a:gd name="T3" fmla="*/ 47625 h 665"/>
                  <a:gd name="T4" fmla="*/ 1295400 w 1905"/>
                  <a:gd name="T5" fmla="*/ 839788 h 665"/>
                  <a:gd name="T6" fmla="*/ 1655763 w 1905"/>
                  <a:gd name="T7" fmla="*/ 1055688 h 665"/>
                  <a:gd name="T8" fmla="*/ 2016125 w 1905"/>
                  <a:gd name="T9" fmla="*/ 839788 h 665"/>
                  <a:gd name="T10" fmla="*/ 2447925 w 1905"/>
                  <a:gd name="T11" fmla="*/ 766763 h 665"/>
                  <a:gd name="T12" fmla="*/ 3024188 w 1905"/>
                  <a:gd name="T13" fmla="*/ 623888 h 66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905" h="665">
                    <a:moveTo>
                      <a:pt x="0" y="347"/>
                    </a:moveTo>
                    <a:cubicBezTo>
                      <a:pt x="136" y="173"/>
                      <a:pt x="272" y="0"/>
                      <a:pt x="408" y="30"/>
                    </a:cubicBezTo>
                    <a:cubicBezTo>
                      <a:pt x="544" y="60"/>
                      <a:pt x="710" y="423"/>
                      <a:pt x="816" y="529"/>
                    </a:cubicBezTo>
                    <a:cubicBezTo>
                      <a:pt x="922" y="635"/>
                      <a:pt x="967" y="665"/>
                      <a:pt x="1043" y="665"/>
                    </a:cubicBezTo>
                    <a:cubicBezTo>
                      <a:pt x="1119" y="665"/>
                      <a:pt x="1187" y="559"/>
                      <a:pt x="1270" y="529"/>
                    </a:cubicBezTo>
                    <a:cubicBezTo>
                      <a:pt x="1353" y="499"/>
                      <a:pt x="1436" y="506"/>
                      <a:pt x="1542" y="483"/>
                    </a:cubicBezTo>
                    <a:cubicBezTo>
                      <a:pt x="1648" y="460"/>
                      <a:pt x="1776" y="426"/>
                      <a:pt x="1905" y="393"/>
                    </a:cubicBezTo>
                  </a:path>
                </a:pathLst>
              </a:custGeom>
              <a:noFill/>
              <a:ln w="28575" cmpd="sng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66" name="Group 45"/>
              <p:cNvGrpSpPr>
                <a:grpSpLocks/>
              </p:cNvGrpSpPr>
              <p:nvPr/>
            </p:nvGrpSpPr>
            <p:grpSpPr bwMode="auto">
              <a:xfrm>
                <a:off x="2922588" y="2555875"/>
                <a:ext cx="2808287" cy="1233487"/>
                <a:chOff x="3515" y="3067"/>
                <a:chExt cx="1769" cy="777"/>
              </a:xfrm>
            </p:grpSpPr>
            <p:sp>
              <p:nvSpPr>
                <p:cNvPr id="68" name="Line 28"/>
                <p:cNvSpPr>
                  <a:spLocks noChangeShapeType="1"/>
                </p:cNvSpPr>
                <p:nvPr/>
              </p:nvSpPr>
              <p:spPr bwMode="auto">
                <a:xfrm flipV="1">
                  <a:off x="3515" y="3222"/>
                  <a:ext cx="0" cy="616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69" name="Line 29"/>
                <p:cNvSpPr>
                  <a:spLocks noChangeShapeType="1"/>
                </p:cNvSpPr>
                <p:nvPr/>
              </p:nvSpPr>
              <p:spPr bwMode="auto">
                <a:xfrm flipV="1">
                  <a:off x="3651" y="3101"/>
                  <a:ext cx="0" cy="737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0" name="Line 30"/>
                <p:cNvSpPr>
                  <a:spLocks noChangeShapeType="1"/>
                </p:cNvSpPr>
                <p:nvPr/>
              </p:nvSpPr>
              <p:spPr bwMode="auto">
                <a:xfrm flipV="1">
                  <a:off x="3787" y="3067"/>
                  <a:ext cx="0" cy="771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1" name="Line 31"/>
                <p:cNvSpPr>
                  <a:spLocks noChangeShapeType="1"/>
                </p:cNvSpPr>
                <p:nvPr/>
              </p:nvSpPr>
              <p:spPr bwMode="auto">
                <a:xfrm flipV="1">
                  <a:off x="3923" y="3173"/>
                  <a:ext cx="0" cy="665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2" name="Line 32"/>
                <p:cNvSpPr>
                  <a:spLocks noChangeShapeType="1"/>
                </p:cNvSpPr>
                <p:nvPr/>
              </p:nvSpPr>
              <p:spPr bwMode="auto">
                <a:xfrm flipV="1">
                  <a:off x="4059" y="3373"/>
                  <a:ext cx="0" cy="465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3" name="Line 33"/>
                <p:cNvSpPr>
                  <a:spLocks noChangeShapeType="1"/>
                </p:cNvSpPr>
                <p:nvPr/>
              </p:nvSpPr>
              <p:spPr bwMode="auto">
                <a:xfrm flipV="1">
                  <a:off x="4195" y="3566"/>
                  <a:ext cx="0" cy="272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4" name="Line 34"/>
                <p:cNvSpPr>
                  <a:spLocks noChangeShapeType="1"/>
                </p:cNvSpPr>
                <p:nvPr/>
              </p:nvSpPr>
              <p:spPr bwMode="auto">
                <a:xfrm flipV="1">
                  <a:off x="4332" y="3678"/>
                  <a:ext cx="0" cy="160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5" name="Line 35"/>
                <p:cNvSpPr>
                  <a:spLocks noChangeShapeType="1"/>
                </p:cNvSpPr>
                <p:nvPr/>
              </p:nvSpPr>
              <p:spPr bwMode="auto">
                <a:xfrm flipV="1">
                  <a:off x="4468" y="3696"/>
                  <a:ext cx="0" cy="142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6" name="Line 36"/>
                <p:cNvSpPr>
                  <a:spLocks noChangeShapeType="1"/>
                </p:cNvSpPr>
                <p:nvPr/>
              </p:nvSpPr>
              <p:spPr bwMode="auto">
                <a:xfrm flipV="1">
                  <a:off x="4604" y="3597"/>
                  <a:ext cx="0" cy="247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7" name="Line 37"/>
                <p:cNvSpPr>
                  <a:spLocks noChangeShapeType="1"/>
                </p:cNvSpPr>
                <p:nvPr/>
              </p:nvSpPr>
              <p:spPr bwMode="auto">
                <a:xfrm flipV="1">
                  <a:off x="4740" y="3551"/>
                  <a:ext cx="0" cy="293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8" name="Line 38"/>
                <p:cNvSpPr>
                  <a:spLocks noChangeShapeType="1"/>
                </p:cNvSpPr>
                <p:nvPr/>
              </p:nvSpPr>
              <p:spPr bwMode="auto">
                <a:xfrm flipV="1">
                  <a:off x="4876" y="3533"/>
                  <a:ext cx="0" cy="311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9" name="Line 39"/>
                <p:cNvSpPr>
                  <a:spLocks noChangeShapeType="1"/>
                </p:cNvSpPr>
                <p:nvPr/>
              </p:nvSpPr>
              <p:spPr bwMode="auto">
                <a:xfrm flipV="1">
                  <a:off x="5012" y="3497"/>
                  <a:ext cx="0" cy="347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80" name="Line 40"/>
                <p:cNvSpPr>
                  <a:spLocks noChangeShapeType="1"/>
                </p:cNvSpPr>
                <p:nvPr/>
              </p:nvSpPr>
              <p:spPr bwMode="auto">
                <a:xfrm flipV="1">
                  <a:off x="5148" y="3469"/>
                  <a:ext cx="0" cy="375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81" name="Line 41"/>
                <p:cNvSpPr>
                  <a:spLocks noChangeShapeType="1"/>
                </p:cNvSpPr>
                <p:nvPr/>
              </p:nvSpPr>
              <p:spPr bwMode="auto">
                <a:xfrm flipV="1">
                  <a:off x="5284" y="3430"/>
                  <a:ext cx="0" cy="414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59" name="Line 24"/>
              <p:cNvSpPr>
                <a:spLocks noChangeShapeType="1"/>
              </p:cNvSpPr>
              <p:nvPr/>
            </p:nvSpPr>
            <p:spPr bwMode="auto">
              <a:xfrm flipV="1">
                <a:off x="2563813" y="3779837"/>
                <a:ext cx="3454400" cy="158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5" name="Rectangle 4"/>
            <p:cNvSpPr/>
            <p:nvPr/>
          </p:nvSpPr>
          <p:spPr>
            <a:xfrm>
              <a:off x="4625963" y="2694799"/>
              <a:ext cx="3917962" cy="1645801"/>
            </a:xfrm>
            <a:prstGeom prst="rect">
              <a:avLst/>
            </a:prstGeom>
            <a:solidFill>
              <a:schemeClr val="bg1">
                <a:alpha val="6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0" name="Rectangle 99"/>
          <p:cNvSpPr/>
          <p:nvPr/>
        </p:nvSpPr>
        <p:spPr>
          <a:xfrm>
            <a:off x="0" y="4476402"/>
            <a:ext cx="4191000" cy="21529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Content Placeholder 3"/>
          <p:cNvSpPr>
            <a:spLocks noGrp="1"/>
          </p:cNvSpPr>
          <p:nvPr>
            <p:ph sz="half" idx="1"/>
          </p:nvPr>
        </p:nvSpPr>
        <p:spPr>
          <a:xfrm>
            <a:off x="0" y="1295400"/>
            <a:ext cx="4343400" cy="5334000"/>
          </a:xfrm>
        </p:spPr>
        <p:txBody>
          <a:bodyPr>
            <a:normAutofit fontScale="92500"/>
          </a:bodyPr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b="1" dirty="0" err="1">
                <a:latin typeface="Arial" charset="0"/>
              </a:rPr>
              <a:t>Namuna</a:t>
            </a:r>
            <a:r>
              <a:rPr lang="en-US" b="1" dirty="0">
                <a:latin typeface="Arial" charset="0"/>
              </a:rPr>
              <a:t> </a:t>
            </a:r>
            <a:r>
              <a:rPr lang="en-US" b="1" dirty="0" err="1">
                <a:latin typeface="Arial" charset="0"/>
              </a:rPr>
              <a:t>olish</a:t>
            </a:r>
            <a:r>
              <a:rPr lang="en-US" b="1" dirty="0">
                <a:latin typeface="Arial" charset="0"/>
              </a:rPr>
              <a:t> </a:t>
            </a:r>
            <a:r>
              <a:rPr lang="en-US" b="1" dirty="0" err="1">
                <a:latin typeface="Arial" charset="0"/>
              </a:rPr>
              <a:t>va</a:t>
            </a:r>
            <a:r>
              <a:rPr lang="en-US" b="1" dirty="0">
                <a:latin typeface="Arial" charset="0"/>
              </a:rPr>
              <a:t> </a:t>
            </a:r>
            <a:r>
              <a:rPr lang="en-US" b="1" dirty="0" err="1">
                <a:latin typeface="Arial" charset="0"/>
              </a:rPr>
              <a:t>ushlab</a:t>
            </a:r>
            <a:r>
              <a:rPr lang="en-US" b="1" dirty="0">
                <a:latin typeface="Arial" charset="0"/>
              </a:rPr>
              <a:t> </a:t>
            </a:r>
            <a:r>
              <a:rPr lang="en-US" b="1" dirty="0" err="1">
                <a:latin typeface="Arial" charset="0"/>
              </a:rPr>
              <a:t>turish</a:t>
            </a:r>
            <a:endParaRPr lang="en-US" b="1" dirty="0">
              <a:latin typeface="Arial" charset="0"/>
            </a:endParaRPr>
          </a:p>
          <a:p>
            <a:pPr marL="0" indent="0" algn="ctr">
              <a:lnSpc>
                <a:spcPct val="90000"/>
              </a:lnSpc>
              <a:buNone/>
            </a:pPr>
            <a:endParaRPr lang="en-US" b="1" dirty="0"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en-US" dirty="0">
                <a:latin typeface="Arial" charset="0"/>
              </a:rPr>
              <a:t>Analog </a:t>
            </a:r>
            <a:r>
              <a:rPr lang="en-US" dirty="0" err="1">
                <a:latin typeface="Arial" charset="0"/>
              </a:rPr>
              <a:t>signallarni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bir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xil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vaqt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oralig'ida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o'lchash</a:t>
            </a:r>
            <a:endParaRPr lang="en-US" dirty="0">
              <a:latin typeface="Arial" charset="0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rial" charset="0"/>
              </a:rPr>
              <a:t>Ideal </a:t>
            </a:r>
            <a:r>
              <a:rPr lang="en-US" sz="2000" dirty="0" err="1">
                <a:latin typeface="Arial" charset="0"/>
              </a:rPr>
              <a:t>holda</a:t>
            </a:r>
            <a:r>
              <a:rPr lang="en-US" sz="2000" dirty="0">
                <a:latin typeface="Arial" charset="0"/>
              </a:rPr>
              <a:t>, biz </a:t>
            </a:r>
            <a:r>
              <a:rPr lang="en-US" sz="2000" dirty="0" err="1">
                <a:latin typeface="Arial" charset="0"/>
              </a:rPr>
              <a:t>namuna</a:t>
            </a:r>
            <a:r>
              <a:rPr lang="en-US" sz="2000" dirty="0">
                <a:latin typeface="Arial" charset="0"/>
              </a:rPr>
              <a:t> </a:t>
            </a:r>
            <a:r>
              <a:rPr lang="en-US" sz="2000" dirty="0" err="1">
                <a:latin typeface="Arial" charset="0"/>
              </a:rPr>
              <a:t>olganimizdan</a:t>
            </a:r>
            <a:r>
              <a:rPr lang="en-US" sz="2000" dirty="0">
                <a:latin typeface="Arial" charset="0"/>
              </a:rPr>
              <a:t> </a:t>
            </a:r>
            <a:r>
              <a:rPr lang="en-US" sz="2000" dirty="0" err="1">
                <a:latin typeface="Arial" charset="0"/>
              </a:rPr>
              <a:t>ikki</a:t>
            </a:r>
            <a:r>
              <a:rPr lang="en-US" sz="2000" dirty="0">
                <a:latin typeface="Arial" charset="0"/>
              </a:rPr>
              <a:t> </a:t>
            </a:r>
            <a:r>
              <a:rPr lang="en-US" sz="2000" dirty="0" err="1">
                <a:latin typeface="Arial" charset="0"/>
              </a:rPr>
              <a:t>baravar</a:t>
            </a:r>
            <a:r>
              <a:rPr lang="en-US" sz="2000" dirty="0">
                <a:latin typeface="Arial" charset="0"/>
              </a:rPr>
              <a:t> </a:t>
            </a:r>
            <a:r>
              <a:rPr lang="en-US" sz="2000" dirty="0" err="1">
                <a:latin typeface="Arial" charset="0"/>
              </a:rPr>
              <a:t>tezroq</a:t>
            </a:r>
            <a:endParaRPr lang="en-US" dirty="0"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en-US" dirty="0" err="1">
                <a:latin typeface="Arial" charset="0"/>
              </a:rPr>
              <a:t>Raqamli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tizim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diskret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holatlar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bilan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ishlaydi</a:t>
            </a:r>
            <a:endParaRPr lang="en-US" dirty="0">
              <a:latin typeface="Arial" charset="0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US" sz="2000" dirty="0" err="1">
                <a:latin typeface="Arial" charset="0"/>
              </a:rPr>
              <a:t>Har</a:t>
            </a:r>
            <a:r>
              <a:rPr lang="en-US" sz="2000" dirty="0">
                <a:latin typeface="Arial" charset="0"/>
              </a:rPr>
              <a:t> </a:t>
            </a:r>
            <a:r>
              <a:rPr lang="en-US" sz="2000" dirty="0" err="1">
                <a:latin typeface="Arial" charset="0"/>
              </a:rPr>
              <a:t>bir</a:t>
            </a:r>
            <a:r>
              <a:rPr lang="en-US" sz="2000" dirty="0">
                <a:latin typeface="Arial" charset="0"/>
              </a:rPr>
              <a:t> </a:t>
            </a:r>
            <a:r>
              <a:rPr lang="en-US" sz="2000" dirty="0" err="1">
                <a:latin typeface="Arial" charset="0"/>
              </a:rPr>
              <a:t>joydan</a:t>
            </a:r>
            <a:r>
              <a:rPr lang="en-US" sz="2000" dirty="0">
                <a:latin typeface="Arial" charset="0"/>
              </a:rPr>
              <a:t> </a:t>
            </a:r>
            <a:r>
              <a:rPr lang="en-US" sz="2000" dirty="0" err="1">
                <a:latin typeface="Arial" charset="0"/>
              </a:rPr>
              <a:t>namuna</a:t>
            </a:r>
            <a:r>
              <a:rPr lang="en-US" sz="2000" dirty="0">
                <a:latin typeface="Arial" charset="0"/>
              </a:rPr>
              <a:t> </a:t>
            </a:r>
            <a:r>
              <a:rPr lang="en-US" sz="2000" dirty="0" err="1" smtClean="0">
                <a:latin typeface="Arial" charset="0"/>
              </a:rPr>
              <a:t>olish</a:t>
            </a:r>
            <a:endParaRPr lang="en-US" dirty="0" smtClean="0"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en-US" dirty="0" err="1">
                <a:latin typeface="Arial" charset="0"/>
              </a:rPr>
              <a:t>Namuna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olingan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va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ushlab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turgan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signalni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aks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ettiradi</a:t>
            </a:r>
            <a:endParaRPr lang="en-US" dirty="0">
              <a:latin typeface="Arial" charset="0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US" sz="2000" dirty="0" err="1">
                <a:latin typeface="Arial" charset="0"/>
              </a:rPr>
              <a:t>Raqamli</a:t>
            </a:r>
            <a:r>
              <a:rPr lang="en-US" sz="2000" dirty="0">
                <a:latin typeface="Arial" charset="0"/>
              </a:rPr>
              <a:t> </a:t>
            </a:r>
            <a:r>
              <a:rPr lang="en-US" sz="2000" dirty="0" err="1">
                <a:latin typeface="Arial" charset="0"/>
              </a:rPr>
              <a:t>yaqinlashish</a:t>
            </a:r>
            <a:endParaRPr lang="en-US" sz="2000" dirty="0">
              <a:latin typeface="Arial" charset="0"/>
            </a:endParaRPr>
          </a:p>
          <a:p>
            <a:endParaRPr lang="en-US" dirty="0"/>
          </a:p>
        </p:txBody>
      </p:sp>
      <p:grpSp>
        <p:nvGrpSpPr>
          <p:cNvPr id="107" name="Group 62"/>
          <p:cNvGrpSpPr>
            <a:grpSpLocks/>
          </p:cNvGrpSpPr>
          <p:nvPr/>
        </p:nvGrpSpPr>
        <p:grpSpPr bwMode="auto">
          <a:xfrm>
            <a:off x="4614470" y="2783929"/>
            <a:ext cx="3752951" cy="1585046"/>
            <a:chOff x="3379" y="3067"/>
            <a:chExt cx="1906" cy="777"/>
          </a:xfrm>
        </p:grpSpPr>
        <p:grpSp>
          <p:nvGrpSpPr>
            <p:cNvPr id="108" name="Group 45"/>
            <p:cNvGrpSpPr>
              <a:grpSpLocks/>
            </p:cNvGrpSpPr>
            <p:nvPr/>
          </p:nvGrpSpPr>
          <p:grpSpPr bwMode="auto">
            <a:xfrm>
              <a:off x="3515" y="3067"/>
              <a:ext cx="1770" cy="777"/>
              <a:chOff x="3515" y="3067"/>
              <a:chExt cx="1770" cy="777"/>
            </a:xfrm>
          </p:grpSpPr>
          <p:sp>
            <p:nvSpPr>
              <p:cNvPr id="110" name="Line 28"/>
              <p:cNvSpPr>
                <a:spLocks noChangeShapeType="1"/>
              </p:cNvSpPr>
              <p:nvPr/>
            </p:nvSpPr>
            <p:spPr bwMode="auto">
              <a:xfrm flipV="1">
                <a:off x="3515" y="3222"/>
                <a:ext cx="0" cy="616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solid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1" name="Line 29"/>
              <p:cNvSpPr>
                <a:spLocks noChangeShapeType="1"/>
              </p:cNvSpPr>
              <p:nvPr/>
            </p:nvSpPr>
            <p:spPr bwMode="auto">
              <a:xfrm flipV="1">
                <a:off x="3651" y="3101"/>
                <a:ext cx="0" cy="737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solid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2" name="Line 30"/>
              <p:cNvSpPr>
                <a:spLocks noChangeShapeType="1"/>
              </p:cNvSpPr>
              <p:nvPr/>
            </p:nvSpPr>
            <p:spPr bwMode="auto">
              <a:xfrm flipV="1">
                <a:off x="3787" y="3067"/>
                <a:ext cx="0" cy="771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solid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" name="Line 31"/>
              <p:cNvSpPr>
                <a:spLocks noChangeShapeType="1"/>
              </p:cNvSpPr>
              <p:nvPr/>
            </p:nvSpPr>
            <p:spPr bwMode="auto">
              <a:xfrm flipV="1">
                <a:off x="3923" y="3173"/>
                <a:ext cx="4" cy="665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solid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4" name="Line 32"/>
              <p:cNvSpPr>
                <a:spLocks noChangeShapeType="1"/>
              </p:cNvSpPr>
              <p:nvPr/>
            </p:nvSpPr>
            <p:spPr bwMode="auto">
              <a:xfrm flipH="1" flipV="1">
                <a:off x="4059" y="3388"/>
                <a:ext cx="0" cy="450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solid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5" name="Line 33"/>
              <p:cNvSpPr>
                <a:spLocks noChangeShapeType="1"/>
              </p:cNvSpPr>
              <p:nvPr/>
            </p:nvSpPr>
            <p:spPr bwMode="auto">
              <a:xfrm flipH="1" flipV="1">
                <a:off x="4189" y="3566"/>
                <a:ext cx="6" cy="272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solid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6" name="Line 34"/>
              <p:cNvSpPr>
                <a:spLocks noChangeShapeType="1"/>
              </p:cNvSpPr>
              <p:nvPr/>
            </p:nvSpPr>
            <p:spPr bwMode="auto">
              <a:xfrm flipH="1" flipV="1">
                <a:off x="4324" y="3678"/>
                <a:ext cx="8" cy="160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solid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7" name="Line 35"/>
              <p:cNvSpPr>
                <a:spLocks noChangeShapeType="1"/>
              </p:cNvSpPr>
              <p:nvPr/>
            </p:nvSpPr>
            <p:spPr bwMode="auto">
              <a:xfrm flipV="1">
                <a:off x="4468" y="3688"/>
                <a:ext cx="0" cy="149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solid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8" name="Line 36"/>
              <p:cNvSpPr>
                <a:spLocks noChangeShapeType="1"/>
              </p:cNvSpPr>
              <p:nvPr/>
            </p:nvSpPr>
            <p:spPr bwMode="auto">
              <a:xfrm flipV="1">
                <a:off x="4604" y="3597"/>
                <a:ext cx="0" cy="247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solid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" name="Line 37"/>
              <p:cNvSpPr>
                <a:spLocks noChangeShapeType="1"/>
              </p:cNvSpPr>
              <p:nvPr/>
            </p:nvSpPr>
            <p:spPr bwMode="auto">
              <a:xfrm flipV="1">
                <a:off x="4740" y="3551"/>
                <a:ext cx="0" cy="293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solid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" name="Line 38"/>
              <p:cNvSpPr>
                <a:spLocks noChangeShapeType="1"/>
              </p:cNvSpPr>
              <p:nvPr/>
            </p:nvSpPr>
            <p:spPr bwMode="auto">
              <a:xfrm flipV="1">
                <a:off x="4876" y="3533"/>
                <a:ext cx="0" cy="311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solid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1" name="Line 39"/>
              <p:cNvSpPr>
                <a:spLocks noChangeShapeType="1"/>
              </p:cNvSpPr>
              <p:nvPr/>
            </p:nvSpPr>
            <p:spPr bwMode="auto">
              <a:xfrm flipV="1">
                <a:off x="5012" y="3497"/>
                <a:ext cx="0" cy="347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solid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2" name="Line 40"/>
              <p:cNvSpPr>
                <a:spLocks noChangeShapeType="1"/>
              </p:cNvSpPr>
              <p:nvPr/>
            </p:nvSpPr>
            <p:spPr bwMode="auto">
              <a:xfrm flipV="1">
                <a:off x="5148" y="3469"/>
                <a:ext cx="0" cy="375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solid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" name="Line 41"/>
              <p:cNvSpPr>
                <a:spLocks noChangeShapeType="1"/>
              </p:cNvSpPr>
              <p:nvPr/>
            </p:nvSpPr>
            <p:spPr bwMode="auto">
              <a:xfrm flipV="1">
                <a:off x="5284" y="3469"/>
                <a:ext cx="1" cy="374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9" name="Line 61"/>
            <p:cNvSpPr>
              <a:spLocks noChangeShapeType="1"/>
            </p:cNvSpPr>
            <p:nvPr/>
          </p:nvSpPr>
          <p:spPr bwMode="auto">
            <a:xfrm flipV="1">
              <a:off x="3379" y="3385"/>
              <a:ext cx="0" cy="453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prstDash val="solid"/>
              <a:round/>
              <a:headEnd type="none" w="med" len="med"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4" name="Line 61"/>
          <p:cNvSpPr>
            <a:spLocks noChangeShapeType="1"/>
          </p:cNvSpPr>
          <p:nvPr/>
        </p:nvSpPr>
        <p:spPr bwMode="auto">
          <a:xfrm>
            <a:off x="4612552" y="3438057"/>
            <a:ext cx="265818" cy="0"/>
          </a:xfrm>
          <a:prstGeom prst="line">
            <a:avLst/>
          </a:prstGeom>
          <a:noFill/>
          <a:ln w="28575">
            <a:solidFill>
              <a:srgbClr val="0070C0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5" name="Line 61"/>
          <p:cNvSpPr>
            <a:spLocks noChangeShapeType="1"/>
          </p:cNvSpPr>
          <p:nvPr/>
        </p:nvSpPr>
        <p:spPr bwMode="auto">
          <a:xfrm>
            <a:off x="5154842" y="2853288"/>
            <a:ext cx="265818" cy="0"/>
          </a:xfrm>
          <a:prstGeom prst="line">
            <a:avLst/>
          </a:prstGeom>
          <a:noFill/>
          <a:ln w="28575">
            <a:solidFill>
              <a:srgbClr val="0070C0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6" name="Line 61"/>
          <p:cNvSpPr>
            <a:spLocks noChangeShapeType="1"/>
          </p:cNvSpPr>
          <p:nvPr/>
        </p:nvSpPr>
        <p:spPr bwMode="auto">
          <a:xfrm>
            <a:off x="5677588" y="3009221"/>
            <a:ext cx="265818" cy="0"/>
          </a:xfrm>
          <a:prstGeom prst="line">
            <a:avLst/>
          </a:prstGeom>
          <a:noFill/>
          <a:ln w="28575">
            <a:solidFill>
              <a:srgbClr val="0070C0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7" name="Line 61"/>
          <p:cNvSpPr>
            <a:spLocks noChangeShapeType="1"/>
          </p:cNvSpPr>
          <p:nvPr/>
        </p:nvSpPr>
        <p:spPr bwMode="auto">
          <a:xfrm>
            <a:off x="6209224" y="3798416"/>
            <a:ext cx="265818" cy="0"/>
          </a:xfrm>
          <a:prstGeom prst="line">
            <a:avLst/>
          </a:prstGeom>
          <a:noFill/>
          <a:ln w="28575">
            <a:solidFill>
              <a:srgbClr val="0070C0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8" name="Line 61"/>
          <p:cNvSpPr>
            <a:spLocks noChangeShapeType="1"/>
          </p:cNvSpPr>
          <p:nvPr/>
        </p:nvSpPr>
        <p:spPr bwMode="auto">
          <a:xfrm>
            <a:off x="6748939" y="4051228"/>
            <a:ext cx="265818" cy="0"/>
          </a:xfrm>
          <a:prstGeom prst="line">
            <a:avLst/>
          </a:prstGeom>
          <a:noFill/>
          <a:ln w="28575">
            <a:solidFill>
              <a:srgbClr val="0070C0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9" name="Line 61"/>
          <p:cNvSpPr>
            <a:spLocks noChangeShapeType="1"/>
          </p:cNvSpPr>
          <p:nvPr/>
        </p:nvSpPr>
        <p:spPr bwMode="auto">
          <a:xfrm>
            <a:off x="7290100" y="3758700"/>
            <a:ext cx="265818" cy="0"/>
          </a:xfrm>
          <a:prstGeom prst="line">
            <a:avLst/>
          </a:prstGeom>
          <a:noFill/>
          <a:ln w="28575">
            <a:solidFill>
              <a:srgbClr val="0070C0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0" name="Line 61"/>
          <p:cNvSpPr>
            <a:spLocks noChangeShapeType="1"/>
          </p:cNvSpPr>
          <p:nvPr/>
        </p:nvSpPr>
        <p:spPr bwMode="auto">
          <a:xfrm>
            <a:off x="7818589" y="3661110"/>
            <a:ext cx="265818" cy="0"/>
          </a:xfrm>
          <a:prstGeom prst="line">
            <a:avLst/>
          </a:prstGeom>
          <a:noFill/>
          <a:ln w="28575">
            <a:solidFill>
              <a:srgbClr val="0070C0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1" name="Line 61"/>
          <p:cNvSpPr>
            <a:spLocks noChangeShapeType="1"/>
          </p:cNvSpPr>
          <p:nvPr/>
        </p:nvSpPr>
        <p:spPr bwMode="auto">
          <a:xfrm>
            <a:off x="4889024" y="3090129"/>
            <a:ext cx="265818" cy="0"/>
          </a:xfrm>
          <a:prstGeom prst="line">
            <a:avLst/>
          </a:prstGeom>
          <a:noFill/>
          <a:ln w="28575">
            <a:solidFill>
              <a:srgbClr val="0070C0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2" name="Line 61"/>
          <p:cNvSpPr>
            <a:spLocks noChangeShapeType="1"/>
          </p:cNvSpPr>
          <p:nvPr/>
        </p:nvSpPr>
        <p:spPr bwMode="auto">
          <a:xfrm>
            <a:off x="5428518" y="2783929"/>
            <a:ext cx="265818" cy="0"/>
          </a:xfrm>
          <a:prstGeom prst="line">
            <a:avLst/>
          </a:prstGeom>
          <a:noFill/>
          <a:ln w="28575">
            <a:solidFill>
              <a:srgbClr val="0070C0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3" name="Line 61"/>
          <p:cNvSpPr>
            <a:spLocks noChangeShapeType="1"/>
          </p:cNvSpPr>
          <p:nvPr/>
        </p:nvSpPr>
        <p:spPr bwMode="auto">
          <a:xfrm flipV="1">
            <a:off x="5943406" y="3432635"/>
            <a:ext cx="265970" cy="7839"/>
          </a:xfrm>
          <a:prstGeom prst="line">
            <a:avLst/>
          </a:prstGeom>
          <a:noFill/>
          <a:ln w="28575">
            <a:solidFill>
              <a:srgbClr val="0070C0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4" name="Line 61"/>
          <p:cNvSpPr>
            <a:spLocks noChangeShapeType="1"/>
          </p:cNvSpPr>
          <p:nvPr/>
        </p:nvSpPr>
        <p:spPr bwMode="auto">
          <a:xfrm>
            <a:off x="6475042" y="4039867"/>
            <a:ext cx="265818" cy="0"/>
          </a:xfrm>
          <a:prstGeom prst="line">
            <a:avLst/>
          </a:prstGeom>
          <a:noFill/>
          <a:ln w="28575">
            <a:solidFill>
              <a:srgbClr val="0070C0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5" name="Line 61"/>
          <p:cNvSpPr>
            <a:spLocks noChangeShapeType="1"/>
          </p:cNvSpPr>
          <p:nvPr/>
        </p:nvSpPr>
        <p:spPr bwMode="auto">
          <a:xfrm>
            <a:off x="7024282" y="3859926"/>
            <a:ext cx="265818" cy="0"/>
          </a:xfrm>
          <a:prstGeom prst="line">
            <a:avLst/>
          </a:prstGeom>
          <a:noFill/>
          <a:ln w="28575">
            <a:solidFill>
              <a:srgbClr val="0070C0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6" name="Line 61"/>
          <p:cNvSpPr>
            <a:spLocks noChangeShapeType="1"/>
          </p:cNvSpPr>
          <p:nvPr/>
        </p:nvSpPr>
        <p:spPr bwMode="auto">
          <a:xfrm>
            <a:off x="7558472" y="3734549"/>
            <a:ext cx="265818" cy="0"/>
          </a:xfrm>
          <a:prstGeom prst="line">
            <a:avLst/>
          </a:prstGeom>
          <a:noFill/>
          <a:ln w="28575">
            <a:solidFill>
              <a:srgbClr val="0070C0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7" name="Line 61"/>
          <p:cNvSpPr>
            <a:spLocks noChangeShapeType="1"/>
          </p:cNvSpPr>
          <p:nvPr/>
        </p:nvSpPr>
        <p:spPr bwMode="auto">
          <a:xfrm>
            <a:off x="8090108" y="3600199"/>
            <a:ext cx="265818" cy="0"/>
          </a:xfrm>
          <a:prstGeom prst="line">
            <a:avLst/>
          </a:prstGeom>
          <a:noFill/>
          <a:ln w="28575">
            <a:solidFill>
              <a:srgbClr val="0070C0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8" name="Line 32"/>
          <p:cNvSpPr>
            <a:spLocks noChangeShapeType="1"/>
          </p:cNvSpPr>
          <p:nvPr/>
        </p:nvSpPr>
        <p:spPr bwMode="auto">
          <a:xfrm flipH="1" flipV="1">
            <a:off x="5695142" y="2783928"/>
            <a:ext cx="0" cy="191451"/>
          </a:xfrm>
          <a:prstGeom prst="line">
            <a:avLst/>
          </a:prstGeom>
          <a:noFill/>
          <a:ln w="19050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9" name="Line 32"/>
          <p:cNvSpPr>
            <a:spLocks noChangeShapeType="1"/>
          </p:cNvSpPr>
          <p:nvPr/>
        </p:nvSpPr>
        <p:spPr bwMode="auto">
          <a:xfrm flipH="1" flipV="1">
            <a:off x="5953402" y="3009221"/>
            <a:ext cx="0" cy="431252"/>
          </a:xfrm>
          <a:prstGeom prst="line">
            <a:avLst/>
          </a:prstGeom>
          <a:noFill/>
          <a:ln w="19050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0" name="Line 32"/>
          <p:cNvSpPr>
            <a:spLocks noChangeShapeType="1"/>
          </p:cNvSpPr>
          <p:nvPr/>
        </p:nvSpPr>
        <p:spPr bwMode="auto">
          <a:xfrm flipH="1" flipV="1">
            <a:off x="6209225" y="3440474"/>
            <a:ext cx="152" cy="361392"/>
          </a:xfrm>
          <a:prstGeom prst="line">
            <a:avLst/>
          </a:prstGeom>
          <a:noFill/>
          <a:ln w="19050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1" name="Line 32"/>
          <p:cNvSpPr>
            <a:spLocks noChangeShapeType="1"/>
          </p:cNvSpPr>
          <p:nvPr/>
        </p:nvSpPr>
        <p:spPr bwMode="auto">
          <a:xfrm flipH="1" flipV="1">
            <a:off x="6464709" y="3818399"/>
            <a:ext cx="0" cy="191451"/>
          </a:xfrm>
          <a:prstGeom prst="line">
            <a:avLst/>
          </a:prstGeom>
          <a:noFill/>
          <a:ln w="19050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2" name="Group 61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63" name="Rectangle 62"/>
            <p:cNvSpPr/>
            <p:nvPr/>
          </p:nvSpPr>
          <p:spPr>
            <a:xfrm>
              <a:off x="6685384" y="0"/>
              <a:ext cx="2458616" cy="2002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64" name="Group 63"/>
            <p:cNvGrpSpPr/>
            <p:nvPr/>
          </p:nvGrpSpPr>
          <p:grpSpPr>
            <a:xfrm>
              <a:off x="6685384" y="0"/>
              <a:ext cx="2484000" cy="2002234"/>
              <a:chOff x="6685384" y="0"/>
              <a:chExt cx="2484000" cy="2002234"/>
            </a:xfrm>
          </p:grpSpPr>
          <p:sp>
            <p:nvSpPr>
              <p:cNvPr id="65" name="Rectangle 64"/>
              <p:cNvSpPr/>
              <p:nvPr/>
            </p:nvSpPr>
            <p:spPr>
              <a:xfrm>
                <a:off x="6685384" y="0"/>
                <a:ext cx="2484000" cy="200223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  <a:scene3d>
                <a:camera prst="obliqueTop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>
                <a:prstTxWarp prst="textInflateTop">
                  <a:avLst/>
                </a:prstTxWarp>
              </a:bodyPr>
              <a:lstStyle/>
              <a:p>
                <a:pPr algn="ctr"/>
                <a:endParaRPr lang="en-US" sz="1100" b="1" spc="300" dirty="0">
                  <a:ln w="0"/>
                  <a:solidFill>
                    <a:srgbClr val="7030A0"/>
                  </a:solidFill>
                  <a:effectLst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67" name="Rectangle 66"/>
              <p:cNvSpPr/>
              <p:nvPr/>
            </p:nvSpPr>
            <p:spPr>
              <a:xfrm>
                <a:off x="6760840" y="251938"/>
                <a:ext cx="2383160" cy="1361202"/>
              </a:xfrm>
              <a:prstGeom prst="rect">
                <a:avLst/>
              </a:prstGeom>
            </p:spPr>
            <p:txBody>
              <a:bodyPr>
                <a:prstTxWarp prst="textDeflateInflate">
                  <a:avLst/>
                </a:prstTxWarp>
                <a:spAutoFit/>
              </a:bodyPr>
              <a:lstStyle/>
              <a:p>
                <a:pPr algn="ctr"/>
                <a:r>
                  <a:rPr lang="en-US" b="1" spc="300" dirty="0">
                    <a:ln w="0"/>
                    <a:solidFill>
                      <a:schemeClr val="accent2">
                        <a:lumMod val="75000"/>
                      </a:schemeClr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MEXATRON TIZIMLAR UCHUN </a:t>
                </a:r>
                <a:r>
                  <a:rPr lang="en-US" b="1" spc="300" dirty="0">
                    <a:ln w="0"/>
                    <a:solidFill>
                      <a:srgbClr val="C00000"/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ELEKTRONIKA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96711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6248400" cy="1143000"/>
          </a:xfrm>
        </p:spPr>
        <p:txBody>
          <a:bodyPr/>
          <a:lstStyle/>
          <a:p>
            <a:r>
              <a:rPr lang="en-US" dirty="0"/>
              <a:t>ADC </a:t>
            </a:r>
            <a:r>
              <a:rPr lang="en-US" dirty="0" err="1"/>
              <a:t>konvertatsiya</a:t>
            </a:r>
            <a:r>
              <a:rPr lang="en-US" dirty="0"/>
              <a:t> </a:t>
            </a:r>
            <a:r>
              <a:rPr lang="en-US" dirty="0" err="1"/>
              <a:t>jarayoni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905001"/>
            <a:ext cx="4038600" cy="4952999"/>
          </a:xfrm>
        </p:spPr>
        <p:txBody>
          <a:bodyPr/>
          <a:lstStyle/>
          <a:p>
            <a:pPr marL="0" indent="0" algn="ctr">
              <a:buNone/>
            </a:pPr>
            <a:r>
              <a:rPr lang="en-US" b="1" dirty="0" err="1" smtClean="0"/>
              <a:t>Kvantlash</a:t>
            </a:r>
            <a:endParaRPr lang="en-US" b="1" dirty="0" smtClean="0"/>
          </a:p>
          <a:p>
            <a:r>
              <a:rPr lang="en-US" sz="2400" dirty="0" err="1"/>
              <a:t>Kirish</a:t>
            </a:r>
            <a:r>
              <a:rPr lang="en-US" sz="2400" dirty="0"/>
              <a:t> </a:t>
            </a:r>
            <a:r>
              <a:rPr lang="en-US" sz="2400" dirty="0" err="1"/>
              <a:t>signalini</a:t>
            </a:r>
            <a:r>
              <a:rPr lang="en-US" sz="2400" dirty="0"/>
              <a:t> K </a:t>
            </a:r>
            <a:r>
              <a:rPr lang="en-US" sz="2400" dirty="0" err="1"/>
              <a:t>bosqichlari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diskret</a:t>
            </a:r>
            <a:r>
              <a:rPr lang="en-US" sz="2400" dirty="0"/>
              <a:t> </a:t>
            </a:r>
            <a:r>
              <a:rPr lang="en-US" sz="2400" dirty="0" err="1"/>
              <a:t>holatlarga</a:t>
            </a:r>
            <a:r>
              <a:rPr lang="en-US" sz="2400" dirty="0"/>
              <a:t> </a:t>
            </a:r>
            <a:r>
              <a:rPr lang="en-US" sz="2400" dirty="0" err="1" smtClean="0"/>
              <a:t>ajratish</a:t>
            </a:r>
            <a:endParaRPr lang="en-US" sz="2400" dirty="0" smtClean="0"/>
          </a:p>
          <a:p>
            <a:r>
              <a:rPr lang="en-US" sz="2400" dirty="0" smtClean="0"/>
              <a:t>K=2</a:t>
            </a:r>
            <a:r>
              <a:rPr lang="en-US" sz="2400" baseline="30000" dirty="0" smtClean="0"/>
              <a:t>N</a:t>
            </a:r>
          </a:p>
          <a:p>
            <a:pPr lvl="1"/>
            <a:r>
              <a:rPr lang="nn-NO" sz="2000" dirty="0"/>
              <a:t>N </a:t>
            </a:r>
            <a:r>
              <a:rPr lang="nn-NO" sz="2000" dirty="0" smtClean="0"/>
              <a:t>– analogdan raqamliga o’tkazgichning </a:t>
            </a:r>
            <a:r>
              <a:rPr lang="nn-NO" sz="2000" dirty="0"/>
              <a:t>bitlar </a:t>
            </a:r>
            <a:r>
              <a:rPr lang="nn-NO" sz="2000" dirty="0" smtClean="0"/>
              <a:t>soni</a:t>
            </a:r>
          </a:p>
          <a:p>
            <a:r>
              <a:rPr lang="en-US" dirty="0"/>
              <a:t>Analog </a:t>
            </a:r>
            <a:r>
              <a:rPr lang="en-US" dirty="0" err="1"/>
              <a:t>kvantlash</a:t>
            </a:r>
            <a:r>
              <a:rPr lang="en-US" dirty="0"/>
              <a:t> </a:t>
            </a:r>
            <a:r>
              <a:rPr lang="en-US" dirty="0" err="1" smtClean="0"/>
              <a:t>hajmi</a:t>
            </a:r>
            <a:endParaRPr lang="en-US" dirty="0" smtClean="0"/>
          </a:p>
          <a:p>
            <a:pPr lvl="1"/>
            <a:r>
              <a:rPr lang="en-US" dirty="0" smtClean="0"/>
              <a:t>Q=(</a:t>
            </a:r>
            <a:r>
              <a:rPr lang="en-US" dirty="0" err="1" smtClean="0"/>
              <a:t>V</a:t>
            </a:r>
            <a:r>
              <a:rPr lang="en-US" baseline="-25000" dirty="0" err="1" smtClean="0"/>
              <a:t>max</a:t>
            </a:r>
            <a:r>
              <a:rPr lang="en-US" dirty="0" err="1" smtClean="0"/>
              <a:t>-V</a:t>
            </a:r>
            <a:r>
              <a:rPr lang="en-US" baseline="-25000" dirty="0" err="1" smtClean="0"/>
              <a:t>min</a:t>
            </a:r>
            <a:r>
              <a:rPr lang="en-US" dirty="0" smtClean="0"/>
              <a:t>)/2</a:t>
            </a:r>
            <a:r>
              <a:rPr lang="en-US" baseline="30000" dirty="0" smtClean="0"/>
              <a:t>N</a:t>
            </a:r>
          </a:p>
          <a:p>
            <a:pPr lvl="1"/>
            <a:r>
              <a:rPr lang="en-US" dirty="0" smtClean="0"/>
              <a:t>Q </a:t>
            </a:r>
            <a:r>
              <a:rPr lang="en-US" dirty="0" err="1" smtClean="0"/>
              <a:t>bu</a:t>
            </a:r>
            <a:r>
              <a:rPr lang="en-US" dirty="0" smtClean="0"/>
              <a:t> </a:t>
            </a:r>
            <a:r>
              <a:rPr lang="en-US" dirty="0" err="1" smtClean="0"/>
              <a:t>rezolyutsiya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2362200"/>
            <a:ext cx="4038600" cy="2895600"/>
          </a:xfrm>
        </p:spPr>
        <p:txBody>
          <a:bodyPr/>
          <a:lstStyle/>
          <a:p>
            <a:pPr marL="0" indent="0" algn="ctr">
              <a:buNone/>
            </a:pPr>
            <a:r>
              <a:rPr lang="en-US" b="1" dirty="0" err="1" smtClean="0"/>
              <a:t>Kodlash</a:t>
            </a:r>
            <a:endParaRPr lang="en-US" b="1" dirty="0" smtClean="0"/>
          </a:p>
          <a:p>
            <a:pPr marL="0" indent="0">
              <a:buNone/>
            </a:pPr>
            <a:r>
              <a:rPr lang="en-US" dirty="0" err="1"/>
              <a:t>Mikroprotsessorga</a:t>
            </a:r>
            <a:r>
              <a:rPr lang="en-US" dirty="0"/>
              <a:t> </a:t>
            </a:r>
            <a:r>
              <a:rPr lang="en-US" dirty="0" err="1"/>
              <a:t>kiritish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holatga</a:t>
            </a:r>
            <a:r>
              <a:rPr lang="en-US" dirty="0"/>
              <a:t> </a:t>
            </a:r>
            <a:r>
              <a:rPr lang="en-US" dirty="0" err="1"/>
              <a:t>noyob</a:t>
            </a:r>
            <a:r>
              <a:rPr lang="en-US" dirty="0"/>
              <a:t> </a:t>
            </a:r>
            <a:r>
              <a:rPr lang="en-US" dirty="0" err="1"/>
              <a:t>raqamli</a:t>
            </a:r>
            <a:r>
              <a:rPr lang="en-US" dirty="0"/>
              <a:t> </a:t>
            </a:r>
            <a:r>
              <a:rPr lang="en-US" dirty="0" err="1"/>
              <a:t>kodni</a:t>
            </a:r>
            <a:r>
              <a:rPr lang="en-US" dirty="0"/>
              <a:t> </a:t>
            </a:r>
            <a:r>
              <a:rPr lang="en-US" dirty="0" err="1"/>
              <a:t>belgilash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6" name="Rectangle 5"/>
            <p:cNvSpPr/>
            <p:nvPr/>
          </p:nvSpPr>
          <p:spPr>
            <a:xfrm>
              <a:off x="6685384" y="0"/>
              <a:ext cx="2458616" cy="2002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6685384" y="0"/>
              <a:ext cx="2484000" cy="2002234"/>
              <a:chOff x="6685384" y="0"/>
              <a:chExt cx="2484000" cy="2002234"/>
            </a:xfrm>
          </p:grpSpPr>
          <p:sp>
            <p:nvSpPr>
              <p:cNvPr id="8" name="Rectangle 7"/>
              <p:cNvSpPr/>
              <p:nvPr/>
            </p:nvSpPr>
            <p:spPr>
              <a:xfrm>
                <a:off x="6685384" y="0"/>
                <a:ext cx="2484000" cy="200223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  <a:scene3d>
                <a:camera prst="obliqueTop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>
                <a:prstTxWarp prst="textInflateTop">
                  <a:avLst/>
                </a:prstTxWarp>
              </a:bodyPr>
              <a:lstStyle/>
              <a:p>
                <a:pPr algn="ctr"/>
                <a:endParaRPr lang="en-US" sz="1100" b="1" spc="300" dirty="0">
                  <a:ln w="0"/>
                  <a:solidFill>
                    <a:srgbClr val="7030A0"/>
                  </a:solidFill>
                  <a:effectLst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6760840" y="251938"/>
                <a:ext cx="2383160" cy="1361202"/>
              </a:xfrm>
              <a:prstGeom prst="rect">
                <a:avLst/>
              </a:prstGeom>
            </p:spPr>
            <p:txBody>
              <a:bodyPr>
                <a:prstTxWarp prst="textDeflateInflate">
                  <a:avLst/>
                </a:prstTxWarp>
                <a:spAutoFit/>
              </a:bodyPr>
              <a:lstStyle/>
              <a:p>
                <a:pPr algn="ctr"/>
                <a:r>
                  <a:rPr lang="en-US" b="1" spc="300" dirty="0">
                    <a:ln w="0"/>
                    <a:solidFill>
                      <a:schemeClr val="accent2">
                        <a:lumMod val="75000"/>
                      </a:schemeClr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MEXATRON TIZIMLAR UCHUN </a:t>
                </a:r>
                <a:r>
                  <a:rPr lang="en-US" b="1" spc="300" dirty="0">
                    <a:ln w="0"/>
                    <a:solidFill>
                      <a:srgbClr val="C00000"/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ELEKTRONIKA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50744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414" y="191479"/>
            <a:ext cx="6301532" cy="1143000"/>
          </a:xfrm>
        </p:spPr>
        <p:txBody>
          <a:bodyPr/>
          <a:lstStyle/>
          <a:p>
            <a:r>
              <a:rPr lang="en-US" dirty="0"/>
              <a:t>ADC </a:t>
            </a:r>
            <a:r>
              <a:rPr lang="en-US" dirty="0" err="1"/>
              <a:t>konvertatsiya</a:t>
            </a:r>
            <a:r>
              <a:rPr lang="en-US" dirty="0"/>
              <a:t> </a:t>
            </a:r>
            <a:r>
              <a:rPr lang="en-US" dirty="0" err="1"/>
              <a:t>jarayoni</a:t>
            </a:r>
            <a:endParaRPr lang="en-US" dirty="0"/>
          </a:p>
        </p:txBody>
      </p:sp>
      <p:sp>
        <p:nvSpPr>
          <p:cNvPr id="100" name="Rectangle 99"/>
          <p:cNvSpPr/>
          <p:nvPr/>
        </p:nvSpPr>
        <p:spPr>
          <a:xfrm>
            <a:off x="0" y="4476402"/>
            <a:ext cx="4191000" cy="21529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Content Placeholder 3"/>
          <p:cNvSpPr>
            <a:spLocks noGrp="1"/>
          </p:cNvSpPr>
          <p:nvPr>
            <p:ph sz="half" idx="1"/>
          </p:nvPr>
        </p:nvSpPr>
        <p:spPr>
          <a:xfrm>
            <a:off x="0" y="1295400"/>
            <a:ext cx="4343400" cy="5334000"/>
          </a:xfrm>
        </p:spPr>
        <p:txBody>
          <a:bodyPr>
            <a:normAutofit/>
          </a:bodyPr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b="1" dirty="0" err="1">
                <a:latin typeface="Arial" charset="0"/>
              </a:rPr>
              <a:t>Kvantlash</a:t>
            </a:r>
            <a:r>
              <a:rPr lang="en-US" b="1" dirty="0">
                <a:latin typeface="Arial" charset="0"/>
              </a:rPr>
              <a:t> </a:t>
            </a:r>
            <a:r>
              <a:rPr lang="en-US" b="1" dirty="0" err="1">
                <a:latin typeface="Arial" charset="0"/>
              </a:rPr>
              <a:t>va</a:t>
            </a:r>
            <a:r>
              <a:rPr lang="en-US" b="1" dirty="0">
                <a:latin typeface="Arial" charset="0"/>
              </a:rPr>
              <a:t> </a:t>
            </a:r>
            <a:r>
              <a:rPr lang="en-US" b="1" dirty="0" err="1" smtClean="0">
                <a:latin typeface="Arial" charset="0"/>
              </a:rPr>
              <a:t>kodlash</a:t>
            </a:r>
            <a:endParaRPr lang="en-US" b="1" dirty="0" smtClean="0">
              <a:latin typeface="Arial" charset="0"/>
            </a:endParaRPr>
          </a:p>
          <a:p>
            <a:pPr marL="0" indent="0" algn="ctr">
              <a:lnSpc>
                <a:spcPct val="90000"/>
              </a:lnSpc>
              <a:buNone/>
            </a:pPr>
            <a:endParaRPr lang="en-US" b="1" dirty="0" smtClean="0"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en-US" dirty="0" err="1">
                <a:latin typeface="Arial" charset="0"/>
              </a:rPr>
              <a:t>Asl</a:t>
            </a:r>
            <a:r>
              <a:rPr lang="en-US" dirty="0">
                <a:latin typeface="Arial" charset="0"/>
              </a:rPr>
              <a:t> analog </a:t>
            </a:r>
            <a:r>
              <a:rPr lang="en-US" dirty="0" err="1">
                <a:latin typeface="Arial" charset="0"/>
              </a:rPr>
              <a:t>signaldan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 smtClean="0">
                <a:latin typeface="Arial" charset="0"/>
              </a:rPr>
              <a:t>foydalanish</a:t>
            </a:r>
            <a:endParaRPr lang="en-US" dirty="0" smtClean="0">
              <a:latin typeface="Arial" charset="0"/>
            </a:endParaRPr>
          </a:p>
          <a:p>
            <a:endParaRPr lang="en-US" dirty="0"/>
          </a:p>
        </p:txBody>
      </p:sp>
      <p:grpSp>
        <p:nvGrpSpPr>
          <p:cNvPr id="58" name="Group 57"/>
          <p:cNvGrpSpPr/>
          <p:nvPr/>
        </p:nvGrpSpPr>
        <p:grpSpPr>
          <a:xfrm>
            <a:off x="4437258" y="2137262"/>
            <a:ext cx="4284587" cy="2405109"/>
            <a:chOff x="4437258" y="2137262"/>
            <a:chExt cx="4284587" cy="2405109"/>
          </a:xfrm>
        </p:grpSpPr>
        <p:sp>
          <p:nvSpPr>
            <p:cNvPr id="60" name="Line 23"/>
            <p:cNvSpPr>
              <a:spLocks noChangeShapeType="1"/>
            </p:cNvSpPr>
            <p:nvPr/>
          </p:nvSpPr>
          <p:spPr bwMode="auto">
            <a:xfrm flipV="1">
              <a:off x="4614470" y="2137262"/>
              <a:ext cx="0" cy="240510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" name="Freeform 27"/>
            <p:cNvSpPr>
              <a:spLocks/>
            </p:cNvSpPr>
            <p:nvPr/>
          </p:nvSpPr>
          <p:spPr bwMode="auto">
            <a:xfrm>
              <a:off x="4616438" y="2724770"/>
              <a:ext cx="3750983" cy="1356572"/>
            </a:xfrm>
            <a:custGeom>
              <a:avLst/>
              <a:gdLst>
                <a:gd name="T0" fmla="*/ 0 w 1905"/>
                <a:gd name="T1" fmla="*/ 550863 h 665"/>
                <a:gd name="T2" fmla="*/ 647700 w 1905"/>
                <a:gd name="T3" fmla="*/ 47625 h 665"/>
                <a:gd name="T4" fmla="*/ 1295400 w 1905"/>
                <a:gd name="T5" fmla="*/ 839788 h 665"/>
                <a:gd name="T6" fmla="*/ 1655763 w 1905"/>
                <a:gd name="T7" fmla="*/ 1055688 h 665"/>
                <a:gd name="T8" fmla="*/ 2016125 w 1905"/>
                <a:gd name="T9" fmla="*/ 839788 h 665"/>
                <a:gd name="T10" fmla="*/ 2447925 w 1905"/>
                <a:gd name="T11" fmla="*/ 766763 h 665"/>
                <a:gd name="T12" fmla="*/ 3024188 w 1905"/>
                <a:gd name="T13" fmla="*/ 623888 h 6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905" h="665">
                  <a:moveTo>
                    <a:pt x="0" y="347"/>
                  </a:moveTo>
                  <a:cubicBezTo>
                    <a:pt x="136" y="173"/>
                    <a:pt x="272" y="0"/>
                    <a:pt x="408" y="30"/>
                  </a:cubicBezTo>
                  <a:cubicBezTo>
                    <a:pt x="544" y="60"/>
                    <a:pt x="710" y="423"/>
                    <a:pt x="816" y="529"/>
                  </a:cubicBezTo>
                  <a:cubicBezTo>
                    <a:pt x="922" y="635"/>
                    <a:pt x="967" y="665"/>
                    <a:pt x="1043" y="665"/>
                  </a:cubicBezTo>
                  <a:cubicBezTo>
                    <a:pt x="1119" y="665"/>
                    <a:pt x="1187" y="559"/>
                    <a:pt x="1270" y="529"/>
                  </a:cubicBezTo>
                  <a:cubicBezTo>
                    <a:pt x="1353" y="499"/>
                    <a:pt x="1436" y="506"/>
                    <a:pt x="1542" y="483"/>
                  </a:cubicBezTo>
                  <a:cubicBezTo>
                    <a:pt x="1648" y="460"/>
                    <a:pt x="1776" y="426"/>
                    <a:pt x="1905" y="393"/>
                  </a:cubicBezTo>
                </a:path>
              </a:pathLst>
            </a:custGeom>
            <a:noFill/>
            <a:ln w="28575" cmpd="sng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" name="Line 24"/>
            <p:cNvSpPr>
              <a:spLocks noChangeShapeType="1"/>
            </p:cNvSpPr>
            <p:nvPr/>
          </p:nvSpPr>
          <p:spPr bwMode="auto">
            <a:xfrm flipV="1">
              <a:off x="4437258" y="4356735"/>
              <a:ext cx="4284587" cy="204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64" name="Group 62"/>
            <p:cNvGrpSpPr>
              <a:grpSpLocks/>
            </p:cNvGrpSpPr>
            <p:nvPr/>
          </p:nvGrpSpPr>
          <p:grpSpPr bwMode="auto">
            <a:xfrm>
              <a:off x="4614470" y="2783929"/>
              <a:ext cx="3750982" cy="1585046"/>
              <a:chOff x="3379" y="3067"/>
              <a:chExt cx="1905" cy="777"/>
            </a:xfrm>
          </p:grpSpPr>
          <p:grpSp>
            <p:nvGrpSpPr>
              <p:cNvPr id="65" name="Group 45"/>
              <p:cNvGrpSpPr>
                <a:grpSpLocks/>
              </p:cNvGrpSpPr>
              <p:nvPr/>
            </p:nvGrpSpPr>
            <p:grpSpPr bwMode="auto">
              <a:xfrm>
                <a:off x="3515" y="3067"/>
                <a:ext cx="1769" cy="777"/>
                <a:chOff x="3515" y="3067"/>
                <a:chExt cx="1769" cy="777"/>
              </a:xfrm>
            </p:grpSpPr>
            <p:sp>
              <p:nvSpPr>
                <p:cNvPr id="95" name="Line 28"/>
                <p:cNvSpPr>
                  <a:spLocks noChangeShapeType="1"/>
                </p:cNvSpPr>
                <p:nvPr/>
              </p:nvSpPr>
              <p:spPr bwMode="auto">
                <a:xfrm flipV="1">
                  <a:off x="3515" y="3222"/>
                  <a:ext cx="0" cy="616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6" name="Line 29"/>
                <p:cNvSpPr>
                  <a:spLocks noChangeShapeType="1"/>
                </p:cNvSpPr>
                <p:nvPr/>
              </p:nvSpPr>
              <p:spPr bwMode="auto">
                <a:xfrm flipV="1">
                  <a:off x="3651" y="3101"/>
                  <a:ext cx="0" cy="737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7" name="Line 30"/>
                <p:cNvSpPr>
                  <a:spLocks noChangeShapeType="1"/>
                </p:cNvSpPr>
                <p:nvPr/>
              </p:nvSpPr>
              <p:spPr bwMode="auto">
                <a:xfrm flipV="1">
                  <a:off x="3787" y="3067"/>
                  <a:ext cx="0" cy="771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8" name="Line 31"/>
                <p:cNvSpPr>
                  <a:spLocks noChangeShapeType="1"/>
                </p:cNvSpPr>
                <p:nvPr/>
              </p:nvSpPr>
              <p:spPr bwMode="auto">
                <a:xfrm flipV="1">
                  <a:off x="3923" y="3173"/>
                  <a:ext cx="0" cy="665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9" name="Line 32"/>
                <p:cNvSpPr>
                  <a:spLocks noChangeShapeType="1"/>
                </p:cNvSpPr>
                <p:nvPr/>
              </p:nvSpPr>
              <p:spPr bwMode="auto">
                <a:xfrm flipV="1">
                  <a:off x="4059" y="3373"/>
                  <a:ext cx="0" cy="465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1" name="Line 33"/>
                <p:cNvSpPr>
                  <a:spLocks noChangeShapeType="1"/>
                </p:cNvSpPr>
                <p:nvPr/>
              </p:nvSpPr>
              <p:spPr bwMode="auto">
                <a:xfrm flipV="1">
                  <a:off x="4195" y="3566"/>
                  <a:ext cx="0" cy="272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2" name="Line 34"/>
                <p:cNvSpPr>
                  <a:spLocks noChangeShapeType="1"/>
                </p:cNvSpPr>
                <p:nvPr/>
              </p:nvSpPr>
              <p:spPr bwMode="auto">
                <a:xfrm flipV="1">
                  <a:off x="4332" y="3678"/>
                  <a:ext cx="0" cy="160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3" name="Line 35"/>
                <p:cNvSpPr>
                  <a:spLocks noChangeShapeType="1"/>
                </p:cNvSpPr>
                <p:nvPr/>
              </p:nvSpPr>
              <p:spPr bwMode="auto">
                <a:xfrm flipV="1">
                  <a:off x="4468" y="3696"/>
                  <a:ext cx="0" cy="142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" name="Line 36"/>
                <p:cNvSpPr>
                  <a:spLocks noChangeShapeType="1"/>
                </p:cNvSpPr>
                <p:nvPr/>
              </p:nvSpPr>
              <p:spPr bwMode="auto">
                <a:xfrm flipV="1">
                  <a:off x="4604" y="3597"/>
                  <a:ext cx="0" cy="247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5" name="Line 37"/>
                <p:cNvSpPr>
                  <a:spLocks noChangeShapeType="1"/>
                </p:cNvSpPr>
                <p:nvPr/>
              </p:nvSpPr>
              <p:spPr bwMode="auto">
                <a:xfrm flipV="1">
                  <a:off x="4740" y="3551"/>
                  <a:ext cx="0" cy="293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6" name="Line 38"/>
                <p:cNvSpPr>
                  <a:spLocks noChangeShapeType="1"/>
                </p:cNvSpPr>
                <p:nvPr/>
              </p:nvSpPr>
              <p:spPr bwMode="auto">
                <a:xfrm flipV="1">
                  <a:off x="4876" y="3533"/>
                  <a:ext cx="0" cy="311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7" name="Line 39"/>
                <p:cNvSpPr>
                  <a:spLocks noChangeShapeType="1"/>
                </p:cNvSpPr>
                <p:nvPr/>
              </p:nvSpPr>
              <p:spPr bwMode="auto">
                <a:xfrm flipV="1">
                  <a:off x="5012" y="3497"/>
                  <a:ext cx="0" cy="347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8" name="Line 40"/>
                <p:cNvSpPr>
                  <a:spLocks noChangeShapeType="1"/>
                </p:cNvSpPr>
                <p:nvPr/>
              </p:nvSpPr>
              <p:spPr bwMode="auto">
                <a:xfrm flipV="1">
                  <a:off x="5148" y="3469"/>
                  <a:ext cx="0" cy="375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9" name="Line 41"/>
                <p:cNvSpPr>
                  <a:spLocks noChangeShapeType="1"/>
                </p:cNvSpPr>
                <p:nvPr/>
              </p:nvSpPr>
              <p:spPr bwMode="auto">
                <a:xfrm flipV="1">
                  <a:off x="5284" y="3430"/>
                  <a:ext cx="0" cy="414"/>
                </a:xfrm>
                <a:prstGeom prst="line">
                  <a:avLst/>
                </a:prstGeom>
                <a:noFill/>
                <a:ln w="19050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87" name="Line 61"/>
              <p:cNvSpPr>
                <a:spLocks noChangeShapeType="1"/>
              </p:cNvSpPr>
              <p:nvPr/>
            </p:nvSpPr>
            <p:spPr bwMode="auto">
              <a:xfrm flipV="1">
                <a:off x="3379" y="3385"/>
                <a:ext cx="0" cy="453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26" name="Group 25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27" name="Rectangle 26"/>
            <p:cNvSpPr/>
            <p:nvPr/>
          </p:nvSpPr>
          <p:spPr>
            <a:xfrm>
              <a:off x="6685384" y="0"/>
              <a:ext cx="2458616" cy="2002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8" name="Group 27"/>
            <p:cNvGrpSpPr/>
            <p:nvPr/>
          </p:nvGrpSpPr>
          <p:grpSpPr>
            <a:xfrm>
              <a:off x="6685384" y="0"/>
              <a:ext cx="2484000" cy="2002234"/>
              <a:chOff x="6685384" y="0"/>
              <a:chExt cx="2484000" cy="2002234"/>
            </a:xfrm>
          </p:grpSpPr>
          <p:sp>
            <p:nvSpPr>
              <p:cNvPr id="29" name="Rectangle 28"/>
              <p:cNvSpPr/>
              <p:nvPr/>
            </p:nvSpPr>
            <p:spPr>
              <a:xfrm>
                <a:off x="6685384" y="0"/>
                <a:ext cx="2484000" cy="200223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  <a:scene3d>
                <a:camera prst="obliqueTop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>
                <a:prstTxWarp prst="textInflateTop">
                  <a:avLst/>
                </a:prstTxWarp>
              </a:bodyPr>
              <a:lstStyle/>
              <a:p>
                <a:pPr algn="ctr"/>
                <a:endParaRPr lang="en-US" sz="1100" b="1" spc="300" dirty="0">
                  <a:ln w="0"/>
                  <a:solidFill>
                    <a:srgbClr val="7030A0"/>
                  </a:solidFill>
                  <a:effectLst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30" name="Rectangle 29"/>
              <p:cNvSpPr/>
              <p:nvPr/>
            </p:nvSpPr>
            <p:spPr>
              <a:xfrm>
                <a:off x="6760840" y="251938"/>
                <a:ext cx="2383160" cy="1361202"/>
              </a:xfrm>
              <a:prstGeom prst="rect">
                <a:avLst/>
              </a:prstGeom>
            </p:spPr>
            <p:txBody>
              <a:bodyPr>
                <a:prstTxWarp prst="textDeflateInflate">
                  <a:avLst/>
                </a:prstTxWarp>
                <a:spAutoFit/>
              </a:bodyPr>
              <a:lstStyle/>
              <a:p>
                <a:pPr algn="ctr"/>
                <a:r>
                  <a:rPr lang="en-US" b="1" spc="300" dirty="0">
                    <a:ln w="0"/>
                    <a:solidFill>
                      <a:schemeClr val="accent2">
                        <a:lumMod val="75000"/>
                      </a:schemeClr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MEXATRON TIZIMLAR UCHUN </a:t>
                </a:r>
                <a:r>
                  <a:rPr lang="en-US" b="1" spc="300" dirty="0">
                    <a:ln w="0"/>
                    <a:solidFill>
                      <a:srgbClr val="C00000"/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ELEKTRONIKA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34615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482" y="210813"/>
            <a:ext cx="6594355" cy="1143000"/>
          </a:xfrm>
        </p:spPr>
        <p:txBody>
          <a:bodyPr/>
          <a:lstStyle/>
          <a:p>
            <a:r>
              <a:rPr lang="en-US" dirty="0"/>
              <a:t>ADC </a:t>
            </a:r>
            <a:r>
              <a:rPr lang="en-US" dirty="0" err="1"/>
              <a:t>konvertatsiya</a:t>
            </a:r>
            <a:r>
              <a:rPr lang="en-US" dirty="0"/>
              <a:t> </a:t>
            </a:r>
            <a:r>
              <a:rPr lang="en-US" dirty="0" err="1"/>
              <a:t>jarayoni</a:t>
            </a:r>
            <a:endParaRPr lang="en-US" dirty="0"/>
          </a:p>
        </p:txBody>
      </p:sp>
      <p:sp>
        <p:nvSpPr>
          <p:cNvPr id="86" name="Content Placeholder 3"/>
          <p:cNvSpPr>
            <a:spLocks noGrp="1"/>
          </p:cNvSpPr>
          <p:nvPr>
            <p:ph sz="half" idx="1"/>
          </p:nvPr>
        </p:nvSpPr>
        <p:spPr>
          <a:xfrm>
            <a:off x="0" y="1295400"/>
            <a:ext cx="4343400" cy="5334000"/>
          </a:xfrm>
        </p:spPr>
        <p:txBody>
          <a:bodyPr>
            <a:normAutofit/>
          </a:bodyPr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b="1" dirty="0" err="1">
                <a:latin typeface="Arial" charset="0"/>
              </a:rPr>
              <a:t>Kvantlash</a:t>
            </a:r>
            <a:r>
              <a:rPr lang="en-US" b="1" dirty="0">
                <a:latin typeface="Arial" charset="0"/>
              </a:rPr>
              <a:t> </a:t>
            </a:r>
            <a:r>
              <a:rPr lang="en-US" b="1" dirty="0" err="1">
                <a:latin typeface="Arial" charset="0"/>
              </a:rPr>
              <a:t>va</a:t>
            </a:r>
            <a:r>
              <a:rPr lang="en-US" b="1" dirty="0">
                <a:latin typeface="Arial" charset="0"/>
              </a:rPr>
              <a:t> </a:t>
            </a:r>
            <a:r>
              <a:rPr lang="en-US" b="1" dirty="0" err="1">
                <a:latin typeface="Arial" charset="0"/>
              </a:rPr>
              <a:t>kodlash</a:t>
            </a:r>
            <a:endParaRPr lang="en-US" b="1" dirty="0">
              <a:latin typeface="Arial" charset="0"/>
            </a:endParaRPr>
          </a:p>
          <a:p>
            <a:pPr marL="0" indent="0" algn="ctr">
              <a:lnSpc>
                <a:spcPct val="90000"/>
              </a:lnSpc>
              <a:buNone/>
            </a:pPr>
            <a:endParaRPr lang="en-US" b="1" dirty="0" smtClean="0"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en-US" dirty="0" err="1">
                <a:latin typeface="Arial" charset="0"/>
              </a:rPr>
              <a:t>Asl</a:t>
            </a:r>
            <a:r>
              <a:rPr lang="en-US" dirty="0">
                <a:latin typeface="Arial" charset="0"/>
              </a:rPr>
              <a:t> analog </a:t>
            </a:r>
            <a:r>
              <a:rPr lang="en-US" dirty="0" err="1">
                <a:latin typeface="Arial" charset="0"/>
              </a:rPr>
              <a:t>signaldan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foydalanish</a:t>
            </a:r>
            <a:endParaRPr lang="en-US" dirty="0"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en-US" dirty="0">
                <a:latin typeface="Arial" charset="0"/>
              </a:rPr>
              <a:t>2 </a:t>
            </a:r>
            <a:r>
              <a:rPr lang="en-US" dirty="0" err="1">
                <a:latin typeface="Arial" charset="0"/>
              </a:rPr>
              <a:t>bitli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kodlashni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 smtClean="0">
                <a:latin typeface="Arial" charset="0"/>
              </a:rPr>
              <a:t>qo'llash</a:t>
            </a:r>
            <a:endParaRPr lang="en-US" dirty="0"/>
          </a:p>
        </p:txBody>
      </p:sp>
      <p:grpSp>
        <p:nvGrpSpPr>
          <p:cNvPr id="58" name="Group 57"/>
          <p:cNvGrpSpPr/>
          <p:nvPr/>
        </p:nvGrpSpPr>
        <p:grpSpPr>
          <a:xfrm>
            <a:off x="4783213" y="2137262"/>
            <a:ext cx="4284587" cy="2405109"/>
            <a:chOff x="4437258" y="2137262"/>
            <a:chExt cx="4284587" cy="2405109"/>
          </a:xfrm>
        </p:grpSpPr>
        <p:sp>
          <p:nvSpPr>
            <p:cNvPr id="60" name="Line 23"/>
            <p:cNvSpPr>
              <a:spLocks noChangeShapeType="1"/>
            </p:cNvSpPr>
            <p:nvPr/>
          </p:nvSpPr>
          <p:spPr bwMode="auto">
            <a:xfrm flipV="1">
              <a:off x="4614470" y="2137262"/>
              <a:ext cx="0" cy="240510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" name="Freeform 27"/>
            <p:cNvSpPr>
              <a:spLocks/>
            </p:cNvSpPr>
            <p:nvPr/>
          </p:nvSpPr>
          <p:spPr bwMode="auto">
            <a:xfrm>
              <a:off x="4616438" y="2724770"/>
              <a:ext cx="3750983" cy="1356572"/>
            </a:xfrm>
            <a:custGeom>
              <a:avLst/>
              <a:gdLst>
                <a:gd name="T0" fmla="*/ 0 w 1905"/>
                <a:gd name="T1" fmla="*/ 550863 h 665"/>
                <a:gd name="T2" fmla="*/ 647700 w 1905"/>
                <a:gd name="T3" fmla="*/ 47625 h 665"/>
                <a:gd name="T4" fmla="*/ 1295400 w 1905"/>
                <a:gd name="T5" fmla="*/ 839788 h 665"/>
                <a:gd name="T6" fmla="*/ 1655763 w 1905"/>
                <a:gd name="T7" fmla="*/ 1055688 h 665"/>
                <a:gd name="T8" fmla="*/ 2016125 w 1905"/>
                <a:gd name="T9" fmla="*/ 839788 h 665"/>
                <a:gd name="T10" fmla="*/ 2447925 w 1905"/>
                <a:gd name="T11" fmla="*/ 766763 h 665"/>
                <a:gd name="T12" fmla="*/ 3024188 w 1905"/>
                <a:gd name="T13" fmla="*/ 623888 h 6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905" h="665">
                  <a:moveTo>
                    <a:pt x="0" y="347"/>
                  </a:moveTo>
                  <a:cubicBezTo>
                    <a:pt x="136" y="173"/>
                    <a:pt x="272" y="0"/>
                    <a:pt x="408" y="30"/>
                  </a:cubicBezTo>
                  <a:cubicBezTo>
                    <a:pt x="544" y="60"/>
                    <a:pt x="710" y="423"/>
                    <a:pt x="816" y="529"/>
                  </a:cubicBezTo>
                  <a:cubicBezTo>
                    <a:pt x="922" y="635"/>
                    <a:pt x="967" y="665"/>
                    <a:pt x="1043" y="665"/>
                  </a:cubicBezTo>
                  <a:cubicBezTo>
                    <a:pt x="1119" y="665"/>
                    <a:pt x="1187" y="559"/>
                    <a:pt x="1270" y="529"/>
                  </a:cubicBezTo>
                  <a:cubicBezTo>
                    <a:pt x="1353" y="499"/>
                    <a:pt x="1436" y="506"/>
                    <a:pt x="1542" y="483"/>
                  </a:cubicBezTo>
                  <a:cubicBezTo>
                    <a:pt x="1648" y="460"/>
                    <a:pt x="1776" y="426"/>
                    <a:pt x="1905" y="393"/>
                  </a:cubicBezTo>
                </a:path>
              </a:pathLst>
            </a:custGeom>
            <a:noFill/>
            <a:ln w="28575" cmpd="sng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" name="Line 24"/>
            <p:cNvSpPr>
              <a:spLocks noChangeShapeType="1"/>
            </p:cNvSpPr>
            <p:nvPr/>
          </p:nvSpPr>
          <p:spPr bwMode="auto">
            <a:xfrm flipV="1">
              <a:off x="4437258" y="4356735"/>
              <a:ext cx="4284587" cy="204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65" name="Group 45"/>
            <p:cNvGrpSpPr>
              <a:grpSpLocks/>
            </p:cNvGrpSpPr>
            <p:nvPr/>
          </p:nvGrpSpPr>
          <p:grpSpPr bwMode="auto">
            <a:xfrm>
              <a:off x="4882256" y="2783929"/>
              <a:ext cx="3483195" cy="1585046"/>
              <a:chOff x="3515" y="3067"/>
              <a:chExt cx="1769" cy="777"/>
            </a:xfrm>
          </p:grpSpPr>
          <p:sp>
            <p:nvSpPr>
              <p:cNvPr id="95" name="Line 28"/>
              <p:cNvSpPr>
                <a:spLocks noChangeShapeType="1"/>
              </p:cNvSpPr>
              <p:nvPr/>
            </p:nvSpPr>
            <p:spPr bwMode="auto">
              <a:xfrm flipV="1">
                <a:off x="3515" y="3222"/>
                <a:ext cx="0" cy="616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6" name="Line 29"/>
              <p:cNvSpPr>
                <a:spLocks noChangeShapeType="1"/>
              </p:cNvSpPr>
              <p:nvPr/>
            </p:nvSpPr>
            <p:spPr bwMode="auto">
              <a:xfrm flipV="1">
                <a:off x="3651" y="3101"/>
                <a:ext cx="0" cy="737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7" name="Line 30"/>
              <p:cNvSpPr>
                <a:spLocks noChangeShapeType="1"/>
              </p:cNvSpPr>
              <p:nvPr/>
            </p:nvSpPr>
            <p:spPr bwMode="auto">
              <a:xfrm flipV="1">
                <a:off x="3787" y="3067"/>
                <a:ext cx="0" cy="771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" name="Line 31"/>
              <p:cNvSpPr>
                <a:spLocks noChangeShapeType="1"/>
              </p:cNvSpPr>
              <p:nvPr/>
            </p:nvSpPr>
            <p:spPr bwMode="auto">
              <a:xfrm flipV="1">
                <a:off x="3923" y="3173"/>
                <a:ext cx="0" cy="665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9" name="Line 32"/>
              <p:cNvSpPr>
                <a:spLocks noChangeShapeType="1"/>
              </p:cNvSpPr>
              <p:nvPr/>
            </p:nvSpPr>
            <p:spPr bwMode="auto">
              <a:xfrm flipV="1">
                <a:off x="4059" y="3373"/>
                <a:ext cx="0" cy="465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1" name="Line 33"/>
              <p:cNvSpPr>
                <a:spLocks noChangeShapeType="1"/>
              </p:cNvSpPr>
              <p:nvPr/>
            </p:nvSpPr>
            <p:spPr bwMode="auto">
              <a:xfrm flipV="1">
                <a:off x="4195" y="3566"/>
                <a:ext cx="0" cy="272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2" name="Line 34"/>
              <p:cNvSpPr>
                <a:spLocks noChangeShapeType="1"/>
              </p:cNvSpPr>
              <p:nvPr/>
            </p:nvSpPr>
            <p:spPr bwMode="auto">
              <a:xfrm flipV="1">
                <a:off x="4332" y="3678"/>
                <a:ext cx="0" cy="160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" name="Line 35"/>
              <p:cNvSpPr>
                <a:spLocks noChangeShapeType="1"/>
              </p:cNvSpPr>
              <p:nvPr/>
            </p:nvSpPr>
            <p:spPr bwMode="auto">
              <a:xfrm flipV="1">
                <a:off x="4468" y="3696"/>
                <a:ext cx="0" cy="142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4" name="Line 36"/>
              <p:cNvSpPr>
                <a:spLocks noChangeShapeType="1"/>
              </p:cNvSpPr>
              <p:nvPr/>
            </p:nvSpPr>
            <p:spPr bwMode="auto">
              <a:xfrm flipV="1">
                <a:off x="4604" y="3597"/>
                <a:ext cx="0" cy="247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5" name="Line 37"/>
              <p:cNvSpPr>
                <a:spLocks noChangeShapeType="1"/>
              </p:cNvSpPr>
              <p:nvPr/>
            </p:nvSpPr>
            <p:spPr bwMode="auto">
              <a:xfrm flipV="1">
                <a:off x="4740" y="3551"/>
                <a:ext cx="0" cy="293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" name="Line 38"/>
              <p:cNvSpPr>
                <a:spLocks noChangeShapeType="1"/>
              </p:cNvSpPr>
              <p:nvPr/>
            </p:nvSpPr>
            <p:spPr bwMode="auto">
              <a:xfrm flipV="1">
                <a:off x="4876" y="3533"/>
                <a:ext cx="0" cy="311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7" name="Line 39"/>
              <p:cNvSpPr>
                <a:spLocks noChangeShapeType="1"/>
              </p:cNvSpPr>
              <p:nvPr/>
            </p:nvSpPr>
            <p:spPr bwMode="auto">
              <a:xfrm flipV="1">
                <a:off x="5012" y="3497"/>
                <a:ext cx="0" cy="347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8" name="Line 40"/>
              <p:cNvSpPr>
                <a:spLocks noChangeShapeType="1"/>
              </p:cNvSpPr>
              <p:nvPr/>
            </p:nvSpPr>
            <p:spPr bwMode="auto">
              <a:xfrm flipV="1">
                <a:off x="5148" y="3469"/>
                <a:ext cx="0" cy="375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9" name="Line 41"/>
              <p:cNvSpPr>
                <a:spLocks noChangeShapeType="1"/>
              </p:cNvSpPr>
              <p:nvPr/>
            </p:nvSpPr>
            <p:spPr bwMode="auto">
              <a:xfrm flipV="1">
                <a:off x="5284" y="3430"/>
                <a:ext cx="0" cy="414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63" name="Rectangle 62"/>
            <p:cNvSpPr/>
            <p:nvPr/>
          </p:nvSpPr>
          <p:spPr>
            <a:xfrm>
              <a:off x="4625575" y="2704324"/>
              <a:ext cx="3917962" cy="1645801"/>
            </a:xfrm>
            <a:prstGeom prst="rect">
              <a:avLst/>
            </a:prstGeom>
            <a:solidFill>
              <a:schemeClr val="bg1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4841755" y="4495800"/>
            <a:ext cx="12997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K=2</a:t>
            </a:r>
            <a:r>
              <a:rPr lang="en-US" baseline="30000" dirty="0" smtClean="0"/>
              <a:t>2	</a:t>
            </a:r>
            <a:r>
              <a:rPr lang="en-US" dirty="0" smtClean="0"/>
              <a:t>00</a:t>
            </a:r>
            <a:r>
              <a:rPr lang="en-US" dirty="0"/>
              <a:t>		</a:t>
            </a:r>
            <a:r>
              <a:rPr lang="en-US" dirty="0" smtClean="0"/>
              <a:t>01</a:t>
            </a:r>
          </a:p>
          <a:p>
            <a:r>
              <a:rPr lang="en-US" dirty="0" smtClean="0"/>
              <a:t>	10</a:t>
            </a:r>
          </a:p>
          <a:p>
            <a:r>
              <a:rPr lang="en-US" dirty="0"/>
              <a:t>	</a:t>
            </a:r>
            <a:r>
              <a:rPr lang="en-US" dirty="0" smtClean="0"/>
              <a:t>11</a:t>
            </a:r>
            <a:endParaRPr lang="en-US" dirty="0"/>
          </a:p>
        </p:txBody>
      </p:sp>
      <p:sp>
        <p:nvSpPr>
          <p:cNvPr id="28" name="Line 61"/>
          <p:cNvSpPr>
            <a:spLocks noChangeShapeType="1"/>
          </p:cNvSpPr>
          <p:nvPr/>
        </p:nvSpPr>
        <p:spPr bwMode="auto">
          <a:xfrm>
            <a:off x="4887464" y="3831336"/>
            <a:ext cx="13716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33" name="Line 61"/>
          <p:cNvSpPr>
            <a:spLocks noChangeShapeType="1"/>
          </p:cNvSpPr>
          <p:nvPr/>
        </p:nvSpPr>
        <p:spPr bwMode="auto">
          <a:xfrm>
            <a:off x="4895095" y="3300984"/>
            <a:ext cx="13716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34" name="Line 61"/>
          <p:cNvSpPr>
            <a:spLocks noChangeShapeType="1"/>
          </p:cNvSpPr>
          <p:nvPr/>
        </p:nvSpPr>
        <p:spPr bwMode="auto">
          <a:xfrm>
            <a:off x="4899667" y="2772821"/>
            <a:ext cx="13716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384555" y="4181475"/>
            <a:ext cx="4267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00</a:t>
            </a:r>
            <a:endParaRPr lang="en-US" dirty="0"/>
          </a:p>
        </p:txBody>
      </p:sp>
      <p:sp>
        <p:nvSpPr>
          <p:cNvPr id="36" name="TextBox 35"/>
          <p:cNvSpPr txBox="1"/>
          <p:nvPr/>
        </p:nvSpPr>
        <p:spPr>
          <a:xfrm>
            <a:off x="4384555" y="2590800"/>
            <a:ext cx="4267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11</a:t>
            </a:r>
            <a:endParaRPr lang="en-US" dirty="0"/>
          </a:p>
        </p:txBody>
      </p:sp>
      <p:sp>
        <p:nvSpPr>
          <p:cNvPr id="37" name="TextBox 36"/>
          <p:cNvSpPr txBox="1"/>
          <p:nvPr/>
        </p:nvSpPr>
        <p:spPr>
          <a:xfrm>
            <a:off x="4384555" y="3116818"/>
            <a:ext cx="4267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10</a:t>
            </a:r>
            <a:endParaRPr 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4384555" y="3650218"/>
            <a:ext cx="4267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01</a:t>
            </a:r>
            <a:endParaRPr lang="en-US" dirty="0"/>
          </a:p>
        </p:txBody>
      </p:sp>
      <p:sp>
        <p:nvSpPr>
          <p:cNvPr id="39" name="Line 61"/>
          <p:cNvSpPr>
            <a:spLocks noChangeShapeType="1"/>
          </p:cNvSpPr>
          <p:nvPr/>
        </p:nvSpPr>
        <p:spPr bwMode="auto">
          <a:xfrm>
            <a:off x="4895095" y="4362450"/>
            <a:ext cx="13716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n>
                <a:solidFill>
                  <a:srgbClr val="00B050"/>
                </a:solidFill>
              </a:ln>
            </a:endParaRPr>
          </a:p>
        </p:txBody>
      </p:sp>
      <p:grpSp>
        <p:nvGrpSpPr>
          <p:cNvPr id="41" name="Group 62"/>
          <p:cNvGrpSpPr>
            <a:grpSpLocks/>
          </p:cNvGrpSpPr>
          <p:nvPr/>
        </p:nvGrpSpPr>
        <p:grpSpPr bwMode="auto">
          <a:xfrm>
            <a:off x="4956487" y="2783929"/>
            <a:ext cx="3754920" cy="1585046"/>
            <a:chOff x="3377" y="3067"/>
            <a:chExt cx="1907" cy="777"/>
          </a:xfrm>
        </p:grpSpPr>
        <p:grpSp>
          <p:nvGrpSpPr>
            <p:cNvPr id="42" name="Group 45"/>
            <p:cNvGrpSpPr>
              <a:grpSpLocks/>
            </p:cNvGrpSpPr>
            <p:nvPr/>
          </p:nvGrpSpPr>
          <p:grpSpPr bwMode="auto">
            <a:xfrm>
              <a:off x="3515" y="3067"/>
              <a:ext cx="1769" cy="777"/>
              <a:chOff x="3515" y="3067"/>
              <a:chExt cx="1769" cy="777"/>
            </a:xfrm>
          </p:grpSpPr>
          <p:sp>
            <p:nvSpPr>
              <p:cNvPr id="44" name="Line 28"/>
              <p:cNvSpPr>
                <a:spLocks noChangeShapeType="1"/>
              </p:cNvSpPr>
              <p:nvPr/>
            </p:nvSpPr>
            <p:spPr bwMode="auto">
              <a:xfrm flipV="1">
                <a:off x="3515" y="3321"/>
                <a:ext cx="0" cy="5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5" name="Line 29"/>
              <p:cNvSpPr>
                <a:spLocks noChangeShapeType="1"/>
              </p:cNvSpPr>
              <p:nvPr/>
            </p:nvSpPr>
            <p:spPr bwMode="auto">
              <a:xfrm flipV="1">
                <a:off x="3651" y="3320"/>
                <a:ext cx="0" cy="51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6" name="Line 30"/>
              <p:cNvSpPr>
                <a:spLocks noChangeShapeType="1"/>
              </p:cNvSpPr>
              <p:nvPr/>
            </p:nvSpPr>
            <p:spPr bwMode="auto">
              <a:xfrm flipV="1">
                <a:off x="3787" y="3067"/>
                <a:ext cx="0" cy="771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7" name="Line 31"/>
              <p:cNvSpPr>
                <a:spLocks noChangeShapeType="1"/>
              </p:cNvSpPr>
              <p:nvPr/>
            </p:nvSpPr>
            <p:spPr bwMode="auto">
              <a:xfrm flipV="1">
                <a:off x="3923" y="3067"/>
                <a:ext cx="4" cy="771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8" name="Line 32"/>
              <p:cNvSpPr>
                <a:spLocks noChangeShapeType="1"/>
              </p:cNvSpPr>
              <p:nvPr/>
            </p:nvSpPr>
            <p:spPr bwMode="auto">
              <a:xfrm flipH="1" flipV="1">
                <a:off x="4059" y="3317"/>
                <a:ext cx="0" cy="521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9" name="Line 33"/>
              <p:cNvSpPr>
                <a:spLocks noChangeShapeType="1"/>
              </p:cNvSpPr>
              <p:nvPr/>
            </p:nvSpPr>
            <p:spPr bwMode="auto">
              <a:xfrm flipH="1" flipV="1">
                <a:off x="4194" y="3594"/>
                <a:ext cx="1" cy="244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0" name="Line 34"/>
              <p:cNvSpPr>
                <a:spLocks noChangeShapeType="1"/>
              </p:cNvSpPr>
              <p:nvPr/>
            </p:nvSpPr>
            <p:spPr bwMode="auto">
              <a:xfrm>
                <a:off x="4332" y="3838"/>
                <a:ext cx="0" cy="3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" name="Line 36"/>
              <p:cNvSpPr>
                <a:spLocks noChangeShapeType="1"/>
              </p:cNvSpPr>
              <p:nvPr/>
            </p:nvSpPr>
            <p:spPr bwMode="auto">
              <a:xfrm flipV="1">
                <a:off x="4604" y="3597"/>
                <a:ext cx="0" cy="24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" name="Line 37"/>
              <p:cNvSpPr>
                <a:spLocks noChangeShapeType="1"/>
              </p:cNvSpPr>
              <p:nvPr/>
            </p:nvSpPr>
            <p:spPr bwMode="auto">
              <a:xfrm flipV="1">
                <a:off x="4740" y="3588"/>
                <a:ext cx="0" cy="25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" name="Line 38"/>
              <p:cNvSpPr>
                <a:spLocks noChangeShapeType="1"/>
              </p:cNvSpPr>
              <p:nvPr/>
            </p:nvSpPr>
            <p:spPr bwMode="auto">
              <a:xfrm flipV="1">
                <a:off x="4876" y="3588"/>
                <a:ext cx="0" cy="25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5" name="Line 39"/>
              <p:cNvSpPr>
                <a:spLocks noChangeShapeType="1"/>
              </p:cNvSpPr>
              <p:nvPr/>
            </p:nvSpPr>
            <p:spPr bwMode="auto">
              <a:xfrm flipH="1" flipV="1">
                <a:off x="5012" y="3588"/>
                <a:ext cx="0" cy="25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6" name="Line 40"/>
              <p:cNvSpPr>
                <a:spLocks noChangeShapeType="1"/>
              </p:cNvSpPr>
              <p:nvPr/>
            </p:nvSpPr>
            <p:spPr bwMode="auto">
              <a:xfrm flipH="1" flipV="1">
                <a:off x="5148" y="3584"/>
                <a:ext cx="0" cy="26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7" name="Line 41"/>
              <p:cNvSpPr>
                <a:spLocks noChangeShapeType="1"/>
              </p:cNvSpPr>
              <p:nvPr/>
            </p:nvSpPr>
            <p:spPr bwMode="auto">
              <a:xfrm flipH="1" flipV="1">
                <a:off x="5284" y="3584"/>
                <a:ext cx="0" cy="259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43" name="Line 61"/>
            <p:cNvSpPr>
              <a:spLocks noChangeShapeType="1"/>
            </p:cNvSpPr>
            <p:nvPr/>
          </p:nvSpPr>
          <p:spPr bwMode="auto">
            <a:xfrm flipH="1" flipV="1">
              <a:off x="3377" y="3582"/>
              <a:ext cx="2" cy="25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9" name="Line 61"/>
          <p:cNvSpPr>
            <a:spLocks noChangeShapeType="1"/>
          </p:cNvSpPr>
          <p:nvPr/>
        </p:nvSpPr>
        <p:spPr bwMode="auto">
          <a:xfrm>
            <a:off x="4946067" y="3828386"/>
            <a:ext cx="26581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6" name="Line 61"/>
          <p:cNvSpPr>
            <a:spLocks noChangeShapeType="1"/>
          </p:cNvSpPr>
          <p:nvPr/>
        </p:nvSpPr>
        <p:spPr bwMode="auto">
          <a:xfrm>
            <a:off x="5495998" y="3294359"/>
            <a:ext cx="26581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7" name="Line 61"/>
          <p:cNvSpPr>
            <a:spLocks noChangeShapeType="1"/>
          </p:cNvSpPr>
          <p:nvPr/>
        </p:nvSpPr>
        <p:spPr bwMode="auto">
          <a:xfrm>
            <a:off x="6021080" y="3297892"/>
            <a:ext cx="26581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8" name="Line 61"/>
          <p:cNvSpPr>
            <a:spLocks noChangeShapeType="1"/>
          </p:cNvSpPr>
          <p:nvPr/>
        </p:nvSpPr>
        <p:spPr bwMode="auto">
          <a:xfrm>
            <a:off x="6552716" y="3836460"/>
            <a:ext cx="26581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0" name="Line 61"/>
          <p:cNvSpPr>
            <a:spLocks noChangeShapeType="1"/>
          </p:cNvSpPr>
          <p:nvPr/>
        </p:nvSpPr>
        <p:spPr bwMode="auto">
          <a:xfrm flipV="1">
            <a:off x="6818534" y="4354695"/>
            <a:ext cx="553940" cy="37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2" name="Line 61"/>
          <p:cNvSpPr>
            <a:spLocks noChangeShapeType="1"/>
          </p:cNvSpPr>
          <p:nvPr/>
        </p:nvSpPr>
        <p:spPr bwMode="auto">
          <a:xfrm>
            <a:off x="5211885" y="3298571"/>
            <a:ext cx="26581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" name="Line 61"/>
          <p:cNvSpPr>
            <a:spLocks noChangeShapeType="1"/>
          </p:cNvSpPr>
          <p:nvPr/>
        </p:nvSpPr>
        <p:spPr bwMode="auto">
          <a:xfrm>
            <a:off x="5772010" y="2783929"/>
            <a:ext cx="26581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" name="Line 61"/>
          <p:cNvSpPr>
            <a:spLocks noChangeShapeType="1"/>
          </p:cNvSpPr>
          <p:nvPr/>
        </p:nvSpPr>
        <p:spPr bwMode="auto">
          <a:xfrm flipV="1">
            <a:off x="6299357" y="3838519"/>
            <a:ext cx="265970" cy="7839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6" name="Line 61"/>
          <p:cNvSpPr>
            <a:spLocks noChangeShapeType="1"/>
          </p:cNvSpPr>
          <p:nvPr/>
        </p:nvSpPr>
        <p:spPr bwMode="auto">
          <a:xfrm flipV="1">
            <a:off x="7367774" y="3838519"/>
            <a:ext cx="1345602" cy="13609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9" name="Line 35"/>
          <p:cNvSpPr>
            <a:spLocks noChangeShapeType="1"/>
          </p:cNvSpPr>
          <p:nvPr/>
        </p:nvSpPr>
        <p:spPr bwMode="auto">
          <a:xfrm flipV="1">
            <a:off x="6832882" y="3838519"/>
            <a:ext cx="0" cy="516176"/>
          </a:xfrm>
          <a:prstGeom prst="line">
            <a:avLst/>
          </a:prstGeom>
          <a:noFill/>
          <a:ln w="19050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4" name="Group 63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69" name="Rectangle 68"/>
            <p:cNvSpPr/>
            <p:nvPr/>
          </p:nvSpPr>
          <p:spPr>
            <a:xfrm>
              <a:off x="6685384" y="0"/>
              <a:ext cx="2458616" cy="2002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1" name="Group 70"/>
            <p:cNvGrpSpPr/>
            <p:nvPr/>
          </p:nvGrpSpPr>
          <p:grpSpPr>
            <a:xfrm>
              <a:off x="6685384" y="0"/>
              <a:ext cx="2484000" cy="2002234"/>
              <a:chOff x="6685384" y="0"/>
              <a:chExt cx="2484000" cy="2002234"/>
            </a:xfrm>
          </p:grpSpPr>
          <p:sp>
            <p:nvSpPr>
              <p:cNvPr id="75" name="Rectangle 74"/>
              <p:cNvSpPr/>
              <p:nvPr/>
            </p:nvSpPr>
            <p:spPr>
              <a:xfrm>
                <a:off x="6685384" y="0"/>
                <a:ext cx="2484000" cy="200223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  <a:scene3d>
                <a:camera prst="obliqueTop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>
                <a:prstTxWarp prst="textInflateTop">
                  <a:avLst/>
                </a:prstTxWarp>
              </a:bodyPr>
              <a:lstStyle/>
              <a:p>
                <a:pPr algn="ctr"/>
                <a:endParaRPr lang="en-US" sz="1100" b="1" spc="300" dirty="0">
                  <a:ln w="0"/>
                  <a:solidFill>
                    <a:srgbClr val="7030A0"/>
                  </a:solidFill>
                  <a:effectLst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6760840" y="251938"/>
                <a:ext cx="2383160" cy="1361202"/>
              </a:xfrm>
              <a:prstGeom prst="rect">
                <a:avLst/>
              </a:prstGeom>
            </p:spPr>
            <p:txBody>
              <a:bodyPr>
                <a:prstTxWarp prst="textDeflateInflate">
                  <a:avLst/>
                </a:prstTxWarp>
                <a:spAutoFit/>
              </a:bodyPr>
              <a:lstStyle/>
              <a:p>
                <a:pPr algn="ctr"/>
                <a:r>
                  <a:rPr lang="en-US" b="1" spc="300" dirty="0">
                    <a:ln w="0"/>
                    <a:solidFill>
                      <a:schemeClr val="accent2">
                        <a:lumMod val="75000"/>
                      </a:schemeClr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MEXATRON TIZIMLAR UCHUN </a:t>
                </a:r>
                <a:r>
                  <a:rPr lang="en-US" b="1" spc="300" dirty="0">
                    <a:ln w="0"/>
                    <a:solidFill>
                      <a:srgbClr val="C00000"/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ELEKTRONIKA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4874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270" y="236439"/>
            <a:ext cx="6518155" cy="1143000"/>
          </a:xfrm>
        </p:spPr>
        <p:txBody>
          <a:bodyPr/>
          <a:lstStyle/>
          <a:p>
            <a:r>
              <a:rPr lang="en-US" dirty="0"/>
              <a:t>ADC </a:t>
            </a:r>
            <a:r>
              <a:rPr lang="en-US" dirty="0" err="1"/>
              <a:t>konvertatsiya</a:t>
            </a:r>
            <a:r>
              <a:rPr lang="en-US" dirty="0"/>
              <a:t> </a:t>
            </a:r>
            <a:r>
              <a:rPr lang="en-US" dirty="0" err="1"/>
              <a:t>jarayoni</a:t>
            </a:r>
            <a:endParaRPr lang="en-US" dirty="0"/>
          </a:p>
        </p:txBody>
      </p:sp>
      <p:sp>
        <p:nvSpPr>
          <p:cNvPr id="86" name="Content Placeholder 3"/>
          <p:cNvSpPr>
            <a:spLocks noGrp="1"/>
          </p:cNvSpPr>
          <p:nvPr>
            <p:ph sz="half" idx="1"/>
          </p:nvPr>
        </p:nvSpPr>
        <p:spPr>
          <a:xfrm>
            <a:off x="0" y="1295400"/>
            <a:ext cx="4343400" cy="5334000"/>
          </a:xfrm>
        </p:spPr>
        <p:txBody>
          <a:bodyPr>
            <a:normAutofit/>
          </a:bodyPr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b="1" dirty="0" err="1">
                <a:latin typeface="Arial" charset="0"/>
              </a:rPr>
              <a:t>Kvantlash</a:t>
            </a:r>
            <a:r>
              <a:rPr lang="en-US" b="1" dirty="0">
                <a:latin typeface="Arial" charset="0"/>
              </a:rPr>
              <a:t> </a:t>
            </a:r>
            <a:r>
              <a:rPr lang="en-US" b="1" dirty="0" err="1">
                <a:latin typeface="Arial" charset="0"/>
              </a:rPr>
              <a:t>va</a:t>
            </a:r>
            <a:r>
              <a:rPr lang="en-US" b="1" dirty="0">
                <a:latin typeface="Arial" charset="0"/>
              </a:rPr>
              <a:t> </a:t>
            </a:r>
            <a:r>
              <a:rPr lang="en-US" b="1" dirty="0" err="1">
                <a:latin typeface="Arial" charset="0"/>
              </a:rPr>
              <a:t>kodlash</a:t>
            </a:r>
            <a:endParaRPr lang="en-US" b="1" dirty="0">
              <a:latin typeface="Arial" charset="0"/>
            </a:endParaRPr>
          </a:p>
          <a:p>
            <a:pPr marL="0" indent="0" algn="ctr">
              <a:lnSpc>
                <a:spcPct val="90000"/>
              </a:lnSpc>
              <a:buNone/>
            </a:pPr>
            <a:endParaRPr lang="en-US" b="1" dirty="0"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en-US" dirty="0" err="1">
                <a:latin typeface="Arial" charset="0"/>
              </a:rPr>
              <a:t>Asl</a:t>
            </a:r>
            <a:r>
              <a:rPr lang="en-US" dirty="0">
                <a:latin typeface="Arial" charset="0"/>
              </a:rPr>
              <a:t> analog </a:t>
            </a:r>
            <a:r>
              <a:rPr lang="en-US" dirty="0" err="1">
                <a:latin typeface="Arial" charset="0"/>
              </a:rPr>
              <a:t>signaldan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foydalanish</a:t>
            </a:r>
            <a:endParaRPr lang="en-US" dirty="0"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en-US" dirty="0">
                <a:latin typeface="Arial" charset="0"/>
              </a:rPr>
              <a:t>2 </a:t>
            </a:r>
            <a:r>
              <a:rPr lang="en-US" dirty="0" err="1">
                <a:latin typeface="Arial" charset="0"/>
              </a:rPr>
              <a:t>bitli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kodlashni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qo'llash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grpSp>
        <p:nvGrpSpPr>
          <p:cNvPr id="58" name="Group 57"/>
          <p:cNvGrpSpPr/>
          <p:nvPr/>
        </p:nvGrpSpPr>
        <p:grpSpPr>
          <a:xfrm>
            <a:off x="4707013" y="2137262"/>
            <a:ext cx="4284587" cy="2405109"/>
            <a:chOff x="4437258" y="2137262"/>
            <a:chExt cx="4284587" cy="2405109"/>
          </a:xfrm>
        </p:grpSpPr>
        <p:sp>
          <p:nvSpPr>
            <p:cNvPr id="60" name="Line 23"/>
            <p:cNvSpPr>
              <a:spLocks noChangeShapeType="1"/>
            </p:cNvSpPr>
            <p:nvPr/>
          </p:nvSpPr>
          <p:spPr bwMode="auto">
            <a:xfrm flipV="1">
              <a:off x="4614470" y="2137262"/>
              <a:ext cx="0" cy="240510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" name="Freeform 27"/>
            <p:cNvSpPr>
              <a:spLocks/>
            </p:cNvSpPr>
            <p:nvPr/>
          </p:nvSpPr>
          <p:spPr bwMode="auto">
            <a:xfrm>
              <a:off x="4616438" y="2724770"/>
              <a:ext cx="3750983" cy="1356572"/>
            </a:xfrm>
            <a:custGeom>
              <a:avLst/>
              <a:gdLst>
                <a:gd name="T0" fmla="*/ 0 w 1905"/>
                <a:gd name="T1" fmla="*/ 550863 h 665"/>
                <a:gd name="T2" fmla="*/ 647700 w 1905"/>
                <a:gd name="T3" fmla="*/ 47625 h 665"/>
                <a:gd name="T4" fmla="*/ 1295400 w 1905"/>
                <a:gd name="T5" fmla="*/ 839788 h 665"/>
                <a:gd name="T6" fmla="*/ 1655763 w 1905"/>
                <a:gd name="T7" fmla="*/ 1055688 h 665"/>
                <a:gd name="T8" fmla="*/ 2016125 w 1905"/>
                <a:gd name="T9" fmla="*/ 839788 h 665"/>
                <a:gd name="T10" fmla="*/ 2447925 w 1905"/>
                <a:gd name="T11" fmla="*/ 766763 h 665"/>
                <a:gd name="T12" fmla="*/ 3024188 w 1905"/>
                <a:gd name="T13" fmla="*/ 623888 h 6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905" h="665">
                  <a:moveTo>
                    <a:pt x="0" y="347"/>
                  </a:moveTo>
                  <a:cubicBezTo>
                    <a:pt x="136" y="173"/>
                    <a:pt x="272" y="0"/>
                    <a:pt x="408" y="30"/>
                  </a:cubicBezTo>
                  <a:cubicBezTo>
                    <a:pt x="544" y="60"/>
                    <a:pt x="710" y="423"/>
                    <a:pt x="816" y="529"/>
                  </a:cubicBezTo>
                  <a:cubicBezTo>
                    <a:pt x="922" y="635"/>
                    <a:pt x="967" y="665"/>
                    <a:pt x="1043" y="665"/>
                  </a:cubicBezTo>
                  <a:cubicBezTo>
                    <a:pt x="1119" y="665"/>
                    <a:pt x="1187" y="559"/>
                    <a:pt x="1270" y="529"/>
                  </a:cubicBezTo>
                  <a:cubicBezTo>
                    <a:pt x="1353" y="499"/>
                    <a:pt x="1436" y="506"/>
                    <a:pt x="1542" y="483"/>
                  </a:cubicBezTo>
                  <a:cubicBezTo>
                    <a:pt x="1648" y="460"/>
                    <a:pt x="1776" y="426"/>
                    <a:pt x="1905" y="393"/>
                  </a:cubicBezTo>
                </a:path>
              </a:pathLst>
            </a:custGeom>
            <a:noFill/>
            <a:ln w="28575" cmpd="sng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" name="Line 24"/>
            <p:cNvSpPr>
              <a:spLocks noChangeShapeType="1"/>
            </p:cNvSpPr>
            <p:nvPr/>
          </p:nvSpPr>
          <p:spPr bwMode="auto">
            <a:xfrm flipV="1">
              <a:off x="4437258" y="4356735"/>
              <a:ext cx="4284587" cy="204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65" name="Group 45"/>
            <p:cNvGrpSpPr>
              <a:grpSpLocks/>
            </p:cNvGrpSpPr>
            <p:nvPr/>
          </p:nvGrpSpPr>
          <p:grpSpPr bwMode="auto">
            <a:xfrm>
              <a:off x="4882256" y="2783929"/>
              <a:ext cx="3483195" cy="1585046"/>
              <a:chOff x="3515" y="3067"/>
              <a:chExt cx="1769" cy="777"/>
            </a:xfrm>
          </p:grpSpPr>
          <p:sp>
            <p:nvSpPr>
              <p:cNvPr id="95" name="Line 28"/>
              <p:cNvSpPr>
                <a:spLocks noChangeShapeType="1"/>
              </p:cNvSpPr>
              <p:nvPr/>
            </p:nvSpPr>
            <p:spPr bwMode="auto">
              <a:xfrm flipV="1">
                <a:off x="3515" y="3222"/>
                <a:ext cx="0" cy="616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6" name="Line 29"/>
              <p:cNvSpPr>
                <a:spLocks noChangeShapeType="1"/>
              </p:cNvSpPr>
              <p:nvPr/>
            </p:nvSpPr>
            <p:spPr bwMode="auto">
              <a:xfrm flipV="1">
                <a:off x="3651" y="3101"/>
                <a:ext cx="0" cy="737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7" name="Line 30"/>
              <p:cNvSpPr>
                <a:spLocks noChangeShapeType="1"/>
              </p:cNvSpPr>
              <p:nvPr/>
            </p:nvSpPr>
            <p:spPr bwMode="auto">
              <a:xfrm flipV="1">
                <a:off x="3787" y="3067"/>
                <a:ext cx="0" cy="771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" name="Line 31"/>
              <p:cNvSpPr>
                <a:spLocks noChangeShapeType="1"/>
              </p:cNvSpPr>
              <p:nvPr/>
            </p:nvSpPr>
            <p:spPr bwMode="auto">
              <a:xfrm flipV="1">
                <a:off x="3923" y="3173"/>
                <a:ext cx="0" cy="665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9" name="Line 32"/>
              <p:cNvSpPr>
                <a:spLocks noChangeShapeType="1"/>
              </p:cNvSpPr>
              <p:nvPr/>
            </p:nvSpPr>
            <p:spPr bwMode="auto">
              <a:xfrm flipV="1">
                <a:off x="4059" y="3373"/>
                <a:ext cx="0" cy="465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1" name="Line 33"/>
              <p:cNvSpPr>
                <a:spLocks noChangeShapeType="1"/>
              </p:cNvSpPr>
              <p:nvPr/>
            </p:nvSpPr>
            <p:spPr bwMode="auto">
              <a:xfrm flipV="1">
                <a:off x="4195" y="3566"/>
                <a:ext cx="0" cy="272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2" name="Line 34"/>
              <p:cNvSpPr>
                <a:spLocks noChangeShapeType="1"/>
              </p:cNvSpPr>
              <p:nvPr/>
            </p:nvSpPr>
            <p:spPr bwMode="auto">
              <a:xfrm flipV="1">
                <a:off x="4332" y="3678"/>
                <a:ext cx="0" cy="160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" name="Line 35"/>
              <p:cNvSpPr>
                <a:spLocks noChangeShapeType="1"/>
              </p:cNvSpPr>
              <p:nvPr/>
            </p:nvSpPr>
            <p:spPr bwMode="auto">
              <a:xfrm flipV="1">
                <a:off x="4468" y="3696"/>
                <a:ext cx="0" cy="142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4" name="Line 36"/>
              <p:cNvSpPr>
                <a:spLocks noChangeShapeType="1"/>
              </p:cNvSpPr>
              <p:nvPr/>
            </p:nvSpPr>
            <p:spPr bwMode="auto">
              <a:xfrm flipV="1">
                <a:off x="4604" y="3597"/>
                <a:ext cx="0" cy="247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5" name="Line 37"/>
              <p:cNvSpPr>
                <a:spLocks noChangeShapeType="1"/>
              </p:cNvSpPr>
              <p:nvPr/>
            </p:nvSpPr>
            <p:spPr bwMode="auto">
              <a:xfrm flipV="1">
                <a:off x="4740" y="3551"/>
                <a:ext cx="0" cy="293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" name="Line 38"/>
              <p:cNvSpPr>
                <a:spLocks noChangeShapeType="1"/>
              </p:cNvSpPr>
              <p:nvPr/>
            </p:nvSpPr>
            <p:spPr bwMode="auto">
              <a:xfrm flipV="1">
                <a:off x="4876" y="3533"/>
                <a:ext cx="0" cy="311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7" name="Line 39"/>
              <p:cNvSpPr>
                <a:spLocks noChangeShapeType="1"/>
              </p:cNvSpPr>
              <p:nvPr/>
            </p:nvSpPr>
            <p:spPr bwMode="auto">
              <a:xfrm flipV="1">
                <a:off x="5012" y="3497"/>
                <a:ext cx="0" cy="347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8" name="Line 40"/>
              <p:cNvSpPr>
                <a:spLocks noChangeShapeType="1"/>
              </p:cNvSpPr>
              <p:nvPr/>
            </p:nvSpPr>
            <p:spPr bwMode="auto">
              <a:xfrm flipV="1">
                <a:off x="5148" y="3469"/>
                <a:ext cx="0" cy="375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9" name="Line 41"/>
              <p:cNvSpPr>
                <a:spLocks noChangeShapeType="1"/>
              </p:cNvSpPr>
              <p:nvPr/>
            </p:nvSpPr>
            <p:spPr bwMode="auto">
              <a:xfrm flipV="1">
                <a:off x="5284" y="3430"/>
                <a:ext cx="0" cy="414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63" name="Rectangle 62"/>
            <p:cNvSpPr/>
            <p:nvPr/>
          </p:nvSpPr>
          <p:spPr>
            <a:xfrm>
              <a:off x="4625575" y="2704324"/>
              <a:ext cx="3917962" cy="1645801"/>
            </a:xfrm>
            <a:prstGeom prst="rect">
              <a:avLst/>
            </a:prstGeom>
            <a:solidFill>
              <a:schemeClr val="bg1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4765555" y="4495800"/>
            <a:ext cx="14576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K=2</a:t>
            </a:r>
            <a:r>
              <a:rPr lang="en-US" baseline="30000" dirty="0" smtClean="0"/>
              <a:t>2	</a:t>
            </a:r>
            <a:r>
              <a:rPr lang="en-US" dirty="0" smtClean="0"/>
              <a:t>00</a:t>
            </a:r>
            <a:r>
              <a:rPr lang="en-US" dirty="0"/>
              <a:t>		</a:t>
            </a:r>
            <a:r>
              <a:rPr lang="en-US" dirty="0" smtClean="0"/>
              <a:t>01</a:t>
            </a:r>
          </a:p>
          <a:p>
            <a:r>
              <a:rPr lang="en-US" dirty="0" smtClean="0"/>
              <a:t>	10</a:t>
            </a:r>
          </a:p>
          <a:p>
            <a:r>
              <a:rPr lang="en-US" dirty="0"/>
              <a:t>	</a:t>
            </a:r>
            <a:r>
              <a:rPr lang="en-US" dirty="0" smtClean="0"/>
              <a:t>11</a:t>
            </a:r>
            <a:endParaRPr lang="en-US" dirty="0"/>
          </a:p>
        </p:txBody>
      </p:sp>
      <p:sp>
        <p:nvSpPr>
          <p:cNvPr id="28" name="Line 61"/>
          <p:cNvSpPr>
            <a:spLocks noChangeShapeType="1"/>
          </p:cNvSpPr>
          <p:nvPr/>
        </p:nvSpPr>
        <p:spPr bwMode="auto">
          <a:xfrm>
            <a:off x="4811264" y="3831336"/>
            <a:ext cx="13716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33" name="Line 61"/>
          <p:cNvSpPr>
            <a:spLocks noChangeShapeType="1"/>
          </p:cNvSpPr>
          <p:nvPr/>
        </p:nvSpPr>
        <p:spPr bwMode="auto">
          <a:xfrm>
            <a:off x="4818895" y="3300984"/>
            <a:ext cx="13716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34" name="Line 61"/>
          <p:cNvSpPr>
            <a:spLocks noChangeShapeType="1"/>
          </p:cNvSpPr>
          <p:nvPr/>
        </p:nvSpPr>
        <p:spPr bwMode="auto">
          <a:xfrm>
            <a:off x="4823467" y="2772821"/>
            <a:ext cx="13716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308355" y="4181475"/>
            <a:ext cx="4267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00</a:t>
            </a:r>
            <a:endParaRPr lang="en-US" dirty="0"/>
          </a:p>
        </p:txBody>
      </p:sp>
      <p:sp>
        <p:nvSpPr>
          <p:cNvPr id="36" name="TextBox 35"/>
          <p:cNvSpPr txBox="1"/>
          <p:nvPr/>
        </p:nvSpPr>
        <p:spPr>
          <a:xfrm>
            <a:off x="4308355" y="2590800"/>
            <a:ext cx="4267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11</a:t>
            </a:r>
            <a:endParaRPr lang="en-US" dirty="0"/>
          </a:p>
        </p:txBody>
      </p:sp>
      <p:sp>
        <p:nvSpPr>
          <p:cNvPr id="37" name="TextBox 36"/>
          <p:cNvSpPr txBox="1"/>
          <p:nvPr/>
        </p:nvSpPr>
        <p:spPr>
          <a:xfrm>
            <a:off x="4308355" y="3116818"/>
            <a:ext cx="4267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10</a:t>
            </a:r>
            <a:endParaRPr 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4308355" y="3650218"/>
            <a:ext cx="4267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01</a:t>
            </a:r>
            <a:endParaRPr lang="en-US" dirty="0"/>
          </a:p>
        </p:txBody>
      </p:sp>
      <p:sp>
        <p:nvSpPr>
          <p:cNvPr id="39" name="Line 61"/>
          <p:cNvSpPr>
            <a:spLocks noChangeShapeType="1"/>
          </p:cNvSpPr>
          <p:nvPr/>
        </p:nvSpPr>
        <p:spPr bwMode="auto">
          <a:xfrm>
            <a:off x="4818895" y="4362450"/>
            <a:ext cx="13716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n>
                <a:solidFill>
                  <a:srgbClr val="00B050"/>
                </a:solidFill>
              </a:ln>
            </a:endParaRPr>
          </a:p>
        </p:txBody>
      </p:sp>
      <p:grpSp>
        <p:nvGrpSpPr>
          <p:cNvPr id="41" name="Group 62"/>
          <p:cNvGrpSpPr>
            <a:grpSpLocks/>
          </p:cNvGrpSpPr>
          <p:nvPr/>
        </p:nvGrpSpPr>
        <p:grpSpPr bwMode="auto">
          <a:xfrm>
            <a:off x="4880288" y="2783929"/>
            <a:ext cx="2415987" cy="1585046"/>
            <a:chOff x="3377" y="3067"/>
            <a:chExt cx="1227" cy="777"/>
          </a:xfrm>
        </p:grpSpPr>
        <p:grpSp>
          <p:nvGrpSpPr>
            <p:cNvPr id="42" name="Group 45"/>
            <p:cNvGrpSpPr>
              <a:grpSpLocks/>
            </p:cNvGrpSpPr>
            <p:nvPr/>
          </p:nvGrpSpPr>
          <p:grpSpPr bwMode="auto">
            <a:xfrm>
              <a:off x="3515" y="3067"/>
              <a:ext cx="1089" cy="777"/>
              <a:chOff x="3515" y="3067"/>
              <a:chExt cx="1089" cy="777"/>
            </a:xfrm>
          </p:grpSpPr>
          <p:sp>
            <p:nvSpPr>
              <p:cNvPr id="44" name="Line 28"/>
              <p:cNvSpPr>
                <a:spLocks noChangeShapeType="1"/>
              </p:cNvSpPr>
              <p:nvPr/>
            </p:nvSpPr>
            <p:spPr bwMode="auto">
              <a:xfrm flipV="1">
                <a:off x="3515" y="3321"/>
                <a:ext cx="0" cy="263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6" name="Line 30"/>
              <p:cNvSpPr>
                <a:spLocks noChangeShapeType="1"/>
              </p:cNvSpPr>
              <p:nvPr/>
            </p:nvSpPr>
            <p:spPr bwMode="auto">
              <a:xfrm flipH="1" flipV="1">
                <a:off x="3787" y="3067"/>
                <a:ext cx="4" cy="254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7" name="Line 31"/>
              <p:cNvSpPr>
                <a:spLocks noChangeShapeType="1"/>
              </p:cNvSpPr>
              <p:nvPr/>
            </p:nvSpPr>
            <p:spPr bwMode="auto">
              <a:xfrm flipV="1">
                <a:off x="3927" y="3067"/>
                <a:ext cx="0" cy="254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8" name="Line 32"/>
              <p:cNvSpPr>
                <a:spLocks noChangeShapeType="1"/>
              </p:cNvSpPr>
              <p:nvPr/>
            </p:nvSpPr>
            <p:spPr bwMode="auto">
              <a:xfrm flipH="1" flipV="1">
                <a:off x="4059" y="3317"/>
                <a:ext cx="0" cy="271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0" name="Line 34"/>
              <p:cNvSpPr>
                <a:spLocks noChangeShapeType="1"/>
              </p:cNvSpPr>
              <p:nvPr/>
            </p:nvSpPr>
            <p:spPr bwMode="auto">
              <a:xfrm>
                <a:off x="4332" y="3838"/>
                <a:ext cx="0" cy="3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" name="Line 36"/>
              <p:cNvSpPr>
                <a:spLocks noChangeShapeType="1"/>
              </p:cNvSpPr>
              <p:nvPr/>
            </p:nvSpPr>
            <p:spPr bwMode="auto">
              <a:xfrm flipV="1">
                <a:off x="4604" y="3597"/>
                <a:ext cx="0" cy="24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43" name="Line 61"/>
            <p:cNvSpPr>
              <a:spLocks noChangeShapeType="1"/>
            </p:cNvSpPr>
            <p:nvPr/>
          </p:nvSpPr>
          <p:spPr bwMode="auto">
            <a:xfrm flipH="1" flipV="1">
              <a:off x="3377" y="3582"/>
              <a:ext cx="2" cy="25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9" name="Line 61"/>
          <p:cNvSpPr>
            <a:spLocks noChangeShapeType="1"/>
          </p:cNvSpPr>
          <p:nvPr/>
        </p:nvSpPr>
        <p:spPr bwMode="auto">
          <a:xfrm>
            <a:off x="4869867" y="3828386"/>
            <a:ext cx="26581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6" name="Line 61"/>
          <p:cNvSpPr>
            <a:spLocks noChangeShapeType="1"/>
          </p:cNvSpPr>
          <p:nvPr/>
        </p:nvSpPr>
        <p:spPr bwMode="auto">
          <a:xfrm>
            <a:off x="5419798" y="3294359"/>
            <a:ext cx="26581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7" name="Line 61"/>
          <p:cNvSpPr>
            <a:spLocks noChangeShapeType="1"/>
          </p:cNvSpPr>
          <p:nvPr/>
        </p:nvSpPr>
        <p:spPr bwMode="auto">
          <a:xfrm>
            <a:off x="5944880" y="3297892"/>
            <a:ext cx="26581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8" name="Line 61"/>
          <p:cNvSpPr>
            <a:spLocks noChangeShapeType="1"/>
          </p:cNvSpPr>
          <p:nvPr/>
        </p:nvSpPr>
        <p:spPr bwMode="auto">
          <a:xfrm>
            <a:off x="6476516" y="3836460"/>
            <a:ext cx="26581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0" name="Line 61"/>
          <p:cNvSpPr>
            <a:spLocks noChangeShapeType="1"/>
          </p:cNvSpPr>
          <p:nvPr/>
        </p:nvSpPr>
        <p:spPr bwMode="auto">
          <a:xfrm flipV="1">
            <a:off x="6742334" y="4354695"/>
            <a:ext cx="553940" cy="37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2" name="Line 61"/>
          <p:cNvSpPr>
            <a:spLocks noChangeShapeType="1"/>
          </p:cNvSpPr>
          <p:nvPr/>
        </p:nvSpPr>
        <p:spPr bwMode="auto">
          <a:xfrm>
            <a:off x="5135685" y="3298571"/>
            <a:ext cx="26581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" name="Line 61"/>
          <p:cNvSpPr>
            <a:spLocks noChangeShapeType="1"/>
          </p:cNvSpPr>
          <p:nvPr/>
        </p:nvSpPr>
        <p:spPr bwMode="auto">
          <a:xfrm>
            <a:off x="5695810" y="2783929"/>
            <a:ext cx="26581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" name="Line 61"/>
          <p:cNvSpPr>
            <a:spLocks noChangeShapeType="1"/>
          </p:cNvSpPr>
          <p:nvPr/>
        </p:nvSpPr>
        <p:spPr bwMode="auto">
          <a:xfrm flipV="1">
            <a:off x="6223157" y="3838519"/>
            <a:ext cx="265970" cy="7839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6" name="Line 61"/>
          <p:cNvSpPr>
            <a:spLocks noChangeShapeType="1"/>
          </p:cNvSpPr>
          <p:nvPr/>
        </p:nvSpPr>
        <p:spPr bwMode="auto">
          <a:xfrm flipV="1">
            <a:off x="7291574" y="3838519"/>
            <a:ext cx="1345602" cy="13609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9" name="Line 35"/>
          <p:cNvSpPr>
            <a:spLocks noChangeShapeType="1"/>
          </p:cNvSpPr>
          <p:nvPr/>
        </p:nvSpPr>
        <p:spPr bwMode="auto">
          <a:xfrm flipV="1">
            <a:off x="6756682" y="3838519"/>
            <a:ext cx="0" cy="516176"/>
          </a:xfrm>
          <a:prstGeom prst="line">
            <a:avLst/>
          </a:prstGeom>
          <a:noFill/>
          <a:ln w="19050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4" name="Freeform 27"/>
          <p:cNvSpPr>
            <a:spLocks/>
          </p:cNvSpPr>
          <p:nvPr/>
        </p:nvSpPr>
        <p:spPr bwMode="auto">
          <a:xfrm>
            <a:off x="4886193" y="2734295"/>
            <a:ext cx="3750983" cy="1356572"/>
          </a:xfrm>
          <a:custGeom>
            <a:avLst/>
            <a:gdLst>
              <a:gd name="T0" fmla="*/ 0 w 1905"/>
              <a:gd name="T1" fmla="*/ 550863 h 665"/>
              <a:gd name="T2" fmla="*/ 647700 w 1905"/>
              <a:gd name="T3" fmla="*/ 47625 h 665"/>
              <a:gd name="T4" fmla="*/ 1295400 w 1905"/>
              <a:gd name="T5" fmla="*/ 839788 h 665"/>
              <a:gd name="T6" fmla="*/ 1655763 w 1905"/>
              <a:gd name="T7" fmla="*/ 1055688 h 665"/>
              <a:gd name="T8" fmla="*/ 2016125 w 1905"/>
              <a:gd name="T9" fmla="*/ 839788 h 665"/>
              <a:gd name="T10" fmla="*/ 2447925 w 1905"/>
              <a:gd name="T11" fmla="*/ 766763 h 665"/>
              <a:gd name="T12" fmla="*/ 3024188 w 1905"/>
              <a:gd name="T13" fmla="*/ 623888 h 66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905" h="665">
                <a:moveTo>
                  <a:pt x="0" y="347"/>
                </a:moveTo>
                <a:cubicBezTo>
                  <a:pt x="136" y="173"/>
                  <a:pt x="272" y="0"/>
                  <a:pt x="408" y="30"/>
                </a:cubicBezTo>
                <a:cubicBezTo>
                  <a:pt x="544" y="60"/>
                  <a:pt x="710" y="423"/>
                  <a:pt x="816" y="529"/>
                </a:cubicBezTo>
                <a:cubicBezTo>
                  <a:pt x="922" y="635"/>
                  <a:pt x="967" y="665"/>
                  <a:pt x="1043" y="665"/>
                </a:cubicBezTo>
                <a:cubicBezTo>
                  <a:pt x="1119" y="665"/>
                  <a:pt x="1187" y="559"/>
                  <a:pt x="1270" y="529"/>
                </a:cubicBezTo>
                <a:cubicBezTo>
                  <a:pt x="1353" y="499"/>
                  <a:pt x="1436" y="506"/>
                  <a:pt x="1542" y="483"/>
                </a:cubicBezTo>
                <a:cubicBezTo>
                  <a:pt x="1648" y="460"/>
                  <a:pt x="1776" y="426"/>
                  <a:pt x="1905" y="393"/>
                </a:cubicBezTo>
              </a:path>
            </a:pathLst>
          </a:custGeom>
          <a:noFill/>
          <a:ln w="28575" cmpd="sng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53" name="Group 52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54" name="Rectangle 53"/>
            <p:cNvSpPr/>
            <p:nvPr/>
          </p:nvSpPr>
          <p:spPr>
            <a:xfrm>
              <a:off x="6685384" y="0"/>
              <a:ext cx="2458616" cy="2002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5" name="Group 54"/>
            <p:cNvGrpSpPr/>
            <p:nvPr/>
          </p:nvGrpSpPr>
          <p:grpSpPr>
            <a:xfrm>
              <a:off x="6685384" y="0"/>
              <a:ext cx="2484000" cy="2002234"/>
              <a:chOff x="6685384" y="0"/>
              <a:chExt cx="2484000" cy="2002234"/>
            </a:xfrm>
          </p:grpSpPr>
          <p:sp>
            <p:nvSpPr>
              <p:cNvPr id="56" name="Rectangle 55"/>
              <p:cNvSpPr/>
              <p:nvPr/>
            </p:nvSpPr>
            <p:spPr>
              <a:xfrm>
                <a:off x="6685384" y="0"/>
                <a:ext cx="2484000" cy="200223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  <a:scene3d>
                <a:camera prst="obliqueTop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>
                <a:prstTxWarp prst="textInflateTop">
                  <a:avLst/>
                </a:prstTxWarp>
              </a:bodyPr>
              <a:lstStyle/>
              <a:p>
                <a:pPr algn="ctr"/>
                <a:endParaRPr lang="en-US" sz="1100" b="1" spc="300" dirty="0">
                  <a:ln w="0"/>
                  <a:solidFill>
                    <a:srgbClr val="7030A0"/>
                  </a:solidFill>
                  <a:effectLst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6760840" y="251938"/>
                <a:ext cx="2383160" cy="1361202"/>
              </a:xfrm>
              <a:prstGeom prst="rect">
                <a:avLst/>
              </a:prstGeom>
            </p:spPr>
            <p:txBody>
              <a:bodyPr>
                <a:prstTxWarp prst="textDeflateInflate">
                  <a:avLst/>
                </a:prstTxWarp>
                <a:spAutoFit/>
              </a:bodyPr>
              <a:lstStyle/>
              <a:p>
                <a:pPr algn="ctr"/>
                <a:r>
                  <a:rPr lang="en-US" b="1" spc="300" dirty="0">
                    <a:ln w="0"/>
                    <a:solidFill>
                      <a:schemeClr val="accent2">
                        <a:lumMod val="75000"/>
                      </a:schemeClr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MEXATRON TIZIMLAR UCHUN </a:t>
                </a:r>
                <a:r>
                  <a:rPr lang="en-US" b="1" spc="300" dirty="0">
                    <a:ln w="0"/>
                    <a:solidFill>
                      <a:srgbClr val="C00000"/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ELEKTRONIKA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65576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8751" y="172605"/>
            <a:ext cx="6400800" cy="1143000"/>
          </a:xfrm>
        </p:spPr>
        <p:txBody>
          <a:bodyPr/>
          <a:lstStyle/>
          <a:p>
            <a:r>
              <a:rPr lang="en-US" dirty="0"/>
              <a:t>ADC </a:t>
            </a:r>
            <a:r>
              <a:rPr lang="en-US" dirty="0" err="1"/>
              <a:t>konvertatsiya</a:t>
            </a:r>
            <a:r>
              <a:rPr lang="en-US" dirty="0"/>
              <a:t> </a:t>
            </a:r>
            <a:r>
              <a:rPr lang="en-US" dirty="0" err="1"/>
              <a:t>jarayoni</a:t>
            </a:r>
            <a:endParaRPr lang="en-US" dirty="0"/>
          </a:p>
        </p:txBody>
      </p:sp>
      <p:sp>
        <p:nvSpPr>
          <p:cNvPr id="86" name="Content Placeholder 3"/>
          <p:cNvSpPr>
            <a:spLocks noGrp="1"/>
          </p:cNvSpPr>
          <p:nvPr>
            <p:ph sz="half" idx="1"/>
          </p:nvPr>
        </p:nvSpPr>
        <p:spPr>
          <a:xfrm>
            <a:off x="0" y="1295400"/>
            <a:ext cx="4343400" cy="5334000"/>
          </a:xfrm>
        </p:spPr>
        <p:txBody>
          <a:bodyPr>
            <a:normAutofit/>
          </a:bodyPr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b="1" dirty="0" err="1">
                <a:latin typeface="Arial" charset="0"/>
              </a:rPr>
              <a:t>Kvantlash</a:t>
            </a:r>
            <a:r>
              <a:rPr lang="en-US" b="1" dirty="0">
                <a:latin typeface="Arial" charset="0"/>
              </a:rPr>
              <a:t> </a:t>
            </a:r>
            <a:r>
              <a:rPr lang="en-US" b="1" dirty="0" err="1">
                <a:latin typeface="Arial" charset="0"/>
              </a:rPr>
              <a:t>va</a:t>
            </a:r>
            <a:r>
              <a:rPr lang="en-US" b="1" dirty="0">
                <a:latin typeface="Arial" charset="0"/>
              </a:rPr>
              <a:t> </a:t>
            </a:r>
            <a:r>
              <a:rPr lang="en-US" b="1" dirty="0" err="1">
                <a:latin typeface="Arial" charset="0"/>
              </a:rPr>
              <a:t>kodlash</a:t>
            </a:r>
            <a:endParaRPr lang="en-US" b="1" dirty="0">
              <a:latin typeface="Arial" charset="0"/>
            </a:endParaRPr>
          </a:p>
          <a:p>
            <a:pPr marL="0" indent="0" algn="ctr">
              <a:lnSpc>
                <a:spcPct val="90000"/>
              </a:lnSpc>
              <a:buNone/>
            </a:pPr>
            <a:endParaRPr lang="en-US" b="1" dirty="0"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en-US" dirty="0" err="1">
                <a:latin typeface="Arial" charset="0"/>
              </a:rPr>
              <a:t>Asl</a:t>
            </a:r>
            <a:r>
              <a:rPr lang="en-US" dirty="0">
                <a:latin typeface="Arial" charset="0"/>
              </a:rPr>
              <a:t> analog </a:t>
            </a:r>
            <a:r>
              <a:rPr lang="en-US" dirty="0" err="1">
                <a:latin typeface="Arial" charset="0"/>
              </a:rPr>
              <a:t>signaldan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foydalanish</a:t>
            </a:r>
            <a:endParaRPr lang="en-US" dirty="0"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en-US" dirty="0" smtClean="0">
                <a:latin typeface="Arial" charset="0"/>
              </a:rPr>
              <a:t>3 </a:t>
            </a:r>
            <a:r>
              <a:rPr lang="en-US" dirty="0" err="1" smtClean="0">
                <a:latin typeface="Arial" charset="0"/>
              </a:rPr>
              <a:t>bitli</a:t>
            </a:r>
            <a:r>
              <a:rPr lang="en-US" dirty="0" smtClean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kodlashni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qo'llash</a:t>
            </a:r>
            <a:endParaRPr lang="en-US" dirty="0"/>
          </a:p>
          <a:p>
            <a:endParaRPr lang="en-US" dirty="0"/>
          </a:p>
        </p:txBody>
      </p:sp>
      <p:grpSp>
        <p:nvGrpSpPr>
          <p:cNvPr id="58" name="Group 57"/>
          <p:cNvGrpSpPr/>
          <p:nvPr/>
        </p:nvGrpSpPr>
        <p:grpSpPr>
          <a:xfrm>
            <a:off x="4437258" y="2137262"/>
            <a:ext cx="4284587" cy="2405109"/>
            <a:chOff x="4437258" y="2137262"/>
            <a:chExt cx="4284587" cy="2405109"/>
          </a:xfrm>
        </p:grpSpPr>
        <p:sp>
          <p:nvSpPr>
            <p:cNvPr id="60" name="Line 23"/>
            <p:cNvSpPr>
              <a:spLocks noChangeShapeType="1"/>
            </p:cNvSpPr>
            <p:nvPr/>
          </p:nvSpPr>
          <p:spPr bwMode="auto">
            <a:xfrm flipV="1">
              <a:off x="4614470" y="2137262"/>
              <a:ext cx="0" cy="240510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" name="Freeform 27"/>
            <p:cNvSpPr>
              <a:spLocks/>
            </p:cNvSpPr>
            <p:nvPr/>
          </p:nvSpPr>
          <p:spPr bwMode="auto">
            <a:xfrm>
              <a:off x="4616438" y="2724770"/>
              <a:ext cx="3750983" cy="1356572"/>
            </a:xfrm>
            <a:custGeom>
              <a:avLst/>
              <a:gdLst>
                <a:gd name="T0" fmla="*/ 0 w 1905"/>
                <a:gd name="T1" fmla="*/ 550863 h 665"/>
                <a:gd name="T2" fmla="*/ 647700 w 1905"/>
                <a:gd name="T3" fmla="*/ 47625 h 665"/>
                <a:gd name="T4" fmla="*/ 1295400 w 1905"/>
                <a:gd name="T5" fmla="*/ 839788 h 665"/>
                <a:gd name="T6" fmla="*/ 1655763 w 1905"/>
                <a:gd name="T7" fmla="*/ 1055688 h 665"/>
                <a:gd name="T8" fmla="*/ 2016125 w 1905"/>
                <a:gd name="T9" fmla="*/ 839788 h 665"/>
                <a:gd name="T10" fmla="*/ 2447925 w 1905"/>
                <a:gd name="T11" fmla="*/ 766763 h 665"/>
                <a:gd name="T12" fmla="*/ 3024188 w 1905"/>
                <a:gd name="T13" fmla="*/ 623888 h 6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905" h="665">
                  <a:moveTo>
                    <a:pt x="0" y="347"/>
                  </a:moveTo>
                  <a:cubicBezTo>
                    <a:pt x="136" y="173"/>
                    <a:pt x="272" y="0"/>
                    <a:pt x="408" y="30"/>
                  </a:cubicBezTo>
                  <a:cubicBezTo>
                    <a:pt x="544" y="60"/>
                    <a:pt x="710" y="423"/>
                    <a:pt x="816" y="529"/>
                  </a:cubicBezTo>
                  <a:cubicBezTo>
                    <a:pt x="922" y="635"/>
                    <a:pt x="967" y="665"/>
                    <a:pt x="1043" y="665"/>
                  </a:cubicBezTo>
                  <a:cubicBezTo>
                    <a:pt x="1119" y="665"/>
                    <a:pt x="1187" y="559"/>
                    <a:pt x="1270" y="529"/>
                  </a:cubicBezTo>
                  <a:cubicBezTo>
                    <a:pt x="1353" y="499"/>
                    <a:pt x="1436" y="506"/>
                    <a:pt x="1542" y="483"/>
                  </a:cubicBezTo>
                  <a:cubicBezTo>
                    <a:pt x="1648" y="460"/>
                    <a:pt x="1776" y="426"/>
                    <a:pt x="1905" y="393"/>
                  </a:cubicBezTo>
                </a:path>
              </a:pathLst>
            </a:custGeom>
            <a:noFill/>
            <a:ln w="28575" cmpd="sng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" name="Line 24"/>
            <p:cNvSpPr>
              <a:spLocks noChangeShapeType="1"/>
            </p:cNvSpPr>
            <p:nvPr/>
          </p:nvSpPr>
          <p:spPr bwMode="auto">
            <a:xfrm flipV="1">
              <a:off x="4437258" y="4356735"/>
              <a:ext cx="4284587" cy="204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65" name="Group 45"/>
            <p:cNvGrpSpPr>
              <a:grpSpLocks/>
            </p:cNvGrpSpPr>
            <p:nvPr/>
          </p:nvGrpSpPr>
          <p:grpSpPr bwMode="auto">
            <a:xfrm>
              <a:off x="4882256" y="2783929"/>
              <a:ext cx="3483195" cy="1585046"/>
              <a:chOff x="3515" y="3067"/>
              <a:chExt cx="1769" cy="777"/>
            </a:xfrm>
          </p:grpSpPr>
          <p:sp>
            <p:nvSpPr>
              <p:cNvPr id="95" name="Line 28"/>
              <p:cNvSpPr>
                <a:spLocks noChangeShapeType="1"/>
              </p:cNvSpPr>
              <p:nvPr/>
            </p:nvSpPr>
            <p:spPr bwMode="auto">
              <a:xfrm flipV="1">
                <a:off x="3515" y="3222"/>
                <a:ext cx="0" cy="616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6" name="Line 29"/>
              <p:cNvSpPr>
                <a:spLocks noChangeShapeType="1"/>
              </p:cNvSpPr>
              <p:nvPr/>
            </p:nvSpPr>
            <p:spPr bwMode="auto">
              <a:xfrm flipV="1">
                <a:off x="3651" y="3101"/>
                <a:ext cx="0" cy="737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7" name="Line 30"/>
              <p:cNvSpPr>
                <a:spLocks noChangeShapeType="1"/>
              </p:cNvSpPr>
              <p:nvPr/>
            </p:nvSpPr>
            <p:spPr bwMode="auto">
              <a:xfrm flipV="1">
                <a:off x="3787" y="3067"/>
                <a:ext cx="0" cy="771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" name="Line 31"/>
              <p:cNvSpPr>
                <a:spLocks noChangeShapeType="1"/>
              </p:cNvSpPr>
              <p:nvPr/>
            </p:nvSpPr>
            <p:spPr bwMode="auto">
              <a:xfrm flipV="1">
                <a:off x="3923" y="3173"/>
                <a:ext cx="0" cy="665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9" name="Line 32"/>
              <p:cNvSpPr>
                <a:spLocks noChangeShapeType="1"/>
              </p:cNvSpPr>
              <p:nvPr/>
            </p:nvSpPr>
            <p:spPr bwMode="auto">
              <a:xfrm flipV="1">
                <a:off x="4059" y="3373"/>
                <a:ext cx="0" cy="465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1" name="Line 33"/>
              <p:cNvSpPr>
                <a:spLocks noChangeShapeType="1"/>
              </p:cNvSpPr>
              <p:nvPr/>
            </p:nvSpPr>
            <p:spPr bwMode="auto">
              <a:xfrm flipV="1">
                <a:off x="4195" y="3566"/>
                <a:ext cx="0" cy="272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2" name="Line 34"/>
              <p:cNvSpPr>
                <a:spLocks noChangeShapeType="1"/>
              </p:cNvSpPr>
              <p:nvPr/>
            </p:nvSpPr>
            <p:spPr bwMode="auto">
              <a:xfrm flipV="1">
                <a:off x="4332" y="3678"/>
                <a:ext cx="0" cy="160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" name="Line 35"/>
              <p:cNvSpPr>
                <a:spLocks noChangeShapeType="1"/>
              </p:cNvSpPr>
              <p:nvPr/>
            </p:nvSpPr>
            <p:spPr bwMode="auto">
              <a:xfrm flipV="1">
                <a:off x="4468" y="3696"/>
                <a:ext cx="0" cy="142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4" name="Line 36"/>
              <p:cNvSpPr>
                <a:spLocks noChangeShapeType="1"/>
              </p:cNvSpPr>
              <p:nvPr/>
            </p:nvSpPr>
            <p:spPr bwMode="auto">
              <a:xfrm flipV="1">
                <a:off x="4604" y="3597"/>
                <a:ext cx="0" cy="247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5" name="Line 37"/>
              <p:cNvSpPr>
                <a:spLocks noChangeShapeType="1"/>
              </p:cNvSpPr>
              <p:nvPr/>
            </p:nvSpPr>
            <p:spPr bwMode="auto">
              <a:xfrm flipV="1">
                <a:off x="4740" y="3551"/>
                <a:ext cx="0" cy="293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" name="Line 38"/>
              <p:cNvSpPr>
                <a:spLocks noChangeShapeType="1"/>
              </p:cNvSpPr>
              <p:nvPr/>
            </p:nvSpPr>
            <p:spPr bwMode="auto">
              <a:xfrm flipV="1">
                <a:off x="4876" y="3533"/>
                <a:ext cx="0" cy="311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7" name="Line 39"/>
              <p:cNvSpPr>
                <a:spLocks noChangeShapeType="1"/>
              </p:cNvSpPr>
              <p:nvPr/>
            </p:nvSpPr>
            <p:spPr bwMode="auto">
              <a:xfrm flipV="1">
                <a:off x="5012" y="3497"/>
                <a:ext cx="0" cy="347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8" name="Line 40"/>
              <p:cNvSpPr>
                <a:spLocks noChangeShapeType="1"/>
              </p:cNvSpPr>
              <p:nvPr/>
            </p:nvSpPr>
            <p:spPr bwMode="auto">
              <a:xfrm flipV="1">
                <a:off x="5148" y="3469"/>
                <a:ext cx="0" cy="375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9" name="Line 41"/>
              <p:cNvSpPr>
                <a:spLocks noChangeShapeType="1"/>
              </p:cNvSpPr>
              <p:nvPr/>
            </p:nvSpPr>
            <p:spPr bwMode="auto">
              <a:xfrm flipV="1">
                <a:off x="5284" y="3430"/>
                <a:ext cx="0" cy="414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63" name="Rectangle 62"/>
            <p:cNvSpPr/>
            <p:nvPr/>
          </p:nvSpPr>
          <p:spPr>
            <a:xfrm>
              <a:off x="4625575" y="2704324"/>
              <a:ext cx="3917962" cy="1645801"/>
            </a:xfrm>
            <a:prstGeom prst="rect">
              <a:avLst/>
            </a:prstGeom>
            <a:solidFill>
              <a:schemeClr val="bg1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4495800" y="4495800"/>
            <a:ext cx="171096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K=2</a:t>
            </a:r>
            <a:r>
              <a:rPr lang="en-US" baseline="30000" dirty="0" smtClean="0"/>
              <a:t>3	</a:t>
            </a:r>
            <a:r>
              <a:rPr lang="en-US" dirty="0" smtClean="0"/>
              <a:t>000</a:t>
            </a:r>
            <a:r>
              <a:rPr lang="en-US" dirty="0"/>
              <a:t>		</a:t>
            </a:r>
            <a:r>
              <a:rPr lang="en-US" dirty="0" smtClean="0"/>
              <a:t>001</a:t>
            </a:r>
          </a:p>
          <a:p>
            <a:r>
              <a:rPr lang="en-US" dirty="0" smtClean="0"/>
              <a:t>	010</a:t>
            </a:r>
          </a:p>
          <a:p>
            <a:r>
              <a:rPr lang="en-US" dirty="0"/>
              <a:t>	</a:t>
            </a:r>
            <a:r>
              <a:rPr lang="en-US" dirty="0" smtClean="0"/>
              <a:t>011</a:t>
            </a:r>
          </a:p>
          <a:p>
            <a:r>
              <a:rPr lang="en-US" dirty="0"/>
              <a:t>	</a:t>
            </a:r>
            <a:r>
              <a:rPr lang="en-US" dirty="0" smtClean="0"/>
              <a:t>100</a:t>
            </a:r>
          </a:p>
          <a:p>
            <a:r>
              <a:rPr lang="en-US" dirty="0"/>
              <a:t>	</a:t>
            </a:r>
            <a:r>
              <a:rPr lang="en-US" dirty="0" smtClean="0"/>
              <a:t>101</a:t>
            </a:r>
          </a:p>
          <a:p>
            <a:r>
              <a:rPr lang="en-US" dirty="0"/>
              <a:t>	</a:t>
            </a:r>
            <a:r>
              <a:rPr lang="en-US" dirty="0" smtClean="0"/>
              <a:t>110</a:t>
            </a:r>
          </a:p>
          <a:p>
            <a:r>
              <a:rPr lang="en-US" dirty="0"/>
              <a:t>	</a:t>
            </a:r>
            <a:r>
              <a:rPr lang="en-US" dirty="0" smtClean="0"/>
              <a:t>111</a:t>
            </a:r>
          </a:p>
          <a:p>
            <a:r>
              <a:rPr lang="en-US" dirty="0"/>
              <a:t>	</a:t>
            </a:r>
            <a:endParaRPr lang="en-US" dirty="0" smtClean="0"/>
          </a:p>
          <a:p>
            <a:r>
              <a:rPr lang="en-US" dirty="0"/>
              <a:t>	</a:t>
            </a:r>
          </a:p>
        </p:txBody>
      </p:sp>
      <p:sp>
        <p:nvSpPr>
          <p:cNvPr id="28" name="Line 61"/>
          <p:cNvSpPr>
            <a:spLocks noChangeShapeType="1"/>
          </p:cNvSpPr>
          <p:nvPr/>
        </p:nvSpPr>
        <p:spPr bwMode="auto">
          <a:xfrm>
            <a:off x="4541509" y="3904488"/>
            <a:ext cx="13716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33" name="Line 61"/>
          <p:cNvSpPr>
            <a:spLocks noChangeShapeType="1"/>
          </p:cNvSpPr>
          <p:nvPr/>
        </p:nvSpPr>
        <p:spPr bwMode="auto">
          <a:xfrm>
            <a:off x="4549140" y="3456432"/>
            <a:ext cx="13716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34" name="Line 61"/>
          <p:cNvSpPr>
            <a:spLocks noChangeShapeType="1"/>
          </p:cNvSpPr>
          <p:nvPr/>
        </p:nvSpPr>
        <p:spPr bwMode="auto">
          <a:xfrm>
            <a:off x="4553712" y="2971800"/>
            <a:ext cx="13716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39" name="Line 61"/>
          <p:cNvSpPr>
            <a:spLocks noChangeShapeType="1"/>
          </p:cNvSpPr>
          <p:nvPr/>
        </p:nvSpPr>
        <p:spPr bwMode="auto">
          <a:xfrm>
            <a:off x="4549140" y="4362450"/>
            <a:ext cx="13716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n>
                <a:solidFill>
                  <a:srgbClr val="00B050"/>
                </a:solidFill>
              </a:ln>
            </a:endParaRPr>
          </a:p>
        </p:txBody>
      </p:sp>
      <p:grpSp>
        <p:nvGrpSpPr>
          <p:cNvPr id="41" name="Group 62"/>
          <p:cNvGrpSpPr>
            <a:grpSpLocks/>
          </p:cNvGrpSpPr>
          <p:nvPr/>
        </p:nvGrpSpPr>
        <p:grpSpPr bwMode="auto">
          <a:xfrm>
            <a:off x="4614471" y="2783928"/>
            <a:ext cx="2414018" cy="1578926"/>
            <a:chOff x="3379" y="3067"/>
            <a:chExt cx="1226" cy="774"/>
          </a:xfrm>
        </p:grpSpPr>
        <p:grpSp>
          <p:nvGrpSpPr>
            <p:cNvPr id="42" name="Group 45"/>
            <p:cNvGrpSpPr>
              <a:grpSpLocks/>
            </p:cNvGrpSpPr>
            <p:nvPr/>
          </p:nvGrpSpPr>
          <p:grpSpPr bwMode="auto">
            <a:xfrm>
              <a:off x="3516" y="3067"/>
              <a:ext cx="1089" cy="774"/>
              <a:chOff x="3516" y="3067"/>
              <a:chExt cx="1089" cy="774"/>
            </a:xfrm>
          </p:grpSpPr>
          <p:sp>
            <p:nvSpPr>
              <p:cNvPr id="44" name="Line 28"/>
              <p:cNvSpPr>
                <a:spLocks noChangeShapeType="1"/>
              </p:cNvSpPr>
              <p:nvPr/>
            </p:nvSpPr>
            <p:spPr bwMode="auto">
              <a:xfrm flipV="1">
                <a:off x="3516" y="3281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6" name="Line 30"/>
              <p:cNvSpPr>
                <a:spLocks noChangeShapeType="1"/>
              </p:cNvSpPr>
              <p:nvPr/>
            </p:nvSpPr>
            <p:spPr bwMode="auto">
              <a:xfrm flipH="1" flipV="1">
                <a:off x="3787" y="3067"/>
                <a:ext cx="4" cy="92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7" name="Line 31"/>
              <p:cNvSpPr>
                <a:spLocks noChangeShapeType="1"/>
              </p:cNvSpPr>
              <p:nvPr/>
            </p:nvSpPr>
            <p:spPr bwMode="auto">
              <a:xfrm flipV="1">
                <a:off x="3927" y="3067"/>
                <a:ext cx="0" cy="10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8" name="Line 32"/>
              <p:cNvSpPr>
                <a:spLocks noChangeShapeType="1"/>
              </p:cNvSpPr>
              <p:nvPr/>
            </p:nvSpPr>
            <p:spPr bwMode="auto">
              <a:xfrm flipV="1">
                <a:off x="4053" y="3173"/>
                <a:ext cx="6" cy="224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0" name="Line 34"/>
              <p:cNvSpPr>
                <a:spLocks noChangeShapeType="1"/>
              </p:cNvSpPr>
              <p:nvPr/>
            </p:nvSpPr>
            <p:spPr bwMode="auto">
              <a:xfrm>
                <a:off x="4332" y="3838"/>
                <a:ext cx="0" cy="3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" name="Line 36"/>
              <p:cNvSpPr>
                <a:spLocks noChangeShapeType="1"/>
              </p:cNvSpPr>
              <p:nvPr/>
            </p:nvSpPr>
            <p:spPr bwMode="auto">
              <a:xfrm flipH="1" flipV="1">
                <a:off x="4605" y="3590"/>
                <a:ext cx="0" cy="13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43" name="Line 61"/>
            <p:cNvSpPr>
              <a:spLocks noChangeShapeType="1"/>
            </p:cNvSpPr>
            <p:nvPr/>
          </p:nvSpPr>
          <p:spPr bwMode="auto">
            <a:xfrm flipV="1">
              <a:off x="3379" y="3397"/>
              <a:ext cx="2" cy="44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6" name="Line 61"/>
          <p:cNvSpPr>
            <a:spLocks noChangeShapeType="1"/>
          </p:cNvSpPr>
          <p:nvPr/>
        </p:nvSpPr>
        <p:spPr bwMode="auto">
          <a:xfrm>
            <a:off x="5142682" y="2961910"/>
            <a:ext cx="26581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7" name="Line 61"/>
          <p:cNvSpPr>
            <a:spLocks noChangeShapeType="1"/>
          </p:cNvSpPr>
          <p:nvPr/>
        </p:nvSpPr>
        <p:spPr bwMode="auto">
          <a:xfrm>
            <a:off x="5675125" y="2992881"/>
            <a:ext cx="26581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8" name="Line 61"/>
          <p:cNvSpPr>
            <a:spLocks noChangeShapeType="1"/>
          </p:cNvSpPr>
          <p:nvPr/>
        </p:nvSpPr>
        <p:spPr bwMode="auto">
          <a:xfrm>
            <a:off x="6206761" y="3726313"/>
            <a:ext cx="26581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2" name="Line 61"/>
          <p:cNvSpPr>
            <a:spLocks noChangeShapeType="1"/>
          </p:cNvSpPr>
          <p:nvPr/>
        </p:nvSpPr>
        <p:spPr bwMode="auto">
          <a:xfrm>
            <a:off x="4882256" y="3221228"/>
            <a:ext cx="26581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" name="Line 61"/>
          <p:cNvSpPr>
            <a:spLocks noChangeShapeType="1"/>
          </p:cNvSpPr>
          <p:nvPr/>
        </p:nvSpPr>
        <p:spPr bwMode="auto">
          <a:xfrm>
            <a:off x="5426055" y="2783929"/>
            <a:ext cx="26581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" name="Line 61"/>
          <p:cNvSpPr>
            <a:spLocks noChangeShapeType="1"/>
          </p:cNvSpPr>
          <p:nvPr/>
        </p:nvSpPr>
        <p:spPr bwMode="auto">
          <a:xfrm flipV="1">
            <a:off x="5934352" y="3448593"/>
            <a:ext cx="294459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9" name="Line 35"/>
          <p:cNvSpPr>
            <a:spLocks noChangeShapeType="1"/>
          </p:cNvSpPr>
          <p:nvPr/>
        </p:nvSpPr>
        <p:spPr bwMode="auto">
          <a:xfrm flipV="1">
            <a:off x="6472579" y="3734549"/>
            <a:ext cx="14348" cy="382491"/>
          </a:xfrm>
          <a:prstGeom prst="line">
            <a:avLst/>
          </a:prstGeom>
          <a:noFill/>
          <a:ln w="19050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4" name="Freeform 27"/>
          <p:cNvSpPr>
            <a:spLocks/>
          </p:cNvSpPr>
          <p:nvPr/>
        </p:nvSpPr>
        <p:spPr bwMode="auto">
          <a:xfrm>
            <a:off x="4616438" y="2734295"/>
            <a:ext cx="3750983" cy="1356572"/>
          </a:xfrm>
          <a:custGeom>
            <a:avLst/>
            <a:gdLst>
              <a:gd name="T0" fmla="*/ 0 w 1905"/>
              <a:gd name="T1" fmla="*/ 550863 h 665"/>
              <a:gd name="T2" fmla="*/ 647700 w 1905"/>
              <a:gd name="T3" fmla="*/ 47625 h 665"/>
              <a:gd name="T4" fmla="*/ 1295400 w 1905"/>
              <a:gd name="T5" fmla="*/ 839788 h 665"/>
              <a:gd name="T6" fmla="*/ 1655763 w 1905"/>
              <a:gd name="T7" fmla="*/ 1055688 h 665"/>
              <a:gd name="T8" fmla="*/ 2016125 w 1905"/>
              <a:gd name="T9" fmla="*/ 839788 h 665"/>
              <a:gd name="T10" fmla="*/ 2447925 w 1905"/>
              <a:gd name="T11" fmla="*/ 766763 h 665"/>
              <a:gd name="T12" fmla="*/ 3024188 w 1905"/>
              <a:gd name="T13" fmla="*/ 623888 h 66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905" h="665">
                <a:moveTo>
                  <a:pt x="0" y="347"/>
                </a:moveTo>
                <a:cubicBezTo>
                  <a:pt x="136" y="173"/>
                  <a:pt x="272" y="0"/>
                  <a:pt x="408" y="30"/>
                </a:cubicBezTo>
                <a:cubicBezTo>
                  <a:pt x="544" y="60"/>
                  <a:pt x="710" y="423"/>
                  <a:pt x="816" y="529"/>
                </a:cubicBezTo>
                <a:cubicBezTo>
                  <a:pt x="922" y="635"/>
                  <a:pt x="967" y="665"/>
                  <a:pt x="1043" y="665"/>
                </a:cubicBezTo>
                <a:cubicBezTo>
                  <a:pt x="1119" y="665"/>
                  <a:pt x="1187" y="559"/>
                  <a:pt x="1270" y="529"/>
                </a:cubicBezTo>
                <a:cubicBezTo>
                  <a:pt x="1353" y="499"/>
                  <a:pt x="1436" y="506"/>
                  <a:pt x="1542" y="483"/>
                </a:cubicBezTo>
                <a:cubicBezTo>
                  <a:pt x="1648" y="460"/>
                  <a:pt x="1776" y="426"/>
                  <a:pt x="1905" y="393"/>
                </a:cubicBezTo>
              </a:path>
            </a:pathLst>
          </a:custGeom>
          <a:noFill/>
          <a:ln w="28575" cmpd="sng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3" name="Line 61"/>
          <p:cNvSpPr>
            <a:spLocks noChangeShapeType="1"/>
          </p:cNvSpPr>
          <p:nvPr/>
        </p:nvSpPr>
        <p:spPr bwMode="auto">
          <a:xfrm>
            <a:off x="4549140" y="3227832"/>
            <a:ext cx="13716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54" name="Line 61"/>
          <p:cNvSpPr>
            <a:spLocks noChangeShapeType="1"/>
          </p:cNvSpPr>
          <p:nvPr/>
        </p:nvSpPr>
        <p:spPr bwMode="auto">
          <a:xfrm>
            <a:off x="4541520" y="3675888"/>
            <a:ext cx="13716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55" name="Line 61"/>
          <p:cNvSpPr>
            <a:spLocks noChangeShapeType="1"/>
          </p:cNvSpPr>
          <p:nvPr/>
        </p:nvSpPr>
        <p:spPr bwMode="auto">
          <a:xfrm>
            <a:off x="4531532" y="4133088"/>
            <a:ext cx="13716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56" name="Line 61"/>
          <p:cNvSpPr>
            <a:spLocks noChangeShapeType="1"/>
          </p:cNvSpPr>
          <p:nvPr/>
        </p:nvSpPr>
        <p:spPr bwMode="auto">
          <a:xfrm>
            <a:off x="4553249" y="2770632"/>
            <a:ext cx="13716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57" name="Line 61"/>
          <p:cNvSpPr>
            <a:spLocks noChangeShapeType="1"/>
          </p:cNvSpPr>
          <p:nvPr/>
        </p:nvSpPr>
        <p:spPr bwMode="auto">
          <a:xfrm>
            <a:off x="4617720" y="3459353"/>
            <a:ext cx="26581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9" name="Line 61"/>
          <p:cNvSpPr>
            <a:spLocks noChangeShapeType="1"/>
          </p:cNvSpPr>
          <p:nvPr/>
        </p:nvSpPr>
        <p:spPr bwMode="auto">
          <a:xfrm>
            <a:off x="6472578" y="4106626"/>
            <a:ext cx="553939" cy="1041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5" name="Line 61"/>
          <p:cNvSpPr>
            <a:spLocks noChangeShapeType="1"/>
          </p:cNvSpPr>
          <p:nvPr/>
        </p:nvSpPr>
        <p:spPr bwMode="auto">
          <a:xfrm>
            <a:off x="7028487" y="3850149"/>
            <a:ext cx="26581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7" name="Line 61"/>
          <p:cNvSpPr>
            <a:spLocks noChangeShapeType="1"/>
          </p:cNvSpPr>
          <p:nvPr/>
        </p:nvSpPr>
        <p:spPr bwMode="auto">
          <a:xfrm>
            <a:off x="7296273" y="3850149"/>
            <a:ext cx="26581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" name="Line 61"/>
          <p:cNvSpPr>
            <a:spLocks noChangeShapeType="1"/>
          </p:cNvSpPr>
          <p:nvPr/>
        </p:nvSpPr>
        <p:spPr bwMode="auto">
          <a:xfrm>
            <a:off x="7564060" y="3736587"/>
            <a:ext cx="533604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1" name="Line 61"/>
          <p:cNvSpPr>
            <a:spLocks noChangeShapeType="1"/>
          </p:cNvSpPr>
          <p:nvPr/>
        </p:nvSpPr>
        <p:spPr bwMode="auto">
          <a:xfrm>
            <a:off x="8101603" y="3603991"/>
            <a:ext cx="26581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" name="Line 30"/>
          <p:cNvSpPr>
            <a:spLocks noChangeShapeType="1"/>
          </p:cNvSpPr>
          <p:nvPr/>
        </p:nvSpPr>
        <p:spPr bwMode="auto">
          <a:xfrm flipH="1" flipV="1">
            <a:off x="5151692" y="2950396"/>
            <a:ext cx="0" cy="270084"/>
          </a:xfrm>
          <a:prstGeom prst="line">
            <a:avLst/>
          </a:prstGeom>
          <a:noFill/>
          <a:ln w="19050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3" name="Line 30"/>
          <p:cNvSpPr>
            <a:spLocks noChangeShapeType="1"/>
          </p:cNvSpPr>
          <p:nvPr/>
        </p:nvSpPr>
        <p:spPr bwMode="auto">
          <a:xfrm flipV="1">
            <a:off x="6221189" y="3457115"/>
            <a:ext cx="0" cy="277434"/>
          </a:xfrm>
          <a:prstGeom prst="line">
            <a:avLst/>
          </a:prstGeom>
          <a:noFill/>
          <a:ln w="19050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4" name="Line 36"/>
          <p:cNvSpPr>
            <a:spLocks noChangeShapeType="1"/>
          </p:cNvSpPr>
          <p:nvPr/>
        </p:nvSpPr>
        <p:spPr bwMode="auto">
          <a:xfrm flipV="1">
            <a:off x="7562090" y="3734549"/>
            <a:ext cx="1969" cy="116276"/>
          </a:xfrm>
          <a:prstGeom prst="line">
            <a:avLst/>
          </a:prstGeom>
          <a:noFill/>
          <a:ln w="19050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5" name="Line 36"/>
          <p:cNvSpPr>
            <a:spLocks noChangeShapeType="1"/>
          </p:cNvSpPr>
          <p:nvPr/>
        </p:nvSpPr>
        <p:spPr bwMode="auto">
          <a:xfrm flipV="1">
            <a:off x="8097662" y="3605012"/>
            <a:ext cx="3940" cy="121301"/>
          </a:xfrm>
          <a:prstGeom prst="line">
            <a:avLst/>
          </a:prstGeom>
          <a:noFill/>
          <a:ln w="19050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70" name="Group 69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71" name="Rectangle 70"/>
            <p:cNvSpPr/>
            <p:nvPr/>
          </p:nvSpPr>
          <p:spPr>
            <a:xfrm>
              <a:off x="6685384" y="0"/>
              <a:ext cx="2458616" cy="2002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6" name="Group 75"/>
            <p:cNvGrpSpPr/>
            <p:nvPr/>
          </p:nvGrpSpPr>
          <p:grpSpPr>
            <a:xfrm>
              <a:off x="6685384" y="0"/>
              <a:ext cx="2484000" cy="2002234"/>
              <a:chOff x="6685384" y="0"/>
              <a:chExt cx="2484000" cy="2002234"/>
            </a:xfrm>
          </p:grpSpPr>
          <p:sp>
            <p:nvSpPr>
              <p:cNvPr id="80" name="Rectangle 79"/>
              <p:cNvSpPr/>
              <p:nvPr/>
            </p:nvSpPr>
            <p:spPr>
              <a:xfrm>
                <a:off x="6685384" y="0"/>
                <a:ext cx="2484000" cy="200223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  <a:scene3d>
                <a:camera prst="obliqueTop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>
                <a:prstTxWarp prst="textInflateTop">
                  <a:avLst/>
                </a:prstTxWarp>
              </a:bodyPr>
              <a:lstStyle/>
              <a:p>
                <a:pPr algn="ctr"/>
                <a:endParaRPr lang="en-US" sz="1100" b="1" spc="300" dirty="0">
                  <a:ln w="0"/>
                  <a:solidFill>
                    <a:srgbClr val="7030A0"/>
                  </a:solidFill>
                  <a:effectLst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87" name="Rectangle 86"/>
              <p:cNvSpPr/>
              <p:nvPr/>
            </p:nvSpPr>
            <p:spPr>
              <a:xfrm>
                <a:off x="6760840" y="251938"/>
                <a:ext cx="2383160" cy="1361202"/>
              </a:xfrm>
              <a:prstGeom prst="rect">
                <a:avLst/>
              </a:prstGeom>
            </p:spPr>
            <p:txBody>
              <a:bodyPr>
                <a:prstTxWarp prst="textDeflateInflate">
                  <a:avLst/>
                </a:prstTxWarp>
                <a:spAutoFit/>
              </a:bodyPr>
              <a:lstStyle/>
              <a:p>
                <a:pPr algn="ctr"/>
                <a:r>
                  <a:rPr lang="en-US" b="1" spc="300" dirty="0">
                    <a:ln w="0"/>
                    <a:solidFill>
                      <a:schemeClr val="accent2">
                        <a:lumMod val="75000"/>
                      </a:schemeClr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MEXATRON TIZIMLAR UCHUN </a:t>
                </a:r>
                <a:r>
                  <a:rPr lang="en-US" b="1" spc="300" dirty="0">
                    <a:ln w="0"/>
                    <a:solidFill>
                      <a:srgbClr val="C00000"/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ELEKTRONIKA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77375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37" y="204770"/>
            <a:ext cx="6400800" cy="1143000"/>
          </a:xfrm>
        </p:spPr>
        <p:txBody>
          <a:bodyPr/>
          <a:lstStyle/>
          <a:p>
            <a:r>
              <a:rPr lang="en-US" dirty="0"/>
              <a:t>ADC </a:t>
            </a:r>
            <a:r>
              <a:rPr lang="en-US" dirty="0" err="1"/>
              <a:t>konvertatsiya</a:t>
            </a:r>
            <a:r>
              <a:rPr lang="en-US" dirty="0"/>
              <a:t> </a:t>
            </a:r>
            <a:r>
              <a:rPr lang="en-US" dirty="0" err="1"/>
              <a:t>jarayoni</a:t>
            </a:r>
            <a:endParaRPr lang="en-US" dirty="0"/>
          </a:p>
        </p:txBody>
      </p:sp>
      <p:sp>
        <p:nvSpPr>
          <p:cNvPr id="86" name="Content Placeholder 3"/>
          <p:cNvSpPr>
            <a:spLocks noGrp="1"/>
          </p:cNvSpPr>
          <p:nvPr>
            <p:ph sz="half" idx="1"/>
          </p:nvPr>
        </p:nvSpPr>
        <p:spPr>
          <a:xfrm>
            <a:off x="0" y="1295400"/>
            <a:ext cx="4343400" cy="5334000"/>
          </a:xfrm>
        </p:spPr>
        <p:txBody>
          <a:bodyPr>
            <a:normAutofit/>
          </a:bodyPr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b="1" dirty="0" err="1">
                <a:latin typeface="Arial" charset="0"/>
              </a:rPr>
              <a:t>Kvantlash</a:t>
            </a:r>
            <a:r>
              <a:rPr lang="en-US" b="1" dirty="0">
                <a:latin typeface="Arial" charset="0"/>
              </a:rPr>
              <a:t> </a:t>
            </a:r>
            <a:r>
              <a:rPr lang="en-US" b="1" dirty="0" err="1">
                <a:latin typeface="Arial" charset="0"/>
              </a:rPr>
              <a:t>va</a:t>
            </a:r>
            <a:r>
              <a:rPr lang="en-US" b="1" dirty="0">
                <a:latin typeface="Arial" charset="0"/>
              </a:rPr>
              <a:t> </a:t>
            </a:r>
            <a:r>
              <a:rPr lang="en-US" b="1" dirty="0" err="1">
                <a:latin typeface="Arial" charset="0"/>
              </a:rPr>
              <a:t>kodlash</a:t>
            </a:r>
            <a:endParaRPr lang="en-US" b="1" dirty="0">
              <a:latin typeface="Arial" charset="0"/>
            </a:endParaRPr>
          </a:p>
          <a:p>
            <a:pPr marL="0" indent="0" algn="ctr">
              <a:lnSpc>
                <a:spcPct val="90000"/>
              </a:lnSpc>
              <a:buNone/>
            </a:pPr>
            <a:endParaRPr lang="en-US" b="1" dirty="0"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en-US" dirty="0" err="1">
                <a:latin typeface="Arial" charset="0"/>
              </a:rPr>
              <a:t>Asl</a:t>
            </a:r>
            <a:r>
              <a:rPr lang="en-US" dirty="0">
                <a:latin typeface="Arial" charset="0"/>
              </a:rPr>
              <a:t> analog </a:t>
            </a:r>
            <a:r>
              <a:rPr lang="en-US" dirty="0" err="1">
                <a:latin typeface="Arial" charset="0"/>
              </a:rPr>
              <a:t>signaldan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foydalanish</a:t>
            </a:r>
            <a:endParaRPr lang="en-US" dirty="0"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en-US" dirty="0">
                <a:latin typeface="Arial" charset="0"/>
              </a:rPr>
              <a:t>2 </a:t>
            </a:r>
            <a:r>
              <a:rPr lang="en-US" dirty="0" err="1">
                <a:latin typeface="Arial" charset="0"/>
              </a:rPr>
              <a:t>bitli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kodlashni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 smtClean="0">
                <a:latin typeface="Arial" charset="0"/>
              </a:rPr>
              <a:t>qo'llash</a:t>
            </a:r>
            <a:r>
              <a:rPr lang="en-US" dirty="0" smtClean="0">
                <a:latin typeface="Arial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en-US" dirty="0" err="1">
                <a:latin typeface="Arial" charset="0"/>
              </a:rPr>
              <a:t>Kirish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ma'lumotlarini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qo'shimcha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bitlar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bilan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yaxshiroq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ifodalash</a:t>
            </a:r>
            <a:endParaRPr lang="en-US" dirty="0"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en-US" dirty="0">
                <a:latin typeface="Arial" charset="0"/>
              </a:rPr>
              <a:t>MCS12 </a:t>
            </a:r>
            <a:r>
              <a:rPr lang="en-US" dirty="0" err="1">
                <a:latin typeface="Arial" charset="0"/>
              </a:rPr>
              <a:t>maksimal</a:t>
            </a:r>
            <a:r>
              <a:rPr lang="en-US" dirty="0">
                <a:latin typeface="Arial" charset="0"/>
              </a:rPr>
              <a:t> 10 </a:t>
            </a:r>
            <a:r>
              <a:rPr lang="en-US" dirty="0" err="1">
                <a:latin typeface="Arial" charset="0"/>
              </a:rPr>
              <a:t>bitga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ega</a:t>
            </a:r>
            <a:endParaRPr lang="en-US" dirty="0">
              <a:latin typeface="Arial" charset="0"/>
            </a:endParaRPr>
          </a:p>
          <a:p>
            <a:endParaRPr lang="en-US" dirty="0"/>
          </a:p>
        </p:txBody>
      </p:sp>
      <p:grpSp>
        <p:nvGrpSpPr>
          <p:cNvPr id="58" name="Group 57"/>
          <p:cNvGrpSpPr/>
          <p:nvPr/>
        </p:nvGrpSpPr>
        <p:grpSpPr>
          <a:xfrm>
            <a:off x="4437258" y="2137262"/>
            <a:ext cx="4284587" cy="2405109"/>
            <a:chOff x="4437258" y="2137262"/>
            <a:chExt cx="4284587" cy="2405109"/>
          </a:xfrm>
        </p:grpSpPr>
        <p:sp>
          <p:nvSpPr>
            <p:cNvPr id="60" name="Line 23"/>
            <p:cNvSpPr>
              <a:spLocks noChangeShapeType="1"/>
            </p:cNvSpPr>
            <p:nvPr/>
          </p:nvSpPr>
          <p:spPr bwMode="auto">
            <a:xfrm flipV="1">
              <a:off x="4614470" y="2137262"/>
              <a:ext cx="0" cy="240510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" name="Freeform 27"/>
            <p:cNvSpPr>
              <a:spLocks/>
            </p:cNvSpPr>
            <p:nvPr/>
          </p:nvSpPr>
          <p:spPr bwMode="auto">
            <a:xfrm>
              <a:off x="4616438" y="2724770"/>
              <a:ext cx="3750983" cy="1356572"/>
            </a:xfrm>
            <a:custGeom>
              <a:avLst/>
              <a:gdLst>
                <a:gd name="T0" fmla="*/ 0 w 1905"/>
                <a:gd name="T1" fmla="*/ 550863 h 665"/>
                <a:gd name="T2" fmla="*/ 647700 w 1905"/>
                <a:gd name="T3" fmla="*/ 47625 h 665"/>
                <a:gd name="T4" fmla="*/ 1295400 w 1905"/>
                <a:gd name="T5" fmla="*/ 839788 h 665"/>
                <a:gd name="T6" fmla="*/ 1655763 w 1905"/>
                <a:gd name="T7" fmla="*/ 1055688 h 665"/>
                <a:gd name="T8" fmla="*/ 2016125 w 1905"/>
                <a:gd name="T9" fmla="*/ 839788 h 665"/>
                <a:gd name="T10" fmla="*/ 2447925 w 1905"/>
                <a:gd name="T11" fmla="*/ 766763 h 665"/>
                <a:gd name="T12" fmla="*/ 3024188 w 1905"/>
                <a:gd name="T13" fmla="*/ 623888 h 6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905" h="665">
                  <a:moveTo>
                    <a:pt x="0" y="347"/>
                  </a:moveTo>
                  <a:cubicBezTo>
                    <a:pt x="136" y="173"/>
                    <a:pt x="272" y="0"/>
                    <a:pt x="408" y="30"/>
                  </a:cubicBezTo>
                  <a:cubicBezTo>
                    <a:pt x="544" y="60"/>
                    <a:pt x="710" y="423"/>
                    <a:pt x="816" y="529"/>
                  </a:cubicBezTo>
                  <a:cubicBezTo>
                    <a:pt x="922" y="635"/>
                    <a:pt x="967" y="665"/>
                    <a:pt x="1043" y="665"/>
                  </a:cubicBezTo>
                  <a:cubicBezTo>
                    <a:pt x="1119" y="665"/>
                    <a:pt x="1187" y="559"/>
                    <a:pt x="1270" y="529"/>
                  </a:cubicBezTo>
                  <a:cubicBezTo>
                    <a:pt x="1353" y="499"/>
                    <a:pt x="1436" y="506"/>
                    <a:pt x="1542" y="483"/>
                  </a:cubicBezTo>
                  <a:cubicBezTo>
                    <a:pt x="1648" y="460"/>
                    <a:pt x="1776" y="426"/>
                    <a:pt x="1905" y="393"/>
                  </a:cubicBezTo>
                </a:path>
              </a:pathLst>
            </a:custGeom>
            <a:noFill/>
            <a:ln w="28575" cmpd="sng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" name="Line 24"/>
            <p:cNvSpPr>
              <a:spLocks noChangeShapeType="1"/>
            </p:cNvSpPr>
            <p:nvPr/>
          </p:nvSpPr>
          <p:spPr bwMode="auto">
            <a:xfrm flipV="1">
              <a:off x="4437258" y="4356735"/>
              <a:ext cx="4284587" cy="204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65" name="Group 45"/>
            <p:cNvGrpSpPr>
              <a:grpSpLocks/>
            </p:cNvGrpSpPr>
            <p:nvPr/>
          </p:nvGrpSpPr>
          <p:grpSpPr bwMode="auto">
            <a:xfrm>
              <a:off x="4882256" y="2783929"/>
              <a:ext cx="3483195" cy="1585046"/>
              <a:chOff x="3515" y="3067"/>
              <a:chExt cx="1769" cy="777"/>
            </a:xfrm>
          </p:grpSpPr>
          <p:sp>
            <p:nvSpPr>
              <p:cNvPr id="95" name="Line 28"/>
              <p:cNvSpPr>
                <a:spLocks noChangeShapeType="1"/>
              </p:cNvSpPr>
              <p:nvPr/>
            </p:nvSpPr>
            <p:spPr bwMode="auto">
              <a:xfrm flipV="1">
                <a:off x="3515" y="3222"/>
                <a:ext cx="0" cy="616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6" name="Line 29"/>
              <p:cNvSpPr>
                <a:spLocks noChangeShapeType="1"/>
              </p:cNvSpPr>
              <p:nvPr/>
            </p:nvSpPr>
            <p:spPr bwMode="auto">
              <a:xfrm flipV="1">
                <a:off x="3651" y="3101"/>
                <a:ext cx="0" cy="737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7" name="Line 30"/>
              <p:cNvSpPr>
                <a:spLocks noChangeShapeType="1"/>
              </p:cNvSpPr>
              <p:nvPr/>
            </p:nvSpPr>
            <p:spPr bwMode="auto">
              <a:xfrm flipV="1">
                <a:off x="3787" y="3067"/>
                <a:ext cx="0" cy="771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" name="Line 31"/>
              <p:cNvSpPr>
                <a:spLocks noChangeShapeType="1"/>
              </p:cNvSpPr>
              <p:nvPr/>
            </p:nvSpPr>
            <p:spPr bwMode="auto">
              <a:xfrm flipV="1">
                <a:off x="3923" y="3173"/>
                <a:ext cx="0" cy="665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9" name="Line 32"/>
              <p:cNvSpPr>
                <a:spLocks noChangeShapeType="1"/>
              </p:cNvSpPr>
              <p:nvPr/>
            </p:nvSpPr>
            <p:spPr bwMode="auto">
              <a:xfrm flipV="1">
                <a:off x="4059" y="3373"/>
                <a:ext cx="0" cy="465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1" name="Line 33"/>
              <p:cNvSpPr>
                <a:spLocks noChangeShapeType="1"/>
              </p:cNvSpPr>
              <p:nvPr/>
            </p:nvSpPr>
            <p:spPr bwMode="auto">
              <a:xfrm flipV="1">
                <a:off x="4195" y="3566"/>
                <a:ext cx="0" cy="272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2" name="Line 34"/>
              <p:cNvSpPr>
                <a:spLocks noChangeShapeType="1"/>
              </p:cNvSpPr>
              <p:nvPr/>
            </p:nvSpPr>
            <p:spPr bwMode="auto">
              <a:xfrm flipV="1">
                <a:off x="4332" y="3678"/>
                <a:ext cx="0" cy="160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" name="Line 35"/>
              <p:cNvSpPr>
                <a:spLocks noChangeShapeType="1"/>
              </p:cNvSpPr>
              <p:nvPr/>
            </p:nvSpPr>
            <p:spPr bwMode="auto">
              <a:xfrm flipV="1">
                <a:off x="4468" y="3696"/>
                <a:ext cx="0" cy="142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4" name="Line 36"/>
              <p:cNvSpPr>
                <a:spLocks noChangeShapeType="1"/>
              </p:cNvSpPr>
              <p:nvPr/>
            </p:nvSpPr>
            <p:spPr bwMode="auto">
              <a:xfrm flipV="1">
                <a:off x="4604" y="3597"/>
                <a:ext cx="0" cy="247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5" name="Line 37"/>
              <p:cNvSpPr>
                <a:spLocks noChangeShapeType="1"/>
              </p:cNvSpPr>
              <p:nvPr/>
            </p:nvSpPr>
            <p:spPr bwMode="auto">
              <a:xfrm flipV="1">
                <a:off x="4740" y="3551"/>
                <a:ext cx="0" cy="293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" name="Line 38"/>
              <p:cNvSpPr>
                <a:spLocks noChangeShapeType="1"/>
              </p:cNvSpPr>
              <p:nvPr/>
            </p:nvSpPr>
            <p:spPr bwMode="auto">
              <a:xfrm flipV="1">
                <a:off x="4876" y="3533"/>
                <a:ext cx="0" cy="311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7" name="Line 39"/>
              <p:cNvSpPr>
                <a:spLocks noChangeShapeType="1"/>
              </p:cNvSpPr>
              <p:nvPr/>
            </p:nvSpPr>
            <p:spPr bwMode="auto">
              <a:xfrm flipV="1">
                <a:off x="5012" y="3497"/>
                <a:ext cx="0" cy="347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8" name="Line 40"/>
              <p:cNvSpPr>
                <a:spLocks noChangeShapeType="1"/>
              </p:cNvSpPr>
              <p:nvPr/>
            </p:nvSpPr>
            <p:spPr bwMode="auto">
              <a:xfrm flipV="1">
                <a:off x="5148" y="3469"/>
                <a:ext cx="0" cy="375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9" name="Line 41"/>
              <p:cNvSpPr>
                <a:spLocks noChangeShapeType="1"/>
              </p:cNvSpPr>
              <p:nvPr/>
            </p:nvSpPr>
            <p:spPr bwMode="auto">
              <a:xfrm flipV="1">
                <a:off x="5284" y="3430"/>
                <a:ext cx="0" cy="414"/>
              </a:xfrm>
              <a:prstGeom prst="line">
                <a:avLst/>
              </a:prstGeom>
              <a:noFill/>
              <a:ln w="19050">
                <a:solidFill>
                  <a:srgbClr val="0070C0"/>
                </a:solidFill>
                <a:prstDash val="dash"/>
                <a:round/>
                <a:headEnd type="none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63" name="Rectangle 62"/>
            <p:cNvSpPr/>
            <p:nvPr/>
          </p:nvSpPr>
          <p:spPr>
            <a:xfrm>
              <a:off x="4625575" y="2704324"/>
              <a:ext cx="3917962" cy="1645801"/>
            </a:xfrm>
            <a:prstGeom prst="rect">
              <a:avLst/>
            </a:prstGeom>
            <a:solidFill>
              <a:schemeClr val="bg1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4495800" y="4495800"/>
            <a:ext cx="15525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K=2</a:t>
            </a:r>
            <a:r>
              <a:rPr lang="en-US" baseline="30000" dirty="0" smtClean="0"/>
              <a:t>3	</a:t>
            </a:r>
            <a:r>
              <a:rPr lang="en-US" dirty="0" smtClean="0"/>
              <a:t>000</a:t>
            </a:r>
            <a:r>
              <a:rPr lang="en-US" dirty="0"/>
              <a:t>		</a:t>
            </a:r>
            <a:r>
              <a:rPr lang="en-US" dirty="0" smtClean="0"/>
              <a:t>001</a:t>
            </a:r>
          </a:p>
          <a:p>
            <a:r>
              <a:rPr lang="en-US" dirty="0" smtClean="0"/>
              <a:t>	010</a:t>
            </a:r>
          </a:p>
          <a:p>
            <a:r>
              <a:rPr lang="en-US" dirty="0"/>
              <a:t>	</a:t>
            </a:r>
            <a:r>
              <a:rPr lang="en-US" dirty="0" smtClean="0"/>
              <a:t>011</a:t>
            </a:r>
          </a:p>
          <a:p>
            <a:r>
              <a:rPr lang="en-US" dirty="0"/>
              <a:t>	</a:t>
            </a:r>
            <a:r>
              <a:rPr lang="en-US" dirty="0" smtClean="0"/>
              <a:t>100</a:t>
            </a:r>
          </a:p>
          <a:p>
            <a:r>
              <a:rPr lang="en-US" dirty="0"/>
              <a:t>	</a:t>
            </a:r>
            <a:r>
              <a:rPr lang="en-US" dirty="0" smtClean="0"/>
              <a:t>101</a:t>
            </a:r>
          </a:p>
          <a:p>
            <a:r>
              <a:rPr lang="en-US" dirty="0"/>
              <a:t>	</a:t>
            </a:r>
            <a:r>
              <a:rPr lang="en-US" dirty="0" smtClean="0"/>
              <a:t>110</a:t>
            </a:r>
          </a:p>
          <a:p>
            <a:r>
              <a:rPr lang="en-US" dirty="0"/>
              <a:t>	</a:t>
            </a:r>
            <a:r>
              <a:rPr lang="en-US" dirty="0" smtClean="0"/>
              <a:t>111</a:t>
            </a:r>
          </a:p>
          <a:p>
            <a:r>
              <a:rPr lang="en-US" dirty="0"/>
              <a:t>	</a:t>
            </a:r>
            <a:endParaRPr lang="en-US" dirty="0" smtClean="0"/>
          </a:p>
          <a:p>
            <a:r>
              <a:rPr lang="en-US" dirty="0"/>
              <a:t>	</a:t>
            </a:r>
          </a:p>
        </p:txBody>
      </p:sp>
      <p:sp>
        <p:nvSpPr>
          <p:cNvPr id="28" name="Line 61"/>
          <p:cNvSpPr>
            <a:spLocks noChangeShapeType="1"/>
          </p:cNvSpPr>
          <p:nvPr/>
        </p:nvSpPr>
        <p:spPr bwMode="auto">
          <a:xfrm>
            <a:off x="4541509" y="3904488"/>
            <a:ext cx="13716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33" name="Line 61"/>
          <p:cNvSpPr>
            <a:spLocks noChangeShapeType="1"/>
          </p:cNvSpPr>
          <p:nvPr/>
        </p:nvSpPr>
        <p:spPr bwMode="auto">
          <a:xfrm>
            <a:off x="4549140" y="3456432"/>
            <a:ext cx="13716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34" name="Line 61"/>
          <p:cNvSpPr>
            <a:spLocks noChangeShapeType="1"/>
          </p:cNvSpPr>
          <p:nvPr/>
        </p:nvSpPr>
        <p:spPr bwMode="auto">
          <a:xfrm>
            <a:off x="4553712" y="2971800"/>
            <a:ext cx="13716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39" name="Line 61"/>
          <p:cNvSpPr>
            <a:spLocks noChangeShapeType="1"/>
          </p:cNvSpPr>
          <p:nvPr/>
        </p:nvSpPr>
        <p:spPr bwMode="auto">
          <a:xfrm>
            <a:off x="4549140" y="4362450"/>
            <a:ext cx="13716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n>
                <a:solidFill>
                  <a:srgbClr val="00B050"/>
                </a:solidFill>
              </a:ln>
            </a:endParaRPr>
          </a:p>
        </p:txBody>
      </p:sp>
      <p:grpSp>
        <p:nvGrpSpPr>
          <p:cNvPr id="41" name="Group 62"/>
          <p:cNvGrpSpPr>
            <a:grpSpLocks/>
          </p:cNvGrpSpPr>
          <p:nvPr/>
        </p:nvGrpSpPr>
        <p:grpSpPr bwMode="auto">
          <a:xfrm>
            <a:off x="4614471" y="2783928"/>
            <a:ext cx="2414018" cy="1578926"/>
            <a:chOff x="3379" y="3067"/>
            <a:chExt cx="1226" cy="774"/>
          </a:xfrm>
        </p:grpSpPr>
        <p:grpSp>
          <p:nvGrpSpPr>
            <p:cNvPr id="42" name="Group 45"/>
            <p:cNvGrpSpPr>
              <a:grpSpLocks/>
            </p:cNvGrpSpPr>
            <p:nvPr/>
          </p:nvGrpSpPr>
          <p:grpSpPr bwMode="auto">
            <a:xfrm>
              <a:off x="3516" y="3067"/>
              <a:ext cx="1089" cy="774"/>
              <a:chOff x="3516" y="3067"/>
              <a:chExt cx="1089" cy="774"/>
            </a:xfrm>
          </p:grpSpPr>
          <p:sp>
            <p:nvSpPr>
              <p:cNvPr id="44" name="Line 28"/>
              <p:cNvSpPr>
                <a:spLocks noChangeShapeType="1"/>
              </p:cNvSpPr>
              <p:nvPr/>
            </p:nvSpPr>
            <p:spPr bwMode="auto">
              <a:xfrm flipV="1">
                <a:off x="3516" y="3281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6" name="Line 30"/>
              <p:cNvSpPr>
                <a:spLocks noChangeShapeType="1"/>
              </p:cNvSpPr>
              <p:nvPr/>
            </p:nvSpPr>
            <p:spPr bwMode="auto">
              <a:xfrm flipH="1" flipV="1">
                <a:off x="3787" y="3067"/>
                <a:ext cx="4" cy="92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7" name="Line 31"/>
              <p:cNvSpPr>
                <a:spLocks noChangeShapeType="1"/>
              </p:cNvSpPr>
              <p:nvPr/>
            </p:nvSpPr>
            <p:spPr bwMode="auto">
              <a:xfrm flipV="1">
                <a:off x="3927" y="3067"/>
                <a:ext cx="0" cy="10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8" name="Line 32"/>
              <p:cNvSpPr>
                <a:spLocks noChangeShapeType="1"/>
              </p:cNvSpPr>
              <p:nvPr/>
            </p:nvSpPr>
            <p:spPr bwMode="auto">
              <a:xfrm flipV="1">
                <a:off x="4053" y="3173"/>
                <a:ext cx="6" cy="224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0" name="Line 34"/>
              <p:cNvSpPr>
                <a:spLocks noChangeShapeType="1"/>
              </p:cNvSpPr>
              <p:nvPr/>
            </p:nvSpPr>
            <p:spPr bwMode="auto">
              <a:xfrm>
                <a:off x="4332" y="3838"/>
                <a:ext cx="0" cy="3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" name="Line 36"/>
              <p:cNvSpPr>
                <a:spLocks noChangeShapeType="1"/>
              </p:cNvSpPr>
              <p:nvPr/>
            </p:nvSpPr>
            <p:spPr bwMode="auto">
              <a:xfrm flipH="1" flipV="1">
                <a:off x="4605" y="3590"/>
                <a:ext cx="0" cy="13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43" name="Line 61"/>
            <p:cNvSpPr>
              <a:spLocks noChangeShapeType="1"/>
            </p:cNvSpPr>
            <p:nvPr/>
          </p:nvSpPr>
          <p:spPr bwMode="auto">
            <a:xfrm flipV="1">
              <a:off x="3379" y="3397"/>
              <a:ext cx="2" cy="44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6" name="Line 61"/>
          <p:cNvSpPr>
            <a:spLocks noChangeShapeType="1"/>
          </p:cNvSpPr>
          <p:nvPr/>
        </p:nvSpPr>
        <p:spPr bwMode="auto">
          <a:xfrm>
            <a:off x="5142682" y="2961910"/>
            <a:ext cx="26581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7" name="Line 61"/>
          <p:cNvSpPr>
            <a:spLocks noChangeShapeType="1"/>
          </p:cNvSpPr>
          <p:nvPr/>
        </p:nvSpPr>
        <p:spPr bwMode="auto">
          <a:xfrm>
            <a:off x="5675125" y="2992881"/>
            <a:ext cx="26581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8" name="Line 61"/>
          <p:cNvSpPr>
            <a:spLocks noChangeShapeType="1"/>
          </p:cNvSpPr>
          <p:nvPr/>
        </p:nvSpPr>
        <p:spPr bwMode="auto">
          <a:xfrm>
            <a:off x="6206761" y="3726313"/>
            <a:ext cx="26581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2" name="Line 61"/>
          <p:cNvSpPr>
            <a:spLocks noChangeShapeType="1"/>
          </p:cNvSpPr>
          <p:nvPr/>
        </p:nvSpPr>
        <p:spPr bwMode="auto">
          <a:xfrm>
            <a:off x="4882256" y="3221228"/>
            <a:ext cx="26581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" name="Line 61"/>
          <p:cNvSpPr>
            <a:spLocks noChangeShapeType="1"/>
          </p:cNvSpPr>
          <p:nvPr/>
        </p:nvSpPr>
        <p:spPr bwMode="auto">
          <a:xfrm>
            <a:off x="5426055" y="2783929"/>
            <a:ext cx="26581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" name="Line 61"/>
          <p:cNvSpPr>
            <a:spLocks noChangeShapeType="1"/>
          </p:cNvSpPr>
          <p:nvPr/>
        </p:nvSpPr>
        <p:spPr bwMode="auto">
          <a:xfrm flipV="1">
            <a:off x="5934352" y="3448593"/>
            <a:ext cx="294459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9" name="Line 35"/>
          <p:cNvSpPr>
            <a:spLocks noChangeShapeType="1"/>
          </p:cNvSpPr>
          <p:nvPr/>
        </p:nvSpPr>
        <p:spPr bwMode="auto">
          <a:xfrm flipV="1">
            <a:off x="6472579" y="3734549"/>
            <a:ext cx="14348" cy="382491"/>
          </a:xfrm>
          <a:prstGeom prst="line">
            <a:avLst/>
          </a:prstGeom>
          <a:noFill/>
          <a:ln w="19050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4" name="Freeform 27"/>
          <p:cNvSpPr>
            <a:spLocks/>
          </p:cNvSpPr>
          <p:nvPr/>
        </p:nvSpPr>
        <p:spPr bwMode="auto">
          <a:xfrm>
            <a:off x="4616438" y="2734295"/>
            <a:ext cx="3750983" cy="1356572"/>
          </a:xfrm>
          <a:custGeom>
            <a:avLst/>
            <a:gdLst>
              <a:gd name="T0" fmla="*/ 0 w 1905"/>
              <a:gd name="T1" fmla="*/ 550863 h 665"/>
              <a:gd name="T2" fmla="*/ 647700 w 1905"/>
              <a:gd name="T3" fmla="*/ 47625 h 665"/>
              <a:gd name="T4" fmla="*/ 1295400 w 1905"/>
              <a:gd name="T5" fmla="*/ 839788 h 665"/>
              <a:gd name="T6" fmla="*/ 1655763 w 1905"/>
              <a:gd name="T7" fmla="*/ 1055688 h 665"/>
              <a:gd name="T8" fmla="*/ 2016125 w 1905"/>
              <a:gd name="T9" fmla="*/ 839788 h 665"/>
              <a:gd name="T10" fmla="*/ 2447925 w 1905"/>
              <a:gd name="T11" fmla="*/ 766763 h 665"/>
              <a:gd name="T12" fmla="*/ 3024188 w 1905"/>
              <a:gd name="T13" fmla="*/ 623888 h 66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905" h="665">
                <a:moveTo>
                  <a:pt x="0" y="347"/>
                </a:moveTo>
                <a:cubicBezTo>
                  <a:pt x="136" y="173"/>
                  <a:pt x="272" y="0"/>
                  <a:pt x="408" y="30"/>
                </a:cubicBezTo>
                <a:cubicBezTo>
                  <a:pt x="544" y="60"/>
                  <a:pt x="710" y="423"/>
                  <a:pt x="816" y="529"/>
                </a:cubicBezTo>
                <a:cubicBezTo>
                  <a:pt x="922" y="635"/>
                  <a:pt x="967" y="665"/>
                  <a:pt x="1043" y="665"/>
                </a:cubicBezTo>
                <a:cubicBezTo>
                  <a:pt x="1119" y="665"/>
                  <a:pt x="1187" y="559"/>
                  <a:pt x="1270" y="529"/>
                </a:cubicBezTo>
                <a:cubicBezTo>
                  <a:pt x="1353" y="499"/>
                  <a:pt x="1436" y="506"/>
                  <a:pt x="1542" y="483"/>
                </a:cubicBezTo>
                <a:cubicBezTo>
                  <a:pt x="1648" y="460"/>
                  <a:pt x="1776" y="426"/>
                  <a:pt x="1905" y="393"/>
                </a:cubicBezTo>
              </a:path>
            </a:pathLst>
          </a:custGeom>
          <a:noFill/>
          <a:ln w="28575" cmpd="sng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3" name="Line 61"/>
          <p:cNvSpPr>
            <a:spLocks noChangeShapeType="1"/>
          </p:cNvSpPr>
          <p:nvPr/>
        </p:nvSpPr>
        <p:spPr bwMode="auto">
          <a:xfrm>
            <a:off x="4549140" y="3227832"/>
            <a:ext cx="13716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54" name="Line 61"/>
          <p:cNvSpPr>
            <a:spLocks noChangeShapeType="1"/>
          </p:cNvSpPr>
          <p:nvPr/>
        </p:nvSpPr>
        <p:spPr bwMode="auto">
          <a:xfrm>
            <a:off x="4541520" y="3675888"/>
            <a:ext cx="13716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55" name="Line 61"/>
          <p:cNvSpPr>
            <a:spLocks noChangeShapeType="1"/>
          </p:cNvSpPr>
          <p:nvPr/>
        </p:nvSpPr>
        <p:spPr bwMode="auto">
          <a:xfrm>
            <a:off x="4531532" y="4133088"/>
            <a:ext cx="13716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56" name="Line 61"/>
          <p:cNvSpPr>
            <a:spLocks noChangeShapeType="1"/>
          </p:cNvSpPr>
          <p:nvPr/>
        </p:nvSpPr>
        <p:spPr bwMode="auto">
          <a:xfrm>
            <a:off x="4553249" y="2770632"/>
            <a:ext cx="13716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57" name="Line 61"/>
          <p:cNvSpPr>
            <a:spLocks noChangeShapeType="1"/>
          </p:cNvSpPr>
          <p:nvPr/>
        </p:nvSpPr>
        <p:spPr bwMode="auto">
          <a:xfrm>
            <a:off x="4617720" y="3459353"/>
            <a:ext cx="26581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9" name="Line 61"/>
          <p:cNvSpPr>
            <a:spLocks noChangeShapeType="1"/>
          </p:cNvSpPr>
          <p:nvPr/>
        </p:nvSpPr>
        <p:spPr bwMode="auto">
          <a:xfrm>
            <a:off x="6472578" y="4106626"/>
            <a:ext cx="553939" cy="1041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5" name="Line 61"/>
          <p:cNvSpPr>
            <a:spLocks noChangeShapeType="1"/>
          </p:cNvSpPr>
          <p:nvPr/>
        </p:nvSpPr>
        <p:spPr bwMode="auto">
          <a:xfrm>
            <a:off x="7028487" y="3850149"/>
            <a:ext cx="26581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7" name="Line 61"/>
          <p:cNvSpPr>
            <a:spLocks noChangeShapeType="1"/>
          </p:cNvSpPr>
          <p:nvPr/>
        </p:nvSpPr>
        <p:spPr bwMode="auto">
          <a:xfrm>
            <a:off x="7296273" y="3850149"/>
            <a:ext cx="26581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" name="Line 61"/>
          <p:cNvSpPr>
            <a:spLocks noChangeShapeType="1"/>
          </p:cNvSpPr>
          <p:nvPr/>
        </p:nvSpPr>
        <p:spPr bwMode="auto">
          <a:xfrm>
            <a:off x="7564060" y="3736587"/>
            <a:ext cx="533604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1" name="Line 61"/>
          <p:cNvSpPr>
            <a:spLocks noChangeShapeType="1"/>
          </p:cNvSpPr>
          <p:nvPr/>
        </p:nvSpPr>
        <p:spPr bwMode="auto">
          <a:xfrm>
            <a:off x="8101603" y="3603991"/>
            <a:ext cx="26581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" name="Line 30"/>
          <p:cNvSpPr>
            <a:spLocks noChangeShapeType="1"/>
          </p:cNvSpPr>
          <p:nvPr/>
        </p:nvSpPr>
        <p:spPr bwMode="auto">
          <a:xfrm flipH="1" flipV="1">
            <a:off x="5151692" y="2950396"/>
            <a:ext cx="0" cy="270084"/>
          </a:xfrm>
          <a:prstGeom prst="line">
            <a:avLst/>
          </a:prstGeom>
          <a:noFill/>
          <a:ln w="19050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3" name="Line 30"/>
          <p:cNvSpPr>
            <a:spLocks noChangeShapeType="1"/>
          </p:cNvSpPr>
          <p:nvPr/>
        </p:nvSpPr>
        <p:spPr bwMode="auto">
          <a:xfrm flipV="1">
            <a:off x="6221189" y="3457115"/>
            <a:ext cx="0" cy="277434"/>
          </a:xfrm>
          <a:prstGeom prst="line">
            <a:avLst/>
          </a:prstGeom>
          <a:noFill/>
          <a:ln w="19050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4" name="Line 36"/>
          <p:cNvSpPr>
            <a:spLocks noChangeShapeType="1"/>
          </p:cNvSpPr>
          <p:nvPr/>
        </p:nvSpPr>
        <p:spPr bwMode="auto">
          <a:xfrm flipV="1">
            <a:off x="7562090" y="3734549"/>
            <a:ext cx="1969" cy="116276"/>
          </a:xfrm>
          <a:prstGeom prst="line">
            <a:avLst/>
          </a:prstGeom>
          <a:noFill/>
          <a:ln w="19050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5" name="Line 36"/>
          <p:cNvSpPr>
            <a:spLocks noChangeShapeType="1"/>
          </p:cNvSpPr>
          <p:nvPr/>
        </p:nvSpPr>
        <p:spPr bwMode="auto">
          <a:xfrm flipV="1">
            <a:off x="8097662" y="3605012"/>
            <a:ext cx="3940" cy="121301"/>
          </a:xfrm>
          <a:prstGeom prst="line">
            <a:avLst/>
          </a:prstGeom>
          <a:noFill/>
          <a:ln w="19050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0" name="TextBox 69"/>
          <p:cNvSpPr txBox="1"/>
          <p:nvPr/>
        </p:nvSpPr>
        <p:spPr>
          <a:xfrm>
            <a:off x="6319371" y="4496203"/>
            <a:ext cx="26062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K=16</a:t>
            </a:r>
            <a:r>
              <a:rPr lang="en-US" baseline="30000" dirty="0" smtClean="0"/>
              <a:t>	</a:t>
            </a:r>
            <a:r>
              <a:rPr lang="en-US" dirty="0" smtClean="0"/>
              <a:t>0000</a:t>
            </a:r>
            <a:r>
              <a:rPr lang="en-US" dirty="0"/>
              <a:t>	</a:t>
            </a:r>
            <a:r>
              <a:rPr lang="en-US" dirty="0" smtClean="0"/>
              <a:t>K=…</a:t>
            </a:r>
            <a:r>
              <a:rPr lang="en-US" dirty="0"/>
              <a:t>	</a:t>
            </a:r>
            <a:r>
              <a:rPr lang="en-US" dirty="0" smtClean="0"/>
              <a:t>.	</a:t>
            </a:r>
            <a:r>
              <a:rPr lang="en-US" dirty="0"/>
              <a:t>	</a:t>
            </a:r>
            <a:r>
              <a:rPr lang="en-US" dirty="0" smtClean="0"/>
              <a:t>.</a:t>
            </a:r>
          </a:p>
          <a:p>
            <a:r>
              <a:rPr lang="en-US" dirty="0" smtClean="0"/>
              <a:t>	.</a:t>
            </a:r>
          </a:p>
          <a:p>
            <a:r>
              <a:rPr lang="en-US" dirty="0"/>
              <a:t>	</a:t>
            </a:r>
            <a:r>
              <a:rPr lang="en-US" dirty="0" smtClean="0"/>
              <a:t>1111</a:t>
            </a:r>
            <a:r>
              <a:rPr lang="en-US" dirty="0"/>
              <a:t>	</a:t>
            </a:r>
          </a:p>
        </p:txBody>
      </p:sp>
      <p:grpSp>
        <p:nvGrpSpPr>
          <p:cNvPr id="71" name="Group 70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76" name="Rectangle 75"/>
            <p:cNvSpPr/>
            <p:nvPr/>
          </p:nvSpPr>
          <p:spPr>
            <a:xfrm>
              <a:off x="6685384" y="0"/>
              <a:ext cx="2458616" cy="2002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0" name="Group 79"/>
            <p:cNvGrpSpPr/>
            <p:nvPr/>
          </p:nvGrpSpPr>
          <p:grpSpPr>
            <a:xfrm>
              <a:off x="6685384" y="0"/>
              <a:ext cx="2484000" cy="2002234"/>
              <a:chOff x="6685384" y="0"/>
              <a:chExt cx="2484000" cy="2002234"/>
            </a:xfrm>
          </p:grpSpPr>
          <p:sp>
            <p:nvSpPr>
              <p:cNvPr id="87" name="Rectangle 86"/>
              <p:cNvSpPr/>
              <p:nvPr/>
            </p:nvSpPr>
            <p:spPr>
              <a:xfrm>
                <a:off x="6685384" y="0"/>
                <a:ext cx="2484000" cy="200223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  <a:scene3d>
                <a:camera prst="obliqueTop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>
                <a:prstTxWarp prst="textInflateTop">
                  <a:avLst/>
                </a:prstTxWarp>
              </a:bodyPr>
              <a:lstStyle/>
              <a:p>
                <a:pPr algn="ctr"/>
                <a:endParaRPr lang="en-US" sz="1100" b="1" spc="300" dirty="0">
                  <a:ln w="0"/>
                  <a:solidFill>
                    <a:srgbClr val="7030A0"/>
                  </a:solidFill>
                  <a:effectLst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88" name="Rectangle 87"/>
              <p:cNvSpPr/>
              <p:nvPr/>
            </p:nvSpPr>
            <p:spPr>
              <a:xfrm>
                <a:off x="6760840" y="251938"/>
                <a:ext cx="2383160" cy="1361202"/>
              </a:xfrm>
              <a:prstGeom prst="rect">
                <a:avLst/>
              </a:prstGeom>
            </p:spPr>
            <p:txBody>
              <a:bodyPr>
                <a:prstTxWarp prst="textDeflateInflate">
                  <a:avLst/>
                </a:prstTxWarp>
                <a:spAutoFit/>
              </a:bodyPr>
              <a:lstStyle/>
              <a:p>
                <a:pPr algn="ctr"/>
                <a:r>
                  <a:rPr lang="en-US" b="1" spc="300" dirty="0">
                    <a:ln w="0"/>
                    <a:solidFill>
                      <a:schemeClr val="accent2">
                        <a:lumMod val="75000"/>
                      </a:schemeClr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MEXATRON TIZIMLAR UCHUN </a:t>
                </a:r>
                <a:r>
                  <a:rPr lang="en-US" b="1" spc="300" dirty="0">
                    <a:ln w="0"/>
                    <a:solidFill>
                      <a:srgbClr val="C00000"/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ELEKTRONIKA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14198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05120" y="144607"/>
            <a:ext cx="6649826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ADC </a:t>
            </a:r>
            <a:r>
              <a:rPr lang="en-US" dirty="0" err="1"/>
              <a:t>konvertatsiya</a:t>
            </a:r>
            <a:r>
              <a:rPr lang="en-US" dirty="0"/>
              <a:t> </a:t>
            </a:r>
            <a:r>
              <a:rPr lang="en-US" dirty="0" err="1" smtClean="0"/>
              <a:t>jarayoni-Aniqlik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461571" y="4450498"/>
            <a:ext cx="4038600" cy="2362200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b="1" dirty="0" err="1"/>
              <a:t>Namuna</a:t>
            </a:r>
            <a:r>
              <a:rPr lang="en-US" b="1" dirty="0"/>
              <a:t> </a:t>
            </a:r>
            <a:r>
              <a:rPr lang="en-US" b="1" dirty="0" err="1"/>
              <a:t>olish</a:t>
            </a:r>
            <a:r>
              <a:rPr lang="en-US" b="1" dirty="0"/>
              <a:t> </a:t>
            </a:r>
            <a:r>
              <a:rPr lang="en-US" b="1" dirty="0" err="1" smtClean="0"/>
              <a:t>tezligi</a:t>
            </a:r>
            <a:r>
              <a:rPr lang="en-US" b="1" dirty="0"/>
              <a:t>,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0070C0"/>
                </a:solidFill>
              </a:rPr>
              <a:t>Ts</a:t>
            </a:r>
            <a:endParaRPr lang="en-US" dirty="0" smtClean="0">
              <a:solidFill>
                <a:srgbClr val="0070C0"/>
              </a:solidFill>
            </a:endParaRPr>
          </a:p>
          <a:p>
            <a:r>
              <a:rPr lang="en-US" dirty="0" err="1"/>
              <a:t>Konvertatsiya</a:t>
            </a:r>
            <a:r>
              <a:rPr lang="en-US" dirty="0"/>
              <a:t> </a:t>
            </a:r>
            <a:r>
              <a:rPr lang="en-US" dirty="0" err="1"/>
              <a:t>jarayonida</a:t>
            </a:r>
            <a:r>
              <a:rPr lang="en-US" dirty="0"/>
              <a:t> </a:t>
            </a:r>
            <a:r>
              <a:rPr lang="en-US" dirty="0" err="1"/>
              <a:t>talab</a:t>
            </a:r>
            <a:r>
              <a:rPr lang="en-US" dirty="0"/>
              <a:t> </a:t>
            </a:r>
            <a:r>
              <a:rPr lang="en-US" dirty="0" err="1"/>
              <a:t>qilinadigan</a:t>
            </a:r>
            <a:r>
              <a:rPr lang="en-US" dirty="0"/>
              <a:t> </a:t>
            </a:r>
            <a:r>
              <a:rPr lang="en-US" dirty="0" err="1"/>
              <a:t>qadamlar</a:t>
            </a:r>
            <a:r>
              <a:rPr lang="en-US" dirty="0"/>
              <a:t> </a:t>
            </a:r>
            <a:r>
              <a:rPr lang="en-US" dirty="0" err="1"/>
              <a:t>soniga</a:t>
            </a:r>
            <a:r>
              <a:rPr lang="en-US" dirty="0"/>
              <a:t> </a:t>
            </a:r>
            <a:r>
              <a:rPr lang="en-US" dirty="0" err="1"/>
              <a:t>asoslanadi</a:t>
            </a:r>
            <a:endParaRPr lang="en-US" dirty="0"/>
          </a:p>
          <a:p>
            <a:r>
              <a:rPr lang="en-US" dirty="0" err="1"/>
              <a:t>O'lchash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</a:t>
            </a:r>
            <a:r>
              <a:rPr lang="en-US" dirty="0" err="1"/>
              <a:t>bo'lgan</a:t>
            </a:r>
            <a:r>
              <a:rPr lang="en-US" dirty="0"/>
              <a:t> </a:t>
            </a:r>
            <a:r>
              <a:rPr lang="en-US" dirty="0" err="1"/>
              <a:t>maksimal</a:t>
            </a:r>
            <a:r>
              <a:rPr lang="en-US" dirty="0"/>
              <a:t> </a:t>
            </a:r>
            <a:r>
              <a:rPr lang="en-US" dirty="0" err="1"/>
              <a:t>chastotani</a:t>
            </a:r>
            <a:r>
              <a:rPr lang="en-US" dirty="0"/>
              <a:t> </a:t>
            </a:r>
            <a:r>
              <a:rPr lang="en-US" dirty="0" err="1"/>
              <a:t>oshiradi</a:t>
            </a:r>
            <a:endParaRPr lang="en-US" dirty="0"/>
          </a:p>
        </p:txBody>
      </p:sp>
      <p:sp>
        <p:nvSpPr>
          <p:cNvPr id="13" name="Text Box 298"/>
          <p:cNvSpPr txBox="1">
            <a:spLocks noChangeArrowheads="1"/>
          </p:cNvSpPr>
          <p:nvPr/>
        </p:nvSpPr>
        <p:spPr bwMode="auto">
          <a:xfrm>
            <a:off x="4391522" y="4401834"/>
            <a:ext cx="755121" cy="469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sz="1600" dirty="0">
                <a:latin typeface="Arial" charset="0"/>
              </a:rPr>
              <a:t>t</a:t>
            </a:r>
          </a:p>
        </p:txBody>
      </p:sp>
      <p:sp>
        <p:nvSpPr>
          <p:cNvPr id="57" name="Text Box 402"/>
          <p:cNvSpPr txBox="1">
            <a:spLocks noChangeArrowheads="1"/>
          </p:cNvSpPr>
          <p:nvPr/>
        </p:nvSpPr>
        <p:spPr bwMode="auto">
          <a:xfrm>
            <a:off x="8922280" y="4407678"/>
            <a:ext cx="755121" cy="469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sz="1600">
                <a:latin typeface="Arial" charset="0"/>
              </a:rPr>
              <a:t>t</a:t>
            </a:r>
          </a:p>
        </p:txBody>
      </p:sp>
      <p:grpSp>
        <p:nvGrpSpPr>
          <p:cNvPr id="10" name="Group 444"/>
          <p:cNvGrpSpPr>
            <a:grpSpLocks/>
          </p:cNvGrpSpPr>
          <p:nvPr/>
        </p:nvGrpSpPr>
        <p:grpSpPr bwMode="auto">
          <a:xfrm>
            <a:off x="507112" y="4153912"/>
            <a:ext cx="587558" cy="274346"/>
            <a:chOff x="1383" y="3771"/>
            <a:chExt cx="270" cy="124"/>
          </a:xfrm>
        </p:grpSpPr>
        <p:sp>
          <p:nvSpPr>
            <p:cNvPr id="51" name="Line 301"/>
            <p:cNvSpPr>
              <a:spLocks noChangeShapeType="1"/>
            </p:cNvSpPr>
            <p:nvPr/>
          </p:nvSpPr>
          <p:spPr bwMode="auto">
            <a:xfrm>
              <a:off x="1474" y="3771"/>
              <a:ext cx="0" cy="124"/>
            </a:xfrm>
            <a:prstGeom prst="line">
              <a:avLst/>
            </a:prstGeom>
            <a:noFill/>
            <a:ln w="38100">
              <a:solidFill>
                <a:srgbClr val="0066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" name="Line 302"/>
            <p:cNvSpPr>
              <a:spLocks noChangeShapeType="1"/>
            </p:cNvSpPr>
            <p:nvPr/>
          </p:nvSpPr>
          <p:spPr bwMode="auto">
            <a:xfrm>
              <a:off x="1565" y="3771"/>
              <a:ext cx="0" cy="124"/>
            </a:xfrm>
            <a:prstGeom prst="line">
              <a:avLst/>
            </a:prstGeom>
            <a:noFill/>
            <a:ln w="38100">
              <a:solidFill>
                <a:srgbClr val="0066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" name="Line 340"/>
            <p:cNvSpPr>
              <a:spLocks noChangeShapeType="1"/>
            </p:cNvSpPr>
            <p:nvPr/>
          </p:nvSpPr>
          <p:spPr bwMode="auto">
            <a:xfrm>
              <a:off x="1383" y="3811"/>
              <a:ext cx="91" cy="0"/>
            </a:xfrm>
            <a:prstGeom prst="line">
              <a:avLst/>
            </a:prstGeom>
            <a:noFill/>
            <a:ln w="28575">
              <a:solidFill>
                <a:srgbClr val="0066FF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" name="Line 343"/>
            <p:cNvSpPr>
              <a:spLocks noChangeShapeType="1"/>
            </p:cNvSpPr>
            <p:nvPr/>
          </p:nvSpPr>
          <p:spPr bwMode="auto">
            <a:xfrm>
              <a:off x="1562" y="3811"/>
              <a:ext cx="91" cy="0"/>
            </a:xfrm>
            <a:prstGeom prst="line">
              <a:avLst/>
            </a:prstGeom>
            <a:noFill/>
            <a:ln w="28575">
              <a:solidFill>
                <a:srgbClr val="0066FF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" name="Group 285"/>
          <p:cNvGrpSpPr>
            <a:grpSpLocks/>
          </p:cNvGrpSpPr>
          <p:nvPr/>
        </p:nvGrpSpPr>
        <p:grpSpPr bwMode="auto">
          <a:xfrm>
            <a:off x="343901" y="2129436"/>
            <a:ext cx="4045445" cy="1825288"/>
            <a:chOff x="2290" y="2885"/>
            <a:chExt cx="2042" cy="908"/>
          </a:xfrm>
        </p:grpSpPr>
        <p:sp>
          <p:nvSpPr>
            <p:cNvPr id="40" name="Line 286"/>
            <p:cNvSpPr>
              <a:spLocks noChangeShapeType="1"/>
            </p:cNvSpPr>
            <p:nvPr/>
          </p:nvSpPr>
          <p:spPr bwMode="auto">
            <a:xfrm>
              <a:off x="2290" y="3793"/>
              <a:ext cx="2042" cy="0"/>
            </a:xfrm>
            <a:prstGeom prst="line">
              <a:avLst/>
            </a:prstGeom>
            <a:noFill/>
            <a:ln w="9525">
              <a:solidFill>
                <a:schemeClr val="folHlink">
                  <a:alpha val="4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Line 287"/>
            <p:cNvSpPr>
              <a:spLocks noChangeShapeType="1"/>
            </p:cNvSpPr>
            <p:nvPr/>
          </p:nvSpPr>
          <p:spPr bwMode="auto">
            <a:xfrm>
              <a:off x="2290" y="3702"/>
              <a:ext cx="2042" cy="0"/>
            </a:xfrm>
            <a:prstGeom prst="line">
              <a:avLst/>
            </a:prstGeom>
            <a:noFill/>
            <a:ln w="9525">
              <a:solidFill>
                <a:schemeClr val="folHlink">
                  <a:alpha val="4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Line 288"/>
            <p:cNvSpPr>
              <a:spLocks noChangeShapeType="1"/>
            </p:cNvSpPr>
            <p:nvPr/>
          </p:nvSpPr>
          <p:spPr bwMode="auto">
            <a:xfrm>
              <a:off x="2290" y="3612"/>
              <a:ext cx="2042" cy="0"/>
            </a:xfrm>
            <a:prstGeom prst="line">
              <a:avLst/>
            </a:prstGeom>
            <a:noFill/>
            <a:ln w="9525">
              <a:solidFill>
                <a:schemeClr val="folHlink">
                  <a:alpha val="4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Line 289"/>
            <p:cNvSpPr>
              <a:spLocks noChangeShapeType="1"/>
            </p:cNvSpPr>
            <p:nvPr/>
          </p:nvSpPr>
          <p:spPr bwMode="auto">
            <a:xfrm>
              <a:off x="2290" y="3520"/>
              <a:ext cx="2042" cy="0"/>
            </a:xfrm>
            <a:prstGeom prst="line">
              <a:avLst/>
            </a:prstGeom>
            <a:noFill/>
            <a:ln w="9525">
              <a:solidFill>
                <a:schemeClr val="folHlink">
                  <a:alpha val="4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Line 290"/>
            <p:cNvSpPr>
              <a:spLocks noChangeShapeType="1"/>
            </p:cNvSpPr>
            <p:nvPr/>
          </p:nvSpPr>
          <p:spPr bwMode="auto">
            <a:xfrm>
              <a:off x="2290" y="3429"/>
              <a:ext cx="2042" cy="0"/>
            </a:xfrm>
            <a:prstGeom prst="line">
              <a:avLst/>
            </a:prstGeom>
            <a:noFill/>
            <a:ln w="9525">
              <a:solidFill>
                <a:schemeClr val="folHlink">
                  <a:alpha val="4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5" name="Line 291"/>
            <p:cNvSpPr>
              <a:spLocks noChangeShapeType="1"/>
            </p:cNvSpPr>
            <p:nvPr/>
          </p:nvSpPr>
          <p:spPr bwMode="auto">
            <a:xfrm>
              <a:off x="2290" y="3339"/>
              <a:ext cx="2042" cy="0"/>
            </a:xfrm>
            <a:prstGeom prst="line">
              <a:avLst/>
            </a:prstGeom>
            <a:noFill/>
            <a:ln w="9525">
              <a:solidFill>
                <a:schemeClr val="folHlink">
                  <a:alpha val="4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6" name="Line 292"/>
            <p:cNvSpPr>
              <a:spLocks noChangeShapeType="1"/>
            </p:cNvSpPr>
            <p:nvPr/>
          </p:nvSpPr>
          <p:spPr bwMode="auto">
            <a:xfrm>
              <a:off x="2290" y="3249"/>
              <a:ext cx="2042" cy="0"/>
            </a:xfrm>
            <a:prstGeom prst="line">
              <a:avLst/>
            </a:prstGeom>
            <a:noFill/>
            <a:ln w="9525">
              <a:solidFill>
                <a:schemeClr val="folHlink">
                  <a:alpha val="4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7" name="Line 293"/>
            <p:cNvSpPr>
              <a:spLocks noChangeShapeType="1"/>
            </p:cNvSpPr>
            <p:nvPr/>
          </p:nvSpPr>
          <p:spPr bwMode="auto">
            <a:xfrm>
              <a:off x="2290" y="3158"/>
              <a:ext cx="2042" cy="0"/>
            </a:xfrm>
            <a:prstGeom prst="line">
              <a:avLst/>
            </a:prstGeom>
            <a:noFill/>
            <a:ln w="9525">
              <a:solidFill>
                <a:schemeClr val="folHlink">
                  <a:alpha val="4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8" name="Line 294"/>
            <p:cNvSpPr>
              <a:spLocks noChangeShapeType="1"/>
            </p:cNvSpPr>
            <p:nvPr/>
          </p:nvSpPr>
          <p:spPr bwMode="auto">
            <a:xfrm>
              <a:off x="2290" y="3068"/>
              <a:ext cx="2042" cy="0"/>
            </a:xfrm>
            <a:prstGeom prst="line">
              <a:avLst/>
            </a:prstGeom>
            <a:noFill/>
            <a:ln w="9525">
              <a:solidFill>
                <a:schemeClr val="folHlink">
                  <a:alpha val="4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" name="Line 295"/>
            <p:cNvSpPr>
              <a:spLocks noChangeShapeType="1"/>
            </p:cNvSpPr>
            <p:nvPr/>
          </p:nvSpPr>
          <p:spPr bwMode="auto">
            <a:xfrm>
              <a:off x="2290" y="2976"/>
              <a:ext cx="2042" cy="0"/>
            </a:xfrm>
            <a:prstGeom prst="line">
              <a:avLst/>
            </a:prstGeom>
            <a:noFill/>
            <a:ln w="9525">
              <a:solidFill>
                <a:schemeClr val="folHlink">
                  <a:alpha val="4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" name="Line 296"/>
            <p:cNvSpPr>
              <a:spLocks noChangeShapeType="1"/>
            </p:cNvSpPr>
            <p:nvPr/>
          </p:nvSpPr>
          <p:spPr bwMode="auto">
            <a:xfrm>
              <a:off x="2290" y="2885"/>
              <a:ext cx="2042" cy="0"/>
            </a:xfrm>
            <a:prstGeom prst="line">
              <a:avLst/>
            </a:prstGeom>
            <a:noFill/>
            <a:ln w="9525">
              <a:solidFill>
                <a:schemeClr val="folHlink">
                  <a:alpha val="4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" name="Line 297"/>
          <p:cNvSpPr>
            <a:spLocks noChangeShapeType="1"/>
          </p:cNvSpPr>
          <p:nvPr/>
        </p:nvSpPr>
        <p:spPr bwMode="auto">
          <a:xfrm flipV="1">
            <a:off x="348254" y="1981200"/>
            <a:ext cx="2176" cy="237176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" name="Freeform 310"/>
          <p:cNvSpPr>
            <a:spLocks/>
          </p:cNvSpPr>
          <p:nvPr/>
        </p:nvSpPr>
        <p:spPr bwMode="auto">
          <a:xfrm>
            <a:off x="343901" y="2474581"/>
            <a:ext cx="3958399" cy="1336332"/>
          </a:xfrm>
          <a:custGeom>
            <a:avLst/>
            <a:gdLst>
              <a:gd name="T0" fmla="*/ 0 w 1905"/>
              <a:gd name="T1" fmla="*/ 315 h 665"/>
              <a:gd name="T2" fmla="*/ 390 w 1905"/>
              <a:gd name="T3" fmla="*/ 27 h 665"/>
              <a:gd name="T4" fmla="*/ 779 w 1905"/>
              <a:gd name="T5" fmla="*/ 480 h 665"/>
              <a:gd name="T6" fmla="*/ 996 w 1905"/>
              <a:gd name="T7" fmla="*/ 604 h 665"/>
              <a:gd name="T8" fmla="*/ 1213 w 1905"/>
              <a:gd name="T9" fmla="*/ 480 h 665"/>
              <a:gd name="T10" fmla="*/ 1472 w 1905"/>
              <a:gd name="T11" fmla="*/ 439 h 665"/>
              <a:gd name="T12" fmla="*/ 1819 w 1905"/>
              <a:gd name="T13" fmla="*/ 357 h 66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905" h="665">
                <a:moveTo>
                  <a:pt x="0" y="347"/>
                </a:moveTo>
                <a:cubicBezTo>
                  <a:pt x="136" y="173"/>
                  <a:pt x="272" y="0"/>
                  <a:pt x="408" y="30"/>
                </a:cubicBezTo>
                <a:cubicBezTo>
                  <a:pt x="544" y="60"/>
                  <a:pt x="710" y="423"/>
                  <a:pt x="816" y="529"/>
                </a:cubicBezTo>
                <a:cubicBezTo>
                  <a:pt x="922" y="635"/>
                  <a:pt x="967" y="665"/>
                  <a:pt x="1043" y="665"/>
                </a:cubicBezTo>
                <a:cubicBezTo>
                  <a:pt x="1119" y="665"/>
                  <a:pt x="1187" y="559"/>
                  <a:pt x="1270" y="529"/>
                </a:cubicBezTo>
                <a:cubicBezTo>
                  <a:pt x="1353" y="499"/>
                  <a:pt x="1436" y="506"/>
                  <a:pt x="1542" y="483"/>
                </a:cubicBezTo>
                <a:cubicBezTo>
                  <a:pt x="1648" y="460"/>
                  <a:pt x="1776" y="426"/>
                  <a:pt x="1905" y="393"/>
                </a:cubicBezTo>
              </a:path>
            </a:pathLst>
          </a:custGeom>
          <a:noFill/>
          <a:ln w="28575" cmpd="sng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7" name="Group 338"/>
          <p:cNvGrpSpPr>
            <a:grpSpLocks/>
          </p:cNvGrpSpPr>
          <p:nvPr/>
        </p:nvGrpSpPr>
        <p:grpSpPr bwMode="auto">
          <a:xfrm>
            <a:off x="343901" y="2671491"/>
            <a:ext cx="3914876" cy="1506692"/>
            <a:chOff x="1308" y="3067"/>
            <a:chExt cx="1799" cy="681"/>
          </a:xfrm>
        </p:grpSpPr>
        <p:sp>
          <p:nvSpPr>
            <p:cNvPr id="19" name="Line 312"/>
            <p:cNvSpPr>
              <a:spLocks noChangeShapeType="1"/>
            </p:cNvSpPr>
            <p:nvPr/>
          </p:nvSpPr>
          <p:spPr bwMode="auto">
            <a:xfrm flipV="1">
              <a:off x="1474" y="3151"/>
              <a:ext cx="0" cy="587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Line 313"/>
            <p:cNvSpPr>
              <a:spLocks noChangeShapeType="1"/>
            </p:cNvSpPr>
            <p:nvPr/>
          </p:nvSpPr>
          <p:spPr bwMode="auto">
            <a:xfrm flipV="1">
              <a:off x="1565" y="3067"/>
              <a:ext cx="0" cy="671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Line 315"/>
            <p:cNvSpPr>
              <a:spLocks noChangeShapeType="1"/>
            </p:cNvSpPr>
            <p:nvPr/>
          </p:nvSpPr>
          <p:spPr bwMode="auto">
            <a:xfrm flipV="1">
              <a:off x="1836" y="3153"/>
              <a:ext cx="1" cy="585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Line 316"/>
            <p:cNvSpPr>
              <a:spLocks noChangeShapeType="1"/>
            </p:cNvSpPr>
            <p:nvPr/>
          </p:nvSpPr>
          <p:spPr bwMode="auto">
            <a:xfrm flipV="1">
              <a:off x="1926" y="3231"/>
              <a:ext cx="1" cy="507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Line 317"/>
            <p:cNvSpPr>
              <a:spLocks noChangeShapeType="1"/>
            </p:cNvSpPr>
            <p:nvPr/>
          </p:nvSpPr>
          <p:spPr bwMode="auto">
            <a:xfrm flipV="1">
              <a:off x="2108" y="3481"/>
              <a:ext cx="1" cy="257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Line 318"/>
            <p:cNvSpPr>
              <a:spLocks noChangeShapeType="1"/>
            </p:cNvSpPr>
            <p:nvPr/>
          </p:nvSpPr>
          <p:spPr bwMode="auto">
            <a:xfrm flipV="1">
              <a:off x="2200" y="3565"/>
              <a:ext cx="0" cy="173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Line 319"/>
            <p:cNvSpPr>
              <a:spLocks noChangeShapeType="1"/>
            </p:cNvSpPr>
            <p:nvPr/>
          </p:nvSpPr>
          <p:spPr bwMode="auto">
            <a:xfrm flipV="1">
              <a:off x="2290" y="3640"/>
              <a:ext cx="0" cy="98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Line 320"/>
            <p:cNvSpPr>
              <a:spLocks noChangeShapeType="1"/>
            </p:cNvSpPr>
            <p:nvPr/>
          </p:nvSpPr>
          <p:spPr bwMode="auto">
            <a:xfrm flipV="1">
              <a:off x="2472" y="3485"/>
              <a:ext cx="0" cy="259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Line 321"/>
            <p:cNvSpPr>
              <a:spLocks noChangeShapeType="1"/>
            </p:cNvSpPr>
            <p:nvPr/>
          </p:nvSpPr>
          <p:spPr bwMode="auto">
            <a:xfrm flipV="1">
              <a:off x="2562" y="3481"/>
              <a:ext cx="0" cy="263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Line 323"/>
            <p:cNvSpPr>
              <a:spLocks noChangeShapeType="1"/>
            </p:cNvSpPr>
            <p:nvPr/>
          </p:nvSpPr>
          <p:spPr bwMode="auto">
            <a:xfrm flipV="1">
              <a:off x="2835" y="3400"/>
              <a:ext cx="0" cy="344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9" name="Line 324"/>
            <p:cNvSpPr>
              <a:spLocks noChangeShapeType="1"/>
            </p:cNvSpPr>
            <p:nvPr/>
          </p:nvSpPr>
          <p:spPr bwMode="auto">
            <a:xfrm flipV="1">
              <a:off x="3016" y="3398"/>
              <a:ext cx="0" cy="346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Line 326"/>
            <p:cNvSpPr>
              <a:spLocks noChangeShapeType="1"/>
            </p:cNvSpPr>
            <p:nvPr/>
          </p:nvSpPr>
          <p:spPr bwMode="auto">
            <a:xfrm flipV="1">
              <a:off x="1308" y="3316"/>
              <a:ext cx="0" cy="422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Line 328"/>
            <p:cNvSpPr>
              <a:spLocks noChangeShapeType="1"/>
            </p:cNvSpPr>
            <p:nvPr/>
          </p:nvSpPr>
          <p:spPr bwMode="auto">
            <a:xfrm flipV="1">
              <a:off x="1383" y="3239"/>
              <a:ext cx="0" cy="509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Line 329"/>
            <p:cNvSpPr>
              <a:spLocks noChangeShapeType="1"/>
            </p:cNvSpPr>
            <p:nvPr/>
          </p:nvSpPr>
          <p:spPr bwMode="auto">
            <a:xfrm flipV="1">
              <a:off x="1655" y="3067"/>
              <a:ext cx="0" cy="671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Line 330"/>
            <p:cNvSpPr>
              <a:spLocks noChangeShapeType="1"/>
            </p:cNvSpPr>
            <p:nvPr/>
          </p:nvSpPr>
          <p:spPr bwMode="auto">
            <a:xfrm flipV="1">
              <a:off x="1746" y="3067"/>
              <a:ext cx="0" cy="671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" name="Line 331"/>
            <p:cNvSpPr>
              <a:spLocks noChangeShapeType="1"/>
            </p:cNvSpPr>
            <p:nvPr/>
          </p:nvSpPr>
          <p:spPr bwMode="auto">
            <a:xfrm flipH="1" flipV="1">
              <a:off x="2015" y="3403"/>
              <a:ext cx="2" cy="332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Line 332"/>
            <p:cNvSpPr>
              <a:spLocks noChangeShapeType="1"/>
            </p:cNvSpPr>
            <p:nvPr/>
          </p:nvSpPr>
          <p:spPr bwMode="auto">
            <a:xfrm flipV="1">
              <a:off x="2381" y="3566"/>
              <a:ext cx="0" cy="173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" name="Line 333"/>
            <p:cNvSpPr>
              <a:spLocks noChangeShapeType="1"/>
            </p:cNvSpPr>
            <p:nvPr/>
          </p:nvSpPr>
          <p:spPr bwMode="auto">
            <a:xfrm flipV="1">
              <a:off x="2653" y="3475"/>
              <a:ext cx="0" cy="263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Line 334"/>
            <p:cNvSpPr>
              <a:spLocks noChangeShapeType="1"/>
            </p:cNvSpPr>
            <p:nvPr/>
          </p:nvSpPr>
          <p:spPr bwMode="auto">
            <a:xfrm flipV="1">
              <a:off x="2744" y="3475"/>
              <a:ext cx="0" cy="263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Line 336"/>
            <p:cNvSpPr>
              <a:spLocks noChangeShapeType="1"/>
            </p:cNvSpPr>
            <p:nvPr/>
          </p:nvSpPr>
          <p:spPr bwMode="auto">
            <a:xfrm flipV="1">
              <a:off x="2925" y="3402"/>
              <a:ext cx="0" cy="342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9" name="Line 337"/>
            <p:cNvSpPr>
              <a:spLocks noChangeShapeType="1"/>
            </p:cNvSpPr>
            <p:nvPr/>
          </p:nvSpPr>
          <p:spPr bwMode="auto">
            <a:xfrm flipV="1">
              <a:off x="3107" y="3398"/>
              <a:ext cx="0" cy="346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8" name="Line 327"/>
          <p:cNvSpPr>
            <a:spLocks noChangeShapeType="1"/>
          </p:cNvSpPr>
          <p:nvPr/>
        </p:nvSpPr>
        <p:spPr bwMode="auto">
          <a:xfrm flipV="1">
            <a:off x="152401" y="4151634"/>
            <a:ext cx="4437150" cy="22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" name="Line 431"/>
          <p:cNvSpPr>
            <a:spLocks noChangeShapeType="1"/>
          </p:cNvSpPr>
          <p:nvPr/>
        </p:nvSpPr>
        <p:spPr bwMode="auto">
          <a:xfrm flipV="1">
            <a:off x="4683157" y="4159692"/>
            <a:ext cx="4437152" cy="22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" name="Line 401"/>
          <p:cNvSpPr>
            <a:spLocks noChangeShapeType="1"/>
          </p:cNvSpPr>
          <p:nvPr/>
        </p:nvSpPr>
        <p:spPr bwMode="auto">
          <a:xfrm flipV="1">
            <a:off x="4879010" y="1988895"/>
            <a:ext cx="2176" cy="237216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3" name="Freeform 414"/>
          <p:cNvSpPr>
            <a:spLocks/>
          </p:cNvSpPr>
          <p:nvPr/>
        </p:nvSpPr>
        <p:spPr bwMode="auto">
          <a:xfrm>
            <a:off x="4874658" y="2480146"/>
            <a:ext cx="3958401" cy="1336556"/>
          </a:xfrm>
          <a:custGeom>
            <a:avLst/>
            <a:gdLst>
              <a:gd name="T0" fmla="*/ 0 w 1905"/>
              <a:gd name="T1" fmla="*/ 315 h 665"/>
              <a:gd name="T2" fmla="*/ 390 w 1905"/>
              <a:gd name="T3" fmla="*/ 27 h 665"/>
              <a:gd name="T4" fmla="*/ 779 w 1905"/>
              <a:gd name="T5" fmla="*/ 480 h 665"/>
              <a:gd name="T6" fmla="*/ 996 w 1905"/>
              <a:gd name="T7" fmla="*/ 604 h 665"/>
              <a:gd name="T8" fmla="*/ 1213 w 1905"/>
              <a:gd name="T9" fmla="*/ 480 h 665"/>
              <a:gd name="T10" fmla="*/ 1472 w 1905"/>
              <a:gd name="T11" fmla="*/ 439 h 665"/>
              <a:gd name="T12" fmla="*/ 1819 w 1905"/>
              <a:gd name="T13" fmla="*/ 357 h 66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905" h="665">
                <a:moveTo>
                  <a:pt x="0" y="347"/>
                </a:moveTo>
                <a:cubicBezTo>
                  <a:pt x="136" y="173"/>
                  <a:pt x="272" y="0"/>
                  <a:pt x="408" y="30"/>
                </a:cubicBezTo>
                <a:cubicBezTo>
                  <a:pt x="544" y="60"/>
                  <a:pt x="710" y="423"/>
                  <a:pt x="816" y="529"/>
                </a:cubicBezTo>
                <a:cubicBezTo>
                  <a:pt x="922" y="635"/>
                  <a:pt x="967" y="665"/>
                  <a:pt x="1043" y="665"/>
                </a:cubicBezTo>
                <a:cubicBezTo>
                  <a:pt x="1119" y="665"/>
                  <a:pt x="1187" y="559"/>
                  <a:pt x="1270" y="529"/>
                </a:cubicBezTo>
                <a:cubicBezTo>
                  <a:pt x="1353" y="499"/>
                  <a:pt x="1436" y="506"/>
                  <a:pt x="1542" y="483"/>
                </a:cubicBezTo>
                <a:cubicBezTo>
                  <a:pt x="1648" y="460"/>
                  <a:pt x="1776" y="426"/>
                  <a:pt x="1905" y="393"/>
                </a:cubicBezTo>
              </a:path>
            </a:pathLst>
          </a:custGeom>
          <a:noFill/>
          <a:ln w="28575" cmpd="sng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4" name="Line 416"/>
          <p:cNvSpPr>
            <a:spLocks noChangeShapeType="1"/>
          </p:cNvSpPr>
          <p:nvPr/>
        </p:nvSpPr>
        <p:spPr bwMode="auto">
          <a:xfrm flipV="1">
            <a:off x="5157556" y="2876244"/>
            <a:ext cx="0" cy="1285661"/>
          </a:xfrm>
          <a:prstGeom prst="line">
            <a:avLst/>
          </a:prstGeom>
          <a:noFill/>
          <a:ln w="19050">
            <a:solidFill>
              <a:srgbClr val="0070C0">
                <a:alpha val="48000"/>
              </a:srgbClr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" name="Line 417"/>
          <p:cNvSpPr>
            <a:spLocks noChangeShapeType="1"/>
          </p:cNvSpPr>
          <p:nvPr/>
        </p:nvSpPr>
        <p:spPr bwMode="auto">
          <a:xfrm flipV="1">
            <a:off x="5440454" y="2677089"/>
            <a:ext cx="0" cy="1484817"/>
          </a:xfrm>
          <a:prstGeom prst="line">
            <a:avLst/>
          </a:prstGeom>
          <a:noFill/>
          <a:ln w="19050">
            <a:solidFill>
              <a:srgbClr val="0070C0">
                <a:alpha val="48000"/>
              </a:srgbClr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6" name="Line 418"/>
          <p:cNvSpPr>
            <a:spLocks noChangeShapeType="1"/>
          </p:cNvSpPr>
          <p:nvPr/>
        </p:nvSpPr>
        <p:spPr bwMode="auto">
          <a:xfrm flipV="1">
            <a:off x="5723353" y="2570872"/>
            <a:ext cx="2176" cy="1591033"/>
          </a:xfrm>
          <a:prstGeom prst="line">
            <a:avLst/>
          </a:prstGeom>
          <a:noFill/>
          <a:ln w="19050">
            <a:solidFill>
              <a:srgbClr val="0070C0">
                <a:alpha val="48000"/>
              </a:srgbClr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7" name="Line 419"/>
          <p:cNvSpPr>
            <a:spLocks noChangeShapeType="1"/>
          </p:cNvSpPr>
          <p:nvPr/>
        </p:nvSpPr>
        <p:spPr bwMode="auto">
          <a:xfrm flipV="1">
            <a:off x="6004075" y="2781092"/>
            <a:ext cx="2176" cy="1380813"/>
          </a:xfrm>
          <a:prstGeom prst="line">
            <a:avLst/>
          </a:prstGeom>
          <a:noFill/>
          <a:ln w="19050">
            <a:solidFill>
              <a:srgbClr val="0070C0">
                <a:alpha val="48000"/>
              </a:srgbClr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8" name="Line 420"/>
          <p:cNvSpPr>
            <a:spLocks noChangeShapeType="1"/>
          </p:cNvSpPr>
          <p:nvPr/>
        </p:nvSpPr>
        <p:spPr bwMode="auto">
          <a:xfrm flipV="1">
            <a:off x="6286973" y="3205958"/>
            <a:ext cx="2176" cy="955947"/>
          </a:xfrm>
          <a:prstGeom prst="line">
            <a:avLst/>
          </a:prstGeom>
          <a:noFill/>
          <a:ln w="19050">
            <a:solidFill>
              <a:srgbClr val="0070C0">
                <a:alpha val="48000"/>
              </a:srgbClr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9" name="Line 421"/>
          <p:cNvSpPr>
            <a:spLocks noChangeShapeType="1"/>
          </p:cNvSpPr>
          <p:nvPr/>
        </p:nvSpPr>
        <p:spPr bwMode="auto">
          <a:xfrm flipV="1">
            <a:off x="6569872" y="3593205"/>
            <a:ext cx="2176" cy="568700"/>
          </a:xfrm>
          <a:prstGeom prst="line">
            <a:avLst/>
          </a:prstGeom>
          <a:noFill/>
          <a:ln w="19050">
            <a:solidFill>
              <a:srgbClr val="0070C0">
                <a:alpha val="48000"/>
              </a:srgbClr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0" name="Line 422"/>
          <p:cNvSpPr>
            <a:spLocks noChangeShapeType="1"/>
          </p:cNvSpPr>
          <p:nvPr/>
        </p:nvSpPr>
        <p:spPr bwMode="auto">
          <a:xfrm flipV="1">
            <a:off x="6854946" y="3779084"/>
            <a:ext cx="0" cy="382822"/>
          </a:xfrm>
          <a:prstGeom prst="line">
            <a:avLst/>
          </a:prstGeom>
          <a:noFill/>
          <a:ln w="19050">
            <a:solidFill>
              <a:srgbClr val="0070C0">
                <a:alpha val="48000"/>
              </a:srgbClr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" name="Line 423"/>
          <p:cNvSpPr>
            <a:spLocks noChangeShapeType="1"/>
          </p:cNvSpPr>
          <p:nvPr/>
        </p:nvSpPr>
        <p:spPr bwMode="auto">
          <a:xfrm flipV="1">
            <a:off x="7137844" y="3785722"/>
            <a:ext cx="0" cy="376183"/>
          </a:xfrm>
          <a:prstGeom prst="line">
            <a:avLst/>
          </a:prstGeom>
          <a:noFill/>
          <a:ln w="19050">
            <a:solidFill>
              <a:srgbClr val="0070C0">
                <a:alpha val="48000"/>
              </a:srgbClr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2" name="Line 424"/>
          <p:cNvSpPr>
            <a:spLocks noChangeShapeType="1"/>
          </p:cNvSpPr>
          <p:nvPr/>
        </p:nvSpPr>
        <p:spPr bwMode="auto">
          <a:xfrm flipV="1">
            <a:off x="7420743" y="3602056"/>
            <a:ext cx="0" cy="573126"/>
          </a:xfrm>
          <a:prstGeom prst="line">
            <a:avLst/>
          </a:prstGeom>
          <a:noFill/>
          <a:ln w="19050">
            <a:solidFill>
              <a:srgbClr val="0070C0">
                <a:alpha val="48000"/>
              </a:srgbClr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" name="Line 425"/>
          <p:cNvSpPr>
            <a:spLocks noChangeShapeType="1"/>
          </p:cNvSpPr>
          <p:nvPr/>
        </p:nvSpPr>
        <p:spPr bwMode="auto">
          <a:xfrm flipV="1">
            <a:off x="7703641" y="3486989"/>
            <a:ext cx="0" cy="688194"/>
          </a:xfrm>
          <a:prstGeom prst="line">
            <a:avLst/>
          </a:prstGeom>
          <a:noFill/>
          <a:ln w="19050">
            <a:solidFill>
              <a:srgbClr val="0070C0">
                <a:alpha val="48000"/>
              </a:srgbClr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" name="Line 426"/>
          <p:cNvSpPr>
            <a:spLocks noChangeShapeType="1"/>
          </p:cNvSpPr>
          <p:nvPr/>
        </p:nvSpPr>
        <p:spPr bwMode="auto">
          <a:xfrm flipV="1">
            <a:off x="7984363" y="3480350"/>
            <a:ext cx="0" cy="694832"/>
          </a:xfrm>
          <a:prstGeom prst="line">
            <a:avLst/>
          </a:prstGeom>
          <a:noFill/>
          <a:ln w="19050">
            <a:solidFill>
              <a:srgbClr val="0070C0">
                <a:alpha val="48000"/>
              </a:srgbClr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5" name="Line 427"/>
          <p:cNvSpPr>
            <a:spLocks noChangeShapeType="1"/>
          </p:cNvSpPr>
          <p:nvPr/>
        </p:nvSpPr>
        <p:spPr bwMode="auto">
          <a:xfrm flipV="1">
            <a:off x="8267262" y="3413965"/>
            <a:ext cx="0" cy="761217"/>
          </a:xfrm>
          <a:prstGeom prst="line">
            <a:avLst/>
          </a:prstGeom>
          <a:noFill/>
          <a:ln w="19050">
            <a:solidFill>
              <a:srgbClr val="0070C0">
                <a:alpha val="48000"/>
              </a:srgbClr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6" name="Line 428"/>
          <p:cNvSpPr>
            <a:spLocks noChangeShapeType="1"/>
          </p:cNvSpPr>
          <p:nvPr/>
        </p:nvSpPr>
        <p:spPr bwMode="auto">
          <a:xfrm flipV="1">
            <a:off x="8550160" y="3409539"/>
            <a:ext cx="0" cy="765643"/>
          </a:xfrm>
          <a:prstGeom prst="line">
            <a:avLst/>
          </a:prstGeom>
          <a:noFill/>
          <a:ln w="19050">
            <a:solidFill>
              <a:srgbClr val="0070C0">
                <a:alpha val="48000"/>
              </a:srgbClr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7" name="Line 429"/>
          <p:cNvSpPr>
            <a:spLocks noChangeShapeType="1"/>
          </p:cNvSpPr>
          <p:nvPr/>
        </p:nvSpPr>
        <p:spPr bwMode="auto">
          <a:xfrm flipV="1">
            <a:off x="8833058" y="3263492"/>
            <a:ext cx="0" cy="911691"/>
          </a:xfrm>
          <a:prstGeom prst="line">
            <a:avLst/>
          </a:prstGeom>
          <a:noFill/>
          <a:ln w="19050">
            <a:solidFill>
              <a:srgbClr val="0070C0">
                <a:alpha val="48000"/>
              </a:srgbClr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" name="Line 430"/>
          <p:cNvSpPr>
            <a:spLocks noChangeShapeType="1"/>
          </p:cNvSpPr>
          <p:nvPr/>
        </p:nvSpPr>
        <p:spPr bwMode="auto">
          <a:xfrm flipV="1">
            <a:off x="4874658" y="3181616"/>
            <a:ext cx="0" cy="980289"/>
          </a:xfrm>
          <a:prstGeom prst="line">
            <a:avLst/>
          </a:prstGeom>
          <a:noFill/>
          <a:ln w="19050">
            <a:solidFill>
              <a:srgbClr val="0070C0">
                <a:alpha val="48000"/>
              </a:srgbClr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79" name="Group 448"/>
          <p:cNvGrpSpPr>
            <a:grpSpLocks/>
          </p:cNvGrpSpPr>
          <p:nvPr/>
        </p:nvGrpSpPr>
        <p:grpSpPr bwMode="auto">
          <a:xfrm>
            <a:off x="4585231" y="2482359"/>
            <a:ext cx="282898" cy="495676"/>
            <a:chOff x="3579" y="2979"/>
            <a:chExt cx="130" cy="224"/>
          </a:xfrm>
        </p:grpSpPr>
        <p:sp>
          <p:nvSpPr>
            <p:cNvPr id="80" name="Line 409"/>
            <p:cNvSpPr>
              <a:spLocks noChangeShapeType="1"/>
            </p:cNvSpPr>
            <p:nvPr/>
          </p:nvSpPr>
          <p:spPr bwMode="auto">
            <a:xfrm>
              <a:off x="3579" y="3068"/>
              <a:ext cx="130" cy="0"/>
            </a:xfrm>
            <a:prstGeom prst="line">
              <a:avLst/>
            </a:prstGeom>
            <a:noFill/>
            <a:ln w="19050">
              <a:solidFill>
                <a:srgbClr val="7030A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1" name="Line 410"/>
            <p:cNvSpPr>
              <a:spLocks noChangeShapeType="1"/>
            </p:cNvSpPr>
            <p:nvPr/>
          </p:nvSpPr>
          <p:spPr bwMode="auto">
            <a:xfrm>
              <a:off x="3579" y="3113"/>
              <a:ext cx="130" cy="0"/>
            </a:xfrm>
            <a:prstGeom prst="line">
              <a:avLst/>
            </a:prstGeom>
            <a:noFill/>
            <a:ln w="19050">
              <a:solidFill>
                <a:schemeClr val="accent4">
                  <a:lumMod val="75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3" name="Line 446"/>
            <p:cNvSpPr>
              <a:spLocks noChangeShapeType="1"/>
            </p:cNvSpPr>
            <p:nvPr/>
          </p:nvSpPr>
          <p:spPr bwMode="auto">
            <a:xfrm flipV="1">
              <a:off x="3630" y="3113"/>
              <a:ext cx="0" cy="90"/>
            </a:xfrm>
            <a:prstGeom prst="line">
              <a:avLst/>
            </a:prstGeom>
            <a:noFill/>
            <a:ln w="19050">
              <a:solidFill>
                <a:schemeClr val="accent4">
                  <a:lumMod val="75000"/>
                </a:schemeClr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4" name="Line 447"/>
            <p:cNvSpPr>
              <a:spLocks noChangeShapeType="1"/>
            </p:cNvSpPr>
            <p:nvPr/>
          </p:nvSpPr>
          <p:spPr bwMode="auto">
            <a:xfrm>
              <a:off x="3630" y="2979"/>
              <a:ext cx="0" cy="91"/>
            </a:xfrm>
            <a:prstGeom prst="line">
              <a:avLst/>
            </a:prstGeom>
            <a:noFill/>
            <a:ln w="19050">
              <a:solidFill>
                <a:schemeClr val="accent4">
                  <a:lumMod val="75000"/>
                </a:schemeClr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08" name="Rectangle 107"/>
          <p:cNvSpPr/>
          <p:nvPr/>
        </p:nvSpPr>
        <p:spPr>
          <a:xfrm>
            <a:off x="4589552" y="1957837"/>
            <a:ext cx="4530757" cy="2684402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4" name="Group 93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95" name="Rectangle 94"/>
            <p:cNvSpPr/>
            <p:nvPr/>
          </p:nvSpPr>
          <p:spPr>
            <a:xfrm>
              <a:off x="6685384" y="0"/>
              <a:ext cx="2458616" cy="2002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6" name="Group 95"/>
            <p:cNvGrpSpPr/>
            <p:nvPr/>
          </p:nvGrpSpPr>
          <p:grpSpPr>
            <a:xfrm>
              <a:off x="6685384" y="0"/>
              <a:ext cx="2484000" cy="2002234"/>
              <a:chOff x="6685384" y="0"/>
              <a:chExt cx="2484000" cy="2002234"/>
            </a:xfrm>
          </p:grpSpPr>
          <p:sp>
            <p:nvSpPr>
              <p:cNvPr id="97" name="Rectangle 96"/>
              <p:cNvSpPr/>
              <p:nvPr/>
            </p:nvSpPr>
            <p:spPr>
              <a:xfrm>
                <a:off x="6685384" y="0"/>
                <a:ext cx="2484000" cy="200223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  <a:scene3d>
                <a:camera prst="obliqueTop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>
                <a:prstTxWarp prst="textInflateTop">
                  <a:avLst/>
                </a:prstTxWarp>
              </a:bodyPr>
              <a:lstStyle/>
              <a:p>
                <a:pPr algn="ctr"/>
                <a:endParaRPr lang="en-US" sz="1100" b="1" spc="300" dirty="0">
                  <a:ln w="0"/>
                  <a:solidFill>
                    <a:srgbClr val="7030A0"/>
                  </a:solidFill>
                  <a:effectLst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98" name="Rectangle 97"/>
              <p:cNvSpPr/>
              <p:nvPr/>
            </p:nvSpPr>
            <p:spPr>
              <a:xfrm>
                <a:off x="6760840" y="251938"/>
                <a:ext cx="2383160" cy="1361202"/>
              </a:xfrm>
              <a:prstGeom prst="rect">
                <a:avLst/>
              </a:prstGeom>
            </p:spPr>
            <p:txBody>
              <a:bodyPr>
                <a:prstTxWarp prst="textDeflateInflate">
                  <a:avLst/>
                </a:prstTxWarp>
                <a:spAutoFit/>
              </a:bodyPr>
              <a:lstStyle/>
              <a:p>
                <a:pPr algn="ctr"/>
                <a:r>
                  <a:rPr lang="en-US" b="1" spc="300" dirty="0">
                    <a:ln w="0"/>
                    <a:solidFill>
                      <a:schemeClr val="accent2">
                        <a:lumMod val="75000"/>
                      </a:schemeClr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MEXATRON TIZIMLAR UCHUN </a:t>
                </a:r>
                <a:r>
                  <a:rPr lang="en-US" b="1" spc="300" dirty="0">
                    <a:ln w="0"/>
                    <a:solidFill>
                      <a:srgbClr val="C00000"/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ELEKTRONIKA</a:t>
                </a:r>
              </a:p>
            </p:txBody>
          </p:sp>
        </p:grpSp>
      </p:grpSp>
      <p:sp>
        <p:nvSpPr>
          <p:cNvPr id="105" name="Rectangle 104"/>
          <p:cNvSpPr/>
          <p:nvPr/>
        </p:nvSpPr>
        <p:spPr>
          <a:xfrm>
            <a:off x="606126" y="1331194"/>
            <a:ext cx="8458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>
                <a:latin typeface="Arial" charset="0"/>
              </a:rPr>
              <a:t>Analogdan</a:t>
            </a:r>
            <a:r>
              <a:rPr lang="en-US" dirty="0" smtClean="0">
                <a:latin typeface="Arial" charset="0"/>
              </a:rPr>
              <a:t> </a:t>
            </a:r>
            <a:r>
              <a:rPr lang="en-US" dirty="0" err="1" smtClean="0">
                <a:latin typeface="Arial" charset="0"/>
              </a:rPr>
              <a:t>raqamliga</a:t>
            </a:r>
            <a:r>
              <a:rPr lang="en-US" dirty="0" smtClean="0">
                <a:latin typeface="Arial" charset="0"/>
              </a:rPr>
              <a:t> </a:t>
            </a:r>
            <a:r>
              <a:rPr lang="en-US" dirty="0" err="1" smtClean="0">
                <a:latin typeface="Arial" charset="0"/>
              </a:rPr>
              <a:t>o’tkazgichning</a:t>
            </a:r>
            <a:r>
              <a:rPr lang="en-US" dirty="0" smtClean="0">
                <a:latin typeface="Arial" charset="0"/>
              </a:rPr>
              <a:t> </a:t>
            </a:r>
            <a:r>
              <a:rPr lang="en-US" dirty="0" err="1" smtClean="0">
                <a:latin typeface="Arial" charset="0"/>
              </a:rPr>
              <a:t>aniqlilik</a:t>
            </a:r>
            <a:r>
              <a:rPr lang="en-US" dirty="0" smtClean="0">
                <a:latin typeface="Arial" charset="0"/>
              </a:rPr>
              <a:t> </a:t>
            </a:r>
            <a:r>
              <a:rPr lang="en-US" dirty="0" err="1" smtClean="0">
                <a:latin typeface="Arial" charset="0"/>
              </a:rPr>
              <a:t>darajasi</a:t>
            </a:r>
            <a:r>
              <a:rPr lang="en-US" dirty="0" smtClean="0">
                <a:latin typeface="Arial" charset="0"/>
              </a:rPr>
              <a:t> bit </a:t>
            </a:r>
          </a:p>
          <a:p>
            <a:r>
              <a:rPr lang="en-US" dirty="0">
                <a:latin typeface="Arial" charset="0"/>
              </a:rPr>
              <a:t>	 </a:t>
            </a:r>
            <a:r>
              <a:rPr lang="en-US" dirty="0" smtClean="0">
                <a:latin typeface="Arial" charset="0"/>
              </a:rPr>
              <a:t>          </a:t>
            </a:r>
            <a:r>
              <a:rPr lang="en-US" dirty="0" err="1" smtClean="0">
                <a:latin typeface="Arial" charset="0"/>
              </a:rPr>
              <a:t>ortishi</a:t>
            </a:r>
            <a:r>
              <a:rPr lang="en-US" dirty="0" smtClean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bilan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ko’tariladi</a:t>
            </a:r>
            <a:endParaRPr lang="en-US" dirty="0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3340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4648199" y="4343400"/>
            <a:ext cx="4432766" cy="2362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b="1" dirty="0" err="1"/>
              <a:t>Rezolyutsiya</a:t>
            </a:r>
            <a:r>
              <a:rPr lang="en-US" b="1" dirty="0"/>
              <a:t> (bit </a:t>
            </a:r>
            <a:r>
              <a:rPr lang="en-US" b="1" dirty="0" err="1"/>
              <a:t>chuqurligi</a:t>
            </a:r>
            <a:r>
              <a:rPr lang="en-US" b="1" dirty="0"/>
              <a:t>), </a:t>
            </a:r>
            <a:r>
              <a:rPr lang="en-US" dirty="0" smtClean="0">
                <a:solidFill>
                  <a:srgbClr val="7030A0"/>
                </a:solidFill>
              </a:rPr>
              <a:t>Q</a:t>
            </a:r>
          </a:p>
          <a:p>
            <a:r>
              <a:rPr lang="en-US" dirty="0"/>
              <a:t>Analog </a:t>
            </a:r>
            <a:r>
              <a:rPr lang="en-US" dirty="0" err="1"/>
              <a:t>signalning</a:t>
            </a:r>
            <a:r>
              <a:rPr lang="en-US" dirty="0"/>
              <a:t> </a:t>
            </a:r>
            <a:r>
              <a:rPr lang="en-US" dirty="0" err="1"/>
              <a:t>amplitudasini</a:t>
            </a:r>
            <a:r>
              <a:rPr lang="en-US" dirty="0"/>
              <a:t> </a:t>
            </a:r>
            <a:r>
              <a:rPr lang="en-US" dirty="0" err="1"/>
              <a:t>o'lchashda</a:t>
            </a:r>
            <a:r>
              <a:rPr lang="en-US" dirty="0"/>
              <a:t> </a:t>
            </a:r>
            <a:r>
              <a:rPr lang="en-US" dirty="0" err="1"/>
              <a:t>aniqlikni</a:t>
            </a:r>
            <a:r>
              <a:rPr lang="en-US" dirty="0"/>
              <a:t> </a:t>
            </a:r>
            <a:r>
              <a:rPr lang="en-US" dirty="0" err="1"/>
              <a:t>yaxshilaydi</a:t>
            </a:r>
            <a:endParaRPr lang="en-US" dirty="0" smtClean="0"/>
          </a:p>
        </p:txBody>
      </p:sp>
      <p:sp>
        <p:nvSpPr>
          <p:cNvPr id="13" name="Text Box 298"/>
          <p:cNvSpPr txBox="1">
            <a:spLocks noChangeArrowheads="1"/>
          </p:cNvSpPr>
          <p:nvPr/>
        </p:nvSpPr>
        <p:spPr bwMode="auto">
          <a:xfrm>
            <a:off x="4391522" y="3962400"/>
            <a:ext cx="755121" cy="469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sz="1600" dirty="0">
                <a:latin typeface="Arial" charset="0"/>
              </a:rPr>
              <a:t>t</a:t>
            </a:r>
          </a:p>
        </p:txBody>
      </p:sp>
      <p:sp>
        <p:nvSpPr>
          <p:cNvPr id="57" name="Text Box 402"/>
          <p:cNvSpPr txBox="1">
            <a:spLocks noChangeArrowheads="1"/>
          </p:cNvSpPr>
          <p:nvPr/>
        </p:nvSpPr>
        <p:spPr bwMode="auto">
          <a:xfrm>
            <a:off x="8922280" y="4179078"/>
            <a:ext cx="755121" cy="469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sz="1600">
                <a:latin typeface="Arial" charset="0"/>
              </a:rPr>
              <a:t>t</a:t>
            </a:r>
          </a:p>
        </p:txBody>
      </p:sp>
      <p:grpSp>
        <p:nvGrpSpPr>
          <p:cNvPr id="10" name="Group 444"/>
          <p:cNvGrpSpPr>
            <a:grpSpLocks/>
          </p:cNvGrpSpPr>
          <p:nvPr/>
        </p:nvGrpSpPr>
        <p:grpSpPr bwMode="auto">
          <a:xfrm>
            <a:off x="507112" y="3925312"/>
            <a:ext cx="587558" cy="274346"/>
            <a:chOff x="1383" y="3771"/>
            <a:chExt cx="270" cy="124"/>
          </a:xfrm>
        </p:grpSpPr>
        <p:sp>
          <p:nvSpPr>
            <p:cNvPr id="51" name="Line 301"/>
            <p:cNvSpPr>
              <a:spLocks noChangeShapeType="1"/>
            </p:cNvSpPr>
            <p:nvPr/>
          </p:nvSpPr>
          <p:spPr bwMode="auto">
            <a:xfrm>
              <a:off x="1474" y="3771"/>
              <a:ext cx="0" cy="124"/>
            </a:xfrm>
            <a:prstGeom prst="line">
              <a:avLst/>
            </a:prstGeom>
            <a:noFill/>
            <a:ln w="38100">
              <a:solidFill>
                <a:srgbClr val="0066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" name="Line 302"/>
            <p:cNvSpPr>
              <a:spLocks noChangeShapeType="1"/>
            </p:cNvSpPr>
            <p:nvPr/>
          </p:nvSpPr>
          <p:spPr bwMode="auto">
            <a:xfrm>
              <a:off x="1565" y="3771"/>
              <a:ext cx="0" cy="124"/>
            </a:xfrm>
            <a:prstGeom prst="line">
              <a:avLst/>
            </a:prstGeom>
            <a:noFill/>
            <a:ln w="38100">
              <a:solidFill>
                <a:srgbClr val="0066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" name="Line 340"/>
            <p:cNvSpPr>
              <a:spLocks noChangeShapeType="1"/>
            </p:cNvSpPr>
            <p:nvPr/>
          </p:nvSpPr>
          <p:spPr bwMode="auto">
            <a:xfrm>
              <a:off x="1383" y="3811"/>
              <a:ext cx="91" cy="0"/>
            </a:xfrm>
            <a:prstGeom prst="line">
              <a:avLst/>
            </a:prstGeom>
            <a:noFill/>
            <a:ln w="28575">
              <a:solidFill>
                <a:srgbClr val="0066FF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" name="Line 343"/>
            <p:cNvSpPr>
              <a:spLocks noChangeShapeType="1"/>
            </p:cNvSpPr>
            <p:nvPr/>
          </p:nvSpPr>
          <p:spPr bwMode="auto">
            <a:xfrm>
              <a:off x="1562" y="3811"/>
              <a:ext cx="91" cy="0"/>
            </a:xfrm>
            <a:prstGeom prst="line">
              <a:avLst/>
            </a:prstGeom>
            <a:noFill/>
            <a:ln w="28575">
              <a:solidFill>
                <a:srgbClr val="0066FF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" name="Line 297"/>
          <p:cNvSpPr>
            <a:spLocks noChangeShapeType="1"/>
          </p:cNvSpPr>
          <p:nvPr/>
        </p:nvSpPr>
        <p:spPr bwMode="auto">
          <a:xfrm flipV="1">
            <a:off x="348254" y="1752600"/>
            <a:ext cx="2176" cy="237176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" name="Freeform 310"/>
          <p:cNvSpPr>
            <a:spLocks/>
          </p:cNvSpPr>
          <p:nvPr/>
        </p:nvSpPr>
        <p:spPr bwMode="auto">
          <a:xfrm>
            <a:off x="343901" y="2245981"/>
            <a:ext cx="3958399" cy="1336332"/>
          </a:xfrm>
          <a:custGeom>
            <a:avLst/>
            <a:gdLst>
              <a:gd name="T0" fmla="*/ 0 w 1905"/>
              <a:gd name="T1" fmla="*/ 315 h 665"/>
              <a:gd name="T2" fmla="*/ 390 w 1905"/>
              <a:gd name="T3" fmla="*/ 27 h 665"/>
              <a:gd name="T4" fmla="*/ 779 w 1905"/>
              <a:gd name="T5" fmla="*/ 480 h 665"/>
              <a:gd name="T6" fmla="*/ 996 w 1905"/>
              <a:gd name="T7" fmla="*/ 604 h 665"/>
              <a:gd name="T8" fmla="*/ 1213 w 1905"/>
              <a:gd name="T9" fmla="*/ 480 h 665"/>
              <a:gd name="T10" fmla="*/ 1472 w 1905"/>
              <a:gd name="T11" fmla="*/ 439 h 665"/>
              <a:gd name="T12" fmla="*/ 1819 w 1905"/>
              <a:gd name="T13" fmla="*/ 357 h 66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905" h="665">
                <a:moveTo>
                  <a:pt x="0" y="347"/>
                </a:moveTo>
                <a:cubicBezTo>
                  <a:pt x="136" y="173"/>
                  <a:pt x="272" y="0"/>
                  <a:pt x="408" y="30"/>
                </a:cubicBezTo>
                <a:cubicBezTo>
                  <a:pt x="544" y="60"/>
                  <a:pt x="710" y="423"/>
                  <a:pt x="816" y="529"/>
                </a:cubicBezTo>
                <a:cubicBezTo>
                  <a:pt x="922" y="635"/>
                  <a:pt x="967" y="665"/>
                  <a:pt x="1043" y="665"/>
                </a:cubicBezTo>
                <a:cubicBezTo>
                  <a:pt x="1119" y="665"/>
                  <a:pt x="1187" y="559"/>
                  <a:pt x="1270" y="529"/>
                </a:cubicBezTo>
                <a:cubicBezTo>
                  <a:pt x="1353" y="499"/>
                  <a:pt x="1436" y="506"/>
                  <a:pt x="1542" y="483"/>
                </a:cubicBezTo>
                <a:cubicBezTo>
                  <a:pt x="1648" y="460"/>
                  <a:pt x="1776" y="426"/>
                  <a:pt x="1905" y="393"/>
                </a:cubicBezTo>
              </a:path>
            </a:pathLst>
          </a:custGeom>
          <a:noFill/>
          <a:ln w="28575" cmpd="sng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7" name="Group 338"/>
          <p:cNvGrpSpPr>
            <a:grpSpLocks/>
          </p:cNvGrpSpPr>
          <p:nvPr/>
        </p:nvGrpSpPr>
        <p:grpSpPr bwMode="auto">
          <a:xfrm>
            <a:off x="343901" y="2442891"/>
            <a:ext cx="3914876" cy="1506692"/>
            <a:chOff x="1308" y="3067"/>
            <a:chExt cx="1799" cy="681"/>
          </a:xfrm>
        </p:grpSpPr>
        <p:sp>
          <p:nvSpPr>
            <p:cNvPr id="19" name="Line 312"/>
            <p:cNvSpPr>
              <a:spLocks noChangeShapeType="1"/>
            </p:cNvSpPr>
            <p:nvPr/>
          </p:nvSpPr>
          <p:spPr bwMode="auto">
            <a:xfrm flipV="1">
              <a:off x="1474" y="3151"/>
              <a:ext cx="0" cy="587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Line 313"/>
            <p:cNvSpPr>
              <a:spLocks noChangeShapeType="1"/>
            </p:cNvSpPr>
            <p:nvPr/>
          </p:nvSpPr>
          <p:spPr bwMode="auto">
            <a:xfrm flipV="1">
              <a:off x="1565" y="3067"/>
              <a:ext cx="0" cy="671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Line 315"/>
            <p:cNvSpPr>
              <a:spLocks noChangeShapeType="1"/>
            </p:cNvSpPr>
            <p:nvPr/>
          </p:nvSpPr>
          <p:spPr bwMode="auto">
            <a:xfrm flipV="1">
              <a:off x="1836" y="3153"/>
              <a:ext cx="1" cy="585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Line 316"/>
            <p:cNvSpPr>
              <a:spLocks noChangeShapeType="1"/>
            </p:cNvSpPr>
            <p:nvPr/>
          </p:nvSpPr>
          <p:spPr bwMode="auto">
            <a:xfrm flipV="1">
              <a:off x="1926" y="3231"/>
              <a:ext cx="1" cy="507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Line 317"/>
            <p:cNvSpPr>
              <a:spLocks noChangeShapeType="1"/>
            </p:cNvSpPr>
            <p:nvPr/>
          </p:nvSpPr>
          <p:spPr bwMode="auto">
            <a:xfrm flipV="1">
              <a:off x="2108" y="3481"/>
              <a:ext cx="1" cy="257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Line 318"/>
            <p:cNvSpPr>
              <a:spLocks noChangeShapeType="1"/>
            </p:cNvSpPr>
            <p:nvPr/>
          </p:nvSpPr>
          <p:spPr bwMode="auto">
            <a:xfrm flipV="1">
              <a:off x="2200" y="3565"/>
              <a:ext cx="0" cy="173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Line 319"/>
            <p:cNvSpPr>
              <a:spLocks noChangeShapeType="1"/>
            </p:cNvSpPr>
            <p:nvPr/>
          </p:nvSpPr>
          <p:spPr bwMode="auto">
            <a:xfrm flipV="1">
              <a:off x="2290" y="3640"/>
              <a:ext cx="0" cy="98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Line 320"/>
            <p:cNvSpPr>
              <a:spLocks noChangeShapeType="1"/>
            </p:cNvSpPr>
            <p:nvPr/>
          </p:nvSpPr>
          <p:spPr bwMode="auto">
            <a:xfrm flipV="1">
              <a:off x="2472" y="3485"/>
              <a:ext cx="0" cy="259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Line 321"/>
            <p:cNvSpPr>
              <a:spLocks noChangeShapeType="1"/>
            </p:cNvSpPr>
            <p:nvPr/>
          </p:nvSpPr>
          <p:spPr bwMode="auto">
            <a:xfrm flipV="1">
              <a:off x="2562" y="3481"/>
              <a:ext cx="0" cy="263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Line 323"/>
            <p:cNvSpPr>
              <a:spLocks noChangeShapeType="1"/>
            </p:cNvSpPr>
            <p:nvPr/>
          </p:nvSpPr>
          <p:spPr bwMode="auto">
            <a:xfrm flipV="1">
              <a:off x="2835" y="3400"/>
              <a:ext cx="0" cy="344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9" name="Line 324"/>
            <p:cNvSpPr>
              <a:spLocks noChangeShapeType="1"/>
            </p:cNvSpPr>
            <p:nvPr/>
          </p:nvSpPr>
          <p:spPr bwMode="auto">
            <a:xfrm flipV="1">
              <a:off x="3016" y="3398"/>
              <a:ext cx="0" cy="346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Line 326"/>
            <p:cNvSpPr>
              <a:spLocks noChangeShapeType="1"/>
            </p:cNvSpPr>
            <p:nvPr/>
          </p:nvSpPr>
          <p:spPr bwMode="auto">
            <a:xfrm flipV="1">
              <a:off x="1308" y="3316"/>
              <a:ext cx="0" cy="422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Line 328"/>
            <p:cNvSpPr>
              <a:spLocks noChangeShapeType="1"/>
            </p:cNvSpPr>
            <p:nvPr/>
          </p:nvSpPr>
          <p:spPr bwMode="auto">
            <a:xfrm flipV="1">
              <a:off x="1383" y="3239"/>
              <a:ext cx="0" cy="509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Line 329"/>
            <p:cNvSpPr>
              <a:spLocks noChangeShapeType="1"/>
            </p:cNvSpPr>
            <p:nvPr/>
          </p:nvSpPr>
          <p:spPr bwMode="auto">
            <a:xfrm flipV="1">
              <a:off x="1655" y="3067"/>
              <a:ext cx="0" cy="671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Line 330"/>
            <p:cNvSpPr>
              <a:spLocks noChangeShapeType="1"/>
            </p:cNvSpPr>
            <p:nvPr/>
          </p:nvSpPr>
          <p:spPr bwMode="auto">
            <a:xfrm flipV="1">
              <a:off x="1746" y="3067"/>
              <a:ext cx="0" cy="671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" name="Line 331"/>
            <p:cNvSpPr>
              <a:spLocks noChangeShapeType="1"/>
            </p:cNvSpPr>
            <p:nvPr/>
          </p:nvSpPr>
          <p:spPr bwMode="auto">
            <a:xfrm flipH="1" flipV="1">
              <a:off x="2015" y="3403"/>
              <a:ext cx="2" cy="332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Line 332"/>
            <p:cNvSpPr>
              <a:spLocks noChangeShapeType="1"/>
            </p:cNvSpPr>
            <p:nvPr/>
          </p:nvSpPr>
          <p:spPr bwMode="auto">
            <a:xfrm flipV="1">
              <a:off x="2381" y="3566"/>
              <a:ext cx="0" cy="173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" name="Line 333"/>
            <p:cNvSpPr>
              <a:spLocks noChangeShapeType="1"/>
            </p:cNvSpPr>
            <p:nvPr/>
          </p:nvSpPr>
          <p:spPr bwMode="auto">
            <a:xfrm flipV="1">
              <a:off x="2653" y="3475"/>
              <a:ext cx="0" cy="263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Line 334"/>
            <p:cNvSpPr>
              <a:spLocks noChangeShapeType="1"/>
            </p:cNvSpPr>
            <p:nvPr/>
          </p:nvSpPr>
          <p:spPr bwMode="auto">
            <a:xfrm flipV="1">
              <a:off x="2744" y="3475"/>
              <a:ext cx="0" cy="263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Line 336"/>
            <p:cNvSpPr>
              <a:spLocks noChangeShapeType="1"/>
            </p:cNvSpPr>
            <p:nvPr/>
          </p:nvSpPr>
          <p:spPr bwMode="auto">
            <a:xfrm flipV="1">
              <a:off x="2925" y="3402"/>
              <a:ext cx="0" cy="342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9" name="Line 337"/>
            <p:cNvSpPr>
              <a:spLocks noChangeShapeType="1"/>
            </p:cNvSpPr>
            <p:nvPr/>
          </p:nvSpPr>
          <p:spPr bwMode="auto">
            <a:xfrm flipV="1">
              <a:off x="3107" y="3398"/>
              <a:ext cx="0" cy="346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8" name="Line 327"/>
          <p:cNvSpPr>
            <a:spLocks noChangeShapeType="1"/>
          </p:cNvSpPr>
          <p:nvPr/>
        </p:nvSpPr>
        <p:spPr bwMode="auto">
          <a:xfrm flipV="1">
            <a:off x="152401" y="3923034"/>
            <a:ext cx="4437150" cy="22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" name="Line 431"/>
          <p:cNvSpPr>
            <a:spLocks noChangeShapeType="1"/>
          </p:cNvSpPr>
          <p:nvPr/>
        </p:nvSpPr>
        <p:spPr bwMode="auto">
          <a:xfrm flipV="1">
            <a:off x="4683157" y="3931092"/>
            <a:ext cx="4437152" cy="22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1" name="Group 443"/>
          <p:cNvGrpSpPr>
            <a:grpSpLocks/>
          </p:cNvGrpSpPr>
          <p:nvPr/>
        </p:nvGrpSpPr>
        <p:grpSpPr bwMode="auto">
          <a:xfrm>
            <a:off x="4874658" y="1946174"/>
            <a:ext cx="4054151" cy="1907469"/>
            <a:chOff x="3712" y="2840"/>
            <a:chExt cx="1863" cy="862"/>
          </a:xfrm>
        </p:grpSpPr>
        <p:sp>
          <p:nvSpPr>
            <p:cNvPr id="85" name="Line 390"/>
            <p:cNvSpPr>
              <a:spLocks noChangeShapeType="1"/>
            </p:cNvSpPr>
            <p:nvPr/>
          </p:nvSpPr>
          <p:spPr bwMode="auto">
            <a:xfrm>
              <a:off x="3712" y="3702"/>
              <a:ext cx="1859" cy="0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6" name="Line 391"/>
            <p:cNvSpPr>
              <a:spLocks noChangeShapeType="1"/>
            </p:cNvSpPr>
            <p:nvPr/>
          </p:nvSpPr>
          <p:spPr bwMode="auto">
            <a:xfrm>
              <a:off x="3712" y="3657"/>
              <a:ext cx="1859" cy="0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7" name="Line 392"/>
            <p:cNvSpPr>
              <a:spLocks noChangeShapeType="1"/>
            </p:cNvSpPr>
            <p:nvPr/>
          </p:nvSpPr>
          <p:spPr bwMode="auto">
            <a:xfrm>
              <a:off x="3712" y="3612"/>
              <a:ext cx="1859" cy="0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8" name="Line 393"/>
            <p:cNvSpPr>
              <a:spLocks noChangeShapeType="1"/>
            </p:cNvSpPr>
            <p:nvPr/>
          </p:nvSpPr>
          <p:spPr bwMode="auto">
            <a:xfrm>
              <a:off x="3712" y="3566"/>
              <a:ext cx="1859" cy="0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9" name="Line 394"/>
            <p:cNvSpPr>
              <a:spLocks noChangeShapeType="1"/>
            </p:cNvSpPr>
            <p:nvPr/>
          </p:nvSpPr>
          <p:spPr bwMode="auto">
            <a:xfrm>
              <a:off x="3712" y="3521"/>
              <a:ext cx="1859" cy="0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0" name="Line 395"/>
            <p:cNvSpPr>
              <a:spLocks noChangeShapeType="1"/>
            </p:cNvSpPr>
            <p:nvPr/>
          </p:nvSpPr>
          <p:spPr bwMode="auto">
            <a:xfrm>
              <a:off x="3712" y="3475"/>
              <a:ext cx="1859" cy="0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1" name="Line 396"/>
            <p:cNvSpPr>
              <a:spLocks noChangeShapeType="1"/>
            </p:cNvSpPr>
            <p:nvPr/>
          </p:nvSpPr>
          <p:spPr bwMode="auto">
            <a:xfrm>
              <a:off x="3712" y="3430"/>
              <a:ext cx="1859" cy="0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" name="Line 397"/>
            <p:cNvSpPr>
              <a:spLocks noChangeShapeType="1"/>
            </p:cNvSpPr>
            <p:nvPr/>
          </p:nvSpPr>
          <p:spPr bwMode="auto">
            <a:xfrm>
              <a:off x="3712" y="3385"/>
              <a:ext cx="1859" cy="0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" name="Line 398"/>
            <p:cNvSpPr>
              <a:spLocks noChangeShapeType="1"/>
            </p:cNvSpPr>
            <p:nvPr/>
          </p:nvSpPr>
          <p:spPr bwMode="auto">
            <a:xfrm>
              <a:off x="3712" y="3339"/>
              <a:ext cx="1859" cy="0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4" name="Line 399"/>
            <p:cNvSpPr>
              <a:spLocks noChangeShapeType="1"/>
            </p:cNvSpPr>
            <p:nvPr/>
          </p:nvSpPr>
          <p:spPr bwMode="auto">
            <a:xfrm>
              <a:off x="3712" y="3294"/>
              <a:ext cx="1859" cy="0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5" name="Line 400"/>
            <p:cNvSpPr>
              <a:spLocks noChangeShapeType="1"/>
            </p:cNvSpPr>
            <p:nvPr/>
          </p:nvSpPr>
          <p:spPr bwMode="auto">
            <a:xfrm>
              <a:off x="3712" y="3249"/>
              <a:ext cx="1859" cy="0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6" name="Line 432"/>
            <p:cNvSpPr>
              <a:spLocks noChangeShapeType="1"/>
            </p:cNvSpPr>
            <p:nvPr/>
          </p:nvSpPr>
          <p:spPr bwMode="auto">
            <a:xfrm>
              <a:off x="3716" y="3203"/>
              <a:ext cx="1859" cy="0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7" name="Line 433"/>
            <p:cNvSpPr>
              <a:spLocks noChangeShapeType="1"/>
            </p:cNvSpPr>
            <p:nvPr/>
          </p:nvSpPr>
          <p:spPr bwMode="auto">
            <a:xfrm>
              <a:off x="3716" y="3158"/>
              <a:ext cx="1859" cy="0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8" name="Line 434"/>
            <p:cNvSpPr>
              <a:spLocks noChangeShapeType="1"/>
            </p:cNvSpPr>
            <p:nvPr/>
          </p:nvSpPr>
          <p:spPr bwMode="auto">
            <a:xfrm>
              <a:off x="3716" y="3113"/>
              <a:ext cx="1859" cy="0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9" name="Line 435"/>
            <p:cNvSpPr>
              <a:spLocks noChangeShapeType="1"/>
            </p:cNvSpPr>
            <p:nvPr/>
          </p:nvSpPr>
          <p:spPr bwMode="auto">
            <a:xfrm>
              <a:off x="3716" y="3067"/>
              <a:ext cx="1859" cy="0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0" name="Line 436"/>
            <p:cNvSpPr>
              <a:spLocks noChangeShapeType="1"/>
            </p:cNvSpPr>
            <p:nvPr/>
          </p:nvSpPr>
          <p:spPr bwMode="auto">
            <a:xfrm>
              <a:off x="3716" y="3022"/>
              <a:ext cx="1859" cy="0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1" name="Line 437"/>
            <p:cNvSpPr>
              <a:spLocks noChangeShapeType="1"/>
            </p:cNvSpPr>
            <p:nvPr/>
          </p:nvSpPr>
          <p:spPr bwMode="auto">
            <a:xfrm>
              <a:off x="3716" y="2976"/>
              <a:ext cx="1859" cy="0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" name="Line 438"/>
            <p:cNvSpPr>
              <a:spLocks noChangeShapeType="1"/>
            </p:cNvSpPr>
            <p:nvPr/>
          </p:nvSpPr>
          <p:spPr bwMode="auto">
            <a:xfrm>
              <a:off x="3716" y="2931"/>
              <a:ext cx="1859" cy="0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" name="Line 439"/>
            <p:cNvSpPr>
              <a:spLocks noChangeShapeType="1"/>
            </p:cNvSpPr>
            <p:nvPr/>
          </p:nvSpPr>
          <p:spPr bwMode="auto">
            <a:xfrm>
              <a:off x="3716" y="2886"/>
              <a:ext cx="1859" cy="0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" name="Line 440"/>
            <p:cNvSpPr>
              <a:spLocks noChangeShapeType="1"/>
            </p:cNvSpPr>
            <p:nvPr/>
          </p:nvSpPr>
          <p:spPr bwMode="auto">
            <a:xfrm>
              <a:off x="3716" y="2840"/>
              <a:ext cx="1859" cy="0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2" name="Line 401"/>
          <p:cNvSpPr>
            <a:spLocks noChangeShapeType="1"/>
          </p:cNvSpPr>
          <p:nvPr/>
        </p:nvSpPr>
        <p:spPr bwMode="auto">
          <a:xfrm flipV="1">
            <a:off x="4879010" y="1760295"/>
            <a:ext cx="2176" cy="237216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3" name="Freeform 414"/>
          <p:cNvSpPr>
            <a:spLocks/>
          </p:cNvSpPr>
          <p:nvPr/>
        </p:nvSpPr>
        <p:spPr bwMode="auto">
          <a:xfrm>
            <a:off x="4874658" y="2251546"/>
            <a:ext cx="3958401" cy="1336556"/>
          </a:xfrm>
          <a:custGeom>
            <a:avLst/>
            <a:gdLst>
              <a:gd name="T0" fmla="*/ 0 w 1905"/>
              <a:gd name="T1" fmla="*/ 315 h 665"/>
              <a:gd name="T2" fmla="*/ 390 w 1905"/>
              <a:gd name="T3" fmla="*/ 27 h 665"/>
              <a:gd name="T4" fmla="*/ 779 w 1905"/>
              <a:gd name="T5" fmla="*/ 480 h 665"/>
              <a:gd name="T6" fmla="*/ 996 w 1905"/>
              <a:gd name="T7" fmla="*/ 604 h 665"/>
              <a:gd name="T8" fmla="*/ 1213 w 1905"/>
              <a:gd name="T9" fmla="*/ 480 h 665"/>
              <a:gd name="T10" fmla="*/ 1472 w 1905"/>
              <a:gd name="T11" fmla="*/ 439 h 665"/>
              <a:gd name="T12" fmla="*/ 1819 w 1905"/>
              <a:gd name="T13" fmla="*/ 357 h 66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905" h="665">
                <a:moveTo>
                  <a:pt x="0" y="347"/>
                </a:moveTo>
                <a:cubicBezTo>
                  <a:pt x="136" y="173"/>
                  <a:pt x="272" y="0"/>
                  <a:pt x="408" y="30"/>
                </a:cubicBezTo>
                <a:cubicBezTo>
                  <a:pt x="544" y="60"/>
                  <a:pt x="710" y="423"/>
                  <a:pt x="816" y="529"/>
                </a:cubicBezTo>
                <a:cubicBezTo>
                  <a:pt x="922" y="635"/>
                  <a:pt x="967" y="665"/>
                  <a:pt x="1043" y="665"/>
                </a:cubicBezTo>
                <a:cubicBezTo>
                  <a:pt x="1119" y="665"/>
                  <a:pt x="1187" y="559"/>
                  <a:pt x="1270" y="529"/>
                </a:cubicBezTo>
                <a:cubicBezTo>
                  <a:pt x="1353" y="499"/>
                  <a:pt x="1436" y="506"/>
                  <a:pt x="1542" y="483"/>
                </a:cubicBezTo>
                <a:cubicBezTo>
                  <a:pt x="1648" y="460"/>
                  <a:pt x="1776" y="426"/>
                  <a:pt x="1905" y="393"/>
                </a:cubicBezTo>
              </a:path>
            </a:pathLst>
          </a:custGeom>
          <a:noFill/>
          <a:ln w="28575" cmpd="sng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79" name="Group 448"/>
          <p:cNvGrpSpPr>
            <a:grpSpLocks/>
          </p:cNvGrpSpPr>
          <p:nvPr/>
        </p:nvGrpSpPr>
        <p:grpSpPr bwMode="auto">
          <a:xfrm>
            <a:off x="4585231" y="2253759"/>
            <a:ext cx="282898" cy="495676"/>
            <a:chOff x="3579" y="2979"/>
            <a:chExt cx="130" cy="224"/>
          </a:xfrm>
        </p:grpSpPr>
        <p:sp>
          <p:nvSpPr>
            <p:cNvPr id="80" name="Line 409"/>
            <p:cNvSpPr>
              <a:spLocks noChangeShapeType="1"/>
            </p:cNvSpPr>
            <p:nvPr/>
          </p:nvSpPr>
          <p:spPr bwMode="auto">
            <a:xfrm>
              <a:off x="3579" y="3068"/>
              <a:ext cx="130" cy="0"/>
            </a:xfrm>
            <a:prstGeom prst="line">
              <a:avLst/>
            </a:prstGeom>
            <a:noFill/>
            <a:ln w="25400">
              <a:solidFill>
                <a:srgbClr val="7030A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1" name="Line 410"/>
            <p:cNvSpPr>
              <a:spLocks noChangeShapeType="1"/>
            </p:cNvSpPr>
            <p:nvPr/>
          </p:nvSpPr>
          <p:spPr bwMode="auto">
            <a:xfrm>
              <a:off x="3579" y="3113"/>
              <a:ext cx="130" cy="0"/>
            </a:xfrm>
            <a:prstGeom prst="line">
              <a:avLst/>
            </a:prstGeom>
            <a:noFill/>
            <a:ln w="25400">
              <a:solidFill>
                <a:schemeClr val="accent4">
                  <a:lumMod val="75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3" name="Line 446"/>
            <p:cNvSpPr>
              <a:spLocks noChangeShapeType="1"/>
            </p:cNvSpPr>
            <p:nvPr/>
          </p:nvSpPr>
          <p:spPr bwMode="auto">
            <a:xfrm flipV="1">
              <a:off x="3630" y="3113"/>
              <a:ext cx="0" cy="90"/>
            </a:xfrm>
            <a:prstGeom prst="line">
              <a:avLst/>
            </a:prstGeom>
            <a:noFill/>
            <a:ln w="25400">
              <a:solidFill>
                <a:schemeClr val="accent4">
                  <a:lumMod val="75000"/>
                </a:schemeClr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4" name="Line 447"/>
            <p:cNvSpPr>
              <a:spLocks noChangeShapeType="1"/>
            </p:cNvSpPr>
            <p:nvPr/>
          </p:nvSpPr>
          <p:spPr bwMode="auto">
            <a:xfrm>
              <a:off x="3630" y="2979"/>
              <a:ext cx="0" cy="91"/>
            </a:xfrm>
            <a:prstGeom prst="line">
              <a:avLst/>
            </a:prstGeom>
            <a:noFill/>
            <a:ln w="25400">
              <a:solidFill>
                <a:schemeClr val="accent4">
                  <a:lumMod val="75000"/>
                </a:schemeClr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3" name="Content Placeholder 6"/>
          <p:cNvSpPr txBox="1">
            <a:spLocks/>
          </p:cNvSpPr>
          <p:nvPr/>
        </p:nvSpPr>
        <p:spPr>
          <a:xfrm>
            <a:off x="457200" y="4343400"/>
            <a:ext cx="4038600" cy="2362200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Wingdings" pitchFamily="2" charset="2"/>
              <a:buChar char="Ø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" pitchFamily="2" charset="2"/>
              <a:buNone/>
            </a:pPr>
            <a:r>
              <a:rPr lang="en-US" b="1" smtClean="0"/>
              <a:t>Namuna olish tezligi,</a:t>
            </a:r>
            <a:r>
              <a:rPr lang="en-US" smtClean="0"/>
              <a:t> </a:t>
            </a:r>
            <a:r>
              <a:rPr lang="en-US" smtClean="0">
                <a:solidFill>
                  <a:srgbClr val="0070C0"/>
                </a:solidFill>
              </a:rPr>
              <a:t>Ts</a:t>
            </a:r>
          </a:p>
          <a:p>
            <a:r>
              <a:rPr lang="en-US" smtClean="0"/>
              <a:t>Konvertatsiya jarayonida talab qilinadigan qadamlar soniga asoslanadi</a:t>
            </a:r>
          </a:p>
          <a:p>
            <a:r>
              <a:rPr lang="en-US" smtClean="0"/>
              <a:t>O'lchash mumkin bo'lgan maksimal chastotani oshiradi</a:t>
            </a:r>
            <a:endParaRPr lang="en-US" dirty="0"/>
          </a:p>
        </p:txBody>
      </p:sp>
      <p:sp>
        <p:nvSpPr>
          <p:cNvPr id="68" name="Title 4"/>
          <p:cNvSpPr>
            <a:spLocks noGrp="1"/>
          </p:cNvSpPr>
          <p:nvPr>
            <p:ph type="title"/>
          </p:nvPr>
        </p:nvSpPr>
        <p:spPr>
          <a:xfrm>
            <a:off x="205120" y="144607"/>
            <a:ext cx="6649826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ADC </a:t>
            </a:r>
            <a:r>
              <a:rPr lang="en-US" dirty="0" err="1"/>
              <a:t>konvertatsiya</a:t>
            </a:r>
            <a:r>
              <a:rPr lang="en-US" dirty="0"/>
              <a:t> </a:t>
            </a:r>
            <a:r>
              <a:rPr lang="en-US" dirty="0" err="1" smtClean="0"/>
              <a:t>jarayoni-Aniqlik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69" name="Rectangle 68"/>
          <p:cNvSpPr/>
          <p:nvPr/>
        </p:nvSpPr>
        <p:spPr>
          <a:xfrm>
            <a:off x="606126" y="1331194"/>
            <a:ext cx="8458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>
                <a:latin typeface="Arial" charset="0"/>
              </a:rPr>
              <a:t>Analogdan</a:t>
            </a:r>
            <a:r>
              <a:rPr lang="en-US" dirty="0" smtClean="0">
                <a:latin typeface="Arial" charset="0"/>
              </a:rPr>
              <a:t> </a:t>
            </a:r>
            <a:r>
              <a:rPr lang="en-US" dirty="0" err="1" smtClean="0">
                <a:latin typeface="Arial" charset="0"/>
              </a:rPr>
              <a:t>raqamliga</a:t>
            </a:r>
            <a:r>
              <a:rPr lang="en-US" dirty="0" smtClean="0">
                <a:latin typeface="Arial" charset="0"/>
              </a:rPr>
              <a:t> </a:t>
            </a:r>
            <a:r>
              <a:rPr lang="en-US" dirty="0" err="1" smtClean="0">
                <a:latin typeface="Arial" charset="0"/>
              </a:rPr>
              <a:t>o’tkazgichning</a:t>
            </a:r>
            <a:r>
              <a:rPr lang="en-US" dirty="0" smtClean="0">
                <a:latin typeface="Arial" charset="0"/>
              </a:rPr>
              <a:t> </a:t>
            </a:r>
            <a:r>
              <a:rPr lang="en-US" dirty="0" err="1" smtClean="0">
                <a:latin typeface="Arial" charset="0"/>
              </a:rPr>
              <a:t>aniqlilik</a:t>
            </a:r>
            <a:r>
              <a:rPr lang="en-US" dirty="0" smtClean="0">
                <a:latin typeface="Arial" charset="0"/>
              </a:rPr>
              <a:t> </a:t>
            </a:r>
            <a:r>
              <a:rPr lang="en-US" dirty="0" err="1" smtClean="0">
                <a:latin typeface="Arial" charset="0"/>
              </a:rPr>
              <a:t>darajasi</a:t>
            </a:r>
            <a:r>
              <a:rPr lang="en-US" dirty="0" smtClean="0">
                <a:latin typeface="Arial" charset="0"/>
              </a:rPr>
              <a:t> bit </a:t>
            </a:r>
          </a:p>
          <a:p>
            <a:r>
              <a:rPr lang="en-US" dirty="0">
                <a:latin typeface="Arial" charset="0"/>
              </a:rPr>
              <a:t>	 </a:t>
            </a:r>
            <a:r>
              <a:rPr lang="en-US" dirty="0" smtClean="0">
                <a:latin typeface="Arial" charset="0"/>
              </a:rPr>
              <a:t>          </a:t>
            </a:r>
            <a:r>
              <a:rPr lang="en-US" dirty="0" err="1" smtClean="0">
                <a:latin typeface="Arial" charset="0"/>
              </a:rPr>
              <a:t>ortishi</a:t>
            </a:r>
            <a:r>
              <a:rPr lang="en-US" dirty="0" smtClean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bilan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ko’tariladi</a:t>
            </a:r>
            <a:endParaRPr lang="en-US" dirty="0" smtClean="0">
              <a:latin typeface="Arial" charset="0"/>
            </a:endParaRPr>
          </a:p>
        </p:txBody>
      </p:sp>
      <p:grpSp>
        <p:nvGrpSpPr>
          <p:cNvPr id="72" name="Group 71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74" name="Rectangle 73"/>
            <p:cNvSpPr/>
            <p:nvPr/>
          </p:nvSpPr>
          <p:spPr>
            <a:xfrm>
              <a:off x="6685384" y="0"/>
              <a:ext cx="2458616" cy="2002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5" name="Group 74"/>
            <p:cNvGrpSpPr/>
            <p:nvPr/>
          </p:nvGrpSpPr>
          <p:grpSpPr>
            <a:xfrm>
              <a:off x="6685384" y="0"/>
              <a:ext cx="2484000" cy="2002234"/>
              <a:chOff x="6685384" y="0"/>
              <a:chExt cx="2484000" cy="2002234"/>
            </a:xfrm>
          </p:grpSpPr>
          <p:sp>
            <p:nvSpPr>
              <p:cNvPr id="76" name="Rectangle 75"/>
              <p:cNvSpPr/>
              <p:nvPr/>
            </p:nvSpPr>
            <p:spPr>
              <a:xfrm>
                <a:off x="6685384" y="0"/>
                <a:ext cx="2484000" cy="200223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  <a:scene3d>
                <a:camera prst="obliqueTop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>
                <a:prstTxWarp prst="textInflateTop">
                  <a:avLst/>
                </a:prstTxWarp>
              </a:bodyPr>
              <a:lstStyle/>
              <a:p>
                <a:pPr algn="ctr"/>
                <a:endParaRPr lang="en-US" sz="1100" b="1" spc="300" dirty="0">
                  <a:ln w="0"/>
                  <a:solidFill>
                    <a:srgbClr val="7030A0"/>
                  </a:solidFill>
                  <a:effectLst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6760840" y="251938"/>
                <a:ext cx="2383160" cy="1361202"/>
              </a:xfrm>
              <a:prstGeom prst="rect">
                <a:avLst/>
              </a:prstGeom>
            </p:spPr>
            <p:txBody>
              <a:bodyPr>
                <a:prstTxWarp prst="textDeflateInflate">
                  <a:avLst/>
                </a:prstTxWarp>
                <a:spAutoFit/>
              </a:bodyPr>
              <a:lstStyle/>
              <a:p>
                <a:pPr algn="ctr"/>
                <a:r>
                  <a:rPr lang="en-US" b="1" spc="300" dirty="0">
                    <a:ln w="0"/>
                    <a:solidFill>
                      <a:schemeClr val="accent2">
                        <a:lumMod val="75000"/>
                      </a:schemeClr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MEXATRON TIZIMLAR UCHUN </a:t>
                </a:r>
                <a:r>
                  <a:rPr lang="en-US" b="1" spc="300" dirty="0">
                    <a:ln w="0"/>
                    <a:solidFill>
                      <a:srgbClr val="C00000"/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ELEKTRONIKA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25528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5791200" cy="1143000"/>
          </a:xfrm>
        </p:spPr>
        <p:txBody>
          <a:bodyPr/>
          <a:lstStyle/>
          <a:p>
            <a:r>
              <a:rPr lang="en-US" dirty="0"/>
              <a:t>ADC-</a:t>
            </a:r>
            <a:r>
              <a:rPr lang="en-US" dirty="0" err="1"/>
              <a:t>xato</a:t>
            </a:r>
            <a:r>
              <a:rPr lang="en-US" dirty="0"/>
              <a:t> </a:t>
            </a:r>
            <a:r>
              <a:rPr lang="en-US" dirty="0" err="1" smtClean="0"/>
              <a:t>ehtimolliklari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Aliasing (</a:t>
            </a:r>
            <a:r>
              <a:rPr lang="en-US" dirty="0" err="1"/>
              <a:t>namuna</a:t>
            </a:r>
            <a:r>
              <a:rPr lang="en-US" dirty="0"/>
              <a:t> </a:t>
            </a:r>
            <a:r>
              <a:rPr lang="en-US" dirty="0" err="1" smtClean="0"/>
              <a:t>olish</a:t>
            </a:r>
            <a:r>
              <a:rPr lang="en-US" dirty="0" smtClean="0"/>
              <a:t>)</a:t>
            </a:r>
          </a:p>
          <a:p>
            <a:pPr lvl="1"/>
            <a:r>
              <a:rPr lang="en-US" dirty="0" err="1"/>
              <a:t>Kirish</a:t>
            </a:r>
            <a:r>
              <a:rPr lang="en-US" dirty="0"/>
              <a:t> </a:t>
            </a:r>
            <a:r>
              <a:rPr lang="en-US" dirty="0" err="1"/>
              <a:t>signali</a:t>
            </a:r>
            <a:r>
              <a:rPr lang="en-US" dirty="0"/>
              <a:t> </a:t>
            </a:r>
            <a:r>
              <a:rPr lang="en-US" dirty="0" err="1"/>
              <a:t>namuna</a:t>
            </a:r>
            <a:r>
              <a:rPr lang="en-US" dirty="0"/>
              <a:t> </a:t>
            </a:r>
            <a:r>
              <a:rPr lang="en-US" dirty="0" err="1"/>
              <a:t>tezligidan</a:t>
            </a:r>
            <a:r>
              <a:rPr lang="en-US" dirty="0"/>
              <a:t> </a:t>
            </a:r>
            <a:r>
              <a:rPr lang="en-US" dirty="0" err="1"/>
              <a:t>ancha</a:t>
            </a:r>
            <a:r>
              <a:rPr lang="en-US" dirty="0"/>
              <a:t> </a:t>
            </a:r>
            <a:r>
              <a:rPr lang="en-US" dirty="0" err="1"/>
              <a:t>tez</a:t>
            </a:r>
            <a:r>
              <a:rPr lang="en-US" dirty="0"/>
              <a:t> </a:t>
            </a:r>
            <a:r>
              <a:rPr lang="en-US" dirty="0" err="1"/>
              <a:t>o'zgarganda</a:t>
            </a:r>
            <a:r>
              <a:rPr lang="en-US" dirty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 smtClean="0"/>
              <a:t>bo'ladi</a:t>
            </a:r>
            <a:endParaRPr lang="en-US" dirty="0" smtClean="0"/>
          </a:p>
          <a:p>
            <a:pPr lvl="1"/>
            <a:r>
              <a:rPr lang="en-US" dirty="0" err="1"/>
              <a:t>Namuna</a:t>
            </a:r>
            <a:r>
              <a:rPr lang="en-US" dirty="0"/>
              <a:t> </a:t>
            </a:r>
            <a:r>
              <a:rPr lang="en-US" dirty="0" err="1"/>
              <a:t>olishda</a:t>
            </a:r>
            <a:r>
              <a:rPr lang="en-US" dirty="0"/>
              <a:t> </a:t>
            </a:r>
            <a:r>
              <a:rPr lang="en-US" dirty="0" err="1"/>
              <a:t>Nyquist</a:t>
            </a:r>
            <a:r>
              <a:rPr lang="en-US" dirty="0"/>
              <a:t> </a:t>
            </a:r>
            <a:r>
              <a:rPr lang="en-US" dirty="0" err="1"/>
              <a:t>qoidasiga</a:t>
            </a:r>
            <a:r>
              <a:rPr lang="en-US" dirty="0"/>
              <a:t> </a:t>
            </a:r>
            <a:r>
              <a:rPr lang="en-US" dirty="0" err="1"/>
              <a:t>amal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 smtClean="0"/>
              <a:t>kerak</a:t>
            </a:r>
            <a:endParaRPr lang="en-US" dirty="0" smtClean="0"/>
          </a:p>
          <a:p>
            <a:pPr lvl="2"/>
            <a:r>
              <a:rPr lang="en-US" dirty="0" err="1"/>
              <a:t>Namuna</a:t>
            </a:r>
            <a:r>
              <a:rPr lang="en-US" dirty="0"/>
              <a:t> </a:t>
            </a:r>
            <a:r>
              <a:rPr lang="en-US" dirty="0" err="1"/>
              <a:t>tezligi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talab</a:t>
            </a:r>
            <a:r>
              <a:rPr lang="en-US" dirty="0"/>
              <a:t> </a:t>
            </a:r>
            <a:r>
              <a:rPr lang="en-US" dirty="0" err="1"/>
              <a:t>qilinadi</a:t>
            </a:r>
            <a:r>
              <a:rPr lang="en-US" dirty="0"/>
              <a:t> </a:t>
            </a:r>
            <a:r>
              <a:rPr lang="en-US" dirty="0" err="1"/>
              <a:t>degan</a:t>
            </a:r>
            <a:r>
              <a:rPr lang="en-US" dirty="0"/>
              <a:t> </a:t>
            </a:r>
            <a:r>
              <a:rPr lang="en-US" dirty="0" err="1"/>
              <a:t>savolga</a:t>
            </a:r>
            <a:r>
              <a:rPr lang="en-US" dirty="0"/>
              <a:t> </a:t>
            </a:r>
            <a:r>
              <a:rPr lang="en-US" dirty="0" err="1"/>
              <a:t>javob</a:t>
            </a:r>
            <a:r>
              <a:rPr lang="en-US" dirty="0"/>
              <a:t> </a:t>
            </a:r>
            <a:r>
              <a:rPr lang="en-US" dirty="0" err="1"/>
              <a:t>beradi</a:t>
            </a:r>
            <a:endParaRPr lang="en-US" dirty="0"/>
          </a:p>
          <a:p>
            <a:pPr lvl="2"/>
            <a:r>
              <a:rPr lang="en-US" dirty="0" err="1"/>
              <a:t>Boshqa</a:t>
            </a:r>
            <a:r>
              <a:rPr lang="en-US" dirty="0"/>
              <a:t> nom </a:t>
            </a:r>
            <a:r>
              <a:rPr lang="en-US" dirty="0" err="1"/>
              <a:t>qo'ymaslik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signaldagi</a:t>
            </a:r>
            <a:r>
              <a:rPr lang="en-US" dirty="0"/>
              <a:t> </a:t>
            </a:r>
            <a:r>
              <a:rPr lang="en-US" dirty="0" err="1"/>
              <a:t>maksimal</a:t>
            </a:r>
            <a:r>
              <a:rPr lang="en-US" dirty="0"/>
              <a:t> </a:t>
            </a:r>
            <a:r>
              <a:rPr lang="en-US" dirty="0" err="1"/>
              <a:t>chastotadan</a:t>
            </a:r>
            <a:r>
              <a:rPr lang="en-US" dirty="0"/>
              <a:t> </a:t>
            </a:r>
            <a:r>
              <a:rPr lang="en-US" dirty="0" err="1"/>
              <a:t>kamida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baravar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namuna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chastotasidan</a:t>
            </a:r>
            <a:r>
              <a:rPr lang="en-US" dirty="0"/>
              <a:t> </a:t>
            </a:r>
            <a:r>
              <a:rPr lang="en-US" dirty="0" err="1" smtClean="0"/>
              <a:t>foydalaning</a:t>
            </a:r>
            <a:endParaRPr lang="en-US" dirty="0" smtClean="0"/>
          </a:p>
          <a:p>
            <a:pPr lvl="2"/>
            <a:r>
              <a:rPr lang="en-US" dirty="0" err="1" smtClean="0"/>
              <a:t>F</a:t>
            </a:r>
            <a:r>
              <a:rPr lang="en-US" baseline="-25000" dirty="0" err="1" smtClean="0"/>
              <a:t>namuna</a:t>
            </a:r>
            <a:r>
              <a:rPr lang="en-US" dirty="0" smtClean="0"/>
              <a:t> &gt; 2*</a:t>
            </a:r>
            <a:r>
              <a:rPr lang="en-US" dirty="0" err="1" smtClean="0"/>
              <a:t>f</a:t>
            </a:r>
            <a:r>
              <a:rPr lang="en-US" baseline="-25000" dirty="0" err="1" smtClean="0"/>
              <a:t>signal</a:t>
            </a:r>
            <a:endParaRPr lang="en-US" baseline="-25000" dirty="0" smtClean="0"/>
          </a:p>
          <a:p>
            <a:r>
              <a:rPr lang="en-US" dirty="0" err="1"/>
              <a:t>Kvantlash</a:t>
            </a:r>
            <a:r>
              <a:rPr lang="en-US" dirty="0"/>
              <a:t> </a:t>
            </a:r>
            <a:r>
              <a:rPr lang="en-US" dirty="0" err="1"/>
              <a:t>xatosi</a:t>
            </a:r>
            <a:r>
              <a:rPr lang="en-US" dirty="0"/>
              <a:t> (</a:t>
            </a:r>
            <a:r>
              <a:rPr lang="en-US" dirty="0" err="1" smtClean="0"/>
              <a:t>rezolyutsiya</a:t>
            </a:r>
            <a:r>
              <a:rPr lang="en-US" dirty="0" smtClean="0"/>
              <a:t>)</a:t>
            </a:r>
          </a:p>
          <a:p>
            <a:pPr lvl="1"/>
            <a:r>
              <a:rPr lang="en-US" dirty="0" err="1"/>
              <a:t>Ruxsatni</a:t>
            </a:r>
            <a:r>
              <a:rPr lang="en-US" dirty="0"/>
              <a:t> </a:t>
            </a:r>
            <a:r>
              <a:rPr lang="en-US" dirty="0" err="1"/>
              <a:t>optimallashtirish</a:t>
            </a:r>
            <a:endParaRPr lang="en-US" dirty="0"/>
          </a:p>
          <a:p>
            <a:pPr lvl="1"/>
            <a:r>
              <a:rPr lang="en-US" dirty="0" err="1"/>
              <a:t>Mikrokontrollerning</a:t>
            </a:r>
            <a:r>
              <a:rPr lang="en-US" dirty="0"/>
              <a:t> ADC </a:t>
            </a:r>
            <a:r>
              <a:rPr lang="en-US" dirty="0" err="1"/>
              <a:t>konvertoriga</a:t>
            </a:r>
            <a:r>
              <a:rPr lang="en-US" dirty="0"/>
              <a:t> </a:t>
            </a:r>
            <a:r>
              <a:rPr lang="en-US" dirty="0" err="1"/>
              <a:t>bog'liq</a:t>
            </a:r>
            <a:endParaRPr lang="en-US" dirty="0"/>
          </a:p>
          <a:p>
            <a:pPr lvl="2"/>
            <a:endParaRPr lang="en-US" dirty="0" smtClean="0"/>
          </a:p>
        </p:txBody>
      </p:sp>
      <p:grpSp>
        <p:nvGrpSpPr>
          <p:cNvPr id="4" name="Group 3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7" name="Rectangle 6"/>
            <p:cNvSpPr/>
            <p:nvPr/>
          </p:nvSpPr>
          <p:spPr>
            <a:xfrm>
              <a:off x="6685384" y="0"/>
              <a:ext cx="2458616" cy="2002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7"/>
            <p:cNvGrpSpPr/>
            <p:nvPr/>
          </p:nvGrpSpPr>
          <p:grpSpPr>
            <a:xfrm>
              <a:off x="6685384" y="0"/>
              <a:ext cx="2484000" cy="2002234"/>
              <a:chOff x="6685384" y="0"/>
              <a:chExt cx="2484000" cy="2002234"/>
            </a:xfrm>
          </p:grpSpPr>
          <p:sp>
            <p:nvSpPr>
              <p:cNvPr id="9" name="Rectangle 8"/>
              <p:cNvSpPr/>
              <p:nvPr/>
            </p:nvSpPr>
            <p:spPr>
              <a:xfrm>
                <a:off x="6685384" y="0"/>
                <a:ext cx="2484000" cy="200223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  <a:scene3d>
                <a:camera prst="obliqueTop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>
                <a:prstTxWarp prst="textInflateTop">
                  <a:avLst/>
                </a:prstTxWarp>
              </a:bodyPr>
              <a:lstStyle/>
              <a:p>
                <a:pPr algn="ctr"/>
                <a:endParaRPr lang="en-US" sz="1100" b="1" spc="300" dirty="0">
                  <a:ln w="0"/>
                  <a:solidFill>
                    <a:srgbClr val="7030A0"/>
                  </a:solidFill>
                  <a:effectLst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6760840" y="251938"/>
                <a:ext cx="2383160" cy="1361202"/>
              </a:xfrm>
              <a:prstGeom prst="rect">
                <a:avLst/>
              </a:prstGeom>
            </p:spPr>
            <p:txBody>
              <a:bodyPr>
                <a:prstTxWarp prst="textDeflateInflate">
                  <a:avLst/>
                </a:prstTxWarp>
                <a:spAutoFit/>
              </a:bodyPr>
              <a:lstStyle/>
              <a:p>
                <a:pPr algn="ctr"/>
                <a:r>
                  <a:rPr lang="en-US" b="1" spc="300" dirty="0">
                    <a:ln w="0"/>
                    <a:solidFill>
                      <a:schemeClr val="accent2">
                        <a:lumMod val="75000"/>
                      </a:schemeClr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MEXATRON TIZIMLAR UCHUN </a:t>
                </a:r>
                <a:r>
                  <a:rPr lang="en-US" b="1" spc="300" dirty="0">
                    <a:ln w="0"/>
                    <a:solidFill>
                      <a:srgbClr val="C00000"/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ELEKTRONIKA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98317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7912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ADC </a:t>
            </a:r>
            <a:r>
              <a:rPr lang="en-US" dirty="0" err="1" smtClean="0"/>
              <a:t>nimalarda</a:t>
            </a:r>
            <a:r>
              <a:rPr lang="en-US" dirty="0" smtClean="0"/>
              <a:t> </a:t>
            </a:r>
            <a:r>
              <a:rPr lang="en-US" dirty="0" err="1" smtClean="0"/>
              <a:t>ishlatilinadi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13140"/>
            <a:ext cx="8229600" cy="4525963"/>
          </a:xfrm>
        </p:spPr>
        <p:txBody>
          <a:bodyPr>
            <a:normAutofit/>
          </a:bodyPr>
          <a:lstStyle/>
          <a:p>
            <a:r>
              <a:rPr lang="en-US" dirty="0"/>
              <a:t>ADC analog </a:t>
            </a:r>
            <a:r>
              <a:rPr lang="en-US" dirty="0" err="1"/>
              <a:t>signalni</a:t>
            </a:r>
            <a:r>
              <a:rPr lang="en-US" dirty="0"/>
              <a:t> </a:t>
            </a:r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, </a:t>
            </a: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saqlash</a:t>
            </a:r>
            <a:r>
              <a:rPr lang="en-US" dirty="0" smtClean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raqamli</a:t>
            </a:r>
            <a:r>
              <a:rPr lang="en-US" dirty="0"/>
              <a:t> </a:t>
            </a:r>
            <a:r>
              <a:rPr lang="en-US" dirty="0" err="1"/>
              <a:t>shaklda</a:t>
            </a:r>
            <a:r>
              <a:rPr lang="en-US" dirty="0"/>
              <a:t> </a:t>
            </a:r>
            <a:r>
              <a:rPr lang="en-US" dirty="0" err="1"/>
              <a:t>tashish</a:t>
            </a:r>
            <a:r>
              <a:rPr lang="en-US" dirty="0"/>
              <a:t> </a:t>
            </a:r>
            <a:r>
              <a:rPr lang="en-US" dirty="0" err="1" smtClean="0"/>
              <a:t>kerak</a:t>
            </a:r>
            <a:r>
              <a:rPr lang="en-US" dirty="0" smtClean="0"/>
              <a:t> </a:t>
            </a:r>
            <a:r>
              <a:rPr lang="en-US" dirty="0" err="1" smtClean="0"/>
              <a:t>bo'lgan</a:t>
            </a:r>
            <a:r>
              <a:rPr lang="en-US" dirty="0" smtClean="0"/>
              <a:t> </a:t>
            </a:r>
            <a:r>
              <a:rPr lang="en-US" dirty="0" err="1"/>
              <a:t>deyarli</a:t>
            </a:r>
            <a:r>
              <a:rPr lang="en-US" dirty="0"/>
              <a:t> </a:t>
            </a:r>
            <a:r>
              <a:rPr lang="en-US" dirty="0" err="1"/>
              <a:t>hamma</a:t>
            </a:r>
            <a:r>
              <a:rPr lang="en-US" dirty="0"/>
              <a:t> </a:t>
            </a:r>
            <a:r>
              <a:rPr lang="en-US" dirty="0" err="1"/>
              <a:t>joyda</a:t>
            </a:r>
            <a:r>
              <a:rPr lang="en-US" dirty="0"/>
              <a:t> </a:t>
            </a:r>
            <a:r>
              <a:rPr lang="en-US" dirty="0" err="1"/>
              <a:t>qo'llaniladi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err="1"/>
              <a:t>Mikrofonlar</a:t>
            </a:r>
            <a:endParaRPr lang="en-US" sz="24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err="1"/>
              <a:t>Strengometrlar</a:t>
            </a:r>
            <a:endParaRPr lang="en-US" sz="24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err="1"/>
              <a:t>Termojuft</a:t>
            </a:r>
            <a:endParaRPr lang="en-US" sz="24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err="1"/>
              <a:t>Raqamli</a:t>
            </a:r>
            <a:r>
              <a:rPr lang="en-US" sz="2400" dirty="0"/>
              <a:t> </a:t>
            </a:r>
            <a:r>
              <a:rPr lang="en-US" sz="2400" dirty="0" err="1"/>
              <a:t>multimetrlar</a:t>
            </a:r>
            <a:endParaRPr lang="en-US" sz="2400" dirty="0" smtClean="0"/>
          </a:p>
        </p:txBody>
      </p:sp>
      <p:grpSp>
        <p:nvGrpSpPr>
          <p:cNvPr id="4" name="Group 3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5" name="Rectangle 4"/>
            <p:cNvSpPr/>
            <p:nvPr/>
          </p:nvSpPr>
          <p:spPr>
            <a:xfrm>
              <a:off x="6685384" y="0"/>
              <a:ext cx="2458616" cy="2002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6685384" y="0"/>
              <a:ext cx="2484000" cy="2002234"/>
              <a:chOff x="6685384" y="0"/>
              <a:chExt cx="2484000" cy="2002234"/>
            </a:xfrm>
          </p:grpSpPr>
          <p:sp>
            <p:nvSpPr>
              <p:cNvPr id="7" name="Rectangle 6"/>
              <p:cNvSpPr/>
              <p:nvPr/>
            </p:nvSpPr>
            <p:spPr>
              <a:xfrm>
                <a:off x="6685384" y="0"/>
                <a:ext cx="2484000" cy="200223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  <a:scene3d>
                <a:camera prst="obliqueTop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>
                <a:prstTxWarp prst="textInflateTop">
                  <a:avLst/>
                </a:prstTxWarp>
              </a:bodyPr>
              <a:lstStyle/>
              <a:p>
                <a:pPr algn="ctr"/>
                <a:endParaRPr lang="en-US" sz="1100" b="1" spc="300" dirty="0">
                  <a:ln w="0"/>
                  <a:solidFill>
                    <a:srgbClr val="7030A0"/>
                  </a:solidFill>
                  <a:effectLst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8" name="Rectangle 7"/>
              <p:cNvSpPr/>
              <p:nvPr/>
            </p:nvSpPr>
            <p:spPr>
              <a:xfrm>
                <a:off x="6760840" y="251938"/>
                <a:ext cx="2383160" cy="1361202"/>
              </a:xfrm>
              <a:prstGeom prst="rect">
                <a:avLst/>
              </a:prstGeom>
            </p:spPr>
            <p:txBody>
              <a:bodyPr>
                <a:prstTxWarp prst="textDeflateInflate">
                  <a:avLst/>
                </a:prstTxWarp>
                <a:spAutoFit/>
              </a:bodyPr>
              <a:lstStyle/>
              <a:p>
                <a:pPr algn="ctr"/>
                <a:r>
                  <a:rPr lang="en-US" b="1" spc="300" dirty="0">
                    <a:ln w="0"/>
                    <a:solidFill>
                      <a:schemeClr val="accent2">
                        <a:lumMod val="75000"/>
                      </a:schemeClr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MEXATRON TIZIMLAR UCHUN </a:t>
                </a:r>
                <a:r>
                  <a:rPr lang="en-US" b="1" spc="300" dirty="0">
                    <a:ln w="0"/>
                    <a:solidFill>
                      <a:srgbClr val="C00000"/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ELEKTRONIKA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94338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smtClean="0"/>
              <a:t>ADC </a:t>
            </a:r>
            <a:r>
              <a:rPr lang="en-US" dirty="0" err="1" smtClean="0"/>
              <a:t>turlari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2855795"/>
            <a:ext cx="8229600" cy="2743200"/>
          </a:xfrm>
        </p:spPr>
        <p:txBody>
          <a:bodyPr>
            <a:normAutofit/>
          </a:bodyPr>
          <a:lstStyle/>
          <a:p>
            <a:r>
              <a:rPr lang="nn-NO" dirty="0"/>
              <a:t>Ketma-ket taxminiy A/D konvertori</a:t>
            </a:r>
          </a:p>
          <a:p>
            <a:r>
              <a:rPr lang="nn-NO" dirty="0"/>
              <a:t>Flash A/D konvertori</a:t>
            </a:r>
          </a:p>
          <a:p>
            <a:r>
              <a:rPr lang="nn-NO" dirty="0"/>
              <a:t>Ikki qiyalikli A/D konvertori</a:t>
            </a:r>
          </a:p>
          <a:p>
            <a:r>
              <a:rPr lang="nn-NO" dirty="0"/>
              <a:t>Delta-Sigma A/D konvertori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5" name="Rectangle 4"/>
            <p:cNvSpPr/>
            <p:nvPr/>
          </p:nvSpPr>
          <p:spPr>
            <a:xfrm>
              <a:off x="6685384" y="0"/>
              <a:ext cx="2458616" cy="2002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6685384" y="0"/>
              <a:ext cx="2484000" cy="2002234"/>
              <a:chOff x="6685384" y="0"/>
              <a:chExt cx="2484000" cy="2002234"/>
            </a:xfrm>
          </p:grpSpPr>
          <p:sp>
            <p:nvSpPr>
              <p:cNvPr id="7" name="Rectangle 6"/>
              <p:cNvSpPr/>
              <p:nvPr/>
            </p:nvSpPr>
            <p:spPr>
              <a:xfrm>
                <a:off x="6685384" y="0"/>
                <a:ext cx="2484000" cy="200223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  <a:scene3d>
                <a:camera prst="obliqueTop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>
                <a:prstTxWarp prst="textInflateTop">
                  <a:avLst/>
                </a:prstTxWarp>
              </a:bodyPr>
              <a:lstStyle/>
              <a:p>
                <a:pPr algn="ctr"/>
                <a:endParaRPr lang="en-US" sz="1100" b="1" spc="300" dirty="0">
                  <a:ln w="0"/>
                  <a:solidFill>
                    <a:srgbClr val="7030A0"/>
                  </a:solidFill>
                  <a:effectLst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8" name="Rectangle 7"/>
              <p:cNvSpPr/>
              <p:nvPr/>
            </p:nvSpPr>
            <p:spPr>
              <a:xfrm>
                <a:off x="6760840" y="251938"/>
                <a:ext cx="2383160" cy="1361202"/>
              </a:xfrm>
              <a:prstGeom prst="rect">
                <a:avLst/>
              </a:prstGeom>
            </p:spPr>
            <p:txBody>
              <a:bodyPr>
                <a:prstTxWarp prst="textDeflateInflate">
                  <a:avLst/>
                </a:prstTxWarp>
                <a:spAutoFit/>
              </a:bodyPr>
              <a:lstStyle/>
              <a:p>
                <a:pPr algn="ctr"/>
                <a:r>
                  <a:rPr lang="en-US" b="1" spc="300" dirty="0">
                    <a:ln w="0"/>
                    <a:solidFill>
                      <a:schemeClr val="accent2">
                        <a:lumMod val="75000"/>
                      </a:schemeClr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MEXATRON TIZIMLAR UCHUN </a:t>
                </a:r>
                <a:r>
                  <a:rPr lang="en-US" b="1" spc="300" dirty="0">
                    <a:ln w="0"/>
                    <a:solidFill>
                      <a:srgbClr val="C00000"/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ELEKTRONIKA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58201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ttp://upload.wikimedia.org/wikipedia/en/thumb/6/61/SA_ADC_block_diagram.png/300px-SA_ADC_block_diagra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81600" y="3461962"/>
            <a:ext cx="3314700" cy="2651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715000" cy="1143000"/>
          </a:xfrm>
        </p:spPr>
        <p:txBody>
          <a:bodyPr>
            <a:normAutofit fontScale="90000"/>
          </a:bodyPr>
          <a:lstStyle/>
          <a:p>
            <a:r>
              <a:rPr lang="nn-NO" dirty="0"/>
              <a:t>Ketma-ket taxminiy A/D konvertori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en-US" dirty="0" err="1" smtClean="0"/>
              <a:t>Elementlar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/>
              <a:t>DAC = </a:t>
            </a:r>
            <a:r>
              <a:rPr lang="en-US" sz="2000" dirty="0" err="1" smtClean="0"/>
              <a:t>Raqamli</a:t>
            </a:r>
            <a:r>
              <a:rPr lang="en-US" sz="2000" dirty="0" smtClean="0"/>
              <a:t> </a:t>
            </a:r>
            <a:r>
              <a:rPr lang="en-US" sz="2000" dirty="0" err="1" smtClean="0"/>
              <a:t>signalni</a:t>
            </a:r>
            <a:r>
              <a:rPr lang="en-US" sz="2000" dirty="0" smtClean="0"/>
              <a:t> </a:t>
            </a:r>
            <a:r>
              <a:rPr lang="en-US" sz="2000" dirty="0" err="1" smtClean="0"/>
              <a:t>analogga</a:t>
            </a:r>
            <a:r>
              <a:rPr lang="en-US" sz="2000" dirty="0" smtClean="0"/>
              <a:t> </a:t>
            </a:r>
            <a:r>
              <a:rPr lang="en-US" sz="2000" dirty="0" err="1" smtClean="0"/>
              <a:t>o’tkazuvchi</a:t>
            </a:r>
            <a:endParaRPr lang="en-US" sz="2000" dirty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EOC </a:t>
            </a:r>
            <a:r>
              <a:rPr lang="en-US" sz="2000" dirty="0"/>
              <a:t>= </a:t>
            </a:r>
            <a:r>
              <a:rPr lang="en-US" sz="2000" dirty="0" err="1" smtClean="0"/>
              <a:t>Konvertatsiya</a:t>
            </a:r>
            <a:r>
              <a:rPr lang="en-US" sz="2000" dirty="0" smtClean="0"/>
              <a:t> </a:t>
            </a:r>
            <a:r>
              <a:rPr lang="en-US" sz="2000" dirty="0" err="1" smtClean="0"/>
              <a:t>yakuni</a:t>
            </a:r>
            <a:endParaRPr lang="en-US" sz="2000" dirty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SAR </a:t>
            </a:r>
            <a:r>
              <a:rPr lang="en-US" sz="2000" dirty="0"/>
              <a:t>= </a:t>
            </a:r>
            <a:r>
              <a:rPr lang="en-US" sz="2000" dirty="0" err="1" smtClean="0"/>
              <a:t>ketma-ket</a:t>
            </a:r>
            <a:r>
              <a:rPr lang="en-US" sz="2000" dirty="0" smtClean="0"/>
              <a:t> </a:t>
            </a:r>
            <a:r>
              <a:rPr lang="en-US" sz="2000" dirty="0" err="1" smtClean="0"/>
              <a:t>taxminiy</a:t>
            </a:r>
            <a:r>
              <a:rPr lang="en-US" sz="2000" dirty="0" smtClean="0"/>
              <a:t> </a:t>
            </a:r>
            <a:r>
              <a:rPr lang="en-US" sz="2000" dirty="0"/>
              <a:t>Register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S/H </a:t>
            </a:r>
            <a:r>
              <a:rPr lang="en-US" sz="2000" dirty="0"/>
              <a:t>= </a:t>
            </a:r>
            <a:r>
              <a:rPr lang="en-US" sz="2000" dirty="0" err="1" smtClean="0"/>
              <a:t>namuna</a:t>
            </a:r>
            <a:r>
              <a:rPr lang="en-US" sz="2000" dirty="0" smtClean="0"/>
              <a:t> </a:t>
            </a:r>
            <a:r>
              <a:rPr lang="en-US" sz="2000" dirty="0" err="1" smtClean="0"/>
              <a:t>olish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tutib</a:t>
            </a:r>
            <a:r>
              <a:rPr lang="en-US" sz="2000" dirty="0" smtClean="0"/>
              <a:t> </a:t>
            </a:r>
            <a:r>
              <a:rPr lang="en-US" sz="2000" dirty="0" err="1" smtClean="0"/>
              <a:t>turish</a:t>
            </a:r>
            <a:r>
              <a:rPr lang="en-US" sz="2000" dirty="0" smtClean="0"/>
              <a:t> </a:t>
            </a:r>
            <a:r>
              <a:rPr lang="en-US" sz="2000" dirty="0" err="1" smtClean="0"/>
              <a:t>sxemasi</a:t>
            </a:r>
            <a:endParaRPr lang="en-US" sz="2000" dirty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V</a:t>
            </a:r>
            <a:r>
              <a:rPr lang="en-US" sz="2000" baseline="-25000" dirty="0" smtClean="0"/>
              <a:t>in</a:t>
            </a:r>
            <a:r>
              <a:rPr lang="en-US" sz="2000" dirty="0" smtClean="0"/>
              <a:t> </a:t>
            </a:r>
            <a:r>
              <a:rPr lang="en-US" sz="2000" dirty="0"/>
              <a:t>= </a:t>
            </a:r>
            <a:r>
              <a:rPr lang="en-US" sz="2000" dirty="0" err="1" smtClean="0"/>
              <a:t>Kirish</a:t>
            </a:r>
            <a:r>
              <a:rPr lang="en-US" sz="2000" dirty="0" smtClean="0"/>
              <a:t> </a:t>
            </a:r>
            <a:r>
              <a:rPr lang="en-US" sz="2000" dirty="0" err="1" smtClean="0"/>
              <a:t>kuchlanishi</a:t>
            </a:r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Comparator = </a:t>
            </a:r>
            <a:r>
              <a:rPr lang="en-US" sz="2000" dirty="0" err="1" smtClean="0"/>
              <a:t>Taqqoslagich</a:t>
            </a:r>
            <a:endParaRPr lang="en-US" sz="2000" dirty="0"/>
          </a:p>
          <a:p>
            <a:pPr>
              <a:buFont typeface="Arial" pitchFamily="34" charset="0"/>
              <a:buChar char="•"/>
            </a:pPr>
            <a:r>
              <a:rPr lang="en-US" sz="2000" dirty="0" err="1" smtClean="0"/>
              <a:t>V</a:t>
            </a:r>
            <a:r>
              <a:rPr lang="en-US" sz="2000" baseline="-25000" dirty="0" err="1" smtClean="0"/>
              <a:t>ref</a:t>
            </a:r>
            <a:r>
              <a:rPr lang="en-US" sz="2000" dirty="0" smtClean="0"/>
              <a:t> </a:t>
            </a:r>
            <a:r>
              <a:rPr lang="en-US" sz="2000" dirty="0"/>
              <a:t>= </a:t>
            </a:r>
            <a:r>
              <a:rPr lang="en-US" sz="2000" dirty="0" err="1" smtClean="0"/>
              <a:t>Referans</a:t>
            </a:r>
            <a:r>
              <a:rPr lang="en-US" sz="2000" dirty="0" smtClean="0"/>
              <a:t> </a:t>
            </a:r>
            <a:r>
              <a:rPr lang="en-US" sz="2000" dirty="0" err="1" smtClean="0"/>
              <a:t>kuchlanish</a:t>
            </a:r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Clock = </a:t>
            </a:r>
            <a:r>
              <a:rPr lang="en-US" sz="2000" dirty="0" err="1" smtClean="0"/>
              <a:t>soat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6" name="Rectangle 5"/>
            <p:cNvSpPr/>
            <p:nvPr/>
          </p:nvSpPr>
          <p:spPr>
            <a:xfrm>
              <a:off x="6685384" y="0"/>
              <a:ext cx="2458616" cy="2002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6685384" y="0"/>
              <a:ext cx="2484000" cy="2002234"/>
              <a:chOff x="6685384" y="0"/>
              <a:chExt cx="2484000" cy="2002234"/>
            </a:xfrm>
          </p:grpSpPr>
          <p:sp>
            <p:nvSpPr>
              <p:cNvPr id="8" name="Rectangle 7"/>
              <p:cNvSpPr/>
              <p:nvPr/>
            </p:nvSpPr>
            <p:spPr>
              <a:xfrm>
                <a:off x="6685384" y="0"/>
                <a:ext cx="2484000" cy="200223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  <a:scene3d>
                <a:camera prst="obliqueTop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>
                <a:prstTxWarp prst="textInflateTop">
                  <a:avLst/>
                </a:prstTxWarp>
              </a:bodyPr>
              <a:lstStyle/>
              <a:p>
                <a:pPr algn="ctr"/>
                <a:endParaRPr lang="en-US" sz="1100" b="1" spc="300" dirty="0">
                  <a:ln w="0"/>
                  <a:solidFill>
                    <a:srgbClr val="7030A0"/>
                  </a:solidFill>
                  <a:effectLst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6760840" y="251938"/>
                <a:ext cx="2383160" cy="1361202"/>
              </a:xfrm>
              <a:prstGeom prst="rect">
                <a:avLst/>
              </a:prstGeom>
            </p:spPr>
            <p:txBody>
              <a:bodyPr>
                <a:prstTxWarp prst="textDeflateInflate">
                  <a:avLst/>
                </a:prstTxWarp>
                <a:spAutoFit/>
              </a:bodyPr>
              <a:lstStyle/>
              <a:p>
                <a:pPr algn="ctr"/>
                <a:r>
                  <a:rPr lang="en-US" b="1" spc="300" dirty="0">
                    <a:ln w="0"/>
                    <a:solidFill>
                      <a:schemeClr val="accent2">
                        <a:lumMod val="75000"/>
                      </a:schemeClr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MEXATRON TIZIMLAR UCHUN </a:t>
                </a:r>
                <a:r>
                  <a:rPr lang="en-US" b="1" spc="300" dirty="0">
                    <a:ln w="0"/>
                    <a:solidFill>
                      <a:srgbClr val="C00000"/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ELEKTRONIKA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4330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019800" cy="1143000"/>
          </a:xfrm>
        </p:spPr>
        <p:txBody>
          <a:bodyPr>
            <a:normAutofit fontScale="90000"/>
          </a:bodyPr>
          <a:lstStyle/>
          <a:p>
            <a:r>
              <a:rPr lang="nn-NO" dirty="0"/>
              <a:t>Ketma-ket taxminiy A/D konvertori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en-US" dirty="0" err="1" smtClean="0"/>
              <a:t>Algoritm</a:t>
            </a:r>
            <a:endParaRPr lang="en-US" dirty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N-</a:t>
            </a:r>
            <a:r>
              <a:rPr lang="en-US" sz="2000" dirty="0" err="1" smtClean="0"/>
              <a:t>bitli</a:t>
            </a:r>
            <a:r>
              <a:rPr lang="en-US" sz="2000" dirty="0" smtClean="0"/>
              <a:t> </a:t>
            </a:r>
            <a:r>
              <a:rPr lang="en-US" sz="2000" dirty="0"/>
              <a:t>DAC </a:t>
            </a:r>
            <a:r>
              <a:rPr lang="en-US" sz="2000" dirty="0" err="1"/>
              <a:t>va</a:t>
            </a:r>
            <a:r>
              <a:rPr lang="en-US" sz="2000" dirty="0"/>
              <a:t> original analog </a:t>
            </a:r>
            <a:r>
              <a:rPr lang="en-US" sz="2000" dirty="0" err="1"/>
              <a:t>natijalardan</a:t>
            </a:r>
            <a:r>
              <a:rPr lang="en-US" sz="2000" dirty="0"/>
              <a:t> </a:t>
            </a:r>
            <a:r>
              <a:rPr lang="en-US" sz="2000" dirty="0" err="1"/>
              <a:t>foydalanadi</a:t>
            </a:r>
            <a:endParaRPr lang="en-US" sz="2000" dirty="0"/>
          </a:p>
          <a:p>
            <a:pPr>
              <a:buFont typeface="Arial" pitchFamily="34" charset="0"/>
              <a:buChar char="•"/>
            </a:pPr>
            <a:r>
              <a:rPr lang="en-US" sz="2000" dirty="0"/>
              <a:t>V</a:t>
            </a:r>
            <a:r>
              <a:rPr lang="en-US" sz="1400" b="1" dirty="0"/>
              <a:t>DAC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V</a:t>
            </a:r>
            <a:r>
              <a:rPr lang="en-US" sz="1400" b="1" dirty="0" err="1"/>
              <a:t>in</a:t>
            </a:r>
            <a:r>
              <a:rPr lang="en-US" sz="2000" dirty="0" err="1"/>
              <a:t>ni</a:t>
            </a:r>
            <a:r>
              <a:rPr lang="en-US" sz="2000" dirty="0"/>
              <a:t> </a:t>
            </a:r>
            <a:r>
              <a:rPr lang="en-US" sz="2000" dirty="0" err="1"/>
              <a:t>ikkilik</a:t>
            </a:r>
            <a:r>
              <a:rPr lang="en-US" sz="2000" dirty="0"/>
              <a:t> </a:t>
            </a:r>
            <a:r>
              <a:rPr lang="en-US" sz="2000" dirty="0" err="1"/>
              <a:t>taqqoslashni</a:t>
            </a:r>
            <a:r>
              <a:rPr lang="en-US" sz="2000" dirty="0"/>
              <a:t> </a:t>
            </a:r>
            <a:r>
              <a:rPr lang="en-US" sz="2000" dirty="0" err="1"/>
              <a:t>amalga</a:t>
            </a:r>
            <a:r>
              <a:rPr lang="en-US" sz="2000" dirty="0"/>
              <a:t> </a:t>
            </a:r>
            <a:r>
              <a:rPr lang="en-US" sz="2000" dirty="0" err="1"/>
              <a:t>oshiradi</a:t>
            </a:r>
            <a:endParaRPr lang="en-US" sz="2000" dirty="0"/>
          </a:p>
          <a:p>
            <a:pPr>
              <a:buFont typeface="Arial" pitchFamily="34" charset="0"/>
              <a:buChar char="•"/>
            </a:pPr>
            <a:r>
              <a:rPr lang="en-US" sz="2000" dirty="0"/>
              <a:t>MSB DAC </a:t>
            </a:r>
            <a:r>
              <a:rPr lang="en-US" sz="2000" dirty="0" err="1"/>
              <a:t>uchun</a:t>
            </a:r>
            <a:r>
              <a:rPr lang="en-US" sz="2000" dirty="0"/>
              <a:t> 1 da </a:t>
            </a:r>
            <a:r>
              <a:rPr lang="en-US" sz="2000" dirty="0" err="1"/>
              <a:t>ishga</a:t>
            </a:r>
            <a:r>
              <a:rPr lang="en-US" sz="2000" dirty="0"/>
              <a:t> </a:t>
            </a:r>
            <a:r>
              <a:rPr lang="en-US" sz="2000" dirty="0" err="1"/>
              <a:t>tushiriladi</a:t>
            </a:r>
            <a:endParaRPr lang="en-US" sz="2000" dirty="0"/>
          </a:p>
          <a:p>
            <a:pPr>
              <a:buFont typeface="Arial" pitchFamily="34" charset="0"/>
              <a:buChar char="•"/>
            </a:pPr>
            <a:r>
              <a:rPr lang="en-US" sz="2000" dirty="0"/>
              <a:t>Agar V</a:t>
            </a:r>
            <a:r>
              <a:rPr lang="en-US" sz="1400" b="1" dirty="0"/>
              <a:t>in</a:t>
            </a:r>
            <a:r>
              <a:rPr lang="en-US" sz="2000" dirty="0"/>
              <a:t> &lt; V</a:t>
            </a:r>
            <a:r>
              <a:rPr lang="en-US" sz="1400" b="1" dirty="0"/>
              <a:t>DAC</a:t>
            </a:r>
            <a:r>
              <a:rPr lang="en-US" sz="2000" dirty="0"/>
              <a:t> (V</a:t>
            </a:r>
            <a:r>
              <a:rPr lang="en-US" sz="1400" b="1" dirty="0"/>
              <a:t>REF</a:t>
            </a:r>
            <a:r>
              <a:rPr lang="en-US" sz="2000" dirty="0"/>
              <a:t> / 2</a:t>
            </a:r>
            <a:r>
              <a:rPr lang="en-US" sz="2000" dirty="0" smtClean="0"/>
              <a:t>^(n=1)) </a:t>
            </a:r>
            <a:r>
              <a:rPr lang="en-US" sz="2000" dirty="0" err="1"/>
              <a:t>boʻlsa</a:t>
            </a:r>
            <a:r>
              <a:rPr lang="en-US" sz="2000" dirty="0"/>
              <a:t>, MSB 0 </a:t>
            </a:r>
            <a:r>
              <a:rPr lang="en-US" sz="2000" dirty="0" err="1"/>
              <a:t>ga</a:t>
            </a:r>
            <a:r>
              <a:rPr lang="en-US" sz="2000" dirty="0"/>
              <a:t> </a:t>
            </a:r>
            <a:r>
              <a:rPr lang="en-US" sz="2000" dirty="0" err="1"/>
              <a:t>tiklanadi</a:t>
            </a:r>
            <a:r>
              <a:rPr lang="en-US" sz="2000" dirty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/>
              <a:t>Agar </a:t>
            </a:r>
            <a:r>
              <a:rPr lang="en-US" sz="2300" dirty="0"/>
              <a:t>V</a:t>
            </a:r>
            <a:r>
              <a:rPr lang="en-US" sz="1400" b="1" dirty="0"/>
              <a:t>in</a:t>
            </a:r>
            <a:r>
              <a:rPr lang="en-US" sz="2000" dirty="0" smtClean="0"/>
              <a:t> </a:t>
            </a:r>
            <a:r>
              <a:rPr lang="en-US" sz="2000" dirty="0"/>
              <a:t>&gt; </a:t>
            </a:r>
            <a:r>
              <a:rPr lang="en-US" sz="2300" dirty="0"/>
              <a:t>V</a:t>
            </a:r>
            <a:r>
              <a:rPr lang="en-US" sz="1400" b="1" dirty="0"/>
              <a:t>DAC</a:t>
            </a:r>
            <a:r>
              <a:rPr lang="en-US" sz="2000" dirty="0" smtClean="0"/>
              <a:t> </a:t>
            </a:r>
            <a:r>
              <a:rPr lang="en-US" sz="2000" dirty="0"/>
              <a:t>(V</a:t>
            </a:r>
            <a:r>
              <a:rPr lang="en-US" sz="1400" b="1" dirty="0"/>
              <a:t>REF</a:t>
            </a:r>
            <a:r>
              <a:rPr lang="en-US" sz="2000" dirty="0"/>
              <a:t> / 2^n) </a:t>
            </a:r>
            <a:r>
              <a:rPr lang="en-US" sz="2000" dirty="0" err="1"/>
              <a:t>ketma-ket</a:t>
            </a:r>
            <a:r>
              <a:rPr lang="en-US" sz="2000" dirty="0"/>
              <a:t> </a:t>
            </a:r>
            <a:r>
              <a:rPr lang="en-US" sz="2000" dirty="0" err="1"/>
              <a:t>bitlar</a:t>
            </a:r>
            <a:r>
              <a:rPr lang="en-US" sz="2000" dirty="0"/>
              <a:t> 1 </a:t>
            </a:r>
            <a:r>
              <a:rPr lang="en-US" sz="2000" dirty="0" err="1"/>
              <a:t>ga</a:t>
            </a:r>
            <a:r>
              <a:rPr lang="en-US" sz="2000" dirty="0"/>
              <a:t> </a:t>
            </a:r>
            <a:r>
              <a:rPr lang="en-US" sz="2000" dirty="0" err="1"/>
              <a:t>o'rnatilsa</a:t>
            </a:r>
            <a:r>
              <a:rPr lang="en-US" sz="2000" dirty="0"/>
              <a:t>, </a:t>
            </a:r>
            <a:r>
              <a:rPr lang="en-US" sz="2000" dirty="0" err="1"/>
              <a:t>aks</a:t>
            </a:r>
            <a:r>
              <a:rPr lang="en-US" sz="2000" dirty="0"/>
              <a:t> </a:t>
            </a:r>
            <a:r>
              <a:rPr lang="en-US" sz="2000" dirty="0" err="1"/>
              <a:t>holda</a:t>
            </a:r>
            <a:r>
              <a:rPr lang="en-US" sz="2000" dirty="0"/>
              <a:t> 0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err="1"/>
              <a:t>Algoritm</a:t>
            </a:r>
            <a:r>
              <a:rPr lang="en-US" sz="2000" dirty="0"/>
              <a:t> </a:t>
            </a:r>
            <a:r>
              <a:rPr lang="en-US" sz="2000" dirty="0" err="1"/>
              <a:t>LSBgacha</a:t>
            </a:r>
            <a:r>
              <a:rPr lang="en-US" sz="2000" dirty="0"/>
              <a:t> </a:t>
            </a:r>
            <a:r>
              <a:rPr lang="en-US" sz="2000" dirty="0" err="1"/>
              <a:t>takrorlanadi</a:t>
            </a:r>
            <a:endParaRPr lang="en-US" sz="2000" dirty="0"/>
          </a:p>
          <a:p>
            <a:pPr>
              <a:buFont typeface="Arial" pitchFamily="34" charset="0"/>
              <a:buChar char="•"/>
            </a:pPr>
            <a:r>
              <a:rPr lang="en-US" sz="2000" dirty="0" err="1"/>
              <a:t>Oxirida</a:t>
            </a:r>
            <a:r>
              <a:rPr lang="en-US" sz="2000" dirty="0"/>
              <a:t> DAC </a:t>
            </a:r>
            <a:r>
              <a:rPr lang="en-US" sz="2000" dirty="0" err="1"/>
              <a:t>kirish</a:t>
            </a:r>
            <a:r>
              <a:rPr lang="en-US" sz="2000" dirty="0"/>
              <a:t> = ADC </a:t>
            </a:r>
            <a:r>
              <a:rPr lang="en-US" sz="2000" dirty="0" err="1"/>
              <a:t>chiqish</a:t>
            </a:r>
            <a:endParaRPr lang="en-US" sz="2000" dirty="0"/>
          </a:p>
          <a:p>
            <a:pPr>
              <a:buFont typeface="Arial" pitchFamily="34" charset="0"/>
              <a:buChar char="•"/>
            </a:pPr>
            <a:r>
              <a:rPr lang="en-US" sz="2000" dirty="0"/>
              <a:t>N-</a:t>
            </a:r>
            <a:r>
              <a:rPr lang="en-US" sz="2000" dirty="0" err="1"/>
              <a:t>bitli</a:t>
            </a:r>
            <a:r>
              <a:rPr lang="en-US" sz="2000" dirty="0"/>
              <a:t> </a:t>
            </a:r>
            <a:r>
              <a:rPr lang="en-US" sz="2000" dirty="0" err="1"/>
              <a:t>konvertatsiya</a:t>
            </a:r>
            <a:r>
              <a:rPr lang="en-US" sz="2000" dirty="0"/>
              <a:t> N ta </a:t>
            </a:r>
            <a:r>
              <a:rPr lang="en-US" sz="2000" dirty="0" err="1"/>
              <a:t>taqqoslash</a:t>
            </a:r>
            <a:r>
              <a:rPr lang="en-US" sz="2000" dirty="0"/>
              <a:t> </a:t>
            </a:r>
            <a:r>
              <a:rPr lang="en-US" sz="2000" dirty="0" err="1"/>
              <a:t>davrini</a:t>
            </a:r>
            <a:r>
              <a:rPr lang="en-US" sz="2000" dirty="0"/>
              <a:t> </a:t>
            </a:r>
            <a:r>
              <a:rPr lang="en-US" sz="2000" dirty="0" err="1"/>
              <a:t>talab</a:t>
            </a:r>
            <a:r>
              <a:rPr lang="en-US" sz="2000" dirty="0"/>
              <a:t> </a:t>
            </a:r>
            <a:r>
              <a:rPr lang="en-US" sz="2000" dirty="0" err="1"/>
              <a:t>qiladi</a:t>
            </a:r>
            <a:endParaRPr lang="en-US" sz="2000" dirty="0"/>
          </a:p>
        </p:txBody>
      </p:sp>
      <p:grpSp>
        <p:nvGrpSpPr>
          <p:cNvPr id="4" name="Group 3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5" name="Rectangle 4"/>
            <p:cNvSpPr/>
            <p:nvPr/>
          </p:nvSpPr>
          <p:spPr>
            <a:xfrm>
              <a:off x="6685384" y="0"/>
              <a:ext cx="2458616" cy="2002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6685384" y="0"/>
              <a:ext cx="2484000" cy="2002234"/>
              <a:chOff x="6685384" y="0"/>
              <a:chExt cx="2484000" cy="2002234"/>
            </a:xfrm>
          </p:grpSpPr>
          <p:sp>
            <p:nvSpPr>
              <p:cNvPr id="7" name="Rectangle 6"/>
              <p:cNvSpPr/>
              <p:nvPr/>
            </p:nvSpPr>
            <p:spPr>
              <a:xfrm>
                <a:off x="6685384" y="0"/>
                <a:ext cx="2484000" cy="200223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  <a:scene3d>
                <a:camera prst="obliqueTop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>
                <a:prstTxWarp prst="textInflateTop">
                  <a:avLst/>
                </a:prstTxWarp>
              </a:bodyPr>
              <a:lstStyle/>
              <a:p>
                <a:pPr algn="ctr"/>
                <a:endParaRPr lang="en-US" sz="1100" b="1" spc="300" dirty="0">
                  <a:ln w="0"/>
                  <a:solidFill>
                    <a:srgbClr val="7030A0"/>
                  </a:solidFill>
                  <a:effectLst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8" name="Rectangle 7"/>
              <p:cNvSpPr/>
              <p:nvPr/>
            </p:nvSpPr>
            <p:spPr>
              <a:xfrm>
                <a:off x="6760840" y="251938"/>
                <a:ext cx="2383160" cy="1361202"/>
              </a:xfrm>
              <a:prstGeom prst="rect">
                <a:avLst/>
              </a:prstGeom>
            </p:spPr>
            <p:txBody>
              <a:bodyPr>
                <a:prstTxWarp prst="textDeflateInflate">
                  <a:avLst/>
                </a:prstTxWarp>
                <a:spAutoFit/>
              </a:bodyPr>
              <a:lstStyle/>
              <a:p>
                <a:pPr algn="ctr"/>
                <a:r>
                  <a:rPr lang="en-US" b="1" spc="300" dirty="0">
                    <a:ln w="0"/>
                    <a:solidFill>
                      <a:schemeClr val="accent2">
                        <a:lumMod val="75000"/>
                      </a:schemeClr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MEXATRON TIZIMLAR UCHUN </a:t>
                </a:r>
                <a:r>
                  <a:rPr lang="en-US" b="1" spc="300" dirty="0">
                    <a:ln w="0"/>
                    <a:solidFill>
                      <a:srgbClr val="C00000"/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ELEKTRONIKA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08302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334000" cy="1143000"/>
          </a:xfrm>
        </p:spPr>
        <p:txBody>
          <a:bodyPr/>
          <a:lstStyle/>
          <a:p>
            <a:r>
              <a:rPr lang="en-US" dirty="0" smtClean="0"/>
              <a:t>Flash A/D </a:t>
            </a:r>
            <a:r>
              <a:rPr lang="en-US" dirty="0" err="1" smtClean="0"/>
              <a:t>konvertori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105400" cy="4525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en-US" dirty="0" smtClean="0"/>
              <a:t>Parallel ADC deb ham </a:t>
            </a:r>
            <a:r>
              <a:rPr lang="en-US" dirty="0" err="1" smtClean="0"/>
              <a:t>nomlanadi</a:t>
            </a:r>
            <a:endParaRPr lang="en-US" dirty="0" smtClean="0"/>
          </a:p>
          <a:p>
            <a:pPr>
              <a:buFont typeface="Wingdings" pitchFamily="2" charset="2"/>
              <a:buChar char="§"/>
            </a:pPr>
            <a:r>
              <a:rPr lang="en-US" dirty="0" err="1" smtClean="0"/>
              <a:t>Elementlar</a:t>
            </a:r>
            <a:endParaRPr lang="en-US" dirty="0" smtClean="0"/>
          </a:p>
          <a:p>
            <a:pPr lvl="1">
              <a:buFont typeface="Arial" pitchFamily="34" charset="0"/>
              <a:buChar char="•"/>
            </a:pPr>
            <a:r>
              <a:rPr lang="en-US" dirty="0" err="1" smtClean="0"/>
              <a:t>Enkodr</a:t>
            </a:r>
            <a:r>
              <a:rPr lang="en-US" dirty="0" smtClean="0"/>
              <a:t> –  </a:t>
            </a:r>
            <a:r>
              <a:rPr lang="en-US" dirty="0" err="1" smtClean="0"/>
              <a:t>Taqqoslagich</a:t>
            </a:r>
            <a:r>
              <a:rPr lang="en-US" dirty="0" smtClean="0"/>
              <a:t> (</a:t>
            </a:r>
            <a:r>
              <a:rPr lang="en-US" dirty="0" err="1" smtClean="0"/>
              <a:t>komparator</a:t>
            </a:r>
            <a:r>
              <a:rPr lang="en-US" dirty="0" smtClean="0"/>
              <a:t>)</a:t>
            </a:r>
            <a:r>
              <a:rPr lang="en-US" dirty="0" err="1" smtClean="0"/>
              <a:t>larning</a:t>
            </a:r>
            <a:r>
              <a:rPr lang="en-US" dirty="0" smtClean="0"/>
              <a:t> </a:t>
            </a:r>
            <a:r>
              <a:rPr lang="en-US" dirty="0" err="1" smtClean="0"/>
              <a:t>chiqishidagi</a:t>
            </a:r>
            <a:r>
              <a:rPr lang="en-US" dirty="0" smtClean="0"/>
              <a:t> </a:t>
            </a:r>
            <a:r>
              <a:rPr lang="en-US" dirty="0" err="1" smtClean="0"/>
              <a:t>signallarni</a:t>
            </a:r>
            <a:r>
              <a:rPr lang="en-US" dirty="0" smtClean="0"/>
              <a:t> </a:t>
            </a:r>
            <a:r>
              <a:rPr lang="en-US" dirty="0" err="1" smtClean="0"/>
              <a:t>ikkilikka</a:t>
            </a:r>
            <a:r>
              <a:rPr lang="en-US" dirty="0" smtClean="0"/>
              <a:t> </a:t>
            </a:r>
            <a:r>
              <a:rPr lang="en-US" dirty="0" err="1" smtClean="0"/>
              <a:t>o’tkazadi</a:t>
            </a:r>
            <a:endParaRPr lang="en-US" i="1" dirty="0" smtClean="0"/>
          </a:p>
          <a:p>
            <a:pPr lvl="1">
              <a:buFont typeface="Arial" pitchFamily="34" charset="0"/>
              <a:buChar char="•"/>
            </a:pPr>
            <a:r>
              <a:rPr lang="en-US" dirty="0" err="1"/>
              <a:t>Taqqoslagich</a:t>
            </a:r>
            <a:r>
              <a:rPr lang="en-US" dirty="0"/>
              <a:t> (</a:t>
            </a:r>
            <a:r>
              <a:rPr lang="en-US" dirty="0" err="1"/>
              <a:t>komparator</a:t>
            </a:r>
            <a:r>
              <a:rPr lang="en-US" dirty="0"/>
              <a:t>)lar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76" r="-1686"/>
          <a:stretch>
            <a:fillRect/>
          </a:stretch>
        </p:blipFill>
        <p:spPr bwMode="auto">
          <a:xfrm>
            <a:off x="5562600" y="2060915"/>
            <a:ext cx="2933699" cy="2358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File:Op-Amp Comparator.sv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7061" y="4495800"/>
            <a:ext cx="2644775" cy="793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 V_\mathrm{out} = \left\{\begin{matrix} V_\mathrm{S+} &amp; V_1 &gt; V_2 \\ V_\mathrm{S-} &amp; V_1 &lt; V_2 \end{matrix}\right. 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9817" y="5638800"/>
            <a:ext cx="2319264" cy="605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029200" y="2746715"/>
            <a:ext cx="963725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r"/>
            <a:r>
              <a:rPr lang="en-US" dirty="0" err="1" smtClean="0"/>
              <a:t>Sakkizlik</a:t>
            </a:r>
            <a:endParaRPr lang="en-US" dirty="0" smtClean="0"/>
          </a:p>
          <a:p>
            <a:pPr algn="r"/>
            <a:r>
              <a:rPr lang="en-US" dirty="0" err="1" smtClean="0"/>
              <a:t>kirish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7930085" y="2822915"/>
            <a:ext cx="843501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 err="1" smtClean="0"/>
              <a:t>Ikkilik</a:t>
            </a:r>
            <a:endParaRPr lang="en-US" dirty="0" smtClean="0"/>
          </a:p>
          <a:p>
            <a:r>
              <a:rPr lang="en-US" dirty="0" err="1" smtClean="0"/>
              <a:t>chiqish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10" name="Rectangle 9"/>
            <p:cNvSpPr/>
            <p:nvPr/>
          </p:nvSpPr>
          <p:spPr>
            <a:xfrm>
              <a:off x="6685384" y="0"/>
              <a:ext cx="2458616" cy="2002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6685384" y="0"/>
              <a:ext cx="2484000" cy="2002234"/>
              <a:chOff x="6685384" y="0"/>
              <a:chExt cx="2484000" cy="2002234"/>
            </a:xfrm>
          </p:grpSpPr>
          <p:sp>
            <p:nvSpPr>
              <p:cNvPr id="12" name="Rectangle 11"/>
              <p:cNvSpPr/>
              <p:nvPr/>
            </p:nvSpPr>
            <p:spPr>
              <a:xfrm>
                <a:off x="6685384" y="0"/>
                <a:ext cx="2484000" cy="200223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  <a:scene3d>
                <a:camera prst="obliqueTop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>
                <a:prstTxWarp prst="textInflateTop">
                  <a:avLst/>
                </a:prstTxWarp>
              </a:bodyPr>
              <a:lstStyle/>
              <a:p>
                <a:pPr algn="ctr"/>
                <a:endParaRPr lang="en-US" sz="1100" b="1" spc="300" dirty="0">
                  <a:ln w="0"/>
                  <a:solidFill>
                    <a:srgbClr val="7030A0"/>
                  </a:solidFill>
                  <a:effectLst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6760840" y="251938"/>
                <a:ext cx="2383160" cy="1361202"/>
              </a:xfrm>
              <a:prstGeom prst="rect">
                <a:avLst/>
              </a:prstGeom>
            </p:spPr>
            <p:txBody>
              <a:bodyPr>
                <a:prstTxWarp prst="textDeflateInflate">
                  <a:avLst/>
                </a:prstTxWarp>
                <a:spAutoFit/>
              </a:bodyPr>
              <a:lstStyle/>
              <a:p>
                <a:pPr algn="ctr"/>
                <a:r>
                  <a:rPr lang="en-US" b="1" spc="300" dirty="0">
                    <a:ln w="0"/>
                    <a:solidFill>
                      <a:schemeClr val="accent2">
                        <a:lumMod val="75000"/>
                      </a:schemeClr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MEXATRON TIZIMLAR UCHUN </a:t>
                </a:r>
                <a:r>
                  <a:rPr lang="en-US" b="1" spc="300" dirty="0">
                    <a:ln w="0"/>
                    <a:solidFill>
                      <a:srgbClr val="C00000"/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ELEKTRONIKA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85216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029200" cy="1143000"/>
          </a:xfrm>
        </p:spPr>
        <p:txBody>
          <a:bodyPr/>
          <a:lstStyle/>
          <a:p>
            <a:r>
              <a:rPr lang="en-US" dirty="0"/>
              <a:t>Flash A/D </a:t>
            </a:r>
            <a:r>
              <a:rPr lang="en-US" dirty="0" err="1"/>
              <a:t>konvertori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5595937" cy="4525963"/>
              </a:xfrm>
            </p:spPr>
            <p:txBody>
              <a:bodyPr>
                <a:normAutofit/>
              </a:bodyPr>
              <a:lstStyle/>
              <a:p>
                <a:pPr>
                  <a:buFont typeface="Wingdings" pitchFamily="2" charset="2"/>
                  <a:buChar char="§"/>
                </a:pPr>
                <a:r>
                  <a:rPr lang="en-US" dirty="0" err="1" smtClean="0"/>
                  <a:t>Algoritm</a:t>
                </a:r>
                <a:endParaRPr lang="en-US" dirty="0" smtClean="0"/>
              </a:p>
              <a:p>
                <a:pPr lvl="1"/>
                <a:r>
                  <a:rPr lang="en-US" sz="2000" dirty="0" smtClean="0"/>
                  <a:t>V</a:t>
                </a:r>
                <a:r>
                  <a:rPr lang="en-US" sz="2000" baseline="-25000" dirty="0" smtClean="0"/>
                  <a:t>in</a:t>
                </a:r>
                <a:r>
                  <a:rPr lang="en-US" sz="2000" dirty="0" smtClean="0"/>
                  <a:t> </a:t>
                </a:r>
                <a:r>
                  <a:rPr lang="en-US" sz="2000" dirty="0" err="1"/>
                  <a:t>qiymat</a:t>
                </a:r>
                <a:r>
                  <a:rPr lang="en-US" sz="2000" dirty="0"/>
                  <a:t> </a:t>
                </a:r>
                <a:r>
                  <a:rPr lang="en-US" sz="2000" dirty="0" err="1"/>
                  <a:t>ikki</a:t>
                </a:r>
                <a:r>
                  <a:rPr lang="en-US" sz="2000" dirty="0"/>
                  <a:t> </a:t>
                </a:r>
                <a:r>
                  <a:rPr lang="en-US" sz="2000" dirty="0" err="1"/>
                  <a:t>taqqoslash</a:t>
                </a:r>
                <a:r>
                  <a:rPr lang="en-US" sz="2000" dirty="0"/>
                  <a:t> </a:t>
                </a:r>
                <a:r>
                  <a:rPr lang="en-US" sz="2000" dirty="0" err="1"/>
                  <a:t>o'rtasida</a:t>
                </a:r>
                <a:r>
                  <a:rPr lang="en-US" sz="2000" dirty="0"/>
                  <a:t> </a:t>
                </a:r>
                <a:r>
                  <a:rPr lang="en-US" sz="2000" dirty="0" err="1"/>
                  <a:t>joylashgan</a:t>
                </a:r>
                <a:endParaRPr lang="en-US" sz="2000" dirty="0" smtClean="0"/>
              </a:p>
              <a:p>
                <a:pPr lvl="1"/>
                <a:r>
                  <a:rPr lang="en-US" sz="2000" dirty="0" err="1" smtClean="0"/>
                  <a:t>Rezalutsiya</a:t>
                </a:r>
                <a:r>
                  <a:rPr lang="en-US" sz="2000" dirty="0" smtClean="0"/>
                  <a:t>  </a:t>
                </a:r>
                <a14:m>
                  <m:oMath xmlns:m="http://schemas.openxmlformats.org/officeDocument/2006/math">
                    <m:r>
                      <a:rPr lang="en-US" sz="2000" i="1" smtClean="0">
                        <a:latin typeface="Cambria Math"/>
                        <a:ea typeface="Cambria Math"/>
                      </a:rPr>
                      <m:t>∆</m:t>
                    </m:r>
                    <m:r>
                      <a:rPr lang="en-US" sz="2000" b="0" i="1" smtClean="0">
                        <a:latin typeface="Cambria Math"/>
                        <a:ea typeface="Cambria Math"/>
                      </a:rPr>
                      <m:t>𝑉</m:t>
                    </m:r>
                    <m:r>
                      <a:rPr lang="en-US" sz="2000" b="0" i="1" smtClean="0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latin typeface="Cambria Math"/>
                                <a:ea typeface="Cambria Math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/>
                                <a:ea typeface="Cambria Math"/>
                              </a:rPr>
                              <m:t>𝑟𝑒𝑓</m:t>
                            </m:r>
                          </m:sub>
                        </m:sSub>
                      </m:num>
                      <m:den>
                        <m:sSup>
                          <m:s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/>
                                <a:ea typeface="Cambria Math"/>
                              </a:rPr>
                              <m:t>𝑁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2000" b="0" dirty="0" smtClean="0">
                    <a:ea typeface="Cambria Math"/>
                  </a:rPr>
                  <a:t>; </a:t>
                </a:r>
              </a:p>
              <a:p>
                <a:pPr lvl="1"/>
                <a:r>
                  <a:rPr lang="en-US" sz="2000" b="0" dirty="0" smtClean="0">
                    <a:ea typeface="Cambria Math"/>
                  </a:rPr>
                  <a:t>N= </a:t>
                </a:r>
                <a:r>
                  <a:rPr lang="en-US" sz="2000" b="0" dirty="0" err="1" smtClean="0">
                    <a:ea typeface="Cambria Math"/>
                  </a:rPr>
                  <a:t>Enkodrning</a:t>
                </a:r>
                <a:r>
                  <a:rPr lang="en-US" sz="2000" b="0" dirty="0" smtClean="0">
                    <a:ea typeface="Cambria Math"/>
                  </a:rPr>
                  <a:t> </a:t>
                </a:r>
                <a:r>
                  <a:rPr lang="en-US" sz="2000" b="0" dirty="0" err="1" smtClean="0">
                    <a:ea typeface="Cambria Math"/>
                  </a:rPr>
                  <a:t>chiqish</a:t>
                </a:r>
                <a:r>
                  <a:rPr lang="en-US" sz="2000" b="0" dirty="0" smtClean="0">
                    <a:ea typeface="Cambria Math"/>
                  </a:rPr>
                  <a:t> </a:t>
                </a:r>
                <a:r>
                  <a:rPr lang="en-US" sz="2000" b="0" dirty="0" err="1" smtClean="0">
                    <a:ea typeface="Cambria Math"/>
                  </a:rPr>
                  <a:t>bitlari</a:t>
                </a:r>
                <a:endParaRPr lang="en-US" sz="2000" b="0" dirty="0" smtClean="0">
                  <a:ea typeface="Cambria Math"/>
                </a:endParaRPr>
              </a:p>
              <a:p>
                <a:pPr lvl="1"/>
                <a:r>
                  <a:rPr lang="en-US" sz="2000" dirty="0" err="1" smtClean="0"/>
                  <a:t>Komparatorlar</a:t>
                </a:r>
                <a:r>
                  <a:rPr lang="en-US" sz="2000" dirty="0" smtClean="0"/>
                  <a:t> =&gt; 2</a:t>
                </a:r>
                <a:r>
                  <a:rPr lang="en-US" sz="2000" baseline="30000" dirty="0" smtClean="0"/>
                  <a:t>N</a:t>
                </a:r>
                <a:r>
                  <a:rPr lang="en-US" sz="2000" dirty="0" smtClean="0"/>
                  <a:t>-1</a:t>
                </a:r>
              </a:p>
              <a:p>
                <a:pPr lvl="1"/>
                <a:endParaRPr lang="en-US" sz="2000" dirty="0"/>
              </a:p>
              <a:p>
                <a:pPr lvl="1"/>
                <a:r>
                  <a:rPr lang="en-US" sz="2000" dirty="0" err="1" smtClean="0"/>
                  <a:t>Misol</a:t>
                </a:r>
                <a:r>
                  <a:rPr lang="en-US" sz="2000" dirty="0" smtClean="0"/>
                  <a:t>: </a:t>
                </a:r>
                <a:r>
                  <a:rPr lang="en-US" sz="2000" dirty="0" err="1" smtClean="0"/>
                  <a:t>V</a:t>
                </a:r>
                <a:r>
                  <a:rPr lang="en-US" sz="2000" baseline="-25000" dirty="0" err="1" smtClean="0"/>
                  <a:t>ref</a:t>
                </a:r>
                <a:r>
                  <a:rPr lang="en-US" sz="2000" dirty="0"/>
                  <a:t> </a:t>
                </a:r>
                <a:r>
                  <a:rPr lang="en-US" sz="2000" dirty="0" smtClean="0"/>
                  <a:t>8V, </a:t>
                </a:r>
                <a:r>
                  <a:rPr lang="en-US" sz="2000" dirty="0" err="1" smtClean="0"/>
                  <a:t>enkoder</a:t>
                </a:r>
                <a:r>
                  <a:rPr lang="en-US" sz="2000" dirty="0" smtClean="0"/>
                  <a:t> 3-bit</a:t>
                </a:r>
              </a:p>
              <a:p>
                <a:pPr lvl="2"/>
                <a:r>
                  <a:rPr lang="en-US" sz="1600" dirty="0" err="1" smtClean="0"/>
                  <a:t>Rezolyutsiya</a:t>
                </a:r>
                <a:r>
                  <a:rPr lang="en-US" sz="1600" dirty="0" smtClean="0"/>
                  <a:t> </a:t>
                </a:r>
                <a14:m>
                  <m:oMath xmlns:m="http://schemas.openxmlformats.org/officeDocument/2006/math">
                    <m:r>
                      <a:rPr lang="en-US" sz="1600" i="1">
                        <a:latin typeface="Cambria Math"/>
                        <a:ea typeface="Cambria Math"/>
                      </a:rPr>
                      <m:t>∆</m:t>
                    </m:r>
                    <m:r>
                      <a:rPr lang="en-US" sz="1600" i="1">
                        <a:latin typeface="Cambria Math"/>
                        <a:ea typeface="Cambria Math"/>
                      </a:rPr>
                      <m:t>𝑉</m:t>
                    </m:r>
                    <m:r>
                      <a:rPr lang="en-US" sz="1600" i="1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en-US" sz="1600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en-US" sz="1600" b="0" i="1" smtClean="0">
                            <a:latin typeface="Cambria Math"/>
                            <a:ea typeface="Cambria Math"/>
                          </a:rPr>
                          <m:t>8</m:t>
                        </m:r>
                      </m:num>
                      <m:den>
                        <m:sSup>
                          <m:sSupPr>
                            <m:ctrlPr>
                              <a:rPr lang="en-US" sz="1600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sz="1600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e>
                          <m:sup>
                            <m:r>
                              <a:rPr lang="en-US" sz="1600" b="0" i="1" smtClean="0">
                                <a:latin typeface="Cambria Math"/>
                                <a:ea typeface="Cambria Math"/>
                              </a:rPr>
                              <m:t>3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1600" dirty="0" smtClean="0"/>
                  <a:t> = 1.0V</a:t>
                </a:r>
              </a:p>
              <a:p>
                <a:pPr lvl="2"/>
                <a:r>
                  <a:rPr lang="en-US" sz="1600" dirty="0" err="1" smtClean="0"/>
                  <a:t>Komparatorlar</a:t>
                </a:r>
                <a:r>
                  <a:rPr lang="en-US" sz="1600" dirty="0" smtClean="0"/>
                  <a:t> 2</a:t>
                </a:r>
                <a:r>
                  <a:rPr lang="en-US" sz="1600" baseline="30000" dirty="0" smtClean="0"/>
                  <a:t>3</a:t>
                </a:r>
                <a:r>
                  <a:rPr lang="en-US" sz="1600" dirty="0" smtClean="0"/>
                  <a:t>-1=7</a:t>
                </a:r>
                <a:endParaRPr lang="en-US" sz="1600" dirty="0"/>
              </a:p>
              <a:p>
                <a:pPr lvl="1"/>
                <a:r>
                  <a:rPr lang="en-US" sz="2000" dirty="0" smtClean="0"/>
                  <a:t>1 ta </a:t>
                </a:r>
                <a:r>
                  <a:rPr lang="en-US" sz="2000" dirty="0" err="1" smtClean="0"/>
                  <a:t>enkoderning</a:t>
                </a:r>
                <a:r>
                  <a:rPr lang="en-US" sz="2000" dirty="0" smtClean="0"/>
                  <a:t> </a:t>
                </a:r>
                <a:r>
                  <a:rPr lang="en-US" sz="2000" dirty="0" err="1" smtClean="0"/>
                  <a:t>ortishi</a:t>
                </a:r>
                <a:r>
                  <a:rPr lang="en-US" sz="2000" dirty="0" smtClean="0"/>
                  <a:t> </a:t>
                </a:r>
                <a:r>
                  <a:rPr lang="en-US" sz="2000" dirty="0" err="1" smtClean="0"/>
                  <a:t>komparatorlar</a:t>
                </a:r>
                <a:r>
                  <a:rPr lang="en-US" sz="2000" dirty="0" smtClean="0"/>
                  <a:t>-</a:t>
                </a:r>
              </a:p>
              <a:p>
                <a:pPr marL="457200" lvl="1" indent="0">
                  <a:buNone/>
                </a:pPr>
                <a:r>
                  <a:rPr lang="en-US" sz="2000" dirty="0"/>
                  <a:t> </a:t>
                </a:r>
                <a:r>
                  <a:rPr lang="en-US" sz="2000" dirty="0" smtClean="0"/>
                  <a:t>    </a:t>
                </a:r>
                <a:r>
                  <a:rPr lang="en-US" sz="2000" dirty="0" err="1" smtClean="0"/>
                  <a:t>ning</a:t>
                </a:r>
                <a:r>
                  <a:rPr lang="en-US" sz="2000" dirty="0" smtClean="0"/>
                  <a:t> 2 </a:t>
                </a:r>
                <a:r>
                  <a:rPr lang="en-US" sz="2000" dirty="0" err="1" smtClean="0"/>
                  <a:t>barobar</a:t>
                </a:r>
                <a:r>
                  <a:rPr lang="en-US" sz="2000" dirty="0" smtClean="0"/>
                  <a:t> </a:t>
                </a:r>
                <a:r>
                  <a:rPr lang="en-US" sz="2000" dirty="0" err="1" smtClean="0"/>
                  <a:t>ko’payishiga</a:t>
                </a:r>
                <a:r>
                  <a:rPr lang="en-US" sz="2000" dirty="0" smtClean="0"/>
                  <a:t> </a:t>
                </a:r>
                <a:r>
                  <a:rPr lang="en-US" sz="2000" dirty="0" err="1" smtClean="0"/>
                  <a:t>olib</a:t>
                </a:r>
                <a:r>
                  <a:rPr lang="en-US" sz="2000" dirty="0" smtClean="0"/>
                  <a:t> </a:t>
                </a:r>
                <a:r>
                  <a:rPr lang="en-US" sz="2000" dirty="0" err="1" smtClean="0"/>
                  <a:t>keladi</a:t>
                </a:r>
                <a:endParaRPr lang="en-US" sz="2000" dirty="0" smtClean="0"/>
              </a:p>
              <a:p>
                <a:pPr lvl="1"/>
                <a:endParaRPr lang="en-US" sz="2000" dirty="0" smtClean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5595937" cy="4525963"/>
              </a:xfrm>
              <a:blipFill>
                <a:blip r:embed="rId2"/>
                <a:stretch>
                  <a:fillRect l="-1852" t="-229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" name="Group 8"/>
          <p:cNvGrpSpPr/>
          <p:nvPr/>
        </p:nvGrpSpPr>
        <p:grpSpPr>
          <a:xfrm>
            <a:off x="5613896" y="2131070"/>
            <a:ext cx="3428047" cy="3888730"/>
            <a:chOff x="5613896" y="1338590"/>
            <a:chExt cx="3428047" cy="3888730"/>
          </a:xfrm>
        </p:grpSpPr>
        <p:pic>
          <p:nvPicPr>
            <p:cNvPr id="4" name="Picture 2" descr="C:\Users\AlSaibie\Documents\02 ACADEMIC\FALL '12\ME 6405 Mechatronics\ADC Lectures\Flash_ADC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38800" y="1371600"/>
              <a:ext cx="3403143" cy="3855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5613896" y="4267200"/>
              <a:ext cx="691216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400" dirty="0" smtClean="0"/>
                <a:t>Analog</a:t>
              </a:r>
            </a:p>
            <a:p>
              <a:pPr algn="ctr"/>
              <a:r>
                <a:rPr lang="en-US" sz="1400" dirty="0" err="1" smtClean="0"/>
                <a:t>kirish</a:t>
              </a:r>
              <a:endParaRPr lang="en-US" sz="1400" dirty="0"/>
            </a:p>
          </p:txBody>
        </p:sp>
        <p:sp>
          <p:nvSpPr>
            <p:cNvPr id="7" name="Rectangle 6"/>
            <p:cNvSpPr/>
            <p:nvPr/>
          </p:nvSpPr>
          <p:spPr>
            <a:xfrm>
              <a:off x="7848600" y="2819400"/>
              <a:ext cx="457200" cy="48006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747622" y="2930064"/>
              <a:ext cx="659155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50" dirty="0" err="1" smtClean="0"/>
                <a:t>Enkoder</a:t>
              </a:r>
              <a:endParaRPr lang="en-US" sz="1050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7094720" y="1338590"/>
              <a:ext cx="1327608" cy="26161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>
              <a:spAutoFit/>
            </a:bodyPr>
            <a:lstStyle/>
            <a:p>
              <a:r>
                <a:rPr lang="en-US" sz="1100" dirty="0" err="1"/>
                <a:t>Referans</a:t>
              </a:r>
              <a:r>
                <a:rPr lang="en-US" sz="1100" dirty="0"/>
                <a:t> </a:t>
              </a:r>
              <a:r>
                <a:rPr lang="en-US" sz="1100" dirty="0" err="1"/>
                <a:t>kuchlanish</a:t>
              </a:r>
              <a:endParaRPr lang="en-US" sz="1100" dirty="0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11" name="Rectangle 10"/>
            <p:cNvSpPr/>
            <p:nvPr/>
          </p:nvSpPr>
          <p:spPr>
            <a:xfrm>
              <a:off x="6685384" y="0"/>
              <a:ext cx="2458616" cy="2002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6685384" y="0"/>
              <a:ext cx="2484000" cy="2002234"/>
              <a:chOff x="6685384" y="0"/>
              <a:chExt cx="2484000" cy="2002234"/>
            </a:xfrm>
          </p:grpSpPr>
          <p:sp>
            <p:nvSpPr>
              <p:cNvPr id="13" name="Rectangle 12"/>
              <p:cNvSpPr/>
              <p:nvPr/>
            </p:nvSpPr>
            <p:spPr>
              <a:xfrm>
                <a:off x="6685384" y="0"/>
                <a:ext cx="2484000" cy="200223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  <a:scene3d>
                <a:camera prst="obliqueTop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>
                <a:prstTxWarp prst="textInflateTop">
                  <a:avLst/>
                </a:prstTxWarp>
              </a:bodyPr>
              <a:lstStyle/>
              <a:p>
                <a:pPr algn="ctr"/>
                <a:endParaRPr lang="en-US" sz="1100" b="1" spc="300" dirty="0">
                  <a:ln w="0"/>
                  <a:solidFill>
                    <a:srgbClr val="7030A0"/>
                  </a:solidFill>
                  <a:effectLst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6760840" y="251938"/>
                <a:ext cx="2383160" cy="1361202"/>
              </a:xfrm>
              <a:prstGeom prst="rect">
                <a:avLst/>
              </a:prstGeom>
            </p:spPr>
            <p:txBody>
              <a:bodyPr>
                <a:prstTxWarp prst="textDeflateInflate">
                  <a:avLst/>
                </a:prstTxWarp>
                <a:spAutoFit/>
              </a:bodyPr>
              <a:lstStyle/>
              <a:p>
                <a:pPr algn="ctr"/>
                <a:r>
                  <a:rPr lang="en-US" b="1" spc="300" dirty="0">
                    <a:ln w="0"/>
                    <a:solidFill>
                      <a:schemeClr val="accent2">
                        <a:lumMod val="75000"/>
                      </a:schemeClr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MEXATRON TIZIMLAR UCHUN </a:t>
                </a:r>
                <a:r>
                  <a:rPr lang="en-US" b="1" spc="300" dirty="0">
                    <a:ln w="0"/>
                    <a:solidFill>
                      <a:srgbClr val="C00000"/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ELEKTRONIKA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1551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4953953" y="2092285"/>
            <a:ext cx="4190047" cy="4308515"/>
            <a:chOff x="5613896" y="1338590"/>
            <a:chExt cx="3428047" cy="3888730"/>
          </a:xfrm>
        </p:grpSpPr>
        <p:pic>
          <p:nvPicPr>
            <p:cNvPr id="21" name="Picture 2" descr="C:\Users\AlSaibie\Documents\02 ACADEMIC\FALL '12\ME 6405 Mechatronics\ADC Lectures\Flash_ADC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38800" y="1371600"/>
              <a:ext cx="3403143" cy="3855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Box 21"/>
            <p:cNvSpPr txBox="1"/>
            <p:nvPr/>
          </p:nvSpPr>
          <p:spPr>
            <a:xfrm>
              <a:off x="5613896" y="4267200"/>
              <a:ext cx="691216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400" dirty="0" smtClean="0"/>
                <a:t>Analog</a:t>
              </a:r>
            </a:p>
            <a:p>
              <a:pPr algn="ctr"/>
              <a:r>
                <a:rPr lang="en-US" sz="1400" dirty="0" err="1" smtClean="0"/>
                <a:t>kirish</a:t>
              </a:r>
              <a:endParaRPr lang="en-US" sz="1400" dirty="0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7848600" y="2819400"/>
              <a:ext cx="457200" cy="48006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7747622" y="2930064"/>
              <a:ext cx="659155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50" dirty="0" err="1" smtClean="0"/>
                <a:t>Enkoder</a:t>
              </a:r>
              <a:endParaRPr lang="en-US" sz="1050" dirty="0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7094720" y="1338590"/>
              <a:ext cx="1327608" cy="26161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>
              <a:spAutoFit/>
            </a:bodyPr>
            <a:lstStyle/>
            <a:p>
              <a:r>
                <a:rPr lang="en-US" sz="1100" dirty="0" err="1"/>
                <a:t>Referans</a:t>
              </a:r>
              <a:r>
                <a:rPr lang="en-US" sz="1100" dirty="0"/>
                <a:t> </a:t>
              </a:r>
              <a:r>
                <a:rPr lang="en-US" sz="1100" dirty="0" err="1"/>
                <a:t>kuchlanish</a:t>
              </a:r>
              <a:endParaRPr lang="en-US" sz="1100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228184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Flash A/D </a:t>
            </a:r>
            <a:r>
              <a:rPr lang="en-US" dirty="0" err="1" smtClean="0"/>
              <a:t>konvertori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(</a:t>
            </a:r>
            <a:r>
              <a:rPr lang="en-US" dirty="0" err="1" smtClean="0"/>
              <a:t>misol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600200"/>
            <a:ext cx="4876801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000" dirty="0" smtClean="0"/>
              <a:t>V</a:t>
            </a:r>
            <a:r>
              <a:rPr lang="en-US" sz="2000" baseline="-25000" dirty="0" smtClean="0"/>
              <a:t>in </a:t>
            </a:r>
            <a:r>
              <a:rPr lang="en-US" sz="2000" dirty="0" smtClean="0"/>
              <a:t>= 5.5V, </a:t>
            </a:r>
            <a:r>
              <a:rPr lang="en-US" sz="2000" dirty="0" err="1" smtClean="0"/>
              <a:t>V</a:t>
            </a:r>
            <a:r>
              <a:rPr lang="en-US" sz="2000" baseline="-25000" dirty="0" err="1" smtClean="0"/>
              <a:t>ref</a:t>
            </a:r>
            <a:r>
              <a:rPr lang="en-US" sz="2000" dirty="0" smtClean="0"/>
              <a:t>= 8V</a:t>
            </a:r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r>
              <a:rPr lang="en-US" sz="2000" dirty="0" smtClean="0"/>
              <a:t>V</a:t>
            </a:r>
            <a:r>
              <a:rPr lang="en-US" sz="2000" baseline="-25000" dirty="0" smtClean="0"/>
              <a:t>in</a:t>
            </a:r>
            <a:r>
              <a:rPr lang="en-US" sz="2000" dirty="0" smtClean="0"/>
              <a:t> </a:t>
            </a:r>
            <a:r>
              <a:rPr lang="en-US" sz="2000" dirty="0" err="1" smtClean="0"/>
              <a:t>bu</a:t>
            </a:r>
            <a:r>
              <a:rPr lang="en-US" sz="2000" dirty="0" smtClean="0"/>
              <a:t> V</a:t>
            </a:r>
            <a:r>
              <a:rPr lang="en-US" sz="2000" baseline="-25000" dirty="0" smtClean="0"/>
              <a:t>komp5</a:t>
            </a:r>
            <a:r>
              <a:rPr lang="en-US" sz="2000" dirty="0" smtClean="0"/>
              <a:t> &amp; V</a:t>
            </a:r>
            <a:r>
              <a:rPr lang="en-US" sz="2000" baseline="-25000" dirty="0"/>
              <a:t>k</a:t>
            </a:r>
            <a:r>
              <a:rPr lang="en-US" sz="2000" baseline="-25000" dirty="0" smtClean="0"/>
              <a:t>omp6</a:t>
            </a:r>
            <a:r>
              <a:rPr lang="en-US" sz="2000" dirty="0" smtClean="0"/>
              <a:t>larning </a:t>
            </a:r>
            <a:r>
              <a:rPr lang="en-US" sz="2000" dirty="0" err="1" smtClean="0"/>
              <a:t>orasida</a:t>
            </a:r>
            <a:r>
              <a:rPr lang="en-US" sz="2000" dirty="0" smtClean="0"/>
              <a:t> </a:t>
            </a:r>
            <a:r>
              <a:rPr lang="en-US" sz="2000" dirty="0" err="1" smtClean="0"/>
              <a:t>bo’ladi</a:t>
            </a:r>
            <a:endParaRPr lang="en-US" sz="2000" dirty="0" smtClean="0"/>
          </a:p>
          <a:p>
            <a:pPr marL="0" indent="0">
              <a:buNone/>
            </a:pPr>
            <a:r>
              <a:rPr lang="en-US" sz="2000" dirty="0" smtClean="0"/>
              <a:t>V</a:t>
            </a:r>
            <a:r>
              <a:rPr lang="en-US" sz="2000" baseline="-25000" dirty="0" smtClean="0"/>
              <a:t>komp5 </a:t>
            </a:r>
            <a:r>
              <a:rPr lang="en-US" sz="2000" dirty="0" smtClean="0"/>
              <a:t>= </a:t>
            </a:r>
            <a:r>
              <a:rPr lang="en-US" sz="2000" dirty="0" err="1" smtClean="0"/>
              <a:t>V</a:t>
            </a:r>
            <a:r>
              <a:rPr lang="en-US" sz="2000" baseline="-25000" dirty="0" err="1" smtClean="0"/>
              <a:t>ref</a:t>
            </a:r>
            <a:r>
              <a:rPr lang="en-US" sz="2000" dirty="0" smtClean="0"/>
              <a:t>*5/8 =</a:t>
            </a:r>
            <a:r>
              <a:rPr lang="en-US" sz="2000" baseline="-25000" dirty="0" smtClean="0"/>
              <a:t> </a:t>
            </a:r>
            <a:r>
              <a:rPr lang="en-US" sz="2000" dirty="0" smtClean="0"/>
              <a:t>5V</a:t>
            </a:r>
            <a:endParaRPr lang="en-US" sz="2000" baseline="-25000" dirty="0" smtClean="0"/>
          </a:p>
          <a:p>
            <a:pPr marL="0" indent="0">
              <a:buNone/>
            </a:pPr>
            <a:r>
              <a:rPr lang="en-US" sz="2000" dirty="0" smtClean="0"/>
              <a:t>V</a:t>
            </a:r>
            <a:r>
              <a:rPr lang="en-US" sz="2000" baseline="-25000" dirty="0" smtClean="0"/>
              <a:t>komp6 </a:t>
            </a:r>
            <a:r>
              <a:rPr lang="en-US" sz="2000" dirty="0" smtClean="0"/>
              <a:t>= </a:t>
            </a:r>
            <a:r>
              <a:rPr lang="en-US" sz="2000" dirty="0" err="1" smtClean="0"/>
              <a:t>V</a:t>
            </a:r>
            <a:r>
              <a:rPr lang="en-US" sz="2000" baseline="-25000" dirty="0" err="1" smtClean="0"/>
              <a:t>ref</a:t>
            </a:r>
            <a:r>
              <a:rPr lang="en-US" sz="2000" dirty="0" smtClean="0"/>
              <a:t>*6/8 = 6V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000" dirty="0" err="1" smtClean="0"/>
              <a:t>Komparator</a:t>
            </a:r>
            <a:r>
              <a:rPr lang="en-US" sz="2000" dirty="0" smtClean="0"/>
              <a:t> 1 - 5 =&gt; </a:t>
            </a:r>
            <a:r>
              <a:rPr lang="en-US" sz="2000" dirty="0" err="1" smtClean="0"/>
              <a:t>chiqish</a:t>
            </a:r>
            <a:r>
              <a:rPr lang="en-US" sz="2000" dirty="0" smtClean="0"/>
              <a:t> </a:t>
            </a:r>
            <a:r>
              <a:rPr lang="en-US" sz="2000" b="1" u="sng" dirty="0" smtClean="0"/>
              <a:t>1</a:t>
            </a:r>
            <a:endParaRPr lang="en-US" sz="2000" dirty="0" smtClean="0"/>
          </a:p>
          <a:p>
            <a:pPr marL="0" indent="0">
              <a:buNone/>
            </a:pPr>
            <a:r>
              <a:rPr lang="en-US" sz="2000" dirty="0" err="1" smtClean="0"/>
              <a:t>Komparator</a:t>
            </a:r>
            <a:r>
              <a:rPr lang="en-US" sz="2000" dirty="0" smtClean="0"/>
              <a:t> 6 - 7 =&gt; </a:t>
            </a:r>
            <a:r>
              <a:rPr lang="en-US" sz="2000" dirty="0" err="1" smtClean="0"/>
              <a:t>chiqish</a:t>
            </a:r>
            <a:r>
              <a:rPr lang="en-US" sz="2000" dirty="0" smtClean="0"/>
              <a:t> </a:t>
            </a:r>
            <a:r>
              <a:rPr lang="en-US" sz="2000" b="1" u="sng" dirty="0" smtClean="0"/>
              <a:t>0</a:t>
            </a:r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r>
              <a:rPr lang="en-US" sz="2000" dirty="0" err="1" smtClean="0"/>
              <a:t>Enkoderga</a:t>
            </a:r>
            <a:r>
              <a:rPr lang="en-US" sz="2000" dirty="0" smtClean="0"/>
              <a:t> </a:t>
            </a:r>
            <a:r>
              <a:rPr lang="en-US" sz="2000" dirty="0" err="1" smtClean="0"/>
              <a:t>sakkizlik</a:t>
            </a:r>
            <a:r>
              <a:rPr lang="en-US" sz="2000" dirty="0" smtClean="0"/>
              <a:t> </a:t>
            </a:r>
            <a:r>
              <a:rPr lang="en-US" sz="2000" dirty="0" err="1" smtClean="0"/>
              <a:t>kirish</a:t>
            </a:r>
            <a:r>
              <a:rPr lang="en-US" sz="2000" dirty="0" smtClean="0"/>
              <a:t> = sum(0011111) </a:t>
            </a:r>
          </a:p>
          <a:p>
            <a:pPr marL="0" indent="0">
              <a:buNone/>
            </a:pPr>
            <a:r>
              <a:rPr lang="en-US" sz="2000" dirty="0" smtClean="0"/>
              <a:t>= 5</a:t>
            </a:r>
          </a:p>
          <a:p>
            <a:pPr marL="0" indent="0">
              <a:buNone/>
            </a:pPr>
            <a:r>
              <a:rPr lang="en-US" sz="2000" dirty="0" err="1" smtClean="0"/>
              <a:t>Enkoder</a:t>
            </a:r>
            <a:r>
              <a:rPr lang="en-US" sz="2000" dirty="0" smtClean="0"/>
              <a:t> </a:t>
            </a:r>
            <a:r>
              <a:rPr lang="en-US" sz="2000" dirty="0" err="1" smtClean="0"/>
              <a:t>ikkilik</a:t>
            </a:r>
            <a:r>
              <a:rPr lang="en-US" sz="2000" dirty="0" smtClean="0"/>
              <a:t> </a:t>
            </a:r>
            <a:r>
              <a:rPr lang="en-US" sz="2000" dirty="0" err="1" smtClean="0"/>
              <a:t>chiqish</a:t>
            </a:r>
            <a:r>
              <a:rPr lang="en-US" sz="2000" dirty="0" smtClean="0"/>
              <a:t> = 1 0 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53953" y="5030567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5.5V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48475" y="5343485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1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48475" y="4894262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1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10501" y="4074619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1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48475" y="3620055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1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858000" y="3393598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1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858000" y="2874962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0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58000" y="2408237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0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grpSp>
        <p:nvGrpSpPr>
          <p:cNvPr id="29" name="Group 28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30" name="Rectangle 29"/>
            <p:cNvSpPr/>
            <p:nvPr/>
          </p:nvSpPr>
          <p:spPr>
            <a:xfrm>
              <a:off x="6685384" y="0"/>
              <a:ext cx="2458616" cy="2002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1" name="Group 30"/>
            <p:cNvGrpSpPr/>
            <p:nvPr/>
          </p:nvGrpSpPr>
          <p:grpSpPr>
            <a:xfrm>
              <a:off x="6685384" y="0"/>
              <a:ext cx="2484000" cy="2002234"/>
              <a:chOff x="6685384" y="0"/>
              <a:chExt cx="2484000" cy="2002234"/>
            </a:xfrm>
          </p:grpSpPr>
          <p:sp>
            <p:nvSpPr>
              <p:cNvPr id="32" name="Rectangle 31"/>
              <p:cNvSpPr/>
              <p:nvPr/>
            </p:nvSpPr>
            <p:spPr>
              <a:xfrm>
                <a:off x="6685384" y="0"/>
                <a:ext cx="2484000" cy="200223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  <a:scene3d>
                <a:camera prst="obliqueTop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>
                <a:prstTxWarp prst="textInflateTop">
                  <a:avLst/>
                </a:prstTxWarp>
              </a:bodyPr>
              <a:lstStyle/>
              <a:p>
                <a:pPr algn="ctr"/>
                <a:endParaRPr lang="en-US" sz="1100" b="1" spc="300" dirty="0">
                  <a:ln w="0"/>
                  <a:solidFill>
                    <a:srgbClr val="7030A0"/>
                  </a:solidFill>
                  <a:effectLst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6760840" y="251938"/>
                <a:ext cx="2383160" cy="1361202"/>
              </a:xfrm>
              <a:prstGeom prst="rect">
                <a:avLst/>
              </a:prstGeom>
            </p:spPr>
            <p:txBody>
              <a:bodyPr>
                <a:prstTxWarp prst="textDeflateInflate">
                  <a:avLst/>
                </a:prstTxWarp>
                <a:spAutoFit/>
              </a:bodyPr>
              <a:lstStyle/>
              <a:p>
                <a:pPr algn="ctr"/>
                <a:r>
                  <a:rPr lang="en-US" b="1" spc="300" dirty="0">
                    <a:ln w="0"/>
                    <a:solidFill>
                      <a:schemeClr val="accent2">
                        <a:lumMod val="75000"/>
                      </a:schemeClr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MEXATRON TIZIMLAR UCHUN </a:t>
                </a:r>
                <a:r>
                  <a:rPr lang="en-US" b="1" spc="300" dirty="0">
                    <a:ln w="0"/>
                    <a:solidFill>
                      <a:srgbClr val="C00000"/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ELEKTRONIKA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67253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6228184" cy="1143000"/>
          </a:xfrm>
        </p:spPr>
        <p:txBody>
          <a:bodyPr>
            <a:normAutofit/>
          </a:bodyPr>
          <a:lstStyle/>
          <a:p>
            <a:r>
              <a:rPr lang="nn-NO" dirty="0"/>
              <a:t>Ikki qiyalikli A/D konvertori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2999"/>
            <a:ext cx="6228184" cy="838199"/>
          </a:xfrm>
        </p:spPr>
        <p:txBody>
          <a:bodyPr>
            <a:normAutofit/>
          </a:bodyPr>
          <a:lstStyle/>
          <a:p>
            <a:r>
              <a:rPr lang="en-US" dirty="0" smtClean="0"/>
              <a:t>Integrating ADC </a:t>
            </a:r>
            <a:r>
              <a:rPr lang="en-US" dirty="0" err="1" smtClean="0"/>
              <a:t>nomi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ham </a:t>
            </a:r>
            <a:r>
              <a:rPr lang="en-US" dirty="0" err="1" smtClean="0"/>
              <a:t>ataladi</a:t>
            </a:r>
            <a:endParaRPr lang="en-US" dirty="0"/>
          </a:p>
        </p:txBody>
      </p:sp>
      <p:pic>
        <p:nvPicPr>
          <p:cNvPr id="1026" name="Picture 2" descr="File:Basic integrating adc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7800" y="1752600"/>
            <a:ext cx="5245292" cy="2362200"/>
          </a:xfrm>
          <a:prstGeom prst="rect">
            <a:avLst/>
          </a:prstGeom>
          <a:noFill/>
        </p:spPr>
      </p:pic>
      <p:grpSp>
        <p:nvGrpSpPr>
          <p:cNvPr id="4" name="Group 32"/>
          <p:cNvGrpSpPr/>
          <p:nvPr/>
        </p:nvGrpSpPr>
        <p:grpSpPr>
          <a:xfrm>
            <a:off x="2514600" y="3200400"/>
            <a:ext cx="5334000" cy="3352800"/>
            <a:chOff x="2514600" y="3200400"/>
            <a:chExt cx="5334000" cy="3352800"/>
          </a:xfrm>
        </p:grpSpPr>
        <p:cxnSp>
          <p:nvCxnSpPr>
            <p:cNvPr id="8" name="Straight Connector 7"/>
            <p:cNvCxnSpPr/>
            <p:nvPr/>
          </p:nvCxnSpPr>
          <p:spPr>
            <a:xfrm>
              <a:off x="6096000" y="3200400"/>
              <a:ext cx="0" cy="68580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6096000" y="3886200"/>
              <a:ext cx="457200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1" name="Isosceles Triangle 10"/>
            <p:cNvSpPr/>
            <p:nvPr/>
          </p:nvSpPr>
          <p:spPr>
            <a:xfrm rot="5400000">
              <a:off x="6591300" y="3619500"/>
              <a:ext cx="762000" cy="838200"/>
            </a:xfrm>
            <a:prstGeom prst="triangl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6096000" y="4191000"/>
              <a:ext cx="457200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flipV="1">
              <a:off x="6096000" y="4191000"/>
              <a:ext cx="0" cy="30480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5867400" y="4495800"/>
              <a:ext cx="457200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5943600" y="4572000"/>
              <a:ext cx="304800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6019800" y="4648200"/>
              <a:ext cx="152400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391400" y="4038600"/>
              <a:ext cx="457200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7848600" y="4038600"/>
              <a:ext cx="0" cy="137160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6019800" y="5410200"/>
              <a:ext cx="1828800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4" name="Rectangle 33"/>
            <p:cNvSpPr/>
            <p:nvPr/>
          </p:nvSpPr>
          <p:spPr>
            <a:xfrm>
              <a:off x="4953000" y="5105400"/>
              <a:ext cx="1066800" cy="6096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Rectangle 35"/>
            <p:cNvSpPr/>
            <p:nvPr/>
          </p:nvSpPr>
          <p:spPr>
            <a:xfrm>
              <a:off x="4953000" y="5943600"/>
              <a:ext cx="1066800" cy="6096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ectangle 36"/>
            <p:cNvSpPr/>
            <p:nvPr/>
          </p:nvSpPr>
          <p:spPr>
            <a:xfrm>
              <a:off x="2514600" y="5943600"/>
              <a:ext cx="1066800" cy="6096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0" name="Straight Connector 39"/>
            <p:cNvCxnSpPr/>
            <p:nvPr/>
          </p:nvCxnSpPr>
          <p:spPr>
            <a:xfrm>
              <a:off x="4038600" y="5410200"/>
              <a:ext cx="0" cy="83820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>
              <a:endCxn id="34" idx="1"/>
            </p:cNvCxnSpPr>
            <p:nvPr/>
          </p:nvCxnSpPr>
          <p:spPr>
            <a:xfrm>
              <a:off x="4038600" y="5410200"/>
              <a:ext cx="914400" cy="0"/>
            </a:xfrm>
            <a:prstGeom prst="line">
              <a:avLst/>
            </a:prstGeom>
            <a:ln w="38100">
              <a:tailEnd type="triangle" w="lg" len="lg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5257800" y="5715000"/>
              <a:ext cx="0" cy="228600"/>
            </a:xfrm>
            <a:prstGeom prst="line">
              <a:avLst/>
            </a:prstGeom>
            <a:ln w="3810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>
              <a:off x="5715000" y="5715000"/>
              <a:ext cx="0" cy="228600"/>
            </a:xfrm>
            <a:prstGeom prst="line">
              <a:avLst/>
            </a:prstGeom>
            <a:ln w="3810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>
              <a:off x="3581400" y="6248400"/>
              <a:ext cx="1371600" cy="0"/>
            </a:xfrm>
            <a:prstGeom prst="line">
              <a:avLst/>
            </a:prstGeom>
            <a:ln w="38100">
              <a:tailEnd type="triangle" w="lg" len="lg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>
              <a:off x="6019800" y="6248400"/>
              <a:ext cx="609600" cy="0"/>
            </a:xfrm>
            <a:prstGeom prst="line">
              <a:avLst/>
            </a:prstGeom>
            <a:ln w="38100">
              <a:tailEnd type="triangle" w="lg" len="lg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4" name="TextBox 53"/>
            <p:cNvSpPr txBox="1"/>
            <p:nvPr/>
          </p:nvSpPr>
          <p:spPr>
            <a:xfrm>
              <a:off x="2590800" y="6019800"/>
              <a:ext cx="914400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500" dirty="0" err="1" smtClean="0"/>
                <a:t>Soat</a:t>
              </a:r>
              <a:endParaRPr lang="en-US" sz="2500" dirty="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4910235" y="6050578"/>
              <a:ext cx="1143000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100" dirty="0" err="1" smtClean="0"/>
                <a:t>Sanagich</a:t>
              </a:r>
              <a:endParaRPr lang="en-US" sz="2100" dirty="0"/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4953000" y="5105400"/>
              <a:ext cx="10668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err="1" smtClean="0"/>
                <a:t>Mantiqiy</a:t>
              </a:r>
              <a:r>
                <a:rPr lang="en-US" dirty="0" smtClean="0"/>
                <a:t> </a:t>
              </a:r>
              <a:r>
                <a:rPr lang="en-US" dirty="0" err="1" smtClean="0"/>
                <a:t>kontrol</a:t>
              </a:r>
              <a:endParaRPr lang="en-US" dirty="0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6553200" y="3637746"/>
              <a:ext cx="304800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500" dirty="0" smtClean="0"/>
                <a:t>+</a:t>
              </a:r>
              <a:endParaRPr lang="en-US" sz="2500" dirty="0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6553200" y="3810000"/>
              <a:ext cx="304800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500" dirty="0" smtClean="0"/>
                <a:t>_</a:t>
              </a:r>
              <a:endParaRPr lang="en-US" sz="2500" dirty="0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4191000" y="5562600"/>
              <a:ext cx="914400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500" dirty="0" smtClean="0"/>
                <a:t>Start</a:t>
              </a:r>
              <a:endParaRPr lang="en-US" sz="2500" dirty="0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6019800" y="5562600"/>
              <a:ext cx="914400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500" dirty="0" smtClean="0"/>
                <a:t>Stop</a:t>
              </a:r>
              <a:endParaRPr lang="en-US" sz="2500" dirty="0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35" name="Rectangle 34"/>
            <p:cNvSpPr/>
            <p:nvPr/>
          </p:nvSpPr>
          <p:spPr>
            <a:xfrm>
              <a:off x="6685384" y="0"/>
              <a:ext cx="2458616" cy="2002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8" name="Group 37"/>
            <p:cNvGrpSpPr/>
            <p:nvPr/>
          </p:nvGrpSpPr>
          <p:grpSpPr>
            <a:xfrm>
              <a:off x="6685384" y="0"/>
              <a:ext cx="2484000" cy="2002234"/>
              <a:chOff x="6685384" y="0"/>
              <a:chExt cx="2484000" cy="2002234"/>
            </a:xfrm>
          </p:grpSpPr>
          <p:sp>
            <p:nvSpPr>
              <p:cNvPr id="39" name="Rectangle 38"/>
              <p:cNvSpPr/>
              <p:nvPr/>
            </p:nvSpPr>
            <p:spPr>
              <a:xfrm>
                <a:off x="6685384" y="0"/>
                <a:ext cx="2484000" cy="200223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  <a:scene3d>
                <a:camera prst="obliqueTop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>
                <a:prstTxWarp prst="textInflateTop">
                  <a:avLst/>
                </a:prstTxWarp>
              </a:bodyPr>
              <a:lstStyle/>
              <a:p>
                <a:pPr algn="ctr"/>
                <a:endParaRPr lang="en-US" sz="1100" b="1" spc="300" dirty="0">
                  <a:ln w="0"/>
                  <a:solidFill>
                    <a:srgbClr val="7030A0"/>
                  </a:solidFill>
                  <a:effectLst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41" name="Rectangle 40"/>
              <p:cNvSpPr/>
              <p:nvPr/>
            </p:nvSpPr>
            <p:spPr>
              <a:xfrm>
                <a:off x="6760840" y="251938"/>
                <a:ext cx="2383160" cy="1361202"/>
              </a:xfrm>
              <a:prstGeom prst="rect">
                <a:avLst/>
              </a:prstGeom>
            </p:spPr>
            <p:txBody>
              <a:bodyPr>
                <a:prstTxWarp prst="textDeflateInflate">
                  <a:avLst/>
                </a:prstTxWarp>
                <a:spAutoFit/>
              </a:bodyPr>
              <a:lstStyle/>
              <a:p>
                <a:pPr algn="ctr"/>
                <a:r>
                  <a:rPr lang="en-US" b="1" spc="300" dirty="0">
                    <a:ln w="0"/>
                    <a:solidFill>
                      <a:schemeClr val="accent2">
                        <a:lumMod val="75000"/>
                      </a:schemeClr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MEXATRON TIZIMLAR UCHUN </a:t>
                </a:r>
                <a:r>
                  <a:rPr lang="en-US" b="1" spc="300" dirty="0">
                    <a:ln w="0"/>
                    <a:solidFill>
                      <a:srgbClr val="C00000"/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ELEKTRONIKA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59370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6228184" cy="1143000"/>
          </a:xfrm>
        </p:spPr>
        <p:txBody>
          <a:bodyPr>
            <a:normAutofit fontScale="90000"/>
          </a:bodyPr>
          <a:lstStyle/>
          <a:p>
            <a:r>
              <a:rPr lang="nn-NO" dirty="0"/>
              <a:t>Ikki qiyalikli A/D </a:t>
            </a:r>
            <a:r>
              <a:rPr lang="nn-NO" dirty="0" smtClean="0"/>
              <a:t>konvertori</a:t>
            </a:r>
            <a:br>
              <a:rPr lang="nn-NO" dirty="0" smtClean="0"/>
            </a:br>
            <a:r>
              <a:rPr lang="nn-NO" dirty="0" smtClean="0"/>
              <a:t>U qanday ishlaydi</a:t>
            </a:r>
            <a:endParaRPr lang="en-US" dirty="0"/>
          </a:p>
        </p:txBody>
      </p:sp>
      <p:pic>
        <p:nvPicPr>
          <p:cNvPr id="15362" name="Picture 2" descr="File:Dual slope integrator graph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4259216"/>
            <a:ext cx="4495800" cy="2325414"/>
          </a:xfrm>
          <a:prstGeom prst="rect">
            <a:avLst/>
          </a:prstGeom>
          <a:noFill/>
        </p:spPr>
      </p:pic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5562600" y="4724400"/>
          <a:ext cx="2667000" cy="13950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Equation" r:id="rId4" imgW="7315200" imgH="3826412" progId="Equation.3">
                  <p:embed/>
                </p:oleObj>
              </mc:Choice>
              <mc:Fallback>
                <p:oleObj name="Equation" r:id="rId4" imgW="7315200" imgH="3826412" progId="Equation.3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62600" y="4724400"/>
                        <a:ext cx="2667000" cy="139504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3200400"/>
          </a:xfrm>
        </p:spPr>
        <p:txBody>
          <a:bodyPr>
            <a:noAutofit/>
          </a:bodyPr>
          <a:lstStyle/>
          <a:p>
            <a:r>
              <a:rPr lang="en-US" sz="1800" dirty="0" err="1"/>
              <a:t>Integratorning</a:t>
            </a:r>
            <a:r>
              <a:rPr lang="en-US" sz="1800" dirty="0"/>
              <a:t> </a:t>
            </a:r>
            <a:r>
              <a:rPr lang="en-US" sz="1800" dirty="0" err="1"/>
              <a:t>kirishiga</a:t>
            </a:r>
            <a:r>
              <a:rPr lang="en-US" sz="1800" dirty="0"/>
              <a:t> </a:t>
            </a:r>
            <a:r>
              <a:rPr lang="en-US" sz="1800" dirty="0" err="1"/>
              <a:t>noma'lum</a:t>
            </a:r>
            <a:r>
              <a:rPr lang="en-US" sz="1800" dirty="0"/>
              <a:t> </a:t>
            </a:r>
            <a:r>
              <a:rPr lang="en-US" sz="1800" dirty="0" err="1"/>
              <a:t>kirish</a:t>
            </a:r>
            <a:r>
              <a:rPr lang="en-US" sz="1800" dirty="0"/>
              <a:t> </a:t>
            </a:r>
            <a:r>
              <a:rPr lang="en-US" sz="1800" dirty="0" err="1"/>
              <a:t>kuchlanishi</a:t>
            </a:r>
            <a:r>
              <a:rPr lang="en-US" sz="1800" dirty="0"/>
              <a:t> </a:t>
            </a:r>
            <a:r>
              <a:rPr lang="en-US" sz="1800" dirty="0" err="1" smtClean="0"/>
              <a:t>qo'llani</a:t>
            </a:r>
            <a:r>
              <a:rPr lang="en-US" sz="1800" dirty="0" smtClean="0"/>
              <a:t>-</a:t>
            </a:r>
          </a:p>
          <a:p>
            <a:pPr marL="0" indent="0">
              <a:buNone/>
            </a:pPr>
            <a:r>
              <a:rPr lang="en-US" sz="1800" dirty="0"/>
              <a:t> </a:t>
            </a:r>
            <a:r>
              <a:rPr lang="en-US" sz="1800" dirty="0" err="1" smtClean="0"/>
              <a:t>ladi</a:t>
            </a:r>
            <a:r>
              <a:rPr lang="en-US" sz="1800" dirty="0" smtClean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belgilangan</a:t>
            </a:r>
            <a:r>
              <a:rPr lang="en-US" sz="1800" dirty="0"/>
              <a:t> </a:t>
            </a:r>
            <a:r>
              <a:rPr lang="en-US" sz="1800" dirty="0" err="1"/>
              <a:t>vaqt</a:t>
            </a:r>
            <a:r>
              <a:rPr lang="en-US" sz="1800" dirty="0"/>
              <a:t> </a:t>
            </a:r>
            <a:r>
              <a:rPr lang="en-US" sz="1800" dirty="0" err="1"/>
              <a:t>oralig'ida</a:t>
            </a:r>
            <a:r>
              <a:rPr lang="en-US" sz="1800" dirty="0"/>
              <a:t> </a:t>
            </a:r>
            <a:r>
              <a:rPr lang="en-US" sz="1800" dirty="0" err="1" smtClean="0"/>
              <a:t>ko’tarilishga</a:t>
            </a:r>
            <a:r>
              <a:rPr lang="en-US" sz="1800" dirty="0" smtClean="0"/>
              <a:t> </a:t>
            </a:r>
            <a:r>
              <a:rPr lang="en-US" sz="1800" dirty="0" err="1"/>
              <a:t>ruxsat</a:t>
            </a:r>
            <a:r>
              <a:rPr lang="en-US" sz="1800" dirty="0"/>
              <a:t> </a:t>
            </a:r>
            <a:r>
              <a:rPr lang="en-US" sz="1800" dirty="0" err="1"/>
              <a:t>beriladi</a:t>
            </a:r>
            <a:r>
              <a:rPr lang="en-US" sz="1800" dirty="0"/>
              <a:t>.(</a:t>
            </a:r>
            <a:r>
              <a:rPr lang="en-US" sz="1800" dirty="0" smtClean="0"/>
              <a:t>t</a:t>
            </a:r>
            <a:r>
              <a:rPr lang="en-US" sz="1800" baseline="-25000" dirty="0" smtClean="0"/>
              <a:t>u</a:t>
            </a:r>
            <a:r>
              <a:rPr lang="en-US" sz="1800" dirty="0" smtClean="0"/>
              <a:t>)</a:t>
            </a:r>
            <a:endParaRPr lang="en-US" sz="1800" baseline="-25000" dirty="0" smtClean="0"/>
          </a:p>
          <a:p>
            <a:r>
              <a:rPr lang="en-US" sz="1800" dirty="0" err="1"/>
              <a:t>Keyin</a:t>
            </a:r>
            <a:r>
              <a:rPr lang="en-US" sz="1800" dirty="0"/>
              <a:t>, </a:t>
            </a:r>
            <a:r>
              <a:rPr lang="en-US" sz="1800" dirty="0" err="1"/>
              <a:t>integratorga</a:t>
            </a:r>
            <a:r>
              <a:rPr lang="en-US" sz="1800" dirty="0"/>
              <a:t> </a:t>
            </a:r>
            <a:r>
              <a:rPr lang="en-US" sz="1800" dirty="0" err="1"/>
              <a:t>qarama-qarshi</a:t>
            </a:r>
            <a:r>
              <a:rPr lang="en-US" sz="1800" dirty="0"/>
              <a:t> </a:t>
            </a:r>
            <a:r>
              <a:rPr lang="en-US" sz="1800" dirty="0" err="1"/>
              <a:t>qutbli</a:t>
            </a:r>
            <a:r>
              <a:rPr lang="en-US" sz="1800" dirty="0"/>
              <a:t> </a:t>
            </a:r>
            <a:r>
              <a:rPr lang="en-US" sz="1800" dirty="0" err="1"/>
              <a:t>ma'lum</a:t>
            </a:r>
            <a:r>
              <a:rPr lang="en-US" sz="1800" dirty="0"/>
              <a:t> </a:t>
            </a:r>
            <a:r>
              <a:rPr lang="en-US" sz="1800" dirty="0" err="1"/>
              <a:t>mos</a:t>
            </a:r>
            <a:r>
              <a:rPr lang="en-US" sz="1800" dirty="0"/>
              <a:t> </a:t>
            </a:r>
            <a:r>
              <a:rPr lang="en-US" sz="1800" dirty="0" err="1"/>
              <a:t>yozuvlar</a:t>
            </a:r>
            <a:r>
              <a:rPr lang="en-US" sz="1800" dirty="0"/>
              <a:t> </a:t>
            </a:r>
            <a:r>
              <a:rPr lang="en-US" sz="1800" dirty="0" err="1" smtClean="0"/>
              <a:t>kuchlanishi</a:t>
            </a:r>
            <a:r>
              <a:rPr lang="en-US" sz="1800" dirty="0"/>
              <a:t> </a:t>
            </a:r>
            <a:r>
              <a:rPr lang="en-US" sz="1800" dirty="0" err="1" smtClean="0"/>
              <a:t>qo'llaniladi</a:t>
            </a:r>
            <a:r>
              <a:rPr lang="en-US" sz="1800" dirty="0" smtClean="0"/>
              <a:t> </a:t>
            </a:r>
            <a:r>
              <a:rPr lang="en-US" sz="1800" dirty="0" err="1"/>
              <a:t>va</a:t>
            </a:r>
            <a:r>
              <a:rPr lang="en-US" sz="1800" dirty="0"/>
              <a:t> integrator </a:t>
            </a:r>
            <a:r>
              <a:rPr lang="en-US" sz="1800" dirty="0" err="1"/>
              <a:t>chiqishi</a:t>
            </a:r>
            <a:r>
              <a:rPr lang="en-US" sz="1800" dirty="0"/>
              <a:t> </a:t>
            </a:r>
            <a:r>
              <a:rPr lang="en-US" sz="1800" dirty="0" err="1"/>
              <a:t>nolga</a:t>
            </a:r>
            <a:r>
              <a:rPr lang="en-US" sz="1800" dirty="0"/>
              <a:t> </a:t>
            </a:r>
            <a:r>
              <a:rPr lang="en-US" sz="1800" dirty="0" err="1"/>
              <a:t>qaytguncha</a:t>
            </a:r>
            <a:r>
              <a:rPr lang="en-US" sz="1800" dirty="0"/>
              <a:t> </a:t>
            </a:r>
            <a:r>
              <a:rPr lang="en-US" sz="1800" dirty="0" err="1" smtClean="0"/>
              <a:t>qiyalikka</a:t>
            </a:r>
            <a:r>
              <a:rPr lang="en-US" sz="1800" dirty="0" smtClean="0"/>
              <a:t> </a:t>
            </a:r>
            <a:r>
              <a:rPr lang="en-US" sz="1800" dirty="0" err="1"/>
              <a:t>ruxsat</a:t>
            </a:r>
            <a:r>
              <a:rPr lang="en-US" sz="1800" dirty="0"/>
              <a:t> </a:t>
            </a:r>
            <a:r>
              <a:rPr lang="en-US" sz="1800" dirty="0" err="1"/>
              <a:t>beriladi</a:t>
            </a:r>
            <a:r>
              <a:rPr lang="en-US" sz="1800" dirty="0"/>
              <a:t>.(</a:t>
            </a:r>
            <a:r>
              <a:rPr lang="en-US" sz="1800" dirty="0" smtClean="0"/>
              <a:t>t</a:t>
            </a:r>
            <a:r>
              <a:rPr lang="en-US" sz="1800" baseline="-25000" dirty="0" smtClean="0"/>
              <a:t>d</a:t>
            </a:r>
            <a:r>
              <a:rPr lang="en-US" sz="1800" dirty="0" smtClean="0"/>
              <a:t>)</a:t>
            </a:r>
          </a:p>
          <a:p>
            <a:r>
              <a:rPr lang="en-US" sz="1800" dirty="0" err="1"/>
              <a:t>Kirish</a:t>
            </a:r>
            <a:r>
              <a:rPr lang="en-US" sz="1800" dirty="0"/>
              <a:t> </a:t>
            </a:r>
            <a:r>
              <a:rPr lang="en-US" sz="1800" dirty="0" err="1"/>
              <a:t>kuchlanishi</a:t>
            </a:r>
            <a:r>
              <a:rPr lang="en-US" sz="1800" dirty="0"/>
              <a:t> </a:t>
            </a:r>
            <a:r>
              <a:rPr lang="en-US" sz="1800" dirty="0" err="1"/>
              <a:t>mos</a:t>
            </a:r>
            <a:r>
              <a:rPr lang="en-US" sz="1800" dirty="0"/>
              <a:t> </a:t>
            </a:r>
            <a:r>
              <a:rPr lang="en-US" sz="1800" dirty="0" err="1"/>
              <a:t>yozuvlar</a:t>
            </a:r>
            <a:r>
              <a:rPr lang="en-US" sz="1800" dirty="0"/>
              <a:t> </a:t>
            </a:r>
            <a:r>
              <a:rPr lang="en-US" sz="1800" dirty="0" err="1"/>
              <a:t>kuchlanishiga</a:t>
            </a:r>
            <a:r>
              <a:rPr lang="en-US" sz="1800" dirty="0"/>
              <a:t>, </a:t>
            </a:r>
            <a:r>
              <a:rPr lang="en-US" sz="1800" dirty="0" err="1"/>
              <a:t>doimiy</a:t>
            </a:r>
            <a:r>
              <a:rPr lang="en-US" sz="1800" dirty="0"/>
              <a:t> </a:t>
            </a:r>
            <a:r>
              <a:rPr lang="en-US" sz="1800" dirty="0" err="1"/>
              <a:t>ishga</a:t>
            </a:r>
            <a:r>
              <a:rPr lang="en-US" sz="1800" dirty="0"/>
              <a:t> </a:t>
            </a:r>
            <a:r>
              <a:rPr lang="en-US" sz="1800" dirty="0" err="1"/>
              <a:t>tushirish</a:t>
            </a:r>
            <a:r>
              <a:rPr lang="en-US" sz="1800" dirty="0"/>
              <a:t> </a:t>
            </a:r>
            <a:r>
              <a:rPr lang="en-US" sz="1800" dirty="0" err="1"/>
              <a:t>vaqtiga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o'lchangan</a:t>
            </a:r>
            <a:r>
              <a:rPr lang="en-US" sz="1800" dirty="0"/>
              <a:t> </a:t>
            </a:r>
            <a:r>
              <a:rPr lang="en-US" sz="1800" dirty="0" err="1"/>
              <a:t>ishlamay</a:t>
            </a:r>
            <a:r>
              <a:rPr lang="en-US" sz="1800" dirty="0"/>
              <a:t> </a:t>
            </a:r>
            <a:r>
              <a:rPr lang="en-US" sz="1800" dirty="0" err="1"/>
              <a:t>qolish</a:t>
            </a:r>
            <a:r>
              <a:rPr lang="en-US" sz="1800" dirty="0"/>
              <a:t> </a:t>
            </a:r>
            <a:r>
              <a:rPr lang="en-US" sz="1800" dirty="0" err="1"/>
              <a:t>vaqtiga</a:t>
            </a:r>
            <a:r>
              <a:rPr lang="en-US" sz="1800" dirty="0"/>
              <a:t> </a:t>
            </a:r>
            <a:r>
              <a:rPr lang="en-US" sz="1800" dirty="0" err="1"/>
              <a:t>bog'liq</a:t>
            </a:r>
            <a:r>
              <a:rPr lang="en-US" sz="1800" dirty="0"/>
              <a:t> </a:t>
            </a:r>
            <a:r>
              <a:rPr lang="en-US" sz="1800" dirty="0" err="1"/>
              <a:t>holda</a:t>
            </a:r>
            <a:r>
              <a:rPr lang="en-US" sz="1800" dirty="0"/>
              <a:t> </a:t>
            </a:r>
            <a:r>
              <a:rPr lang="en-US" sz="1800" dirty="0" err="1"/>
              <a:t>hisoblanadi</a:t>
            </a:r>
            <a:r>
              <a:rPr lang="en-US" sz="1800" dirty="0" smtClean="0"/>
              <a:t>.</a:t>
            </a:r>
          </a:p>
          <a:p>
            <a:r>
              <a:rPr lang="en-US" sz="1800" dirty="0" err="1"/>
              <a:t>Ishlash</a:t>
            </a:r>
            <a:r>
              <a:rPr lang="en-US" sz="1800" dirty="0"/>
              <a:t> </a:t>
            </a:r>
            <a:r>
              <a:rPr lang="en-US" sz="1800" dirty="0" err="1"/>
              <a:t>vaqtini</a:t>
            </a:r>
            <a:r>
              <a:rPr lang="en-US" sz="1800" dirty="0"/>
              <a:t> </a:t>
            </a:r>
            <a:r>
              <a:rPr lang="en-US" sz="1800" dirty="0" err="1"/>
              <a:t>o'lchash</a:t>
            </a:r>
            <a:r>
              <a:rPr lang="en-US" sz="1800" dirty="0"/>
              <a:t> </a:t>
            </a:r>
            <a:r>
              <a:rPr lang="en-US" sz="1800" dirty="0" err="1"/>
              <a:t>odatda</a:t>
            </a:r>
            <a:r>
              <a:rPr lang="en-US" sz="1800" dirty="0"/>
              <a:t> </a:t>
            </a:r>
            <a:r>
              <a:rPr lang="en-US" sz="1800" dirty="0" err="1"/>
              <a:t>konvertor</a:t>
            </a:r>
            <a:r>
              <a:rPr lang="en-US" sz="1800" dirty="0"/>
              <a:t> </a:t>
            </a:r>
            <a:r>
              <a:rPr lang="en-US" sz="1800" dirty="0" err="1"/>
              <a:t>soati</a:t>
            </a:r>
            <a:r>
              <a:rPr lang="en-US" sz="1800" dirty="0"/>
              <a:t> </a:t>
            </a:r>
            <a:r>
              <a:rPr lang="en-US" sz="1800" dirty="0" err="1"/>
              <a:t>birliklarida</a:t>
            </a:r>
            <a:r>
              <a:rPr lang="en-US" sz="1800" dirty="0"/>
              <a:t> </a:t>
            </a:r>
            <a:r>
              <a:rPr lang="en-US" sz="1800" dirty="0" err="1"/>
              <a:t>amalga</a:t>
            </a:r>
            <a:r>
              <a:rPr lang="en-US" sz="1800" dirty="0"/>
              <a:t> </a:t>
            </a:r>
            <a:r>
              <a:rPr lang="en-US" sz="1800" dirty="0" err="1"/>
              <a:t>oshiriladi</a:t>
            </a:r>
            <a:r>
              <a:rPr lang="en-US" sz="1800" dirty="0"/>
              <a:t>, </a:t>
            </a:r>
            <a:r>
              <a:rPr lang="en-US" sz="1800" dirty="0" err="1"/>
              <a:t>shuning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</a:t>
            </a:r>
            <a:r>
              <a:rPr lang="en-US" sz="1800" b="1" dirty="0" err="1"/>
              <a:t>uzoqroq</a:t>
            </a:r>
            <a:r>
              <a:rPr lang="en-US" sz="1800" b="1" dirty="0"/>
              <a:t> </a:t>
            </a:r>
            <a:r>
              <a:rPr lang="en-US" sz="1800" b="1" dirty="0" err="1"/>
              <a:t>integratsiya</a:t>
            </a:r>
            <a:r>
              <a:rPr lang="en-US" sz="1800" b="1" dirty="0"/>
              <a:t> </a:t>
            </a:r>
            <a:r>
              <a:rPr lang="en-US" sz="1800" b="1" dirty="0" err="1"/>
              <a:t>vaqtlari</a:t>
            </a:r>
            <a:r>
              <a:rPr lang="en-US" sz="1800" b="1" dirty="0"/>
              <a:t> </a:t>
            </a:r>
            <a:r>
              <a:rPr lang="en-US" sz="1800" b="1" dirty="0" err="1"/>
              <a:t>yuqori</a:t>
            </a:r>
            <a:r>
              <a:rPr lang="en-US" sz="1800" b="1" dirty="0"/>
              <a:t> </a:t>
            </a:r>
            <a:r>
              <a:rPr lang="en-US" sz="1800" b="1" dirty="0" err="1"/>
              <a:t>piksellar</a:t>
            </a:r>
            <a:r>
              <a:rPr lang="en-US" sz="1800" b="1" dirty="0"/>
              <a:t> </a:t>
            </a:r>
            <a:r>
              <a:rPr lang="en-US" sz="1800" b="1" dirty="0" err="1"/>
              <a:t>sonini</a:t>
            </a:r>
            <a:r>
              <a:rPr lang="en-US" sz="1800" b="1" dirty="0"/>
              <a:t> </a:t>
            </a:r>
            <a:r>
              <a:rPr lang="en-US" sz="1800" b="1" dirty="0" err="1"/>
              <a:t>olish</a:t>
            </a:r>
            <a:r>
              <a:rPr lang="en-US" sz="1800" b="1" dirty="0"/>
              <a:t> </a:t>
            </a:r>
            <a:r>
              <a:rPr lang="en-US" sz="1800" b="1" dirty="0" err="1"/>
              <a:t>imkonini</a:t>
            </a:r>
            <a:r>
              <a:rPr lang="en-US" sz="1800" b="1" dirty="0"/>
              <a:t> </a:t>
            </a:r>
            <a:r>
              <a:rPr lang="en-US" sz="1800" b="1" dirty="0" err="1"/>
              <a:t>beradi</a:t>
            </a:r>
            <a:r>
              <a:rPr lang="en-US" sz="1800" dirty="0" smtClean="0"/>
              <a:t>.</a:t>
            </a:r>
          </a:p>
          <a:p>
            <a:r>
              <a:rPr lang="en-US" sz="1800" dirty="0" err="1"/>
              <a:t>Konverter</a:t>
            </a:r>
            <a:r>
              <a:rPr lang="en-US" sz="1800" dirty="0"/>
              <a:t> </a:t>
            </a:r>
            <a:r>
              <a:rPr lang="en-US" sz="1800" dirty="0" err="1"/>
              <a:t>tezligini</a:t>
            </a:r>
            <a:r>
              <a:rPr lang="en-US" sz="1800" dirty="0"/>
              <a:t> </a:t>
            </a:r>
            <a:r>
              <a:rPr lang="en-US" sz="1800" dirty="0" err="1"/>
              <a:t>ruxsatni</a:t>
            </a:r>
            <a:r>
              <a:rPr lang="en-US" sz="1800" dirty="0"/>
              <a:t> </a:t>
            </a:r>
            <a:r>
              <a:rPr lang="en-US" sz="1800" dirty="0" err="1"/>
              <a:t>qurbon</a:t>
            </a:r>
            <a:r>
              <a:rPr lang="en-US" sz="1800" dirty="0"/>
              <a:t> </a:t>
            </a:r>
            <a:r>
              <a:rPr lang="en-US" sz="1800" dirty="0" err="1"/>
              <a:t>qilish</a:t>
            </a:r>
            <a:r>
              <a:rPr lang="en-US" sz="1800" dirty="0"/>
              <a:t> </a:t>
            </a:r>
            <a:r>
              <a:rPr lang="en-US" sz="1800" dirty="0" err="1"/>
              <a:t>orqali</a:t>
            </a:r>
            <a:r>
              <a:rPr lang="en-US" sz="1800" dirty="0"/>
              <a:t> </a:t>
            </a:r>
            <a:r>
              <a:rPr lang="en-US" sz="1800" dirty="0" err="1"/>
              <a:t>yaxshilash</a:t>
            </a:r>
            <a:r>
              <a:rPr lang="en-US" sz="1800" dirty="0"/>
              <a:t> </a:t>
            </a:r>
            <a:r>
              <a:rPr lang="en-US" sz="1800" dirty="0" err="1"/>
              <a:t>mumkin</a:t>
            </a:r>
            <a:endParaRPr lang="en-US" sz="1800" dirty="0"/>
          </a:p>
        </p:txBody>
      </p:sp>
      <p:grpSp>
        <p:nvGrpSpPr>
          <p:cNvPr id="6" name="Group 5"/>
          <p:cNvGrpSpPr/>
          <p:nvPr/>
        </p:nvGrpSpPr>
        <p:grpSpPr>
          <a:xfrm>
            <a:off x="6685384" y="-21034"/>
            <a:ext cx="2484000" cy="2002234"/>
            <a:chOff x="6685384" y="0"/>
            <a:chExt cx="2484000" cy="2002234"/>
          </a:xfrm>
        </p:grpSpPr>
        <p:sp>
          <p:nvSpPr>
            <p:cNvPr id="8" name="Rectangle 7"/>
            <p:cNvSpPr/>
            <p:nvPr/>
          </p:nvSpPr>
          <p:spPr>
            <a:xfrm>
              <a:off x="6685384" y="0"/>
              <a:ext cx="2458616" cy="2002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6685384" y="0"/>
              <a:ext cx="2484000" cy="2002234"/>
              <a:chOff x="6685384" y="0"/>
              <a:chExt cx="2484000" cy="2002234"/>
            </a:xfrm>
          </p:grpSpPr>
          <p:sp>
            <p:nvSpPr>
              <p:cNvPr id="11" name="Rectangle 10"/>
              <p:cNvSpPr/>
              <p:nvPr/>
            </p:nvSpPr>
            <p:spPr>
              <a:xfrm>
                <a:off x="6685384" y="0"/>
                <a:ext cx="2484000" cy="200223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  <a:scene3d>
                <a:camera prst="obliqueTop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>
                <a:prstTxWarp prst="textInflateTop">
                  <a:avLst/>
                </a:prstTxWarp>
              </a:bodyPr>
              <a:lstStyle/>
              <a:p>
                <a:pPr algn="ctr"/>
                <a:endParaRPr lang="en-US" sz="1100" b="1" spc="300" dirty="0">
                  <a:ln w="0"/>
                  <a:solidFill>
                    <a:srgbClr val="7030A0"/>
                  </a:solidFill>
                  <a:effectLst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6760840" y="251938"/>
                <a:ext cx="2383160" cy="1361202"/>
              </a:xfrm>
              <a:prstGeom prst="rect">
                <a:avLst/>
              </a:prstGeom>
            </p:spPr>
            <p:txBody>
              <a:bodyPr>
                <a:prstTxWarp prst="textDeflateInflate">
                  <a:avLst/>
                </a:prstTxWarp>
                <a:spAutoFit/>
              </a:bodyPr>
              <a:lstStyle/>
              <a:p>
                <a:pPr algn="ctr"/>
                <a:r>
                  <a:rPr lang="en-US" b="1" spc="300" dirty="0">
                    <a:ln w="0"/>
                    <a:solidFill>
                      <a:schemeClr val="accent2">
                        <a:lumMod val="75000"/>
                      </a:schemeClr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MEXATRON TIZIMLAR UCHUN </a:t>
                </a:r>
                <a:r>
                  <a:rPr lang="en-US" b="1" spc="300" dirty="0">
                    <a:ln w="0"/>
                    <a:solidFill>
                      <a:srgbClr val="C00000"/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ELEKTRONIKA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44748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6228184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Delta-Sigma A/D </a:t>
            </a:r>
            <a:r>
              <a:rPr lang="en-US" dirty="0" err="1" smtClean="0"/>
              <a:t>Konvertori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76400" y="3157002"/>
            <a:ext cx="5810250" cy="370099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514600" y="1905000"/>
            <a:ext cx="1676400" cy="8382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4191000" y="2360612"/>
            <a:ext cx="609600" cy="1588"/>
          </a:xfrm>
          <a:prstGeom prst="line">
            <a:avLst/>
          </a:prstGeom>
          <a:ln w="38100"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209800" y="1881426"/>
            <a:ext cx="2286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500" dirty="0" smtClean="0"/>
              <a:t>Delta-Sigma </a:t>
            </a:r>
            <a:r>
              <a:rPr lang="en-US" sz="2500" dirty="0" err="1" smtClean="0"/>
              <a:t>Modulyatori</a:t>
            </a:r>
            <a:endParaRPr lang="en-US" sz="2500" dirty="0"/>
          </a:p>
        </p:txBody>
      </p:sp>
      <p:cxnSp>
        <p:nvCxnSpPr>
          <p:cNvPr id="11" name="Straight Connector 10"/>
          <p:cNvCxnSpPr>
            <a:stCxn id="13" idx="3"/>
            <a:endCxn id="6" idx="1"/>
          </p:cNvCxnSpPr>
          <p:nvPr/>
        </p:nvCxnSpPr>
        <p:spPr>
          <a:xfrm>
            <a:off x="1905000" y="2312313"/>
            <a:ext cx="609600" cy="11787"/>
          </a:xfrm>
          <a:prstGeom prst="line">
            <a:avLst/>
          </a:prstGeom>
          <a:ln w="38100"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6553200" y="2362200"/>
            <a:ext cx="762000" cy="1588"/>
          </a:xfrm>
          <a:prstGeom prst="line">
            <a:avLst/>
          </a:prstGeom>
          <a:ln w="38100"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85800" y="1881426"/>
            <a:ext cx="1219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500" dirty="0" smtClean="0"/>
              <a:t>Analog</a:t>
            </a:r>
          </a:p>
          <a:p>
            <a:pPr algn="ctr"/>
            <a:r>
              <a:rPr lang="en-US" sz="2500" dirty="0" err="1" smtClean="0"/>
              <a:t>Kirish</a:t>
            </a:r>
            <a:endParaRPr lang="en-US" sz="2500" dirty="0"/>
          </a:p>
        </p:txBody>
      </p:sp>
      <p:sp>
        <p:nvSpPr>
          <p:cNvPr id="14" name="TextBox 13"/>
          <p:cNvSpPr txBox="1"/>
          <p:nvPr/>
        </p:nvSpPr>
        <p:spPr>
          <a:xfrm>
            <a:off x="7315200" y="1905000"/>
            <a:ext cx="1371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500" dirty="0" err="1" smtClean="0"/>
              <a:t>Raqamli</a:t>
            </a:r>
            <a:r>
              <a:rPr lang="en-US" sz="2500" dirty="0"/>
              <a:t> </a:t>
            </a:r>
            <a:r>
              <a:rPr lang="en-US" sz="2500" dirty="0" err="1"/>
              <a:t>chiqish</a:t>
            </a:r>
            <a:endParaRPr lang="en-US" sz="2500" dirty="0"/>
          </a:p>
        </p:txBody>
      </p:sp>
      <p:sp>
        <p:nvSpPr>
          <p:cNvPr id="18" name="Rectangle 17"/>
          <p:cNvSpPr/>
          <p:nvPr/>
        </p:nvSpPr>
        <p:spPr>
          <a:xfrm>
            <a:off x="4876800" y="1905000"/>
            <a:ext cx="1676400" cy="8382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4572000" y="1881426"/>
            <a:ext cx="2286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Past </a:t>
            </a:r>
            <a:r>
              <a:rPr lang="en-US" sz="2400" dirty="0" err="1" smtClean="0"/>
              <a:t>o’tkazish</a:t>
            </a:r>
            <a:endParaRPr lang="en-US" sz="2400" dirty="0" smtClean="0"/>
          </a:p>
          <a:p>
            <a:pPr algn="ctr"/>
            <a:r>
              <a:rPr lang="en-US" sz="2400" dirty="0" err="1" smtClean="0"/>
              <a:t>Filteri</a:t>
            </a:r>
            <a:endParaRPr lang="en-US" sz="2400" dirty="0"/>
          </a:p>
        </p:txBody>
      </p:sp>
      <p:sp>
        <p:nvSpPr>
          <p:cNvPr id="15" name="Down Arrow 14"/>
          <p:cNvSpPr/>
          <p:nvPr/>
        </p:nvSpPr>
        <p:spPr>
          <a:xfrm>
            <a:off x="3048000" y="2819400"/>
            <a:ext cx="609600" cy="76200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6781800" y="5410200"/>
            <a:ext cx="869148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en-US" dirty="0" err="1" smtClean="0"/>
              <a:t>Chiqish</a:t>
            </a:r>
            <a:endParaRPr lang="en-US" dirty="0"/>
          </a:p>
        </p:txBody>
      </p:sp>
      <p:grpSp>
        <p:nvGrpSpPr>
          <p:cNvPr id="16" name="Group 15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17" name="Rectangle 16"/>
            <p:cNvSpPr/>
            <p:nvPr/>
          </p:nvSpPr>
          <p:spPr>
            <a:xfrm>
              <a:off x="6685384" y="0"/>
              <a:ext cx="2458616" cy="2002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6685384" y="0"/>
              <a:ext cx="2484000" cy="2002234"/>
              <a:chOff x="6685384" y="0"/>
              <a:chExt cx="2484000" cy="2002234"/>
            </a:xfrm>
          </p:grpSpPr>
          <p:sp>
            <p:nvSpPr>
              <p:cNvPr id="20" name="Rectangle 19"/>
              <p:cNvSpPr/>
              <p:nvPr/>
            </p:nvSpPr>
            <p:spPr>
              <a:xfrm>
                <a:off x="6685384" y="0"/>
                <a:ext cx="2484000" cy="200223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  <a:scene3d>
                <a:camera prst="obliqueTop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>
                <a:prstTxWarp prst="textInflateTop">
                  <a:avLst/>
                </a:prstTxWarp>
              </a:bodyPr>
              <a:lstStyle/>
              <a:p>
                <a:pPr algn="ctr"/>
                <a:endParaRPr lang="en-US" sz="1100" b="1" spc="300" dirty="0">
                  <a:ln w="0"/>
                  <a:solidFill>
                    <a:srgbClr val="7030A0"/>
                  </a:solidFill>
                  <a:effectLst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21" name="Rectangle 20"/>
              <p:cNvSpPr/>
              <p:nvPr/>
            </p:nvSpPr>
            <p:spPr>
              <a:xfrm>
                <a:off x="6760840" y="251938"/>
                <a:ext cx="2383160" cy="1361202"/>
              </a:xfrm>
              <a:prstGeom prst="rect">
                <a:avLst/>
              </a:prstGeom>
            </p:spPr>
            <p:txBody>
              <a:bodyPr>
                <a:prstTxWarp prst="textDeflateInflate">
                  <a:avLst/>
                </a:prstTxWarp>
                <a:spAutoFit/>
              </a:bodyPr>
              <a:lstStyle/>
              <a:p>
                <a:pPr algn="ctr"/>
                <a:r>
                  <a:rPr lang="en-US" b="1" spc="300" dirty="0">
                    <a:ln w="0"/>
                    <a:solidFill>
                      <a:schemeClr val="accent2">
                        <a:lumMod val="75000"/>
                      </a:schemeClr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MEXATRON TIZIMLAR UCHUN </a:t>
                </a:r>
                <a:r>
                  <a:rPr lang="en-US" b="1" spc="300" dirty="0">
                    <a:ln w="0"/>
                    <a:solidFill>
                      <a:srgbClr val="C00000"/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ELEKTRONIKA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29519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13" grpId="0"/>
      <p:bldP spid="14" grpId="0"/>
      <p:bldP spid="18" grpId="0" animBg="1"/>
      <p:bldP spid="23" grpId="0"/>
      <p:bldP spid="1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6228184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Delta-Sigma ADC – </a:t>
            </a:r>
            <a:r>
              <a:rPr lang="en-US" dirty="0" err="1" smtClean="0"/>
              <a:t>Qanday</a:t>
            </a:r>
            <a:r>
              <a:rPr lang="en-US" dirty="0" smtClean="0"/>
              <a:t> </a:t>
            </a:r>
            <a:r>
              <a:rPr lang="en-US" dirty="0" err="1" smtClean="0"/>
              <a:t>ishlaydi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2514599"/>
          </a:xfrm>
        </p:spPr>
        <p:txBody>
          <a:bodyPr>
            <a:noAutofit/>
          </a:bodyPr>
          <a:lstStyle/>
          <a:p>
            <a:r>
              <a:rPr lang="en-US" sz="2500" dirty="0" err="1"/>
              <a:t>Namuna</a:t>
            </a:r>
            <a:r>
              <a:rPr lang="en-US" sz="2500" dirty="0"/>
              <a:t> </a:t>
            </a:r>
            <a:r>
              <a:rPr lang="en-US" sz="2500" dirty="0" err="1"/>
              <a:t>bo'yicha</a:t>
            </a:r>
            <a:r>
              <a:rPr lang="en-US" sz="2500" dirty="0"/>
              <a:t> </a:t>
            </a:r>
            <a:r>
              <a:rPr lang="en-US" sz="2500" dirty="0" err="1"/>
              <a:t>kiritilgan</a:t>
            </a:r>
            <a:r>
              <a:rPr lang="en-US" sz="2500" dirty="0"/>
              <a:t> </a:t>
            </a:r>
            <a:r>
              <a:rPr lang="en-US" sz="2500" dirty="0" err="1"/>
              <a:t>kiritish</a:t>
            </a:r>
            <a:r>
              <a:rPr lang="en-US" sz="2500" dirty="0"/>
              <a:t>, </a:t>
            </a:r>
            <a:endParaRPr lang="en-US" sz="2500" dirty="0" smtClean="0"/>
          </a:p>
          <a:p>
            <a:pPr marL="0" indent="0">
              <a:buNone/>
            </a:pPr>
            <a:r>
              <a:rPr lang="en-US" sz="2500" dirty="0"/>
              <a:t> </a:t>
            </a:r>
            <a:r>
              <a:rPr lang="en-US" sz="2500" dirty="0" smtClean="0"/>
              <a:t>    </a:t>
            </a:r>
            <a:r>
              <a:rPr lang="en-US" sz="2500" dirty="0" err="1" smtClean="0"/>
              <a:t>integratorga</a:t>
            </a:r>
            <a:r>
              <a:rPr lang="en-US" sz="2500" dirty="0" smtClean="0"/>
              <a:t> </a:t>
            </a:r>
            <a:r>
              <a:rPr lang="en-US" sz="2500" dirty="0" err="1"/>
              <a:t>o'tadi</a:t>
            </a:r>
            <a:endParaRPr lang="en-US" sz="2500" dirty="0"/>
          </a:p>
          <a:p>
            <a:r>
              <a:rPr lang="en-US" sz="2500" dirty="0" err="1"/>
              <a:t>Tuproq</a:t>
            </a:r>
            <a:r>
              <a:rPr lang="en-US" sz="2500" dirty="0"/>
              <a:t> </a:t>
            </a:r>
            <a:r>
              <a:rPr lang="en-US" sz="2500" dirty="0" err="1"/>
              <a:t>bilan</a:t>
            </a:r>
            <a:r>
              <a:rPr lang="en-US" sz="2500" dirty="0"/>
              <a:t> </a:t>
            </a:r>
            <a:r>
              <a:rPr lang="en-US" sz="2500" dirty="0" err="1"/>
              <a:t>solishtirganda</a:t>
            </a:r>
            <a:r>
              <a:rPr lang="en-US" sz="2500" dirty="0"/>
              <a:t> </a:t>
            </a:r>
            <a:r>
              <a:rPr lang="en-US" sz="2500" dirty="0" err="1"/>
              <a:t>integratsiya</a:t>
            </a:r>
            <a:endParaRPr lang="en-US" sz="2500" dirty="0"/>
          </a:p>
          <a:p>
            <a:r>
              <a:rPr lang="en-US" sz="2500" dirty="0" err="1"/>
              <a:t>Iteratsiya</a:t>
            </a:r>
            <a:r>
              <a:rPr lang="en-US" sz="2500" dirty="0"/>
              <a:t> </a:t>
            </a:r>
            <a:r>
              <a:rPr lang="en-US" sz="2500" dirty="0" err="1"/>
              <a:t>xatoning</a:t>
            </a:r>
            <a:r>
              <a:rPr lang="en-US" sz="2500" dirty="0"/>
              <a:t> </a:t>
            </a:r>
            <a:r>
              <a:rPr lang="en-US" sz="2500" dirty="0" err="1"/>
              <a:t>integratsiyasini</a:t>
            </a:r>
            <a:r>
              <a:rPr lang="en-US" sz="2500" dirty="0"/>
              <a:t> </a:t>
            </a:r>
            <a:r>
              <a:rPr lang="en-US" sz="2500" dirty="0" err="1"/>
              <a:t>nolga</a:t>
            </a:r>
            <a:r>
              <a:rPr lang="en-US" sz="2500" dirty="0"/>
              <a:t> </a:t>
            </a:r>
            <a:r>
              <a:rPr lang="en-US" sz="2500" dirty="0" err="1"/>
              <a:t>aylantiradi</a:t>
            </a:r>
            <a:endParaRPr lang="en-US" sz="2500" dirty="0"/>
          </a:p>
          <a:p>
            <a:r>
              <a:rPr lang="en-US" sz="2500" dirty="0" err="1"/>
              <a:t>Chiqish</a:t>
            </a:r>
            <a:r>
              <a:rPr lang="en-US" sz="2500" dirty="0"/>
              <a:t> </a:t>
            </a:r>
            <a:r>
              <a:rPr lang="en-US" sz="2500" dirty="0" err="1"/>
              <a:t>ketma-ket</a:t>
            </a:r>
            <a:r>
              <a:rPr lang="en-US" sz="2500" dirty="0"/>
              <a:t> </a:t>
            </a:r>
            <a:r>
              <a:rPr lang="en-US" sz="2500" dirty="0" err="1"/>
              <a:t>bitlar</a:t>
            </a:r>
            <a:r>
              <a:rPr lang="en-US" sz="2500" dirty="0"/>
              <a:t> </a:t>
            </a:r>
            <a:r>
              <a:rPr lang="en-US" sz="2500" dirty="0" err="1"/>
              <a:t>oqimidir</a:t>
            </a:r>
            <a:endParaRPr lang="en-US" sz="25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5400" y="3581400"/>
            <a:ext cx="6794500" cy="2641600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6" name="Rectangle 5"/>
            <p:cNvSpPr/>
            <p:nvPr/>
          </p:nvSpPr>
          <p:spPr>
            <a:xfrm>
              <a:off x="6685384" y="0"/>
              <a:ext cx="2458616" cy="2002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6685384" y="0"/>
              <a:ext cx="2484000" cy="2002234"/>
              <a:chOff x="6685384" y="0"/>
              <a:chExt cx="2484000" cy="2002234"/>
            </a:xfrm>
          </p:grpSpPr>
          <p:sp>
            <p:nvSpPr>
              <p:cNvPr id="8" name="Rectangle 7"/>
              <p:cNvSpPr/>
              <p:nvPr/>
            </p:nvSpPr>
            <p:spPr>
              <a:xfrm>
                <a:off x="6685384" y="0"/>
                <a:ext cx="2484000" cy="200223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  <a:scene3d>
                <a:camera prst="obliqueTop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>
                <a:prstTxWarp prst="textInflateTop">
                  <a:avLst/>
                </a:prstTxWarp>
              </a:bodyPr>
              <a:lstStyle/>
              <a:p>
                <a:pPr algn="ctr"/>
                <a:endParaRPr lang="en-US" sz="1100" b="1" spc="300" dirty="0">
                  <a:ln w="0"/>
                  <a:solidFill>
                    <a:srgbClr val="7030A0"/>
                  </a:solidFill>
                  <a:effectLst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6760840" y="251938"/>
                <a:ext cx="2383160" cy="1361202"/>
              </a:xfrm>
              <a:prstGeom prst="rect">
                <a:avLst/>
              </a:prstGeom>
            </p:spPr>
            <p:txBody>
              <a:bodyPr>
                <a:prstTxWarp prst="textDeflateInflate">
                  <a:avLst/>
                </a:prstTxWarp>
                <a:spAutoFit/>
              </a:bodyPr>
              <a:lstStyle/>
              <a:p>
                <a:pPr algn="ctr"/>
                <a:r>
                  <a:rPr lang="en-US" b="1" spc="300" dirty="0">
                    <a:ln w="0"/>
                    <a:solidFill>
                      <a:schemeClr val="accent2">
                        <a:lumMod val="75000"/>
                      </a:schemeClr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MEXATRON TIZIMLAR UCHUN </a:t>
                </a:r>
                <a:r>
                  <a:rPr lang="en-US" b="1" spc="300" dirty="0">
                    <a:ln w="0"/>
                    <a:solidFill>
                      <a:srgbClr val="C00000"/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ELEKTRONIKA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13360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584" y="429617"/>
            <a:ext cx="6202800" cy="1143000"/>
          </a:xfrm>
        </p:spPr>
        <p:txBody>
          <a:bodyPr/>
          <a:lstStyle/>
          <a:p>
            <a:r>
              <a:rPr lang="en-US" dirty="0" smtClean="0"/>
              <a:t>ADC </a:t>
            </a:r>
            <a:r>
              <a:rPr lang="en-US" dirty="0" err="1" smtClean="0"/>
              <a:t>larni</a:t>
            </a:r>
            <a:r>
              <a:rPr lang="en-US" dirty="0" smtClean="0"/>
              <a:t> </a:t>
            </a:r>
            <a:r>
              <a:rPr lang="en-US" dirty="0" err="1" smtClean="0"/>
              <a:t>taqqoslash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435429" y="2209800"/>
          <a:ext cx="8229600" cy="40386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72280">
                <a:tc>
                  <a:txBody>
                    <a:bodyPr/>
                    <a:lstStyle/>
                    <a:p>
                      <a:pPr algn="ctr"/>
                      <a:r>
                        <a:rPr lang="en-US" sz="2500" dirty="0" err="1" smtClean="0"/>
                        <a:t>Turi</a:t>
                      </a:r>
                      <a:endParaRPr lang="en-US" sz="25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dirty="0" err="1" smtClean="0"/>
                        <a:t>Tezlik</a:t>
                      </a:r>
                      <a:r>
                        <a:rPr lang="en-US" sz="2500" dirty="0" smtClean="0"/>
                        <a:t> (</a:t>
                      </a:r>
                      <a:r>
                        <a:rPr lang="en-US" sz="2500" dirty="0" err="1" smtClean="0"/>
                        <a:t>nisbatan</a:t>
                      </a:r>
                      <a:r>
                        <a:rPr lang="en-US" sz="2500" dirty="0" smtClean="0"/>
                        <a:t>)</a:t>
                      </a:r>
                      <a:endParaRPr lang="en-US" sz="25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dirty="0" err="1" smtClean="0"/>
                        <a:t>Narxi</a:t>
                      </a:r>
                      <a:endParaRPr lang="en-US" sz="2500" dirty="0" smtClean="0"/>
                    </a:p>
                    <a:p>
                      <a:pPr algn="ctr"/>
                      <a:r>
                        <a:rPr lang="en-US" sz="2500" dirty="0" smtClean="0"/>
                        <a:t>(</a:t>
                      </a:r>
                      <a:r>
                        <a:rPr lang="en-US" sz="2500" dirty="0" err="1" smtClean="0"/>
                        <a:t>nisbatan</a:t>
                      </a:r>
                      <a:r>
                        <a:rPr lang="en-US" sz="2500" dirty="0" smtClean="0"/>
                        <a:t>)</a:t>
                      </a:r>
                      <a:endParaRPr lang="en-US" sz="25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dirty="0" err="1" smtClean="0"/>
                        <a:t>Rezolyutsiya</a:t>
                      </a:r>
                      <a:endParaRPr lang="en-US" sz="2500" dirty="0" smtClean="0"/>
                    </a:p>
                    <a:p>
                      <a:pPr algn="ctr"/>
                      <a:r>
                        <a:rPr lang="en-US" sz="2500" dirty="0" smtClean="0"/>
                        <a:t>(</a:t>
                      </a:r>
                      <a:r>
                        <a:rPr lang="en-US" sz="2500" dirty="0" err="1" smtClean="0"/>
                        <a:t>bitlarda</a:t>
                      </a:r>
                      <a:r>
                        <a:rPr lang="en-US" sz="2500" dirty="0" smtClean="0"/>
                        <a:t>)</a:t>
                      </a:r>
                      <a:endParaRPr lang="en-US" sz="25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0881">
                <a:tc>
                  <a:txBody>
                    <a:bodyPr/>
                    <a:lstStyle/>
                    <a:p>
                      <a:pPr algn="ctr"/>
                      <a:r>
                        <a:rPr lang="en-US" sz="2500" dirty="0" err="1" smtClean="0"/>
                        <a:t>Ikki</a:t>
                      </a:r>
                      <a:r>
                        <a:rPr lang="en-US" sz="2500" dirty="0" smtClean="0"/>
                        <a:t> </a:t>
                      </a:r>
                      <a:r>
                        <a:rPr lang="en-US" sz="2500" dirty="0" err="1" smtClean="0"/>
                        <a:t>qiyalikli</a:t>
                      </a:r>
                      <a:endParaRPr lang="en-US" sz="25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dirty="0" smtClean="0"/>
                        <a:t>Past</a:t>
                      </a:r>
                      <a:endParaRPr lang="en-US" sz="25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dirty="0" err="1" smtClean="0"/>
                        <a:t>O’rtacha</a:t>
                      </a:r>
                      <a:endParaRPr lang="en-US" sz="25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dirty="0" smtClean="0"/>
                        <a:t>12-16</a:t>
                      </a:r>
                      <a:endParaRPr lang="en-US" sz="25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0881">
                <a:tc>
                  <a:txBody>
                    <a:bodyPr/>
                    <a:lstStyle/>
                    <a:p>
                      <a:pPr algn="ctr"/>
                      <a:r>
                        <a:rPr lang="en-US" sz="2500" dirty="0" smtClean="0"/>
                        <a:t>Flash</a:t>
                      </a:r>
                      <a:endParaRPr lang="en-US" sz="25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dirty="0" smtClean="0"/>
                        <a:t>Juda</a:t>
                      </a:r>
                      <a:r>
                        <a:rPr lang="en-US" sz="2500" baseline="0" dirty="0" smtClean="0"/>
                        <a:t> </a:t>
                      </a:r>
                      <a:r>
                        <a:rPr lang="en-US" sz="2500" baseline="0" dirty="0" err="1" smtClean="0"/>
                        <a:t>tez</a:t>
                      </a:r>
                      <a:endParaRPr lang="en-US" sz="25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dirty="0" err="1" smtClean="0"/>
                        <a:t>Yuqori</a:t>
                      </a:r>
                      <a:endParaRPr lang="en-US" sz="25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dirty="0" smtClean="0"/>
                        <a:t>4-12</a:t>
                      </a:r>
                      <a:endParaRPr lang="en-US" sz="25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2280">
                <a:tc>
                  <a:txBody>
                    <a:bodyPr/>
                    <a:lstStyle/>
                    <a:p>
                      <a:pPr algn="ctr"/>
                      <a:r>
                        <a:rPr lang="nn-NO" sz="2800" dirty="0" smtClean="0"/>
                        <a:t>Ketma-ket taxminiy </a:t>
                      </a:r>
                      <a:endParaRPr lang="en-US" sz="25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dirty="0" err="1" smtClean="0"/>
                        <a:t>O’rtacha</a:t>
                      </a:r>
                      <a:r>
                        <a:rPr lang="en-US" sz="2500" dirty="0" smtClean="0"/>
                        <a:t> - </a:t>
                      </a:r>
                      <a:r>
                        <a:rPr lang="en-US" sz="2500" dirty="0" err="1" smtClean="0"/>
                        <a:t>Tez</a:t>
                      </a:r>
                      <a:endParaRPr lang="en-US" sz="25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5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Past</a:t>
                      </a:r>
                      <a:endParaRPr kumimoji="0" lang="en-US" sz="2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dirty="0" smtClean="0"/>
                        <a:t>8-16</a:t>
                      </a:r>
                      <a:endParaRPr lang="en-US" sz="25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72280">
                <a:tc>
                  <a:txBody>
                    <a:bodyPr/>
                    <a:lstStyle/>
                    <a:p>
                      <a:pPr algn="ctr"/>
                      <a:r>
                        <a:rPr lang="en-US" sz="2500" dirty="0" smtClean="0"/>
                        <a:t>Sigma – Delta</a:t>
                      </a:r>
                      <a:endParaRPr lang="en-US" sz="25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dirty="0" err="1" smtClean="0"/>
                        <a:t>Sekin</a:t>
                      </a:r>
                      <a:endParaRPr lang="en-US" sz="25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5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Past</a:t>
                      </a:r>
                      <a:endParaRPr kumimoji="0" lang="en-US" sz="2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dirty="0" smtClean="0"/>
                        <a:t>12-24</a:t>
                      </a:r>
                      <a:endParaRPr lang="en-US" sz="25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6" name="Rectangle 5"/>
            <p:cNvSpPr/>
            <p:nvPr/>
          </p:nvSpPr>
          <p:spPr>
            <a:xfrm>
              <a:off x="6685384" y="0"/>
              <a:ext cx="2458616" cy="2002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6685384" y="0"/>
              <a:ext cx="2484000" cy="2002234"/>
              <a:chOff x="6685384" y="0"/>
              <a:chExt cx="2484000" cy="2002234"/>
            </a:xfrm>
          </p:grpSpPr>
          <p:sp>
            <p:nvSpPr>
              <p:cNvPr id="8" name="Rectangle 7"/>
              <p:cNvSpPr/>
              <p:nvPr/>
            </p:nvSpPr>
            <p:spPr>
              <a:xfrm>
                <a:off x="6685384" y="0"/>
                <a:ext cx="2484000" cy="200223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  <a:scene3d>
                <a:camera prst="obliqueTop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>
                <a:prstTxWarp prst="textInflateTop">
                  <a:avLst/>
                </a:prstTxWarp>
              </a:bodyPr>
              <a:lstStyle/>
              <a:p>
                <a:pPr algn="ctr"/>
                <a:endParaRPr lang="en-US" sz="1100" b="1" spc="300" dirty="0">
                  <a:ln w="0"/>
                  <a:solidFill>
                    <a:srgbClr val="7030A0"/>
                  </a:solidFill>
                  <a:effectLst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6760840" y="251938"/>
                <a:ext cx="2383160" cy="1361202"/>
              </a:xfrm>
              <a:prstGeom prst="rect">
                <a:avLst/>
              </a:prstGeom>
            </p:spPr>
            <p:txBody>
              <a:bodyPr>
                <a:prstTxWarp prst="textDeflateInflate">
                  <a:avLst/>
                </a:prstTxWarp>
                <a:spAutoFit/>
              </a:bodyPr>
              <a:lstStyle/>
              <a:p>
                <a:pPr algn="ctr"/>
                <a:r>
                  <a:rPr lang="en-US" b="1" spc="300" dirty="0">
                    <a:ln w="0"/>
                    <a:solidFill>
                      <a:schemeClr val="accent2">
                        <a:lumMod val="75000"/>
                      </a:schemeClr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MEXATRON TIZIMLAR UCHUN </a:t>
                </a:r>
                <a:r>
                  <a:rPr lang="en-US" b="1" spc="300" dirty="0">
                    <a:ln w="0"/>
                    <a:solidFill>
                      <a:srgbClr val="C00000"/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ELEKTRONIKA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90035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6228184" cy="1143000"/>
          </a:xfrm>
        </p:spPr>
        <p:txBody>
          <a:bodyPr/>
          <a:lstStyle/>
          <a:p>
            <a:r>
              <a:rPr lang="en-US" dirty="0" smtClean="0"/>
              <a:t>MC9S12C32dagi ADC</a:t>
            </a:r>
            <a:endParaRPr lang="en-US" dirty="0"/>
          </a:p>
        </p:txBody>
      </p:sp>
      <p:pic>
        <p:nvPicPr>
          <p:cNvPr id="4" name="Content Placeholder 8" descr="Microcontroller 00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4816" y="1066800"/>
            <a:ext cx="6498167" cy="4873625"/>
          </a:xfr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524500" y="2209801"/>
            <a:ext cx="1257300" cy="380999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 dirty="0" err="1" smtClean="0">
                <a:solidFill>
                  <a:srgbClr val="FF0000"/>
                </a:solidFill>
              </a:rPr>
              <a:t>Kirish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pinlari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447800" y="2514600"/>
            <a:ext cx="2019300" cy="75723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err="1" smtClean="0">
                <a:solidFill>
                  <a:srgbClr val="FF0000"/>
                </a:solidFill>
              </a:rPr>
              <a:t>Ichki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qurilgan</a:t>
            </a:r>
            <a:r>
              <a:rPr lang="en-US" sz="3600" b="1" dirty="0" smtClean="0">
                <a:solidFill>
                  <a:srgbClr val="FF0000"/>
                </a:solidFill>
              </a:rPr>
              <a:t> ADC MC9S12C32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7" name="Freeform 6"/>
          <p:cNvSpPr/>
          <p:nvPr/>
        </p:nvSpPr>
        <p:spPr>
          <a:xfrm rot="10800000">
            <a:off x="4762500" y="2231230"/>
            <a:ext cx="742950" cy="740569"/>
          </a:xfrm>
          <a:custGeom>
            <a:avLst/>
            <a:gdLst>
              <a:gd name="connsiteX0" fmla="*/ 0 w 742950"/>
              <a:gd name="connsiteY0" fmla="*/ 416719 h 740569"/>
              <a:gd name="connsiteX1" fmla="*/ 0 w 742950"/>
              <a:gd name="connsiteY1" fmla="*/ 740569 h 740569"/>
              <a:gd name="connsiteX2" fmla="*/ 742950 w 742950"/>
              <a:gd name="connsiteY2" fmla="*/ 740569 h 740569"/>
              <a:gd name="connsiteX3" fmla="*/ 742950 w 742950"/>
              <a:gd name="connsiteY3" fmla="*/ 0 h 740569"/>
              <a:gd name="connsiteX4" fmla="*/ 261938 w 742950"/>
              <a:gd name="connsiteY4" fmla="*/ 0 h 740569"/>
              <a:gd name="connsiteX5" fmla="*/ 261938 w 742950"/>
              <a:gd name="connsiteY5" fmla="*/ 416719 h 740569"/>
              <a:gd name="connsiteX6" fmla="*/ 0 w 742950"/>
              <a:gd name="connsiteY6" fmla="*/ 416719 h 7405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42950" h="740569">
                <a:moveTo>
                  <a:pt x="0" y="416719"/>
                </a:moveTo>
                <a:lnTo>
                  <a:pt x="0" y="740569"/>
                </a:lnTo>
                <a:lnTo>
                  <a:pt x="742950" y="740569"/>
                </a:lnTo>
                <a:lnTo>
                  <a:pt x="742950" y="0"/>
                </a:lnTo>
                <a:lnTo>
                  <a:pt x="261938" y="0"/>
                </a:lnTo>
                <a:lnTo>
                  <a:pt x="261938" y="416719"/>
                </a:lnTo>
                <a:lnTo>
                  <a:pt x="0" y="416719"/>
                </a:lnTo>
                <a:close/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3467100" y="2438400"/>
            <a:ext cx="914400" cy="99060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10" name="Rectangle 9"/>
            <p:cNvSpPr/>
            <p:nvPr/>
          </p:nvSpPr>
          <p:spPr>
            <a:xfrm>
              <a:off x="6685384" y="0"/>
              <a:ext cx="2458616" cy="2002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6685384" y="0"/>
              <a:ext cx="2484000" cy="2002234"/>
              <a:chOff x="6685384" y="0"/>
              <a:chExt cx="2484000" cy="2002234"/>
            </a:xfrm>
          </p:grpSpPr>
          <p:sp>
            <p:nvSpPr>
              <p:cNvPr id="12" name="Rectangle 11"/>
              <p:cNvSpPr/>
              <p:nvPr/>
            </p:nvSpPr>
            <p:spPr>
              <a:xfrm>
                <a:off x="6685384" y="0"/>
                <a:ext cx="2484000" cy="200223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  <a:scene3d>
                <a:camera prst="obliqueTop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>
                <a:prstTxWarp prst="textInflateTop">
                  <a:avLst/>
                </a:prstTxWarp>
              </a:bodyPr>
              <a:lstStyle/>
              <a:p>
                <a:pPr algn="ctr"/>
                <a:endParaRPr lang="en-US" sz="1100" b="1" spc="300" dirty="0">
                  <a:ln w="0"/>
                  <a:solidFill>
                    <a:srgbClr val="7030A0"/>
                  </a:solidFill>
                  <a:effectLst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6760840" y="251938"/>
                <a:ext cx="2383160" cy="1361202"/>
              </a:xfrm>
              <a:prstGeom prst="rect">
                <a:avLst/>
              </a:prstGeom>
            </p:spPr>
            <p:txBody>
              <a:bodyPr>
                <a:prstTxWarp prst="textDeflateInflate">
                  <a:avLst/>
                </a:prstTxWarp>
                <a:spAutoFit/>
              </a:bodyPr>
              <a:lstStyle/>
              <a:p>
                <a:pPr algn="ctr"/>
                <a:r>
                  <a:rPr lang="en-US" b="1" spc="300" dirty="0">
                    <a:ln w="0"/>
                    <a:solidFill>
                      <a:schemeClr val="accent2">
                        <a:lumMod val="75000"/>
                      </a:schemeClr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MEXATRON TIZIMLAR UCHUN </a:t>
                </a:r>
                <a:r>
                  <a:rPr lang="en-US" b="1" spc="300" dirty="0">
                    <a:ln w="0"/>
                    <a:solidFill>
                      <a:srgbClr val="C00000"/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ELEKTRONIKA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17632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6228184" cy="1143000"/>
          </a:xfrm>
        </p:spPr>
        <p:txBody>
          <a:bodyPr/>
          <a:lstStyle/>
          <a:p>
            <a:r>
              <a:rPr lang="en-US" dirty="0" smtClean="0"/>
              <a:t>ADC - </a:t>
            </a:r>
            <a:r>
              <a:rPr lang="en-US" dirty="0" err="1" smtClean="0"/>
              <a:t>Sxematikasi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 l="41251" t="16667" r="21249" b="24956"/>
          <a:stretch>
            <a:fillRect/>
          </a:stretch>
        </p:blipFill>
        <p:spPr bwMode="auto">
          <a:xfrm>
            <a:off x="1752600" y="1381125"/>
            <a:ext cx="5410200" cy="5263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oup 19"/>
          <p:cNvGrpSpPr/>
          <p:nvPr/>
        </p:nvGrpSpPr>
        <p:grpSpPr>
          <a:xfrm>
            <a:off x="4191000" y="1381125"/>
            <a:ext cx="3629025" cy="1514475"/>
            <a:chOff x="3914775" y="1381125"/>
            <a:chExt cx="3629025" cy="1514475"/>
          </a:xfrm>
        </p:grpSpPr>
        <p:sp>
          <p:nvSpPr>
            <p:cNvPr id="6" name="Rectangle 5"/>
            <p:cNvSpPr/>
            <p:nvPr/>
          </p:nvSpPr>
          <p:spPr>
            <a:xfrm>
              <a:off x="3914775" y="1381125"/>
              <a:ext cx="2638425" cy="1514475"/>
            </a:xfrm>
            <a:prstGeom prst="rect">
              <a:avLst/>
            </a:prstGeom>
            <a:noFill/>
            <a:ln w="76200" cap="rnd">
              <a:solidFill>
                <a:srgbClr val="FF0000"/>
              </a:solidFill>
              <a:prstDash val="solid"/>
              <a:beve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Title 1"/>
            <p:cNvSpPr txBox="1">
              <a:spLocks/>
            </p:cNvSpPr>
            <p:nvPr/>
          </p:nvSpPr>
          <p:spPr>
            <a:xfrm>
              <a:off x="6477000" y="1757363"/>
              <a:ext cx="1066800" cy="757237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US" sz="3600" b="1" dirty="0" smtClean="0">
                  <a:solidFill>
                    <a:srgbClr val="FF0000"/>
                  </a:solidFill>
                </a:rPr>
                <a:t>ATD</a:t>
              </a:r>
              <a:endParaRPr lang="en-US" sz="36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5" name="Group 9"/>
          <p:cNvGrpSpPr/>
          <p:nvPr/>
        </p:nvGrpSpPr>
        <p:grpSpPr>
          <a:xfrm>
            <a:off x="6296025" y="2438400"/>
            <a:ext cx="2619375" cy="1371599"/>
            <a:chOff x="5457825" y="2362200"/>
            <a:chExt cx="2619375" cy="1371599"/>
          </a:xfrm>
        </p:grpSpPr>
        <p:sp>
          <p:nvSpPr>
            <p:cNvPr id="9" name="Title 1"/>
            <p:cNvSpPr txBox="1">
              <a:spLocks/>
            </p:cNvSpPr>
            <p:nvPr/>
          </p:nvSpPr>
          <p:spPr>
            <a:xfrm>
              <a:off x="6324600" y="3276600"/>
              <a:ext cx="1752600" cy="457199"/>
            </a:xfrm>
            <a:prstGeom prst="rect">
              <a:avLst/>
            </a:prstGeom>
            <a:solidFill>
              <a:schemeClr val="bg1"/>
            </a:solidFill>
          </p:spPr>
          <p:txBody>
            <a:bodyPr vert="horz" lIns="91440" tIns="45720" rIns="91440" bIns="45720" rtlCol="0" anchor="ctr">
              <a:normAutofit fontScale="77500" lnSpcReduction="200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US" sz="3600" b="1" dirty="0" smtClean="0">
                  <a:solidFill>
                    <a:srgbClr val="FF0000"/>
                  </a:solidFill>
                </a:rPr>
                <a:t>Port AD</a:t>
              </a:r>
              <a:endParaRPr lang="en-US" sz="3600" b="1" dirty="0">
                <a:solidFill>
                  <a:srgbClr val="FF0000"/>
                </a:solidFill>
              </a:endParaRPr>
            </a:p>
          </p:txBody>
        </p:sp>
        <p:cxnSp>
          <p:nvCxnSpPr>
            <p:cNvPr id="10" name="Straight Arrow Connector 9"/>
            <p:cNvCxnSpPr/>
            <p:nvPr/>
          </p:nvCxnSpPr>
          <p:spPr>
            <a:xfrm flipH="1" flipV="1">
              <a:off x="5457825" y="2362200"/>
              <a:ext cx="990600" cy="914400"/>
            </a:xfrm>
            <a:prstGeom prst="straightConnector1">
              <a:avLst/>
            </a:prstGeom>
            <a:ln w="76200">
              <a:solidFill>
                <a:srgbClr val="FF000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12" name="Rectangle 11"/>
            <p:cNvSpPr/>
            <p:nvPr/>
          </p:nvSpPr>
          <p:spPr>
            <a:xfrm>
              <a:off x="6685384" y="0"/>
              <a:ext cx="2458616" cy="2002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oup 12"/>
            <p:cNvGrpSpPr/>
            <p:nvPr/>
          </p:nvGrpSpPr>
          <p:grpSpPr>
            <a:xfrm>
              <a:off x="6685384" y="0"/>
              <a:ext cx="2484000" cy="2002234"/>
              <a:chOff x="6685384" y="0"/>
              <a:chExt cx="2484000" cy="2002234"/>
            </a:xfrm>
          </p:grpSpPr>
          <p:sp>
            <p:nvSpPr>
              <p:cNvPr id="14" name="Rectangle 13"/>
              <p:cNvSpPr/>
              <p:nvPr/>
            </p:nvSpPr>
            <p:spPr>
              <a:xfrm>
                <a:off x="6685384" y="0"/>
                <a:ext cx="2484000" cy="200223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  <a:scene3d>
                <a:camera prst="obliqueTop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>
                <a:prstTxWarp prst="textInflateTop">
                  <a:avLst/>
                </a:prstTxWarp>
              </a:bodyPr>
              <a:lstStyle/>
              <a:p>
                <a:pPr algn="ctr"/>
                <a:endParaRPr lang="en-US" sz="1100" b="1" spc="300" dirty="0">
                  <a:ln w="0"/>
                  <a:solidFill>
                    <a:srgbClr val="7030A0"/>
                  </a:solidFill>
                  <a:effectLst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6760840" y="251938"/>
                <a:ext cx="2383160" cy="1361202"/>
              </a:xfrm>
              <a:prstGeom prst="rect">
                <a:avLst/>
              </a:prstGeom>
            </p:spPr>
            <p:txBody>
              <a:bodyPr>
                <a:prstTxWarp prst="textDeflateInflate">
                  <a:avLst/>
                </a:prstTxWarp>
                <a:spAutoFit/>
              </a:bodyPr>
              <a:lstStyle/>
              <a:p>
                <a:pPr algn="ctr"/>
                <a:r>
                  <a:rPr lang="en-US" b="1" spc="300" dirty="0">
                    <a:ln w="0"/>
                    <a:solidFill>
                      <a:schemeClr val="accent2">
                        <a:lumMod val="75000"/>
                      </a:schemeClr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MEXATRON TIZIMLAR UCHUN </a:t>
                </a:r>
                <a:r>
                  <a:rPr lang="en-US" b="1" spc="300" dirty="0">
                    <a:ln w="0"/>
                    <a:solidFill>
                      <a:srgbClr val="C00000"/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ELEKTRONIKA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52084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err="1" smtClean="0"/>
              <a:t>Ishlash</a:t>
            </a:r>
            <a:r>
              <a:rPr lang="en-US" dirty="0" smtClean="0"/>
              <a:t> </a:t>
            </a:r>
            <a:r>
              <a:rPr lang="en-US" dirty="0" err="1" smtClean="0"/>
              <a:t>rejimlari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Rejimlari</a:t>
            </a:r>
            <a:r>
              <a:rPr lang="en-US" dirty="0" smtClean="0"/>
              <a:t>:</a:t>
            </a:r>
          </a:p>
          <a:p>
            <a:pPr lvl="1"/>
            <a:r>
              <a:rPr lang="en-US" sz="2500" i="1" dirty="0" smtClean="0"/>
              <a:t>Stop </a:t>
            </a:r>
            <a:r>
              <a:rPr lang="en-US" sz="2500" i="1" dirty="0" err="1" smtClean="0"/>
              <a:t>rejimi</a:t>
            </a:r>
            <a:r>
              <a:rPr lang="en-US" sz="2500" dirty="0"/>
              <a:t>: </a:t>
            </a:r>
            <a:r>
              <a:rPr lang="en-US" sz="2500" dirty="0" err="1"/>
              <a:t>Barcha</a:t>
            </a:r>
            <a:r>
              <a:rPr lang="en-US" sz="2500" dirty="0"/>
              <a:t> </a:t>
            </a:r>
            <a:r>
              <a:rPr lang="en-US" sz="2500" dirty="0" err="1"/>
              <a:t>soatlar</a:t>
            </a:r>
            <a:r>
              <a:rPr lang="en-US" sz="2500" dirty="0"/>
              <a:t> </a:t>
            </a:r>
            <a:r>
              <a:rPr lang="en-US" sz="2500" dirty="0" err="1"/>
              <a:t>to'xtaydi</a:t>
            </a:r>
            <a:r>
              <a:rPr lang="en-US" sz="2500" dirty="0"/>
              <a:t>; </a:t>
            </a:r>
            <a:r>
              <a:rPr lang="en-US" sz="2500" dirty="0" err="1"/>
              <a:t>konversiyani</a:t>
            </a:r>
            <a:r>
              <a:rPr lang="en-US" sz="2500" dirty="0"/>
              <a:t> </a:t>
            </a:r>
            <a:r>
              <a:rPr lang="en-US" sz="2500" dirty="0" err="1"/>
              <a:t>bekor</a:t>
            </a:r>
            <a:r>
              <a:rPr lang="en-US" sz="2500" dirty="0"/>
              <a:t> </a:t>
            </a:r>
            <a:r>
              <a:rPr lang="en-US" sz="2500" dirty="0" err="1"/>
              <a:t>qilish</a:t>
            </a:r>
            <a:r>
              <a:rPr lang="en-US" sz="2500" dirty="0"/>
              <a:t>; minimal </a:t>
            </a:r>
            <a:r>
              <a:rPr lang="en-US" sz="2500" dirty="0" err="1"/>
              <a:t>tiklanish</a:t>
            </a:r>
            <a:r>
              <a:rPr lang="en-US" sz="2500" dirty="0"/>
              <a:t> </a:t>
            </a:r>
            <a:r>
              <a:rPr lang="en-US" sz="2500" dirty="0" err="1"/>
              <a:t>kechikishi</a:t>
            </a:r>
            <a:r>
              <a:rPr lang="en-US" sz="2500" dirty="0"/>
              <a:t> </a:t>
            </a:r>
            <a:r>
              <a:rPr lang="en-US" sz="2400" dirty="0" smtClean="0">
                <a:sym typeface="Wingdings" pitchFamily="2" charset="2"/>
              </a:rPr>
              <a:t>(~ 20</a:t>
            </a:r>
            <a:r>
              <a:rPr lang="el-GR" sz="2400" dirty="0" smtClean="0">
                <a:sym typeface="Wingdings" pitchFamily="2" charset="2"/>
              </a:rPr>
              <a:t>μ</a:t>
            </a:r>
            <a:r>
              <a:rPr lang="en-US" sz="2400" dirty="0" smtClean="0">
                <a:sym typeface="Wingdings" pitchFamily="2" charset="2"/>
              </a:rPr>
              <a:t>s) </a:t>
            </a:r>
            <a:endParaRPr lang="en-US" sz="2500" dirty="0" smtClean="0"/>
          </a:p>
          <a:p>
            <a:pPr lvl="1"/>
            <a:endParaRPr lang="en-US" sz="1000" dirty="0" smtClean="0"/>
          </a:p>
          <a:p>
            <a:pPr lvl="1"/>
            <a:r>
              <a:rPr lang="en-US" sz="2500" i="1" dirty="0" err="1" smtClean="0"/>
              <a:t>Kutish</a:t>
            </a:r>
            <a:r>
              <a:rPr lang="en-US" sz="2500" i="1" dirty="0" smtClean="0"/>
              <a:t> </a:t>
            </a:r>
            <a:r>
              <a:rPr lang="en-US" sz="2500" i="1" dirty="0" err="1" smtClean="0"/>
              <a:t>rejimi</a:t>
            </a:r>
            <a:r>
              <a:rPr lang="en-US" sz="2500" dirty="0"/>
              <a:t>: MCU </a:t>
            </a:r>
            <a:r>
              <a:rPr lang="en-US" sz="2500" dirty="0" err="1"/>
              <a:t>quvvatining</a:t>
            </a:r>
            <a:r>
              <a:rPr lang="en-US" sz="2500" dirty="0"/>
              <a:t> </a:t>
            </a:r>
            <a:r>
              <a:rPr lang="en-US" sz="2500" dirty="0" err="1"/>
              <a:t>pasayishi</a:t>
            </a:r>
            <a:r>
              <a:rPr lang="en-US" sz="2500" dirty="0"/>
              <a:t>; </a:t>
            </a:r>
            <a:r>
              <a:rPr lang="en-US" sz="2500" dirty="0" err="1"/>
              <a:t>davom</a:t>
            </a:r>
            <a:r>
              <a:rPr lang="en-US" sz="2500" dirty="0"/>
              <a:t> </a:t>
            </a:r>
            <a:r>
              <a:rPr lang="en-US" sz="2500" dirty="0" err="1"/>
              <a:t>ettirishi</a:t>
            </a:r>
            <a:r>
              <a:rPr lang="en-US" sz="2500" dirty="0"/>
              <a:t> </a:t>
            </a:r>
            <a:r>
              <a:rPr lang="en-US" sz="2500" dirty="0" err="1"/>
              <a:t>mumkin</a:t>
            </a:r>
            <a:endParaRPr lang="en-US" sz="2500" dirty="0" smtClean="0"/>
          </a:p>
          <a:p>
            <a:pPr lvl="1"/>
            <a:endParaRPr lang="en-US" sz="1000" dirty="0" smtClean="0"/>
          </a:p>
          <a:p>
            <a:pPr lvl="1"/>
            <a:r>
              <a:rPr lang="en-US" sz="2500" i="1" dirty="0" err="1" smtClean="0"/>
              <a:t>Muzlash</a:t>
            </a:r>
            <a:r>
              <a:rPr lang="en-US" sz="2500" i="1" dirty="0" smtClean="0"/>
              <a:t> </a:t>
            </a:r>
            <a:r>
              <a:rPr lang="en-US" sz="2500" i="1" dirty="0" err="1" smtClean="0"/>
              <a:t>rejimi</a:t>
            </a:r>
            <a:r>
              <a:rPr lang="en-US" sz="2500" dirty="0"/>
              <a:t>: </a:t>
            </a:r>
            <a:r>
              <a:rPr lang="en-US" sz="2500" dirty="0" err="1"/>
              <a:t>Ilovada</a:t>
            </a:r>
            <a:r>
              <a:rPr lang="en-US" sz="2500" dirty="0"/>
              <a:t> </a:t>
            </a:r>
            <a:r>
              <a:rPr lang="en-US" sz="2500" dirty="0" err="1"/>
              <a:t>nosozliklarni</a:t>
            </a:r>
            <a:r>
              <a:rPr lang="en-US" sz="2500" dirty="0"/>
              <a:t> </a:t>
            </a:r>
            <a:r>
              <a:rPr lang="en-US" sz="2500" dirty="0" err="1"/>
              <a:t>tuzatish</a:t>
            </a:r>
            <a:r>
              <a:rPr lang="en-US" sz="2500" dirty="0"/>
              <a:t> </a:t>
            </a:r>
            <a:r>
              <a:rPr lang="en-US" sz="2500" dirty="0" err="1"/>
              <a:t>uchun</a:t>
            </a:r>
            <a:r>
              <a:rPr lang="en-US" sz="2500" dirty="0"/>
              <a:t> </a:t>
            </a:r>
            <a:r>
              <a:rPr lang="en-US" sz="2500" dirty="0" err="1"/>
              <a:t>uzilish</a:t>
            </a:r>
            <a:r>
              <a:rPr lang="en-US" sz="2500" dirty="0"/>
              <a:t> </a:t>
            </a:r>
            <a:r>
              <a:rPr lang="en-US" sz="2500" dirty="0" err="1"/>
              <a:t>nuqtasi</a:t>
            </a:r>
            <a:endParaRPr lang="en-US" sz="2500" dirty="0" smtClean="0"/>
          </a:p>
          <a:p>
            <a:pPr lvl="1"/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5" name="Rectangle 4"/>
            <p:cNvSpPr/>
            <p:nvPr/>
          </p:nvSpPr>
          <p:spPr>
            <a:xfrm>
              <a:off x="6685384" y="0"/>
              <a:ext cx="2458616" cy="2002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6685384" y="0"/>
              <a:ext cx="2484000" cy="2002234"/>
              <a:chOff x="6685384" y="0"/>
              <a:chExt cx="2484000" cy="2002234"/>
            </a:xfrm>
          </p:grpSpPr>
          <p:sp>
            <p:nvSpPr>
              <p:cNvPr id="7" name="Rectangle 6"/>
              <p:cNvSpPr/>
              <p:nvPr/>
            </p:nvSpPr>
            <p:spPr>
              <a:xfrm>
                <a:off x="6685384" y="0"/>
                <a:ext cx="2484000" cy="200223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  <a:scene3d>
                <a:camera prst="obliqueTop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>
                <a:prstTxWarp prst="textInflateTop">
                  <a:avLst/>
                </a:prstTxWarp>
              </a:bodyPr>
              <a:lstStyle/>
              <a:p>
                <a:pPr algn="ctr"/>
                <a:endParaRPr lang="en-US" sz="1100" b="1" spc="300" dirty="0">
                  <a:ln w="0"/>
                  <a:solidFill>
                    <a:srgbClr val="7030A0"/>
                  </a:solidFill>
                  <a:effectLst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8" name="Rectangle 7"/>
              <p:cNvSpPr/>
              <p:nvPr/>
            </p:nvSpPr>
            <p:spPr>
              <a:xfrm>
                <a:off x="6760840" y="251938"/>
                <a:ext cx="2383160" cy="1361202"/>
              </a:xfrm>
              <a:prstGeom prst="rect">
                <a:avLst/>
              </a:prstGeom>
            </p:spPr>
            <p:txBody>
              <a:bodyPr>
                <a:prstTxWarp prst="textDeflateInflate">
                  <a:avLst/>
                </a:prstTxWarp>
                <a:spAutoFit/>
              </a:bodyPr>
              <a:lstStyle/>
              <a:p>
                <a:pPr algn="ctr"/>
                <a:r>
                  <a:rPr lang="en-US" b="1" spc="300" dirty="0">
                    <a:ln w="0"/>
                    <a:solidFill>
                      <a:schemeClr val="accent2">
                        <a:lumMod val="75000"/>
                      </a:schemeClr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MEXATRON TIZIMLAR UCHUN </a:t>
                </a:r>
                <a:r>
                  <a:rPr lang="en-US" b="1" spc="300" dirty="0">
                    <a:ln w="0"/>
                    <a:solidFill>
                      <a:srgbClr val="C00000"/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ELEKTRONIKA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83553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37" y="429617"/>
            <a:ext cx="6202800" cy="1143000"/>
          </a:xfrm>
        </p:spPr>
        <p:txBody>
          <a:bodyPr/>
          <a:lstStyle/>
          <a:p>
            <a:r>
              <a:rPr lang="en-US" u="sng" dirty="0" smtClean="0"/>
              <a:t>MC9S12Cning </a:t>
            </a:r>
            <a:r>
              <a:rPr lang="en-US" dirty="0" err="1" smtClean="0"/>
              <a:t>Registrlari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1649" y="2002234"/>
            <a:ext cx="8229600" cy="4525963"/>
          </a:xfrm>
        </p:spPr>
        <p:txBody>
          <a:bodyPr>
            <a:normAutofit/>
          </a:bodyPr>
          <a:lstStyle/>
          <a:p>
            <a:r>
              <a:rPr lang="en-US" u="sng" dirty="0" smtClean="0"/>
              <a:t>MC9S12C Family Reference Manual: Ch. 8</a:t>
            </a:r>
          </a:p>
          <a:p>
            <a:endParaRPr lang="en-US" dirty="0" smtClean="0">
              <a:sym typeface="Wingdings" pitchFamily="2" charset="2"/>
            </a:endParaRPr>
          </a:p>
          <a:p>
            <a:r>
              <a:rPr lang="en-US" dirty="0" smtClean="0">
                <a:sym typeface="Wingdings" pitchFamily="2" charset="2"/>
              </a:rPr>
              <a:t>REGISTRLARI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6 </a:t>
            </a:r>
            <a:r>
              <a:rPr lang="en-US" dirty="0" err="1" smtClean="0">
                <a:sym typeface="Wingdings" pitchFamily="2" charset="2"/>
              </a:rPr>
              <a:t>Kontrol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Registrlari</a:t>
            </a:r>
            <a:r>
              <a:rPr lang="en-US" dirty="0" smtClean="0">
                <a:sym typeface="Wingdings" pitchFamily="2" charset="2"/>
              </a:rPr>
              <a:t> (</a:t>
            </a:r>
            <a:r>
              <a:rPr lang="en-US" dirty="0" err="1" smtClean="0">
                <a:sym typeface="Wingdings" pitchFamily="2" charset="2"/>
              </a:rPr>
              <a:t>birinchi</a:t>
            </a:r>
            <a:r>
              <a:rPr lang="en-US" dirty="0" smtClean="0">
                <a:sym typeface="Wingdings" pitchFamily="2" charset="2"/>
              </a:rPr>
              <a:t> 2 </a:t>
            </a:r>
            <a:r>
              <a:rPr lang="en-US" dirty="0" err="1" smtClean="0">
                <a:sym typeface="Wingdings" pitchFamily="2" charset="2"/>
              </a:rPr>
              <a:t>tasi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rezerv</a:t>
            </a:r>
            <a:r>
              <a:rPr lang="en-US" dirty="0" smtClean="0">
                <a:sym typeface="Wingdings" pitchFamily="2" charset="2"/>
              </a:rPr>
              <a:t>!)</a:t>
            </a:r>
          </a:p>
          <a:p>
            <a:pPr lvl="1"/>
            <a:r>
              <a:rPr lang="en-US" dirty="0" smtClean="0"/>
              <a:t>2 Status </a:t>
            </a:r>
            <a:r>
              <a:rPr lang="en-US" dirty="0" err="1" smtClean="0"/>
              <a:t>Registrlari</a:t>
            </a:r>
            <a:endParaRPr lang="en-US" dirty="0" smtClean="0"/>
          </a:p>
          <a:p>
            <a:pPr lvl="1"/>
            <a:r>
              <a:rPr lang="en-US" dirty="0" smtClean="0"/>
              <a:t>2 Test </a:t>
            </a:r>
            <a:r>
              <a:rPr lang="en-US" dirty="0" err="1" smtClean="0"/>
              <a:t>Registrlari</a:t>
            </a:r>
            <a:endParaRPr lang="en-US" dirty="0" smtClean="0"/>
          </a:p>
          <a:p>
            <a:pPr lvl="1"/>
            <a:r>
              <a:rPr lang="en-US" dirty="0" smtClean="0"/>
              <a:t>1 </a:t>
            </a:r>
            <a:r>
              <a:rPr lang="en-US" dirty="0" err="1" smtClean="0"/>
              <a:t>Raqamli</a:t>
            </a:r>
            <a:r>
              <a:rPr lang="en-US" dirty="0" smtClean="0"/>
              <a:t> </a:t>
            </a:r>
            <a:r>
              <a:rPr lang="en-US" dirty="0" err="1" smtClean="0"/>
              <a:t>Kirish</a:t>
            </a:r>
            <a:r>
              <a:rPr lang="en-US" dirty="0" smtClean="0"/>
              <a:t> </a:t>
            </a:r>
            <a:r>
              <a:rPr lang="en-US" dirty="0" err="1" smtClean="0"/>
              <a:t>Ruxsat</a:t>
            </a:r>
            <a:r>
              <a:rPr lang="en-US" dirty="0" smtClean="0"/>
              <a:t> </a:t>
            </a:r>
            <a:r>
              <a:rPr lang="en-US" dirty="0" err="1" smtClean="0"/>
              <a:t>Registri</a:t>
            </a:r>
            <a:endParaRPr lang="en-US" dirty="0" smtClean="0"/>
          </a:p>
          <a:p>
            <a:pPr lvl="1"/>
            <a:r>
              <a:rPr lang="en-US" dirty="0" smtClean="0"/>
              <a:t>1 </a:t>
            </a:r>
            <a:r>
              <a:rPr lang="en-US" dirty="0" err="1"/>
              <a:t>Raqamli</a:t>
            </a:r>
            <a:r>
              <a:rPr lang="en-US" dirty="0"/>
              <a:t> </a:t>
            </a:r>
            <a:r>
              <a:rPr lang="en-US" dirty="0" smtClean="0"/>
              <a:t>Port </a:t>
            </a:r>
            <a:r>
              <a:rPr lang="en-US" dirty="0" err="1" smtClean="0"/>
              <a:t>Registri</a:t>
            </a:r>
            <a:endParaRPr lang="en-US" dirty="0" smtClean="0"/>
          </a:p>
          <a:p>
            <a:pPr lvl="1"/>
            <a:r>
              <a:rPr lang="en-US" dirty="0" smtClean="0">
                <a:sym typeface="Wingdings" pitchFamily="2" charset="2"/>
              </a:rPr>
              <a:t>8 </a:t>
            </a:r>
            <a:r>
              <a:rPr lang="en-US" dirty="0" err="1" smtClean="0">
                <a:sym typeface="Wingdings" pitchFamily="2" charset="2"/>
              </a:rPr>
              <a:t>Natija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Registrlari</a:t>
            </a:r>
            <a:endParaRPr lang="en-US" dirty="0" smtClean="0"/>
          </a:p>
        </p:txBody>
      </p:sp>
      <p:grpSp>
        <p:nvGrpSpPr>
          <p:cNvPr id="4" name="Group 3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5" name="Rectangle 4"/>
            <p:cNvSpPr/>
            <p:nvPr/>
          </p:nvSpPr>
          <p:spPr>
            <a:xfrm>
              <a:off x="6685384" y="0"/>
              <a:ext cx="2458616" cy="2002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6685384" y="0"/>
              <a:ext cx="2484000" cy="2002234"/>
              <a:chOff x="6685384" y="0"/>
              <a:chExt cx="2484000" cy="2002234"/>
            </a:xfrm>
          </p:grpSpPr>
          <p:sp>
            <p:nvSpPr>
              <p:cNvPr id="7" name="Rectangle 6"/>
              <p:cNvSpPr/>
              <p:nvPr/>
            </p:nvSpPr>
            <p:spPr>
              <a:xfrm>
                <a:off x="6685384" y="0"/>
                <a:ext cx="2484000" cy="200223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  <a:scene3d>
                <a:camera prst="obliqueTop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>
                <a:prstTxWarp prst="textInflateTop">
                  <a:avLst/>
                </a:prstTxWarp>
              </a:bodyPr>
              <a:lstStyle/>
              <a:p>
                <a:pPr algn="ctr"/>
                <a:endParaRPr lang="en-US" sz="1100" b="1" spc="300" dirty="0">
                  <a:ln w="0"/>
                  <a:solidFill>
                    <a:srgbClr val="7030A0"/>
                  </a:solidFill>
                  <a:effectLst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8" name="Rectangle 7"/>
              <p:cNvSpPr/>
              <p:nvPr/>
            </p:nvSpPr>
            <p:spPr>
              <a:xfrm>
                <a:off x="6760840" y="251938"/>
                <a:ext cx="2383160" cy="1361202"/>
              </a:xfrm>
              <a:prstGeom prst="rect">
                <a:avLst/>
              </a:prstGeom>
            </p:spPr>
            <p:txBody>
              <a:bodyPr>
                <a:prstTxWarp prst="textDeflateInflate">
                  <a:avLst/>
                </a:prstTxWarp>
                <a:spAutoFit/>
              </a:bodyPr>
              <a:lstStyle/>
              <a:p>
                <a:pPr algn="ctr"/>
                <a:r>
                  <a:rPr lang="en-US" b="1" spc="300" dirty="0">
                    <a:ln w="0"/>
                    <a:solidFill>
                      <a:schemeClr val="accent2">
                        <a:lumMod val="75000"/>
                      </a:schemeClr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MEXATRON TIZIMLAR UCHUN </a:t>
                </a:r>
                <a:r>
                  <a:rPr lang="en-US" b="1" spc="300" dirty="0">
                    <a:ln w="0"/>
                    <a:solidFill>
                      <a:srgbClr val="C00000"/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ELEKTRONIKA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78521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37" y="429617"/>
            <a:ext cx="6202800" cy="1143000"/>
          </a:xfrm>
        </p:spPr>
        <p:txBody>
          <a:bodyPr/>
          <a:lstStyle/>
          <a:p>
            <a:pPr algn="ctr"/>
            <a:r>
              <a:rPr lang="en-US" u="sng" dirty="0" err="1" smtClean="0"/>
              <a:t>Xulosa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1649" y="2002234"/>
            <a:ext cx="8229600" cy="4525963"/>
          </a:xfrm>
        </p:spPr>
        <p:txBody>
          <a:bodyPr>
            <a:normAutofit fontScale="92500"/>
          </a:bodyPr>
          <a:lstStyle/>
          <a:p>
            <a:r>
              <a:rPr lang="en-US" u="sng" dirty="0" err="1" smtClean="0"/>
              <a:t>Ushbu</a:t>
            </a:r>
            <a:r>
              <a:rPr lang="en-US" u="sng" dirty="0" smtClean="0"/>
              <a:t> </a:t>
            </a:r>
            <a:r>
              <a:rPr lang="en-US" u="sng" dirty="0" err="1" smtClean="0"/>
              <a:t>darsda</a:t>
            </a:r>
            <a:r>
              <a:rPr lang="en-US" u="sng" dirty="0" smtClean="0"/>
              <a:t> biz </a:t>
            </a:r>
            <a:r>
              <a:rPr lang="en-US" u="sng" dirty="0" err="1" smtClean="0"/>
              <a:t>quyidagi</a:t>
            </a:r>
            <a:r>
              <a:rPr lang="en-US" u="sng" dirty="0" smtClean="0"/>
              <a:t> </a:t>
            </a:r>
            <a:r>
              <a:rPr lang="en-US" u="sng" dirty="0" err="1" smtClean="0"/>
              <a:t>bilimlarga</a:t>
            </a:r>
            <a:r>
              <a:rPr lang="en-US" u="sng" dirty="0" smtClean="0"/>
              <a:t> </a:t>
            </a:r>
            <a:r>
              <a:rPr lang="en-US" u="sng" dirty="0" err="1" smtClean="0"/>
              <a:t>ega</a:t>
            </a:r>
            <a:r>
              <a:rPr lang="en-US" u="sng" dirty="0" smtClean="0"/>
              <a:t> </a:t>
            </a:r>
            <a:r>
              <a:rPr lang="en-US" u="sng" dirty="0" err="1" smtClean="0"/>
              <a:t>bo’ldik</a:t>
            </a:r>
            <a:r>
              <a:rPr lang="en-US" u="sng" dirty="0" smtClean="0"/>
              <a:t>:</a:t>
            </a:r>
          </a:p>
          <a:p>
            <a:pPr>
              <a:buFontTx/>
              <a:buChar char="-"/>
            </a:pPr>
            <a:r>
              <a:rPr lang="en-US" dirty="0" err="1" smtClean="0"/>
              <a:t>Analogdan</a:t>
            </a:r>
            <a:r>
              <a:rPr lang="en-US" dirty="0" smtClean="0"/>
              <a:t> </a:t>
            </a:r>
            <a:r>
              <a:rPr lang="en-US" dirty="0" err="1" smtClean="0"/>
              <a:t>raqamliga</a:t>
            </a:r>
            <a:r>
              <a:rPr lang="en-US" dirty="0" smtClean="0"/>
              <a:t> </a:t>
            </a:r>
            <a:r>
              <a:rPr lang="en-US" dirty="0" err="1" smtClean="0"/>
              <a:t>o’tkazgichlar</a:t>
            </a:r>
            <a:r>
              <a:rPr lang="en-US" dirty="0" smtClean="0"/>
              <a:t> </a:t>
            </a:r>
            <a:r>
              <a:rPr lang="en-US" dirty="0" err="1" smtClean="0"/>
              <a:t>bo’yicha</a:t>
            </a:r>
            <a:r>
              <a:rPr lang="en-US" dirty="0" smtClean="0"/>
              <a:t> </a:t>
            </a:r>
            <a:r>
              <a:rPr lang="en-US" dirty="0" err="1" smtClean="0"/>
              <a:t>umumiy</a:t>
            </a:r>
            <a:r>
              <a:rPr lang="en-US" dirty="0" smtClean="0"/>
              <a:t> </a:t>
            </a:r>
            <a:r>
              <a:rPr lang="en-US" dirty="0" err="1" smtClean="0"/>
              <a:t>tushunchalar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 err="1"/>
              <a:t>Analogdan</a:t>
            </a:r>
            <a:r>
              <a:rPr lang="en-US" dirty="0"/>
              <a:t> </a:t>
            </a:r>
            <a:r>
              <a:rPr lang="en-US" dirty="0" err="1"/>
              <a:t>raqamliga</a:t>
            </a:r>
            <a:r>
              <a:rPr lang="en-US" dirty="0"/>
              <a:t> </a:t>
            </a:r>
            <a:r>
              <a:rPr lang="en-US" dirty="0" err="1" smtClean="0"/>
              <a:t>o’tkazgichlarning</a:t>
            </a:r>
            <a:r>
              <a:rPr lang="en-US" dirty="0" smtClean="0"/>
              <a:t> </a:t>
            </a:r>
            <a:r>
              <a:rPr lang="en-US" dirty="0" err="1" smtClean="0"/>
              <a:t>ishlash</a:t>
            </a:r>
            <a:r>
              <a:rPr lang="en-US" dirty="0" smtClean="0"/>
              <a:t> </a:t>
            </a:r>
            <a:r>
              <a:rPr lang="en-US" dirty="0" err="1" smtClean="0"/>
              <a:t>prinsiplari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 err="1"/>
              <a:t>Analogdan</a:t>
            </a:r>
            <a:r>
              <a:rPr lang="en-US" dirty="0"/>
              <a:t> </a:t>
            </a:r>
            <a:r>
              <a:rPr lang="en-US" dirty="0" err="1"/>
              <a:t>raqamliga</a:t>
            </a:r>
            <a:r>
              <a:rPr lang="en-US" dirty="0"/>
              <a:t> </a:t>
            </a:r>
            <a:r>
              <a:rPr lang="en-US" dirty="0" err="1" smtClean="0"/>
              <a:t>o’tkazgichlar</a:t>
            </a:r>
            <a:r>
              <a:rPr lang="en-US" dirty="0" smtClean="0"/>
              <a:t> </a:t>
            </a:r>
            <a:r>
              <a:rPr lang="en-US" dirty="0" err="1" smtClean="0"/>
              <a:t>turlari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 err="1"/>
              <a:t>Analogdan</a:t>
            </a:r>
            <a:r>
              <a:rPr lang="en-US" dirty="0"/>
              <a:t> </a:t>
            </a:r>
            <a:r>
              <a:rPr lang="en-US" dirty="0" err="1"/>
              <a:t>raqamliga</a:t>
            </a:r>
            <a:r>
              <a:rPr lang="en-US" dirty="0"/>
              <a:t> </a:t>
            </a:r>
            <a:r>
              <a:rPr lang="en-US" dirty="0" err="1" smtClean="0"/>
              <a:t>o’tkazgichlarning</a:t>
            </a:r>
            <a:r>
              <a:rPr lang="en-US" dirty="0" smtClean="0"/>
              <a:t> </a:t>
            </a:r>
            <a:r>
              <a:rPr lang="en-US" dirty="0" err="1" smtClean="0"/>
              <a:t>taqqoslanishlari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 err="1"/>
              <a:t>Analogdan</a:t>
            </a:r>
            <a:r>
              <a:rPr lang="en-US" dirty="0"/>
              <a:t> </a:t>
            </a:r>
            <a:r>
              <a:rPr lang="en-US" dirty="0" err="1"/>
              <a:t>raqamliga</a:t>
            </a:r>
            <a:r>
              <a:rPr lang="en-US" dirty="0"/>
              <a:t> </a:t>
            </a:r>
            <a:r>
              <a:rPr lang="en-US" dirty="0" err="1" smtClean="0"/>
              <a:t>o’tkazgichlarning</a:t>
            </a:r>
            <a:r>
              <a:rPr lang="en-US" dirty="0" smtClean="0"/>
              <a:t> </a:t>
            </a:r>
            <a:r>
              <a:rPr lang="en-US" dirty="0" err="1" smtClean="0"/>
              <a:t>ishlash</a:t>
            </a:r>
            <a:r>
              <a:rPr lang="en-US" dirty="0" smtClean="0"/>
              <a:t> </a:t>
            </a:r>
            <a:r>
              <a:rPr lang="en-US" dirty="0" err="1" smtClean="0"/>
              <a:t>jarayonlaridagi</a:t>
            </a:r>
            <a:r>
              <a:rPr lang="en-US" dirty="0" smtClean="0"/>
              <a:t> </a:t>
            </a:r>
            <a:r>
              <a:rPr lang="en-US" dirty="0" err="1" smtClean="0"/>
              <a:t>xatoliklar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aniqlilik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boshqalar</a:t>
            </a:r>
            <a:r>
              <a:rPr lang="en-US" dirty="0" smtClean="0"/>
              <a:t>…</a:t>
            </a:r>
          </a:p>
          <a:p>
            <a:pPr>
              <a:buFontTx/>
              <a:buChar char="-"/>
            </a:pPr>
            <a:endParaRPr lang="en-US" dirty="0" smtClean="0"/>
          </a:p>
        </p:txBody>
      </p:sp>
      <p:grpSp>
        <p:nvGrpSpPr>
          <p:cNvPr id="4" name="Group 3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5" name="Rectangle 4"/>
            <p:cNvSpPr/>
            <p:nvPr/>
          </p:nvSpPr>
          <p:spPr>
            <a:xfrm>
              <a:off x="6685384" y="0"/>
              <a:ext cx="2458616" cy="2002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6685384" y="0"/>
              <a:ext cx="2484000" cy="2002234"/>
              <a:chOff x="6685384" y="0"/>
              <a:chExt cx="2484000" cy="2002234"/>
            </a:xfrm>
          </p:grpSpPr>
          <p:sp>
            <p:nvSpPr>
              <p:cNvPr id="7" name="Rectangle 6"/>
              <p:cNvSpPr/>
              <p:nvPr/>
            </p:nvSpPr>
            <p:spPr>
              <a:xfrm>
                <a:off x="6685384" y="0"/>
                <a:ext cx="2484000" cy="200223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  <a:scene3d>
                <a:camera prst="obliqueTop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>
                <a:prstTxWarp prst="textInflateTop">
                  <a:avLst/>
                </a:prstTxWarp>
              </a:bodyPr>
              <a:lstStyle/>
              <a:p>
                <a:pPr algn="ctr"/>
                <a:endParaRPr lang="en-US" sz="1100" b="1" spc="300" dirty="0">
                  <a:ln w="0"/>
                  <a:solidFill>
                    <a:srgbClr val="7030A0"/>
                  </a:solidFill>
                  <a:effectLst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8" name="Rectangle 7"/>
              <p:cNvSpPr/>
              <p:nvPr/>
            </p:nvSpPr>
            <p:spPr>
              <a:xfrm>
                <a:off x="6760840" y="251938"/>
                <a:ext cx="2383160" cy="1361202"/>
              </a:xfrm>
              <a:prstGeom prst="rect">
                <a:avLst/>
              </a:prstGeom>
            </p:spPr>
            <p:txBody>
              <a:bodyPr>
                <a:prstTxWarp prst="textDeflateInflate">
                  <a:avLst/>
                </a:prstTxWarp>
                <a:spAutoFit/>
              </a:bodyPr>
              <a:lstStyle/>
              <a:p>
                <a:pPr algn="ctr"/>
                <a:r>
                  <a:rPr lang="en-US" b="1" spc="300" dirty="0">
                    <a:ln w="0"/>
                    <a:solidFill>
                      <a:schemeClr val="accent2">
                        <a:lumMod val="75000"/>
                      </a:schemeClr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MEXATRON TIZIMLAR UCHUN </a:t>
                </a:r>
                <a:r>
                  <a:rPr lang="en-US" b="1" spc="300" dirty="0">
                    <a:ln w="0"/>
                    <a:solidFill>
                      <a:srgbClr val="C00000"/>
                    </a:solidFill>
                    <a:effectLst>
                      <a:reflection blurRad="6350" stA="53000" endA="300" endPos="35500" dir="5400000" sy="-90000" algn="bl" rotWithShape="0"/>
                    </a:effectLst>
                  </a:rPr>
                  <a:t>ELEKTRONIKA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58811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6632" y="451490"/>
            <a:ext cx="6131024" cy="1143000"/>
          </a:xfrm>
        </p:spPr>
        <p:txBody>
          <a:bodyPr/>
          <a:lstStyle/>
          <a:p>
            <a:r>
              <a:rPr lang="en-US" dirty="0" err="1" smtClean="0"/>
              <a:t>Foydalanilgan</a:t>
            </a:r>
            <a:r>
              <a:rPr lang="en-US" dirty="0" smtClean="0"/>
              <a:t> </a:t>
            </a:r>
            <a:r>
              <a:rPr lang="en-US" dirty="0" err="1" smtClean="0"/>
              <a:t>adabiyotlar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002234"/>
            <a:ext cx="8229600" cy="4800600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endParaRPr lang="en-US" dirty="0" smtClean="0"/>
          </a:p>
          <a:p>
            <a:pPr marL="514350" indent="-514350">
              <a:buFont typeface="+mj-lt"/>
              <a:buAutoNum type="arabicParenR"/>
            </a:pPr>
            <a:r>
              <a:rPr lang="en-US" sz="3800" dirty="0" smtClean="0"/>
              <a:t>Electronics</a:t>
            </a:r>
            <a:r>
              <a:rPr lang="en-US" sz="3800" dirty="0"/>
              <a:t>: A Systems Approach (6th edition), Neil </a:t>
            </a:r>
            <a:r>
              <a:rPr lang="en-US" sz="3800" dirty="0" err="1"/>
              <a:t>Storey,Pearson</a:t>
            </a:r>
            <a:r>
              <a:rPr lang="en-US" sz="3800" dirty="0"/>
              <a:t> Education UK, 2017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3800" dirty="0" smtClean="0"/>
              <a:t>Mechatronics</a:t>
            </a:r>
            <a:r>
              <a:rPr lang="en-US" sz="3800" dirty="0"/>
              <a:t>: Electronic Control Systems in Mechanical and Electrical Engineering, William Bolton, Pearson Education Limited </a:t>
            </a:r>
            <a:r>
              <a:rPr lang="en-US" sz="3800" dirty="0" smtClean="0"/>
              <a:t>2015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3800" dirty="0" err="1" smtClean="0"/>
              <a:t>Elektronika</a:t>
            </a:r>
            <a:r>
              <a:rPr lang="en-US" sz="3800" dirty="0" smtClean="0"/>
              <a:t>. X. </a:t>
            </a:r>
            <a:r>
              <a:rPr lang="en-US" sz="3800" dirty="0" err="1" smtClean="0"/>
              <a:t>Aripov</a:t>
            </a:r>
            <a:r>
              <a:rPr lang="en-US" sz="3800" dirty="0" smtClean="0"/>
              <a:t>, A. </a:t>
            </a:r>
            <a:r>
              <a:rPr lang="en-US" sz="3800" dirty="0" err="1" smtClean="0"/>
              <a:t>Abdullayev</a:t>
            </a:r>
            <a:r>
              <a:rPr lang="en-US" sz="3800" dirty="0" smtClean="0"/>
              <a:t>. Fan </a:t>
            </a:r>
            <a:r>
              <a:rPr lang="en-US" sz="3800" dirty="0" err="1" smtClean="0"/>
              <a:t>va</a:t>
            </a:r>
            <a:r>
              <a:rPr lang="en-US" sz="3800" dirty="0" smtClean="0"/>
              <a:t> </a:t>
            </a:r>
            <a:r>
              <a:rPr lang="en-US" sz="3800" dirty="0" err="1" smtClean="0"/>
              <a:t>texnologiya</a:t>
            </a:r>
            <a:r>
              <a:rPr lang="en-US" sz="3800" dirty="0" smtClean="0"/>
              <a:t> </a:t>
            </a:r>
            <a:r>
              <a:rPr lang="en-US" sz="3800" dirty="0" err="1" smtClean="0"/>
              <a:t>nashriyoti</a:t>
            </a:r>
            <a:r>
              <a:rPr lang="en-US" sz="3800" dirty="0" smtClean="0"/>
              <a:t>, 2011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3800" dirty="0" smtClean="0"/>
              <a:t>wikipedia.org </a:t>
            </a:r>
            <a:r>
              <a:rPr lang="en-US" sz="3800" dirty="0" err="1" smtClean="0"/>
              <a:t>veb</a:t>
            </a:r>
            <a:r>
              <a:rPr lang="en-US" sz="3800" dirty="0" smtClean="0"/>
              <a:t> </a:t>
            </a:r>
            <a:r>
              <a:rPr lang="en-US" sz="3800" dirty="0" err="1" smtClean="0"/>
              <a:t>sayti</a:t>
            </a:r>
            <a:endParaRPr lang="en-US" sz="3800" dirty="0" smtClean="0"/>
          </a:p>
          <a:p>
            <a:pPr marL="514350" indent="-514350">
              <a:buFont typeface="+mj-lt"/>
              <a:buAutoNum type="arabicParenR"/>
            </a:pPr>
            <a:r>
              <a:rPr lang="en-US" sz="3800" dirty="0">
                <a:hlinkClick r:id="rId2"/>
              </a:rPr>
              <a:t>http://en.wikipedia.org/wiki/Analog-to-digital_converter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3800" dirty="0" smtClean="0">
                <a:hlinkClick r:id="rId3"/>
              </a:rPr>
              <a:t>http</a:t>
            </a:r>
            <a:r>
              <a:rPr lang="en-US" sz="3800" dirty="0">
                <a:hlinkClick r:id="rId3"/>
              </a:rPr>
              <a:t>://en.wikipedia.org/wiki/Successive_approximation_ADC</a:t>
            </a:r>
            <a:endParaRPr lang="en-US" sz="3800" dirty="0"/>
          </a:p>
          <a:p>
            <a:pPr marL="514350" indent="-514350">
              <a:buFont typeface="+mj-lt"/>
              <a:buAutoNum type="arabicParenR"/>
            </a:pPr>
            <a:r>
              <a:rPr lang="en-US" sz="3800" dirty="0">
                <a:hlinkClick r:id="rId4"/>
              </a:rPr>
              <a:t>http://www.maximintegrated.com/app-notes/index.mvp/id/810</a:t>
            </a:r>
            <a:endParaRPr lang="en-US" sz="3800" dirty="0"/>
          </a:p>
          <a:p>
            <a:pPr marL="514350" indent="-514350">
              <a:buFont typeface="+mj-lt"/>
              <a:buAutoNum type="arabicParenR"/>
            </a:pPr>
            <a:r>
              <a:rPr lang="en-US" sz="3800" dirty="0">
                <a:hlinkClick r:id="rId5"/>
              </a:rPr>
              <a:t>http://en.wikipedia.org/wiki/Delta-sigma_modulation</a:t>
            </a:r>
            <a:endParaRPr lang="en-US" sz="3800" dirty="0"/>
          </a:p>
          <a:p>
            <a:pPr marL="514350" indent="-514350">
              <a:buFont typeface="+mj-lt"/>
              <a:buAutoNum type="arabicParenR"/>
            </a:pPr>
            <a:r>
              <a:rPr lang="en-US" sz="3800" dirty="0">
                <a:hlinkClick r:id="rId6"/>
              </a:rPr>
              <a:t>http://www.beis.de/Elektronik/DeltaSigma/DeltaSigma.html</a:t>
            </a:r>
            <a:endParaRPr lang="en-US" sz="3800" dirty="0"/>
          </a:p>
          <a:p>
            <a:pPr marL="514350" indent="-514350">
              <a:buFont typeface="+mj-lt"/>
              <a:buAutoNum type="arabicParenR"/>
            </a:pPr>
            <a:r>
              <a:rPr lang="en-US" sz="3800" dirty="0">
                <a:hlinkClick r:id="rId7"/>
              </a:rPr>
              <a:t>http://www.allaboutcircuits.com/vol_4/chpt_13/9.html</a:t>
            </a:r>
            <a:endParaRPr lang="en-US" sz="3800" dirty="0"/>
          </a:p>
          <a:p>
            <a:pPr marL="514350" indent="-514350">
              <a:buFont typeface="+mj-lt"/>
              <a:buAutoNum type="arabicParenR"/>
            </a:pPr>
            <a:r>
              <a:rPr lang="en-US" sz="3800" dirty="0">
                <a:hlinkClick r:id="rId8"/>
              </a:rPr>
              <a:t>http://en.wikipedia.org/wiki/Integrating_ADC</a:t>
            </a:r>
            <a:endParaRPr lang="en-US" sz="3800" dirty="0"/>
          </a:p>
          <a:p>
            <a:pPr marL="514350" indent="-514350">
              <a:buFont typeface="+mj-lt"/>
              <a:buAutoNum type="arabicParenR"/>
            </a:pPr>
            <a:r>
              <a:rPr lang="en-US" sz="3800" dirty="0"/>
              <a:t>MC9S12C Family Reference Manual</a:t>
            </a:r>
          </a:p>
          <a:p>
            <a:pPr marL="0" indent="0">
              <a:buNone/>
            </a:pPr>
            <a:endParaRPr lang="ru-RU" dirty="0"/>
          </a:p>
        </p:txBody>
      </p:sp>
      <p:grpSp>
        <p:nvGrpSpPr>
          <p:cNvPr id="4" name="Group 3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5" name="Rectangle 4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06518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110</TotalTime>
  <Words>1497</Words>
  <Application>Microsoft Office PowerPoint</Application>
  <PresentationFormat>On-screen Show (4:3)</PresentationFormat>
  <Paragraphs>425</Paragraphs>
  <Slides>38</Slides>
  <Notes>20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5" baseType="lpstr">
      <vt:lpstr>Arial</vt:lpstr>
      <vt:lpstr>Calibri</vt:lpstr>
      <vt:lpstr>Calibri Light</vt:lpstr>
      <vt:lpstr>Cambria Math</vt:lpstr>
      <vt:lpstr>Wingdings</vt:lpstr>
      <vt:lpstr>Office Theme</vt:lpstr>
      <vt:lpstr>Equation</vt:lpstr>
      <vt:lpstr>Mexatron tizimlar uchun Elektronika</vt:lpstr>
      <vt:lpstr>Signallarni Analogdan Raqamliga o’tkazgich</vt:lpstr>
      <vt:lpstr>Signal Turlari</vt:lpstr>
      <vt:lpstr>Signal Turlari</vt:lpstr>
      <vt:lpstr>Analog-raqamli konvertor (ADC)</vt:lpstr>
      <vt:lpstr>Analog-raqamli konvertor (ADC)</vt:lpstr>
      <vt:lpstr>ADC konvertatsiya jarayoni</vt:lpstr>
      <vt:lpstr>ADC konvertatsiya jarayoni</vt:lpstr>
      <vt:lpstr>ADC konvertatsiya jarayoni</vt:lpstr>
      <vt:lpstr>ADC konvertatsiya jarayoni</vt:lpstr>
      <vt:lpstr>ADC konvertatsiya jarayoni</vt:lpstr>
      <vt:lpstr>ADC konvertatsiya jarayoni</vt:lpstr>
      <vt:lpstr>ADC konvertatsiya jarayoni</vt:lpstr>
      <vt:lpstr>ADC konvertatsiya jarayoni</vt:lpstr>
      <vt:lpstr>ADC konvertatsiya jarayoni</vt:lpstr>
      <vt:lpstr>ADC konvertatsiya jarayoni</vt:lpstr>
      <vt:lpstr>ADC konvertatsiya jarayoni</vt:lpstr>
      <vt:lpstr>ADC konvertatsiya jarayoni-Aniqlik </vt:lpstr>
      <vt:lpstr>ADC konvertatsiya jarayoni-Aniqlik </vt:lpstr>
      <vt:lpstr>ADC-xato ehtimolliklari</vt:lpstr>
      <vt:lpstr>ADC nimalarda ishlatilinadi?</vt:lpstr>
      <vt:lpstr>ADC turlari</vt:lpstr>
      <vt:lpstr>Ketma-ket taxminiy A/D konvertori</vt:lpstr>
      <vt:lpstr>Ketma-ket taxminiy A/D konvertori</vt:lpstr>
      <vt:lpstr>Flash A/D konvertori</vt:lpstr>
      <vt:lpstr>Flash A/D konvertori</vt:lpstr>
      <vt:lpstr>Flash A/D konvertori (misol)</vt:lpstr>
      <vt:lpstr>Ikki qiyalikli A/D konvertori</vt:lpstr>
      <vt:lpstr>Ikki qiyalikli A/D konvertori U qanday ishlaydi</vt:lpstr>
      <vt:lpstr>Delta-Sigma A/D Konvertori</vt:lpstr>
      <vt:lpstr>Delta-Sigma ADC – Qanday ishlaydi?</vt:lpstr>
      <vt:lpstr>ADC larni taqqoslash</vt:lpstr>
      <vt:lpstr>MC9S12C32dagi ADC</vt:lpstr>
      <vt:lpstr>ADC - Sxematikasi</vt:lpstr>
      <vt:lpstr>Ishlash rejimlari</vt:lpstr>
      <vt:lpstr>MC9S12Cning Registrlari</vt:lpstr>
      <vt:lpstr>Xulosa</vt:lpstr>
      <vt:lpstr>Foydalanilgan adabiyotlar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Mexatron tizimlar uchun Elektronika</dc:title>
  <dc:creator>Asrorbek Eraliev</dc:creator>
  <cp:lastModifiedBy>ASRORBEK</cp:lastModifiedBy>
  <cp:revision>5</cp:revision>
  <dcterms:created xsi:type="dcterms:W3CDTF">2022-04-15T04:07:56Z</dcterms:created>
  <dcterms:modified xsi:type="dcterms:W3CDTF">2022-04-17T05:58:00Z</dcterms:modified>
</cp:coreProperties>
</file>