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36" roundtripDataSignature="AMtx7mgNyEJjPeVtBdNrwF4Z2uNGRMzS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3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3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3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3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3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3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3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3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3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4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0"/>
          <p:cNvSpPr/>
          <p:nvPr>
            <p:ph idx="2" type="pic"/>
          </p:nvPr>
        </p:nvSpPr>
        <p:spPr>
          <a:xfrm>
            <a:off x="1792288" y="612775"/>
            <a:ext cx="5486400" cy="4114800"/>
          </a:xfrm>
          <a:prstGeom prst="rect">
            <a:avLst/>
          </a:prstGeom>
          <a:noFill/>
          <a:ln>
            <a:noFill/>
          </a:ln>
        </p:spPr>
      </p:sp>
      <p:sp>
        <p:nvSpPr>
          <p:cNvPr id="68" name="Google Shape;68;p4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4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www.planetanalog.com/dac-basics-part-5-settling-down-the-impact-of-the-dac/" TargetMode="External"/><Relationship Id="rId4" Type="http://schemas.openxmlformats.org/officeDocument/2006/relationships/hyperlink" Target="https://www.analog.com/en/technical-articles/component-and-measurement-advances-ensure-16bit-dac-setting-time-part1.html#:~:text=DAC%20settling%20time%20is%20the,a%20full%2Dscale%2010V%20transition"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683568" y="620688"/>
            <a:ext cx="5904656" cy="1470025"/>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Mexatron tizimlar uchun</a:t>
            </a:r>
            <a:br>
              <a:rPr lang="en-US"/>
            </a:br>
            <a:r>
              <a:rPr lang="en-US"/>
              <a:t>Elektronika</a:t>
            </a:r>
            <a:endParaRPr/>
          </a:p>
        </p:txBody>
      </p:sp>
      <p:sp>
        <p:nvSpPr>
          <p:cNvPr id="89" name="Google Shape;89;p1"/>
          <p:cNvSpPr txBox="1"/>
          <p:nvPr>
            <p:ph idx="1" type="subTitle"/>
          </p:nvPr>
        </p:nvSpPr>
        <p:spPr>
          <a:xfrm>
            <a:off x="1331640" y="2132856"/>
            <a:ext cx="6400800" cy="17526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spcBef>
                <a:spcPts val="0"/>
              </a:spcBef>
              <a:spcAft>
                <a:spcPts val="0"/>
              </a:spcAft>
              <a:buClr>
                <a:srgbClr val="888888"/>
              </a:buClr>
              <a:buSzPct val="100000"/>
              <a:buNone/>
            </a:pPr>
            <a:r>
              <a:t/>
            </a:r>
            <a:endParaRPr/>
          </a:p>
          <a:p>
            <a:pPr indent="0" lvl="0" marL="0" rtl="0" algn="ctr">
              <a:spcBef>
                <a:spcPts val="592"/>
              </a:spcBef>
              <a:spcAft>
                <a:spcPts val="0"/>
              </a:spcAft>
              <a:buClr>
                <a:srgbClr val="888888"/>
              </a:buClr>
              <a:buSzPct val="100000"/>
              <a:buNone/>
            </a:pPr>
            <a:r>
              <a:rPr lang="en-US"/>
              <a:t>Ma’ruza 5</a:t>
            </a:r>
            <a:endParaRPr/>
          </a:p>
          <a:p>
            <a:pPr indent="0" lvl="0" marL="0" rtl="0" algn="ctr">
              <a:spcBef>
                <a:spcPts val="592"/>
              </a:spcBef>
              <a:spcAft>
                <a:spcPts val="0"/>
              </a:spcAft>
              <a:buClr>
                <a:srgbClr val="888888"/>
              </a:buClr>
              <a:buSzPct val="100000"/>
              <a:buNone/>
            </a:pPr>
            <a:r>
              <a:rPr lang="en-US"/>
              <a:t>Signallarni Raqamlidan Analogga o’tkazgichlar</a:t>
            </a:r>
            <a:endParaRPr/>
          </a:p>
        </p:txBody>
      </p:sp>
      <p:sp>
        <p:nvSpPr>
          <p:cNvPr id="90" name="Google Shape;90;p1"/>
          <p:cNvSpPr txBox="1"/>
          <p:nvPr/>
        </p:nvSpPr>
        <p:spPr>
          <a:xfrm>
            <a:off x="2843808" y="4468470"/>
            <a:ext cx="331186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Mar’uzachi: Eraliev Asrorbek, MD</a:t>
            </a:r>
            <a:endParaRPr sz="1800">
              <a:solidFill>
                <a:schemeClr val="dk1"/>
              </a:solidFill>
              <a:latin typeface="Calibri"/>
              <a:ea typeface="Calibri"/>
              <a:cs typeface="Calibri"/>
              <a:sym typeface="Calibri"/>
            </a:endParaRPr>
          </a:p>
        </p:txBody>
      </p:sp>
      <p:grpSp>
        <p:nvGrpSpPr>
          <p:cNvPr id="91" name="Google Shape;91;p1"/>
          <p:cNvGrpSpPr/>
          <p:nvPr/>
        </p:nvGrpSpPr>
        <p:grpSpPr>
          <a:xfrm>
            <a:off x="6685384" y="0"/>
            <a:ext cx="2484000" cy="2002234"/>
            <a:chOff x="6685384" y="0"/>
            <a:chExt cx="2484000" cy="2002234"/>
          </a:xfrm>
        </p:grpSpPr>
        <p:sp>
          <p:nvSpPr>
            <p:cNvPr id="92" name="Google Shape;92;p1"/>
            <p:cNvSpPr/>
            <p:nvPr/>
          </p:nvSpPr>
          <p:spPr>
            <a:xfrm>
              <a:off x="6685384" y="0"/>
              <a:ext cx="2484000" cy="2002234"/>
            </a:xfrm>
            <a:prstGeom prst="rect">
              <a:avLst/>
            </a:prstGeom>
          </p:spPr>
        </p:sp>
        <p:sp>
          <p:nvSpPr>
            <p:cNvPr id="93" name="Google Shape;93;p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txBox="1"/>
          <p:nvPr>
            <p:ph type="title"/>
          </p:nvPr>
        </p:nvSpPr>
        <p:spPr>
          <a:xfrm>
            <a:off x="457200" y="274638"/>
            <a:ext cx="6059016"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alibri"/>
              <a:buNone/>
            </a:pPr>
            <a:r>
              <a:rPr lang="en-US"/>
              <a:t>Signallarni Raqamlidan Analogga o’tkazgichlar</a:t>
            </a:r>
            <a:endParaRPr/>
          </a:p>
        </p:txBody>
      </p:sp>
      <p:sp>
        <p:nvSpPr>
          <p:cNvPr id="99" name="Google Shape;99;p2"/>
          <p:cNvSpPr txBox="1"/>
          <p:nvPr>
            <p:ph idx="1" type="body"/>
          </p:nvPr>
        </p:nvSpPr>
        <p:spPr>
          <a:xfrm>
            <a:off x="395536" y="1600200"/>
            <a:ext cx="8424936" cy="5069160"/>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Clr>
                <a:schemeClr val="dk1"/>
              </a:buClr>
              <a:buSzPts val="3200"/>
              <a:buNone/>
            </a:pPr>
            <a:r>
              <a:rPr lang="en-US"/>
              <a:t>Reja:</a:t>
            </a:r>
            <a:endParaRPr sz="2800"/>
          </a:p>
          <a:p>
            <a:pPr indent="-285750" lvl="1" marL="742950" rtl="0" algn="l">
              <a:spcBef>
                <a:spcPts val="480"/>
              </a:spcBef>
              <a:spcAft>
                <a:spcPts val="0"/>
              </a:spcAft>
              <a:buClr>
                <a:schemeClr val="dk1"/>
              </a:buClr>
              <a:buSzPts val="2400"/>
              <a:buFont typeface="Arial"/>
              <a:buChar char="•"/>
            </a:pPr>
            <a:r>
              <a:rPr lang="en-US" sz="2400"/>
              <a:t>Signallarni Raqamlidan Analogga o’tkazgich (DAC) nima?</a:t>
            </a:r>
            <a:endParaRPr/>
          </a:p>
          <a:p>
            <a:pPr indent="-285750" lvl="1" marL="742950" rtl="0" algn="l">
              <a:spcBef>
                <a:spcPts val="480"/>
              </a:spcBef>
              <a:spcAft>
                <a:spcPts val="0"/>
              </a:spcAft>
              <a:buClr>
                <a:schemeClr val="dk1"/>
              </a:buClr>
              <a:buSzPts val="2400"/>
              <a:buFont typeface="Arial"/>
              <a:buChar char="•"/>
            </a:pPr>
            <a:r>
              <a:rPr lang="en-US" sz="2400"/>
              <a:t>DAC sxematexnikasi</a:t>
            </a:r>
            <a:endParaRPr sz="2400"/>
          </a:p>
          <a:p>
            <a:pPr indent="-285750" lvl="1" marL="742950" rtl="0" algn="l">
              <a:spcBef>
                <a:spcPts val="480"/>
              </a:spcBef>
              <a:spcAft>
                <a:spcPts val="0"/>
              </a:spcAft>
              <a:buClr>
                <a:schemeClr val="dk1"/>
              </a:buClr>
              <a:buSzPts val="2400"/>
              <a:buFont typeface="Arial"/>
              <a:buChar char="•"/>
            </a:pPr>
            <a:r>
              <a:rPr lang="en-US" sz="2400"/>
              <a:t>R/2R Ladder (narvon)</a:t>
            </a:r>
            <a:endParaRPr/>
          </a:p>
          <a:p>
            <a:pPr indent="-285750" lvl="1" marL="742950" rtl="0" algn="l">
              <a:spcBef>
                <a:spcPts val="480"/>
              </a:spcBef>
              <a:spcAft>
                <a:spcPts val="0"/>
              </a:spcAft>
              <a:buClr>
                <a:schemeClr val="dk1"/>
              </a:buClr>
              <a:buSzPts val="2400"/>
              <a:buFont typeface="Arial"/>
              <a:buChar char="•"/>
            </a:pPr>
            <a:r>
              <a:rPr lang="en-US" sz="2400"/>
              <a:t>Raqamli-analogli konvertor (DAC) o'lchamlari</a:t>
            </a:r>
            <a:endParaRPr sz="2400"/>
          </a:p>
          <a:p>
            <a:pPr indent="-285750" lvl="1" marL="742950" rtl="0" algn="l">
              <a:spcBef>
                <a:spcPts val="480"/>
              </a:spcBef>
              <a:spcAft>
                <a:spcPts val="0"/>
              </a:spcAft>
              <a:buClr>
                <a:schemeClr val="dk1"/>
              </a:buClr>
              <a:buSzPts val="2400"/>
              <a:buFont typeface="Arial"/>
              <a:buChar char="•"/>
            </a:pPr>
            <a:r>
              <a:rPr lang="en-US" sz="2400"/>
              <a:t>Raqamli-analogli konvertor aniqliligi</a:t>
            </a:r>
            <a:endParaRPr sz="2400"/>
          </a:p>
          <a:p>
            <a:pPr indent="-285750" lvl="1" marL="742950" rtl="0" algn="l">
              <a:spcBef>
                <a:spcPts val="480"/>
              </a:spcBef>
              <a:spcAft>
                <a:spcPts val="0"/>
              </a:spcAft>
              <a:buClr>
                <a:schemeClr val="dk1"/>
              </a:buClr>
              <a:buSzPts val="2400"/>
              <a:buFont typeface="Arial"/>
              <a:buChar char="•"/>
            </a:pPr>
            <a:r>
              <a:rPr lang="en-US" sz="2400"/>
              <a:t>Offset Error (Ofset xato)</a:t>
            </a:r>
            <a:endParaRPr/>
          </a:p>
          <a:p>
            <a:pPr indent="-285750" lvl="1" marL="742950" rtl="0" algn="l">
              <a:spcBef>
                <a:spcPts val="480"/>
              </a:spcBef>
              <a:spcAft>
                <a:spcPts val="0"/>
              </a:spcAft>
              <a:buClr>
                <a:schemeClr val="dk1"/>
              </a:buClr>
              <a:buSzPts val="2400"/>
              <a:buFont typeface="Arial"/>
              <a:buChar char="•"/>
            </a:pPr>
            <a:r>
              <a:rPr lang="en-US" sz="2400"/>
              <a:t>Tartibga solish vaqti</a:t>
            </a:r>
            <a:endParaRPr sz="2400"/>
          </a:p>
          <a:p>
            <a:pPr indent="-285750" lvl="1" marL="742950" rtl="0" algn="l">
              <a:spcBef>
                <a:spcPts val="480"/>
              </a:spcBef>
              <a:spcAft>
                <a:spcPts val="0"/>
              </a:spcAft>
              <a:buClr>
                <a:schemeClr val="dk1"/>
              </a:buClr>
              <a:buSzPts val="2400"/>
              <a:buFont typeface="Arial"/>
              <a:buChar char="•"/>
            </a:pPr>
            <a:r>
              <a:rPr lang="en-US" sz="2400"/>
              <a:t>Monotonlik</a:t>
            </a:r>
            <a:endParaRPr sz="2400"/>
          </a:p>
          <a:p>
            <a:pPr indent="-285750" lvl="1" marL="742950" rtl="0" algn="l">
              <a:spcBef>
                <a:spcPts val="480"/>
              </a:spcBef>
              <a:spcAft>
                <a:spcPts val="0"/>
              </a:spcAft>
              <a:buClr>
                <a:schemeClr val="dk1"/>
              </a:buClr>
              <a:buSzPts val="2400"/>
              <a:buFont typeface="Arial"/>
              <a:buChar char="•"/>
            </a:pPr>
            <a:r>
              <a:rPr lang="en-US" sz="2400"/>
              <a:t>Avtomatik sinov</a:t>
            </a:r>
            <a:endParaRPr sz="2400"/>
          </a:p>
          <a:p>
            <a:pPr indent="-285750" lvl="1" marL="742950" rtl="0" algn="l">
              <a:spcBef>
                <a:spcPts val="480"/>
              </a:spcBef>
              <a:spcAft>
                <a:spcPts val="0"/>
              </a:spcAft>
              <a:buClr>
                <a:schemeClr val="dk1"/>
              </a:buClr>
              <a:buSzPts val="2400"/>
              <a:buFont typeface="Arial"/>
              <a:buChar char="•"/>
            </a:pPr>
            <a:r>
              <a:rPr lang="en-US" sz="2400"/>
              <a:t>Signalni qayta ishlash</a:t>
            </a:r>
            <a:endParaRPr sz="2400"/>
          </a:p>
          <a:p>
            <a:pPr indent="0" lvl="1" marL="400050" rtl="0" algn="l">
              <a:spcBef>
                <a:spcPts val="480"/>
              </a:spcBef>
              <a:spcAft>
                <a:spcPts val="0"/>
              </a:spcAft>
              <a:buClr>
                <a:schemeClr val="dk1"/>
              </a:buClr>
              <a:buSzPts val="2400"/>
              <a:buNone/>
            </a:pPr>
            <a:r>
              <a:rPr lang="en-US" sz="2400"/>
              <a:t>      Xulosa</a:t>
            </a:r>
            <a:endParaRPr sz="2400"/>
          </a:p>
        </p:txBody>
      </p:sp>
      <p:sp>
        <p:nvSpPr>
          <p:cNvPr id="100" name="Google Shape;100;p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101" name="Google Shape;101;p2"/>
          <p:cNvGrpSpPr/>
          <p:nvPr/>
        </p:nvGrpSpPr>
        <p:grpSpPr>
          <a:xfrm>
            <a:off x="6685384" y="0"/>
            <a:ext cx="2484000" cy="2002234"/>
            <a:chOff x="6685384" y="0"/>
            <a:chExt cx="2484000" cy="2002234"/>
          </a:xfrm>
        </p:grpSpPr>
        <p:sp>
          <p:nvSpPr>
            <p:cNvPr id="102" name="Google Shape;102;p2"/>
            <p:cNvSpPr/>
            <p:nvPr/>
          </p:nvSpPr>
          <p:spPr>
            <a:xfrm>
              <a:off x="6685384" y="0"/>
              <a:ext cx="2484000" cy="2002234"/>
            </a:xfrm>
            <a:prstGeom prst="rect">
              <a:avLst/>
            </a:prstGeom>
          </p:spPr>
        </p:sp>
        <p:sp>
          <p:nvSpPr>
            <p:cNvPr id="103" name="Google Shape;103;p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10000"/>
              <a:buFont typeface="Calibri"/>
              <a:buNone/>
            </a:pPr>
            <a:r>
              <a:rPr lang="en-US"/>
              <a:t>Signallarni Raqamlidan Analogga o’tkazgich (DAC) nima?</a:t>
            </a:r>
            <a:endParaRPr sz="4000"/>
          </a:p>
        </p:txBody>
      </p:sp>
      <p:sp>
        <p:nvSpPr>
          <p:cNvPr id="109" name="Google Shape;109;p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0" name="Google Shape;110;p3"/>
          <p:cNvSpPr txBox="1"/>
          <p:nvPr/>
        </p:nvSpPr>
        <p:spPr>
          <a:xfrm>
            <a:off x="457200" y="2348880"/>
            <a:ext cx="7931224"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Calibri"/>
                <a:ea typeface="Calibri"/>
                <a:cs typeface="Calibri"/>
                <a:sym typeface="Calibri"/>
              </a:rPr>
              <a:t>Raqamli-analog konvertorning maqsadi ikkilik so'zni proportsional oqim yoki kuchlanishga aylantirishdir.</a:t>
            </a:r>
            <a:endParaRPr/>
          </a:p>
          <a:p>
            <a:pPr indent="0" lvl="0" marL="0" marR="0" rtl="0"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just">
              <a:spcBef>
                <a:spcPts val="0"/>
              </a:spcBef>
              <a:spcAft>
                <a:spcPts val="0"/>
              </a:spcAft>
              <a:buNone/>
            </a:pPr>
            <a:r>
              <a:rPr lang="en-US" sz="2000">
                <a:solidFill>
                  <a:schemeClr val="dk1"/>
                </a:solidFill>
                <a:latin typeface="Calibri"/>
                <a:ea typeface="Calibri"/>
                <a:cs typeface="Calibri"/>
                <a:sym typeface="Calibri"/>
              </a:rPr>
              <a:t>Ikkilik vaznli rezistorlar proportsional chiqish kuchlanishini ishlab chiqarish uchun op-amp tomonidan jamlangan ikkilik vaznli oqim ishlab chiqaradi.</a:t>
            </a:r>
            <a:endParaRPr/>
          </a:p>
          <a:p>
            <a:pPr indent="0" lvl="0" marL="0" marR="0" rtl="0"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just">
              <a:spcBef>
                <a:spcPts val="0"/>
              </a:spcBef>
              <a:spcAft>
                <a:spcPts val="0"/>
              </a:spcAft>
              <a:buNone/>
            </a:pPr>
            <a:r>
              <a:rPr lang="en-US" sz="2000">
                <a:solidFill>
                  <a:schemeClr val="dk1"/>
                </a:solidFill>
                <a:latin typeface="Calibri"/>
                <a:ea typeface="Calibri"/>
                <a:cs typeface="Calibri"/>
                <a:sym typeface="Calibri"/>
              </a:rPr>
              <a:t>Kalitlarga qo'llaniladigan ikkilik so'z proportsional chiqish kuchlanishini hosil qiladi.</a:t>
            </a:r>
            <a:endParaRPr/>
          </a:p>
          <a:p>
            <a:pPr indent="0" lvl="0" marL="0" marR="0" rtl="0"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just">
              <a:spcBef>
                <a:spcPts val="0"/>
              </a:spcBef>
              <a:spcAft>
                <a:spcPts val="0"/>
              </a:spcAft>
              <a:buNone/>
            </a:pPr>
            <a:r>
              <a:rPr lang="en-US" sz="2000">
                <a:solidFill>
                  <a:schemeClr val="dk1"/>
                </a:solidFill>
                <a:latin typeface="Calibri"/>
                <a:ea typeface="Calibri"/>
                <a:cs typeface="Calibri"/>
                <a:sym typeface="Calibri"/>
              </a:rPr>
              <a:t>To'g'ri ikkilik, ikkilik kodli o'nlik (BCD - ikkilik kodli o'nlik) va ofset ikkilik kabi bir necha xil ikkilik kodlar odatda D/A konvertorlariga kirish sifatida ishlatiladi.</a:t>
            </a:r>
            <a:endParaRPr/>
          </a:p>
        </p:txBody>
      </p:sp>
      <p:grpSp>
        <p:nvGrpSpPr>
          <p:cNvPr id="111" name="Google Shape;111;p3"/>
          <p:cNvGrpSpPr/>
          <p:nvPr/>
        </p:nvGrpSpPr>
        <p:grpSpPr>
          <a:xfrm>
            <a:off x="6685384" y="0"/>
            <a:ext cx="2484000" cy="2002234"/>
            <a:chOff x="6685384" y="0"/>
            <a:chExt cx="2484000" cy="2002234"/>
          </a:xfrm>
        </p:grpSpPr>
        <p:sp>
          <p:nvSpPr>
            <p:cNvPr id="112" name="Google Shape;112;p3"/>
            <p:cNvSpPr/>
            <p:nvPr/>
          </p:nvSpPr>
          <p:spPr>
            <a:xfrm>
              <a:off x="6685384" y="0"/>
              <a:ext cx="2484000" cy="2002234"/>
            </a:xfrm>
            <a:prstGeom prst="rect">
              <a:avLst/>
            </a:prstGeom>
          </p:spPr>
        </p:sp>
        <p:sp>
          <p:nvSpPr>
            <p:cNvPr id="113" name="Google Shape;113;p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DAC sxematexnikasi</a:t>
            </a:r>
            <a:endParaRPr sz="4000"/>
          </a:p>
        </p:txBody>
      </p:sp>
      <p:sp>
        <p:nvSpPr>
          <p:cNvPr id="119" name="Google Shape;119;p4"/>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0" name="Google Shape;120;p4"/>
          <p:cNvSpPr txBox="1"/>
          <p:nvPr/>
        </p:nvSpPr>
        <p:spPr>
          <a:xfrm>
            <a:off x="457200" y="2348880"/>
            <a:ext cx="8363272"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D/A operatsiyasini ishlab chiqarish uchun bir nechta usullar va sxemalar mavjud. Amaldagi g'oyalarni tushunish uchun biz bir nechta asosiy sxemalarni ko'rib chiqamiz.</a:t>
            </a:r>
            <a:endParaRPr/>
          </a:p>
        </p:txBody>
      </p:sp>
      <p:grpSp>
        <p:nvGrpSpPr>
          <p:cNvPr id="121" name="Google Shape;121;p4"/>
          <p:cNvGrpSpPr/>
          <p:nvPr/>
        </p:nvGrpSpPr>
        <p:grpSpPr>
          <a:xfrm>
            <a:off x="6685384" y="0"/>
            <a:ext cx="2484000" cy="2002234"/>
            <a:chOff x="6685384" y="0"/>
            <a:chExt cx="2484000" cy="2002234"/>
          </a:xfrm>
        </p:grpSpPr>
        <p:sp>
          <p:nvSpPr>
            <p:cNvPr id="122" name="Google Shape;122;p4"/>
            <p:cNvSpPr/>
            <p:nvPr/>
          </p:nvSpPr>
          <p:spPr>
            <a:xfrm>
              <a:off x="6685384" y="0"/>
              <a:ext cx="2484000" cy="2002234"/>
            </a:xfrm>
            <a:prstGeom prst="rect">
              <a:avLst/>
            </a:prstGeom>
          </p:spPr>
        </p:sp>
        <p:sp>
          <p:nvSpPr>
            <p:cNvPr id="123" name="Google Shape;123;p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24" name="Google Shape;124;p4"/>
          <p:cNvPicPr preferRelativeResize="0"/>
          <p:nvPr/>
        </p:nvPicPr>
        <p:blipFill rotWithShape="1">
          <a:blip r:embed="rId3">
            <a:alphaModFix/>
          </a:blip>
          <a:srcRect b="0" l="0" r="0" t="0"/>
          <a:stretch/>
        </p:blipFill>
        <p:spPr>
          <a:xfrm>
            <a:off x="1957362" y="3068960"/>
            <a:ext cx="5362947" cy="3537378"/>
          </a:xfrm>
          <a:prstGeom prst="rect">
            <a:avLst/>
          </a:prstGeom>
          <a:noFill/>
          <a:ln>
            <a:noFill/>
          </a:ln>
        </p:spPr>
      </p:pic>
      <p:sp>
        <p:nvSpPr>
          <p:cNvPr id="125" name="Google Shape;125;p4"/>
          <p:cNvSpPr/>
          <p:nvPr/>
        </p:nvSpPr>
        <p:spPr>
          <a:xfrm>
            <a:off x="1691680" y="6093296"/>
            <a:ext cx="2658356" cy="64633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Raqamli kirish kuchlanishi:</a:t>
            </a:r>
            <a:endParaRPr/>
          </a:p>
          <a:p>
            <a:pPr indent="0" lvl="0" marL="0" marR="0" rtl="0" algn="ctr">
              <a:spcBef>
                <a:spcPts val="0"/>
              </a:spcBef>
              <a:spcAft>
                <a:spcPts val="0"/>
              </a:spcAft>
              <a:buNone/>
            </a:pPr>
            <a:r>
              <a:rPr lang="en-US" sz="1800">
                <a:solidFill>
                  <a:schemeClr val="dk1"/>
                </a:solidFill>
                <a:latin typeface="Calibri"/>
                <a:ea typeface="Calibri"/>
                <a:cs typeface="Calibri"/>
                <a:sym typeface="Calibri"/>
              </a:rPr>
              <a:t>0V yoki 5V</a:t>
            </a:r>
            <a:endParaRPr sz="1800">
              <a:solidFill>
                <a:schemeClr val="dk1"/>
              </a:solidFill>
              <a:latin typeface="Calibri"/>
              <a:ea typeface="Calibri"/>
              <a:cs typeface="Calibri"/>
              <a:sym typeface="Calibri"/>
            </a:endParaRPr>
          </a:p>
        </p:txBody>
      </p:sp>
      <p:sp>
        <p:nvSpPr>
          <p:cNvPr id="126" name="Google Shape;126;p4"/>
          <p:cNvSpPr/>
          <p:nvPr/>
        </p:nvSpPr>
        <p:spPr>
          <a:xfrm>
            <a:off x="7092280" y="4468317"/>
            <a:ext cx="1967462"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Chiqish kuchlanishi</a:t>
            </a:r>
            <a:endParaRPr sz="1800">
              <a:solidFill>
                <a:schemeClr val="dk1"/>
              </a:solidFill>
              <a:latin typeface="Calibri"/>
              <a:ea typeface="Calibri"/>
              <a:cs typeface="Calibri"/>
              <a:sym typeface="Calibri"/>
            </a:endParaRPr>
          </a:p>
        </p:txBody>
      </p:sp>
      <p:sp>
        <p:nvSpPr>
          <p:cNvPr id="127" name="Google Shape;127;p4"/>
          <p:cNvSpPr/>
          <p:nvPr/>
        </p:nvSpPr>
        <p:spPr>
          <a:xfrm>
            <a:off x="4806280" y="6109988"/>
            <a:ext cx="4572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Ikkilik vaznli rezistorlar bilan op-amp yordamida DAC sxemasi.</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DAC sxematexnikasi</a:t>
            </a:r>
            <a:endParaRPr sz="4000"/>
          </a:p>
        </p:txBody>
      </p:sp>
      <p:sp>
        <p:nvSpPr>
          <p:cNvPr id="133" name="Google Shape;133;p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4" name="Google Shape;134;p5"/>
          <p:cNvSpPr txBox="1"/>
          <p:nvPr/>
        </p:nvSpPr>
        <p:spPr>
          <a:xfrm>
            <a:off x="457200" y="2348880"/>
            <a:ext cx="8363272" cy="378885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Yuqoridagi rasmda 4 bitli DAC ning asosiy sxemasi ko'rsatilgan. A, B, C va D kirishlari 0 V yoki 5 V qiymatga ega bo'lgan ikkilik kirishlardir. Operatsion kuchaytirgich yig'indisi kuchaytirgich sifatida ishlatiladi va bu kirish kuchlanishlarining vaznli yig'indisini hosil qiladi. Yig'ish kuchaytirgichi har bir kirish kuchlanishini qayta aloqa rezistorining RF ning tegishli kirish qarshiligi RINga nisbati bilan ko'paytiradi. Ushbu sxemada RF RIN 1kOm va kirish rezistorlari 1 dan 8 kOm gacha. D kirishi RIN = 1KOm ga ega, shuning uchun yig'ish kuchaytirgichi D dagi kuchlanishni susaytirmasdan o'tkazadi. C kirishi RIN = 2 kOm ga ega, shuning uchun u zaiflashadi. Xuddi shunday, B kirish ¼ ga va A kirish 1/8 ga zaiflashadi.</a:t>
            </a:r>
            <a:endParaRPr/>
          </a:p>
        </p:txBody>
      </p:sp>
      <p:grpSp>
        <p:nvGrpSpPr>
          <p:cNvPr id="135" name="Google Shape;135;p5"/>
          <p:cNvGrpSpPr/>
          <p:nvPr/>
        </p:nvGrpSpPr>
        <p:grpSpPr>
          <a:xfrm>
            <a:off x="6685384" y="0"/>
            <a:ext cx="2484000" cy="2002234"/>
            <a:chOff x="6685384" y="0"/>
            <a:chExt cx="2484000" cy="2002234"/>
          </a:xfrm>
        </p:grpSpPr>
        <p:sp>
          <p:nvSpPr>
            <p:cNvPr id="136" name="Google Shape;136;p5"/>
            <p:cNvSpPr/>
            <p:nvPr/>
          </p:nvSpPr>
          <p:spPr>
            <a:xfrm>
              <a:off x="6685384" y="0"/>
              <a:ext cx="2484000" cy="2002234"/>
            </a:xfrm>
            <a:prstGeom prst="rect">
              <a:avLst/>
            </a:prstGeom>
          </p:spPr>
        </p:sp>
        <p:sp>
          <p:nvSpPr>
            <p:cNvPr id="137" name="Google Shape;137;p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DAC sxematexnikasi</a:t>
            </a:r>
            <a:endParaRPr sz="4000"/>
          </a:p>
        </p:txBody>
      </p:sp>
      <p:sp>
        <p:nvSpPr>
          <p:cNvPr id="143" name="Google Shape;143;p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4" name="Google Shape;144;p6"/>
          <p:cNvSpPr txBox="1"/>
          <p:nvPr/>
        </p:nvSpPr>
        <p:spPr>
          <a:xfrm>
            <a:off x="457200" y="2348880"/>
            <a:ext cx="8363272" cy="38318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Kuchaytirgichning chiqishi shunday ifodalanishi mumkin:</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Manfiy belgi mavjud, chunki yig'ish kuchaytirgichi qutbiy teskari kuchaytirgichdir, lekin u bu yerda biz uchun qiziqarlidir.</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Shubhasiz, yig'ish kuchaytirgichining chiqishi analog kuchlanish bo'lib, raqamli kirishlarning vaznli yig'indisini ifodalaydi. Chiqish har qanday kirish holati uchun tegishli kirishlarni 0 V yoki 5 V ga o'rnatish orqali baholanadi.</a:t>
            </a:r>
            <a:endParaRPr/>
          </a:p>
        </p:txBody>
      </p:sp>
      <p:grpSp>
        <p:nvGrpSpPr>
          <p:cNvPr id="145" name="Google Shape;145;p6"/>
          <p:cNvGrpSpPr/>
          <p:nvPr/>
        </p:nvGrpSpPr>
        <p:grpSpPr>
          <a:xfrm>
            <a:off x="6685384" y="0"/>
            <a:ext cx="2484000" cy="2002234"/>
            <a:chOff x="6685384" y="0"/>
            <a:chExt cx="2484000" cy="2002234"/>
          </a:xfrm>
        </p:grpSpPr>
        <p:sp>
          <p:nvSpPr>
            <p:cNvPr id="146" name="Google Shape;146;p6"/>
            <p:cNvSpPr/>
            <p:nvPr/>
          </p:nvSpPr>
          <p:spPr>
            <a:xfrm>
              <a:off x="6685384" y="0"/>
              <a:ext cx="2484000" cy="2002234"/>
            </a:xfrm>
            <a:prstGeom prst="rect">
              <a:avLst/>
            </a:prstGeom>
          </p:spPr>
        </p:sp>
        <p:sp>
          <p:nvSpPr>
            <p:cNvPr id="147" name="Google Shape;147;p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48" name="Google Shape;148;p6"/>
          <p:cNvPicPr preferRelativeResize="0"/>
          <p:nvPr/>
        </p:nvPicPr>
        <p:blipFill rotWithShape="1">
          <a:blip r:embed="rId3">
            <a:alphaModFix/>
          </a:blip>
          <a:srcRect b="0" l="0" r="0" t="0"/>
          <a:stretch/>
        </p:blipFill>
        <p:spPr>
          <a:xfrm>
            <a:off x="1835696" y="3068960"/>
            <a:ext cx="5339135" cy="61793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DAC sxematexnikasi</a:t>
            </a:r>
            <a:endParaRPr sz="4000"/>
          </a:p>
        </p:txBody>
      </p:sp>
      <p:sp>
        <p:nvSpPr>
          <p:cNvPr id="154" name="Google Shape;154;p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5" name="Google Shape;155;p7"/>
          <p:cNvSpPr txBox="1"/>
          <p:nvPr/>
        </p:nvSpPr>
        <p:spPr>
          <a:xfrm>
            <a:off x="457200" y="2348880"/>
            <a:ext cx="8363272"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Misol uchun, agar raqamli kirish 1010 bo'lsa, u holda VD = VB = 5V va VC = VA = 0V. Shunday qilib, quyidagi tenglamadan foydalanish o’rinlidir:</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Ushbu D / A konvertorining o'lchamlari 1/8 × 5V = 0,625 V bo'lgan oxirgi muhim bitning (LSB) og'irligiga teng. Ikkilik kirish raqami bir qadam oldinga siljishi bilan analog chiqish 0,625 V ga oshadi.</a:t>
            </a:r>
            <a:endParaRPr/>
          </a:p>
        </p:txBody>
      </p:sp>
      <p:grpSp>
        <p:nvGrpSpPr>
          <p:cNvPr id="156" name="Google Shape;156;p7"/>
          <p:cNvGrpSpPr/>
          <p:nvPr/>
        </p:nvGrpSpPr>
        <p:grpSpPr>
          <a:xfrm>
            <a:off x="6685384" y="0"/>
            <a:ext cx="2484000" cy="2002234"/>
            <a:chOff x="6685384" y="0"/>
            <a:chExt cx="2484000" cy="2002234"/>
          </a:xfrm>
        </p:grpSpPr>
        <p:sp>
          <p:nvSpPr>
            <p:cNvPr id="157" name="Google Shape;157;p7"/>
            <p:cNvSpPr/>
            <p:nvPr/>
          </p:nvSpPr>
          <p:spPr>
            <a:xfrm>
              <a:off x="6685384" y="0"/>
              <a:ext cx="2484000" cy="2002234"/>
            </a:xfrm>
            <a:prstGeom prst="rect">
              <a:avLst/>
            </a:prstGeom>
          </p:spPr>
        </p:sp>
        <p:sp>
          <p:nvSpPr>
            <p:cNvPr id="158" name="Google Shape;158;p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59" name="Google Shape;159;p7"/>
          <p:cNvPicPr preferRelativeResize="0"/>
          <p:nvPr/>
        </p:nvPicPr>
        <p:blipFill rotWithShape="1">
          <a:blip r:embed="rId3">
            <a:alphaModFix/>
          </a:blip>
          <a:srcRect b="47268" l="0" r="0" t="0"/>
          <a:stretch/>
        </p:blipFill>
        <p:spPr>
          <a:xfrm>
            <a:off x="1222292" y="3644749"/>
            <a:ext cx="4130055" cy="360316"/>
          </a:xfrm>
          <a:prstGeom prst="rect">
            <a:avLst/>
          </a:prstGeom>
          <a:noFill/>
          <a:ln>
            <a:noFill/>
          </a:ln>
        </p:spPr>
      </p:pic>
      <p:pic>
        <p:nvPicPr>
          <p:cNvPr id="160" name="Google Shape;160;p7"/>
          <p:cNvPicPr preferRelativeResize="0"/>
          <p:nvPr/>
        </p:nvPicPr>
        <p:blipFill rotWithShape="1">
          <a:blip r:embed="rId4">
            <a:alphaModFix/>
          </a:blip>
          <a:srcRect b="0" l="13664" r="0" t="52690"/>
          <a:stretch/>
        </p:blipFill>
        <p:spPr>
          <a:xfrm>
            <a:off x="5326748" y="3681796"/>
            <a:ext cx="3565732" cy="32326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8"/>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DAC sxematexnikasi</a:t>
            </a:r>
            <a:br>
              <a:rPr lang="en-US"/>
            </a:br>
            <a:r>
              <a:rPr lang="en-US"/>
              <a:t>Masala</a:t>
            </a:r>
            <a:endParaRPr sz="4000"/>
          </a:p>
        </p:txBody>
      </p:sp>
      <p:sp>
        <p:nvSpPr>
          <p:cNvPr id="166" name="Google Shape;166;p8"/>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7" name="Google Shape;167;p8"/>
          <p:cNvSpPr txBox="1"/>
          <p:nvPr/>
        </p:nvSpPr>
        <p:spPr>
          <a:xfrm>
            <a:off x="1187624" y="2852936"/>
            <a:ext cx="6860046" cy="175432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Calibri"/>
                <a:ea typeface="Calibri"/>
                <a:cs typeface="Calibri"/>
                <a:sym typeface="Calibri"/>
              </a:rPr>
              <a:t>Masala:</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VREF = 10 V va R = R = 10 kOm deb faraz qiling. Ushbu DAC uchun ruxsat va to'liq hajmli chiqishni aniqlang. RL R dan ancha kichik deb faraz qilaylik.</a:t>
            </a:r>
            <a:endParaRPr/>
          </a:p>
        </p:txBody>
      </p:sp>
      <p:grpSp>
        <p:nvGrpSpPr>
          <p:cNvPr id="168" name="Google Shape;168;p8"/>
          <p:cNvGrpSpPr/>
          <p:nvPr/>
        </p:nvGrpSpPr>
        <p:grpSpPr>
          <a:xfrm>
            <a:off x="6685384" y="0"/>
            <a:ext cx="2484000" cy="2002234"/>
            <a:chOff x="6685384" y="0"/>
            <a:chExt cx="2484000" cy="2002234"/>
          </a:xfrm>
        </p:grpSpPr>
        <p:sp>
          <p:nvSpPr>
            <p:cNvPr id="169" name="Google Shape;169;p8"/>
            <p:cNvSpPr/>
            <p:nvPr/>
          </p:nvSpPr>
          <p:spPr>
            <a:xfrm>
              <a:off x="6685384" y="0"/>
              <a:ext cx="2484000" cy="2002234"/>
            </a:xfrm>
            <a:prstGeom prst="rect">
              <a:avLst/>
            </a:prstGeom>
          </p:spPr>
        </p:sp>
        <p:sp>
          <p:nvSpPr>
            <p:cNvPr id="170" name="Google Shape;170;p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9"/>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DAC sxematexnikasi</a:t>
            </a:r>
            <a:br>
              <a:rPr lang="en-US"/>
            </a:br>
            <a:r>
              <a:rPr lang="en-US"/>
              <a:t>Masala</a:t>
            </a:r>
            <a:endParaRPr sz="4000"/>
          </a:p>
        </p:txBody>
      </p:sp>
      <p:sp>
        <p:nvSpPr>
          <p:cNvPr id="176" name="Google Shape;176;p9"/>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7" name="Google Shape;177;p9"/>
          <p:cNvSpPr txBox="1"/>
          <p:nvPr/>
        </p:nvSpPr>
        <p:spPr>
          <a:xfrm>
            <a:off x="457200" y="2348880"/>
            <a:ext cx="8363272"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Yechim</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I</a:t>
            </a:r>
            <a:r>
              <a:rPr b="1" lang="en-US" sz="1200">
                <a:solidFill>
                  <a:schemeClr val="dk1"/>
                </a:solidFill>
                <a:latin typeface="Calibri"/>
                <a:ea typeface="Calibri"/>
                <a:cs typeface="Calibri"/>
                <a:sym typeface="Calibri"/>
              </a:rPr>
              <a:t>0</a:t>
            </a:r>
            <a:r>
              <a:rPr lang="en-US" sz="1800">
                <a:solidFill>
                  <a:schemeClr val="dk1"/>
                </a:solidFill>
                <a:latin typeface="Calibri"/>
                <a:ea typeface="Calibri"/>
                <a:cs typeface="Calibri"/>
                <a:sym typeface="Calibri"/>
              </a:rPr>
              <a:t> = VREE/R = 1 mA. Bu eng muhim bit (MSB)ning qiymatidir. Qolgan uchta tok oqimlari 0,5, 0,25 va 0,125 mA bo'ladi. Eng kam ahamiyatli bit (LSB) 0,125 mA, bu ham o'lchamlari.</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To'liq o'lchovli chiqish ikkilik kirishlar hammasi YUQORI bo'lganda sodir bo'ladi, shuning uchun har bir joriy kalit yopiq va</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E'tibor bering, chiqish oqimi VREF ga proportsionaldir. Agar VREF ko'paytirilsa yoki kamaytirilsa, ruxsat va to'liq o'lchamli chiqish mutanosib ravishda o'zgaradi.</a:t>
            </a:r>
            <a:endParaRPr/>
          </a:p>
        </p:txBody>
      </p:sp>
      <p:grpSp>
        <p:nvGrpSpPr>
          <p:cNvPr id="178" name="Google Shape;178;p9"/>
          <p:cNvGrpSpPr/>
          <p:nvPr/>
        </p:nvGrpSpPr>
        <p:grpSpPr>
          <a:xfrm>
            <a:off x="6685384" y="0"/>
            <a:ext cx="2484000" cy="2002234"/>
            <a:chOff x="6685384" y="0"/>
            <a:chExt cx="2484000" cy="2002234"/>
          </a:xfrm>
        </p:grpSpPr>
        <p:sp>
          <p:nvSpPr>
            <p:cNvPr id="179" name="Google Shape;179;p9"/>
            <p:cNvSpPr/>
            <p:nvPr/>
          </p:nvSpPr>
          <p:spPr>
            <a:xfrm>
              <a:off x="6685384" y="0"/>
              <a:ext cx="2484000" cy="2002234"/>
            </a:xfrm>
            <a:prstGeom prst="rect">
              <a:avLst/>
            </a:prstGeom>
          </p:spPr>
        </p:sp>
        <p:sp>
          <p:nvSpPr>
            <p:cNvPr id="180" name="Google Shape;180;p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81" name="Google Shape;181;p9"/>
          <p:cNvPicPr preferRelativeResize="0"/>
          <p:nvPr/>
        </p:nvPicPr>
        <p:blipFill rotWithShape="1">
          <a:blip r:embed="rId3">
            <a:alphaModFix/>
          </a:blip>
          <a:srcRect b="0" l="0" r="0" t="0"/>
          <a:stretch/>
        </p:blipFill>
        <p:spPr>
          <a:xfrm>
            <a:off x="1691680" y="4869160"/>
            <a:ext cx="5517729" cy="6213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0"/>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R/2R Ladder (narvon)</a:t>
            </a:r>
            <a:endParaRPr sz="4000"/>
          </a:p>
        </p:txBody>
      </p:sp>
      <p:sp>
        <p:nvSpPr>
          <p:cNvPr id="187" name="Google Shape;187;p10"/>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8" name="Google Shape;188;p10"/>
          <p:cNvSpPr txBox="1"/>
          <p:nvPr/>
        </p:nvSpPr>
        <p:spPr>
          <a:xfrm>
            <a:off x="539552" y="2564904"/>
            <a:ext cx="8003232" cy="300082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Biz ko'rib chiqqan Raqamli-analog konvertor sxemalari ba'zi amaliy cheklovlarga ega. Eng katta muammo - eng kam ahamiyatli bit va eng muhim bit o'rtasidagi qarshilik qiymatlaridagi katta farq, ayniqsa yuqori aniqlikdagi Raqamli-analogli konvertorlarda. Qarshilikning juda yaqin qiymatidan foydalanadigan eng keng tarqalgan raqamli-analog konvertor sxemalaridan biri bu R/2R narvon (ladder) tarmog'idir. Bu yerda qarshilik qiymatlari faqat 2 dan 1 gacha bo'lgan diapazonni o'z ichiga oladi.</a:t>
            </a:r>
            <a:endParaRPr/>
          </a:p>
        </p:txBody>
      </p:sp>
      <p:grpSp>
        <p:nvGrpSpPr>
          <p:cNvPr id="189" name="Google Shape;189;p10"/>
          <p:cNvGrpSpPr/>
          <p:nvPr/>
        </p:nvGrpSpPr>
        <p:grpSpPr>
          <a:xfrm>
            <a:off x="6685384" y="0"/>
            <a:ext cx="2484000" cy="2002234"/>
            <a:chOff x="6685384" y="0"/>
            <a:chExt cx="2484000" cy="2002234"/>
          </a:xfrm>
        </p:grpSpPr>
        <p:sp>
          <p:nvSpPr>
            <p:cNvPr id="190" name="Google Shape;190;p10"/>
            <p:cNvSpPr/>
            <p:nvPr/>
          </p:nvSpPr>
          <p:spPr>
            <a:xfrm>
              <a:off x="6685384" y="0"/>
              <a:ext cx="2484000" cy="2002234"/>
            </a:xfrm>
            <a:prstGeom prst="rect">
              <a:avLst/>
            </a:prstGeom>
          </p:spPr>
        </p:sp>
        <p:sp>
          <p:nvSpPr>
            <p:cNvPr id="191" name="Google Shape;191;p10"/>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1"/>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R/2R Ladder (narvon)</a:t>
            </a:r>
            <a:endParaRPr sz="4000"/>
          </a:p>
        </p:txBody>
      </p:sp>
      <p:sp>
        <p:nvSpPr>
          <p:cNvPr id="197" name="Google Shape;197;p11"/>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8" name="Google Shape;198;p11"/>
          <p:cNvSpPr txBox="1"/>
          <p:nvPr/>
        </p:nvSpPr>
        <p:spPr>
          <a:xfrm>
            <a:off x="611560" y="2348880"/>
            <a:ext cx="7776864"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Rezistorlar qanday joylashtirilganiga e'tibor bering va faqat ikkita turli qiymatdan foydalaniladi, R va 2R. Joriy I</a:t>
            </a:r>
            <a:r>
              <a:rPr b="1" lang="en-US" sz="1200">
                <a:solidFill>
                  <a:schemeClr val="dk1"/>
                </a:solidFill>
                <a:latin typeface="Calibri"/>
                <a:ea typeface="Calibri"/>
                <a:cs typeface="Calibri"/>
                <a:sym typeface="Calibri"/>
              </a:rPr>
              <a:t>OUT</a:t>
            </a:r>
            <a:r>
              <a:rPr lang="en-US" sz="1800">
                <a:solidFill>
                  <a:schemeClr val="dk1"/>
                </a:solidFill>
                <a:latin typeface="Calibri"/>
                <a:ea typeface="Calibri"/>
                <a:cs typeface="Calibri"/>
                <a:sym typeface="Calibri"/>
              </a:rPr>
              <a:t> to'rtta kalitning holatiga bog'liq va B</a:t>
            </a:r>
            <a:r>
              <a:rPr b="1" lang="en-US" sz="1100">
                <a:solidFill>
                  <a:schemeClr val="dk1"/>
                </a:solidFill>
                <a:latin typeface="Calibri"/>
                <a:ea typeface="Calibri"/>
                <a:cs typeface="Calibri"/>
                <a:sym typeface="Calibri"/>
              </a:rPr>
              <a:t>3</a:t>
            </a:r>
            <a:r>
              <a:rPr lang="en-US" sz="1800">
                <a:solidFill>
                  <a:schemeClr val="dk1"/>
                </a:solidFill>
                <a:latin typeface="Calibri"/>
                <a:ea typeface="Calibri"/>
                <a:cs typeface="Calibri"/>
                <a:sym typeface="Calibri"/>
              </a:rPr>
              <a:t> B</a:t>
            </a:r>
            <a:r>
              <a:rPr b="1" lang="en-US" sz="1100">
                <a:solidFill>
                  <a:schemeClr val="dk1"/>
                </a:solidFill>
                <a:latin typeface="Calibri"/>
                <a:ea typeface="Calibri"/>
                <a:cs typeface="Calibri"/>
                <a:sym typeface="Calibri"/>
              </a:rPr>
              <a:t>2</a:t>
            </a:r>
            <a:r>
              <a:rPr lang="en-US" sz="1800">
                <a:solidFill>
                  <a:schemeClr val="dk1"/>
                </a:solidFill>
                <a:latin typeface="Calibri"/>
                <a:ea typeface="Calibri"/>
                <a:cs typeface="Calibri"/>
                <a:sym typeface="Calibri"/>
              </a:rPr>
              <a:t> B</a:t>
            </a:r>
            <a:r>
              <a:rPr b="1" lang="en-US" sz="1100">
                <a:solidFill>
                  <a:schemeClr val="dk1"/>
                </a:solidFill>
                <a:latin typeface="Calibri"/>
                <a:ea typeface="Calibri"/>
                <a:cs typeface="Calibri"/>
                <a:sym typeface="Calibri"/>
              </a:rPr>
              <a:t>1</a:t>
            </a:r>
            <a:r>
              <a:rPr lang="en-US" sz="1800">
                <a:solidFill>
                  <a:schemeClr val="dk1"/>
                </a:solidFill>
                <a:latin typeface="Calibri"/>
                <a:ea typeface="Calibri"/>
                <a:cs typeface="Calibri"/>
                <a:sym typeface="Calibri"/>
              </a:rPr>
              <a:t> B</a:t>
            </a:r>
            <a:r>
              <a:rPr b="1" lang="en-US" sz="1100">
                <a:solidFill>
                  <a:schemeClr val="dk1"/>
                </a:solidFill>
                <a:latin typeface="Calibri"/>
                <a:ea typeface="Calibri"/>
                <a:cs typeface="Calibri"/>
                <a:sym typeface="Calibri"/>
              </a:rPr>
              <a:t>0</a:t>
            </a:r>
            <a:r>
              <a:rPr lang="en-US" sz="1800">
                <a:solidFill>
                  <a:schemeClr val="dk1"/>
                </a:solidFill>
                <a:latin typeface="Calibri"/>
                <a:ea typeface="Calibri"/>
                <a:cs typeface="Calibri"/>
                <a:sym typeface="Calibri"/>
              </a:rPr>
              <a:t> ikkilik kirishlari kalitlarning holatini nazorat qiladi. Ushbu oqim V</a:t>
            </a:r>
            <a:r>
              <a:rPr b="1" lang="en-US" sz="1100">
                <a:solidFill>
                  <a:schemeClr val="dk1"/>
                </a:solidFill>
                <a:latin typeface="Calibri"/>
                <a:ea typeface="Calibri"/>
                <a:cs typeface="Calibri"/>
                <a:sym typeface="Calibri"/>
              </a:rPr>
              <a:t>OUT</a:t>
            </a:r>
            <a:r>
              <a:rPr lang="en-US" sz="1800">
                <a:solidFill>
                  <a:schemeClr val="dk1"/>
                </a:solidFill>
                <a:latin typeface="Calibri"/>
                <a:ea typeface="Calibri"/>
                <a:cs typeface="Calibri"/>
                <a:sym typeface="Calibri"/>
              </a:rPr>
              <a:t>ni ishlab chiqish uchun ishlaydigan kuchaytirgich oqim-kuchlanish konvertori orqali oqishiga ruxsat beriladi. V</a:t>
            </a:r>
            <a:r>
              <a:rPr b="1" lang="en-US" sz="1100">
                <a:solidFill>
                  <a:schemeClr val="dk1"/>
                </a:solidFill>
                <a:latin typeface="Calibri"/>
                <a:ea typeface="Calibri"/>
                <a:cs typeface="Calibri"/>
                <a:sym typeface="Calibri"/>
              </a:rPr>
              <a:t>OUT</a:t>
            </a:r>
            <a:r>
              <a:rPr lang="en-US" sz="1800">
                <a:solidFill>
                  <a:schemeClr val="dk1"/>
                </a:solidFill>
                <a:latin typeface="Calibri"/>
                <a:ea typeface="Calibri"/>
                <a:cs typeface="Calibri"/>
                <a:sym typeface="Calibri"/>
              </a:rPr>
              <a:t> qiymati ifoda bilan berilganligini ko'rsatish mumkin.</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Bu yerda B - ikkilik kiritishning qiymati, u 000 (0) dan 1111 (15) gacha bo'lishi mumkin.</a:t>
            </a:r>
            <a:endParaRPr/>
          </a:p>
        </p:txBody>
      </p:sp>
      <p:grpSp>
        <p:nvGrpSpPr>
          <p:cNvPr id="199" name="Google Shape;199;p11"/>
          <p:cNvGrpSpPr/>
          <p:nvPr/>
        </p:nvGrpSpPr>
        <p:grpSpPr>
          <a:xfrm>
            <a:off x="6685384" y="0"/>
            <a:ext cx="2484000" cy="2002234"/>
            <a:chOff x="6685384" y="0"/>
            <a:chExt cx="2484000" cy="2002234"/>
          </a:xfrm>
        </p:grpSpPr>
        <p:sp>
          <p:nvSpPr>
            <p:cNvPr id="200" name="Google Shape;200;p11"/>
            <p:cNvSpPr/>
            <p:nvPr/>
          </p:nvSpPr>
          <p:spPr>
            <a:xfrm>
              <a:off x="6685384" y="0"/>
              <a:ext cx="2484000" cy="2002234"/>
            </a:xfrm>
            <a:prstGeom prst="rect">
              <a:avLst/>
            </a:prstGeom>
          </p:spPr>
        </p:sp>
        <p:sp>
          <p:nvSpPr>
            <p:cNvPr id="201" name="Google Shape;201;p1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202" name="Google Shape;202;p11"/>
          <p:cNvPicPr preferRelativeResize="0"/>
          <p:nvPr/>
        </p:nvPicPr>
        <p:blipFill rotWithShape="1">
          <a:blip r:embed="rId3">
            <a:alphaModFix/>
          </a:blip>
          <a:srcRect b="0" l="0" r="0" t="0"/>
          <a:stretch/>
        </p:blipFill>
        <p:spPr>
          <a:xfrm>
            <a:off x="3419872" y="4518705"/>
            <a:ext cx="2327350" cy="9948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pic>
        <p:nvPicPr>
          <p:cNvPr id="207" name="Google Shape;207;p12"/>
          <p:cNvPicPr preferRelativeResize="0"/>
          <p:nvPr/>
        </p:nvPicPr>
        <p:blipFill rotWithShape="1">
          <a:blip r:embed="rId3">
            <a:alphaModFix/>
          </a:blip>
          <a:srcRect b="0" l="0" r="0" t="0"/>
          <a:stretch/>
        </p:blipFill>
        <p:spPr>
          <a:xfrm>
            <a:off x="1433972" y="1772816"/>
            <a:ext cx="6480720" cy="3888432"/>
          </a:xfrm>
          <a:prstGeom prst="rect">
            <a:avLst/>
          </a:prstGeom>
          <a:noFill/>
          <a:ln>
            <a:noFill/>
          </a:ln>
        </p:spPr>
      </p:pic>
      <p:sp>
        <p:nvSpPr>
          <p:cNvPr id="208" name="Google Shape;208;p12"/>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R/2R Ladder (narvon)</a:t>
            </a:r>
            <a:endParaRPr sz="4000"/>
          </a:p>
        </p:txBody>
      </p:sp>
      <p:sp>
        <p:nvSpPr>
          <p:cNvPr id="209" name="Google Shape;209;p1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0" name="Google Shape;210;p12"/>
          <p:cNvSpPr txBox="1"/>
          <p:nvPr/>
        </p:nvSpPr>
        <p:spPr>
          <a:xfrm>
            <a:off x="3265004" y="5949280"/>
            <a:ext cx="2818656"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R/2R narvon (ladder) Raqamli-analog konvertor</a:t>
            </a:r>
            <a:endParaRPr sz="1800">
              <a:solidFill>
                <a:schemeClr val="dk1"/>
              </a:solidFill>
              <a:latin typeface="Calibri"/>
              <a:ea typeface="Calibri"/>
              <a:cs typeface="Calibri"/>
              <a:sym typeface="Calibri"/>
            </a:endParaRPr>
          </a:p>
        </p:txBody>
      </p:sp>
      <p:grpSp>
        <p:nvGrpSpPr>
          <p:cNvPr id="211" name="Google Shape;211;p12"/>
          <p:cNvGrpSpPr/>
          <p:nvPr/>
        </p:nvGrpSpPr>
        <p:grpSpPr>
          <a:xfrm>
            <a:off x="6685384" y="0"/>
            <a:ext cx="2484000" cy="2002234"/>
            <a:chOff x="6685384" y="0"/>
            <a:chExt cx="2484000" cy="2002234"/>
          </a:xfrm>
        </p:grpSpPr>
        <p:sp>
          <p:nvSpPr>
            <p:cNvPr id="212" name="Google Shape;212;p12"/>
            <p:cNvSpPr/>
            <p:nvPr/>
          </p:nvSpPr>
          <p:spPr>
            <a:xfrm>
              <a:off x="6685384" y="0"/>
              <a:ext cx="2484000" cy="2002234"/>
            </a:xfrm>
            <a:prstGeom prst="rect">
              <a:avLst/>
            </a:prstGeom>
          </p:spPr>
        </p:sp>
        <p:sp>
          <p:nvSpPr>
            <p:cNvPr id="213" name="Google Shape;213;p1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10000"/>
              <a:buFont typeface="Calibri"/>
              <a:buNone/>
            </a:pPr>
            <a:r>
              <a:rPr lang="en-US"/>
              <a:t>Raqamli-analogli konvertor (DAC) o'lchamlari</a:t>
            </a:r>
            <a:endParaRPr sz="4000"/>
          </a:p>
        </p:txBody>
      </p:sp>
      <p:sp>
        <p:nvSpPr>
          <p:cNvPr id="219" name="Google Shape;219;p1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0" name="Google Shape;220;p13"/>
          <p:cNvSpPr txBox="1"/>
          <p:nvPr/>
        </p:nvSpPr>
        <p:spPr>
          <a:xfrm>
            <a:off x="457944" y="2208531"/>
            <a:ext cx="8435280" cy="424731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Raqamli-analog konvertorning (DAC) o'lchamlari raqamli namunalardan analog to'lqin shaklini qayta yaratishning aniqligini aniqlashda cheklovchi omil hisoblanadi. Agar Raqamli-analog konvertor ruxsati oshirilsa, to'lqin shaklida ko'proq ma'lumotlar mavjud. 3-bitli Raqamli-analog konvertor vertikal diapazonni sakkizta diskret darajaga ajratadi. 10 V vertikal diapazonda 3 bitli Raqamli-analog konvertor 1,25 V dan kichik kuchlanish farqlarini yarata olmaydi. Taqqoslash uchun, 65 536 diskret darajali 16 bitli Raqamli-analog konvertor 153 mkV gacha kuchlanish farqlarini yaratishi mumkin.</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Quyidagi rasmda ikkita to'lqin shakli o'rtasidagi farq ko'rsatilgan. 16-bitli to'lqin shakli uzluksiz sinus to'lqinga o'xshaydi, lekin agar siz kattalashtirsangiz, 153 mkV diskret qadamlarni ko'rasiz. Ikkala to'lqin shakli ham diskret kuchlanish bosqichlaridan iborat, ammo 16-bitli versiya "sof" doimiy sinus to'lqin shakliga ancha yaqinroq ko'rinadi.</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Yuqorida aytib o'tilganidek, DAC ning foizli ruxsati bitlar soniga bog'liq. 10-bitli DAC 8-bitli DACga qaraganda nozikroq (kichikroq) ruxsatga ega.</a:t>
            </a:r>
            <a:endParaRPr sz="1800">
              <a:solidFill>
                <a:schemeClr val="dk1"/>
              </a:solidFill>
              <a:latin typeface="Calibri"/>
              <a:ea typeface="Calibri"/>
              <a:cs typeface="Calibri"/>
              <a:sym typeface="Calibri"/>
            </a:endParaRPr>
          </a:p>
        </p:txBody>
      </p:sp>
      <p:grpSp>
        <p:nvGrpSpPr>
          <p:cNvPr id="221" name="Google Shape;221;p13"/>
          <p:cNvGrpSpPr/>
          <p:nvPr/>
        </p:nvGrpSpPr>
        <p:grpSpPr>
          <a:xfrm>
            <a:off x="6685384" y="0"/>
            <a:ext cx="2484000" cy="2002234"/>
            <a:chOff x="6685384" y="0"/>
            <a:chExt cx="2484000" cy="2002234"/>
          </a:xfrm>
        </p:grpSpPr>
        <p:sp>
          <p:nvSpPr>
            <p:cNvPr id="222" name="Google Shape;222;p13"/>
            <p:cNvSpPr/>
            <p:nvPr/>
          </p:nvSpPr>
          <p:spPr>
            <a:xfrm>
              <a:off x="6685384" y="0"/>
              <a:ext cx="2484000" cy="2002234"/>
            </a:xfrm>
            <a:prstGeom prst="rect">
              <a:avLst/>
            </a:prstGeom>
          </p:spPr>
        </p:sp>
        <p:sp>
          <p:nvSpPr>
            <p:cNvPr id="223" name="Google Shape;223;p1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descr="https://zone.ni.com/images/reference/en-XX/help/370524V-01/loc_eps_fund_dac_res.gif" id="228" name="Google Shape;228;p14"/>
          <p:cNvPicPr preferRelativeResize="0"/>
          <p:nvPr/>
        </p:nvPicPr>
        <p:blipFill rotWithShape="1">
          <a:blip r:embed="rId3">
            <a:alphaModFix/>
          </a:blip>
          <a:srcRect b="0" l="0" r="0" t="0"/>
          <a:stretch/>
        </p:blipFill>
        <p:spPr>
          <a:xfrm>
            <a:off x="1331640" y="2564904"/>
            <a:ext cx="6120680" cy="2966730"/>
          </a:xfrm>
          <a:prstGeom prst="rect">
            <a:avLst/>
          </a:prstGeom>
          <a:noFill/>
          <a:ln>
            <a:noFill/>
          </a:ln>
        </p:spPr>
      </p:pic>
      <p:sp>
        <p:nvSpPr>
          <p:cNvPr id="229" name="Google Shape;229;p14"/>
          <p:cNvSpPr/>
          <p:nvPr/>
        </p:nvSpPr>
        <p:spPr>
          <a:xfrm>
            <a:off x="4283968" y="5346968"/>
            <a:ext cx="1023037"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Vaqt (μs)</a:t>
            </a:r>
            <a:endParaRPr sz="1800">
              <a:solidFill>
                <a:schemeClr val="dk1"/>
              </a:solidFill>
              <a:latin typeface="Calibri"/>
              <a:ea typeface="Calibri"/>
              <a:cs typeface="Calibri"/>
              <a:sym typeface="Calibri"/>
            </a:endParaRPr>
          </a:p>
        </p:txBody>
      </p:sp>
      <p:sp>
        <p:nvSpPr>
          <p:cNvPr id="230" name="Google Shape;230;p14"/>
          <p:cNvSpPr/>
          <p:nvPr/>
        </p:nvSpPr>
        <p:spPr>
          <a:xfrm rot="-5400000">
            <a:off x="588488" y="3627446"/>
            <a:ext cx="1486304"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Amplituda (V)</a:t>
            </a:r>
            <a:endParaRPr sz="1800">
              <a:solidFill>
                <a:schemeClr val="dk1"/>
              </a:solidFill>
              <a:latin typeface="Calibri"/>
              <a:ea typeface="Calibri"/>
              <a:cs typeface="Calibri"/>
              <a:sym typeface="Calibri"/>
            </a:endParaRPr>
          </a:p>
        </p:txBody>
      </p:sp>
      <p:sp>
        <p:nvSpPr>
          <p:cNvPr id="231" name="Google Shape;231;p1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10000"/>
              <a:buFont typeface="Calibri"/>
              <a:buNone/>
            </a:pPr>
            <a:r>
              <a:rPr lang="en-US"/>
              <a:t>Raqamli-analogli konvertor (DAC) o'lchamlari</a:t>
            </a:r>
            <a:endParaRPr sz="4000"/>
          </a:p>
        </p:txBody>
      </p:sp>
      <p:grpSp>
        <p:nvGrpSpPr>
          <p:cNvPr id="232" name="Google Shape;232;p14"/>
          <p:cNvGrpSpPr/>
          <p:nvPr/>
        </p:nvGrpSpPr>
        <p:grpSpPr>
          <a:xfrm>
            <a:off x="6685384" y="0"/>
            <a:ext cx="2484000" cy="2002234"/>
            <a:chOff x="6685384" y="0"/>
            <a:chExt cx="2484000" cy="2002234"/>
          </a:xfrm>
        </p:grpSpPr>
        <p:sp>
          <p:nvSpPr>
            <p:cNvPr id="233" name="Google Shape;233;p14"/>
            <p:cNvSpPr/>
            <p:nvPr/>
          </p:nvSpPr>
          <p:spPr>
            <a:xfrm>
              <a:off x="6685384" y="0"/>
              <a:ext cx="2484000" cy="2002234"/>
            </a:xfrm>
            <a:prstGeom prst="rect">
              <a:avLst/>
            </a:prstGeom>
          </p:spPr>
        </p:sp>
        <p:sp>
          <p:nvSpPr>
            <p:cNvPr id="234" name="Google Shape;234;p1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Raqamli-analogli konvertor aniqliligi</a:t>
            </a:r>
            <a:endParaRPr sz="4000"/>
          </a:p>
        </p:txBody>
      </p:sp>
      <p:sp>
        <p:nvSpPr>
          <p:cNvPr id="240" name="Google Shape;240;p1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1" name="Google Shape;241;p15"/>
          <p:cNvSpPr txBox="1"/>
          <p:nvPr/>
        </p:nvSpPr>
        <p:spPr>
          <a:xfrm>
            <a:off x="457200" y="2348880"/>
            <a:ext cx="8363272" cy="300082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Aniqlikni aniqlashning bir necha yo'li mavjud. Eng keng tarqalgan ikkitasi to'liq masshtabli xato va chiziqli xato deb ataladi. Odatda konvertorning to'liq miqyosdagi chiqishining foizi sifatida ifodalanadi (%F.S.)</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To'liq masshtabli xato - bu Raqamli-analog konvertor chiqishining undan maksimal og'ishi to'liq masshtabning foizi sifatida ifodalangan kutilgan (ideal) qiymat. Misol uchun, DCA ± 0,01% to'liq shkala aniqligiga ega deb hisoblang. Ushbu konvertor 9,375 V to'liq hajmli chiqishga ega bo'lganligi sababli, bu foiz quyidagiga aylanadi</a:t>
            </a:r>
            <a:endParaRPr sz="1800">
              <a:solidFill>
                <a:schemeClr val="dk1"/>
              </a:solidFill>
              <a:latin typeface="Calibri"/>
              <a:ea typeface="Calibri"/>
              <a:cs typeface="Calibri"/>
              <a:sym typeface="Calibri"/>
            </a:endParaRPr>
          </a:p>
        </p:txBody>
      </p:sp>
      <p:grpSp>
        <p:nvGrpSpPr>
          <p:cNvPr id="242" name="Google Shape;242;p15"/>
          <p:cNvGrpSpPr/>
          <p:nvPr/>
        </p:nvGrpSpPr>
        <p:grpSpPr>
          <a:xfrm>
            <a:off x="6685384" y="0"/>
            <a:ext cx="2484000" cy="2002234"/>
            <a:chOff x="6685384" y="0"/>
            <a:chExt cx="2484000" cy="2002234"/>
          </a:xfrm>
        </p:grpSpPr>
        <p:sp>
          <p:nvSpPr>
            <p:cNvPr id="243" name="Google Shape;243;p15"/>
            <p:cNvSpPr/>
            <p:nvPr/>
          </p:nvSpPr>
          <p:spPr>
            <a:xfrm>
              <a:off x="6685384" y="0"/>
              <a:ext cx="2484000" cy="2002234"/>
            </a:xfrm>
            <a:prstGeom prst="rect">
              <a:avLst/>
            </a:prstGeom>
          </p:spPr>
        </p:sp>
        <p:sp>
          <p:nvSpPr>
            <p:cNvPr id="244" name="Google Shape;244;p1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245" name="Google Shape;245;p15"/>
          <p:cNvPicPr preferRelativeResize="0"/>
          <p:nvPr/>
        </p:nvPicPr>
        <p:blipFill rotWithShape="1">
          <a:blip r:embed="rId3">
            <a:alphaModFix/>
          </a:blip>
          <a:srcRect b="0" l="0" r="0" t="0"/>
          <a:stretch/>
        </p:blipFill>
        <p:spPr>
          <a:xfrm>
            <a:off x="1763688" y="5589240"/>
            <a:ext cx="5286375" cy="6858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Raqamli-analogli konvertor aniqliligi</a:t>
            </a:r>
            <a:endParaRPr sz="4000"/>
          </a:p>
        </p:txBody>
      </p:sp>
      <p:sp>
        <p:nvSpPr>
          <p:cNvPr id="251" name="Google Shape;251;p1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2" name="Google Shape;252;p16"/>
          <p:cNvSpPr txBox="1"/>
          <p:nvPr/>
        </p:nvSpPr>
        <p:spPr>
          <a:xfrm>
            <a:off x="755576" y="2492896"/>
            <a:ext cx="7776864" cy="300082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Bu shuni anglatadiki, ushbu Raqamli-analog konvertor chiqishi istalgan vaqtda kutilgan qiymatdan 0,9375 mV ga o'chirilishi mumkin.</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Lineerlik xatosi - qadam o'lchamidagi ideal qadam o'lchamidan maksimal og'ish. Misol uchun, Raqamli-analog konvertor kutilgan qadam hajmi 0,625 V. Agar bu konvertorda ± 0,01F.S chiziqlilik xatosi bo'lsa, bu haqiqiy qadam hajmi 0,9375 mV ga o'chirilishi mumkinligini bildiradi.</a:t>
            </a:r>
            <a:endParaRPr/>
          </a:p>
        </p:txBody>
      </p:sp>
      <p:grpSp>
        <p:nvGrpSpPr>
          <p:cNvPr id="253" name="Google Shape;253;p16"/>
          <p:cNvGrpSpPr/>
          <p:nvPr/>
        </p:nvGrpSpPr>
        <p:grpSpPr>
          <a:xfrm>
            <a:off x="6685384" y="0"/>
            <a:ext cx="2484000" cy="2002234"/>
            <a:chOff x="6685384" y="0"/>
            <a:chExt cx="2484000" cy="2002234"/>
          </a:xfrm>
        </p:grpSpPr>
        <p:sp>
          <p:nvSpPr>
            <p:cNvPr id="254" name="Google Shape;254;p16"/>
            <p:cNvSpPr/>
            <p:nvPr/>
          </p:nvSpPr>
          <p:spPr>
            <a:xfrm>
              <a:off x="6685384" y="0"/>
              <a:ext cx="2484000" cy="2002234"/>
            </a:xfrm>
            <a:prstGeom prst="rect">
              <a:avLst/>
            </a:prstGeom>
          </p:spPr>
        </p:sp>
        <p:sp>
          <p:nvSpPr>
            <p:cNvPr id="255" name="Google Shape;255;p1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10000"/>
              <a:buFont typeface="Calibri"/>
              <a:buNone/>
            </a:pPr>
            <a:r>
              <a:rPr lang="en-US"/>
              <a:t>Raqamli-analogli konvertor aniqliligi - Masala</a:t>
            </a:r>
            <a:endParaRPr sz="4000"/>
          </a:p>
        </p:txBody>
      </p:sp>
      <p:sp>
        <p:nvSpPr>
          <p:cNvPr id="261" name="Google Shape;261;p1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2" name="Google Shape;262;p17"/>
          <p:cNvSpPr txBox="1"/>
          <p:nvPr/>
        </p:nvSpPr>
        <p:spPr>
          <a:xfrm>
            <a:off x="683568" y="2007964"/>
            <a:ext cx="7715200" cy="466281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Calibri"/>
                <a:ea typeface="Calibri"/>
                <a:cs typeface="Calibri"/>
                <a:sym typeface="Calibri"/>
              </a:rPr>
              <a:t>Masala.</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Muayyan 8-bitli DAC 2mA to'liq o'lchovli chiqishga va ± 0,5% F.S to'liq masshtabli xatolikka ega. 10000000 kirish uchun mumkin bo'lgan chiqish diapazoni qanday?</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1" lang="en-US" sz="1800">
                <a:solidFill>
                  <a:schemeClr val="dk1"/>
                </a:solidFill>
                <a:latin typeface="Calibri"/>
                <a:ea typeface="Calibri"/>
                <a:cs typeface="Calibri"/>
                <a:sym typeface="Calibri"/>
              </a:rPr>
              <a:t>Yechim.</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Qadam o'lchami 2mA/255 = 7,84 µA. 10000000 = 128</a:t>
            </a:r>
            <a:r>
              <a:rPr b="1" lang="en-US" sz="1100">
                <a:solidFill>
                  <a:schemeClr val="dk1"/>
                </a:solidFill>
                <a:latin typeface="Calibri"/>
                <a:ea typeface="Calibri"/>
                <a:cs typeface="Calibri"/>
                <a:sym typeface="Calibri"/>
              </a:rPr>
              <a:t>10</a:t>
            </a:r>
            <a:r>
              <a:rPr lang="en-US" sz="1800">
                <a:solidFill>
                  <a:schemeClr val="dk1"/>
                </a:solidFill>
                <a:latin typeface="Calibri"/>
                <a:ea typeface="Calibri"/>
                <a:cs typeface="Calibri"/>
                <a:sym typeface="Calibri"/>
              </a:rPr>
              <a:t> dan beri ideal chiqish 128 × 7,84 mkA bo'lishi kerak. Xato shuncha bo'lishi mumkin</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Shunday qilib, haqiqiy chiqish bu miqdorga ideal 1004µA dan og'ishi mumkin, shuning uchun haqiqiy chiqish 994 dan 1014 mA gacha bo'lishi mumkin.</a:t>
            </a:r>
            <a:endParaRPr/>
          </a:p>
        </p:txBody>
      </p:sp>
      <p:grpSp>
        <p:nvGrpSpPr>
          <p:cNvPr id="263" name="Google Shape;263;p17"/>
          <p:cNvGrpSpPr/>
          <p:nvPr/>
        </p:nvGrpSpPr>
        <p:grpSpPr>
          <a:xfrm>
            <a:off x="6685384" y="0"/>
            <a:ext cx="2484000" cy="2002234"/>
            <a:chOff x="6685384" y="0"/>
            <a:chExt cx="2484000" cy="2002234"/>
          </a:xfrm>
        </p:grpSpPr>
        <p:sp>
          <p:nvSpPr>
            <p:cNvPr id="264" name="Google Shape;264;p17"/>
            <p:cNvSpPr/>
            <p:nvPr/>
          </p:nvSpPr>
          <p:spPr>
            <a:xfrm>
              <a:off x="6685384" y="0"/>
              <a:ext cx="2484000" cy="2002234"/>
            </a:xfrm>
            <a:prstGeom prst="rect">
              <a:avLst/>
            </a:prstGeom>
          </p:spPr>
        </p:sp>
        <p:sp>
          <p:nvSpPr>
            <p:cNvPr id="265" name="Google Shape;265;p1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266" name="Google Shape;266;p17"/>
          <p:cNvPicPr preferRelativeResize="0"/>
          <p:nvPr/>
        </p:nvPicPr>
        <p:blipFill rotWithShape="1">
          <a:blip r:embed="rId3">
            <a:alphaModFix/>
          </a:blip>
          <a:srcRect b="0" l="0" r="0" t="0"/>
          <a:stretch/>
        </p:blipFill>
        <p:spPr>
          <a:xfrm>
            <a:off x="2555776" y="5157192"/>
            <a:ext cx="3209925" cy="4191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8"/>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Offset Error</a:t>
            </a:r>
            <a:br>
              <a:rPr lang="en-US"/>
            </a:br>
            <a:r>
              <a:rPr lang="en-US"/>
              <a:t>Ofset xato</a:t>
            </a:r>
            <a:endParaRPr sz="4000"/>
          </a:p>
        </p:txBody>
      </p:sp>
      <p:sp>
        <p:nvSpPr>
          <p:cNvPr id="272" name="Google Shape;272;p18"/>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3" name="Google Shape;273;p18"/>
          <p:cNvSpPr txBox="1"/>
          <p:nvPr/>
        </p:nvSpPr>
        <p:spPr>
          <a:xfrm>
            <a:off x="457200" y="2348880"/>
            <a:ext cx="8363272" cy="38318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Ideal holda, ikkilik kirish 0 ga teng bo'lsa, DAC chiqishi nol volt bo'ladi. Amalda esa, bu holat uchun juda kichik chiqish kuchlanishi bo'ladi; bu ofset xatosi deb ataladi. Ushbu ofset xatosi, agar tuzatilmasa, barcha kirish holatlari uchun kutilgan DAC chiqishiga qo'shiladi. Ofset xatosi ijobiy va salbiy bo'lishi mumkin.</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Ko'pgina DAC-larda ofsetni nolga tenglashtirishga imkon beruvchi tashqi ofset sozlamalari mavjud. Bu, odatda, barcha 0 larni DAC kirishiga qo'llash va chiqishni kuzatish orqali amalga oshiriladi, bunda ofsetni sozlash potansiyometri chiqish kerak bo'lganda 0 V ga yaqin bo'lgunga qadar sozlanadi.</a:t>
            </a:r>
            <a:endParaRPr/>
          </a:p>
        </p:txBody>
      </p:sp>
      <p:grpSp>
        <p:nvGrpSpPr>
          <p:cNvPr id="274" name="Google Shape;274;p18"/>
          <p:cNvGrpSpPr/>
          <p:nvPr/>
        </p:nvGrpSpPr>
        <p:grpSpPr>
          <a:xfrm>
            <a:off x="6685384" y="0"/>
            <a:ext cx="2484000" cy="2002234"/>
            <a:chOff x="6685384" y="0"/>
            <a:chExt cx="2484000" cy="2002234"/>
          </a:xfrm>
        </p:grpSpPr>
        <p:sp>
          <p:nvSpPr>
            <p:cNvPr id="275" name="Google Shape;275;p18"/>
            <p:cNvSpPr/>
            <p:nvPr/>
          </p:nvSpPr>
          <p:spPr>
            <a:xfrm>
              <a:off x="6685384" y="0"/>
              <a:ext cx="2484000" cy="2002234"/>
            </a:xfrm>
            <a:prstGeom prst="rect">
              <a:avLst/>
            </a:prstGeom>
          </p:spPr>
        </p:sp>
        <p:sp>
          <p:nvSpPr>
            <p:cNvPr id="276" name="Google Shape;276;p1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19"/>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Tartibga solish vaqti</a:t>
            </a:r>
            <a:endParaRPr sz="4000"/>
          </a:p>
        </p:txBody>
      </p:sp>
      <p:sp>
        <p:nvSpPr>
          <p:cNvPr id="282" name="Google Shape;282;p19"/>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3" name="Google Shape;283;p19"/>
          <p:cNvSpPr txBox="1"/>
          <p:nvPr/>
        </p:nvSpPr>
        <p:spPr>
          <a:xfrm>
            <a:off x="457200" y="2348880"/>
            <a:ext cx="8363272"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DAC o'rnatish vaqti - bu kirish kodini qo'llashdan boshlab, yakuniy qiymat atrofida ma'lum bir xato diapazoni ichida chiqishgacha o'tgan vaqt. Odatda to'liq o'lchovli 10V o'tish uchun ko'rsatilgan. Quyidagi rasmda DAC o'rnatish vaqti uchta alohida komponentga ega ekanligini ko'rsatadi. Kechikish vaqti juda kichik va deyarli butunlay DAC va chiqish kuchaytirgichi orqali tarqalish kechikishiga bog'liq. Ushbu intervalda chiqish harakati yo'q. O'zgartirish vaqtida chiqish kuchaytirgichi maksimal tezlikda yakuniy qiymatga qarab harakat qiladi. Qo'ng'iroq vaqti kuchaytirgich burilishdan tiklanadigan va ma'lum bir xato diapazoni ichida harakatni to'xtatadigan hududni belgilaydi. Odatda aylanish va qo'ng'iroq vaqti o'rtasida o'zaro kelishuv mavjud. Tez aylanadigan kuchaytirgichlar odatda qo'ng'iroq qilish vaqtini uzaytiradi, bu kuchaytirgichni tanlash va chastota kompensatsiyasini murakkablashtiradi. Bundan tashqari, juda tez kuchaytirgichlarning arxitekturasi odatda DC xatolik shartlarini pasaytiradigan o'zaro kelishuvlarni belgilaydi.</a:t>
            </a:r>
            <a:endParaRPr/>
          </a:p>
        </p:txBody>
      </p:sp>
      <p:grpSp>
        <p:nvGrpSpPr>
          <p:cNvPr id="284" name="Google Shape;284;p19"/>
          <p:cNvGrpSpPr/>
          <p:nvPr/>
        </p:nvGrpSpPr>
        <p:grpSpPr>
          <a:xfrm>
            <a:off x="6685384" y="0"/>
            <a:ext cx="2484000" cy="2002234"/>
            <a:chOff x="6685384" y="0"/>
            <a:chExt cx="2484000" cy="2002234"/>
          </a:xfrm>
        </p:grpSpPr>
        <p:sp>
          <p:nvSpPr>
            <p:cNvPr id="285" name="Google Shape;285;p19"/>
            <p:cNvSpPr/>
            <p:nvPr/>
          </p:nvSpPr>
          <p:spPr>
            <a:xfrm>
              <a:off x="6685384" y="0"/>
              <a:ext cx="2484000" cy="2002234"/>
            </a:xfrm>
            <a:prstGeom prst="rect">
              <a:avLst/>
            </a:prstGeom>
          </p:spPr>
        </p:sp>
        <p:sp>
          <p:nvSpPr>
            <p:cNvPr id="286" name="Google Shape;286;p1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0"/>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Tartibga solish vaqti</a:t>
            </a:r>
            <a:endParaRPr sz="4000"/>
          </a:p>
        </p:txBody>
      </p:sp>
      <p:sp>
        <p:nvSpPr>
          <p:cNvPr id="292" name="Google Shape;292;p20"/>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3" name="Google Shape;293;p20"/>
          <p:cNvSpPr txBox="1"/>
          <p:nvPr/>
        </p:nvSpPr>
        <p:spPr>
          <a:xfrm>
            <a:off x="457200" y="2348880"/>
            <a:ext cx="8363272"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DAC ning ishlash tezligi odatda uning o'rnatish vaqtini berish orqali aniqlanadi, bu DAC chiqishi noldan to'liq shkalaga o'tishi uchun zarur bo'lgan vaqt, chunki ikkilik kirish barcha 0 dan barcha 1 ga o'zgartiriladi. Cho'kish vaqti uchun odatiy qiymatlar 50 ns dan 10 mks gacha.</a:t>
            </a:r>
            <a:endParaRPr/>
          </a:p>
        </p:txBody>
      </p:sp>
      <p:grpSp>
        <p:nvGrpSpPr>
          <p:cNvPr id="294" name="Google Shape;294;p20"/>
          <p:cNvGrpSpPr/>
          <p:nvPr/>
        </p:nvGrpSpPr>
        <p:grpSpPr>
          <a:xfrm>
            <a:off x="6685384" y="0"/>
            <a:ext cx="2484000" cy="2002234"/>
            <a:chOff x="6685384" y="0"/>
            <a:chExt cx="2484000" cy="2002234"/>
          </a:xfrm>
        </p:grpSpPr>
        <p:sp>
          <p:nvSpPr>
            <p:cNvPr id="295" name="Google Shape;295;p20"/>
            <p:cNvSpPr/>
            <p:nvPr/>
          </p:nvSpPr>
          <p:spPr>
            <a:xfrm>
              <a:off x="6685384" y="0"/>
              <a:ext cx="2484000" cy="2002234"/>
            </a:xfrm>
            <a:prstGeom prst="rect">
              <a:avLst/>
            </a:prstGeom>
          </p:spPr>
        </p:sp>
        <p:sp>
          <p:nvSpPr>
            <p:cNvPr id="296" name="Google Shape;296;p20"/>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descr="Figure 1" id="297" name="Google Shape;297;p20"/>
          <p:cNvPicPr preferRelativeResize="0"/>
          <p:nvPr/>
        </p:nvPicPr>
        <p:blipFill rotWithShape="1">
          <a:blip r:embed="rId3">
            <a:alphaModFix/>
          </a:blip>
          <a:srcRect b="0" l="0" r="0" t="0"/>
          <a:stretch/>
        </p:blipFill>
        <p:spPr>
          <a:xfrm>
            <a:off x="2627784" y="4077072"/>
            <a:ext cx="2945928" cy="195430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pic>
        <p:nvPicPr>
          <p:cNvPr descr="DAC settling and slew rate demographics are consistent with amplifiers." id="302" name="Google Shape;302;p21"/>
          <p:cNvPicPr preferRelativeResize="0"/>
          <p:nvPr/>
        </p:nvPicPr>
        <p:blipFill rotWithShape="1">
          <a:blip r:embed="rId3">
            <a:alphaModFix/>
          </a:blip>
          <a:srcRect b="0" l="0" r="0" t="0"/>
          <a:stretch/>
        </p:blipFill>
        <p:spPr>
          <a:xfrm>
            <a:off x="5029386" y="2780928"/>
            <a:ext cx="4114614" cy="3085961"/>
          </a:xfrm>
          <a:prstGeom prst="rect">
            <a:avLst/>
          </a:prstGeom>
          <a:noFill/>
          <a:ln>
            <a:noFill/>
          </a:ln>
        </p:spPr>
      </p:pic>
      <p:sp>
        <p:nvSpPr>
          <p:cNvPr id="303" name="Google Shape;303;p21"/>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Tartibga solish vaqti</a:t>
            </a:r>
            <a:endParaRPr sz="4000"/>
          </a:p>
        </p:txBody>
      </p:sp>
      <p:sp>
        <p:nvSpPr>
          <p:cNvPr id="304" name="Google Shape;304;p21"/>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5" name="Google Shape;305;p21"/>
          <p:cNvSpPr txBox="1"/>
          <p:nvPr/>
        </p:nvSpPr>
        <p:spPr>
          <a:xfrm>
            <a:off x="457200" y="2348880"/>
            <a:ext cx="4906888"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Rasmda toʻliq miqyosli raqamli bosqichli kirishga ega DAC kuchaytirgichining chiqishi koʻrsatilgan.(1) Bu turdagi chiqish javobi mustaqil bufer kuchaytirgichining kirishiga qadamli javob signalini qoʻllash yoki DAC kodini salbiydan salbiyga oʻzgartirish orqali boshlanadi. ijobiy to'liq miqyosda. Ushbu rasmga ko'ra, bizda DAC ning o'rnatish vaqtining ikkita ta'rifi mavjud. Birinchi tur - o'lik, burilish, tiklanish va chiziqli joylashish hududlarini o'z ichiga olgan o'rnatish vaqti, kirish-chiqish (rasmning pastki qismidagi yorliqni ko'ring). Ikkinchisi birinchisiga o'xshaydi, lekin minus o'lik vaqt (chapda).</a:t>
            </a:r>
            <a:endParaRPr sz="1800">
              <a:solidFill>
                <a:schemeClr val="dk1"/>
              </a:solidFill>
              <a:latin typeface="Calibri"/>
              <a:ea typeface="Calibri"/>
              <a:cs typeface="Calibri"/>
              <a:sym typeface="Calibri"/>
            </a:endParaRPr>
          </a:p>
        </p:txBody>
      </p:sp>
      <p:grpSp>
        <p:nvGrpSpPr>
          <p:cNvPr id="306" name="Google Shape;306;p21"/>
          <p:cNvGrpSpPr/>
          <p:nvPr/>
        </p:nvGrpSpPr>
        <p:grpSpPr>
          <a:xfrm>
            <a:off x="6685384" y="0"/>
            <a:ext cx="2484000" cy="2002234"/>
            <a:chOff x="6685384" y="0"/>
            <a:chExt cx="2484000" cy="2002234"/>
          </a:xfrm>
        </p:grpSpPr>
        <p:sp>
          <p:nvSpPr>
            <p:cNvPr id="307" name="Google Shape;307;p21"/>
            <p:cNvSpPr/>
            <p:nvPr/>
          </p:nvSpPr>
          <p:spPr>
            <a:xfrm>
              <a:off x="6685384" y="0"/>
              <a:ext cx="2484000" cy="2002234"/>
            </a:xfrm>
            <a:prstGeom prst="rect">
              <a:avLst/>
            </a:prstGeom>
          </p:spPr>
        </p:sp>
        <p:sp>
          <p:nvSpPr>
            <p:cNvPr id="308" name="Google Shape;308;p2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2"/>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Tartibga solish vaqti</a:t>
            </a:r>
            <a:endParaRPr sz="4000"/>
          </a:p>
        </p:txBody>
      </p:sp>
      <p:sp>
        <p:nvSpPr>
          <p:cNvPr id="314" name="Google Shape;314;p2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5" name="Google Shape;315;p22"/>
          <p:cNvSpPr txBox="1"/>
          <p:nvPr/>
        </p:nvSpPr>
        <p:spPr>
          <a:xfrm>
            <a:off x="457200" y="2231327"/>
            <a:ext cx="8363272"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DAC o'lik vaqti kod DAC ga yuklangan paytdan boshlab analog chiqish yakuniy analog qiymatiga o'ta boshlagan vaqtga to'g'ri keladi. O'lik vaqt tafsilotlari DACga kirish raqamli kodini yuklash uchun ketadigan vaqt, ichki DAC almashtirish vaqtlari va chiqish kuchaytirgichining tarqalish kechikishidan iborat. Video kabi ko'plab ilovalarda bu o'lik vaqtni e'tiborsiz qoldirish mumkin.</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O'lik vaqtdan keyin o'zgaruvchan vaqt. O'zgaruvchan vaqt davomida DAC chiqishi yakuniy qiymatning 10 foizidan 90 foizigacha o'tadi. Bu burilish holati DAC ning ichki kuchaytirgich kirishlari individual DAC op kuchaytirgichiga qarab ~100 mV dan 1 V(2) ga oshganida boshlanadi.</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Kuchaytirgich bu o'zgaruvchan holatda bo'lsa-da, u qo'shimcha kirish DAC raqamli kod o'zgarishlariga javob bera olmaydi. Asosan, kuchaytirgichning kirish bosqichi haddan tashqari oshirilgan va kuchaytirgichning chiqish o'zgarish tezligi maksimal darajada. Umuman olganda, bu kuchaytirgichning ichki yoki tashqi DAC dan keyin topilgan xususiyatlari bilan boshqariladi.</a:t>
            </a:r>
            <a:endParaRPr/>
          </a:p>
        </p:txBody>
      </p:sp>
      <p:grpSp>
        <p:nvGrpSpPr>
          <p:cNvPr id="316" name="Google Shape;316;p22"/>
          <p:cNvGrpSpPr/>
          <p:nvPr/>
        </p:nvGrpSpPr>
        <p:grpSpPr>
          <a:xfrm>
            <a:off x="6685384" y="0"/>
            <a:ext cx="2484000" cy="2002234"/>
            <a:chOff x="6685384" y="0"/>
            <a:chExt cx="2484000" cy="2002234"/>
          </a:xfrm>
        </p:grpSpPr>
        <p:sp>
          <p:nvSpPr>
            <p:cNvPr id="317" name="Google Shape;317;p22"/>
            <p:cNvSpPr/>
            <p:nvPr/>
          </p:nvSpPr>
          <p:spPr>
            <a:xfrm>
              <a:off x="6685384" y="0"/>
              <a:ext cx="2484000" cy="2002234"/>
            </a:xfrm>
            <a:prstGeom prst="rect">
              <a:avLst/>
            </a:prstGeom>
          </p:spPr>
        </p:sp>
        <p:sp>
          <p:nvSpPr>
            <p:cNvPr id="318" name="Google Shape;318;p2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Tartibga solish vaqti</a:t>
            </a:r>
            <a:endParaRPr sz="4000"/>
          </a:p>
        </p:txBody>
      </p:sp>
      <p:sp>
        <p:nvSpPr>
          <p:cNvPr id="324" name="Google Shape;324;p2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5" name="Google Shape;325;p23"/>
          <p:cNvSpPr txBox="1"/>
          <p:nvPr/>
        </p:nvSpPr>
        <p:spPr>
          <a:xfrm>
            <a:off x="457200" y="2348880"/>
            <a:ext cx="8363272"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Qayta tiklash vaqti, shuningdek, katta signalni o'rnatish vaqti sifatida ham tanilgan, DAC chiqish bosqichi yakuniy qiymatdan oshib ketganda sodir bo'ladi. Haddan oshib ketish DACning chiqish bosqichining chiziqli mintaqasidan tashqariga chiqadi va chiziqli o'rnatish faoliyatiga xos emas. DAC chiqish diapazonini biroz qisqartirish orqali bu darajadan oshib ketishning oldini olish mumkin.</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Chiqish kuchlanishi yakuniy qiymatiga yaqinlashganda, kuchaytirgichning operatsion kirishlaridagi kuchlanish chiziqli diapazoniga qayta kiradi. Natijada, yakuniy qiymatga silliq qo'nish qilish uchun o'zgarish tezligi kamayadi.</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Nihoyat, DAC yakuniy chiqish qiymatiga yaqinlashganda o'zining chiziqli o'rni yoki kichik signalli joylashish maydoniga kiradi. DAC oldindan belgilangan xato diapazoni ichida joylashsa, chiziqli o'rnatish vaqti tugaydi.</a:t>
            </a:r>
            <a:endParaRPr/>
          </a:p>
        </p:txBody>
      </p:sp>
      <p:grpSp>
        <p:nvGrpSpPr>
          <p:cNvPr id="326" name="Google Shape;326;p23"/>
          <p:cNvGrpSpPr/>
          <p:nvPr/>
        </p:nvGrpSpPr>
        <p:grpSpPr>
          <a:xfrm>
            <a:off x="6685384" y="0"/>
            <a:ext cx="2484000" cy="2002234"/>
            <a:chOff x="6685384" y="0"/>
            <a:chExt cx="2484000" cy="2002234"/>
          </a:xfrm>
        </p:grpSpPr>
        <p:sp>
          <p:nvSpPr>
            <p:cNvPr id="327" name="Google Shape;327;p23"/>
            <p:cNvSpPr/>
            <p:nvPr/>
          </p:nvSpPr>
          <p:spPr>
            <a:xfrm>
              <a:off x="6685384" y="0"/>
              <a:ext cx="2484000" cy="2002234"/>
            </a:xfrm>
            <a:prstGeom prst="rect">
              <a:avLst/>
            </a:prstGeom>
          </p:spPr>
        </p:sp>
        <p:sp>
          <p:nvSpPr>
            <p:cNvPr id="328" name="Google Shape;328;p2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Monotonlik</a:t>
            </a:r>
            <a:endParaRPr sz="4000"/>
          </a:p>
        </p:txBody>
      </p:sp>
      <p:sp>
        <p:nvSpPr>
          <p:cNvPr id="334" name="Google Shape;334;p24"/>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5" name="Google Shape;335;p24"/>
          <p:cNvSpPr txBox="1"/>
          <p:nvPr/>
        </p:nvSpPr>
        <p:spPr>
          <a:xfrm>
            <a:off x="827584" y="2348880"/>
            <a:ext cx="7200800" cy="258532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Monotonlik.</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Signalni raqamli holatdan analogga o’tkazgich monotonik hisoblanadi, agar uning chiqishi ikkilik kiritish bir qiymatdan ikkinchisiga oshgani sayin ortib borsa. Buni ta'riflashning yana bir usuli shundaki, zinapoyadan chiqishda pastga qadamlar bo'lmaydi, chunki ikkilik kiritish noldan to'liq masshtabgacha oshiriladi.</a:t>
            </a:r>
            <a:endParaRPr/>
          </a:p>
        </p:txBody>
      </p:sp>
      <p:grpSp>
        <p:nvGrpSpPr>
          <p:cNvPr id="336" name="Google Shape;336;p24"/>
          <p:cNvGrpSpPr/>
          <p:nvPr/>
        </p:nvGrpSpPr>
        <p:grpSpPr>
          <a:xfrm>
            <a:off x="6685384" y="0"/>
            <a:ext cx="2484000" cy="2002234"/>
            <a:chOff x="6685384" y="0"/>
            <a:chExt cx="2484000" cy="2002234"/>
          </a:xfrm>
        </p:grpSpPr>
        <p:sp>
          <p:nvSpPr>
            <p:cNvPr id="337" name="Google Shape;337;p24"/>
            <p:cNvSpPr/>
            <p:nvPr/>
          </p:nvSpPr>
          <p:spPr>
            <a:xfrm>
              <a:off x="6685384" y="0"/>
              <a:ext cx="2484000" cy="2002234"/>
            </a:xfrm>
            <a:prstGeom prst="rect">
              <a:avLst/>
            </a:prstGeom>
          </p:spPr>
        </p:sp>
        <p:sp>
          <p:nvSpPr>
            <p:cNvPr id="338" name="Google Shape;338;p2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fontScale="90000"/>
          </a:bodyPr>
          <a:lstStyle/>
          <a:p>
            <a:pPr indent="0" lvl="0" marL="0" rtl="0" algn="just">
              <a:spcBef>
                <a:spcPts val="0"/>
              </a:spcBef>
              <a:spcAft>
                <a:spcPts val="0"/>
              </a:spcAft>
              <a:buClr>
                <a:schemeClr val="dk1"/>
              </a:buClr>
              <a:buSzPct val="100000"/>
              <a:buFont typeface="Calibri"/>
              <a:buNone/>
            </a:pPr>
            <a:r>
              <a:rPr lang="en-US"/>
              <a:t>Signalni raqamli holatdan analogga o’tkazgich ilovalari.</a:t>
            </a:r>
            <a:endParaRPr/>
          </a:p>
        </p:txBody>
      </p:sp>
      <p:sp>
        <p:nvSpPr>
          <p:cNvPr id="344" name="Google Shape;344;p2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5" name="Google Shape;345;p25"/>
          <p:cNvSpPr txBox="1"/>
          <p:nvPr/>
        </p:nvSpPr>
        <p:spPr>
          <a:xfrm>
            <a:off x="827212" y="2254172"/>
            <a:ext cx="7416824" cy="21698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Signalni raqamli holatdan analogga o’tkazgich ilovalari.</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Signalni raqamli holatdan analogga o’tkazgichlar raqamli kontaktlarning uzilishiga olib chiqishi analog qurilmani boshqarish uchun analog kuchlanish yoki oqimni ta'minlashi kerak bo'lganda ishlatiladi. Eng keng tarqalgan ilovalarning ba'zilari quyidagi paragraflarda tasvirlangan.</a:t>
            </a:r>
            <a:endParaRPr/>
          </a:p>
        </p:txBody>
      </p:sp>
      <p:grpSp>
        <p:nvGrpSpPr>
          <p:cNvPr id="346" name="Google Shape;346;p25"/>
          <p:cNvGrpSpPr/>
          <p:nvPr/>
        </p:nvGrpSpPr>
        <p:grpSpPr>
          <a:xfrm>
            <a:off x="6685384" y="0"/>
            <a:ext cx="2484000" cy="2002234"/>
            <a:chOff x="6685384" y="0"/>
            <a:chExt cx="2484000" cy="2002234"/>
          </a:xfrm>
        </p:grpSpPr>
        <p:sp>
          <p:nvSpPr>
            <p:cNvPr id="347" name="Google Shape;347;p25"/>
            <p:cNvSpPr/>
            <p:nvPr/>
          </p:nvSpPr>
          <p:spPr>
            <a:xfrm>
              <a:off x="6685384" y="0"/>
              <a:ext cx="2484000" cy="2002234"/>
            </a:xfrm>
            <a:prstGeom prst="rect">
              <a:avLst/>
            </a:prstGeom>
          </p:spPr>
        </p:sp>
        <p:sp>
          <p:nvSpPr>
            <p:cNvPr id="348" name="Google Shape;348;p2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
        <p:nvSpPr>
          <p:cNvPr id="349" name="Google Shape;349;p25"/>
          <p:cNvSpPr txBox="1"/>
          <p:nvPr/>
        </p:nvSpPr>
        <p:spPr>
          <a:xfrm>
            <a:off x="827212" y="4509120"/>
            <a:ext cx="7632848" cy="175432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Boshqaruv</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Kompyuterning raqamli chiqishi deyarli har qanday jismoniy o'zgaruvchini boshqarish uchun vosita tezligini yoki pechning haroratini sozlash uchun analog boshqaruv signaliga aylantirilishi mumkin.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Avtomatik sinov</a:t>
            </a:r>
            <a:endParaRPr/>
          </a:p>
        </p:txBody>
      </p:sp>
      <p:sp>
        <p:nvSpPr>
          <p:cNvPr id="355" name="Google Shape;355;p2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6" name="Google Shape;356;p26"/>
          <p:cNvSpPr txBox="1"/>
          <p:nvPr/>
        </p:nvSpPr>
        <p:spPr>
          <a:xfrm>
            <a:off x="683568" y="2348880"/>
            <a:ext cx="7776864" cy="258532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Avtomatik sinov.</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Kompyuterlar analog sxemalarni sinash uchun zarur bo'lgan analog signallarni (Signalni raqamli holatdan analogga o’tkazgichlar orqali) yaratish uchun dasturlashtirilishi mumkin. Sinov davrining analog chiqish javobi odatda Analogdan raqamliga o’tkazgich tomonidan raqamli qiymatga aylantiriladi va kompyuterga saqlanadi, ko'rsatiladi va ba'zan tahlil qilinadi.</a:t>
            </a:r>
            <a:endParaRPr/>
          </a:p>
        </p:txBody>
      </p:sp>
      <p:grpSp>
        <p:nvGrpSpPr>
          <p:cNvPr id="357" name="Google Shape;357;p26"/>
          <p:cNvGrpSpPr/>
          <p:nvPr/>
        </p:nvGrpSpPr>
        <p:grpSpPr>
          <a:xfrm>
            <a:off x="6685384" y="0"/>
            <a:ext cx="2484000" cy="2002234"/>
            <a:chOff x="6685384" y="0"/>
            <a:chExt cx="2484000" cy="2002234"/>
          </a:xfrm>
        </p:grpSpPr>
        <p:sp>
          <p:nvSpPr>
            <p:cNvPr id="358" name="Google Shape;358;p26"/>
            <p:cNvSpPr/>
            <p:nvPr/>
          </p:nvSpPr>
          <p:spPr>
            <a:xfrm>
              <a:off x="6685384" y="0"/>
              <a:ext cx="2484000" cy="2002234"/>
            </a:xfrm>
            <a:prstGeom prst="rect">
              <a:avLst/>
            </a:prstGeom>
          </p:spPr>
        </p:sp>
        <p:sp>
          <p:nvSpPr>
            <p:cNvPr id="359" name="Google Shape;359;p2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lnSpc>
                <a:spcPct val="150000"/>
              </a:lnSpc>
              <a:spcBef>
                <a:spcPts val="0"/>
              </a:spcBef>
              <a:spcAft>
                <a:spcPts val="0"/>
              </a:spcAft>
              <a:buClr>
                <a:schemeClr val="dk1"/>
              </a:buClr>
              <a:buSzPts val="4400"/>
              <a:buFont typeface="Calibri"/>
              <a:buNone/>
            </a:pPr>
            <a:r>
              <a:rPr lang="en-US"/>
              <a:t>Signalni qayta qurish</a:t>
            </a:r>
            <a:endParaRPr/>
          </a:p>
        </p:txBody>
      </p:sp>
      <p:sp>
        <p:nvSpPr>
          <p:cNvPr id="365" name="Google Shape;365;p2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366" name="Google Shape;366;p27"/>
          <p:cNvGrpSpPr/>
          <p:nvPr/>
        </p:nvGrpSpPr>
        <p:grpSpPr>
          <a:xfrm>
            <a:off x="6685384" y="0"/>
            <a:ext cx="2484000" cy="2002234"/>
            <a:chOff x="6685384" y="0"/>
            <a:chExt cx="2484000" cy="2002234"/>
          </a:xfrm>
        </p:grpSpPr>
        <p:sp>
          <p:nvSpPr>
            <p:cNvPr id="367" name="Google Shape;367;p27"/>
            <p:cNvSpPr/>
            <p:nvPr/>
          </p:nvSpPr>
          <p:spPr>
            <a:xfrm>
              <a:off x="6685384" y="0"/>
              <a:ext cx="2484000" cy="2002234"/>
            </a:xfrm>
            <a:prstGeom prst="rect">
              <a:avLst/>
            </a:prstGeom>
          </p:spPr>
        </p:sp>
        <p:sp>
          <p:nvSpPr>
            <p:cNvPr id="368" name="Google Shape;368;p2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
        <p:nvSpPr>
          <p:cNvPr id="369" name="Google Shape;369;p27"/>
          <p:cNvSpPr/>
          <p:nvPr/>
        </p:nvSpPr>
        <p:spPr>
          <a:xfrm>
            <a:off x="683568" y="2348880"/>
            <a:ext cx="7704856" cy="383181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800">
                <a:solidFill>
                  <a:schemeClr val="dk1"/>
                </a:solidFill>
                <a:latin typeface="Calibri"/>
                <a:ea typeface="Calibri"/>
                <a:cs typeface="Calibri"/>
                <a:sym typeface="Calibri"/>
              </a:rPr>
              <a:t>Signalni qayta qurish</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Ko'pgina ilovalarda analog signal raqamlashtiriladi, ya'ni signaldagi ketma-ket nuqtalar ularning raqamli ekvivalentiga aylantiriladi va xotirada saqlanadi. Ushbu konvertatsiya analog-raqamli konvertor (ADC) tomonidan amalga oshiriladi. Keyin DAC saqlangan raqamlashtirilgan ma'lumotlarni bir vaqtning o'zida analog-bitta nuqtaga aylantirish uchun ishlatilishi mumkin va shu bilan asl signalni qayta tiklaydi. Raqamlashtirish va rekonstruksiyaning bu kombinatsiyasi raqamli saqlash osiloskoplarida, audio kompakt disk tizimlarida va raqamli audio va video yozuvlarda qo'llaniladi.</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8"/>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alibri"/>
              <a:buNone/>
            </a:pPr>
            <a:r>
              <a:rPr lang="en-US" sz="4000"/>
              <a:t>Xulosa</a:t>
            </a:r>
            <a:endParaRPr sz="4000"/>
          </a:p>
        </p:txBody>
      </p:sp>
      <p:sp>
        <p:nvSpPr>
          <p:cNvPr id="375" name="Google Shape;375;p28"/>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6" name="Google Shape;376;p28"/>
          <p:cNvSpPr txBox="1"/>
          <p:nvPr/>
        </p:nvSpPr>
        <p:spPr>
          <a:xfrm>
            <a:off x="539552" y="2276872"/>
            <a:ext cx="8064896" cy="369331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800">
                <a:solidFill>
                  <a:schemeClr val="dk1"/>
                </a:solidFill>
                <a:latin typeface="Calibri"/>
                <a:ea typeface="Calibri"/>
                <a:cs typeface="Calibri"/>
                <a:sym typeface="Calibri"/>
              </a:rPr>
              <a:t>Ushbu darsdagi biz quyidagilarni bilib oldik:</a:t>
            </a:r>
            <a:endParaRPr/>
          </a:p>
          <a:p>
            <a:pPr indent="-285750" lvl="0" marL="682625"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Signallarni raqamli ko’rinishdan analog ko’rinishga o’tkazgich haqida umumiy tushunchalar va ishlash prinsiplari</a:t>
            </a:r>
            <a:endParaRPr sz="1800">
              <a:solidFill>
                <a:schemeClr val="dk1"/>
              </a:solidFill>
              <a:latin typeface="Calibri"/>
              <a:ea typeface="Calibri"/>
              <a:cs typeface="Calibri"/>
              <a:sym typeface="Calibri"/>
            </a:endParaRPr>
          </a:p>
          <a:p>
            <a:pPr indent="-285750" lvl="0" marL="682625"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DAC sxematexnikasi va R/2R Narvon sxemasi</a:t>
            </a:r>
            <a:endParaRPr sz="1800">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Raqamli-analogli konvertor (DAC) o'lchamlari haqida umumiy tushunchalar</a:t>
            </a:r>
            <a:endParaRPr b="0" i="0" sz="1800" u="none" cap="none" strike="noStrike">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Raqamli-analogli konvertor aniqliligi nima ekanligi va uning ta’siri</a:t>
            </a:r>
            <a:endParaRPr b="0" i="0" sz="1800" u="none" cap="none" strike="noStrike">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Offset Error (Ofset xato) nima va uni qanday bartaraf etish mumkinligi</a:t>
            </a:r>
            <a:endParaRPr b="0" i="0" sz="1800" u="none" cap="none" strike="noStrike">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Tartibga solish vaqti qanday aniqlanadi</a:t>
            </a:r>
            <a:endParaRPr b="0" i="0" sz="1800" u="none" cap="none" strike="noStrike">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Monotonlik nima ekanligi</a:t>
            </a:r>
            <a:endParaRPr b="0" i="0" sz="1800" u="none" cap="none" strike="noStrike">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Avtomatik sinov nima uchun kerakligi</a:t>
            </a:r>
            <a:endParaRPr b="0" i="0" sz="1800" u="none" cap="none" strike="noStrike">
              <a:solidFill>
                <a:schemeClr val="dk1"/>
              </a:solidFill>
              <a:latin typeface="Calibri"/>
              <a:ea typeface="Calibri"/>
              <a:cs typeface="Calibri"/>
              <a:sym typeface="Calibri"/>
            </a:endParaRPr>
          </a:p>
          <a:p>
            <a:pPr indent="-285750" lvl="1" marL="682625" marR="0" rtl="0" algn="l">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Signalni qayta ishlash haqida umumiy tushunchalar</a:t>
            </a:r>
            <a:endParaRPr b="0" i="0" sz="1800" u="none" cap="none" strike="noStrike">
              <a:solidFill>
                <a:schemeClr val="dk1"/>
              </a:solidFill>
              <a:latin typeface="Calibri"/>
              <a:ea typeface="Calibri"/>
              <a:cs typeface="Calibri"/>
              <a:sym typeface="Calibri"/>
            </a:endParaRPr>
          </a:p>
          <a:p>
            <a:pPr indent="-171450" lvl="0" marL="285750" marR="0" rtl="0" algn="l">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nvGrpSpPr>
          <p:cNvPr id="377" name="Google Shape;377;p28"/>
          <p:cNvGrpSpPr/>
          <p:nvPr/>
        </p:nvGrpSpPr>
        <p:grpSpPr>
          <a:xfrm>
            <a:off x="6685384" y="0"/>
            <a:ext cx="2484000" cy="2002234"/>
            <a:chOff x="6685384" y="0"/>
            <a:chExt cx="2484000" cy="2002234"/>
          </a:xfrm>
        </p:grpSpPr>
        <p:sp>
          <p:nvSpPr>
            <p:cNvPr id="378" name="Google Shape;378;p28"/>
            <p:cNvSpPr/>
            <p:nvPr/>
          </p:nvSpPr>
          <p:spPr>
            <a:xfrm>
              <a:off x="6685384" y="0"/>
              <a:ext cx="2484000" cy="2002234"/>
            </a:xfrm>
            <a:prstGeom prst="rect">
              <a:avLst/>
            </a:prstGeom>
          </p:spPr>
        </p:sp>
        <p:sp>
          <p:nvSpPr>
            <p:cNvPr id="379" name="Google Shape;379;p2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29"/>
          <p:cNvSpPr txBox="1"/>
          <p:nvPr>
            <p:ph type="title"/>
          </p:nvPr>
        </p:nvSpPr>
        <p:spPr>
          <a:xfrm>
            <a:off x="457200" y="274638"/>
            <a:ext cx="6131024"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Foydalanilgan adabiyotlar</a:t>
            </a:r>
            <a:endParaRPr/>
          </a:p>
        </p:txBody>
      </p:sp>
      <p:sp>
        <p:nvSpPr>
          <p:cNvPr id="385" name="Google Shape;385;p29"/>
          <p:cNvSpPr txBox="1"/>
          <p:nvPr>
            <p:ph idx="1" type="body"/>
          </p:nvPr>
        </p:nvSpPr>
        <p:spPr>
          <a:xfrm>
            <a:off x="457200" y="1865078"/>
            <a:ext cx="8229600" cy="4525963"/>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spcBef>
                <a:spcPts val="0"/>
              </a:spcBef>
              <a:spcAft>
                <a:spcPts val="0"/>
              </a:spcAft>
              <a:buClr>
                <a:schemeClr val="dk1"/>
              </a:buClr>
              <a:buSzPct val="100000"/>
              <a:buNone/>
            </a:pPr>
            <a:r>
              <a:t/>
            </a:r>
            <a:endParaRPr/>
          </a:p>
          <a:p>
            <a:pPr indent="0" lvl="0" marL="0" rtl="0" algn="l">
              <a:spcBef>
                <a:spcPts val="448"/>
              </a:spcBef>
              <a:spcAft>
                <a:spcPts val="0"/>
              </a:spcAft>
              <a:buClr>
                <a:schemeClr val="dk1"/>
              </a:buClr>
              <a:buSzPct val="100000"/>
              <a:buNone/>
            </a:pPr>
            <a:r>
              <a:rPr lang="en-US"/>
              <a:t>1) Electronics: A Systems Approach (6th edition), Neil Storey,Pearson Education UK, 2017</a:t>
            </a:r>
            <a:endParaRPr/>
          </a:p>
          <a:p>
            <a:pPr indent="0" lvl="0" marL="0" rtl="0" algn="l">
              <a:spcBef>
                <a:spcPts val="448"/>
              </a:spcBef>
              <a:spcAft>
                <a:spcPts val="0"/>
              </a:spcAft>
              <a:buClr>
                <a:schemeClr val="dk1"/>
              </a:buClr>
              <a:buSzPct val="100000"/>
              <a:buNone/>
            </a:pPr>
            <a:r>
              <a:rPr lang="en-US"/>
              <a:t>2)  Mechatronics: Electronic Control Systems in Mechanical and Electrical Engineering, William Bolton, Pearson Education Limited 2015</a:t>
            </a:r>
            <a:endParaRPr/>
          </a:p>
          <a:p>
            <a:pPr indent="0" lvl="0" marL="0" rtl="0" algn="l">
              <a:spcBef>
                <a:spcPts val="448"/>
              </a:spcBef>
              <a:spcAft>
                <a:spcPts val="0"/>
              </a:spcAft>
              <a:buClr>
                <a:schemeClr val="dk1"/>
              </a:buClr>
              <a:buSzPct val="100000"/>
              <a:buNone/>
            </a:pPr>
            <a:r>
              <a:rPr lang="en-US"/>
              <a:t>3) Elektronika. X. Aripov, A. Abdullayev. Fan va texnologiya nashriyoti, 2011</a:t>
            </a:r>
            <a:endParaRPr/>
          </a:p>
          <a:p>
            <a:pPr indent="0" lvl="0" marL="0" rtl="0" algn="l">
              <a:spcBef>
                <a:spcPts val="448"/>
              </a:spcBef>
              <a:spcAft>
                <a:spcPts val="0"/>
              </a:spcAft>
              <a:buClr>
                <a:schemeClr val="dk1"/>
              </a:buClr>
              <a:buSzPct val="100000"/>
              <a:buNone/>
            </a:pPr>
            <a:r>
              <a:rPr lang="en-US"/>
              <a:t>4) wikipedia.org veb sayti</a:t>
            </a:r>
            <a:endParaRPr/>
          </a:p>
          <a:p>
            <a:pPr indent="0" lvl="0" marL="0" rtl="0" algn="l">
              <a:spcBef>
                <a:spcPts val="448"/>
              </a:spcBef>
              <a:spcAft>
                <a:spcPts val="0"/>
              </a:spcAft>
              <a:buClr>
                <a:schemeClr val="dk1"/>
              </a:buClr>
              <a:buSzPct val="100000"/>
              <a:buNone/>
            </a:pPr>
            <a:r>
              <a:rPr lang="en-US"/>
              <a:t>5) </a:t>
            </a:r>
            <a:r>
              <a:rPr lang="en-US" u="sng">
                <a:solidFill>
                  <a:schemeClr val="hlink"/>
                </a:solidFill>
                <a:hlinkClick r:id="rId3"/>
              </a:rPr>
              <a:t>https://www.planetanalog.com/dac-basics-part-5-settling-down-the-impact-of-the-dac/</a:t>
            </a:r>
            <a:r>
              <a:rPr lang="en-US"/>
              <a:t> </a:t>
            </a:r>
            <a:endParaRPr/>
          </a:p>
          <a:p>
            <a:pPr indent="0" lvl="0" marL="0" rtl="0" algn="l">
              <a:spcBef>
                <a:spcPts val="448"/>
              </a:spcBef>
              <a:spcAft>
                <a:spcPts val="0"/>
              </a:spcAft>
              <a:buClr>
                <a:schemeClr val="dk1"/>
              </a:buClr>
              <a:buSzPct val="100000"/>
              <a:buNone/>
            </a:pPr>
            <a:r>
              <a:rPr lang="en-US"/>
              <a:t>6) </a:t>
            </a:r>
            <a:r>
              <a:rPr lang="en-US" u="sng">
                <a:solidFill>
                  <a:schemeClr val="hlink"/>
                </a:solidFill>
                <a:hlinkClick r:id="rId4"/>
              </a:rPr>
              <a:t>https://www.analog.com/en/technical-articles/component-and-measurement-advances-ensure-16bit-dac-setting-time-part1.html#:~:text=DAC%20settling%20time%20is%20the,a%20full%2Dscale%2010V%20transition</a:t>
            </a:r>
            <a:r>
              <a:rPr lang="en-US"/>
              <a:t>. </a:t>
            </a:r>
            <a:endParaRPr/>
          </a:p>
        </p:txBody>
      </p:sp>
      <p:grpSp>
        <p:nvGrpSpPr>
          <p:cNvPr id="386" name="Google Shape;386;p29"/>
          <p:cNvGrpSpPr/>
          <p:nvPr/>
        </p:nvGrpSpPr>
        <p:grpSpPr>
          <a:xfrm>
            <a:off x="6685384" y="0"/>
            <a:ext cx="2484000" cy="2002234"/>
            <a:chOff x="6685384" y="0"/>
            <a:chExt cx="2484000" cy="2002234"/>
          </a:xfrm>
        </p:grpSpPr>
        <p:sp>
          <p:nvSpPr>
            <p:cNvPr id="387" name="Google Shape;387;p29"/>
            <p:cNvSpPr/>
            <p:nvPr/>
          </p:nvSpPr>
          <p:spPr>
            <a:xfrm>
              <a:off x="6685384" y="0"/>
              <a:ext cx="2484000" cy="2002234"/>
            </a:xfrm>
            <a:prstGeom prst="rect">
              <a:avLst/>
            </a:prstGeom>
          </p:spPr>
        </p:sp>
        <p:sp>
          <p:nvSpPr>
            <p:cNvPr id="388" name="Google Shape;388;p2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lang="en-US"/>
              <a:t> </a:t>
            </a:r>
            <a:endParaRPr/>
          </a:p>
        </p:txBody>
      </p:sp>
      <p:sp>
        <p:nvSpPr>
          <p:cNvPr id="394" name="Google Shape;394;p30"/>
          <p:cNvSpPr/>
          <p:nvPr/>
        </p:nvSpPr>
        <p:spPr>
          <a:xfrm>
            <a:off x="1259630" y="2021278"/>
            <a:ext cx="6403163"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cap="none">
                <a:solidFill>
                  <a:srgbClr val="3A1A62"/>
                </a:solidFill>
                <a:latin typeface="Calibri"/>
                <a:ea typeface="Calibri"/>
                <a:cs typeface="Calibri"/>
                <a:sym typeface="Calibri"/>
              </a:rPr>
              <a:t>E’TIBORINGIZ UCHUN</a:t>
            </a:r>
            <a:endParaRPr b="1" sz="5400" cap="none">
              <a:solidFill>
                <a:srgbClr val="3A1A62"/>
              </a:solidFill>
              <a:latin typeface="Calibri"/>
              <a:ea typeface="Calibri"/>
              <a:cs typeface="Calibri"/>
              <a:sym typeface="Calibri"/>
            </a:endParaRPr>
          </a:p>
          <a:p>
            <a:pPr indent="0" lvl="0" marL="0" marR="0" rtl="0" algn="ctr">
              <a:spcBef>
                <a:spcPts val="0"/>
              </a:spcBef>
              <a:spcAft>
                <a:spcPts val="0"/>
              </a:spcAft>
              <a:buNone/>
            </a:pPr>
            <a:r>
              <a:rPr b="1" lang="en-US" sz="5400" cap="none">
                <a:solidFill>
                  <a:srgbClr val="3A1A62"/>
                </a:solidFill>
                <a:latin typeface="Calibri"/>
                <a:ea typeface="Calibri"/>
                <a:cs typeface="Calibri"/>
                <a:sym typeface="Calibri"/>
              </a:rPr>
              <a:t>RAHMAT</a:t>
            </a:r>
            <a:endParaRPr b="1" sz="5400" cap="none">
              <a:solidFill>
                <a:srgbClr val="3A1A62"/>
              </a:solidFill>
              <a:latin typeface="Calibri"/>
              <a:ea typeface="Calibri"/>
              <a:cs typeface="Calibri"/>
              <a:sym typeface="Calibri"/>
            </a:endParaRPr>
          </a:p>
        </p:txBody>
      </p:sp>
      <p:pic>
        <p:nvPicPr>
          <p:cNvPr descr="Emoticon Thanks Vector Images (over 470)" id="395" name="Google Shape;395;p30"/>
          <p:cNvPicPr preferRelativeResize="0"/>
          <p:nvPr/>
        </p:nvPicPr>
        <p:blipFill rotWithShape="1">
          <a:blip r:embed="rId3">
            <a:alphaModFix/>
          </a:blip>
          <a:srcRect b="0" l="0" r="0" t="0"/>
          <a:stretch/>
        </p:blipFill>
        <p:spPr>
          <a:xfrm>
            <a:off x="3418223" y="4149080"/>
            <a:ext cx="2085975" cy="2190750"/>
          </a:xfrm>
          <a:prstGeom prst="rect">
            <a:avLst/>
          </a:prstGeom>
          <a:noFill/>
          <a:ln>
            <a:noFill/>
          </a:ln>
        </p:spPr>
      </p:pic>
      <p:grpSp>
        <p:nvGrpSpPr>
          <p:cNvPr id="396" name="Google Shape;396;p30"/>
          <p:cNvGrpSpPr/>
          <p:nvPr/>
        </p:nvGrpSpPr>
        <p:grpSpPr>
          <a:xfrm>
            <a:off x="6685384" y="0"/>
            <a:ext cx="2484000" cy="2002234"/>
            <a:chOff x="6685384" y="0"/>
            <a:chExt cx="2484000" cy="2002234"/>
          </a:xfrm>
        </p:grpSpPr>
        <p:sp>
          <p:nvSpPr>
            <p:cNvPr id="397" name="Google Shape;397;p30"/>
            <p:cNvSpPr/>
            <p:nvPr/>
          </p:nvSpPr>
          <p:spPr>
            <a:xfrm>
              <a:off x="6685384" y="0"/>
              <a:ext cx="2484000" cy="2002234"/>
            </a:xfrm>
            <a:prstGeom prst="rect">
              <a:avLst/>
            </a:prstGeom>
          </p:spPr>
        </p:sp>
        <p:sp>
          <p:nvSpPr>
            <p:cNvPr id="398" name="Google Shape;398;p30"/>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ERALIEV ASRORBEK</dc:creator>
</cp:coreProperties>
</file>