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Lst>
  <p:sldSz cy="6858000" cx="12192000"/>
  <p:notesSz cx="6858000" cy="9144000"/>
  <p:embeddedFontLst>
    <p:embeddedFont>
      <p:font typeface="Century Gothic"/>
      <p:regular r:id="rId52"/>
      <p:bold r:id="rId53"/>
      <p:italic r:id="rId54"/>
      <p:boldItalic r:id="rId5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6" roundtripDataSignature="AMtx7mg9NToRyHUvdFD7n2TE9IRPjuirC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138FD04-D501-490E-B2AC-01E1B6F09A4D}">
  <a:tblStyle styleId="{E138FD04-D501-490E-B2AC-01E1B6F09A4D}" styleName="Table_0">
    <a:wholeTbl>
      <a:tcTxStyle b="off" i="off">
        <a:font>
          <a:latin typeface="Century Gothic"/>
          <a:ea typeface="Century Gothic"/>
          <a:cs typeface="Century Gothic"/>
        </a:font>
        <a:schemeClr val="dk1"/>
      </a:tcTxStyle>
      <a:tcStyle>
        <a:tcBdr>
          <a:left>
            <a:ln cap="flat" cmpd="sng" w="12700">
              <a:solidFill>
                <a:schemeClr val="accent6"/>
              </a:solidFill>
              <a:prstDash val="solid"/>
              <a:round/>
              <a:headEnd len="sm" w="sm" type="none"/>
              <a:tailEnd len="sm" w="sm" type="none"/>
            </a:ln>
          </a:left>
          <a:right>
            <a:ln cap="flat" cmpd="sng" w="12700">
              <a:solidFill>
                <a:schemeClr val="accent6"/>
              </a:solidFill>
              <a:prstDash val="solid"/>
              <a:round/>
              <a:headEnd len="sm" w="sm" type="none"/>
              <a:tailEnd len="sm" w="sm" type="none"/>
            </a:ln>
          </a:right>
          <a:top>
            <a:ln cap="flat" cmpd="sng" w="12700">
              <a:solidFill>
                <a:schemeClr val="accent6"/>
              </a:solidFill>
              <a:prstDash val="solid"/>
              <a:round/>
              <a:headEnd len="sm" w="sm" type="none"/>
              <a:tailEnd len="sm" w="sm" type="none"/>
            </a:ln>
          </a:top>
          <a:bottom>
            <a:ln cap="flat" cmpd="sng" w="12700">
              <a:solidFill>
                <a:schemeClr val="accent6"/>
              </a:solidFill>
              <a:prstDash val="solid"/>
              <a:round/>
              <a:headEnd len="sm" w="sm" type="none"/>
              <a:tailEnd len="sm" w="sm" type="none"/>
            </a:ln>
          </a:bottom>
          <a:insideH>
            <a:ln cap="flat" cmpd="sng" w="12700">
              <a:solidFill>
                <a:schemeClr val="accent6"/>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chemeClr val="lt1"/>
          </a:solidFill>
        </a:fill>
      </a:tcStyle>
    </a:wholeTbl>
    <a:band1H>
      <a:tcTxStyle/>
      <a:tcStyle>
        <a:fill>
          <a:solidFill>
            <a:srgbClr val="F1F5EE"/>
          </a:solidFill>
        </a:fill>
      </a:tcStyle>
    </a:band1H>
    <a:band2H>
      <a:tcTxStyle/>
    </a:band2H>
    <a:band1V>
      <a:tcTxStyle/>
      <a:tcStyle>
        <a:fill>
          <a:solidFill>
            <a:srgbClr val="F1F5EE"/>
          </a:solidFill>
        </a:fill>
      </a:tcStyle>
    </a:band1V>
    <a:band2V>
      <a:tcTxStyle/>
    </a:band2V>
    <a:lastCol>
      <a:tcTxStyle b="on" i="off"/>
    </a:lastCol>
    <a:firstCol>
      <a:tcTxStyle b="on" i="off"/>
    </a:firstCol>
    <a:lastRow>
      <a:tcTxStyle b="on" i="off"/>
      <a:tcStyle>
        <a:tcBdr>
          <a:top>
            <a:ln cap="flat" cmpd="sng" w="50800">
              <a:solidFill>
                <a:schemeClr val="accent6"/>
              </a:solidFill>
              <a:prstDash val="solid"/>
              <a:round/>
              <a:headEnd len="sm" w="sm" type="none"/>
              <a:tailEnd len="sm" w="sm" type="none"/>
            </a:ln>
          </a:top>
        </a:tcBdr>
        <a:fill>
          <a:solidFill>
            <a:schemeClr val="lt1"/>
          </a:solidFill>
        </a:fill>
      </a:tcStyle>
    </a:lastRow>
    <a:seCell>
      <a:tcTxStyle/>
    </a:seCell>
    <a:swCell>
      <a:tcTxStyle/>
    </a:swCell>
    <a:firstRow>
      <a:tcTxStyle b="on" i="off">
        <a:font>
          <a:latin typeface="Century Gothic"/>
          <a:ea typeface="Century Gothic"/>
          <a:cs typeface="Century Gothic"/>
        </a:font>
        <a:schemeClr val="lt1"/>
      </a:tcTxStyle>
      <a:tcStyle>
        <a:fill>
          <a:solidFill>
            <a:schemeClr val="accent6"/>
          </a:solidFill>
        </a:fill>
      </a:tcStyle>
    </a:firstRow>
    <a:neCell>
      <a:tcTxStyle/>
    </a:neCell>
    <a:nwCell>
      <a:tcTxStyle/>
    </a:nwCell>
  </a:tblStyle>
  <a:tblStyle styleId="{5ABD4040-6803-45F3-8138-DC4C0E32C1DE}" styleName="Table_1">
    <a:wholeTbl>
      <a:tcTxStyle b="off" i="off">
        <a:font>
          <a:latin typeface="Century Gothic"/>
          <a:ea typeface="Century Gothic"/>
          <a:cs typeface="Century Gothic"/>
        </a:font>
        <a:schemeClr val="dk1"/>
      </a:tcTxStyle>
      <a:tcStyle>
        <a:tcBdr>
          <a:left>
            <a:ln cap="flat" cmpd="sng" w="12700">
              <a:solidFill>
                <a:schemeClr val="accent6"/>
              </a:solidFill>
              <a:prstDash val="solid"/>
              <a:round/>
              <a:headEnd len="sm" w="sm" type="none"/>
              <a:tailEnd len="sm" w="sm" type="none"/>
            </a:ln>
          </a:left>
          <a:right>
            <a:ln cap="flat" cmpd="sng" w="12700">
              <a:solidFill>
                <a:schemeClr val="accent6"/>
              </a:solidFill>
              <a:prstDash val="solid"/>
              <a:round/>
              <a:headEnd len="sm" w="sm" type="none"/>
              <a:tailEnd len="sm" w="sm" type="none"/>
            </a:ln>
          </a:right>
          <a:top>
            <a:ln cap="flat" cmpd="sng" w="12700">
              <a:solidFill>
                <a:schemeClr val="accent6"/>
              </a:solidFill>
              <a:prstDash val="solid"/>
              <a:round/>
              <a:headEnd len="sm" w="sm" type="none"/>
              <a:tailEnd len="sm" w="sm" type="none"/>
            </a:ln>
          </a:top>
          <a:bottom>
            <a:ln cap="flat" cmpd="sng" w="12700">
              <a:solidFill>
                <a:schemeClr val="accent6"/>
              </a:solidFill>
              <a:prstDash val="solid"/>
              <a:round/>
              <a:headEnd len="sm" w="sm" type="none"/>
              <a:tailEnd len="sm" w="sm" type="none"/>
            </a:ln>
          </a:bottom>
          <a:insideH>
            <a:ln cap="flat" cmpd="sng" w="12700">
              <a:solidFill>
                <a:schemeClr val="accent6"/>
              </a:solidFill>
              <a:prstDash val="solid"/>
              <a:round/>
              <a:headEnd len="sm" w="sm" type="none"/>
              <a:tailEnd len="sm" w="sm" type="none"/>
            </a:ln>
          </a:insideH>
          <a:insideV>
            <a:ln cap="flat" cmpd="sng" w="12700">
              <a:solidFill>
                <a:schemeClr val="accent6"/>
              </a:solidFill>
              <a:prstDash val="solid"/>
              <a:round/>
              <a:headEnd len="sm" w="sm" type="none"/>
              <a:tailEnd len="sm" w="sm" type="none"/>
            </a:ln>
          </a:insideV>
        </a:tcBdr>
        <a:fill>
          <a:solidFill>
            <a:srgbClr val="F1F5EE"/>
          </a:solidFill>
        </a:fill>
      </a:tcStyle>
    </a:wholeTbl>
    <a:band1H>
      <a:tcTxStyle/>
      <a:tcStyle>
        <a:fill>
          <a:solidFill>
            <a:srgbClr val="E2EBDC"/>
          </a:solidFill>
        </a:fill>
      </a:tcStyle>
    </a:band1H>
    <a:band2H>
      <a:tcTxStyle/>
    </a:band2H>
    <a:band1V>
      <a:tcTxStyle/>
      <a:tcStyle>
        <a:fill>
          <a:solidFill>
            <a:srgbClr val="E2EBDC"/>
          </a:solidFill>
        </a:fill>
      </a:tcStyle>
    </a:band1V>
    <a:band2V>
      <a:tcTxStyle/>
    </a:band2V>
    <a:lastCol>
      <a:tcTxStyle b="on" i="off"/>
    </a:lastCol>
    <a:firstCol>
      <a:tcTxStyle b="on" i="off"/>
    </a:firstCol>
    <a:lastRow>
      <a:tcTxStyle b="on" i="off"/>
      <a:tcStyle>
        <a:tcBdr>
          <a:top>
            <a:ln cap="flat" cmpd="sng" w="25400">
              <a:solidFill>
                <a:schemeClr val="accent6"/>
              </a:solidFill>
              <a:prstDash val="solid"/>
              <a:round/>
              <a:headEnd len="sm" w="sm" type="none"/>
              <a:tailEnd len="sm" w="sm" type="none"/>
            </a:ln>
          </a:top>
        </a:tcBdr>
        <a:fill>
          <a:solidFill>
            <a:srgbClr val="F1F5EE"/>
          </a:solidFill>
        </a:fill>
      </a:tcStyle>
    </a:lastRow>
    <a:seCell>
      <a:tcTxStyle/>
    </a:seCell>
    <a:swCell>
      <a:tcTxStyle/>
    </a:swCell>
    <a:firstRow>
      <a:tcTxStyle b="on" i="off"/>
      <a:tcStyle>
        <a:fill>
          <a:solidFill>
            <a:srgbClr val="F1F5EE"/>
          </a:solidFill>
        </a:fill>
      </a:tcStyle>
    </a:firstRow>
    <a:neCell>
      <a:tcTxStyle/>
    </a:neCell>
    <a:nwCell>
      <a:tcTxStyle/>
    </a:nwCell>
  </a:tblStyle>
  <a:tblStyle styleId="{B46A89D8-21F9-48E2-A0C3-BB25F8AA20DB}" styleName="Table_2">
    <a:wholeTbl>
      <a:tcTxStyle b="off" i="off">
        <a:font>
          <a:latin typeface="Century Gothic"/>
          <a:ea typeface="Century Gothic"/>
          <a:cs typeface="Century Gothic"/>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E6E6E6"/>
          </a:solidFill>
        </a:fill>
      </a:tcStyle>
    </a:wholeTbl>
    <a:band1H>
      <a:tcTxStyle/>
      <a:tcStyle>
        <a:fill>
          <a:solidFill>
            <a:srgbClr val="CACACA"/>
          </a:solidFill>
        </a:fill>
      </a:tcStyle>
    </a:band1H>
    <a:band2H>
      <a:tcTxStyle/>
    </a:band2H>
    <a:band1V>
      <a:tcTxStyle/>
      <a:tcStyle>
        <a:fill>
          <a:solidFill>
            <a:srgbClr val="CACACA"/>
          </a:solidFill>
        </a:fill>
      </a:tcStyle>
    </a:band1V>
    <a:band2V>
      <a:tcTxStyle/>
    </a:band2V>
    <a:lastCol>
      <a:tcTxStyle b="on" i="off"/>
    </a:lastCol>
    <a:firstCol>
      <a:tcTxStyle b="on" i="off"/>
    </a:firstCol>
    <a:lastRow>
      <a:tcTxStyle b="on" i="off"/>
      <a:tcStyle>
        <a:tcBdr>
          <a:top>
            <a:ln cap="flat" cmpd="sng" w="25400">
              <a:solidFill>
                <a:schemeClr val="dk1"/>
              </a:solidFill>
              <a:prstDash val="solid"/>
              <a:round/>
              <a:headEnd len="sm" w="sm" type="none"/>
              <a:tailEnd len="sm" w="sm" type="none"/>
            </a:ln>
          </a:top>
        </a:tcBdr>
        <a:fill>
          <a:solidFill>
            <a:srgbClr val="E6E6E6"/>
          </a:solidFill>
        </a:fill>
      </a:tcStyle>
    </a:lastRow>
    <a:seCell>
      <a:tcTxStyle/>
    </a:seCell>
    <a:swCell>
      <a:tcTxStyle/>
    </a:swCell>
    <a:firstRow>
      <a:tcTxStyle b="on" i="off"/>
      <a:tcStyle>
        <a:fill>
          <a:solidFill>
            <a:srgbClr val="E6E6E6"/>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font" Target="fonts/CenturyGothic-bold.fntdata"/><Relationship Id="rId52" Type="http://schemas.openxmlformats.org/officeDocument/2006/relationships/font" Target="fonts/CenturyGothic-regular.fntdata"/><Relationship Id="rId11" Type="http://schemas.openxmlformats.org/officeDocument/2006/relationships/slide" Target="slides/slide6.xml"/><Relationship Id="rId55" Type="http://schemas.openxmlformats.org/officeDocument/2006/relationships/font" Target="fonts/CenturyGothic-boldItalic.fntdata"/><Relationship Id="rId10" Type="http://schemas.openxmlformats.org/officeDocument/2006/relationships/slide" Target="slides/slide5.xml"/><Relationship Id="rId54" Type="http://schemas.openxmlformats.org/officeDocument/2006/relationships/font" Target="fonts/CenturyGothic-italic.fntdata"/><Relationship Id="rId13" Type="http://schemas.openxmlformats.org/officeDocument/2006/relationships/slide" Target="slides/slide8.xml"/><Relationship Id="rId12" Type="http://schemas.openxmlformats.org/officeDocument/2006/relationships/slide" Target="slides/slide7.xml"/><Relationship Id="rId56" Type="http://customschemas.google.com/relationships/presentationmetadata" Target="meta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7" name="Shape 17"/>
        <p:cNvGrpSpPr/>
        <p:nvPr/>
      </p:nvGrpSpPr>
      <p:grpSpPr>
        <a:xfrm>
          <a:off x="0" y="0"/>
          <a:ext cx="0" cy="0"/>
          <a:chOff x="0" y="0"/>
          <a:chExt cx="0" cy="0"/>
        </a:xfrm>
      </p:grpSpPr>
      <p:sp>
        <p:nvSpPr>
          <p:cNvPr id="18" name="Google Shape;18;p48"/>
          <p:cNvSpPr txBox="1"/>
          <p:nvPr>
            <p:ph type="ctrTitle"/>
          </p:nvPr>
        </p:nvSpPr>
        <p:spPr>
          <a:xfrm>
            <a:off x="1154955" y="1447800"/>
            <a:ext cx="8825658" cy="332958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7200"/>
              <a:buFont typeface="Century Gothic"/>
              <a:buNone/>
              <a:defRPr sz="7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8"/>
          <p:cNvSpPr txBox="1"/>
          <p:nvPr>
            <p:ph idx="1" type="subTitle"/>
          </p:nvPr>
        </p:nvSpPr>
        <p:spPr>
          <a:xfrm>
            <a:off x="1154955" y="4777380"/>
            <a:ext cx="8825658" cy="861420"/>
          </a:xfrm>
          <a:prstGeom prst="rect">
            <a:avLst/>
          </a:prstGeom>
          <a:noFill/>
          <a:ln>
            <a:noFill/>
          </a:ln>
        </p:spPr>
        <p:txBody>
          <a:bodyPr anchorCtr="0" anchor="t" bIns="45700" lIns="91425" spcFirstLastPara="1" rIns="91425" wrap="square" tIns="45700">
            <a:normAutofit/>
          </a:bodyPr>
          <a:lstStyle>
            <a:lvl1pPr lvl="0" algn="l">
              <a:spcBef>
                <a:spcPts val="1000"/>
              </a:spcBef>
              <a:spcAft>
                <a:spcPts val="0"/>
              </a:spcAft>
              <a:buSzPts val="1600"/>
              <a:buNone/>
              <a:defRPr cap="none">
                <a:solidFill>
                  <a:schemeClr val="accent1"/>
                </a:solidFill>
              </a:defRPr>
            </a:lvl1pPr>
            <a:lvl2pPr lvl="1" algn="ctr">
              <a:spcBef>
                <a:spcPts val="1000"/>
              </a:spcBef>
              <a:spcAft>
                <a:spcPts val="0"/>
              </a:spcAft>
              <a:buSzPts val="1440"/>
              <a:buNone/>
              <a:defRPr>
                <a:solidFill>
                  <a:schemeClr val="lt1"/>
                </a:solidFill>
              </a:defRPr>
            </a:lvl2pPr>
            <a:lvl3pPr lvl="2" algn="ctr">
              <a:spcBef>
                <a:spcPts val="1000"/>
              </a:spcBef>
              <a:spcAft>
                <a:spcPts val="0"/>
              </a:spcAft>
              <a:buSzPts val="1280"/>
              <a:buNone/>
              <a:defRPr>
                <a:solidFill>
                  <a:schemeClr val="lt1"/>
                </a:solidFill>
              </a:defRPr>
            </a:lvl3pPr>
            <a:lvl4pPr lvl="3" algn="ctr">
              <a:spcBef>
                <a:spcPts val="1000"/>
              </a:spcBef>
              <a:spcAft>
                <a:spcPts val="0"/>
              </a:spcAft>
              <a:buSzPts val="1120"/>
              <a:buNone/>
              <a:defRPr>
                <a:solidFill>
                  <a:schemeClr val="lt1"/>
                </a:solidFill>
              </a:defRPr>
            </a:lvl4pPr>
            <a:lvl5pPr lvl="4" algn="ctr">
              <a:spcBef>
                <a:spcPts val="1000"/>
              </a:spcBef>
              <a:spcAft>
                <a:spcPts val="0"/>
              </a:spcAft>
              <a:buSzPts val="1120"/>
              <a:buNone/>
              <a:defRPr>
                <a:solidFill>
                  <a:schemeClr val="lt1"/>
                </a:solidFill>
              </a:defRPr>
            </a:lvl5pPr>
            <a:lvl6pPr lvl="5" algn="ctr">
              <a:spcBef>
                <a:spcPts val="1000"/>
              </a:spcBef>
              <a:spcAft>
                <a:spcPts val="0"/>
              </a:spcAft>
              <a:buSzPts val="1120"/>
              <a:buNone/>
              <a:defRPr>
                <a:solidFill>
                  <a:schemeClr val="lt1"/>
                </a:solidFill>
              </a:defRPr>
            </a:lvl6pPr>
            <a:lvl7pPr lvl="6" algn="ctr">
              <a:spcBef>
                <a:spcPts val="1000"/>
              </a:spcBef>
              <a:spcAft>
                <a:spcPts val="0"/>
              </a:spcAft>
              <a:buSzPts val="1120"/>
              <a:buNone/>
              <a:defRPr>
                <a:solidFill>
                  <a:schemeClr val="lt1"/>
                </a:solidFill>
              </a:defRPr>
            </a:lvl7pPr>
            <a:lvl8pPr lvl="7" algn="ctr">
              <a:spcBef>
                <a:spcPts val="1000"/>
              </a:spcBef>
              <a:spcAft>
                <a:spcPts val="0"/>
              </a:spcAft>
              <a:buSzPts val="1120"/>
              <a:buNone/>
              <a:defRPr>
                <a:solidFill>
                  <a:schemeClr val="lt1"/>
                </a:solidFill>
              </a:defRPr>
            </a:lvl8pPr>
            <a:lvl9pPr lvl="8" algn="ctr">
              <a:spcBef>
                <a:spcPts val="1000"/>
              </a:spcBef>
              <a:spcAft>
                <a:spcPts val="0"/>
              </a:spcAft>
              <a:buSzPts val="1120"/>
              <a:buNone/>
              <a:defRPr>
                <a:solidFill>
                  <a:schemeClr val="lt1"/>
                </a:solidFill>
              </a:defRPr>
            </a:lvl9pPr>
          </a:lstStyle>
          <a:p/>
        </p:txBody>
      </p:sp>
      <p:sp>
        <p:nvSpPr>
          <p:cNvPr id="20" name="Google Shape;20;p48"/>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8"/>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8"/>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3" name="Shape 23"/>
        <p:cNvGrpSpPr/>
        <p:nvPr/>
      </p:nvGrpSpPr>
      <p:grpSpPr>
        <a:xfrm>
          <a:off x="0" y="0"/>
          <a:ext cx="0" cy="0"/>
          <a:chOff x="0" y="0"/>
          <a:chExt cx="0" cy="0"/>
        </a:xfrm>
      </p:grpSpPr>
      <p:sp>
        <p:nvSpPr>
          <p:cNvPr id="24" name="Google Shape;24;p49"/>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9"/>
          <p:cNvSpPr txBox="1"/>
          <p:nvPr>
            <p:ph idx="1" type="body"/>
          </p:nvPr>
        </p:nvSpPr>
        <p:spPr>
          <a:xfrm>
            <a:off x="1103312" y="2052918"/>
            <a:ext cx="8946541" cy="4195481"/>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26" name="Google Shape;26;p49"/>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9"/>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9"/>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9" name="Shape 29"/>
        <p:cNvGrpSpPr/>
        <p:nvPr/>
      </p:nvGrpSpPr>
      <p:grpSpPr>
        <a:xfrm>
          <a:off x="0" y="0"/>
          <a:ext cx="0" cy="0"/>
          <a:chOff x="0" y="0"/>
          <a:chExt cx="0" cy="0"/>
        </a:xfrm>
      </p:grpSpPr>
      <p:sp>
        <p:nvSpPr>
          <p:cNvPr id="30" name="Google Shape;30;p50"/>
          <p:cNvSpPr txBox="1"/>
          <p:nvPr>
            <p:ph type="title"/>
          </p:nvPr>
        </p:nvSpPr>
        <p:spPr>
          <a:xfrm>
            <a:off x="1154956" y="2861733"/>
            <a:ext cx="8825657" cy="1915647"/>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0"/>
          <p:cNvSpPr txBox="1"/>
          <p:nvPr>
            <p:ph idx="1" type="body"/>
          </p:nvPr>
        </p:nvSpPr>
        <p:spPr>
          <a:xfrm>
            <a:off x="1154955" y="4777381"/>
            <a:ext cx="882565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cap="none">
                <a:solidFill>
                  <a:schemeClr val="accent1"/>
                </a:solidFill>
              </a:defRPr>
            </a:lvl1pPr>
            <a:lvl2pPr indent="-228600" lvl="1" marL="914400" algn="l">
              <a:spcBef>
                <a:spcPts val="1000"/>
              </a:spcBef>
              <a:spcAft>
                <a:spcPts val="0"/>
              </a:spcAft>
              <a:buSzPts val="1440"/>
              <a:buNone/>
              <a:defRPr sz="1800">
                <a:solidFill>
                  <a:schemeClr val="lt1"/>
                </a:solidFill>
              </a:defRPr>
            </a:lvl2pPr>
            <a:lvl3pPr indent="-228600" lvl="2" marL="1371600" algn="l">
              <a:spcBef>
                <a:spcPts val="1000"/>
              </a:spcBef>
              <a:spcAft>
                <a:spcPts val="0"/>
              </a:spcAft>
              <a:buSzPts val="1280"/>
              <a:buNone/>
              <a:defRPr sz="1600">
                <a:solidFill>
                  <a:schemeClr val="lt1"/>
                </a:solidFill>
              </a:defRPr>
            </a:lvl3pPr>
            <a:lvl4pPr indent="-228600" lvl="3" marL="1828800" algn="l">
              <a:spcBef>
                <a:spcPts val="1000"/>
              </a:spcBef>
              <a:spcAft>
                <a:spcPts val="0"/>
              </a:spcAft>
              <a:buSzPts val="1120"/>
              <a:buNone/>
              <a:defRPr sz="1400">
                <a:solidFill>
                  <a:schemeClr val="lt1"/>
                </a:solidFill>
              </a:defRPr>
            </a:lvl4pPr>
            <a:lvl5pPr indent="-228600" lvl="4" marL="2286000" algn="l">
              <a:spcBef>
                <a:spcPts val="1000"/>
              </a:spcBef>
              <a:spcAft>
                <a:spcPts val="0"/>
              </a:spcAft>
              <a:buSzPts val="1120"/>
              <a:buNone/>
              <a:defRPr sz="1400">
                <a:solidFill>
                  <a:schemeClr val="lt1"/>
                </a:solidFill>
              </a:defRPr>
            </a:lvl5pPr>
            <a:lvl6pPr indent="-228600" lvl="5" marL="2743200" algn="l">
              <a:spcBef>
                <a:spcPts val="1000"/>
              </a:spcBef>
              <a:spcAft>
                <a:spcPts val="0"/>
              </a:spcAft>
              <a:buSzPts val="1120"/>
              <a:buNone/>
              <a:defRPr sz="1400">
                <a:solidFill>
                  <a:schemeClr val="lt1"/>
                </a:solidFill>
              </a:defRPr>
            </a:lvl6pPr>
            <a:lvl7pPr indent="-228600" lvl="6" marL="3200400" algn="l">
              <a:spcBef>
                <a:spcPts val="1000"/>
              </a:spcBef>
              <a:spcAft>
                <a:spcPts val="0"/>
              </a:spcAft>
              <a:buSzPts val="1120"/>
              <a:buNone/>
              <a:defRPr sz="1400">
                <a:solidFill>
                  <a:schemeClr val="lt1"/>
                </a:solidFill>
              </a:defRPr>
            </a:lvl7pPr>
            <a:lvl8pPr indent="-228600" lvl="7" marL="3657600" algn="l">
              <a:spcBef>
                <a:spcPts val="1000"/>
              </a:spcBef>
              <a:spcAft>
                <a:spcPts val="0"/>
              </a:spcAft>
              <a:buSzPts val="1120"/>
              <a:buNone/>
              <a:defRPr sz="1400">
                <a:solidFill>
                  <a:schemeClr val="lt1"/>
                </a:solidFill>
              </a:defRPr>
            </a:lvl8pPr>
            <a:lvl9pPr indent="-228600" lvl="8" marL="4114800" algn="l">
              <a:spcBef>
                <a:spcPts val="1000"/>
              </a:spcBef>
              <a:spcAft>
                <a:spcPts val="0"/>
              </a:spcAft>
              <a:buSzPts val="1120"/>
              <a:buNone/>
              <a:defRPr sz="1400">
                <a:solidFill>
                  <a:schemeClr val="lt1"/>
                </a:solidFill>
              </a:defRPr>
            </a:lvl9pPr>
          </a:lstStyle>
          <a:p/>
        </p:txBody>
      </p:sp>
      <p:sp>
        <p:nvSpPr>
          <p:cNvPr id="32" name="Google Shape;32;p50"/>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0"/>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0"/>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5" name="Shape 35"/>
        <p:cNvGrpSpPr/>
        <p:nvPr/>
      </p:nvGrpSpPr>
      <p:grpSpPr>
        <a:xfrm>
          <a:off x="0" y="0"/>
          <a:ext cx="0" cy="0"/>
          <a:chOff x="0" y="0"/>
          <a:chExt cx="0" cy="0"/>
        </a:xfrm>
      </p:grpSpPr>
      <p:sp>
        <p:nvSpPr>
          <p:cNvPr id="36" name="Google Shape;36;p51"/>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51"/>
          <p:cNvSpPr txBox="1"/>
          <p:nvPr>
            <p:ph idx="1" type="body"/>
          </p:nvPr>
        </p:nvSpPr>
        <p:spPr>
          <a:xfrm>
            <a:off x="1103312" y="2060575"/>
            <a:ext cx="4396339" cy="419576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38" name="Google Shape;38;p51"/>
          <p:cNvSpPr txBox="1"/>
          <p:nvPr>
            <p:ph idx="2" type="body"/>
          </p:nvPr>
        </p:nvSpPr>
        <p:spPr>
          <a:xfrm>
            <a:off x="5654493" y="2056092"/>
            <a:ext cx="4396341" cy="4200245"/>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39" name="Google Shape;39;p51"/>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1"/>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1"/>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2" name="Shape 42"/>
        <p:cNvGrpSpPr/>
        <p:nvPr/>
      </p:nvGrpSpPr>
      <p:grpSpPr>
        <a:xfrm>
          <a:off x="0" y="0"/>
          <a:ext cx="0" cy="0"/>
          <a:chOff x="0" y="0"/>
          <a:chExt cx="0" cy="0"/>
        </a:xfrm>
      </p:grpSpPr>
      <p:sp>
        <p:nvSpPr>
          <p:cNvPr id="43" name="Google Shape;43;p52"/>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42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52"/>
          <p:cNvSpPr txBox="1"/>
          <p:nvPr>
            <p:ph idx="1" type="body"/>
          </p:nvPr>
        </p:nvSpPr>
        <p:spPr>
          <a:xfrm>
            <a:off x="1103313" y="1905000"/>
            <a:ext cx="439633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45" name="Google Shape;45;p52"/>
          <p:cNvSpPr txBox="1"/>
          <p:nvPr>
            <p:ph idx="2" type="body"/>
          </p:nvPr>
        </p:nvSpPr>
        <p:spPr>
          <a:xfrm>
            <a:off x="1103312" y="2514600"/>
            <a:ext cx="4396339" cy="374173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46" name="Google Shape;46;p52"/>
          <p:cNvSpPr txBox="1"/>
          <p:nvPr>
            <p:ph idx="3" type="body"/>
          </p:nvPr>
        </p:nvSpPr>
        <p:spPr>
          <a:xfrm>
            <a:off x="5654495" y="1905000"/>
            <a:ext cx="4396339"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47" name="Google Shape;47;p52"/>
          <p:cNvSpPr txBox="1"/>
          <p:nvPr>
            <p:ph idx="4" type="body"/>
          </p:nvPr>
        </p:nvSpPr>
        <p:spPr>
          <a:xfrm>
            <a:off x="5654495" y="2514600"/>
            <a:ext cx="4396339" cy="374173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48" name="Google Shape;48;p52"/>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2"/>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2"/>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1" name="Shape 51"/>
        <p:cNvGrpSpPr/>
        <p:nvPr/>
      </p:nvGrpSpPr>
      <p:grpSpPr>
        <a:xfrm>
          <a:off x="0" y="0"/>
          <a:ext cx="0" cy="0"/>
          <a:chOff x="0" y="0"/>
          <a:chExt cx="0" cy="0"/>
        </a:xfrm>
      </p:grpSpPr>
      <p:sp>
        <p:nvSpPr>
          <p:cNvPr id="52" name="Google Shape;52;p53"/>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3"/>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3"/>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3"/>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6" name="Shape 56"/>
        <p:cNvGrpSpPr/>
        <p:nvPr/>
      </p:nvGrpSpPr>
      <p:grpSpPr>
        <a:xfrm>
          <a:off x="0" y="0"/>
          <a:ext cx="0" cy="0"/>
          <a:chOff x="0" y="0"/>
          <a:chExt cx="0" cy="0"/>
        </a:xfrm>
      </p:grpSpPr>
      <p:sp>
        <p:nvSpPr>
          <p:cNvPr id="57" name="Google Shape;57;p54"/>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4"/>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4"/>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60" name="Shape 60"/>
        <p:cNvGrpSpPr/>
        <p:nvPr/>
      </p:nvGrpSpPr>
      <p:grpSpPr>
        <a:xfrm>
          <a:off x="0" y="0"/>
          <a:ext cx="0" cy="0"/>
          <a:chOff x="0" y="0"/>
          <a:chExt cx="0" cy="0"/>
        </a:xfrm>
      </p:grpSpPr>
      <p:sp>
        <p:nvSpPr>
          <p:cNvPr id="61" name="Google Shape;61;p55"/>
          <p:cNvSpPr txBox="1"/>
          <p:nvPr>
            <p:ph type="title"/>
          </p:nvPr>
        </p:nvSpPr>
        <p:spPr>
          <a:xfrm>
            <a:off x="1154954" y="1447800"/>
            <a:ext cx="3401064" cy="14478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5"/>
          <p:cNvSpPr txBox="1"/>
          <p:nvPr>
            <p:ph idx="1" type="body"/>
          </p:nvPr>
        </p:nvSpPr>
        <p:spPr>
          <a:xfrm>
            <a:off x="4784616" y="1447800"/>
            <a:ext cx="5195997" cy="4572000"/>
          </a:xfrm>
          <a:prstGeom prst="rect">
            <a:avLst/>
          </a:prstGeom>
          <a:noFill/>
          <a:ln>
            <a:noFill/>
          </a:ln>
        </p:spPr>
        <p:txBody>
          <a:bodyPr anchorCtr="0" anchor="ctr" bIns="45700" lIns="91425" spcFirstLastPara="1" rIns="91425" wrap="square" tIns="45700">
            <a:normAutofit/>
          </a:bodyPr>
          <a:lstStyle>
            <a:lvl1pPr indent="-330200" lvl="0" marL="457200" algn="l">
              <a:spcBef>
                <a:spcPts val="1000"/>
              </a:spcBef>
              <a:spcAft>
                <a:spcPts val="0"/>
              </a:spcAft>
              <a:buSzPts val="1600"/>
              <a:buChar char="►"/>
              <a:defRPr sz="2000"/>
            </a:lvl1pPr>
            <a:lvl2pPr indent="-320040" lvl="1" marL="914400" algn="l">
              <a:spcBef>
                <a:spcPts val="1000"/>
              </a:spcBef>
              <a:spcAft>
                <a:spcPts val="0"/>
              </a:spcAft>
              <a:buSzPts val="1440"/>
              <a:buChar char="►"/>
              <a:defRPr sz="1800"/>
            </a:lvl2pPr>
            <a:lvl3pPr indent="-309880" lvl="2" marL="1371600" algn="l">
              <a:spcBef>
                <a:spcPts val="1000"/>
              </a:spcBef>
              <a:spcAft>
                <a:spcPts val="0"/>
              </a:spcAft>
              <a:buSzPts val="1280"/>
              <a:buChar char="►"/>
              <a:defRPr sz="1600"/>
            </a:lvl3pPr>
            <a:lvl4pPr indent="-299719" lvl="3" marL="1828800" algn="l">
              <a:spcBef>
                <a:spcPts val="1000"/>
              </a:spcBef>
              <a:spcAft>
                <a:spcPts val="0"/>
              </a:spcAft>
              <a:buSzPts val="1120"/>
              <a:buChar char="►"/>
              <a:defRPr sz="1400"/>
            </a:lvl4pPr>
            <a:lvl5pPr indent="-299720" lvl="4" marL="2286000" algn="l">
              <a:spcBef>
                <a:spcPts val="1000"/>
              </a:spcBef>
              <a:spcAft>
                <a:spcPts val="0"/>
              </a:spcAft>
              <a:buSzPts val="1120"/>
              <a:buChar char="►"/>
              <a:defRPr sz="1400"/>
            </a:lvl5pPr>
            <a:lvl6pPr indent="-299720" lvl="5" marL="2743200" algn="l">
              <a:spcBef>
                <a:spcPts val="1000"/>
              </a:spcBef>
              <a:spcAft>
                <a:spcPts val="0"/>
              </a:spcAft>
              <a:buSzPts val="1120"/>
              <a:buChar char="►"/>
              <a:defRPr sz="1400"/>
            </a:lvl6pPr>
            <a:lvl7pPr indent="-299720" lvl="6" marL="3200400" algn="l">
              <a:spcBef>
                <a:spcPts val="1000"/>
              </a:spcBef>
              <a:spcAft>
                <a:spcPts val="0"/>
              </a:spcAft>
              <a:buSzPts val="1120"/>
              <a:buChar char="►"/>
              <a:defRPr sz="1400"/>
            </a:lvl7pPr>
            <a:lvl8pPr indent="-299720" lvl="7" marL="3657600" algn="l">
              <a:spcBef>
                <a:spcPts val="1000"/>
              </a:spcBef>
              <a:spcAft>
                <a:spcPts val="0"/>
              </a:spcAft>
              <a:buSzPts val="1120"/>
              <a:buChar char="►"/>
              <a:defRPr sz="1400"/>
            </a:lvl8pPr>
            <a:lvl9pPr indent="-299720" lvl="8" marL="4114800" algn="l">
              <a:spcBef>
                <a:spcPts val="1000"/>
              </a:spcBef>
              <a:spcAft>
                <a:spcPts val="0"/>
              </a:spcAft>
              <a:buSzPts val="1120"/>
              <a:buChar char="►"/>
              <a:defRPr sz="1400"/>
            </a:lvl9pPr>
          </a:lstStyle>
          <a:p/>
        </p:txBody>
      </p:sp>
      <p:sp>
        <p:nvSpPr>
          <p:cNvPr id="63" name="Google Shape;63;p55"/>
          <p:cNvSpPr txBox="1"/>
          <p:nvPr>
            <p:ph idx="2" type="body"/>
          </p:nvPr>
        </p:nvSpPr>
        <p:spPr>
          <a:xfrm>
            <a:off x="1154954" y="3129280"/>
            <a:ext cx="3401063" cy="289559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64" name="Google Shape;64;p55"/>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5"/>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5"/>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7" name="Shape 67"/>
        <p:cNvGrpSpPr/>
        <p:nvPr/>
      </p:nvGrpSpPr>
      <p:grpSpPr>
        <a:xfrm>
          <a:off x="0" y="0"/>
          <a:ext cx="0" cy="0"/>
          <a:chOff x="0" y="0"/>
          <a:chExt cx="0" cy="0"/>
        </a:xfrm>
      </p:grpSpPr>
      <p:sp>
        <p:nvSpPr>
          <p:cNvPr id="68" name="Google Shape;68;p56"/>
          <p:cNvSpPr txBox="1"/>
          <p:nvPr>
            <p:ph type="title"/>
          </p:nvPr>
        </p:nvSpPr>
        <p:spPr>
          <a:xfrm>
            <a:off x="1153907" y="1854192"/>
            <a:ext cx="5092906" cy="157480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3600"/>
              <a:buFont typeface="Century Gothic"/>
              <a:buNone/>
              <a:defRPr b="0"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56"/>
          <p:cNvSpPr/>
          <p:nvPr>
            <p:ph idx="2" type="pic"/>
          </p:nvPr>
        </p:nvSpPr>
        <p:spPr>
          <a:xfrm>
            <a:off x="6949546" y="1143000"/>
            <a:ext cx="3200400" cy="4572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70" name="Google Shape;70;p56"/>
          <p:cNvSpPr txBox="1"/>
          <p:nvPr>
            <p:ph idx="1" type="body"/>
          </p:nvPr>
        </p:nvSpPr>
        <p:spPr>
          <a:xfrm>
            <a:off x="1154954" y="3657600"/>
            <a:ext cx="5084979" cy="13716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71" name="Google Shape;71;p56"/>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6"/>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6"/>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анорамная фотография с подписью">
  <p:cSld name="Панорамная фотография с подписью">
    <p:spTree>
      <p:nvGrpSpPr>
        <p:cNvPr id="74" name="Shape 74"/>
        <p:cNvGrpSpPr/>
        <p:nvPr/>
      </p:nvGrpSpPr>
      <p:grpSpPr>
        <a:xfrm>
          <a:off x="0" y="0"/>
          <a:ext cx="0" cy="0"/>
          <a:chOff x="0" y="0"/>
          <a:chExt cx="0" cy="0"/>
        </a:xfrm>
      </p:grpSpPr>
      <p:sp>
        <p:nvSpPr>
          <p:cNvPr id="75" name="Google Shape;75;p57"/>
          <p:cNvSpPr txBox="1"/>
          <p:nvPr>
            <p:ph type="title"/>
          </p:nvPr>
        </p:nvSpPr>
        <p:spPr>
          <a:xfrm>
            <a:off x="1154956" y="4800587"/>
            <a:ext cx="882565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7"/>
          <p:cNvSpPr/>
          <p:nvPr>
            <p:ph idx="2" type="pic"/>
          </p:nvPr>
        </p:nvSpPr>
        <p:spPr>
          <a:xfrm>
            <a:off x="1154955" y="685800"/>
            <a:ext cx="8825658" cy="3640666"/>
          </a:xfrm>
          <a:prstGeom prst="roundRect">
            <a:avLst>
              <a:gd fmla="val 1858" name="adj"/>
            </a:avLst>
          </a:prstGeom>
          <a:noFill/>
          <a:ln>
            <a:noFill/>
          </a:ln>
          <a:effectLst>
            <a:outerShdw blurRad="50800" rotWithShape="0" algn="tl" dir="5400000" dist="50800">
              <a:srgbClr val="000000">
                <a:alpha val="42745"/>
              </a:srgbClr>
            </a:outerShdw>
          </a:effectLst>
        </p:spPr>
      </p:sp>
      <p:sp>
        <p:nvSpPr>
          <p:cNvPr id="77" name="Google Shape;77;p57"/>
          <p:cNvSpPr txBox="1"/>
          <p:nvPr>
            <p:ph idx="1" type="body"/>
          </p:nvPr>
        </p:nvSpPr>
        <p:spPr>
          <a:xfrm>
            <a:off x="1154956" y="5367325"/>
            <a:ext cx="8825656" cy="493712"/>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78" name="Google Shape;78;p57"/>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7"/>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7"/>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81" name="Shape 81"/>
        <p:cNvGrpSpPr/>
        <p:nvPr/>
      </p:nvGrpSpPr>
      <p:grpSpPr>
        <a:xfrm>
          <a:off x="0" y="0"/>
          <a:ext cx="0" cy="0"/>
          <a:chOff x="0" y="0"/>
          <a:chExt cx="0" cy="0"/>
        </a:xfrm>
      </p:grpSpPr>
      <p:sp>
        <p:nvSpPr>
          <p:cNvPr id="82" name="Google Shape;82;p58"/>
          <p:cNvSpPr txBox="1"/>
          <p:nvPr>
            <p:ph type="title"/>
          </p:nvPr>
        </p:nvSpPr>
        <p:spPr>
          <a:xfrm>
            <a:off x="1154954" y="1447800"/>
            <a:ext cx="8825659" cy="19812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8"/>
          <p:cNvSpPr txBox="1"/>
          <p:nvPr>
            <p:ph idx="1" type="body"/>
          </p:nvPr>
        </p:nvSpPr>
        <p:spPr>
          <a:xfrm>
            <a:off x="1154954" y="3657600"/>
            <a:ext cx="8825659" cy="23622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4" name="Google Shape;84;p58"/>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58"/>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8"/>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87" name="Shape 87"/>
        <p:cNvGrpSpPr/>
        <p:nvPr/>
      </p:nvGrpSpPr>
      <p:grpSpPr>
        <a:xfrm>
          <a:off x="0" y="0"/>
          <a:ext cx="0" cy="0"/>
          <a:chOff x="0" y="0"/>
          <a:chExt cx="0" cy="0"/>
        </a:xfrm>
      </p:grpSpPr>
      <p:sp>
        <p:nvSpPr>
          <p:cNvPr id="88" name="Google Shape;88;p59"/>
          <p:cNvSpPr txBox="1"/>
          <p:nvPr>
            <p:ph type="title"/>
          </p:nvPr>
        </p:nvSpPr>
        <p:spPr>
          <a:xfrm>
            <a:off x="1574801" y="1447800"/>
            <a:ext cx="7999315" cy="2323374"/>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59"/>
          <p:cNvSpPr txBox="1"/>
          <p:nvPr>
            <p:ph idx="1" type="body"/>
          </p:nvPr>
        </p:nvSpPr>
        <p:spPr>
          <a:xfrm>
            <a:off x="1930400" y="3771174"/>
            <a:ext cx="7385828" cy="34217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b="0" i="0" sz="1400" cap="small">
                <a:solidFill>
                  <a:schemeClr val="accent1"/>
                </a:solidFill>
                <a:latin typeface="Century Gothic"/>
                <a:ea typeface="Century Gothic"/>
                <a:cs typeface="Century Gothic"/>
                <a:sym typeface="Century Gothic"/>
              </a:defRPr>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90" name="Google Shape;90;p59"/>
          <p:cNvSpPr txBox="1"/>
          <p:nvPr>
            <p:ph idx="2" type="body"/>
          </p:nvPr>
        </p:nvSpPr>
        <p:spPr>
          <a:xfrm>
            <a:off x="1154954" y="4350657"/>
            <a:ext cx="8825659" cy="1676400"/>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91" name="Google Shape;91;p59"/>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59"/>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9"/>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94" name="Google Shape;94;p59"/>
          <p:cNvSpPr txBox="1"/>
          <p:nvPr/>
        </p:nvSpPr>
        <p:spPr>
          <a:xfrm>
            <a:off x="898295" y="971253"/>
            <a:ext cx="801912" cy="196977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2200">
                <a:solidFill>
                  <a:schemeClr val="accent1"/>
                </a:solidFill>
                <a:latin typeface="Arial"/>
                <a:ea typeface="Arial"/>
                <a:cs typeface="Arial"/>
                <a:sym typeface="Arial"/>
              </a:rPr>
              <a:t>“</a:t>
            </a:r>
            <a:endParaRPr/>
          </a:p>
        </p:txBody>
      </p:sp>
      <p:sp>
        <p:nvSpPr>
          <p:cNvPr id="95" name="Google Shape;95;p59"/>
          <p:cNvSpPr txBox="1"/>
          <p:nvPr/>
        </p:nvSpPr>
        <p:spPr>
          <a:xfrm>
            <a:off x="9330490" y="2613787"/>
            <a:ext cx="801912" cy="196977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2200">
                <a:solidFill>
                  <a:schemeClr val="accent1"/>
                </a:solidFill>
                <a:latin typeface="Arial"/>
                <a:ea typeface="Arial"/>
                <a:cs typeface="Arial"/>
                <a:sym typeface="Arial"/>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96" name="Shape 96"/>
        <p:cNvGrpSpPr/>
        <p:nvPr/>
      </p:nvGrpSpPr>
      <p:grpSpPr>
        <a:xfrm>
          <a:off x="0" y="0"/>
          <a:ext cx="0" cy="0"/>
          <a:chOff x="0" y="0"/>
          <a:chExt cx="0" cy="0"/>
        </a:xfrm>
      </p:grpSpPr>
      <p:sp>
        <p:nvSpPr>
          <p:cNvPr id="97" name="Google Shape;97;p60"/>
          <p:cNvSpPr txBox="1"/>
          <p:nvPr>
            <p:ph type="title"/>
          </p:nvPr>
        </p:nvSpPr>
        <p:spPr>
          <a:xfrm>
            <a:off x="1154954" y="3124201"/>
            <a:ext cx="8825659" cy="165318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4000"/>
              <a:buFont typeface="Century Gothic"/>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60"/>
          <p:cNvSpPr txBox="1"/>
          <p:nvPr>
            <p:ph idx="1" type="body"/>
          </p:nvPr>
        </p:nvSpPr>
        <p:spPr>
          <a:xfrm>
            <a:off x="1154955" y="4777381"/>
            <a:ext cx="882565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cap="none">
                <a:solidFill>
                  <a:schemeClr val="accent1"/>
                </a:solidFill>
              </a:defRPr>
            </a:lvl1pPr>
            <a:lvl2pPr indent="-228600" lvl="1" marL="914400" algn="l">
              <a:spcBef>
                <a:spcPts val="1000"/>
              </a:spcBef>
              <a:spcAft>
                <a:spcPts val="0"/>
              </a:spcAft>
              <a:buSzPts val="1440"/>
              <a:buNone/>
              <a:defRPr sz="1800">
                <a:solidFill>
                  <a:schemeClr val="lt1"/>
                </a:solidFill>
              </a:defRPr>
            </a:lvl2pPr>
            <a:lvl3pPr indent="-228600" lvl="2" marL="1371600" algn="l">
              <a:spcBef>
                <a:spcPts val="1000"/>
              </a:spcBef>
              <a:spcAft>
                <a:spcPts val="0"/>
              </a:spcAft>
              <a:buSzPts val="1280"/>
              <a:buNone/>
              <a:defRPr sz="1600">
                <a:solidFill>
                  <a:schemeClr val="lt1"/>
                </a:solidFill>
              </a:defRPr>
            </a:lvl3pPr>
            <a:lvl4pPr indent="-228600" lvl="3" marL="1828800" algn="l">
              <a:spcBef>
                <a:spcPts val="1000"/>
              </a:spcBef>
              <a:spcAft>
                <a:spcPts val="0"/>
              </a:spcAft>
              <a:buSzPts val="1120"/>
              <a:buNone/>
              <a:defRPr sz="1400">
                <a:solidFill>
                  <a:schemeClr val="lt1"/>
                </a:solidFill>
              </a:defRPr>
            </a:lvl4pPr>
            <a:lvl5pPr indent="-228600" lvl="4" marL="2286000" algn="l">
              <a:spcBef>
                <a:spcPts val="1000"/>
              </a:spcBef>
              <a:spcAft>
                <a:spcPts val="0"/>
              </a:spcAft>
              <a:buSzPts val="1120"/>
              <a:buNone/>
              <a:defRPr sz="1400">
                <a:solidFill>
                  <a:schemeClr val="lt1"/>
                </a:solidFill>
              </a:defRPr>
            </a:lvl5pPr>
            <a:lvl6pPr indent="-228600" lvl="5" marL="2743200" algn="l">
              <a:spcBef>
                <a:spcPts val="1000"/>
              </a:spcBef>
              <a:spcAft>
                <a:spcPts val="0"/>
              </a:spcAft>
              <a:buSzPts val="1120"/>
              <a:buNone/>
              <a:defRPr sz="1400">
                <a:solidFill>
                  <a:schemeClr val="lt1"/>
                </a:solidFill>
              </a:defRPr>
            </a:lvl6pPr>
            <a:lvl7pPr indent="-228600" lvl="6" marL="3200400" algn="l">
              <a:spcBef>
                <a:spcPts val="1000"/>
              </a:spcBef>
              <a:spcAft>
                <a:spcPts val="0"/>
              </a:spcAft>
              <a:buSzPts val="1120"/>
              <a:buNone/>
              <a:defRPr sz="1400">
                <a:solidFill>
                  <a:schemeClr val="lt1"/>
                </a:solidFill>
              </a:defRPr>
            </a:lvl7pPr>
            <a:lvl8pPr indent="-228600" lvl="7" marL="3657600" algn="l">
              <a:spcBef>
                <a:spcPts val="1000"/>
              </a:spcBef>
              <a:spcAft>
                <a:spcPts val="0"/>
              </a:spcAft>
              <a:buSzPts val="1120"/>
              <a:buNone/>
              <a:defRPr sz="1400">
                <a:solidFill>
                  <a:schemeClr val="lt1"/>
                </a:solidFill>
              </a:defRPr>
            </a:lvl8pPr>
            <a:lvl9pPr indent="-228600" lvl="8" marL="4114800" algn="l">
              <a:spcBef>
                <a:spcPts val="1000"/>
              </a:spcBef>
              <a:spcAft>
                <a:spcPts val="0"/>
              </a:spcAft>
              <a:buSzPts val="1120"/>
              <a:buNone/>
              <a:defRPr sz="1400">
                <a:solidFill>
                  <a:schemeClr val="lt1"/>
                </a:solidFill>
              </a:defRPr>
            </a:lvl9pPr>
          </a:lstStyle>
          <a:p/>
        </p:txBody>
      </p:sp>
      <p:sp>
        <p:nvSpPr>
          <p:cNvPr id="99" name="Google Shape;99;p60"/>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60"/>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60"/>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ри колонки">
  <p:cSld name="Три колонки">
    <p:spTree>
      <p:nvGrpSpPr>
        <p:cNvPr id="102" name="Shape 102"/>
        <p:cNvGrpSpPr/>
        <p:nvPr/>
      </p:nvGrpSpPr>
      <p:grpSpPr>
        <a:xfrm>
          <a:off x="0" y="0"/>
          <a:ext cx="0" cy="0"/>
          <a:chOff x="0" y="0"/>
          <a:chExt cx="0" cy="0"/>
        </a:xfrm>
      </p:grpSpPr>
      <p:sp>
        <p:nvSpPr>
          <p:cNvPr id="103" name="Google Shape;103;p61"/>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4200"/>
              <a:buFont typeface="Century Gothic"/>
              <a:buNone/>
              <a:defRPr sz="4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61"/>
          <p:cNvSpPr txBox="1"/>
          <p:nvPr>
            <p:ph idx="1" type="body"/>
          </p:nvPr>
        </p:nvSpPr>
        <p:spPr>
          <a:xfrm>
            <a:off x="632947" y="1981200"/>
            <a:ext cx="2946866"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05" name="Google Shape;105;p61"/>
          <p:cNvSpPr txBox="1"/>
          <p:nvPr>
            <p:ph idx="2" type="body"/>
          </p:nvPr>
        </p:nvSpPr>
        <p:spPr>
          <a:xfrm>
            <a:off x="652463" y="2667000"/>
            <a:ext cx="2927350" cy="3589338"/>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06" name="Google Shape;106;p61"/>
          <p:cNvSpPr txBox="1"/>
          <p:nvPr>
            <p:ph idx="3" type="body"/>
          </p:nvPr>
        </p:nvSpPr>
        <p:spPr>
          <a:xfrm>
            <a:off x="3883659" y="1981200"/>
            <a:ext cx="2936241"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07" name="Google Shape;107;p61"/>
          <p:cNvSpPr txBox="1"/>
          <p:nvPr>
            <p:ph idx="4" type="body"/>
          </p:nvPr>
        </p:nvSpPr>
        <p:spPr>
          <a:xfrm>
            <a:off x="3873106" y="2667000"/>
            <a:ext cx="2946794" cy="3589338"/>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08" name="Google Shape;108;p61"/>
          <p:cNvSpPr txBox="1"/>
          <p:nvPr>
            <p:ph idx="5" type="body"/>
          </p:nvPr>
        </p:nvSpPr>
        <p:spPr>
          <a:xfrm>
            <a:off x="7124700" y="1981200"/>
            <a:ext cx="293211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09" name="Google Shape;109;p61"/>
          <p:cNvSpPr txBox="1"/>
          <p:nvPr>
            <p:ph idx="6" type="body"/>
          </p:nvPr>
        </p:nvSpPr>
        <p:spPr>
          <a:xfrm>
            <a:off x="7124700" y="2667000"/>
            <a:ext cx="2932113" cy="3589338"/>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110" name="Google Shape;110;p61"/>
          <p:cNvCxnSpPr/>
          <p:nvPr/>
        </p:nvCxnSpPr>
        <p:spPr>
          <a:xfrm>
            <a:off x="3726142" y="2133600"/>
            <a:ext cx="0" cy="3962400"/>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111" name="Google Shape;111;p61"/>
          <p:cNvCxnSpPr/>
          <p:nvPr/>
        </p:nvCxnSpPr>
        <p:spPr>
          <a:xfrm>
            <a:off x="6962227" y="2133600"/>
            <a:ext cx="0" cy="3966882"/>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112" name="Google Shape;112;p61"/>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61"/>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61"/>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толбец с тремя рисунками">
  <p:cSld name="Столбец с тремя рисунками">
    <p:spTree>
      <p:nvGrpSpPr>
        <p:cNvPr id="115" name="Shape 115"/>
        <p:cNvGrpSpPr/>
        <p:nvPr/>
      </p:nvGrpSpPr>
      <p:grpSpPr>
        <a:xfrm>
          <a:off x="0" y="0"/>
          <a:ext cx="0" cy="0"/>
          <a:chOff x="0" y="0"/>
          <a:chExt cx="0" cy="0"/>
        </a:xfrm>
      </p:grpSpPr>
      <p:sp>
        <p:nvSpPr>
          <p:cNvPr id="116" name="Google Shape;116;p62"/>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4200"/>
              <a:buFont typeface="Century Gothic"/>
              <a:buNone/>
              <a:defRPr sz="4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62"/>
          <p:cNvSpPr txBox="1"/>
          <p:nvPr>
            <p:ph idx="1" type="body"/>
          </p:nvPr>
        </p:nvSpPr>
        <p:spPr>
          <a:xfrm>
            <a:off x="652463" y="4250949"/>
            <a:ext cx="2940050"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18" name="Google Shape;118;p62"/>
          <p:cNvSpPr/>
          <p:nvPr>
            <p:ph idx="2" type="pic"/>
          </p:nvPr>
        </p:nvSpPr>
        <p:spPr>
          <a:xfrm>
            <a:off x="652463" y="2209800"/>
            <a:ext cx="2940050" cy="1524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19" name="Google Shape;119;p62"/>
          <p:cNvSpPr txBox="1"/>
          <p:nvPr>
            <p:ph idx="3" type="body"/>
          </p:nvPr>
        </p:nvSpPr>
        <p:spPr>
          <a:xfrm>
            <a:off x="652463" y="4827211"/>
            <a:ext cx="2940050" cy="65918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20" name="Google Shape;120;p62"/>
          <p:cNvSpPr txBox="1"/>
          <p:nvPr>
            <p:ph idx="4" type="body"/>
          </p:nvPr>
        </p:nvSpPr>
        <p:spPr>
          <a:xfrm>
            <a:off x="3889375" y="4250949"/>
            <a:ext cx="2930525"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21" name="Google Shape;121;p62"/>
          <p:cNvSpPr/>
          <p:nvPr>
            <p:ph idx="5" type="pic"/>
          </p:nvPr>
        </p:nvSpPr>
        <p:spPr>
          <a:xfrm>
            <a:off x="3889374" y="2209800"/>
            <a:ext cx="2930525" cy="1524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22" name="Google Shape;122;p62"/>
          <p:cNvSpPr txBox="1"/>
          <p:nvPr>
            <p:ph idx="6" type="body"/>
          </p:nvPr>
        </p:nvSpPr>
        <p:spPr>
          <a:xfrm>
            <a:off x="3888022" y="4827210"/>
            <a:ext cx="2934406" cy="65918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23" name="Google Shape;123;p62"/>
          <p:cNvSpPr txBox="1"/>
          <p:nvPr>
            <p:ph idx="7" type="body"/>
          </p:nvPr>
        </p:nvSpPr>
        <p:spPr>
          <a:xfrm>
            <a:off x="7124700" y="4250949"/>
            <a:ext cx="293211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solidFill>
                  <a:schemeClr val="accent1"/>
                </a:solidFill>
              </a:defRPr>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124" name="Google Shape;124;p62"/>
          <p:cNvSpPr/>
          <p:nvPr>
            <p:ph idx="8" type="pic"/>
          </p:nvPr>
        </p:nvSpPr>
        <p:spPr>
          <a:xfrm>
            <a:off x="7124699" y="2209800"/>
            <a:ext cx="2932113" cy="1524000"/>
          </a:xfrm>
          <a:prstGeom prst="roundRect">
            <a:avLst>
              <a:gd fmla="val 1858" name="adj"/>
            </a:avLst>
          </a:prstGeom>
          <a:noFill/>
          <a:ln>
            <a:noFill/>
          </a:ln>
          <a:effectLst>
            <a:outerShdw blurRad="50800" rotWithShape="0" algn="tl" dir="5400000" dist="50800">
              <a:srgbClr val="000000">
                <a:alpha val="42745"/>
              </a:srgbClr>
            </a:outerShdw>
          </a:effectLst>
        </p:spPr>
      </p:sp>
      <p:sp>
        <p:nvSpPr>
          <p:cNvPr id="125" name="Google Shape;125;p62"/>
          <p:cNvSpPr txBox="1"/>
          <p:nvPr>
            <p:ph idx="9" type="body"/>
          </p:nvPr>
        </p:nvSpPr>
        <p:spPr>
          <a:xfrm>
            <a:off x="7124575" y="4827208"/>
            <a:ext cx="2935997" cy="65918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cxnSp>
        <p:nvCxnSpPr>
          <p:cNvPr id="126" name="Google Shape;126;p62"/>
          <p:cNvCxnSpPr/>
          <p:nvPr/>
        </p:nvCxnSpPr>
        <p:spPr>
          <a:xfrm>
            <a:off x="3726142" y="2133600"/>
            <a:ext cx="0" cy="3962400"/>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127" name="Google Shape;127;p62"/>
          <p:cNvCxnSpPr/>
          <p:nvPr/>
        </p:nvCxnSpPr>
        <p:spPr>
          <a:xfrm>
            <a:off x="6962227" y="2133600"/>
            <a:ext cx="0" cy="3966882"/>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128" name="Google Shape;128;p62"/>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62"/>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62"/>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31" name="Shape 131"/>
        <p:cNvGrpSpPr/>
        <p:nvPr/>
      </p:nvGrpSpPr>
      <p:grpSpPr>
        <a:xfrm>
          <a:off x="0" y="0"/>
          <a:ext cx="0" cy="0"/>
          <a:chOff x="0" y="0"/>
          <a:chExt cx="0" cy="0"/>
        </a:xfrm>
      </p:grpSpPr>
      <p:sp>
        <p:nvSpPr>
          <p:cNvPr id="132" name="Google Shape;132;p63"/>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63"/>
          <p:cNvSpPr txBox="1"/>
          <p:nvPr>
            <p:ph idx="1" type="body"/>
          </p:nvPr>
        </p:nvSpPr>
        <p:spPr>
          <a:xfrm rot="5400000">
            <a:off x="3478842" y="-322612"/>
            <a:ext cx="4195481" cy="8946541"/>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4" name="Google Shape;134;p63"/>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63"/>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63"/>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37" name="Shape 137"/>
        <p:cNvGrpSpPr/>
        <p:nvPr/>
      </p:nvGrpSpPr>
      <p:grpSpPr>
        <a:xfrm>
          <a:off x="0" y="0"/>
          <a:ext cx="0" cy="0"/>
          <a:chOff x="0" y="0"/>
          <a:chExt cx="0" cy="0"/>
        </a:xfrm>
      </p:grpSpPr>
      <p:sp>
        <p:nvSpPr>
          <p:cNvPr id="138" name="Google Shape;138;p64"/>
          <p:cNvSpPr txBox="1"/>
          <p:nvPr>
            <p:ph type="title"/>
          </p:nvPr>
        </p:nvSpPr>
        <p:spPr>
          <a:xfrm rot="5400000">
            <a:off x="6267450" y="2466975"/>
            <a:ext cx="5826125" cy="17526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64"/>
          <p:cNvSpPr txBox="1"/>
          <p:nvPr>
            <p:ph idx="1" type="body"/>
          </p:nvPr>
        </p:nvSpPr>
        <p:spPr>
          <a:xfrm rot="5400000">
            <a:off x="1679576" y="-139699"/>
            <a:ext cx="5368924" cy="7423149"/>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40" name="Google Shape;140;p64"/>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64"/>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64"/>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5.xml"/><Relationship Id="rId11" Type="http://schemas.openxmlformats.org/officeDocument/2006/relationships/slideLayout" Target="../slideLayouts/slideLayout6.xml"/><Relationship Id="rId22" Type="http://schemas.openxmlformats.org/officeDocument/2006/relationships/slideLayout" Target="../slideLayouts/slideLayout17.xml"/><Relationship Id="rId10" Type="http://schemas.openxmlformats.org/officeDocument/2006/relationships/slideLayout" Target="../slideLayouts/slideLayout5.xml"/><Relationship Id="rId21" Type="http://schemas.openxmlformats.org/officeDocument/2006/relationships/slideLayout" Target="../slideLayouts/slideLayout16.xml"/><Relationship Id="rId13" Type="http://schemas.openxmlformats.org/officeDocument/2006/relationships/slideLayout" Target="../slideLayouts/slideLayout8.xml"/><Relationship Id="rId12" Type="http://schemas.openxmlformats.org/officeDocument/2006/relationships/slideLayout" Target="../slideLayouts/slideLayout7.xml"/><Relationship Id="rId23" Type="http://schemas.openxmlformats.org/officeDocument/2006/relationships/theme" Target="../theme/theme2.xml"/><Relationship Id="rId1" Type="http://schemas.openxmlformats.org/officeDocument/2006/relationships/image" Target="../media/image5.png"/><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9" Type="http://schemas.openxmlformats.org/officeDocument/2006/relationships/slideLayout" Target="../slideLayouts/slideLayout4.xml"/><Relationship Id="rId15" Type="http://schemas.openxmlformats.org/officeDocument/2006/relationships/slideLayout" Target="../slideLayouts/slideLayout10.xml"/><Relationship Id="rId14" Type="http://schemas.openxmlformats.org/officeDocument/2006/relationships/slideLayout" Target="../slideLayouts/slideLayout9.xml"/><Relationship Id="rId17" Type="http://schemas.openxmlformats.org/officeDocument/2006/relationships/slideLayout" Target="../slideLayouts/slideLayout12.xml"/><Relationship Id="rId16" Type="http://schemas.openxmlformats.org/officeDocument/2006/relationships/slideLayout" Target="../slideLayouts/slideLayout11.xml"/><Relationship Id="rId5" Type="http://schemas.openxmlformats.org/officeDocument/2006/relationships/image" Target="../media/image4.png"/><Relationship Id="rId19" Type="http://schemas.openxmlformats.org/officeDocument/2006/relationships/slideLayout" Target="../slideLayouts/slideLayout14.xml"/><Relationship Id="rId6" Type="http://schemas.openxmlformats.org/officeDocument/2006/relationships/slideLayout" Target="../slideLayouts/slideLayout1.xml"/><Relationship Id="rId18" Type="http://schemas.openxmlformats.org/officeDocument/2006/relationships/slideLayout" Target="../slideLayouts/slideLayout13.xml"/><Relationship Id="rId7" Type="http://schemas.openxmlformats.org/officeDocument/2006/relationships/slideLayout" Target="../slideLayouts/slideLayout2.xml"/><Relationship Id="rId8"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pic>
        <p:nvPicPr>
          <p:cNvPr id="6" name="Google Shape;6;p47"/>
          <p:cNvPicPr preferRelativeResize="0"/>
          <p:nvPr/>
        </p:nvPicPr>
        <p:blipFill rotWithShape="1">
          <a:blip r:embed="rId2">
            <a:alphaModFix/>
          </a:blip>
          <a:srcRect b="0" l="3613" r="0" t="0"/>
          <a:stretch/>
        </p:blipFill>
        <p:spPr>
          <a:xfrm>
            <a:off x="0" y="2669685"/>
            <a:ext cx="4037012" cy="4188315"/>
          </a:xfrm>
          <a:prstGeom prst="rect">
            <a:avLst/>
          </a:prstGeom>
          <a:noFill/>
          <a:ln>
            <a:noFill/>
          </a:ln>
        </p:spPr>
      </p:pic>
      <p:pic>
        <p:nvPicPr>
          <p:cNvPr id="7" name="Google Shape;7;p47"/>
          <p:cNvPicPr preferRelativeResize="0"/>
          <p:nvPr/>
        </p:nvPicPr>
        <p:blipFill rotWithShape="1">
          <a:blip r:embed="rId3">
            <a:alphaModFix/>
          </a:blip>
          <a:srcRect b="0" l="35640" r="0" t="0"/>
          <a:stretch/>
        </p:blipFill>
        <p:spPr>
          <a:xfrm>
            <a:off x="0" y="2892347"/>
            <a:ext cx="1522412" cy="2365453"/>
          </a:xfrm>
          <a:prstGeom prst="rect">
            <a:avLst/>
          </a:prstGeom>
          <a:noFill/>
          <a:ln>
            <a:noFill/>
          </a:ln>
        </p:spPr>
      </p:pic>
      <p:sp>
        <p:nvSpPr>
          <p:cNvPr id="8" name="Google Shape;8;p47"/>
          <p:cNvSpPr/>
          <p:nvPr/>
        </p:nvSpPr>
        <p:spPr>
          <a:xfrm>
            <a:off x="8609012" y="1676400"/>
            <a:ext cx="2819400" cy="2819400"/>
          </a:xfrm>
          <a:prstGeom prst="ellipse">
            <a:avLst/>
          </a:prstGeom>
          <a:gradFill>
            <a:gsLst>
              <a:gs pos="0">
                <a:srgbClr val="FAC867">
                  <a:alpha val="6666"/>
                </a:srgbClr>
              </a:gs>
              <a:gs pos="36000">
                <a:srgbClr val="FAC867">
                  <a:alpha val="5882"/>
                </a:srgbClr>
              </a:gs>
              <a:gs pos="69000">
                <a:srgbClr val="FAC867">
                  <a:alpha val="0"/>
                </a:srgbClr>
              </a:gs>
              <a:gs pos="100000">
                <a:srgbClr val="FAC867">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9" name="Google Shape;9;p47"/>
          <p:cNvPicPr preferRelativeResize="0"/>
          <p:nvPr/>
        </p:nvPicPr>
        <p:blipFill rotWithShape="1">
          <a:blip r:embed="rId4">
            <a:alphaModFix/>
          </a:blip>
          <a:srcRect b="0" l="0" r="0" t="28713"/>
          <a:stretch/>
        </p:blipFill>
        <p:spPr>
          <a:xfrm>
            <a:off x="8000197" y="0"/>
            <a:ext cx="1603387" cy="1143000"/>
          </a:xfrm>
          <a:prstGeom prst="rect">
            <a:avLst/>
          </a:prstGeom>
          <a:noFill/>
          <a:ln>
            <a:noFill/>
          </a:ln>
        </p:spPr>
      </p:pic>
      <p:pic>
        <p:nvPicPr>
          <p:cNvPr id="10" name="Google Shape;10;p47"/>
          <p:cNvPicPr preferRelativeResize="0"/>
          <p:nvPr/>
        </p:nvPicPr>
        <p:blipFill rotWithShape="1">
          <a:blip r:embed="rId5">
            <a:alphaModFix/>
          </a:blip>
          <a:srcRect b="24199" l="0" r="0" t="0"/>
          <a:stretch/>
        </p:blipFill>
        <p:spPr>
          <a:xfrm>
            <a:off x="8609012" y="6092866"/>
            <a:ext cx="993734" cy="765134"/>
          </a:xfrm>
          <a:prstGeom prst="rect">
            <a:avLst/>
          </a:prstGeom>
          <a:noFill/>
          <a:ln>
            <a:noFill/>
          </a:ln>
        </p:spPr>
      </p:pic>
      <p:sp>
        <p:nvSpPr>
          <p:cNvPr id="11" name="Google Shape;11;p47"/>
          <p:cNvSpPr/>
          <p:nvPr/>
        </p:nvSpPr>
        <p:spPr>
          <a:xfrm>
            <a:off x="10437812" y="0"/>
            <a:ext cx="685800" cy="1143000"/>
          </a:xfrm>
          <a:prstGeom prst="rect">
            <a:avLst/>
          </a:prstGeom>
          <a:solidFill>
            <a:schemeClr val="accent1"/>
          </a:solidFill>
          <a:ln>
            <a:noFill/>
          </a:ln>
          <a:effectLst>
            <a:outerShdw blurRad="38100" rotWithShape="0" dir="5400000" dist="25400">
              <a:srgbClr val="000000">
                <a:alpha val="4470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47"/>
          <p:cNvSpPr txBox="1"/>
          <p:nvPr>
            <p:ph type="title"/>
          </p:nvPr>
        </p:nvSpPr>
        <p:spPr>
          <a:xfrm>
            <a:off x="646111" y="452718"/>
            <a:ext cx="9404723" cy="140053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Clr>
                <a:schemeClr val="lt2"/>
              </a:buClr>
              <a:buSzPts val="4200"/>
              <a:buFont typeface="Century Gothic"/>
              <a:buNone/>
              <a:defRPr b="0" i="0" sz="4200" u="none" cap="none" strike="noStrike">
                <a:solidFill>
                  <a:schemeClr val="lt2"/>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2"/>
                </a:solidFill>
              </a:defRPr>
            </a:lvl2pPr>
            <a:lvl3pPr lvl="2" marR="0" rtl="0" algn="l">
              <a:spcBef>
                <a:spcPts val="0"/>
              </a:spcBef>
              <a:spcAft>
                <a:spcPts val="0"/>
              </a:spcAft>
              <a:buSzPts val="1400"/>
              <a:buNone/>
              <a:defRPr b="0" i="0" sz="1800" u="none" cap="none" strike="noStrike">
                <a:solidFill>
                  <a:schemeClr val="lt2"/>
                </a:solidFill>
              </a:defRPr>
            </a:lvl3pPr>
            <a:lvl4pPr lvl="3" marR="0" rtl="0" algn="l">
              <a:spcBef>
                <a:spcPts val="0"/>
              </a:spcBef>
              <a:spcAft>
                <a:spcPts val="0"/>
              </a:spcAft>
              <a:buSzPts val="1400"/>
              <a:buNone/>
              <a:defRPr b="0" i="0" sz="1800" u="none" cap="none" strike="noStrike">
                <a:solidFill>
                  <a:schemeClr val="lt2"/>
                </a:solidFill>
              </a:defRPr>
            </a:lvl4pPr>
            <a:lvl5pPr lvl="4" marR="0" rtl="0" algn="l">
              <a:spcBef>
                <a:spcPts val="0"/>
              </a:spcBef>
              <a:spcAft>
                <a:spcPts val="0"/>
              </a:spcAft>
              <a:buSzPts val="1400"/>
              <a:buNone/>
              <a:defRPr b="0" i="0" sz="1800" u="none" cap="none" strike="noStrike">
                <a:solidFill>
                  <a:schemeClr val="lt2"/>
                </a:solidFill>
              </a:defRPr>
            </a:lvl5pPr>
            <a:lvl6pPr lvl="5" marR="0" rtl="0" algn="l">
              <a:spcBef>
                <a:spcPts val="0"/>
              </a:spcBef>
              <a:spcAft>
                <a:spcPts val="0"/>
              </a:spcAft>
              <a:buSzPts val="1400"/>
              <a:buNone/>
              <a:defRPr b="0" i="0" sz="1800" u="none" cap="none" strike="noStrike">
                <a:solidFill>
                  <a:schemeClr val="lt2"/>
                </a:solidFill>
              </a:defRPr>
            </a:lvl6pPr>
            <a:lvl7pPr lvl="6" marR="0" rtl="0" algn="l">
              <a:spcBef>
                <a:spcPts val="0"/>
              </a:spcBef>
              <a:spcAft>
                <a:spcPts val="0"/>
              </a:spcAft>
              <a:buSzPts val="1400"/>
              <a:buNone/>
              <a:defRPr b="0" i="0" sz="1800" u="none" cap="none" strike="noStrike">
                <a:solidFill>
                  <a:schemeClr val="lt2"/>
                </a:solidFill>
              </a:defRPr>
            </a:lvl7pPr>
            <a:lvl8pPr lvl="7" marR="0" rtl="0" algn="l">
              <a:spcBef>
                <a:spcPts val="0"/>
              </a:spcBef>
              <a:spcAft>
                <a:spcPts val="0"/>
              </a:spcAft>
              <a:buSzPts val="1400"/>
              <a:buNone/>
              <a:defRPr b="0" i="0" sz="1800" u="none" cap="none" strike="noStrike">
                <a:solidFill>
                  <a:schemeClr val="lt2"/>
                </a:solidFill>
              </a:defRPr>
            </a:lvl8pPr>
            <a:lvl9pPr lvl="8" marR="0" rtl="0" algn="l">
              <a:spcBef>
                <a:spcPts val="0"/>
              </a:spcBef>
              <a:spcAft>
                <a:spcPts val="0"/>
              </a:spcAft>
              <a:buSzPts val="1400"/>
              <a:buNone/>
              <a:defRPr b="0" i="0" sz="1800" u="none" cap="none" strike="noStrike">
                <a:solidFill>
                  <a:schemeClr val="lt2"/>
                </a:solidFill>
              </a:defRPr>
            </a:lvl9pPr>
          </a:lstStyle>
          <a:p/>
        </p:txBody>
      </p:sp>
      <p:sp>
        <p:nvSpPr>
          <p:cNvPr id="13" name="Google Shape;13;p47"/>
          <p:cNvSpPr txBox="1"/>
          <p:nvPr>
            <p:ph idx="1" type="body"/>
          </p:nvPr>
        </p:nvSpPr>
        <p:spPr>
          <a:xfrm>
            <a:off x="1103312" y="2052918"/>
            <a:ext cx="8946541" cy="4195481"/>
          </a:xfrm>
          <a:prstGeom prst="rect">
            <a:avLst/>
          </a:prstGeom>
          <a:noFill/>
          <a:ln>
            <a:noFill/>
          </a:ln>
        </p:spPr>
        <p:txBody>
          <a:bodyPr anchorCtr="0" anchor="t" bIns="45700" lIns="91425" spcFirstLastPara="1" rIns="91425" wrap="square" tIns="45700">
            <a:normAutofit/>
          </a:bodyPr>
          <a:lstStyle>
            <a:lvl1pPr indent="-330200" lvl="0" marL="457200" marR="0" rtl="0" algn="l">
              <a:spcBef>
                <a:spcPts val="1000"/>
              </a:spcBef>
              <a:spcAft>
                <a:spcPts val="0"/>
              </a:spcAft>
              <a:buClr>
                <a:schemeClr val="accent1"/>
              </a:buClr>
              <a:buSzPts val="1600"/>
              <a:buFont typeface="Noto Sans Symbols"/>
              <a:buChar char="►"/>
              <a:defRPr b="0" i="0" sz="2000" u="none" cap="none" strike="noStrike">
                <a:solidFill>
                  <a:schemeClr val="lt1"/>
                </a:solidFill>
                <a:latin typeface="Century Gothic"/>
                <a:ea typeface="Century Gothic"/>
                <a:cs typeface="Century Gothic"/>
                <a:sym typeface="Century Gothic"/>
              </a:defRPr>
            </a:lvl1pPr>
            <a:lvl2pPr indent="-320040" lvl="1" marL="914400" marR="0" rtl="0" algn="l">
              <a:spcBef>
                <a:spcPts val="1000"/>
              </a:spcBef>
              <a:spcAft>
                <a:spcPts val="0"/>
              </a:spcAft>
              <a:buClr>
                <a:schemeClr val="accent1"/>
              </a:buClr>
              <a:buSzPts val="1440"/>
              <a:buFont typeface="Noto Sans Symbols"/>
              <a:buChar char="►"/>
              <a:defRPr b="0" i="0" sz="1800" u="none" cap="none" strike="noStrike">
                <a:solidFill>
                  <a:schemeClr val="lt1"/>
                </a:solidFill>
                <a:latin typeface="Century Gothic"/>
                <a:ea typeface="Century Gothic"/>
                <a:cs typeface="Century Gothic"/>
                <a:sym typeface="Century Gothic"/>
              </a:defRPr>
            </a:lvl2pPr>
            <a:lvl3pPr indent="-309880" lvl="2" marL="1371600" marR="0" rtl="0" algn="l">
              <a:spcBef>
                <a:spcPts val="1000"/>
              </a:spcBef>
              <a:spcAft>
                <a:spcPts val="0"/>
              </a:spcAft>
              <a:buClr>
                <a:schemeClr val="accent1"/>
              </a:buClr>
              <a:buSzPts val="1280"/>
              <a:buFont typeface="Noto Sans Symbols"/>
              <a:buChar char="►"/>
              <a:defRPr b="0" i="0" sz="1600" u="none" cap="none" strike="noStrike">
                <a:solidFill>
                  <a:schemeClr val="lt1"/>
                </a:solidFill>
                <a:latin typeface="Century Gothic"/>
                <a:ea typeface="Century Gothic"/>
                <a:cs typeface="Century Gothic"/>
                <a:sym typeface="Century Gothic"/>
              </a:defRPr>
            </a:lvl3pPr>
            <a:lvl4pPr indent="-299719" lvl="3" marL="1828800" marR="0" rtl="0" algn="l">
              <a:spcBef>
                <a:spcPts val="1000"/>
              </a:spcBef>
              <a:spcAft>
                <a:spcPts val="0"/>
              </a:spcAft>
              <a:buClr>
                <a:schemeClr val="accent1"/>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4pPr>
            <a:lvl5pPr indent="-299720" lvl="4" marL="2286000" marR="0" rtl="0" algn="l">
              <a:spcBef>
                <a:spcPts val="1000"/>
              </a:spcBef>
              <a:spcAft>
                <a:spcPts val="0"/>
              </a:spcAft>
              <a:buClr>
                <a:schemeClr val="accent1"/>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5pPr>
            <a:lvl6pPr indent="-299720" lvl="5" marL="2743200" marR="0" rtl="0" algn="l">
              <a:spcBef>
                <a:spcPts val="1000"/>
              </a:spcBef>
              <a:spcAft>
                <a:spcPts val="0"/>
              </a:spcAft>
              <a:buClr>
                <a:schemeClr val="accent1"/>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6pPr>
            <a:lvl7pPr indent="-299720" lvl="6" marL="3200400" marR="0" rtl="0" algn="l">
              <a:spcBef>
                <a:spcPts val="1000"/>
              </a:spcBef>
              <a:spcAft>
                <a:spcPts val="0"/>
              </a:spcAft>
              <a:buClr>
                <a:schemeClr val="accent1"/>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7pPr>
            <a:lvl8pPr indent="-299720" lvl="7" marL="3657600" marR="0" rtl="0" algn="l">
              <a:spcBef>
                <a:spcPts val="1000"/>
              </a:spcBef>
              <a:spcAft>
                <a:spcPts val="0"/>
              </a:spcAft>
              <a:buClr>
                <a:schemeClr val="accent1"/>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8pPr>
            <a:lvl9pPr indent="-299720" lvl="8" marL="4114800" marR="0" rtl="0" algn="l">
              <a:spcBef>
                <a:spcPts val="1000"/>
              </a:spcBef>
              <a:spcAft>
                <a:spcPts val="0"/>
              </a:spcAft>
              <a:buClr>
                <a:schemeClr val="accent1"/>
              </a:buClr>
              <a:buSzPts val="1120"/>
              <a:buFont typeface="Noto Sans Symbols"/>
              <a:buChar char="►"/>
              <a:defRPr b="0" i="0" sz="1400" u="none" cap="none" strike="noStrike">
                <a:solidFill>
                  <a:schemeClr val="lt1"/>
                </a:solidFill>
                <a:latin typeface="Century Gothic"/>
                <a:ea typeface="Century Gothic"/>
                <a:cs typeface="Century Gothic"/>
                <a:sym typeface="Century Gothic"/>
              </a:defRPr>
            </a:lvl9pPr>
          </a:lstStyle>
          <a:p/>
        </p:txBody>
      </p:sp>
      <p:sp>
        <p:nvSpPr>
          <p:cNvPr id="14" name="Google Shape;14;p47"/>
          <p:cNvSpPr txBox="1"/>
          <p:nvPr>
            <p:ph idx="10" type="dt"/>
          </p:nvPr>
        </p:nvSpPr>
        <p:spPr>
          <a:xfrm rot="5400000">
            <a:off x="10155639" y="1790701"/>
            <a:ext cx="990599" cy="304799"/>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5" name="Google Shape;15;p47"/>
          <p:cNvSpPr txBox="1"/>
          <p:nvPr>
            <p:ph idx="11" type="ftr"/>
          </p:nvPr>
        </p:nvSpPr>
        <p:spPr>
          <a:xfrm rot="5400000">
            <a:off x="8951573" y="3225297"/>
            <a:ext cx="3859795" cy="304801"/>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6" name="Google Shape;16;p47"/>
          <p:cNvSpPr txBox="1"/>
          <p:nvPr>
            <p:ph idx="12" type="sldNum"/>
          </p:nvPr>
        </p:nvSpPr>
        <p:spPr>
          <a:xfrm>
            <a:off x="10352540" y="295729"/>
            <a:ext cx="838199" cy="767687"/>
          </a:xfrm>
          <a:prstGeom prst="rect">
            <a:avLst/>
          </a:prstGeom>
          <a:noFill/>
          <a:ln>
            <a:noFill/>
          </a:ln>
        </p:spPr>
        <p:txBody>
          <a:bodyPr anchorCtr="0" anchor="b" bIns="45700" lIns="91425" spcFirstLastPara="1" rIns="91425" wrap="square" tIns="45700">
            <a:noAutofit/>
          </a:bodyPr>
          <a:lstStyle>
            <a:lvl1pPr indent="0" lvl="0" marL="0" marR="0" rtl="0" algn="ctr">
              <a:spcBef>
                <a:spcPts val="0"/>
              </a:spcBef>
              <a:buNone/>
              <a:defRPr b="0" i="0" sz="2800" u="none" cap="none" strike="noStrike">
                <a:solidFill>
                  <a:schemeClr val="lt1"/>
                </a:solidFill>
                <a:latin typeface="Century Gothic"/>
                <a:ea typeface="Century Gothic"/>
                <a:cs typeface="Century Gothic"/>
                <a:sym typeface="Century Gothic"/>
              </a:defRPr>
            </a:lvl1pPr>
            <a:lvl2pPr indent="0" lvl="1" marL="0" marR="0" rtl="0" algn="ctr">
              <a:spcBef>
                <a:spcPts val="0"/>
              </a:spcBef>
              <a:buNone/>
              <a:defRPr b="0" i="0" sz="2800" u="none" cap="none" strike="noStrike">
                <a:solidFill>
                  <a:schemeClr val="lt1"/>
                </a:solidFill>
                <a:latin typeface="Century Gothic"/>
                <a:ea typeface="Century Gothic"/>
                <a:cs typeface="Century Gothic"/>
                <a:sym typeface="Century Gothic"/>
              </a:defRPr>
            </a:lvl2pPr>
            <a:lvl3pPr indent="0" lvl="2" marL="0" marR="0" rtl="0" algn="ctr">
              <a:spcBef>
                <a:spcPts val="0"/>
              </a:spcBef>
              <a:buNone/>
              <a:defRPr b="0" i="0" sz="2800" u="none" cap="none" strike="noStrike">
                <a:solidFill>
                  <a:schemeClr val="lt1"/>
                </a:solidFill>
                <a:latin typeface="Century Gothic"/>
                <a:ea typeface="Century Gothic"/>
                <a:cs typeface="Century Gothic"/>
                <a:sym typeface="Century Gothic"/>
              </a:defRPr>
            </a:lvl3pPr>
            <a:lvl4pPr indent="0" lvl="3" marL="0" marR="0" rtl="0" algn="ctr">
              <a:spcBef>
                <a:spcPts val="0"/>
              </a:spcBef>
              <a:buNone/>
              <a:defRPr b="0" i="0" sz="2800" u="none" cap="none" strike="noStrike">
                <a:solidFill>
                  <a:schemeClr val="lt1"/>
                </a:solidFill>
                <a:latin typeface="Century Gothic"/>
                <a:ea typeface="Century Gothic"/>
                <a:cs typeface="Century Gothic"/>
                <a:sym typeface="Century Gothic"/>
              </a:defRPr>
            </a:lvl4pPr>
            <a:lvl5pPr indent="0" lvl="4" marL="0" marR="0" rtl="0" algn="ctr">
              <a:spcBef>
                <a:spcPts val="0"/>
              </a:spcBef>
              <a:buNone/>
              <a:defRPr b="0" i="0" sz="2800" u="none" cap="none" strike="noStrike">
                <a:solidFill>
                  <a:schemeClr val="lt1"/>
                </a:solidFill>
                <a:latin typeface="Century Gothic"/>
                <a:ea typeface="Century Gothic"/>
                <a:cs typeface="Century Gothic"/>
                <a:sym typeface="Century Gothic"/>
              </a:defRPr>
            </a:lvl5pPr>
            <a:lvl6pPr indent="0" lvl="5" marL="0" marR="0" rtl="0" algn="ctr">
              <a:spcBef>
                <a:spcPts val="0"/>
              </a:spcBef>
              <a:buNone/>
              <a:defRPr b="0" i="0" sz="2800" u="none" cap="none" strike="noStrike">
                <a:solidFill>
                  <a:schemeClr val="lt1"/>
                </a:solidFill>
                <a:latin typeface="Century Gothic"/>
                <a:ea typeface="Century Gothic"/>
                <a:cs typeface="Century Gothic"/>
                <a:sym typeface="Century Gothic"/>
              </a:defRPr>
            </a:lvl6pPr>
            <a:lvl7pPr indent="0" lvl="6" marL="0" marR="0" rtl="0" algn="ctr">
              <a:spcBef>
                <a:spcPts val="0"/>
              </a:spcBef>
              <a:buNone/>
              <a:defRPr b="0" i="0" sz="2800" u="none" cap="none" strike="noStrike">
                <a:solidFill>
                  <a:schemeClr val="lt1"/>
                </a:solidFill>
                <a:latin typeface="Century Gothic"/>
                <a:ea typeface="Century Gothic"/>
                <a:cs typeface="Century Gothic"/>
                <a:sym typeface="Century Gothic"/>
              </a:defRPr>
            </a:lvl7pPr>
            <a:lvl8pPr indent="0" lvl="7" marL="0" marR="0" rtl="0" algn="ctr">
              <a:spcBef>
                <a:spcPts val="0"/>
              </a:spcBef>
              <a:buNone/>
              <a:defRPr b="0" i="0" sz="2800" u="none" cap="none" strike="noStrike">
                <a:solidFill>
                  <a:schemeClr val="lt1"/>
                </a:solidFill>
                <a:latin typeface="Century Gothic"/>
                <a:ea typeface="Century Gothic"/>
                <a:cs typeface="Century Gothic"/>
                <a:sym typeface="Century Gothic"/>
              </a:defRPr>
            </a:lvl8pPr>
            <a:lvl9pPr indent="0" lvl="8" marL="0" marR="0" rtl="0" algn="ctr">
              <a:spcBef>
                <a:spcPts val="0"/>
              </a:spcBef>
              <a:buNone/>
              <a:defRPr b="0" i="0" sz="2800" u="none" cap="none" strike="noStrike">
                <a:solidFill>
                  <a:schemeClr val="lt1"/>
                </a:solidFill>
                <a:latin typeface="Century Gothic"/>
                <a:ea typeface="Century Gothic"/>
                <a:cs typeface="Century Gothic"/>
                <a:sym typeface="Century Gothic"/>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6"/>
    <p:sldLayoutId id="2147483650" r:id="rId7"/>
    <p:sldLayoutId id="2147483651" r:id="rId8"/>
    <p:sldLayoutId id="2147483652" r:id="rId9"/>
    <p:sldLayoutId id="2147483653" r:id="rId10"/>
    <p:sldLayoutId id="2147483654" r:id="rId11"/>
    <p:sldLayoutId id="2147483655" r:id="rId12"/>
    <p:sldLayoutId id="2147483656" r:id="rId13"/>
    <p:sldLayoutId id="2147483657" r:id="rId14"/>
    <p:sldLayoutId id="2147483658" r:id="rId15"/>
    <p:sldLayoutId id="2147483659" r:id="rId16"/>
    <p:sldLayoutId id="2147483660" r:id="rId17"/>
    <p:sldLayoutId id="2147483661" r:id="rId18"/>
    <p:sldLayoutId id="2147483662" r:id="rId19"/>
    <p:sldLayoutId id="2147483663" r:id="rId20"/>
    <p:sldLayoutId id="2147483664" r:id="rId21"/>
    <p:sldLayoutId id="2147483665" r:id="rId2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
          <p:cNvSpPr txBox="1"/>
          <p:nvPr>
            <p:ph type="ctrTitle"/>
          </p:nvPr>
        </p:nvSpPr>
        <p:spPr>
          <a:xfrm>
            <a:off x="2002970" y="1089502"/>
            <a:ext cx="9240417" cy="783454"/>
          </a:xfrm>
          <a:prstGeom prst="rect">
            <a:avLst/>
          </a:prstGeom>
          <a:noFill/>
          <a:ln>
            <a:noFill/>
          </a:ln>
        </p:spPr>
        <p:txBody>
          <a:bodyPr anchorCtr="0" anchor="b" bIns="45700" lIns="91425" spcFirstLastPara="1" rIns="91425" wrap="square" tIns="45700">
            <a:noAutofit/>
          </a:bodyPr>
          <a:lstStyle/>
          <a:p>
            <a:pPr indent="0" lvl="0" marL="0" rtl="0" algn="ct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PERFORMING ENGINEERING ON PROJECTS</a:t>
            </a:r>
            <a:endParaRPr sz="4000"/>
          </a:p>
        </p:txBody>
      </p:sp>
      <p:sp>
        <p:nvSpPr>
          <p:cNvPr id="148" name="Google Shape;148;p1"/>
          <p:cNvSpPr txBox="1"/>
          <p:nvPr>
            <p:ph idx="1" type="subTitle"/>
          </p:nvPr>
        </p:nvSpPr>
        <p:spPr>
          <a:xfrm>
            <a:off x="8864083" y="348981"/>
            <a:ext cx="2071396" cy="783454"/>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SzPts val="2800"/>
              <a:buNone/>
            </a:pPr>
            <a:r>
              <a:rPr b="1" lang="en-US" sz="3500">
                <a:solidFill>
                  <a:schemeClr val="lt1"/>
                </a:solidFill>
                <a:latin typeface="Calibri"/>
                <a:ea typeface="Calibri"/>
                <a:cs typeface="Calibri"/>
                <a:sym typeface="Calibri"/>
              </a:rPr>
              <a:t>LESSON  2</a:t>
            </a:r>
            <a:endParaRPr sz="3500">
              <a:solidFill>
                <a:schemeClr val="lt1"/>
              </a:solidFill>
            </a:endParaRPr>
          </a:p>
        </p:txBody>
      </p:sp>
      <p:sp>
        <p:nvSpPr>
          <p:cNvPr id="149" name="Google Shape;149;p1"/>
          <p:cNvSpPr txBox="1"/>
          <p:nvPr/>
        </p:nvSpPr>
        <p:spPr>
          <a:xfrm>
            <a:off x="1700210" y="6063449"/>
            <a:ext cx="8791575" cy="541570"/>
          </a:xfrm>
          <a:prstGeom prst="rect">
            <a:avLst/>
          </a:prstGeom>
          <a:noFill/>
          <a:ln>
            <a:noFill/>
          </a:ln>
        </p:spPr>
        <p:txBody>
          <a:bodyPr anchorCtr="0" anchor="t" bIns="45700" lIns="91425" spcFirstLastPara="1" rIns="91425" wrap="square" tIns="45700">
            <a:noAutofit/>
          </a:bodyPr>
          <a:lstStyle/>
          <a:p>
            <a:pPr indent="0" lvl="0" marL="0" marR="0" rtl="0" algn="r">
              <a:lnSpc>
                <a:spcPct val="120000"/>
              </a:lnSpc>
              <a:spcBef>
                <a:spcPts val="0"/>
              </a:spcBef>
              <a:spcAft>
                <a:spcPts val="0"/>
              </a:spcAft>
              <a:buClr>
                <a:schemeClr val="lt2"/>
              </a:buClr>
              <a:buSzPts val="3125"/>
              <a:buFont typeface="Arial"/>
              <a:buNone/>
            </a:pPr>
            <a:r>
              <a:rPr b="1" i="0" lang="en-US" sz="2500" u="none" cap="none" strike="noStrike">
                <a:solidFill>
                  <a:schemeClr val="lt2"/>
                </a:solidFill>
                <a:latin typeface="Calibri"/>
                <a:ea typeface="Calibri"/>
                <a:cs typeface="Calibri"/>
                <a:sym typeface="Calibri"/>
              </a:rPr>
              <a:t>LECTURER: 						M. KURBONOV</a:t>
            </a:r>
            <a:endParaRPr b="0" i="0" sz="2500" u="none" cap="none" strike="noStrike">
              <a:solidFill>
                <a:schemeClr val="lt2"/>
              </a:solidFill>
              <a:latin typeface="Century Gothic"/>
              <a:ea typeface="Century Gothic"/>
              <a:cs typeface="Century Gothic"/>
              <a:sym typeface="Century Gothic"/>
            </a:endParaRPr>
          </a:p>
        </p:txBody>
      </p:sp>
      <p:sp>
        <p:nvSpPr>
          <p:cNvPr id="150" name="Google Shape;150;p1"/>
          <p:cNvSpPr txBox="1"/>
          <p:nvPr/>
        </p:nvSpPr>
        <p:spPr>
          <a:xfrm>
            <a:off x="1920122" y="5745300"/>
            <a:ext cx="8351749" cy="318149"/>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Clr>
                <a:schemeClr val="lt2"/>
              </a:buClr>
              <a:buSzPts val="1750"/>
              <a:buFont typeface="Arial"/>
              <a:buNone/>
            </a:pPr>
            <a:r>
              <a:rPr b="0" i="0" lang="en-US" sz="1400" u="none" cap="none" strike="noStrike">
                <a:solidFill>
                  <a:schemeClr val="lt2"/>
                </a:solidFill>
                <a:latin typeface="Calibri"/>
                <a:ea typeface="Calibri"/>
                <a:cs typeface="Calibri"/>
                <a:sym typeface="Calibri"/>
              </a:rPr>
              <a:t>HTTPS://WWW.KINDPNG.COM/IMGV/BJXJOW_INFORMATION-AND-COMMUNICATIONS-TECHNOLOGY</a:t>
            </a:r>
            <a:endParaRPr b="0" i="0" sz="1400" u="none" cap="none" strike="noStrike">
              <a:solidFill>
                <a:schemeClr val="lt2"/>
              </a:solidFill>
              <a:latin typeface="Century Gothic"/>
              <a:ea typeface="Century Gothic"/>
              <a:cs typeface="Century Gothic"/>
              <a:sym typeface="Century Gothic"/>
            </a:endParaRPr>
          </a:p>
        </p:txBody>
      </p:sp>
      <p:pic>
        <p:nvPicPr>
          <p:cNvPr id="151" name="Google Shape;151;p1"/>
          <p:cNvPicPr preferRelativeResize="0"/>
          <p:nvPr/>
        </p:nvPicPr>
        <p:blipFill rotWithShape="1">
          <a:blip r:embed="rId3">
            <a:alphaModFix/>
          </a:blip>
          <a:srcRect b="0" l="0" r="0" t="0"/>
          <a:stretch/>
        </p:blipFill>
        <p:spPr>
          <a:xfrm>
            <a:off x="2724540" y="1919333"/>
            <a:ext cx="6923314" cy="373321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
          <p:cNvSpPr txBox="1"/>
          <p:nvPr>
            <p:ph type="title"/>
          </p:nvPr>
        </p:nvSpPr>
        <p:spPr>
          <a:xfrm>
            <a:off x="2416628" y="1137351"/>
            <a:ext cx="8036465" cy="890686"/>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lt2"/>
              </a:buClr>
              <a:buSzPts val="3500"/>
              <a:buFont typeface="Calibri"/>
              <a:buNone/>
            </a:pPr>
            <a:r>
              <a:rPr b="1" lang="en-US" sz="3500">
                <a:latin typeface="Calibri"/>
                <a:ea typeface="Calibri"/>
                <a:cs typeface="Calibri"/>
                <a:sym typeface="Calibri"/>
              </a:rPr>
              <a:t>PERFORMING ENGINEERING ON PROJECTS</a:t>
            </a:r>
            <a:endParaRPr sz="3500"/>
          </a:p>
        </p:txBody>
      </p:sp>
      <p:sp>
        <p:nvSpPr>
          <p:cNvPr id="157" name="Google Shape;157;p2"/>
          <p:cNvSpPr txBox="1"/>
          <p:nvPr>
            <p:ph idx="1" type="body"/>
          </p:nvPr>
        </p:nvSpPr>
        <p:spPr>
          <a:xfrm>
            <a:off x="2139010" y="2127563"/>
            <a:ext cx="8946541" cy="4195481"/>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3000">
                <a:latin typeface="Calibri"/>
                <a:ea typeface="Calibri"/>
                <a:cs typeface="Calibri"/>
                <a:sym typeface="Calibri"/>
              </a:rPr>
              <a:t>How do we do engineering on projects? Engineering projects are different from other projects, so learning to be an effective manager of an engineering project starts by understanding how we do engineering on projects. We accomplish this engineering through the engineering life‐cycle. In this lesson, we are going to learn some key aspects of how we do the initial stages of the engineering life‐cycle, which are called “requirements analysis” and “design.”</a:t>
            </a:r>
            <a:endParaRPr sz="3000"/>
          </a:p>
        </p:txBody>
      </p:sp>
      <p:sp>
        <p:nvSpPr>
          <p:cNvPr id="158" name="Google Shape;158;p2"/>
          <p:cNvSpPr txBox="1"/>
          <p:nvPr/>
        </p:nvSpPr>
        <p:spPr>
          <a:xfrm>
            <a:off x="10453093" y="254371"/>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3"/>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164" name="Google Shape;164;p3"/>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450215" lvl="0" marL="793115" rtl="0" algn="just">
              <a:lnSpc>
                <a:spcPct val="107000"/>
              </a:lnSpc>
              <a:spcBef>
                <a:spcPts val="0"/>
              </a:spcBef>
              <a:spcAft>
                <a:spcPts val="0"/>
              </a:spcAft>
              <a:buSzPts val="1600"/>
              <a:buChar char="►"/>
            </a:pPr>
            <a:r>
              <a:rPr lang="en-US">
                <a:latin typeface="Calibri"/>
                <a:ea typeface="Calibri"/>
                <a:cs typeface="Calibri"/>
                <a:sym typeface="Calibri"/>
              </a:rPr>
              <a:t>A discipline called systems engineering, which is in many ways closely related to engineering project management, has developed what we might call the system method. This is intended to increase the likelihood that a system development effort will be successful, and achieves this increased likelihood of success by placing the focus on the behavior of the system as a whole, rather than exclusively on the parts and components.</a:t>
            </a:r>
            <a:endParaRPr>
              <a:latin typeface="Calibri"/>
              <a:ea typeface="Calibri"/>
              <a:cs typeface="Calibri"/>
              <a:sym typeface="Calibri"/>
            </a:endParaRPr>
          </a:p>
          <a:p>
            <a:pPr indent="-450215" lvl="0" marL="793115" rtl="0" algn="just">
              <a:lnSpc>
                <a:spcPct val="107000"/>
              </a:lnSpc>
              <a:spcBef>
                <a:spcPts val="1600"/>
              </a:spcBef>
              <a:spcAft>
                <a:spcPts val="0"/>
              </a:spcAft>
              <a:buSzPts val="1600"/>
              <a:buChar char="►"/>
            </a:pPr>
            <a:r>
              <a:rPr lang="en-US">
                <a:latin typeface="Calibri"/>
                <a:ea typeface="Calibri"/>
                <a:cs typeface="Calibri"/>
                <a:sym typeface="Calibri"/>
              </a:rPr>
              <a:t>Since the objectives are so similar, we can transfer much of this thought process from systems engineering to managing engineering projects. In fact, I tend to think of engineering project management as systems engineering supplemented by a specific set of management and people skills.</a:t>
            </a:r>
            <a:endParaRPr>
              <a:latin typeface="Calibri"/>
              <a:ea typeface="Calibri"/>
              <a:cs typeface="Calibri"/>
              <a:sym typeface="Calibri"/>
            </a:endParaRPr>
          </a:p>
          <a:p>
            <a:pPr indent="-450215" lvl="0" marL="793115" rtl="0" algn="just">
              <a:lnSpc>
                <a:spcPct val="107000"/>
              </a:lnSpc>
              <a:spcBef>
                <a:spcPts val="1600"/>
              </a:spcBef>
              <a:spcAft>
                <a:spcPts val="0"/>
              </a:spcAft>
              <a:buSzPts val="1600"/>
              <a:buChar char="►"/>
            </a:pPr>
            <a:r>
              <a:rPr lang="en-US">
                <a:latin typeface="Calibri"/>
                <a:ea typeface="Calibri"/>
                <a:cs typeface="Calibri"/>
                <a:sym typeface="Calibri"/>
              </a:rPr>
              <a:t>In this lesson (and continuing into the next), therefore, we will summarize how one performs engineering – in particular, systems engineering – on our engineering projects. With that background, in later lessons, we will be able to draw upon that knowledge to create those tailoring, adaptations, and new features that allow us successfully to address the challenges specific to managing engineering projects.</a:t>
            </a:r>
            <a:endParaRPr/>
          </a:p>
        </p:txBody>
      </p:sp>
      <p:sp>
        <p:nvSpPr>
          <p:cNvPr id="165" name="Google Shape;165;p3"/>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4"/>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171" name="Google Shape;171;p4"/>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450215" lvl="0" marL="793115" rtl="0" algn="just">
              <a:spcBef>
                <a:spcPts val="0"/>
              </a:spcBef>
              <a:spcAft>
                <a:spcPts val="0"/>
              </a:spcAft>
              <a:buSzPts val="1600"/>
              <a:buChar char="►"/>
            </a:pPr>
            <a:r>
              <a:rPr lang="en-US">
                <a:latin typeface="Calibri"/>
                <a:ea typeface="Calibri"/>
                <a:cs typeface="Calibri"/>
                <a:sym typeface="Calibri"/>
              </a:rPr>
              <a:t>There is a natural tendency for engineers to focus on the parts and components of a system, such as computers, radios, motors, mechanical structures, and so forth. After all, they are visible, tangible artifacts; they are of a size and complexity that one can readily grasp; and some important portion of the actual system development effort involves the specification, selection, acquisition, and integration of these parts. Focusing on them is conceptually easy and comfortable.</a:t>
            </a:r>
            <a:endParaRPr>
              <a:latin typeface="Calibri"/>
              <a:ea typeface="Calibri"/>
              <a:cs typeface="Calibri"/>
              <a:sym typeface="Calibri"/>
            </a:endParaRPr>
          </a:p>
          <a:p>
            <a:pPr indent="-450215" lvl="0" marL="793115" rtl="0" algn="just">
              <a:spcBef>
                <a:spcPts val="1000"/>
              </a:spcBef>
              <a:spcAft>
                <a:spcPts val="0"/>
              </a:spcAft>
              <a:buSzPts val="1600"/>
              <a:buChar char="►"/>
            </a:pPr>
            <a:r>
              <a:rPr lang="en-US">
                <a:latin typeface="Calibri"/>
                <a:ea typeface="Calibri"/>
                <a:cs typeface="Calibri"/>
                <a:sym typeface="Calibri"/>
              </a:rPr>
              <a:t>But … it is usually the case that the reason we are building a complex system to accomplish a mission is that we desire or need something more than what is provided directly by these parts; that is, we aspire to create some emergent behavior, some “1 + 1 = 3” effect, wherein the new system will do something more than what is accomplished by the individual parts.</a:t>
            </a:r>
            <a:endParaRPr>
              <a:latin typeface="Calibri"/>
              <a:ea typeface="Calibri"/>
              <a:cs typeface="Calibri"/>
              <a:sym typeface="Calibri"/>
            </a:endParaRPr>
          </a:p>
          <a:p>
            <a:pPr indent="-450215" lvl="0" marL="793115" rtl="0" algn="just">
              <a:spcBef>
                <a:spcPts val="1000"/>
              </a:spcBef>
              <a:spcAft>
                <a:spcPts val="0"/>
              </a:spcAft>
              <a:buSzPts val="1600"/>
              <a:buChar char="►"/>
            </a:pPr>
            <a:r>
              <a:rPr lang="en-US">
                <a:latin typeface="Calibri"/>
                <a:ea typeface="Calibri"/>
                <a:cs typeface="Calibri"/>
                <a:sym typeface="Calibri"/>
              </a:rPr>
              <a:t>Let’s consider an example or two. We know the first mobile telephones; they pretty much just had a numerical dial pad and two buttons marked “call” and “hang up.” They did not store phone numbers, but they were still a break- through; you could make a call while you were out and about, without having to depend on finding a phone booth.</a:t>
            </a:r>
            <a:endParaRPr/>
          </a:p>
        </p:txBody>
      </p:sp>
      <p:sp>
        <p:nvSpPr>
          <p:cNvPr id="172" name="Google Shape;172;p4"/>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5"/>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178" name="Google Shape;178;p5"/>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450215" lvl="0" marL="793115" rtl="0" algn="just">
              <a:lnSpc>
                <a:spcPct val="107000"/>
              </a:lnSpc>
              <a:spcBef>
                <a:spcPts val="0"/>
              </a:spcBef>
              <a:spcAft>
                <a:spcPts val="0"/>
              </a:spcAft>
              <a:buSzPts val="1440"/>
              <a:buChar char="►"/>
            </a:pPr>
            <a:r>
              <a:rPr lang="en-US" sz="1800">
                <a:latin typeface="Calibri"/>
                <a:ea typeface="Calibri"/>
                <a:cs typeface="Calibri"/>
                <a:sym typeface="Calibri"/>
              </a:rPr>
              <a:t>Emergent behavior is critical in systems engineering and engineering projects. Almost every engineering project today is undertaken to achieve such emergent behavior. Once you realize this, then you realize that your focus as either the designer or the project manager needs to shift from being exclusively or primarily on the parts to instead being on the system as a whole. This is the start of the systems method.</a:t>
            </a:r>
            <a:endParaRPr sz="1800">
              <a:latin typeface="Calibri"/>
              <a:ea typeface="Calibri"/>
              <a:cs typeface="Calibri"/>
              <a:sym typeface="Calibri"/>
            </a:endParaRPr>
          </a:p>
          <a:p>
            <a:pPr indent="-450215" lvl="0" marL="793115" rtl="0" algn="just">
              <a:lnSpc>
                <a:spcPct val="107000"/>
              </a:lnSpc>
              <a:spcBef>
                <a:spcPts val="1600"/>
              </a:spcBef>
              <a:spcAft>
                <a:spcPts val="0"/>
              </a:spcAft>
              <a:buSzPts val="1440"/>
              <a:buChar char="►"/>
            </a:pPr>
            <a:r>
              <a:rPr lang="en-US" sz="1800">
                <a:latin typeface="Calibri"/>
                <a:ea typeface="Calibri"/>
                <a:cs typeface="Calibri"/>
                <a:sym typeface="Calibri"/>
              </a:rPr>
              <a:t>Of course, when we put parts together so as to create the desired emergent behavior, we are highly likely unintentionally to create other, undesired, unplanned emergent behavior. Such unplanned emergent behavior can range in impact from a nuisance to a serious safety hazard. As we will see later in this lesson, good designers therefore not only design their systems to provide the emergent behavior they want, they also design their systems so as to prevent other types of emergent behavior.</a:t>
            </a:r>
            <a:endParaRPr sz="1800">
              <a:latin typeface="Calibri"/>
              <a:ea typeface="Calibri"/>
              <a:cs typeface="Calibri"/>
              <a:sym typeface="Calibri"/>
            </a:endParaRPr>
          </a:p>
          <a:p>
            <a:pPr indent="-450215" lvl="0" marL="793115" rtl="0" algn="just">
              <a:lnSpc>
                <a:spcPct val="107000"/>
              </a:lnSpc>
              <a:spcBef>
                <a:spcPts val="1600"/>
              </a:spcBef>
              <a:spcAft>
                <a:spcPts val="0"/>
              </a:spcAft>
              <a:buSzPts val="1440"/>
              <a:buChar char="►"/>
            </a:pPr>
            <a:r>
              <a:rPr lang="en-US" sz="1800">
                <a:latin typeface="Calibri"/>
                <a:ea typeface="Calibri"/>
                <a:cs typeface="Calibri"/>
                <a:sym typeface="Calibri"/>
              </a:rPr>
              <a:t>We will discover that we can use such hierarchies and decomposition to represent and analyze many other items, not just the systems and products themselves. In particular, we can use them to represent and analyze our methods and intermediate work products (e.g., requirements, design, approach to testing, and so forth).</a:t>
            </a:r>
            <a:endParaRPr/>
          </a:p>
        </p:txBody>
      </p:sp>
      <p:sp>
        <p:nvSpPr>
          <p:cNvPr id="179" name="Google Shape;179;p5"/>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6"/>
          <p:cNvSpPr txBox="1"/>
          <p:nvPr>
            <p:ph type="title"/>
          </p:nvPr>
        </p:nvSpPr>
        <p:spPr>
          <a:xfrm>
            <a:off x="2603241" y="396576"/>
            <a:ext cx="7810267" cy="890686"/>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Clr>
                <a:schemeClr val="lt2"/>
              </a:buClr>
              <a:buSzPts val="3300"/>
              <a:buFont typeface="Calibri"/>
              <a:buNone/>
            </a:pPr>
            <a:r>
              <a:rPr b="1" lang="en-US" sz="3300">
                <a:latin typeface="Calibri"/>
                <a:ea typeface="Calibri"/>
                <a:cs typeface="Calibri"/>
                <a:sym typeface="Calibri"/>
              </a:rPr>
              <a:t>Motivations for using the systems method:</a:t>
            </a:r>
            <a:endParaRPr sz="3300"/>
          </a:p>
        </p:txBody>
      </p:sp>
      <p:sp>
        <p:nvSpPr>
          <p:cNvPr id="185" name="Google Shape;185;p6"/>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342900" lvl="0" marL="342900" rtl="0" algn="just">
              <a:lnSpc>
                <a:spcPct val="107000"/>
              </a:lnSpc>
              <a:spcBef>
                <a:spcPts val="0"/>
              </a:spcBef>
              <a:spcAft>
                <a:spcPts val="0"/>
              </a:spcAft>
              <a:buSzPts val="1760"/>
              <a:buFont typeface="Noto Sans Symbols"/>
              <a:buChar char="∙"/>
            </a:pPr>
            <a:r>
              <a:rPr lang="en-US" sz="2200">
                <a:latin typeface="Calibri"/>
                <a:ea typeface="Calibri"/>
                <a:cs typeface="Calibri"/>
                <a:sym typeface="Calibri"/>
              </a:rPr>
              <a:t>Managing emergent behavior: obtaining that emergent behavior that we want, while preventing other, unplanned emergent behavior</a:t>
            </a:r>
            <a:endParaRPr sz="2200">
              <a:latin typeface="Calibri"/>
              <a:ea typeface="Calibri"/>
              <a:cs typeface="Calibri"/>
              <a:sym typeface="Calibri"/>
            </a:endParaRPr>
          </a:p>
          <a:p>
            <a:pPr indent="-342900" lvl="0" marL="342900" rtl="0" algn="just">
              <a:lnSpc>
                <a:spcPct val="107000"/>
              </a:lnSpc>
              <a:spcBef>
                <a:spcPts val="1600"/>
              </a:spcBef>
              <a:spcAft>
                <a:spcPts val="0"/>
              </a:spcAft>
              <a:buSzPts val="1760"/>
              <a:buFont typeface="Noto Sans Symbols"/>
              <a:buChar char="∙"/>
            </a:pPr>
            <a:r>
              <a:rPr lang="en-US" sz="2200">
                <a:latin typeface="Calibri"/>
                <a:ea typeface="Calibri"/>
                <a:cs typeface="Calibri"/>
                <a:sym typeface="Calibri"/>
              </a:rPr>
              <a:t>Identifying and characterizing all of the parts that we will need</a:t>
            </a:r>
            <a:endParaRPr sz="2200">
              <a:latin typeface="Calibri"/>
              <a:ea typeface="Calibri"/>
              <a:cs typeface="Calibri"/>
              <a:sym typeface="Calibri"/>
            </a:endParaRPr>
          </a:p>
          <a:p>
            <a:pPr indent="-342900" lvl="0" marL="342900" rtl="0" algn="just">
              <a:lnSpc>
                <a:spcPct val="107000"/>
              </a:lnSpc>
              <a:spcBef>
                <a:spcPts val="1600"/>
              </a:spcBef>
              <a:spcAft>
                <a:spcPts val="0"/>
              </a:spcAft>
              <a:buSzPts val="1760"/>
              <a:buFont typeface="Noto Sans Symbols"/>
              <a:buChar char="∙"/>
            </a:pPr>
            <a:r>
              <a:rPr lang="en-US" sz="2200">
                <a:latin typeface="Calibri"/>
                <a:ea typeface="Calibri"/>
                <a:cs typeface="Calibri"/>
                <a:sym typeface="Calibri"/>
              </a:rPr>
              <a:t>Helps us to achieve balance among all of the parts</a:t>
            </a:r>
            <a:endParaRPr sz="2200">
              <a:latin typeface="Calibri"/>
              <a:ea typeface="Calibri"/>
              <a:cs typeface="Calibri"/>
              <a:sym typeface="Calibri"/>
            </a:endParaRPr>
          </a:p>
          <a:p>
            <a:pPr indent="-342900" lvl="0" marL="342900" rtl="0" algn="just">
              <a:lnSpc>
                <a:spcPct val="107000"/>
              </a:lnSpc>
              <a:spcBef>
                <a:spcPts val="1600"/>
              </a:spcBef>
              <a:spcAft>
                <a:spcPts val="0"/>
              </a:spcAft>
              <a:buSzPts val="1760"/>
              <a:buFont typeface="Noto Sans Symbols"/>
              <a:buChar char="∙"/>
            </a:pPr>
            <a:r>
              <a:rPr lang="en-US" sz="2200">
                <a:latin typeface="Calibri"/>
                <a:ea typeface="Calibri"/>
                <a:cs typeface="Calibri"/>
                <a:sym typeface="Calibri"/>
              </a:rPr>
              <a:t>Helps us to plan transitions, especially from the existing system to our new system and its improved capabilities</a:t>
            </a:r>
            <a:endParaRPr sz="2200">
              <a:latin typeface="Calibri"/>
              <a:ea typeface="Calibri"/>
              <a:cs typeface="Calibri"/>
              <a:sym typeface="Calibri"/>
            </a:endParaRPr>
          </a:p>
          <a:p>
            <a:pPr indent="-342900" lvl="0" marL="342900" rtl="0" algn="just">
              <a:lnSpc>
                <a:spcPct val="107000"/>
              </a:lnSpc>
              <a:spcBef>
                <a:spcPts val="1600"/>
              </a:spcBef>
              <a:spcAft>
                <a:spcPts val="0"/>
              </a:spcAft>
              <a:buSzPts val="1760"/>
              <a:buFont typeface="Noto Sans Symbols"/>
              <a:buChar char="∙"/>
            </a:pPr>
            <a:r>
              <a:rPr lang="en-US" sz="2200">
                <a:latin typeface="Calibri"/>
                <a:ea typeface="Calibri"/>
                <a:cs typeface="Calibri"/>
                <a:sym typeface="Calibri"/>
              </a:rPr>
              <a:t>Helps us to identify all of the social factors that we must overcome in order to be allowed to implement our new system, and helps us create the data that will be used to justify the transition</a:t>
            </a:r>
            <a:endParaRPr sz="2200">
              <a:latin typeface="Calibri"/>
              <a:ea typeface="Calibri"/>
              <a:cs typeface="Calibri"/>
              <a:sym typeface="Calibri"/>
            </a:endParaRPr>
          </a:p>
          <a:p>
            <a:pPr indent="-342900" lvl="0" marL="342900" rtl="0" algn="just">
              <a:lnSpc>
                <a:spcPct val="107000"/>
              </a:lnSpc>
              <a:spcBef>
                <a:spcPts val="1600"/>
              </a:spcBef>
              <a:spcAft>
                <a:spcPts val="0"/>
              </a:spcAft>
              <a:buSzPts val="1760"/>
              <a:buFont typeface="Noto Sans Symbols"/>
              <a:buChar char="∙"/>
            </a:pPr>
            <a:r>
              <a:rPr lang="en-US" sz="2200">
                <a:latin typeface="Calibri"/>
                <a:ea typeface="Calibri"/>
                <a:cs typeface="Calibri"/>
                <a:sym typeface="Calibri"/>
              </a:rPr>
              <a:t>Helps us optimize at the systems level, rather than just optimizing each component</a:t>
            </a:r>
            <a:endParaRPr sz="2200"/>
          </a:p>
        </p:txBody>
      </p:sp>
      <p:sp>
        <p:nvSpPr>
          <p:cNvPr id="186" name="Google Shape;186;p6"/>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7"/>
          <p:cNvSpPr txBox="1"/>
          <p:nvPr>
            <p:ph type="title"/>
          </p:nvPr>
        </p:nvSpPr>
        <p:spPr>
          <a:xfrm>
            <a:off x="2603241" y="396576"/>
            <a:ext cx="7810267" cy="890686"/>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Clr>
                <a:schemeClr val="lt2"/>
              </a:buClr>
              <a:buSzPts val="3300"/>
              <a:buFont typeface="Calibri"/>
              <a:buNone/>
            </a:pPr>
            <a:r>
              <a:rPr b="1" lang="en-US" sz="3300">
                <a:latin typeface="Calibri"/>
                <a:ea typeface="Calibri"/>
                <a:cs typeface="Calibri"/>
                <a:sym typeface="Calibri"/>
              </a:rPr>
              <a:t>Key characteristics of the systems method:</a:t>
            </a:r>
            <a:endParaRPr sz="3300"/>
          </a:p>
        </p:txBody>
      </p:sp>
      <p:sp>
        <p:nvSpPr>
          <p:cNvPr id="192" name="Google Shape;192;p7"/>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Work through hierarchies, using a technique that we call decomposition</a:t>
            </a:r>
            <a:endParaRPr>
              <a:latin typeface="Calibri"/>
              <a:ea typeface="Calibri"/>
              <a:cs typeface="Calibri"/>
              <a:sym typeface="Calibri"/>
            </a:endParaRPr>
          </a:p>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Transparent, credible connection of technical decisions to operational performance predictions and parameters</a:t>
            </a:r>
            <a:endParaRPr>
              <a:latin typeface="Calibri"/>
              <a:ea typeface="Calibri"/>
              <a:cs typeface="Calibri"/>
              <a:sym typeface="Calibri"/>
            </a:endParaRPr>
          </a:p>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A life-cycle model, usually separating development, operational, sustainment, and disposal, and within the development, separating requirements, design, implementation, integration, validation – usually iterated at multiple levels of the hierarchy</a:t>
            </a:r>
            <a:endParaRPr>
              <a:latin typeface="Calibri"/>
              <a:ea typeface="Calibri"/>
              <a:cs typeface="Calibri"/>
              <a:sym typeface="Calibri"/>
            </a:endParaRPr>
          </a:p>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Iterative progress through a set of life-cycle stages</a:t>
            </a:r>
            <a:endParaRPr>
              <a:latin typeface="Calibri"/>
              <a:ea typeface="Calibri"/>
              <a:cs typeface="Calibri"/>
              <a:sym typeface="Calibri"/>
            </a:endParaRPr>
          </a:p>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Use of systems-level performance prediction, in order to achieve the desired optimization at the systems level</a:t>
            </a:r>
            <a:endParaRPr>
              <a:latin typeface="Calibri"/>
              <a:ea typeface="Calibri"/>
              <a:cs typeface="Calibri"/>
              <a:sym typeface="Calibri"/>
            </a:endParaRPr>
          </a:p>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Use of written processes to guide the work</a:t>
            </a:r>
            <a:endParaRPr>
              <a:latin typeface="Calibri"/>
              <a:ea typeface="Calibri"/>
              <a:cs typeface="Calibri"/>
              <a:sym typeface="Calibri"/>
            </a:endParaRPr>
          </a:p>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To capture other people’s mistakes and lessons learned</a:t>
            </a:r>
            <a:endParaRPr>
              <a:latin typeface="Calibri"/>
              <a:ea typeface="Calibri"/>
              <a:cs typeface="Calibri"/>
              <a:sym typeface="Calibri"/>
            </a:endParaRPr>
          </a:p>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To operate at scale, and to do so consistently</a:t>
            </a:r>
            <a:endParaRPr>
              <a:latin typeface="Calibri"/>
              <a:ea typeface="Calibri"/>
              <a:cs typeface="Calibri"/>
              <a:sym typeface="Calibri"/>
            </a:endParaRPr>
          </a:p>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Use of reviews and decision gates</a:t>
            </a:r>
            <a:endParaRPr>
              <a:latin typeface="Calibri"/>
              <a:ea typeface="Calibri"/>
              <a:cs typeface="Calibri"/>
              <a:sym typeface="Calibri"/>
            </a:endParaRPr>
          </a:p>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Standardized engineering views, to help us communicate</a:t>
            </a:r>
            <a:endParaRPr>
              <a:latin typeface="Calibri"/>
              <a:ea typeface="Calibri"/>
              <a:cs typeface="Calibri"/>
              <a:sym typeface="Calibri"/>
            </a:endParaRPr>
          </a:p>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Identification of the desired emergent characteristics that result from the system as a whole</a:t>
            </a:r>
            <a:endParaRPr>
              <a:latin typeface="Calibri"/>
              <a:ea typeface="Calibri"/>
              <a:cs typeface="Calibri"/>
              <a:sym typeface="Calibri"/>
            </a:endParaRPr>
          </a:p>
          <a:p>
            <a:pPr indent="-342900" lvl="0" marL="342900" rtl="0" algn="just">
              <a:spcBef>
                <a:spcPts val="0"/>
              </a:spcBef>
              <a:spcAft>
                <a:spcPts val="0"/>
              </a:spcAft>
              <a:buSzPts val="1600"/>
              <a:buFont typeface="Noto Sans Symbols"/>
              <a:buChar char="∙"/>
            </a:pPr>
            <a:r>
              <a:rPr lang="en-US">
                <a:latin typeface="Calibri"/>
                <a:ea typeface="Calibri"/>
                <a:cs typeface="Calibri"/>
                <a:sym typeface="Calibri"/>
              </a:rPr>
              <a:t>Obtaining these emergent characteristics is why we build systems!</a:t>
            </a:r>
            <a:endParaRPr/>
          </a:p>
        </p:txBody>
      </p:sp>
      <p:sp>
        <p:nvSpPr>
          <p:cNvPr id="193" name="Google Shape;193;p7"/>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8"/>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199" name="Google Shape;199;p8"/>
          <p:cNvSpPr txBox="1"/>
          <p:nvPr>
            <p:ph idx="1" type="body"/>
          </p:nvPr>
        </p:nvSpPr>
        <p:spPr>
          <a:xfrm>
            <a:off x="2440225" y="5747657"/>
            <a:ext cx="8490859" cy="435842"/>
          </a:xfrm>
          <a:prstGeom prst="rect">
            <a:avLst/>
          </a:prstGeom>
          <a:noFill/>
          <a:ln>
            <a:noFill/>
          </a:ln>
        </p:spPr>
        <p:txBody>
          <a:bodyPr anchorCtr="0" anchor="t" bIns="45700" lIns="91425" spcFirstLastPara="1" rIns="91425" wrap="square" tIns="45700">
            <a:noAutofit/>
          </a:bodyPr>
          <a:lstStyle/>
          <a:p>
            <a:pPr indent="-450215" lvl="0" marL="793115" rtl="0" algn="just">
              <a:lnSpc>
                <a:spcPct val="107000"/>
              </a:lnSpc>
              <a:spcBef>
                <a:spcPts val="0"/>
              </a:spcBef>
              <a:spcAft>
                <a:spcPts val="0"/>
              </a:spcAft>
              <a:buSzPts val="1440"/>
              <a:buChar char="►"/>
            </a:pPr>
            <a:r>
              <a:rPr b="1" lang="en-US" sz="1800">
                <a:latin typeface="Calibri"/>
                <a:ea typeface="Calibri"/>
                <a:cs typeface="Calibri"/>
                <a:sym typeface="Calibri"/>
              </a:rPr>
              <a:t>Figure 1.1</a:t>
            </a:r>
            <a:r>
              <a:rPr lang="en-US" sz="1800">
                <a:latin typeface="Calibri"/>
                <a:ea typeface="Calibri"/>
                <a:cs typeface="Calibri"/>
                <a:sym typeface="Calibri"/>
              </a:rPr>
              <a:t> An example of decomposing a system into a hierarchy</a:t>
            </a:r>
            <a:endParaRPr/>
          </a:p>
        </p:txBody>
      </p:sp>
      <p:sp>
        <p:nvSpPr>
          <p:cNvPr id="200" name="Google Shape;200;p8"/>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pic>
        <p:nvPicPr>
          <p:cNvPr id="201" name="Google Shape;201;p8"/>
          <p:cNvPicPr preferRelativeResize="0"/>
          <p:nvPr/>
        </p:nvPicPr>
        <p:blipFill rotWithShape="1">
          <a:blip r:embed="rId3">
            <a:alphaModFix/>
          </a:blip>
          <a:srcRect b="0" l="0" r="0" t="0"/>
          <a:stretch/>
        </p:blipFill>
        <p:spPr>
          <a:xfrm>
            <a:off x="2272276" y="1175294"/>
            <a:ext cx="8826759" cy="433855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9"/>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207" name="Google Shape;207;p9"/>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285750" lvl="0" marL="354013" rtl="0" algn="just">
              <a:lnSpc>
                <a:spcPct val="107000"/>
              </a:lnSpc>
              <a:spcBef>
                <a:spcPts val="0"/>
              </a:spcBef>
              <a:spcAft>
                <a:spcPts val="0"/>
              </a:spcAft>
              <a:buSzPts val="1600"/>
              <a:buChar char="►"/>
            </a:pPr>
            <a:r>
              <a:rPr lang="en-US">
                <a:latin typeface="Calibri"/>
                <a:ea typeface="Calibri"/>
                <a:cs typeface="Calibri"/>
                <a:sym typeface="Calibri"/>
              </a:rPr>
              <a:t>In the previous lesson, we introduced the idea of a project life‐cycle, a series of steps or stages through which the project moves as it progresses. </a:t>
            </a:r>
            <a:endParaRPr>
              <a:latin typeface="Calibri"/>
              <a:ea typeface="Calibri"/>
              <a:cs typeface="Calibri"/>
              <a:sym typeface="Calibri"/>
            </a:endParaRPr>
          </a:p>
          <a:p>
            <a:pPr indent="-285750" lvl="0" marL="354013" rtl="0" algn="just">
              <a:lnSpc>
                <a:spcPct val="107000"/>
              </a:lnSpc>
              <a:spcBef>
                <a:spcPts val="1600"/>
              </a:spcBef>
              <a:spcAft>
                <a:spcPts val="0"/>
              </a:spcAft>
              <a:buSzPts val="1600"/>
              <a:buChar char="►"/>
            </a:pPr>
            <a:r>
              <a:rPr lang="en-US">
                <a:latin typeface="Calibri"/>
                <a:ea typeface="Calibri"/>
                <a:cs typeface="Calibri"/>
                <a:sym typeface="Calibri"/>
              </a:rPr>
              <a:t>Next, we will try describe each stage together:</a:t>
            </a:r>
            <a:endParaRPr>
              <a:latin typeface="Calibri"/>
              <a:ea typeface="Calibri"/>
              <a:cs typeface="Calibri"/>
              <a:sym typeface="Calibri"/>
            </a:endParaRPr>
          </a:p>
          <a:p>
            <a:pPr indent="-285750" lvl="0" marL="354013" rtl="0" algn="just">
              <a:lnSpc>
                <a:spcPct val="107000"/>
              </a:lnSpc>
              <a:spcBef>
                <a:spcPts val="1600"/>
              </a:spcBef>
              <a:spcAft>
                <a:spcPts val="0"/>
              </a:spcAft>
              <a:buSzPts val="1600"/>
              <a:buFont typeface="Arial"/>
              <a:buChar char="•"/>
            </a:pPr>
            <a:r>
              <a:rPr b="1" i="1" lang="en-US">
                <a:latin typeface="Calibri"/>
                <a:ea typeface="Calibri"/>
                <a:cs typeface="Calibri"/>
                <a:sym typeface="Calibri"/>
              </a:rPr>
              <a:t>The need and the idea</a:t>
            </a:r>
            <a:r>
              <a:rPr lang="en-US">
                <a:latin typeface="Calibri"/>
                <a:ea typeface="Calibri"/>
                <a:cs typeface="Calibri"/>
                <a:sym typeface="Calibri"/>
              </a:rPr>
              <a:t>. In this stage, we try to understand the stakeholders, their needs, and their constraints. What is their mission? How do they do it? What is their product? How do they do their mission today? Why is that how they do it? What constrains the possibilities? What do they value? How do they measure that value? We also look at technology, techniques, and capabilities that are available to use in building the system. What can they really accomplish? What are their limits and side‐effects? How mature are they (e.g. reliability, consistency, safety, predictability, manufacturability, etc.)? Can they be used productively in ways other than their original intent? In this stage, we are trying to understand broad needs and potential enablers, but not yet trying to define specific requirements.</a:t>
            </a:r>
            <a:endParaRPr/>
          </a:p>
        </p:txBody>
      </p:sp>
      <p:sp>
        <p:nvSpPr>
          <p:cNvPr id="208" name="Google Shape;208;p9"/>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0"/>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214" name="Google Shape;214;p10"/>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285750" lvl="0" marL="285750" rtl="0" algn="just">
              <a:lnSpc>
                <a:spcPct val="107000"/>
              </a:lnSpc>
              <a:spcBef>
                <a:spcPts val="0"/>
              </a:spcBef>
              <a:spcAft>
                <a:spcPts val="0"/>
              </a:spcAft>
              <a:buSzPts val="1600"/>
              <a:buFont typeface="Arial"/>
              <a:buChar char="•"/>
            </a:pPr>
            <a:r>
              <a:rPr b="1" i="1" lang="en-US">
                <a:latin typeface="Calibri"/>
                <a:ea typeface="Calibri"/>
                <a:cs typeface="Calibri"/>
                <a:sym typeface="Calibri"/>
              </a:rPr>
              <a:t>Requirements.</a:t>
            </a:r>
            <a:r>
              <a:rPr lang="en-US">
                <a:latin typeface="Calibri"/>
                <a:ea typeface="Calibri"/>
                <a:cs typeface="Calibri"/>
                <a:sym typeface="Calibri"/>
              </a:rPr>
              <a:t> The formal statement of what the new system is supposed to do, and how well it is supposed to do it. What is a qualitative statement of a capability? For example, “The car shall be able to travel in both the forward and reverse directions, and the direction of travel shall be selectable by the driver.” The how well is a quantitative statement. For example, “The car shall average 30 miles per gallon of fuel under the following conditions: X, Y, and Z,” or “The noise level inside of the car shall not exceed 55 dB at speeds below 70 miles per hour while traveling on road surfaces that meet the following conditions: A, B, and C.” Requirements (of both types) are written down and placed into documents called specifications. Meeting the requirements, as documented in the specifications, is usually mandatory; that is, you may not get paid (or may get paid less) if the system you deliver at the end does not meet every single requirement in the specifications. Requirements – like so much else in systems engineering – are created in a hierarchy: we create requirements for the system as a whole, and then for the major functional elements of the system, and perhaps even a level below that; we do this using the decomposition process.</a:t>
            </a:r>
            <a:endParaRPr/>
          </a:p>
        </p:txBody>
      </p:sp>
      <p:sp>
        <p:nvSpPr>
          <p:cNvPr id="215" name="Google Shape;215;p10"/>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1"/>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221" name="Google Shape;221;p11"/>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342900" lvl="0" marL="354013" rtl="0" algn="just">
              <a:lnSpc>
                <a:spcPct val="107000"/>
              </a:lnSpc>
              <a:spcBef>
                <a:spcPts val="0"/>
              </a:spcBef>
              <a:spcAft>
                <a:spcPts val="0"/>
              </a:spcAft>
              <a:buSzPts val="1600"/>
              <a:buFont typeface="Arial"/>
              <a:buChar char="•"/>
            </a:pPr>
            <a:r>
              <a:rPr b="1" i="1" lang="en-US">
                <a:latin typeface="Calibri"/>
                <a:ea typeface="Calibri"/>
                <a:cs typeface="Calibri"/>
                <a:sym typeface="Calibri"/>
              </a:rPr>
              <a:t>Design.</a:t>
            </a:r>
            <a:r>
              <a:rPr lang="en-US">
                <a:latin typeface="Calibri"/>
                <a:ea typeface="Calibri"/>
                <a:cs typeface="Calibri"/>
                <a:sym typeface="Calibri"/>
              </a:rPr>
              <a:t> The requirements say what the system is supposed to do, and how well it is supposed to do it. The design, on the other hand, says how all of this is supposed to be accomplished; for example, will our car use a gasoline engine, a diesel engine, or a battery with an electric motor. The design will likely be quite technical at times, specifying, for example, particular algorithms, particular materials, particular structural methods, and so forth. The design, like the requirements, is also created in a hierarchy: for the system as a whole, for the major components of the system, and so forth. Note, however, that the hierarchies for the requirements and the design are seldom, if ever, the same: one is a decomposition of what and how well, the other a decomposition of how. The two hierarchies are related, but they are not the same. The top level of the design hierarchy describes how the system as a whole will be implemented, and in particular, will describe how we are to achieve the emergent behavior desired for our system. Lower levels of the design hierarchy describe successively smaller pieces of our system, and how those pieces interact. The lowest level of the design hierarchy describes how each of the smallest pieces is to work internally.</a:t>
            </a:r>
            <a:endParaRPr/>
          </a:p>
        </p:txBody>
      </p:sp>
      <p:sp>
        <p:nvSpPr>
          <p:cNvPr id="222" name="Google Shape;222;p11"/>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2"/>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228" name="Google Shape;228;p12"/>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342900" lvl="0" marL="354013" rtl="0" algn="just">
              <a:lnSpc>
                <a:spcPct val="107000"/>
              </a:lnSpc>
              <a:spcBef>
                <a:spcPts val="0"/>
              </a:spcBef>
              <a:spcAft>
                <a:spcPts val="0"/>
              </a:spcAft>
              <a:buSzPts val="2000"/>
              <a:buFont typeface="Arial"/>
              <a:buChar char="•"/>
            </a:pPr>
            <a:r>
              <a:rPr b="1" i="1" lang="en-US" sz="2500">
                <a:latin typeface="Calibri"/>
                <a:ea typeface="Calibri"/>
                <a:cs typeface="Calibri"/>
                <a:sym typeface="Calibri"/>
              </a:rPr>
              <a:t>Implementation.</a:t>
            </a:r>
            <a:r>
              <a:rPr lang="en-US" sz="2500">
                <a:latin typeface="Calibri"/>
                <a:ea typeface="Calibri"/>
                <a:cs typeface="Calibri"/>
                <a:sym typeface="Calibri"/>
              </a:rPr>
              <a:t> Through the decomposition process embodied in the hierarchy for the design, we arrive at the bottom of our top‐down definition process: the naming and describing of each of the little pieces into which we have decomposed our system through the design process. We now have requirements specifications and designs for all of these little pieces and, therefore, we are ready to go and build them. Any given such piece might consist entirely of hardware; or entirely of software; or entirely of data; or some combination thereof. We may not need a hierarchy for this stage; we may commission a set of independent teams each to build one or more of those little pieces.</a:t>
            </a:r>
            <a:endParaRPr sz="2500"/>
          </a:p>
        </p:txBody>
      </p:sp>
      <p:sp>
        <p:nvSpPr>
          <p:cNvPr id="229" name="Google Shape;229;p12"/>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3"/>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235" name="Google Shape;235;p13"/>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342900" lvl="0" marL="342900" rtl="0" algn="just">
              <a:lnSpc>
                <a:spcPct val="107000"/>
              </a:lnSpc>
              <a:spcBef>
                <a:spcPts val="0"/>
              </a:spcBef>
              <a:spcAft>
                <a:spcPts val="0"/>
              </a:spcAft>
              <a:buSzPts val="1600"/>
              <a:buFont typeface="Arial"/>
              <a:buChar char="•"/>
            </a:pPr>
            <a:r>
              <a:rPr b="1" i="1" lang="en-US">
                <a:latin typeface="Calibri"/>
                <a:ea typeface="Calibri"/>
                <a:cs typeface="Calibri"/>
                <a:sym typeface="Calibri"/>
              </a:rPr>
              <a:t>Integration. </a:t>
            </a:r>
            <a:r>
              <a:rPr lang="en-US">
                <a:latin typeface="Calibri"/>
                <a:ea typeface="Calibri"/>
                <a:cs typeface="Calibri"/>
                <a:sym typeface="Calibri"/>
              </a:rPr>
              <a:t>When people started building systems, especially systems with lots of software in them, their original concept was to finish all of the implementations, then put all of the pieces together, and then proceed to test the system. It was quickly dis- covered that this seldom worked in a predictable and consistent fashion. The complete system, with its hundreds of separate parts and lots of software (nowadays, perhaps millions of lines of software code), turns out to be too complex for this sort of put‐it‐together‐all‐at‐once approach to work. So, gradually, the need for a phase between implementation and testing was recognized, which we now term integration. The purpose of the integration phase is to put the parts together, at first in small subsets of the whole, and gradually work one’s way through the integration of ever-larger subassemblies toward having the entire system. At this stage, we are not yet testing the system; instead, we are just trying to make it operate in an approximately correct fashion. Distinguishing integration from testing has been a gigantic boon to systems engineering and engineering project management; many projects today, however, still neglect the integration stage and usually suffer greatly from that neglect. We will talk much more about the integration stage in the next lesson.</a:t>
            </a:r>
            <a:endParaRPr/>
          </a:p>
        </p:txBody>
      </p:sp>
      <p:sp>
        <p:nvSpPr>
          <p:cNvPr id="236" name="Google Shape;236;p13"/>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4"/>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242" name="Google Shape;242;p14"/>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285750" lvl="0" marL="285750" rtl="0" algn="just">
              <a:lnSpc>
                <a:spcPct val="107000"/>
              </a:lnSpc>
              <a:spcBef>
                <a:spcPts val="0"/>
              </a:spcBef>
              <a:spcAft>
                <a:spcPts val="0"/>
              </a:spcAft>
              <a:buSzPts val="1680"/>
              <a:buFont typeface="Arial"/>
              <a:buChar char="•"/>
            </a:pPr>
            <a:r>
              <a:rPr b="1" i="1" lang="en-US" sz="2100">
                <a:latin typeface="Calibri"/>
                <a:ea typeface="Calibri"/>
                <a:cs typeface="Calibri"/>
                <a:sym typeface="Calibri"/>
              </a:rPr>
              <a:t>Testing.</a:t>
            </a:r>
            <a:r>
              <a:rPr lang="en-US" sz="2100">
                <a:latin typeface="Calibri"/>
                <a:ea typeface="Calibri"/>
                <a:cs typeface="Calibri"/>
                <a:sym typeface="Calibri"/>
              </a:rPr>
              <a:t> Having conducted implementation (which builds all of the pieces of our system) and integration (which assembles all of the pieces of our system, and sorts out enough problems that the system operates in a reasonably correct fashion), we can then turn to the problem of testing our system. For most systems, we will do two different types of testing. First, we have our specifications that contain our requirements: the mandatory statements of what and how well for our system. We have to conduct some type of rigorous process to make sure that our system meets each and every one of these requirements. Therefore, we must also assess a set of more subjective matters, such as “Can this system be used by the intended users, or is it too difficult for people with their education, experience, and training?” Or perhaps our systems are used by people who are in stressful situations (such as power plant operators, police, ambulance dispatchers, doctors, or soldiers); is the system designed in such a way that it can realistically be used by people under such stresses with only a reasonable number of errors? </a:t>
            </a:r>
            <a:endParaRPr sz="2100"/>
          </a:p>
        </p:txBody>
      </p:sp>
      <p:sp>
        <p:nvSpPr>
          <p:cNvPr id="243" name="Google Shape;243;p14"/>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5"/>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249" name="Google Shape;249;p15"/>
          <p:cNvSpPr txBox="1"/>
          <p:nvPr>
            <p:ph idx="1" type="body"/>
          </p:nvPr>
        </p:nvSpPr>
        <p:spPr>
          <a:xfrm>
            <a:off x="1744823" y="1287262"/>
            <a:ext cx="10039740" cy="5174161"/>
          </a:xfrm>
          <a:prstGeom prst="rect">
            <a:avLst/>
          </a:prstGeom>
          <a:noFill/>
          <a:ln>
            <a:noFill/>
          </a:ln>
        </p:spPr>
        <p:txBody>
          <a:bodyPr anchorCtr="0" anchor="t" bIns="45700" lIns="91425" spcFirstLastPara="1" rIns="91425" wrap="square" tIns="45700">
            <a:noAutofit/>
          </a:bodyPr>
          <a:lstStyle/>
          <a:p>
            <a:pPr indent="-342900" lvl="0" marL="342900" rtl="0" algn="just">
              <a:lnSpc>
                <a:spcPct val="107000"/>
              </a:lnSpc>
              <a:spcBef>
                <a:spcPts val="0"/>
              </a:spcBef>
              <a:spcAft>
                <a:spcPts val="0"/>
              </a:spcAft>
              <a:buSzPts val="1600"/>
              <a:buFont typeface="Noto Sans Symbols"/>
              <a:buChar char="∙"/>
            </a:pPr>
            <a:r>
              <a:rPr b="1" i="1" lang="en-US">
                <a:latin typeface="Calibri"/>
                <a:ea typeface="Calibri"/>
                <a:cs typeface="Calibri"/>
                <a:sym typeface="Calibri"/>
              </a:rPr>
              <a:t>Production.</a:t>
            </a:r>
            <a:r>
              <a:rPr lang="en-US">
                <a:latin typeface="Calibri"/>
                <a:ea typeface="Calibri"/>
                <a:cs typeface="Calibri"/>
                <a:sym typeface="Calibri"/>
              </a:rPr>
              <a:t> Our system development (e.g. all of the life‐cycle stages through testing) yields us one copy of our system. Sometimes – such as for a satellite project – that is the only copy of our system that we will build. But more often, we then make additional copies of our system. This making of additional copies of our system is called production. Production may range in scale from making 10 copies to 1000 copies, to 1 000 000 copies, or today, even 100 000 000 copies. The techniques used for production will need to vary significantly, depending on the scale of the production required. We must also perform some testing to ensure that our production copies are correct; this testing is usually far less extent than the testing we perform on the first article, however.</a:t>
            </a:r>
            <a:endParaRPr>
              <a:latin typeface="Calibri"/>
              <a:ea typeface="Calibri"/>
              <a:cs typeface="Calibri"/>
              <a:sym typeface="Calibri"/>
            </a:endParaRPr>
          </a:p>
          <a:p>
            <a:pPr indent="-342900" lvl="0" marL="342900" rtl="0" algn="just">
              <a:lnSpc>
                <a:spcPct val="107000"/>
              </a:lnSpc>
              <a:spcBef>
                <a:spcPts val="1600"/>
              </a:spcBef>
              <a:spcAft>
                <a:spcPts val="0"/>
              </a:spcAft>
              <a:buSzPts val="1600"/>
              <a:buFont typeface="Noto Sans Symbols"/>
              <a:buChar char="∙"/>
            </a:pPr>
            <a:r>
              <a:rPr b="1" i="1" lang="en-US">
                <a:latin typeface="Calibri"/>
                <a:ea typeface="Calibri"/>
                <a:cs typeface="Calibri"/>
                <a:sym typeface="Calibri"/>
              </a:rPr>
              <a:t>Deployment</a:t>
            </a:r>
            <a:r>
              <a:rPr lang="en-US">
                <a:latin typeface="Calibri"/>
                <a:ea typeface="Calibri"/>
                <a:cs typeface="Calibri"/>
                <a:sym typeface="Calibri"/>
              </a:rPr>
              <a:t>. Our system needs to be placed into service. That is often a complicated endeavor on its own. For example, a satellite needs to be launched into space. Or a new billing system probably needs to be operated in parallel with the existing billing system for a while, before we disconnect the existing billing system and switch over to the new one. Or our millions of new mobile phones need to be sent to retailers and sold. This process of placing our new system into service is called deployment.</a:t>
            </a:r>
            <a:endParaRPr/>
          </a:p>
        </p:txBody>
      </p:sp>
      <p:sp>
        <p:nvSpPr>
          <p:cNvPr id="250" name="Google Shape;250;p15"/>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6"/>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256" name="Google Shape;256;p16"/>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285750" lvl="0" marL="354013" rtl="0" algn="just">
              <a:lnSpc>
                <a:spcPct val="107000"/>
              </a:lnSpc>
              <a:spcBef>
                <a:spcPts val="0"/>
              </a:spcBef>
              <a:spcAft>
                <a:spcPts val="0"/>
              </a:spcAft>
              <a:buSzPts val="1840"/>
              <a:buFont typeface="Arial"/>
              <a:buChar char="•"/>
            </a:pPr>
            <a:r>
              <a:rPr b="1" i="1" lang="en-US" sz="2300">
                <a:latin typeface="Calibri"/>
                <a:ea typeface="Calibri"/>
                <a:cs typeface="Calibri"/>
                <a:sym typeface="Calibri"/>
              </a:rPr>
              <a:t>Use in actual operation</a:t>
            </a:r>
            <a:r>
              <a:rPr lang="en-US" sz="2300">
                <a:latin typeface="Calibri"/>
                <a:ea typeface="Calibri"/>
                <a:cs typeface="Calibri"/>
                <a:sym typeface="Calibri"/>
              </a:rPr>
              <a:t>. Once our system is in actual use (e.g. we have completed a successful deployment), it can finally be used by the intended users, and bring them the benefits for which it was designed. But those users need support: someone has to create training materials for the new system, and perhaps even conduct actual training classes. Things break, and someone has to diagnose and fix them. To affect those repairs, we will need replacement parts; we need someone to make those replacement parts. It is likely that we will continue to find errors in the system – even after the test program has been completed – and we will need to fix those errors. Most systems are operated for a long time, and our users expect us to design and implement improvements to the system over the course of the time that the system is operated. There are many other, related aspects of supporting our new system's ineffective operations.</a:t>
            </a:r>
            <a:endParaRPr sz="2300"/>
          </a:p>
        </p:txBody>
      </p:sp>
      <p:sp>
        <p:nvSpPr>
          <p:cNvPr id="257" name="Google Shape;257;p16"/>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17"/>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263" name="Google Shape;263;p17"/>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282575" lvl="0" marL="282575" rtl="0" algn="just">
              <a:lnSpc>
                <a:spcPct val="107000"/>
              </a:lnSpc>
              <a:spcBef>
                <a:spcPts val="0"/>
              </a:spcBef>
              <a:spcAft>
                <a:spcPts val="0"/>
              </a:spcAft>
              <a:buSzPts val="1680"/>
              <a:buFont typeface="Arial"/>
              <a:buChar char="•"/>
            </a:pPr>
            <a:r>
              <a:rPr b="1" i="1" lang="en-US" sz="2100">
                <a:latin typeface="Calibri"/>
                <a:ea typeface="Calibri"/>
                <a:cs typeface="Calibri"/>
                <a:sym typeface="Calibri"/>
              </a:rPr>
              <a:t>Phase‐out and disposal</a:t>
            </a:r>
            <a:r>
              <a:rPr lang="en-US" sz="2100">
                <a:latin typeface="Calibri"/>
                <a:ea typeface="Calibri"/>
                <a:cs typeface="Calibri"/>
                <a:sym typeface="Calibri"/>
              </a:rPr>
              <a:t>. All good things come to an end, and someday – perhaps long after we have retired – our system will reach the end of its usable lifetime and will need to be taken out of service. This can be a very complicated and expensive activity on its own, and in such cases, methods to implement the retirement and disposal of the system should be designed into the system from the very beginning. A satellite might need a special rocket motor to deorbit the satellite so that it burns up in the Earth’s atmosphere. A nuclear power plant needs to be designed so that all of the radioactive materials can be taken out when they are expended, and then properly stored or reprocessed. Even mobile phones (and other consumer devices that contain batteries) need special disposal procedures so that we do not create inappropriate dangers through pollution caused by old batteries. In other cases, we may have to figure out how to safely retire and dispose of a system where no such preparations were made. The world has many dams, for example; all have finite lifetimes, but methods, materials, and funds to dispose of them are seldom worked out until the dam is ready to be retired.</a:t>
            </a:r>
            <a:endParaRPr sz="2100"/>
          </a:p>
        </p:txBody>
      </p:sp>
      <p:sp>
        <p:nvSpPr>
          <p:cNvPr id="264" name="Google Shape;264;p17"/>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8"/>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270" name="Google Shape;270;p18"/>
          <p:cNvSpPr txBox="1"/>
          <p:nvPr>
            <p:ph idx="1" type="body"/>
          </p:nvPr>
        </p:nvSpPr>
        <p:spPr>
          <a:xfrm>
            <a:off x="2524202" y="5812971"/>
            <a:ext cx="7216957" cy="435842"/>
          </a:xfrm>
          <a:prstGeom prst="rect">
            <a:avLst/>
          </a:prstGeom>
          <a:noFill/>
          <a:ln>
            <a:noFill/>
          </a:ln>
        </p:spPr>
        <p:txBody>
          <a:bodyPr anchorCtr="0" anchor="t" bIns="45700" lIns="91425" spcFirstLastPara="1" rIns="91425" wrap="square" tIns="45700">
            <a:noAutofit/>
          </a:bodyPr>
          <a:lstStyle/>
          <a:p>
            <a:pPr indent="-450215" lvl="0" marL="793115" rtl="0" algn="just">
              <a:lnSpc>
                <a:spcPct val="107000"/>
              </a:lnSpc>
              <a:spcBef>
                <a:spcPts val="0"/>
              </a:spcBef>
              <a:spcAft>
                <a:spcPts val="0"/>
              </a:spcAft>
              <a:buSzPts val="1440"/>
              <a:buChar char="►"/>
            </a:pPr>
            <a:r>
              <a:rPr b="1" lang="en-US" sz="1800">
                <a:latin typeface="Calibri"/>
                <a:ea typeface="Calibri"/>
                <a:cs typeface="Calibri"/>
                <a:sym typeface="Calibri"/>
              </a:rPr>
              <a:t>Figure 1.2 </a:t>
            </a:r>
            <a:r>
              <a:rPr lang="en-US" sz="1800">
                <a:latin typeface="Calibri"/>
                <a:ea typeface="Calibri"/>
                <a:cs typeface="Calibri"/>
                <a:sym typeface="Calibri"/>
              </a:rPr>
              <a:t>A version of the stages of the project life‐cycle.</a:t>
            </a:r>
            <a:endParaRPr/>
          </a:p>
        </p:txBody>
      </p:sp>
      <p:sp>
        <p:nvSpPr>
          <p:cNvPr id="271" name="Google Shape;271;p18"/>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pic>
        <p:nvPicPr>
          <p:cNvPr id="272" name="Google Shape;272;p18"/>
          <p:cNvPicPr preferRelativeResize="0"/>
          <p:nvPr/>
        </p:nvPicPr>
        <p:blipFill rotWithShape="1">
          <a:blip r:embed="rId3">
            <a:alphaModFix/>
          </a:blip>
          <a:srcRect b="0" l="0" r="0" t="0"/>
          <a:stretch/>
        </p:blipFill>
        <p:spPr>
          <a:xfrm>
            <a:off x="1875453" y="1287262"/>
            <a:ext cx="9554547" cy="439508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9"/>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Motivation and Description</a:t>
            </a:r>
            <a:endParaRPr sz="4000"/>
          </a:p>
        </p:txBody>
      </p:sp>
      <p:sp>
        <p:nvSpPr>
          <p:cNvPr id="278" name="Google Shape;278;p19"/>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450215" lvl="0" marL="793115" rtl="0" algn="just">
              <a:lnSpc>
                <a:spcPct val="107000"/>
              </a:lnSpc>
              <a:spcBef>
                <a:spcPts val="0"/>
              </a:spcBef>
              <a:spcAft>
                <a:spcPts val="0"/>
              </a:spcAft>
              <a:buSzPts val="1600"/>
              <a:buChar char="►"/>
            </a:pPr>
            <a:r>
              <a:rPr lang="en-US">
                <a:latin typeface="Calibri"/>
                <a:ea typeface="Calibri"/>
                <a:cs typeface="Calibri"/>
                <a:sym typeface="Calibri"/>
              </a:rPr>
              <a:t>This is our basic system life‐cycle; every project may have its own small variations and changes in nomenclature, but the general intent is usually very similar to that which I have described.</a:t>
            </a:r>
            <a:endParaRPr>
              <a:latin typeface="Calibri"/>
              <a:ea typeface="Calibri"/>
              <a:cs typeface="Calibri"/>
              <a:sym typeface="Calibri"/>
            </a:endParaRPr>
          </a:p>
          <a:p>
            <a:pPr indent="-450215" lvl="0" marL="793115" rtl="0" algn="just">
              <a:lnSpc>
                <a:spcPct val="107000"/>
              </a:lnSpc>
              <a:spcBef>
                <a:spcPts val="600"/>
              </a:spcBef>
              <a:spcAft>
                <a:spcPts val="0"/>
              </a:spcAft>
              <a:buSzPts val="1600"/>
              <a:buChar char="►"/>
            </a:pPr>
            <a:r>
              <a:rPr lang="en-US">
                <a:latin typeface="Calibri"/>
                <a:ea typeface="Calibri"/>
                <a:cs typeface="Calibri"/>
                <a:sym typeface="Calibri"/>
              </a:rPr>
              <a:t>In each stage of the project life‐cycle, we perform a mixture of activities:</a:t>
            </a:r>
            <a:endParaRPr>
              <a:latin typeface="Calibri"/>
              <a:ea typeface="Calibri"/>
              <a:cs typeface="Calibri"/>
              <a:sym typeface="Calibri"/>
            </a:endParaRPr>
          </a:p>
          <a:p>
            <a:pPr indent="-342900" lvl="0" marL="1166813" rtl="0" algn="just">
              <a:lnSpc>
                <a:spcPct val="107000"/>
              </a:lnSpc>
              <a:spcBef>
                <a:spcPts val="600"/>
              </a:spcBef>
              <a:spcAft>
                <a:spcPts val="0"/>
              </a:spcAft>
              <a:buSzPts val="1600"/>
              <a:buFont typeface="Noto Sans Symbols"/>
              <a:buChar char="∙"/>
            </a:pPr>
            <a:r>
              <a:rPr lang="en-US">
                <a:latin typeface="Calibri"/>
                <a:ea typeface="Calibri"/>
                <a:cs typeface="Calibri"/>
                <a:sym typeface="Calibri"/>
              </a:rPr>
              <a:t>Technical</a:t>
            </a:r>
            <a:endParaRPr>
              <a:latin typeface="Calibri"/>
              <a:ea typeface="Calibri"/>
              <a:cs typeface="Calibri"/>
              <a:sym typeface="Calibri"/>
            </a:endParaRPr>
          </a:p>
          <a:p>
            <a:pPr indent="-342900" lvl="0" marL="1166813" rtl="0" algn="just">
              <a:lnSpc>
                <a:spcPct val="107000"/>
              </a:lnSpc>
              <a:spcBef>
                <a:spcPts val="600"/>
              </a:spcBef>
              <a:spcAft>
                <a:spcPts val="0"/>
              </a:spcAft>
              <a:buSzPts val="1600"/>
              <a:buFont typeface="Noto Sans Symbols"/>
              <a:buChar char="∙"/>
            </a:pPr>
            <a:r>
              <a:rPr lang="en-US">
                <a:latin typeface="Calibri"/>
                <a:ea typeface="Calibri"/>
                <a:cs typeface="Calibri"/>
                <a:sym typeface="Calibri"/>
              </a:rPr>
              <a:t>Project management</a:t>
            </a:r>
            <a:endParaRPr>
              <a:latin typeface="Calibri"/>
              <a:ea typeface="Calibri"/>
              <a:cs typeface="Calibri"/>
              <a:sym typeface="Calibri"/>
            </a:endParaRPr>
          </a:p>
          <a:p>
            <a:pPr indent="-342900" lvl="0" marL="1166813" rtl="0" algn="just">
              <a:lnSpc>
                <a:spcPct val="107000"/>
              </a:lnSpc>
              <a:spcBef>
                <a:spcPts val="600"/>
              </a:spcBef>
              <a:spcAft>
                <a:spcPts val="0"/>
              </a:spcAft>
              <a:buSzPts val="1600"/>
              <a:buFont typeface="Noto Sans Symbols"/>
              <a:buChar char="∙"/>
            </a:pPr>
            <a:r>
              <a:rPr lang="en-US">
                <a:latin typeface="Calibri"/>
                <a:ea typeface="Calibri"/>
                <a:cs typeface="Calibri"/>
                <a:sym typeface="Calibri"/>
              </a:rPr>
              <a:t>Agreements</a:t>
            </a:r>
            <a:endParaRPr>
              <a:latin typeface="Calibri"/>
              <a:ea typeface="Calibri"/>
              <a:cs typeface="Calibri"/>
              <a:sym typeface="Calibri"/>
            </a:endParaRPr>
          </a:p>
          <a:p>
            <a:pPr indent="-342900" lvl="0" marL="1166813" rtl="0" algn="just">
              <a:lnSpc>
                <a:spcPct val="107000"/>
              </a:lnSpc>
              <a:spcBef>
                <a:spcPts val="600"/>
              </a:spcBef>
              <a:spcAft>
                <a:spcPts val="0"/>
              </a:spcAft>
              <a:buSzPts val="1600"/>
              <a:buFont typeface="Noto Sans Symbols"/>
              <a:buChar char="∙"/>
            </a:pPr>
            <a:r>
              <a:rPr lang="en-US">
                <a:latin typeface="Calibri"/>
                <a:ea typeface="Calibri"/>
                <a:cs typeface="Calibri"/>
                <a:sym typeface="Calibri"/>
              </a:rPr>
              <a:t>Planning and replanning</a:t>
            </a:r>
            <a:endParaRPr>
              <a:latin typeface="Calibri"/>
              <a:ea typeface="Calibri"/>
              <a:cs typeface="Calibri"/>
              <a:sym typeface="Calibri"/>
            </a:endParaRPr>
          </a:p>
          <a:p>
            <a:pPr indent="-342900" lvl="0" marL="1166813" rtl="0" algn="just">
              <a:lnSpc>
                <a:spcPct val="107000"/>
              </a:lnSpc>
              <a:spcBef>
                <a:spcPts val="600"/>
              </a:spcBef>
              <a:spcAft>
                <a:spcPts val="0"/>
              </a:spcAft>
              <a:buSzPts val="1600"/>
              <a:buFont typeface="Noto Sans Symbols"/>
              <a:buChar char="∙"/>
            </a:pPr>
            <a:r>
              <a:rPr lang="en-US">
                <a:latin typeface="Calibri"/>
                <a:ea typeface="Calibri"/>
                <a:cs typeface="Calibri"/>
                <a:sym typeface="Calibri"/>
              </a:rPr>
              <a:t>Monitoring</a:t>
            </a:r>
            <a:endParaRPr>
              <a:latin typeface="Calibri"/>
              <a:ea typeface="Calibri"/>
              <a:cs typeface="Calibri"/>
              <a:sym typeface="Calibri"/>
            </a:endParaRPr>
          </a:p>
          <a:p>
            <a:pPr indent="-450215" lvl="0" marL="793115" rtl="0" algn="just">
              <a:lnSpc>
                <a:spcPct val="107000"/>
              </a:lnSpc>
              <a:spcBef>
                <a:spcPts val="600"/>
              </a:spcBef>
              <a:spcAft>
                <a:spcPts val="0"/>
              </a:spcAft>
              <a:buSzPts val="1600"/>
              <a:buChar char="►"/>
            </a:pPr>
            <a:r>
              <a:rPr lang="en-US">
                <a:latin typeface="Calibri"/>
                <a:ea typeface="Calibri"/>
                <a:cs typeface="Calibri"/>
                <a:sym typeface="Calibri"/>
              </a:rPr>
              <a:t>Each of these activities can and should be governed by a set of written guidelines – whose level of rigor and detail should be adapted to the needs of each particular project. An engineering process is simply a written description of the steps, guidelines, constraints, inputs, and outputs that we use to perform engineering activities.</a:t>
            </a:r>
            <a:endParaRPr>
              <a:latin typeface="Calibri"/>
              <a:ea typeface="Calibri"/>
              <a:cs typeface="Calibri"/>
              <a:sym typeface="Calibri"/>
            </a:endParaRPr>
          </a:p>
        </p:txBody>
      </p:sp>
      <p:sp>
        <p:nvSpPr>
          <p:cNvPr id="279" name="Google Shape;279;p19"/>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0"/>
          <p:cNvSpPr txBox="1"/>
          <p:nvPr>
            <p:ph type="title"/>
          </p:nvPr>
        </p:nvSpPr>
        <p:spPr>
          <a:xfrm>
            <a:off x="4236098" y="396576"/>
            <a:ext cx="6177409" cy="890686"/>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Progress Through the Stages</a:t>
            </a:r>
            <a:endParaRPr sz="4000"/>
          </a:p>
        </p:txBody>
      </p:sp>
      <p:sp>
        <p:nvSpPr>
          <p:cNvPr id="285" name="Google Shape;285;p20"/>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450215" lvl="0" marL="793115" rtl="0" algn="just">
              <a:lnSpc>
                <a:spcPct val="107000"/>
              </a:lnSpc>
              <a:spcBef>
                <a:spcPts val="0"/>
              </a:spcBef>
              <a:spcAft>
                <a:spcPts val="0"/>
              </a:spcAft>
              <a:buSzPts val="1440"/>
              <a:buChar char="►"/>
            </a:pPr>
            <a:r>
              <a:rPr lang="en-US" sz="1800">
                <a:latin typeface="Calibri"/>
                <a:ea typeface="Calibri"/>
                <a:cs typeface="Calibri"/>
                <a:sym typeface="Calibri"/>
              </a:rPr>
              <a:t>Whatever shape your engineering project employs, you will use some type of orderly method to determine when you are ready to move from one life‐cycle stage to the next (e.g. from requirements to design, and so forth). This method is centered around a review, which is the data‐gathering and data‐analysis exercise that forms the basis for a formal decision process (e.g. are we ready to move to the next life‐cycle stage or not?). If we determine that we are not yet ready, we then determine what are the things that remain for us to accomplish, so that we are ready to move to the next life‐cycle stage. Generally, you want a large segment of the stakeholders for your project (the development team, your company’s management, the buying customer, the using customer, the paying customer, and so forth) to participate in these reviews and decisions. We include all of these people, both in order to get a full range of opinions to inform your decisions, but also to build a social consensus about the correctness of that decision.</a:t>
            </a:r>
            <a:endParaRPr sz="1800">
              <a:latin typeface="Calibri"/>
              <a:ea typeface="Calibri"/>
              <a:cs typeface="Calibri"/>
              <a:sym typeface="Calibri"/>
            </a:endParaRPr>
          </a:p>
          <a:p>
            <a:pPr indent="-450215" lvl="0" marL="793115" rtl="0" algn="just">
              <a:lnSpc>
                <a:spcPct val="107000"/>
              </a:lnSpc>
              <a:spcBef>
                <a:spcPts val="1800"/>
              </a:spcBef>
              <a:spcAft>
                <a:spcPts val="0"/>
              </a:spcAft>
              <a:buSzPts val="1440"/>
              <a:buChar char="►"/>
            </a:pPr>
            <a:r>
              <a:rPr lang="en-US" sz="1800">
                <a:latin typeface="Calibri"/>
                <a:ea typeface="Calibri"/>
                <a:cs typeface="Calibri"/>
                <a:sym typeface="Calibri"/>
              </a:rPr>
              <a:t>This process is often referred to as decision gates. We call these reviews gates because we may be allowed to pass through them at this time … or we may not; that is, the gate may be either open or closed. The reviews are intended to determine the adequacy of the system to meet the known requirements (specifications and process guidelines) and constraints. Reviews become progressively more detailed and definitive as one advances through the program life‐cycle.</a:t>
            </a:r>
            <a:endParaRPr sz="1800">
              <a:latin typeface="Calibri"/>
              <a:ea typeface="Calibri"/>
              <a:cs typeface="Calibri"/>
              <a:sym typeface="Calibri"/>
            </a:endParaRPr>
          </a:p>
        </p:txBody>
      </p:sp>
      <p:sp>
        <p:nvSpPr>
          <p:cNvPr id="286" name="Google Shape;286;p20"/>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1"/>
          <p:cNvSpPr txBox="1"/>
          <p:nvPr>
            <p:ph type="title"/>
          </p:nvPr>
        </p:nvSpPr>
        <p:spPr>
          <a:xfrm>
            <a:off x="4236098" y="396576"/>
            <a:ext cx="6177409" cy="890686"/>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Progress Through the Stages</a:t>
            </a:r>
            <a:endParaRPr sz="4000"/>
          </a:p>
        </p:txBody>
      </p:sp>
      <p:sp>
        <p:nvSpPr>
          <p:cNvPr id="292" name="Google Shape;292;p21"/>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450215" lvl="0" marL="793115" rtl="0" algn="just">
              <a:lnSpc>
                <a:spcPct val="107000"/>
              </a:lnSpc>
              <a:spcBef>
                <a:spcPts val="0"/>
              </a:spcBef>
              <a:spcAft>
                <a:spcPts val="0"/>
              </a:spcAft>
              <a:buSzPts val="1440"/>
              <a:buChar char="►"/>
            </a:pPr>
            <a:r>
              <a:rPr lang="en-US" sz="1800">
                <a:latin typeface="Calibri"/>
                <a:ea typeface="Calibri"/>
                <a:cs typeface="Calibri"/>
                <a:sym typeface="Calibri"/>
              </a:rPr>
              <a:t>Reviews provide a periodic assessment of your project’s maturity, technical risk, and programmatic/execution risk. Equally importantly, they help one improve/ build consensus around the go‐forward plans; this is why you involve so many of your stakeholders in the review process. Reviews provide you – the manager of this engineering project – with the data you need to make the decision about whether to proceed to the next phase or return to the previous one in order to resolve some issues.</a:t>
            </a:r>
            <a:endParaRPr sz="1800">
              <a:latin typeface="Calibri"/>
              <a:ea typeface="Calibri"/>
              <a:cs typeface="Calibri"/>
              <a:sym typeface="Calibri"/>
            </a:endParaRPr>
          </a:p>
          <a:p>
            <a:pPr indent="-450215" lvl="0" marL="793115" rtl="0" algn="just">
              <a:lnSpc>
                <a:spcPct val="107000"/>
              </a:lnSpc>
              <a:spcBef>
                <a:spcPts val="1000"/>
              </a:spcBef>
              <a:spcAft>
                <a:spcPts val="0"/>
              </a:spcAft>
              <a:buSzPts val="1440"/>
              <a:buChar char="►"/>
            </a:pPr>
            <a:r>
              <a:rPr lang="en-US" sz="1800">
                <a:latin typeface="Calibri"/>
                <a:ea typeface="Calibri"/>
                <a:cs typeface="Calibri"/>
                <a:sym typeface="Calibri"/>
              </a:rPr>
              <a:t>As noted above, an important characteristic of the systems method is that we strive to optimize at the systems level, not at the component level. Even if we make each component of our system the very best possible, they may interact in a fashion that provides less than the best possible performance; since we are striving to make the system as a whole the best possible, we must look at the interactions of the components, in addition to the performance of each individual component.</a:t>
            </a:r>
            <a:endParaRPr sz="1800">
              <a:latin typeface="Calibri"/>
              <a:ea typeface="Calibri"/>
              <a:cs typeface="Calibri"/>
              <a:sym typeface="Calibri"/>
            </a:endParaRPr>
          </a:p>
          <a:p>
            <a:pPr indent="-450215" lvl="0" marL="793115" rtl="0" algn="just">
              <a:lnSpc>
                <a:spcPct val="107000"/>
              </a:lnSpc>
              <a:spcBef>
                <a:spcPts val="1000"/>
              </a:spcBef>
              <a:spcAft>
                <a:spcPts val="0"/>
              </a:spcAft>
              <a:buSzPts val="1440"/>
              <a:buChar char="►"/>
            </a:pPr>
            <a:r>
              <a:rPr lang="en-US" sz="1800">
                <a:latin typeface="Calibri"/>
                <a:ea typeface="Calibri"/>
                <a:cs typeface="Calibri"/>
                <a:sym typeface="Calibri"/>
              </a:rPr>
              <a:t>This may have other benefits. For example, I have frequently discovered that I could make do with a less capable version of some component in a system and still get the system‐level performance and capacity that I needed. It would be a waste of money to have paid for a better version of that particular component; limitations that arise out of the interactions of the components might prevent the improved version of that component from having a positive effect on the system as a whole.</a:t>
            </a:r>
            <a:endParaRPr sz="1800">
              <a:latin typeface="Calibri"/>
              <a:ea typeface="Calibri"/>
              <a:cs typeface="Calibri"/>
              <a:sym typeface="Calibri"/>
            </a:endParaRPr>
          </a:p>
        </p:txBody>
      </p:sp>
      <p:sp>
        <p:nvSpPr>
          <p:cNvPr id="293" name="Google Shape;293;p21"/>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22"/>
          <p:cNvSpPr txBox="1"/>
          <p:nvPr>
            <p:ph type="title"/>
          </p:nvPr>
        </p:nvSpPr>
        <p:spPr>
          <a:xfrm>
            <a:off x="4236098" y="396576"/>
            <a:ext cx="6177409" cy="890686"/>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Progress Through the Stages</a:t>
            </a:r>
            <a:endParaRPr sz="4000"/>
          </a:p>
        </p:txBody>
      </p:sp>
      <p:graphicFrame>
        <p:nvGraphicFramePr>
          <p:cNvPr id="299" name="Google Shape;299;p22"/>
          <p:cNvGraphicFramePr/>
          <p:nvPr/>
        </p:nvGraphicFramePr>
        <p:xfrm>
          <a:off x="2183363" y="1287261"/>
          <a:ext cx="3000000" cy="3000000"/>
        </p:xfrm>
        <a:graphic>
          <a:graphicData uri="http://schemas.openxmlformats.org/drawingml/2006/table">
            <a:tbl>
              <a:tblPr bandRow="1" firstCol="1" firstRow="1">
                <a:noFill/>
                <a:tableStyleId>{E138FD04-D501-490E-B2AC-01E1B6F09A4D}</a:tableStyleId>
              </a:tblPr>
              <a:tblGrid>
                <a:gridCol w="4627500"/>
                <a:gridCol w="4628475"/>
              </a:tblGrid>
              <a:tr h="548250">
                <a:tc>
                  <a:txBody>
                    <a:bodyPr/>
                    <a:lstStyle/>
                    <a:p>
                      <a:pPr indent="0" lvl="0" marL="0" marR="0" rtl="0" algn="ctr">
                        <a:lnSpc>
                          <a:spcPct val="107000"/>
                        </a:lnSpc>
                        <a:spcBef>
                          <a:spcPts val="0"/>
                        </a:spcBef>
                        <a:spcAft>
                          <a:spcPts val="0"/>
                        </a:spcAft>
                        <a:buNone/>
                      </a:pPr>
                      <a:r>
                        <a:rPr lang="en-US" sz="1600" u="none" cap="none" strike="noStrike"/>
                        <a:t>The customer’s coordinate system of value</a:t>
                      </a:r>
                      <a:endParaRPr sz="1600" u="none" cap="none" strike="noStrike">
                        <a:latin typeface="Calibri"/>
                        <a:ea typeface="Calibri"/>
                        <a:cs typeface="Calibri"/>
                        <a:sym typeface="Calibri"/>
                      </a:endParaRPr>
                    </a:p>
                  </a:txBody>
                  <a:tcPr marT="0" marB="0" marR="68575" marL="68575" anchor="ctr"/>
                </a:tc>
                <a:tc>
                  <a:txBody>
                    <a:bodyPr/>
                    <a:lstStyle/>
                    <a:p>
                      <a:pPr indent="0" lvl="0" marL="0" marR="0" rtl="0" algn="ctr">
                        <a:lnSpc>
                          <a:spcPct val="107000"/>
                        </a:lnSpc>
                        <a:spcBef>
                          <a:spcPts val="0"/>
                        </a:spcBef>
                        <a:spcAft>
                          <a:spcPts val="0"/>
                        </a:spcAft>
                        <a:buNone/>
                      </a:pPr>
                      <a:r>
                        <a:rPr lang="en-US" sz="1600" u="none" cap="none" strike="noStrike"/>
                        <a:t>The engineer’s coordinate system of value</a:t>
                      </a:r>
                      <a:endParaRPr sz="1600" u="none" cap="none" strike="noStrike">
                        <a:latin typeface="Calibri"/>
                        <a:ea typeface="Calibri"/>
                        <a:cs typeface="Calibri"/>
                        <a:sym typeface="Calibri"/>
                      </a:endParaRPr>
                    </a:p>
                  </a:txBody>
                  <a:tcPr marT="0" marB="0" marR="68575" marL="68575" anchor="ctr"/>
                </a:tc>
              </a:tr>
              <a:tr h="395525">
                <a:tc>
                  <a:txBody>
                    <a:bodyPr/>
                    <a:lstStyle/>
                    <a:p>
                      <a:pPr indent="0" lvl="0" marL="0" marR="0" rtl="0" algn="ctr">
                        <a:lnSpc>
                          <a:spcPct val="107000"/>
                        </a:lnSpc>
                        <a:spcBef>
                          <a:spcPts val="0"/>
                        </a:spcBef>
                        <a:spcAft>
                          <a:spcPts val="0"/>
                        </a:spcAft>
                        <a:buNone/>
                      </a:pPr>
                      <a:r>
                        <a:rPr b="0" lang="en-US" sz="1400" u="none" cap="none" strike="noStrike"/>
                        <a:t>Usually, non-technical in nature</a:t>
                      </a:r>
                      <a:endParaRPr b="0" sz="1400" u="none" cap="none" strike="noStrike">
                        <a:latin typeface="Calibri"/>
                        <a:ea typeface="Calibri"/>
                        <a:cs typeface="Calibri"/>
                        <a:sym typeface="Calibri"/>
                      </a:endParaRPr>
                    </a:p>
                  </a:txBody>
                  <a:tcPr marT="0" marB="0" marR="68575" marL="68575" anchor="ctr"/>
                </a:tc>
                <a:tc>
                  <a:txBody>
                    <a:bodyPr/>
                    <a:lstStyle/>
                    <a:p>
                      <a:pPr indent="0" lvl="0" marL="0" marR="0" rtl="0" algn="ctr">
                        <a:lnSpc>
                          <a:spcPct val="107000"/>
                        </a:lnSpc>
                        <a:spcBef>
                          <a:spcPts val="0"/>
                        </a:spcBef>
                        <a:spcAft>
                          <a:spcPts val="0"/>
                        </a:spcAft>
                        <a:buNone/>
                      </a:pPr>
                      <a:r>
                        <a:rPr b="0" lang="en-US" sz="1400" u="none" cap="none" strike="noStrike"/>
                        <a:t>Usually technical in nature</a:t>
                      </a:r>
                      <a:endParaRPr b="0" sz="1400" u="none" cap="none" strike="noStrike">
                        <a:latin typeface="Calibri"/>
                        <a:ea typeface="Calibri"/>
                        <a:cs typeface="Calibri"/>
                        <a:sym typeface="Calibri"/>
                      </a:endParaRPr>
                    </a:p>
                  </a:txBody>
                  <a:tcPr marT="0" marB="0" marR="68575" marL="68575" anchor="ctr"/>
                </a:tc>
              </a:tr>
              <a:tr h="548450">
                <a:tc>
                  <a:txBody>
                    <a:bodyPr/>
                    <a:lstStyle/>
                    <a:p>
                      <a:pPr indent="0" lvl="0" marL="0" marR="269240" rtl="0" algn="ctr">
                        <a:lnSpc>
                          <a:spcPct val="65000"/>
                        </a:lnSpc>
                        <a:spcBef>
                          <a:spcPts val="0"/>
                        </a:spcBef>
                        <a:spcAft>
                          <a:spcPts val="0"/>
                        </a:spcAft>
                        <a:buNone/>
                      </a:pPr>
                      <a:r>
                        <a:rPr b="0" lang="en-US" sz="1400" u="none" cap="none" strike="noStrike"/>
                        <a:t>Characterizes something about the</a:t>
                      </a:r>
                      <a:endParaRPr b="0" sz="1400" u="none" cap="none" strike="noStrike"/>
                    </a:p>
                    <a:p>
                      <a:pPr indent="0" lvl="0" marL="0" marR="0" rtl="0" algn="ctr">
                        <a:lnSpc>
                          <a:spcPct val="107000"/>
                        </a:lnSpc>
                        <a:spcBef>
                          <a:spcPts val="0"/>
                        </a:spcBef>
                        <a:spcAft>
                          <a:spcPts val="0"/>
                        </a:spcAft>
                        <a:buNone/>
                      </a:pPr>
                      <a:r>
                        <a:rPr b="0" lang="en-US" sz="1400" u="none" cap="none" strike="noStrike"/>
                        <a:t>mission</a:t>
                      </a:r>
                      <a:endParaRPr b="0" sz="1400" u="none" cap="none" strike="noStrike">
                        <a:latin typeface="Calibri"/>
                        <a:ea typeface="Calibri"/>
                        <a:cs typeface="Calibri"/>
                        <a:sym typeface="Calibri"/>
                      </a:endParaRPr>
                    </a:p>
                  </a:txBody>
                  <a:tcPr marT="0" marB="0" marR="68575" marL="68575" anchor="ctr"/>
                </a:tc>
                <a:tc>
                  <a:txBody>
                    <a:bodyPr/>
                    <a:lstStyle/>
                    <a:p>
                      <a:pPr indent="0" lvl="0" marL="0" marR="0" rtl="0" algn="ctr">
                        <a:lnSpc>
                          <a:spcPct val="107000"/>
                        </a:lnSpc>
                        <a:spcBef>
                          <a:spcPts val="0"/>
                        </a:spcBef>
                        <a:spcAft>
                          <a:spcPts val="0"/>
                        </a:spcAft>
                        <a:buNone/>
                      </a:pPr>
                      <a:r>
                        <a:rPr b="0" lang="en-US" sz="1400" u="none" cap="none" strike="noStrike"/>
                        <a:t>Characterizes something about the technology that implements the system</a:t>
                      </a:r>
                      <a:endParaRPr b="0" sz="1400" u="none" cap="none" strike="noStrike">
                        <a:latin typeface="Calibri"/>
                        <a:ea typeface="Calibri"/>
                        <a:cs typeface="Calibri"/>
                        <a:sym typeface="Calibri"/>
                      </a:endParaRPr>
                    </a:p>
                  </a:txBody>
                  <a:tcPr marT="0" marB="0" marR="68575" marL="68575" anchor="ctr"/>
                </a:tc>
              </a:tr>
              <a:tr h="548450">
                <a:tc>
                  <a:txBody>
                    <a:bodyPr/>
                    <a:lstStyle/>
                    <a:p>
                      <a:pPr indent="0" lvl="0" marL="0" marR="0" rtl="0" algn="ctr">
                        <a:lnSpc>
                          <a:spcPct val="107000"/>
                        </a:lnSpc>
                        <a:spcBef>
                          <a:spcPts val="0"/>
                        </a:spcBef>
                        <a:spcAft>
                          <a:spcPts val="0"/>
                        </a:spcAft>
                        <a:buNone/>
                      </a:pPr>
                      <a:r>
                        <a:rPr b="0" lang="en-US" sz="1400" u="none" cap="none" strike="noStrike"/>
                        <a:t>Captured in what I call operational performance measures</a:t>
                      </a:r>
                      <a:endParaRPr b="0" sz="1400" u="none" cap="none" strike="noStrike">
                        <a:latin typeface="Calibri"/>
                        <a:ea typeface="Calibri"/>
                        <a:cs typeface="Calibri"/>
                        <a:sym typeface="Calibri"/>
                      </a:endParaRPr>
                    </a:p>
                  </a:txBody>
                  <a:tcPr marT="0" marB="0" marR="68575" marL="68575" anchor="ctr"/>
                </a:tc>
                <a:tc>
                  <a:txBody>
                    <a:bodyPr/>
                    <a:lstStyle/>
                    <a:p>
                      <a:pPr indent="0" lvl="0" marL="0" marR="0" rtl="0" algn="ctr">
                        <a:lnSpc>
                          <a:spcPct val="107000"/>
                        </a:lnSpc>
                        <a:spcBef>
                          <a:spcPts val="0"/>
                        </a:spcBef>
                        <a:spcAft>
                          <a:spcPts val="0"/>
                        </a:spcAft>
                        <a:buNone/>
                      </a:pPr>
                      <a:r>
                        <a:rPr b="0" lang="en-US" sz="1400" u="none" cap="none" strike="noStrike"/>
                        <a:t>Captured in what I call technical performance measures</a:t>
                      </a:r>
                      <a:endParaRPr b="0" sz="1400" u="none" cap="none" strike="noStrike">
                        <a:latin typeface="Calibri"/>
                        <a:ea typeface="Calibri"/>
                        <a:cs typeface="Calibri"/>
                        <a:sym typeface="Calibri"/>
                      </a:endParaRPr>
                    </a:p>
                  </a:txBody>
                  <a:tcPr marT="0" marB="0" marR="68575" marL="68575" anchor="ctr"/>
                </a:tc>
              </a:tr>
              <a:tr h="1020575">
                <a:tc>
                  <a:txBody>
                    <a:bodyPr/>
                    <a:lstStyle/>
                    <a:p>
                      <a:pPr indent="0" lvl="0" marL="0" marR="0" rtl="0" algn="ctr">
                        <a:lnSpc>
                          <a:spcPct val="107000"/>
                        </a:lnSpc>
                        <a:spcBef>
                          <a:spcPts val="0"/>
                        </a:spcBef>
                        <a:spcAft>
                          <a:spcPts val="0"/>
                        </a:spcAft>
                        <a:buNone/>
                      </a:pPr>
                      <a:r>
                        <a:rPr b="0" lang="en-US" sz="1400" u="none" cap="none" strike="noStrike"/>
                        <a:t>Measures the goodness of the design for the users</a:t>
                      </a:r>
                      <a:endParaRPr b="0" sz="1400" u="none" cap="none" strike="noStrike">
                        <a:latin typeface="Calibri"/>
                        <a:ea typeface="Calibri"/>
                        <a:cs typeface="Calibri"/>
                        <a:sym typeface="Calibri"/>
                      </a:endParaRPr>
                    </a:p>
                  </a:txBody>
                  <a:tcPr marT="0" marB="0" marR="68575" marL="68575" anchor="ctr"/>
                </a:tc>
                <a:tc>
                  <a:txBody>
                    <a:bodyPr/>
                    <a:lstStyle/>
                    <a:p>
                      <a:pPr indent="0" lvl="0" marL="0" marR="259715" rtl="0" algn="ctr">
                        <a:lnSpc>
                          <a:spcPct val="97000"/>
                        </a:lnSpc>
                        <a:spcBef>
                          <a:spcPts val="0"/>
                        </a:spcBef>
                        <a:spcAft>
                          <a:spcPts val="0"/>
                        </a:spcAft>
                        <a:buNone/>
                      </a:pPr>
                      <a:r>
                        <a:rPr b="0" lang="en-US" sz="1400" u="none" cap="none" strike="noStrike"/>
                        <a:t>Measures whether or not the design is feasible, and helps us estimate the schedule and cost needed to build the system</a:t>
                      </a:r>
                      <a:endParaRPr b="0" sz="1400" u="none" cap="none" strike="noStrike">
                        <a:latin typeface="Arial"/>
                        <a:ea typeface="Arial"/>
                        <a:cs typeface="Arial"/>
                        <a:sym typeface="Arial"/>
                      </a:endParaRPr>
                    </a:p>
                  </a:txBody>
                  <a:tcPr marT="0" marB="0" marR="68575" marL="68575" anchor="ctr"/>
                </a:tc>
              </a:tr>
              <a:tr h="1595125">
                <a:tc gridSpan="2">
                  <a:txBody>
                    <a:bodyPr/>
                    <a:lstStyle/>
                    <a:p>
                      <a:pPr indent="0" lvl="0" marL="0" marR="103504" rtl="0" algn="ctr">
                        <a:lnSpc>
                          <a:spcPct val="97000"/>
                        </a:lnSpc>
                        <a:spcBef>
                          <a:spcPts val="0"/>
                        </a:spcBef>
                        <a:spcAft>
                          <a:spcPts val="0"/>
                        </a:spcAft>
                        <a:buNone/>
                      </a:pPr>
                      <a:r>
                        <a:rPr b="0" lang="en-US" sz="1400" u="none" cap="none" strike="noStrike"/>
                        <a:t>The two types of metrics should be linked; that is, we need to credibly and transparently show how changes in design (which change the technical performance measures) cause changes to the operational performance measures</a:t>
                      </a:r>
                      <a:endParaRPr b="0" sz="1400" u="none" cap="none" strike="noStrike"/>
                    </a:p>
                    <a:p>
                      <a:pPr indent="0" lvl="0" marL="0" marR="0" rtl="0" algn="ctr">
                        <a:lnSpc>
                          <a:spcPct val="107000"/>
                        </a:lnSpc>
                        <a:spcBef>
                          <a:spcPts val="0"/>
                        </a:spcBef>
                        <a:spcAft>
                          <a:spcPts val="0"/>
                        </a:spcAft>
                        <a:buNone/>
                      </a:pPr>
                      <a:r>
                        <a:rPr b="0" lang="en-US" sz="1400" u="none" cap="none" strike="noStrike"/>
                        <a:t>Our degrees of design freedom are located in the engineer’s coordinate system of value, but we measure the goodness of the resulting design in the customer’s coordinate system of value</a:t>
                      </a:r>
                      <a:endParaRPr b="0" sz="1400" u="none" cap="none" strike="noStrike">
                        <a:latin typeface="Calibri"/>
                        <a:ea typeface="Calibri"/>
                        <a:cs typeface="Calibri"/>
                        <a:sym typeface="Calibri"/>
                      </a:endParaRPr>
                    </a:p>
                  </a:txBody>
                  <a:tcPr marT="0" marB="0" marR="68575" marL="68575" anchor="ctr"/>
                </a:tc>
                <a:tc hMerge="1"/>
              </a:tr>
            </a:tbl>
          </a:graphicData>
        </a:graphic>
      </p:graphicFrame>
      <p:sp>
        <p:nvSpPr>
          <p:cNvPr id="300" name="Google Shape;300;p22"/>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u="none" cap="none" strike="noStrike">
                <a:solidFill>
                  <a:schemeClr val="dk1"/>
                </a:solidFill>
                <a:latin typeface="Calibri"/>
                <a:ea typeface="Calibri"/>
                <a:cs typeface="Calibri"/>
                <a:sym typeface="Calibri"/>
              </a:rPr>
              <a:t>L2</a:t>
            </a:r>
            <a:endParaRPr b="0" i="0" sz="3500" u="none" cap="none" strike="noStrike">
              <a:solidFill>
                <a:schemeClr val="dk1"/>
              </a:solidFill>
              <a:latin typeface="Century Gothic"/>
              <a:ea typeface="Century Gothic"/>
              <a:cs typeface="Century Gothic"/>
              <a:sym typeface="Century Gothic"/>
            </a:endParaRPr>
          </a:p>
        </p:txBody>
      </p:sp>
      <p:sp>
        <p:nvSpPr>
          <p:cNvPr id="301" name="Google Shape;301;p22"/>
          <p:cNvSpPr txBox="1"/>
          <p:nvPr/>
        </p:nvSpPr>
        <p:spPr>
          <a:xfrm>
            <a:off x="3219061" y="6066728"/>
            <a:ext cx="7184570"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400" u="none" cap="none" strike="noStrike">
                <a:solidFill>
                  <a:schemeClr val="lt1"/>
                </a:solidFill>
                <a:latin typeface="Calibri"/>
                <a:ea typeface="Calibri"/>
                <a:cs typeface="Calibri"/>
                <a:sym typeface="Calibri"/>
              </a:rPr>
              <a:t>Table 1.2</a:t>
            </a:r>
            <a:r>
              <a:rPr b="0" i="0" lang="en-US" sz="1400" u="none" cap="none" strike="noStrike">
                <a:solidFill>
                  <a:schemeClr val="lt1"/>
                </a:solidFill>
                <a:latin typeface="Calibri"/>
                <a:ea typeface="Calibri"/>
                <a:cs typeface="Calibri"/>
                <a:sym typeface="Calibri"/>
              </a:rPr>
              <a:t> The two coordinate systems of value, and the two types of objective measurements.</a:t>
            </a:r>
            <a:endParaRPr sz="1400">
              <a:solidFill>
                <a:schemeClr val="lt1"/>
              </a:solidFill>
              <a:latin typeface="Century Gothic"/>
              <a:ea typeface="Century Gothic"/>
              <a:cs typeface="Century Gothic"/>
              <a:sym typeface="Century Gothic"/>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3"/>
          <p:cNvSpPr txBox="1"/>
          <p:nvPr>
            <p:ph type="title"/>
          </p:nvPr>
        </p:nvSpPr>
        <p:spPr>
          <a:xfrm>
            <a:off x="4236098" y="396576"/>
            <a:ext cx="6177409" cy="890686"/>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Progress Through the Stages</a:t>
            </a:r>
            <a:endParaRPr sz="4000"/>
          </a:p>
        </p:txBody>
      </p:sp>
      <p:sp>
        <p:nvSpPr>
          <p:cNvPr id="307" name="Google Shape;307;p23"/>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
        <p:nvSpPr>
          <p:cNvPr id="308" name="Google Shape;308;p23"/>
          <p:cNvSpPr txBox="1"/>
          <p:nvPr/>
        </p:nvSpPr>
        <p:spPr>
          <a:xfrm>
            <a:off x="3219061" y="6066728"/>
            <a:ext cx="7184570"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600">
                <a:solidFill>
                  <a:schemeClr val="lt1"/>
                </a:solidFill>
                <a:latin typeface="Calibri"/>
                <a:ea typeface="Calibri"/>
                <a:cs typeface="Calibri"/>
                <a:sym typeface="Calibri"/>
              </a:rPr>
              <a:t>Table 1.3 </a:t>
            </a:r>
            <a:r>
              <a:rPr lang="en-US" sz="1600">
                <a:solidFill>
                  <a:schemeClr val="lt1"/>
                </a:solidFill>
                <a:latin typeface="Calibri"/>
                <a:ea typeface="Calibri"/>
                <a:cs typeface="Calibri"/>
                <a:sym typeface="Calibri"/>
              </a:rPr>
              <a:t>Examples of the range of processes that we use on an engineering project.</a:t>
            </a:r>
            <a:endParaRPr sz="1600">
              <a:solidFill>
                <a:schemeClr val="lt1"/>
              </a:solidFill>
              <a:latin typeface="Century Gothic"/>
              <a:ea typeface="Century Gothic"/>
              <a:cs typeface="Century Gothic"/>
              <a:sym typeface="Century Gothic"/>
            </a:endParaRPr>
          </a:p>
        </p:txBody>
      </p:sp>
      <p:graphicFrame>
        <p:nvGraphicFramePr>
          <p:cNvPr id="309" name="Google Shape;309;p23"/>
          <p:cNvGraphicFramePr/>
          <p:nvPr/>
        </p:nvGraphicFramePr>
        <p:xfrm>
          <a:off x="2211354" y="1246439"/>
          <a:ext cx="3000000" cy="3000000"/>
        </p:xfrm>
        <a:graphic>
          <a:graphicData uri="http://schemas.openxmlformats.org/drawingml/2006/table">
            <a:tbl>
              <a:tblPr bandCol="1" bandRow="1" firstCol="1" firstRow="1" lastCol="1" lastRow="1">
                <a:noFill/>
                <a:tableStyleId>{5ABD4040-6803-45F3-8138-DC4C0E32C1DE}</a:tableStyleId>
              </a:tblPr>
              <a:tblGrid>
                <a:gridCol w="2437100"/>
                <a:gridCol w="7024125"/>
              </a:tblGrid>
              <a:tr h="266900">
                <a:tc>
                  <a:txBody>
                    <a:bodyPr/>
                    <a:lstStyle/>
                    <a:p>
                      <a:pPr indent="0" lvl="0" marL="86995" marR="40640" rtl="0" algn="l">
                        <a:lnSpc>
                          <a:spcPct val="107000"/>
                        </a:lnSpc>
                        <a:spcBef>
                          <a:spcPts val="0"/>
                        </a:spcBef>
                        <a:spcAft>
                          <a:spcPts val="0"/>
                        </a:spcAft>
                        <a:buNone/>
                      </a:pPr>
                      <a:r>
                        <a:rPr lang="en-US" sz="1200" u="none" cap="none" strike="noStrike"/>
                        <a:t>Planning</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each aspect of our project will be performed</a:t>
                      </a:r>
                      <a:endParaRPr sz="1200" u="none" cap="none" strike="noStrike">
                        <a:latin typeface="Calibri"/>
                        <a:ea typeface="Calibri"/>
                        <a:cs typeface="Calibri"/>
                        <a:sym typeface="Calibri"/>
                      </a:endParaRPr>
                    </a:p>
                  </a:txBody>
                  <a:tcPr marT="0" marB="0" marR="0" marL="0" anchor="ctr"/>
                </a:tc>
              </a:tr>
              <a:tr h="403350">
                <a:tc>
                  <a:txBody>
                    <a:bodyPr/>
                    <a:lstStyle/>
                    <a:p>
                      <a:pPr indent="0" lvl="0" marL="86995" marR="40640" rtl="0" algn="l">
                        <a:lnSpc>
                          <a:spcPct val="107000"/>
                        </a:lnSpc>
                        <a:spcBef>
                          <a:spcPts val="0"/>
                        </a:spcBef>
                        <a:spcAft>
                          <a:spcPts val="0"/>
                        </a:spcAft>
                        <a:buNone/>
                      </a:pPr>
                      <a:r>
                        <a:rPr lang="en-US" sz="1200" u="none" cap="none" strike="noStrike"/>
                        <a:t>Contracting</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all aspects for making and documenting binding, legal commitments with our customers is performed</a:t>
                      </a:r>
                      <a:endParaRPr sz="1200" u="none" cap="none" strike="noStrike">
                        <a:latin typeface="Calibri"/>
                        <a:ea typeface="Calibri"/>
                        <a:cs typeface="Calibri"/>
                        <a:sym typeface="Calibri"/>
                      </a:endParaRPr>
                    </a:p>
                  </a:txBody>
                  <a:tcPr marT="0" marB="0" marR="0" marL="0" anchor="ctr"/>
                </a:tc>
              </a:tr>
              <a:tr h="812725">
                <a:tc>
                  <a:txBody>
                    <a:bodyPr/>
                    <a:lstStyle/>
                    <a:p>
                      <a:pPr indent="0" lvl="0" marL="86995" marR="40640" rtl="0" algn="l">
                        <a:lnSpc>
                          <a:spcPct val="107000"/>
                        </a:lnSpc>
                        <a:spcBef>
                          <a:spcPts val="0"/>
                        </a:spcBef>
                        <a:spcAft>
                          <a:spcPts val="0"/>
                        </a:spcAft>
                        <a:buNone/>
                      </a:pPr>
                      <a:r>
                        <a:rPr lang="en-US" sz="1200" u="none" cap="none" strike="noStrike"/>
                        <a:t>Acquisition and purchasing</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acquire materials and services from outside organizations, whether by subcontract (usually used for items that involve invention or adaptation) or by purchase order (usually used for items that are being purchased without any adaptation)</a:t>
                      </a:r>
                      <a:endParaRPr sz="1200" u="none" cap="none" strike="noStrike">
                        <a:latin typeface="Calibri"/>
                        <a:ea typeface="Calibri"/>
                        <a:cs typeface="Calibri"/>
                        <a:sym typeface="Calibri"/>
                      </a:endParaRPr>
                    </a:p>
                  </a:txBody>
                  <a:tcPr marT="0" marB="0" marR="0" marL="0" anchor="ctr"/>
                </a:tc>
              </a:tr>
              <a:tr h="676275">
                <a:tc>
                  <a:txBody>
                    <a:bodyPr/>
                    <a:lstStyle/>
                    <a:p>
                      <a:pPr indent="0" lvl="0" marL="86995" marR="40640" rtl="0" algn="l">
                        <a:lnSpc>
                          <a:spcPct val="107000"/>
                        </a:lnSpc>
                        <a:spcBef>
                          <a:spcPts val="0"/>
                        </a:spcBef>
                        <a:spcAft>
                          <a:spcPts val="0"/>
                        </a:spcAft>
                        <a:buNone/>
                      </a:pPr>
                      <a:r>
                        <a:rPr lang="en-US" sz="1200" u="none" cap="none" strike="noStrike"/>
                        <a:t>Finance</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allocate budgets and funding to people and tasks, keep financial records, and all other financial aspects of the project, including compliance with customer requirements, laws, regulations, and company standards</a:t>
                      </a:r>
                      <a:endParaRPr sz="1200" u="none" cap="none" strike="noStrike">
                        <a:latin typeface="Calibri"/>
                        <a:ea typeface="Calibri"/>
                        <a:cs typeface="Calibri"/>
                        <a:sym typeface="Calibri"/>
                      </a:endParaRPr>
                    </a:p>
                  </a:txBody>
                  <a:tcPr marT="0" marB="0" marR="0" marL="0" anchor="ctr"/>
                </a:tc>
              </a:tr>
              <a:tr h="539800">
                <a:tc>
                  <a:txBody>
                    <a:bodyPr/>
                    <a:lstStyle/>
                    <a:p>
                      <a:pPr indent="0" lvl="0" marL="86995" marR="40640" rtl="0" algn="l">
                        <a:lnSpc>
                          <a:spcPct val="107000"/>
                        </a:lnSpc>
                        <a:spcBef>
                          <a:spcPts val="0"/>
                        </a:spcBef>
                        <a:spcAft>
                          <a:spcPts val="0"/>
                        </a:spcAft>
                        <a:buNone/>
                      </a:pPr>
                      <a:r>
                        <a:rPr lang="en-US" sz="1200" u="none" cap="none" strike="noStrike"/>
                        <a:t>Project Start-up</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get the project started, including acquisition of necessary facilities, equipment, people, cash, intellectual property, and so forth</a:t>
                      </a:r>
                      <a:endParaRPr sz="1200" u="none" cap="none" strike="noStrike">
                        <a:latin typeface="Calibri"/>
                        <a:ea typeface="Calibri"/>
                        <a:cs typeface="Calibri"/>
                        <a:sym typeface="Calibri"/>
                      </a:endParaRPr>
                    </a:p>
                  </a:txBody>
                  <a:tcPr marT="0" marB="0" marR="0" marL="0" anchor="ctr"/>
                </a:tc>
              </a:tr>
              <a:tr h="403350">
                <a:tc>
                  <a:txBody>
                    <a:bodyPr/>
                    <a:lstStyle/>
                    <a:p>
                      <a:pPr indent="0" lvl="0" marL="86995" marR="40640" rtl="0" algn="l">
                        <a:lnSpc>
                          <a:spcPct val="107000"/>
                        </a:lnSpc>
                        <a:spcBef>
                          <a:spcPts val="0"/>
                        </a:spcBef>
                        <a:spcAft>
                          <a:spcPts val="0"/>
                        </a:spcAft>
                        <a:buNone/>
                      </a:pPr>
                      <a:r>
                        <a:rPr lang="en-US" sz="1200" u="none" cap="none" strike="noStrike"/>
                        <a:t>Technical Management</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oversee the engineering, development, integration, testing, production, and other technical aspects of the project</a:t>
                      </a:r>
                      <a:endParaRPr sz="1200" u="none" cap="none" strike="noStrike">
                        <a:latin typeface="Calibri"/>
                        <a:ea typeface="Calibri"/>
                        <a:cs typeface="Calibri"/>
                        <a:sym typeface="Calibri"/>
                      </a:endParaRPr>
                    </a:p>
                  </a:txBody>
                  <a:tcPr marT="0" marB="0" marR="0" marL="0" anchor="ctr"/>
                </a:tc>
              </a:tr>
              <a:tr h="266900">
                <a:tc>
                  <a:txBody>
                    <a:bodyPr/>
                    <a:lstStyle/>
                    <a:p>
                      <a:pPr indent="0" lvl="0" marL="86995" marR="40640" rtl="0" algn="l">
                        <a:lnSpc>
                          <a:spcPct val="107000"/>
                        </a:lnSpc>
                        <a:spcBef>
                          <a:spcPts val="0"/>
                        </a:spcBef>
                        <a:spcAft>
                          <a:spcPts val="0"/>
                        </a:spcAft>
                        <a:buNone/>
                      </a:pPr>
                      <a:r>
                        <a:rPr lang="en-US" sz="1200" u="none" cap="none" strike="noStrike"/>
                        <a:t>System Requirements</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create and validate the design for our system</a:t>
                      </a:r>
                      <a:endParaRPr sz="1200" u="none" cap="none" strike="noStrike">
                        <a:latin typeface="Calibri"/>
                        <a:ea typeface="Calibri"/>
                        <a:cs typeface="Calibri"/>
                        <a:sym typeface="Calibri"/>
                      </a:endParaRPr>
                    </a:p>
                  </a:txBody>
                  <a:tcPr marT="0" marB="0" marR="0" marL="0" anchor="ctr"/>
                </a:tc>
              </a:tr>
              <a:tr h="266900">
                <a:tc>
                  <a:txBody>
                    <a:bodyPr/>
                    <a:lstStyle/>
                    <a:p>
                      <a:pPr indent="0" lvl="0" marL="86995" marR="40640" rtl="0" algn="l">
                        <a:lnSpc>
                          <a:spcPct val="107000"/>
                        </a:lnSpc>
                        <a:spcBef>
                          <a:spcPts val="0"/>
                        </a:spcBef>
                        <a:spcAft>
                          <a:spcPts val="0"/>
                        </a:spcAft>
                        <a:buNone/>
                      </a:pPr>
                      <a:r>
                        <a:rPr lang="en-US" sz="1200" u="none" cap="none" strike="noStrike"/>
                        <a:t>System Design</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create and validate the design for our system</a:t>
                      </a:r>
                      <a:endParaRPr sz="1200" u="none" cap="none" strike="noStrike">
                        <a:latin typeface="Calibri"/>
                        <a:ea typeface="Calibri"/>
                        <a:cs typeface="Calibri"/>
                        <a:sym typeface="Calibri"/>
                      </a:endParaRPr>
                    </a:p>
                  </a:txBody>
                  <a:tcPr marT="0" marB="0" marR="0" marL="0" anchor="ctr"/>
                </a:tc>
              </a:tr>
              <a:tr h="403350">
                <a:tc>
                  <a:txBody>
                    <a:bodyPr/>
                    <a:lstStyle/>
                    <a:p>
                      <a:pPr indent="0" lvl="0" marL="86995" marR="40640" rtl="0" algn="l">
                        <a:lnSpc>
                          <a:spcPct val="107000"/>
                        </a:lnSpc>
                        <a:spcBef>
                          <a:spcPts val="0"/>
                        </a:spcBef>
                        <a:spcAft>
                          <a:spcPts val="0"/>
                        </a:spcAft>
                        <a:buNone/>
                      </a:pPr>
                      <a:r>
                        <a:rPr lang="en-US" sz="1200" u="none" cap="none" strike="noStrike"/>
                        <a:t>System Implementation</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build the components of our system, including hardware, software, and data</a:t>
                      </a:r>
                      <a:endParaRPr sz="1200" u="none" cap="none" strike="noStrike">
                        <a:latin typeface="Calibri"/>
                        <a:ea typeface="Calibri"/>
                        <a:cs typeface="Calibri"/>
                        <a:sym typeface="Calibri"/>
                      </a:endParaRPr>
                    </a:p>
                  </a:txBody>
                  <a:tcPr marT="0" marB="0" marR="0" marL="0" anchor="ctr"/>
                </a:tc>
              </a:tr>
              <a:tr h="676275">
                <a:tc>
                  <a:txBody>
                    <a:bodyPr/>
                    <a:lstStyle/>
                    <a:p>
                      <a:pPr indent="0" lvl="0" marL="86995" marR="40640" rtl="0" algn="l">
                        <a:lnSpc>
                          <a:spcPct val="107000"/>
                        </a:lnSpc>
                        <a:spcBef>
                          <a:spcPts val="0"/>
                        </a:spcBef>
                        <a:spcAft>
                          <a:spcPts val="0"/>
                        </a:spcAft>
                        <a:buNone/>
                      </a:pPr>
                      <a:r>
                        <a:rPr lang="en-US" sz="1200" u="none" cap="none" strike="noStrike"/>
                        <a:t>System Integration and Test</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assemble the components of our system into a functional whole, and how we will then check that the system complies with the requirements and incorporates other desired features</a:t>
                      </a:r>
                      <a:endParaRPr sz="1200" u="none" cap="none" strike="noStrike">
                        <a:latin typeface="Calibri"/>
                        <a:ea typeface="Calibri"/>
                        <a:cs typeface="Calibri"/>
                        <a:sym typeface="Calibri"/>
                      </a:endParaRPr>
                    </a:p>
                  </a:txBody>
                  <a:tcPr marT="0" marB="0" marR="0" marL="0" anchor="ct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4"/>
          <p:cNvSpPr txBox="1"/>
          <p:nvPr>
            <p:ph type="title"/>
          </p:nvPr>
        </p:nvSpPr>
        <p:spPr>
          <a:xfrm>
            <a:off x="4236098" y="396576"/>
            <a:ext cx="6177409" cy="890686"/>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Progress Through the Stages</a:t>
            </a:r>
            <a:endParaRPr sz="4000"/>
          </a:p>
        </p:txBody>
      </p:sp>
      <p:sp>
        <p:nvSpPr>
          <p:cNvPr id="315" name="Google Shape;315;p24"/>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
        <p:nvSpPr>
          <p:cNvPr id="316" name="Google Shape;316;p24"/>
          <p:cNvSpPr txBox="1"/>
          <p:nvPr/>
        </p:nvSpPr>
        <p:spPr>
          <a:xfrm>
            <a:off x="3219061" y="6066728"/>
            <a:ext cx="7184570"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600">
                <a:solidFill>
                  <a:schemeClr val="lt1"/>
                </a:solidFill>
                <a:latin typeface="Calibri"/>
                <a:ea typeface="Calibri"/>
                <a:cs typeface="Calibri"/>
                <a:sym typeface="Calibri"/>
              </a:rPr>
              <a:t>Table 1.3 </a:t>
            </a:r>
            <a:r>
              <a:rPr lang="en-US" sz="1600">
                <a:solidFill>
                  <a:schemeClr val="lt1"/>
                </a:solidFill>
                <a:latin typeface="Calibri"/>
                <a:ea typeface="Calibri"/>
                <a:cs typeface="Calibri"/>
                <a:sym typeface="Calibri"/>
              </a:rPr>
              <a:t>Examples of the range of processes that we use on an engineering project.</a:t>
            </a:r>
            <a:endParaRPr sz="1600">
              <a:solidFill>
                <a:schemeClr val="lt1"/>
              </a:solidFill>
              <a:latin typeface="Century Gothic"/>
              <a:ea typeface="Century Gothic"/>
              <a:cs typeface="Century Gothic"/>
              <a:sym typeface="Century Gothic"/>
            </a:endParaRPr>
          </a:p>
        </p:txBody>
      </p:sp>
      <p:graphicFrame>
        <p:nvGraphicFramePr>
          <p:cNvPr id="317" name="Google Shape;317;p24"/>
          <p:cNvGraphicFramePr/>
          <p:nvPr/>
        </p:nvGraphicFramePr>
        <p:xfrm>
          <a:off x="1968759" y="1212981"/>
          <a:ext cx="3000000" cy="3000000"/>
        </p:xfrm>
        <a:graphic>
          <a:graphicData uri="http://schemas.openxmlformats.org/drawingml/2006/table">
            <a:tbl>
              <a:tblPr bandCol="1" bandRow="1" firstCol="1" firstRow="1" lastCol="1" lastRow="1">
                <a:noFill/>
                <a:tableStyleId>{5ABD4040-6803-45F3-8138-DC4C0E32C1DE}</a:tableStyleId>
              </a:tblPr>
              <a:tblGrid>
                <a:gridCol w="2425100"/>
                <a:gridCol w="6989500"/>
              </a:tblGrid>
              <a:tr h="279500">
                <a:tc>
                  <a:txBody>
                    <a:bodyPr/>
                    <a:lstStyle/>
                    <a:p>
                      <a:pPr indent="0" lvl="0" marL="86995" marR="40640" rtl="0" algn="l">
                        <a:lnSpc>
                          <a:spcPct val="107000"/>
                        </a:lnSpc>
                        <a:spcBef>
                          <a:spcPts val="0"/>
                        </a:spcBef>
                        <a:spcAft>
                          <a:spcPts val="0"/>
                        </a:spcAft>
                        <a:buNone/>
                      </a:pPr>
                      <a:r>
                        <a:rPr lang="en-US" sz="1200" u="none" cap="none" strike="noStrike"/>
                        <a:t>Making Decisions</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make decisions, and keep records about them</a:t>
                      </a:r>
                      <a:endParaRPr sz="1200" u="none" cap="none" strike="noStrike">
                        <a:latin typeface="Calibri"/>
                        <a:ea typeface="Calibri"/>
                        <a:cs typeface="Calibri"/>
                        <a:sym typeface="Calibri"/>
                      </a:endParaRPr>
                    </a:p>
                  </a:txBody>
                  <a:tcPr marT="0" marB="0" marR="0" marL="0" anchor="ctr"/>
                </a:tc>
              </a:tr>
              <a:tr h="279500">
                <a:tc>
                  <a:txBody>
                    <a:bodyPr/>
                    <a:lstStyle/>
                    <a:p>
                      <a:pPr indent="0" lvl="0" marL="86995" marR="40640" rtl="0" algn="l">
                        <a:lnSpc>
                          <a:spcPct val="107000"/>
                        </a:lnSpc>
                        <a:spcBef>
                          <a:spcPts val="0"/>
                        </a:spcBef>
                        <a:spcAft>
                          <a:spcPts val="0"/>
                        </a:spcAft>
                        <a:buNone/>
                      </a:pPr>
                      <a:r>
                        <a:rPr lang="en-US" sz="1200" u="none" cap="none" strike="noStrike"/>
                        <a:t>Delivery</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deliver, install, and bring into actual operation the completed system</a:t>
                      </a:r>
                      <a:endParaRPr sz="1200" u="none" cap="none" strike="noStrike">
                        <a:latin typeface="Calibri"/>
                        <a:ea typeface="Calibri"/>
                        <a:cs typeface="Calibri"/>
                        <a:sym typeface="Calibri"/>
                      </a:endParaRPr>
                    </a:p>
                  </a:txBody>
                  <a:tcPr marT="0" marB="0" marR="0" marL="0" anchor="ctr"/>
                </a:tc>
              </a:tr>
              <a:tr h="851150">
                <a:tc>
                  <a:txBody>
                    <a:bodyPr/>
                    <a:lstStyle/>
                    <a:p>
                      <a:pPr indent="0" lvl="0" marL="86995" marR="40640" rtl="0" algn="l">
                        <a:lnSpc>
                          <a:spcPct val="107000"/>
                        </a:lnSpc>
                        <a:spcBef>
                          <a:spcPts val="0"/>
                        </a:spcBef>
                        <a:spcAft>
                          <a:spcPts val="0"/>
                        </a:spcAft>
                        <a:buNone/>
                      </a:pPr>
                      <a:r>
                        <a:rPr lang="en-US" sz="1200" u="none" cap="none" strike="noStrike"/>
                        <a:t>Property Management</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keep track, protect, and utilize material objects on the project, with particular emphasis on items that belong to our company, that belong to our customer, and to those items that must be delivered to the customer at specified time points in the project</a:t>
                      </a:r>
                      <a:endParaRPr sz="1200" u="none" cap="none" strike="noStrike">
                        <a:latin typeface="Calibri"/>
                        <a:ea typeface="Calibri"/>
                        <a:cs typeface="Calibri"/>
                        <a:sym typeface="Calibri"/>
                      </a:endParaRPr>
                    </a:p>
                  </a:txBody>
                  <a:tcPr marT="0" marB="0" marR="0" marL="0" anchor="ctr"/>
                </a:tc>
              </a:tr>
              <a:tr h="422425">
                <a:tc>
                  <a:txBody>
                    <a:bodyPr/>
                    <a:lstStyle/>
                    <a:p>
                      <a:pPr indent="0" lvl="0" marL="86995" marR="40640" rtl="0" algn="l">
                        <a:lnSpc>
                          <a:spcPct val="107000"/>
                        </a:lnSpc>
                        <a:spcBef>
                          <a:spcPts val="0"/>
                        </a:spcBef>
                        <a:spcAft>
                          <a:spcPts val="0"/>
                        </a:spcAft>
                        <a:buNone/>
                      </a:pPr>
                      <a:r>
                        <a:rPr lang="en-US" sz="1200" u="none" cap="none" strike="noStrike"/>
                        <a:t>Technical Evaluations / Quality</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achieve the levels of quality specified in our contract, our requirements, and in our organization policies</a:t>
                      </a:r>
                      <a:endParaRPr sz="1200" u="none" cap="none" strike="noStrike">
                        <a:latin typeface="Calibri"/>
                        <a:ea typeface="Calibri"/>
                        <a:cs typeface="Calibri"/>
                        <a:sym typeface="Calibri"/>
                      </a:endParaRPr>
                    </a:p>
                  </a:txBody>
                  <a:tcPr marT="0" marB="0" marR="0" marL="0" anchor="ctr"/>
                </a:tc>
              </a:tr>
              <a:tr h="422425">
                <a:tc>
                  <a:txBody>
                    <a:bodyPr/>
                    <a:lstStyle/>
                    <a:p>
                      <a:pPr indent="0" lvl="0" marL="86995" marR="40640" rtl="0" algn="l">
                        <a:lnSpc>
                          <a:spcPct val="107000"/>
                        </a:lnSpc>
                        <a:spcBef>
                          <a:spcPts val="0"/>
                        </a:spcBef>
                        <a:spcAft>
                          <a:spcPts val="0"/>
                        </a:spcAft>
                        <a:buNone/>
                      </a:pPr>
                      <a:r>
                        <a:rPr lang="en-US" sz="1200" u="none" cap="none" strike="noStrike"/>
                        <a:t>Safety</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keep our employees, our users, and our community safe while we perform the work on our project</a:t>
                      </a:r>
                      <a:endParaRPr sz="1200" u="none" cap="none" strike="noStrike">
                        <a:latin typeface="Calibri"/>
                        <a:ea typeface="Calibri"/>
                        <a:cs typeface="Calibri"/>
                        <a:sym typeface="Calibri"/>
                      </a:endParaRPr>
                    </a:p>
                  </a:txBody>
                  <a:tcPr marT="0" marB="0" marR="0" marL="0" anchor="ctr"/>
                </a:tc>
              </a:tr>
              <a:tr h="708225">
                <a:tc>
                  <a:txBody>
                    <a:bodyPr/>
                    <a:lstStyle/>
                    <a:p>
                      <a:pPr indent="0" lvl="0" marL="86995" marR="40640" rtl="0" algn="l">
                        <a:lnSpc>
                          <a:spcPct val="107000"/>
                        </a:lnSpc>
                        <a:spcBef>
                          <a:spcPts val="0"/>
                        </a:spcBef>
                        <a:spcAft>
                          <a:spcPts val="0"/>
                        </a:spcAft>
                        <a:buNone/>
                      </a:pPr>
                      <a:r>
                        <a:rPr lang="en-US" sz="1200" u="none" cap="none" strike="noStrike"/>
                        <a:t>Configuration Control</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use control changes to items (documents, parts, subsystems, data, and so forth), and ensure that we know what is the state of each item, and that we are always using the correct version of each item</a:t>
                      </a:r>
                      <a:endParaRPr sz="1200" u="none" cap="none" strike="noStrike">
                        <a:latin typeface="Calibri"/>
                        <a:ea typeface="Calibri"/>
                        <a:cs typeface="Calibri"/>
                        <a:sym typeface="Calibri"/>
                      </a:endParaRPr>
                    </a:p>
                  </a:txBody>
                  <a:tcPr marT="0" marB="0" marR="0" marL="0" anchor="ctr"/>
                </a:tc>
              </a:tr>
              <a:tr h="851150">
                <a:tc>
                  <a:txBody>
                    <a:bodyPr/>
                    <a:lstStyle/>
                    <a:p>
                      <a:pPr indent="0" lvl="0" marL="86995" marR="40640" rtl="0" algn="l">
                        <a:lnSpc>
                          <a:spcPct val="107000"/>
                        </a:lnSpc>
                        <a:spcBef>
                          <a:spcPts val="0"/>
                        </a:spcBef>
                        <a:spcAft>
                          <a:spcPts val="0"/>
                        </a:spcAft>
                        <a:buNone/>
                      </a:pPr>
                      <a:r>
                        <a:rPr lang="en-US" sz="1200" u="none" cap="none" strike="noStrike"/>
                        <a:t>Human Resources</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acquire, motivate, and retain the people we need to do the work entailed in the project, make appropriate plans about the time-phasing of needed personnel, and provide for the orderly transition of people to another project when their contribution to this project is complete</a:t>
                      </a:r>
                      <a:endParaRPr sz="1200" u="none" cap="none" strike="noStrike">
                        <a:latin typeface="Calibri"/>
                        <a:ea typeface="Calibri"/>
                        <a:cs typeface="Calibri"/>
                        <a:sym typeface="Calibri"/>
                      </a:endParaRPr>
                    </a:p>
                  </a:txBody>
                  <a:tcPr marT="0" marB="0" marR="0" marL="0" anchor="ctr"/>
                </a:tc>
              </a:tr>
              <a:tr h="994050">
                <a:tc>
                  <a:txBody>
                    <a:bodyPr/>
                    <a:lstStyle/>
                    <a:p>
                      <a:pPr indent="0" lvl="0" marL="86995" marR="40640" rtl="0" algn="l">
                        <a:lnSpc>
                          <a:spcPct val="107000"/>
                        </a:lnSpc>
                        <a:spcBef>
                          <a:spcPts val="0"/>
                        </a:spcBef>
                        <a:spcAft>
                          <a:spcPts val="0"/>
                        </a:spcAft>
                        <a:buNone/>
                      </a:pPr>
                      <a:r>
                        <a:rPr lang="en-US" sz="1200" u="none" cap="none" strike="noStrike"/>
                        <a:t>Project Termination</a:t>
                      </a:r>
                      <a:endParaRPr sz="1200" u="none" cap="none" strike="noStrike">
                        <a:latin typeface="Calibri"/>
                        <a:ea typeface="Calibri"/>
                        <a:cs typeface="Calibri"/>
                        <a:sym typeface="Calibri"/>
                      </a:endParaRPr>
                    </a:p>
                  </a:txBody>
                  <a:tcPr marT="0" marB="0" marR="0" marL="0" anchor="ctr"/>
                </a:tc>
                <a:tc>
                  <a:txBody>
                    <a:bodyPr/>
                    <a:lstStyle/>
                    <a:p>
                      <a:pPr indent="0" lvl="0" marL="44450" marR="85090" rtl="0" algn="just">
                        <a:lnSpc>
                          <a:spcPct val="107000"/>
                        </a:lnSpc>
                        <a:spcBef>
                          <a:spcPts val="0"/>
                        </a:spcBef>
                        <a:spcAft>
                          <a:spcPts val="0"/>
                        </a:spcAft>
                        <a:buNone/>
                      </a:pPr>
                      <a:r>
                        <a:rPr lang="en-US" sz="1200" u="none" cap="none" strike="noStrike"/>
                        <a:t>Written guidance for how we will ensure that all items specified are delivered to the customer at the conclusion of the project; that all contractual obligations are fulfilled and documented appropriately; and that people, materials, facilities, and other resources are properly handled and accounted for as the project comes to a close</a:t>
                      </a:r>
                      <a:endParaRPr sz="1200" u="none" cap="none" strike="noStrike">
                        <a:latin typeface="Calibri"/>
                        <a:ea typeface="Calibri"/>
                        <a:cs typeface="Calibri"/>
                        <a:sym typeface="Calibri"/>
                      </a:endParaRPr>
                    </a:p>
                  </a:txBody>
                  <a:tcPr marT="0" marB="0" marR="0" marL="0" anchor="ct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5"/>
          <p:cNvSpPr txBox="1"/>
          <p:nvPr>
            <p:ph type="title"/>
          </p:nvPr>
        </p:nvSpPr>
        <p:spPr>
          <a:xfrm>
            <a:off x="4236098" y="396576"/>
            <a:ext cx="6177409" cy="890686"/>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Clr>
                <a:schemeClr val="lt2"/>
              </a:buClr>
              <a:buSzPts val="4000"/>
              <a:buFont typeface="Calibri"/>
              <a:buNone/>
            </a:pPr>
            <a:r>
              <a:rPr b="1" lang="en-US" sz="4000">
                <a:latin typeface="Calibri"/>
                <a:ea typeface="Calibri"/>
                <a:cs typeface="Calibri"/>
                <a:sym typeface="Calibri"/>
              </a:rPr>
              <a:t>Progress Through the Stages</a:t>
            </a:r>
            <a:endParaRPr sz="4000"/>
          </a:p>
        </p:txBody>
      </p:sp>
      <p:sp>
        <p:nvSpPr>
          <p:cNvPr id="323" name="Google Shape;323;p25"/>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450214" lvl="0" marL="793115" rtl="0" algn="just">
              <a:lnSpc>
                <a:spcPct val="107000"/>
              </a:lnSpc>
              <a:spcBef>
                <a:spcPts val="0"/>
              </a:spcBef>
              <a:spcAft>
                <a:spcPts val="0"/>
              </a:spcAft>
              <a:buSzPts val="1680"/>
              <a:buChar char="►"/>
            </a:pPr>
            <a:r>
              <a:rPr lang="en-US" sz="2100">
                <a:latin typeface="Calibri"/>
                <a:ea typeface="Calibri"/>
                <a:cs typeface="Calibri"/>
                <a:sym typeface="Calibri"/>
              </a:rPr>
              <a:t>There is a caveat: processes are necessary – they help us be repeatable, and operate at scale. But processes by themselves are not sufficient to ensure a good design! We need both good processes and a good design. Good designs come from good designers, not from good processes.</a:t>
            </a:r>
            <a:endParaRPr sz="2100">
              <a:latin typeface="Calibri"/>
              <a:ea typeface="Calibri"/>
              <a:cs typeface="Calibri"/>
              <a:sym typeface="Calibri"/>
            </a:endParaRPr>
          </a:p>
          <a:p>
            <a:pPr indent="-450214" lvl="0" marL="793115" rtl="0" algn="just">
              <a:lnSpc>
                <a:spcPct val="107000"/>
              </a:lnSpc>
              <a:spcBef>
                <a:spcPts val="1800"/>
              </a:spcBef>
              <a:spcAft>
                <a:spcPts val="0"/>
              </a:spcAft>
              <a:buSzPts val="1680"/>
              <a:buChar char="►"/>
            </a:pPr>
            <a:r>
              <a:rPr lang="en-US" sz="2100">
                <a:latin typeface="Calibri"/>
                <a:ea typeface="Calibri"/>
                <a:cs typeface="Calibri"/>
                <a:sym typeface="Calibri"/>
              </a:rPr>
              <a:t>Some companies have gone through a phase of assuming that good processes are in fact sufficient to ensure good design; the result was a series of expensive project failures.</a:t>
            </a:r>
            <a:endParaRPr sz="2100">
              <a:latin typeface="Calibri"/>
              <a:ea typeface="Calibri"/>
              <a:cs typeface="Calibri"/>
              <a:sym typeface="Calibri"/>
            </a:endParaRPr>
          </a:p>
          <a:p>
            <a:pPr indent="-450214" lvl="0" marL="793115" rtl="0" algn="just">
              <a:lnSpc>
                <a:spcPct val="107000"/>
              </a:lnSpc>
              <a:spcBef>
                <a:spcPts val="1800"/>
              </a:spcBef>
              <a:spcAft>
                <a:spcPts val="0"/>
              </a:spcAft>
              <a:buSzPts val="1680"/>
              <a:buChar char="►"/>
            </a:pPr>
            <a:r>
              <a:rPr lang="en-US" sz="2100">
                <a:latin typeface="Calibri"/>
                <a:ea typeface="Calibri"/>
                <a:cs typeface="Calibri"/>
                <a:sym typeface="Calibri"/>
              </a:rPr>
              <a:t>Lastly, the systems method involves a lot of planning. We formulate and write plans about how we are going to perform each of the various aspects of the project, ranging from how we will validate the technical requirements, to how we will acquire the people with all of the specialized skills we need (and at the right time, and insufficient quantity), to how we will keep our people (and the general public) safe as we perform this work.</a:t>
            </a:r>
            <a:endParaRPr sz="2100">
              <a:latin typeface="Calibri"/>
              <a:ea typeface="Calibri"/>
              <a:cs typeface="Calibri"/>
              <a:sym typeface="Calibri"/>
            </a:endParaRPr>
          </a:p>
        </p:txBody>
      </p:sp>
      <p:sp>
        <p:nvSpPr>
          <p:cNvPr id="324" name="Google Shape;324;p25"/>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6"/>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Requirements</a:t>
            </a:r>
            <a:endParaRPr sz="4000">
              <a:latin typeface="Calibri"/>
              <a:ea typeface="Calibri"/>
              <a:cs typeface="Calibri"/>
              <a:sym typeface="Calibri"/>
            </a:endParaRPr>
          </a:p>
        </p:txBody>
      </p:sp>
      <p:sp>
        <p:nvSpPr>
          <p:cNvPr id="330" name="Google Shape;330;p26"/>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450215" lvl="0" marL="793115" rtl="0" algn="just">
              <a:spcBef>
                <a:spcPts val="0"/>
              </a:spcBef>
              <a:spcAft>
                <a:spcPts val="0"/>
              </a:spcAft>
              <a:buSzPts val="1440"/>
              <a:buChar char="►"/>
            </a:pPr>
            <a:r>
              <a:rPr lang="en-US" sz="1800">
                <a:latin typeface="Calibri"/>
                <a:ea typeface="Calibri"/>
                <a:cs typeface="Calibri"/>
                <a:sym typeface="Calibri"/>
              </a:rPr>
              <a:t>One of the first stages in the project life‐cycle is the process of creating and validating the requirements for our system.</a:t>
            </a:r>
            <a:endParaRPr sz="1800">
              <a:latin typeface="Calibri"/>
              <a:ea typeface="Calibri"/>
              <a:cs typeface="Calibri"/>
              <a:sym typeface="Calibri"/>
            </a:endParaRPr>
          </a:p>
          <a:p>
            <a:pPr indent="-450215" lvl="0" marL="793115" rtl="0" algn="just">
              <a:spcBef>
                <a:spcPts val="0"/>
              </a:spcBef>
              <a:spcAft>
                <a:spcPts val="0"/>
              </a:spcAft>
              <a:buSzPts val="1440"/>
              <a:buChar char="►"/>
            </a:pPr>
            <a:r>
              <a:rPr lang="en-US" sz="1800">
                <a:latin typeface="Calibri"/>
                <a:ea typeface="Calibri"/>
                <a:cs typeface="Calibri"/>
                <a:sym typeface="Calibri"/>
              </a:rPr>
              <a:t>Let’s start by considering why we think about requirements. It is a fact that people often just do things, without having given a lot of consideration to the detailed nature of the problem, or without having spent a lot of time considering what is the best approach to use. Is that how successful people attack a problem?</a:t>
            </a:r>
            <a:endParaRPr sz="1800">
              <a:latin typeface="Calibri"/>
              <a:ea typeface="Calibri"/>
              <a:cs typeface="Calibri"/>
              <a:sym typeface="Calibri"/>
            </a:endParaRPr>
          </a:p>
          <a:p>
            <a:pPr indent="-450215" lvl="0" marL="793115" rtl="0" algn="just">
              <a:spcBef>
                <a:spcPts val="0"/>
              </a:spcBef>
              <a:spcAft>
                <a:spcPts val="0"/>
              </a:spcAft>
              <a:buSzPts val="1440"/>
              <a:buChar char="►"/>
            </a:pPr>
            <a:r>
              <a:rPr lang="en-US" sz="1800">
                <a:latin typeface="Calibri"/>
                <a:ea typeface="Calibri"/>
                <a:cs typeface="Calibri"/>
                <a:sym typeface="Calibri"/>
              </a:rPr>
              <a:t>Do you know how would the famous physicist Albert Einstein allocate his time if he had only an hour in which to solve a problem. His answer?</a:t>
            </a:r>
            <a:endParaRPr sz="1800">
              <a:latin typeface="Calibri"/>
              <a:ea typeface="Calibri"/>
              <a:cs typeface="Calibri"/>
              <a:sym typeface="Calibri"/>
            </a:endParaRPr>
          </a:p>
          <a:p>
            <a:pPr indent="-342900" lvl="0" marL="1166813" rtl="0" algn="just">
              <a:spcBef>
                <a:spcPts val="0"/>
              </a:spcBef>
              <a:spcAft>
                <a:spcPts val="0"/>
              </a:spcAft>
              <a:buSzPts val="1440"/>
              <a:buFont typeface="Noto Sans Symbols"/>
              <a:buChar char="∙"/>
            </a:pPr>
            <a:r>
              <a:rPr lang="en-US" sz="1800">
                <a:latin typeface="Calibri"/>
                <a:ea typeface="Calibri"/>
                <a:cs typeface="Calibri"/>
                <a:sym typeface="Calibri"/>
              </a:rPr>
              <a:t>45 minutes to understand the problem 5 minutes to formulate a solution</a:t>
            </a:r>
            <a:endParaRPr sz="1800">
              <a:latin typeface="Calibri"/>
              <a:ea typeface="Calibri"/>
              <a:cs typeface="Calibri"/>
              <a:sym typeface="Calibri"/>
            </a:endParaRPr>
          </a:p>
          <a:p>
            <a:pPr indent="-342900" lvl="0" marL="1166813" rtl="0" algn="just">
              <a:spcBef>
                <a:spcPts val="0"/>
              </a:spcBef>
              <a:spcAft>
                <a:spcPts val="0"/>
              </a:spcAft>
              <a:buSzPts val="1440"/>
              <a:buFont typeface="Noto Sans Symbols"/>
              <a:buChar char="∙"/>
            </a:pPr>
            <a:r>
              <a:rPr lang="en-US" sz="1800">
                <a:latin typeface="Calibri"/>
                <a:ea typeface="Calibri"/>
                <a:cs typeface="Calibri"/>
                <a:sym typeface="Calibri"/>
              </a:rPr>
              <a:t>10 minutes to implement the solution</a:t>
            </a:r>
            <a:endParaRPr sz="1800">
              <a:latin typeface="Calibri"/>
              <a:ea typeface="Calibri"/>
              <a:cs typeface="Calibri"/>
              <a:sym typeface="Calibri"/>
            </a:endParaRPr>
          </a:p>
          <a:p>
            <a:pPr indent="-450215" lvl="0" marL="793115" rtl="0" algn="just">
              <a:spcBef>
                <a:spcPts val="0"/>
              </a:spcBef>
              <a:spcAft>
                <a:spcPts val="0"/>
              </a:spcAft>
              <a:buSzPts val="1440"/>
              <a:buChar char="►"/>
            </a:pPr>
            <a:r>
              <a:rPr lang="en-US" sz="1800">
                <a:latin typeface="Calibri"/>
                <a:ea typeface="Calibri"/>
                <a:cs typeface="Calibri"/>
                <a:sym typeface="Calibri"/>
              </a:rPr>
              <a:t>That is, Dr. Einstein would allocate 75% of his time just to the task of understanding the problem before he started doing any actual work to formulate or create a solution.</a:t>
            </a:r>
            <a:endParaRPr sz="1800">
              <a:latin typeface="Calibri"/>
              <a:ea typeface="Calibri"/>
              <a:cs typeface="Calibri"/>
              <a:sym typeface="Calibri"/>
            </a:endParaRPr>
          </a:p>
          <a:p>
            <a:pPr indent="-450215" lvl="0" marL="793115" rtl="0" algn="just">
              <a:spcBef>
                <a:spcPts val="0"/>
              </a:spcBef>
              <a:spcAft>
                <a:spcPts val="0"/>
              </a:spcAft>
              <a:buSzPts val="1440"/>
              <a:buChar char="►"/>
            </a:pPr>
            <a:r>
              <a:rPr lang="en-US" sz="1800">
                <a:latin typeface="Calibri"/>
                <a:ea typeface="Calibri"/>
                <a:cs typeface="Calibri"/>
                <a:sym typeface="Calibri"/>
              </a:rPr>
              <a:t>On real engineering projects, we generally cannot allocate 75% of the time to this single task, but the point I take away from this (potentially apocryphal) story is that this particular highly successful person believed that the path to success entailed allocating a significant portion of time to the question of understanding the problem to be solved.</a:t>
            </a:r>
            <a:endParaRPr sz="1800">
              <a:latin typeface="Calibri"/>
              <a:ea typeface="Calibri"/>
              <a:cs typeface="Calibri"/>
              <a:sym typeface="Calibri"/>
            </a:endParaRPr>
          </a:p>
          <a:p>
            <a:pPr indent="-450215" lvl="0" marL="793115" rtl="0" algn="just">
              <a:spcBef>
                <a:spcPts val="0"/>
              </a:spcBef>
              <a:spcAft>
                <a:spcPts val="0"/>
              </a:spcAft>
              <a:buSzPts val="1440"/>
              <a:buChar char="►"/>
            </a:pPr>
            <a:r>
              <a:rPr lang="en-US" sz="1800">
                <a:latin typeface="Calibri"/>
                <a:ea typeface="Calibri"/>
                <a:cs typeface="Calibri"/>
                <a:sym typeface="Calibri"/>
              </a:rPr>
              <a:t>In systems engineering and in engineering project management, therefore, we try to understand the problem, and then we write down what we have decided.</a:t>
            </a:r>
            <a:endParaRPr/>
          </a:p>
        </p:txBody>
      </p:sp>
      <p:sp>
        <p:nvSpPr>
          <p:cNvPr id="331" name="Google Shape;331;p26"/>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7"/>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Requirements</a:t>
            </a:r>
            <a:endParaRPr sz="4000">
              <a:latin typeface="Calibri"/>
              <a:ea typeface="Calibri"/>
              <a:cs typeface="Calibri"/>
              <a:sym typeface="Calibri"/>
            </a:endParaRPr>
          </a:p>
        </p:txBody>
      </p:sp>
      <p:sp>
        <p:nvSpPr>
          <p:cNvPr id="337" name="Google Shape;337;p27"/>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450215" lvl="0" marL="793115" rtl="0" algn="just">
              <a:spcBef>
                <a:spcPts val="0"/>
              </a:spcBef>
              <a:spcAft>
                <a:spcPts val="0"/>
              </a:spcAft>
              <a:buSzPts val="1440"/>
              <a:buChar char="►"/>
            </a:pPr>
            <a:r>
              <a:rPr lang="en-US" sz="1800">
                <a:latin typeface="Calibri"/>
                <a:ea typeface="Calibri"/>
                <a:cs typeface="Calibri"/>
                <a:sym typeface="Calibri"/>
              </a:rPr>
              <a:t>Requirements is the term we use for the formal, written statement of the problem that we are trying to solve by building an engineered system. Requirements are a statement of what the system is supposed to do, and how well it has to do it. But requirements are not a statement of how the system does it; how it does it is the design.</a:t>
            </a:r>
            <a:endParaRPr sz="1800">
              <a:latin typeface="Calibri"/>
              <a:ea typeface="Calibri"/>
              <a:cs typeface="Calibri"/>
              <a:sym typeface="Calibri"/>
            </a:endParaRPr>
          </a:p>
          <a:p>
            <a:pPr indent="-450215" lvl="0" marL="793115" rtl="0" algn="just">
              <a:spcBef>
                <a:spcPts val="0"/>
              </a:spcBef>
              <a:spcAft>
                <a:spcPts val="0"/>
              </a:spcAft>
              <a:buSzPts val="1440"/>
              <a:buChar char="►"/>
            </a:pPr>
            <a:r>
              <a:rPr lang="en-US" sz="1800">
                <a:latin typeface="Calibri"/>
                <a:ea typeface="Calibri"/>
                <a:cs typeface="Calibri"/>
                <a:sym typeface="Calibri"/>
              </a:rPr>
              <a:t>Let us illustrate this definition with an example. What is a car supposed to do? We might say that a project to create a car “shall provide a separate physical entity that is capable of moving under its own power over a paved road from one location to another, under the control of a human being.” That is a statement of what. We might also say that “The car shall be able to reach a speed of at least 50 miles per hour, sustained for 2 hours without needing to stop for refueling or any other purpose.” This is a statement of how well. The question of whether our car uses an internal combustion engine and gasoline, or an electric motor and a battery – or a hamster in a cage – is a question of design, that is, how we accomplish the what and the how well. We choose the design after we have specified the requirements; the what and how well requirements stated above do not tell us what type of engine to use. We might have a how well requirement about limitations on the pollution generated by the operation of our car, but ideally, that requirement does not tell us what type of engine to use either. Nor do either of our requirements determine whether the car should have three or four wheels, how large those wheels and tires should be, and other considerations of how; those are design decisions.</a:t>
            </a:r>
            <a:endParaRPr sz="1800">
              <a:latin typeface="Calibri"/>
              <a:ea typeface="Calibri"/>
              <a:cs typeface="Calibri"/>
              <a:sym typeface="Calibri"/>
            </a:endParaRPr>
          </a:p>
        </p:txBody>
      </p:sp>
      <p:sp>
        <p:nvSpPr>
          <p:cNvPr id="338" name="Google Shape;338;p27"/>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8"/>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Requirements</a:t>
            </a:r>
            <a:endParaRPr sz="4000">
              <a:latin typeface="Calibri"/>
              <a:ea typeface="Calibri"/>
              <a:cs typeface="Calibri"/>
              <a:sym typeface="Calibri"/>
            </a:endParaRPr>
          </a:p>
        </p:txBody>
      </p:sp>
      <p:sp>
        <p:nvSpPr>
          <p:cNvPr id="344" name="Google Shape;344;p28"/>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450215" lvl="0" marL="793115" rtl="0" algn="just">
              <a:spcBef>
                <a:spcPts val="0"/>
              </a:spcBef>
              <a:spcAft>
                <a:spcPts val="0"/>
              </a:spcAft>
              <a:buSzPts val="1440"/>
              <a:buChar char="►"/>
            </a:pPr>
            <a:r>
              <a:rPr lang="en-US" sz="1800">
                <a:latin typeface="Calibri"/>
                <a:ea typeface="Calibri"/>
                <a:cs typeface="Calibri"/>
                <a:sym typeface="Calibri"/>
              </a:rPr>
              <a:t>Requirements is the term we use for the formal, written statement of the problem that we are trying to solve by building an engineered system. Requirements are a statement of what the system is supposed to do, and how well it has to do it. But requirements are not a statement of how the system does it; how it does it is the design.</a:t>
            </a:r>
            <a:endParaRPr sz="1800">
              <a:latin typeface="Calibri"/>
              <a:ea typeface="Calibri"/>
              <a:cs typeface="Calibri"/>
              <a:sym typeface="Calibri"/>
            </a:endParaRPr>
          </a:p>
          <a:p>
            <a:pPr indent="-450215" lvl="0" marL="793115" rtl="0" algn="just">
              <a:spcBef>
                <a:spcPts val="0"/>
              </a:spcBef>
              <a:spcAft>
                <a:spcPts val="0"/>
              </a:spcAft>
              <a:buSzPts val="1440"/>
              <a:buChar char="►"/>
            </a:pPr>
            <a:r>
              <a:rPr lang="en-US" sz="1800">
                <a:latin typeface="Calibri"/>
                <a:ea typeface="Calibri"/>
                <a:cs typeface="Calibri"/>
                <a:sym typeface="Calibri"/>
              </a:rPr>
              <a:t>Let us illustrate this definition with an example. What is a car supposed to do? We might say that a project to create a car “shall provide a separate physical entity that is capable of moving under its own power over a paved road from one location to another, under the control of a human being.” That is a statement of what. We might also say that “The car shall be able to reach a speed of at least 50 miles per hour, sustained for 2 hours without needing to stop for refueling or any other purpose.” This is a statement of how well. The question of whether our car uses an internal combustion engine and gasoline, or an electric motor and a battery – or a hamster in a cage – is a question of design, that is, how we accomplish the what and the how well. We choose the design after we have specified the requirements; the what and how well requirements stated above do not tell us what type of engine to use. We might have a how well requirement about limitations on the pollution generated by the operation of our car, but ideally, that requirement does not tell us what type of engine to use either. Nor do either of our requirements determine whether the car should have three or four wheels, how large those wheels and tires should be, and other considerations of how; those are design decisions.</a:t>
            </a:r>
            <a:endParaRPr sz="1800">
              <a:latin typeface="Calibri"/>
              <a:ea typeface="Calibri"/>
              <a:cs typeface="Calibri"/>
              <a:sym typeface="Calibri"/>
            </a:endParaRPr>
          </a:p>
        </p:txBody>
      </p:sp>
      <p:sp>
        <p:nvSpPr>
          <p:cNvPr id="345" name="Google Shape;345;p28"/>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29"/>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Requirements</a:t>
            </a:r>
            <a:endParaRPr sz="4000">
              <a:latin typeface="Calibri"/>
              <a:ea typeface="Calibri"/>
              <a:cs typeface="Calibri"/>
              <a:sym typeface="Calibri"/>
            </a:endParaRPr>
          </a:p>
        </p:txBody>
      </p:sp>
      <p:sp>
        <p:nvSpPr>
          <p:cNvPr id="351" name="Google Shape;351;p29"/>
          <p:cNvSpPr txBox="1"/>
          <p:nvPr>
            <p:ph idx="1" type="body"/>
          </p:nvPr>
        </p:nvSpPr>
        <p:spPr>
          <a:xfrm>
            <a:off x="1744823" y="1287263"/>
            <a:ext cx="10039740" cy="4952220"/>
          </a:xfrm>
          <a:prstGeom prst="rect">
            <a:avLst/>
          </a:prstGeom>
          <a:noFill/>
          <a:ln>
            <a:noFill/>
          </a:ln>
        </p:spPr>
        <p:txBody>
          <a:bodyPr anchorCtr="0" anchor="t" bIns="45700" lIns="91425" spcFirstLastPara="1" rIns="91425" wrap="square" tIns="45700">
            <a:noAutofit/>
          </a:bodyPr>
          <a:lstStyle/>
          <a:p>
            <a:pPr indent="-11113" lvl="0" marL="11113" rtl="0" algn="just">
              <a:spcBef>
                <a:spcPts val="0"/>
              </a:spcBef>
              <a:spcAft>
                <a:spcPts val="0"/>
              </a:spcAft>
              <a:buSzPts val="1360"/>
              <a:buNone/>
            </a:pPr>
            <a:r>
              <a:rPr lang="en-US" sz="1700">
                <a:latin typeface="Calibri"/>
                <a:ea typeface="Calibri"/>
                <a:cs typeface="Calibri"/>
                <a:sym typeface="Calibri"/>
              </a:rPr>
              <a:t>How do we go about creating the requirements? There are a few new terms in this figure, each of which are explained in the paragraphs that follow.</a:t>
            </a:r>
            <a:endParaRPr sz="1700">
              <a:latin typeface="Calibri"/>
              <a:ea typeface="Calibri"/>
              <a:cs typeface="Calibri"/>
              <a:sym typeface="Calibri"/>
            </a:endParaRPr>
          </a:p>
          <a:p>
            <a:pPr indent="-342900" lvl="0" marL="342900" rtl="0" algn="just">
              <a:spcBef>
                <a:spcPts val="0"/>
              </a:spcBef>
              <a:spcAft>
                <a:spcPts val="0"/>
              </a:spcAft>
              <a:buSzPts val="1360"/>
              <a:buFont typeface="Noto Sans Symbols"/>
              <a:buChar char="∙"/>
            </a:pPr>
            <a:r>
              <a:rPr lang="en-US" sz="1700">
                <a:latin typeface="Calibri"/>
                <a:ea typeface="Calibri"/>
                <a:cs typeface="Calibri"/>
                <a:sym typeface="Calibri"/>
              </a:rPr>
              <a:t>Identify who are the users and the other stakeholders. We have already talked about this; we must know all of the users and the other stakeholders for our system. The buying customer is only one of those stakeholders, and it is likely that they are not users of the system at all. As we already discussed, there are likely many other stakeholders besides the users and the buyers.</a:t>
            </a:r>
            <a:endParaRPr sz="1700">
              <a:latin typeface="Calibri"/>
              <a:ea typeface="Calibri"/>
              <a:cs typeface="Calibri"/>
              <a:sym typeface="Calibri"/>
            </a:endParaRPr>
          </a:p>
          <a:p>
            <a:pPr indent="-342900" lvl="0" marL="342900" rtl="0" algn="just">
              <a:spcBef>
                <a:spcPts val="0"/>
              </a:spcBef>
              <a:spcAft>
                <a:spcPts val="0"/>
              </a:spcAft>
              <a:buSzPts val="1360"/>
              <a:buFont typeface="Noto Sans Symbols"/>
              <a:buChar char="∙"/>
            </a:pPr>
            <a:r>
              <a:rPr lang="en-US" sz="1700">
                <a:latin typeface="Calibri"/>
                <a:ea typeface="Calibri"/>
                <a:cs typeface="Calibri"/>
                <a:sym typeface="Calibri"/>
              </a:rPr>
              <a:t>Determine how the users and the other stakeholders define value. We already talked about this one too; we must determine how the users and other stakeholders define value, in the context of our system. As noted above, we do this by reading, talking to people, listening, and watching the users perform the mission with their current tools and methods.</a:t>
            </a:r>
            <a:endParaRPr sz="1700">
              <a:latin typeface="Calibri"/>
              <a:ea typeface="Calibri"/>
              <a:cs typeface="Calibri"/>
              <a:sym typeface="Calibri"/>
            </a:endParaRPr>
          </a:p>
          <a:p>
            <a:pPr indent="-342900" lvl="0" marL="342900" rtl="0" algn="just">
              <a:spcBef>
                <a:spcPts val="0"/>
              </a:spcBef>
              <a:spcAft>
                <a:spcPts val="0"/>
              </a:spcAft>
              <a:buSzPts val="1360"/>
              <a:buFont typeface="Noto Sans Symbols"/>
              <a:buChar char="∙"/>
            </a:pPr>
            <a:r>
              <a:rPr lang="en-US" sz="1700">
                <a:latin typeface="Calibri"/>
                <a:ea typeface="Calibri"/>
                <a:cs typeface="Calibri"/>
                <a:sym typeface="Calibri"/>
              </a:rPr>
              <a:t>Determine the needs and desires of the users and of the other stakeholders. Having determined how our users and stakeholders determine value, we are ready to determine what they need and want. This involves more reading, talking, listening, and watching. Many texts on requirements tell you only to consider documented needs, as you may not get paid for doing additional things (e.g. desires) that are not in your contract. I strongly disagree; the customers must end up being happy. This always involves figuring out what they want, in addition to what they need. You may well then try to get those items added to the contract (so that you can get paid for them), but you might elect to do some of them anyway, in the interest of establishing good relations and high credibility with the customer. When things go wrong (and things will go wrong at some point), you need the customer “on your side.”</a:t>
            </a:r>
            <a:endParaRPr sz="1700">
              <a:latin typeface="Calibri"/>
              <a:ea typeface="Calibri"/>
              <a:cs typeface="Calibri"/>
              <a:sym typeface="Calibri"/>
            </a:endParaRPr>
          </a:p>
        </p:txBody>
      </p:sp>
      <p:sp>
        <p:nvSpPr>
          <p:cNvPr id="352" name="Google Shape;352;p29"/>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0"/>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Requirements</a:t>
            </a:r>
            <a:endParaRPr sz="4000">
              <a:latin typeface="Calibri"/>
              <a:ea typeface="Calibri"/>
              <a:cs typeface="Calibri"/>
              <a:sym typeface="Calibri"/>
            </a:endParaRPr>
          </a:p>
        </p:txBody>
      </p:sp>
      <p:sp>
        <p:nvSpPr>
          <p:cNvPr id="358" name="Google Shape;358;p30"/>
          <p:cNvSpPr txBox="1"/>
          <p:nvPr>
            <p:ph idx="1" type="body"/>
          </p:nvPr>
        </p:nvSpPr>
        <p:spPr>
          <a:xfrm>
            <a:off x="1744823" y="1138335"/>
            <a:ext cx="10039740" cy="5243804"/>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360"/>
              <a:buFont typeface="Noto Sans Symbols"/>
              <a:buChar char="∙"/>
            </a:pPr>
            <a:r>
              <a:rPr lang="en-US" sz="1700">
                <a:latin typeface="Calibri"/>
                <a:ea typeface="Calibri"/>
                <a:cs typeface="Calibri"/>
                <a:sym typeface="Calibri"/>
              </a:rPr>
              <a:t>Capture what the users and other stakeholders can tell you about the requirements. Usually, the buying customer will have some written description of what they want to buy, and of course you start with that. But even if they do not, you must elicit that information from them.</a:t>
            </a:r>
            <a:endParaRPr sz="1700">
              <a:latin typeface="Calibri"/>
              <a:ea typeface="Calibri"/>
              <a:cs typeface="Calibri"/>
              <a:sym typeface="Calibri"/>
            </a:endParaRPr>
          </a:p>
          <a:p>
            <a:pPr indent="-342900" lvl="0" marL="342900" rtl="0" algn="just">
              <a:spcBef>
                <a:spcPts val="0"/>
              </a:spcBef>
              <a:spcAft>
                <a:spcPts val="0"/>
              </a:spcAft>
              <a:buSzPts val="1360"/>
              <a:buFont typeface="Noto Sans Symbols"/>
              <a:buChar char="∙"/>
            </a:pPr>
            <a:r>
              <a:rPr lang="en-US" sz="1700">
                <a:latin typeface="Calibri"/>
                <a:ea typeface="Calibri"/>
                <a:cs typeface="Calibri"/>
                <a:sym typeface="Calibri"/>
              </a:rPr>
              <a:t>Identify all of the key functions of the system, using mission threads. How did we create that list? The method I advocate is to create mission threads, the major operational sequences of our user’s mission. What are all of the external stimuli that cause our users to start some sort of task? What is the sequence of steps (this sequence is what I call a mission thread) that they move through in order to accomplish each task? What are the results of each such sequence of steps? </a:t>
            </a:r>
            <a:endParaRPr sz="1700">
              <a:latin typeface="Calibri"/>
              <a:ea typeface="Calibri"/>
              <a:cs typeface="Calibri"/>
              <a:sym typeface="Calibri"/>
            </a:endParaRPr>
          </a:p>
          <a:p>
            <a:pPr indent="-342900" lvl="0" marL="342900" rtl="0" algn="just">
              <a:spcBef>
                <a:spcPts val="0"/>
              </a:spcBef>
              <a:spcAft>
                <a:spcPts val="0"/>
              </a:spcAft>
              <a:buSzPts val="1360"/>
              <a:buFont typeface="Noto Sans Symbols"/>
              <a:buChar char="∙"/>
            </a:pPr>
            <a:r>
              <a:rPr lang="en-US" sz="1700">
                <a:latin typeface="Calibri"/>
                <a:ea typeface="Calibri"/>
                <a:cs typeface="Calibri"/>
                <a:sym typeface="Calibri"/>
              </a:rPr>
              <a:t>Use the mission threads to create a concept of operations document, which not only describes the mission threads, the inputs, and the outputs, but also summarizes how often each mission thread is likely to be exercised during actual operations, identifies any timing constraints (e.g., a particular thread might have to be accomplished in fewer than 10 seconds), identifies other constraints (e.g. the requirement to perform the visual identification step) imposed by outside authorities, and so forth. You also write down what you have learned about why each of these items is done in this particular fashion. </a:t>
            </a:r>
            <a:endParaRPr sz="1700">
              <a:latin typeface="Calibri"/>
              <a:ea typeface="Calibri"/>
              <a:cs typeface="Calibri"/>
              <a:sym typeface="Calibri"/>
            </a:endParaRPr>
          </a:p>
          <a:p>
            <a:pPr indent="-342900" lvl="0" marL="342900" rtl="0" algn="just">
              <a:spcBef>
                <a:spcPts val="0"/>
              </a:spcBef>
              <a:spcAft>
                <a:spcPts val="0"/>
              </a:spcAft>
              <a:buSzPts val="1360"/>
              <a:buFont typeface="Noto Sans Symbols"/>
              <a:buChar char="∙"/>
            </a:pPr>
            <a:r>
              <a:rPr lang="en-US" sz="1700">
                <a:latin typeface="Calibri"/>
                <a:ea typeface="Calibri"/>
                <a:cs typeface="Calibri"/>
                <a:sym typeface="Calibri"/>
              </a:rPr>
              <a:t>Organize those statements into a properly formatted requirements specification. Over time, we have developed standardized formats, lexical conventions, and so forth for requirement specifications. These are often documented in government or company policy manuals, and include things such as the use of particular verbs for distinguishing actual mandatory requirements from explanatory materials (e.g. shall versus will), the use of a separate paragraph number for each individual requirement, and other conventions.</a:t>
            </a:r>
            <a:endParaRPr sz="1700">
              <a:latin typeface="Calibri"/>
              <a:ea typeface="Calibri"/>
              <a:cs typeface="Calibri"/>
              <a:sym typeface="Calibri"/>
            </a:endParaRPr>
          </a:p>
        </p:txBody>
      </p:sp>
      <p:sp>
        <p:nvSpPr>
          <p:cNvPr id="359" name="Google Shape;359;p30"/>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31"/>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Requirements</a:t>
            </a:r>
            <a:endParaRPr sz="4000">
              <a:latin typeface="Calibri"/>
              <a:ea typeface="Calibri"/>
              <a:cs typeface="Calibri"/>
              <a:sym typeface="Calibri"/>
            </a:endParaRPr>
          </a:p>
        </p:txBody>
      </p:sp>
      <p:sp>
        <p:nvSpPr>
          <p:cNvPr id="365" name="Google Shape;365;p31"/>
          <p:cNvSpPr txBox="1"/>
          <p:nvPr>
            <p:ph idx="1" type="body"/>
          </p:nvPr>
        </p:nvSpPr>
        <p:spPr>
          <a:xfrm>
            <a:off x="1744823" y="1138335"/>
            <a:ext cx="10039740" cy="5243804"/>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440"/>
              <a:buFont typeface="Noto Sans Symbols"/>
              <a:buChar char="∙"/>
            </a:pPr>
            <a:r>
              <a:rPr lang="en-US" sz="1800">
                <a:latin typeface="Calibri"/>
                <a:ea typeface="Calibri"/>
                <a:cs typeface="Calibri"/>
                <a:sym typeface="Calibri"/>
              </a:rPr>
              <a:t>Determine a candidate verification method for each requirement. Recall that earlier, I stated that in our requirements specification we also include a preliminary idea for how we will verify each requirement. It is possible to write requirements in a fashion that is difficult or impossible to verify, and we strive to avoid that (if for no other reason than we will not get paid until we have verified every single requirement!). In order to avoid such a situation, for each requirement, we identify a candidate method (usually the candidate methods are inspection, analysis, demonstration, simulation, and assessment by operation) for verification, and include this verification method right in the specification.</a:t>
            </a:r>
            <a:endParaRPr sz="1800">
              <a:latin typeface="Calibri"/>
              <a:ea typeface="Calibri"/>
              <a:cs typeface="Calibri"/>
              <a:sym typeface="Calibri"/>
            </a:endParaRPr>
          </a:p>
          <a:p>
            <a:pPr indent="-342900" lvl="0" marL="342900" rtl="0" algn="just">
              <a:spcBef>
                <a:spcPts val="0"/>
              </a:spcBef>
              <a:spcAft>
                <a:spcPts val="0"/>
              </a:spcAft>
              <a:buSzPts val="1440"/>
              <a:buFont typeface="Noto Sans Symbols"/>
              <a:buChar char="∙"/>
            </a:pPr>
            <a:r>
              <a:rPr lang="en-US" sz="1800">
                <a:latin typeface="Calibri"/>
                <a:ea typeface="Calibri"/>
                <a:cs typeface="Calibri"/>
                <a:sym typeface="Calibri"/>
              </a:rPr>
              <a:t>Check the requirements. We cannot consider something as important as a requirements specification complete until we have performed some type of check that it is complete and correct. </a:t>
            </a:r>
            <a:endParaRPr sz="1800">
              <a:latin typeface="Calibri"/>
              <a:ea typeface="Calibri"/>
              <a:cs typeface="Calibri"/>
              <a:sym typeface="Calibri"/>
            </a:endParaRPr>
          </a:p>
          <a:p>
            <a:pPr indent="-342900" lvl="0" marL="342900" rtl="0" algn="just">
              <a:spcBef>
                <a:spcPts val="0"/>
              </a:spcBef>
              <a:spcAft>
                <a:spcPts val="0"/>
              </a:spcAft>
              <a:buSzPts val="1440"/>
              <a:buFont typeface="Noto Sans Symbols"/>
              <a:buChar char="∙"/>
            </a:pPr>
            <a:r>
              <a:rPr lang="en-US" sz="1800">
                <a:latin typeface="Calibri"/>
                <a:ea typeface="Calibri"/>
                <a:cs typeface="Calibri"/>
                <a:sym typeface="Calibri"/>
              </a:rPr>
              <a:t>Editorial check (format, grammar, spelling, punctuation, consistent use of terminology).</a:t>
            </a:r>
            <a:endParaRPr sz="1800">
              <a:latin typeface="Calibri"/>
              <a:ea typeface="Calibri"/>
              <a:cs typeface="Calibri"/>
              <a:sym typeface="Calibri"/>
            </a:endParaRPr>
          </a:p>
          <a:p>
            <a:pPr indent="-342900" lvl="0" marL="342900" rtl="0" algn="just">
              <a:spcBef>
                <a:spcPts val="0"/>
              </a:spcBef>
              <a:spcAft>
                <a:spcPts val="0"/>
              </a:spcAft>
              <a:buSzPts val="1440"/>
              <a:buFont typeface="Noto Sans Symbols"/>
              <a:buChar char="∙"/>
            </a:pPr>
            <a:r>
              <a:rPr lang="en-US" sz="1800">
                <a:latin typeface="Calibri"/>
                <a:ea typeface="Calibri"/>
                <a:cs typeface="Calibri"/>
                <a:sym typeface="Calibri"/>
              </a:rPr>
              <a:t>Soundness check (no missing items or “to be determined,” quantitative values where required, positive statements [e.g. shall, rather than shall not], no statements of design [e.g. no statements of how, only statements of what and how well], no statements constraining external systems, validation of all assumptions).</a:t>
            </a:r>
            <a:endParaRPr sz="1800">
              <a:latin typeface="Calibri"/>
              <a:ea typeface="Calibri"/>
              <a:cs typeface="Calibri"/>
              <a:sym typeface="Calibri"/>
            </a:endParaRPr>
          </a:p>
          <a:p>
            <a:pPr indent="-342900" lvl="0" marL="342900" rtl="0" algn="just">
              <a:spcBef>
                <a:spcPts val="0"/>
              </a:spcBef>
              <a:spcAft>
                <a:spcPts val="0"/>
              </a:spcAft>
              <a:buSzPts val="1440"/>
              <a:buFont typeface="Noto Sans Symbols"/>
              <a:buChar char="∙"/>
            </a:pPr>
            <a:r>
              <a:rPr lang="en-US" sz="1800">
                <a:latin typeface="Calibri"/>
                <a:ea typeface="Calibri"/>
                <a:cs typeface="Calibri"/>
                <a:sym typeface="Calibri"/>
              </a:rPr>
              <a:t>Substance check (complete, consistent, every requirement is necessary, an appropriate level of constraints).</a:t>
            </a:r>
            <a:endParaRPr sz="1800">
              <a:latin typeface="Calibri"/>
              <a:ea typeface="Calibri"/>
              <a:cs typeface="Calibri"/>
              <a:sym typeface="Calibri"/>
            </a:endParaRPr>
          </a:p>
          <a:p>
            <a:pPr indent="-342900" lvl="0" marL="342900" rtl="0" algn="just">
              <a:spcBef>
                <a:spcPts val="0"/>
              </a:spcBef>
              <a:spcAft>
                <a:spcPts val="0"/>
              </a:spcAft>
              <a:buSzPts val="1440"/>
              <a:buFont typeface="Noto Sans Symbols"/>
              <a:buChar char="∙"/>
            </a:pPr>
            <a:r>
              <a:rPr lang="en-US" sz="1800">
                <a:latin typeface="Calibri"/>
                <a:ea typeface="Calibri"/>
                <a:cs typeface="Calibri"/>
                <a:sym typeface="Calibri"/>
              </a:rPr>
              <a:t>Risk check (technical feasibility, consistent with budget and schedule, identify things that could go wrong, estimate likelihood and consequence of each, assess the realism of available approaches to mitigate each risk should it actually occur).</a:t>
            </a:r>
            <a:endParaRPr sz="1800">
              <a:latin typeface="Calibri"/>
              <a:ea typeface="Calibri"/>
              <a:cs typeface="Calibri"/>
              <a:sym typeface="Calibri"/>
            </a:endParaRPr>
          </a:p>
        </p:txBody>
      </p:sp>
      <p:sp>
        <p:nvSpPr>
          <p:cNvPr id="366" name="Google Shape;366;p31"/>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32"/>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Design and its Process</a:t>
            </a:r>
            <a:endParaRPr sz="4000">
              <a:latin typeface="Calibri"/>
              <a:ea typeface="Calibri"/>
              <a:cs typeface="Calibri"/>
              <a:sym typeface="Calibri"/>
            </a:endParaRPr>
          </a:p>
        </p:txBody>
      </p:sp>
      <p:sp>
        <p:nvSpPr>
          <p:cNvPr id="372" name="Google Shape;372;p32"/>
          <p:cNvSpPr txBox="1"/>
          <p:nvPr>
            <p:ph idx="1" type="body"/>
          </p:nvPr>
        </p:nvSpPr>
        <p:spPr>
          <a:xfrm>
            <a:off x="1744823" y="1138335"/>
            <a:ext cx="10039740" cy="5243804"/>
          </a:xfrm>
          <a:prstGeom prst="rect">
            <a:avLst/>
          </a:prstGeom>
          <a:noFill/>
          <a:ln>
            <a:noFill/>
          </a:ln>
        </p:spPr>
        <p:txBody>
          <a:bodyPr anchorCtr="0" anchor="t" bIns="45700" lIns="91425" spcFirstLastPara="1" rIns="91425" wrap="square" tIns="45700">
            <a:noAutofit/>
          </a:bodyPr>
          <a:lstStyle/>
          <a:p>
            <a:pPr indent="-450215" lvl="0" marL="793115" rtl="0" algn="just">
              <a:lnSpc>
                <a:spcPct val="107000"/>
              </a:lnSpc>
              <a:spcBef>
                <a:spcPts val="0"/>
              </a:spcBef>
              <a:spcAft>
                <a:spcPts val="0"/>
              </a:spcAft>
              <a:buSzPts val="1760"/>
              <a:buChar char="►"/>
            </a:pPr>
            <a:r>
              <a:rPr lang="en-US" sz="2200">
                <a:latin typeface="Calibri"/>
                <a:ea typeface="Calibri"/>
                <a:cs typeface="Calibri"/>
                <a:sym typeface="Calibri"/>
              </a:rPr>
              <a:t>The next phase in the development process of an engineering project is the design; we aspire to create a design that satisfies the requirements, but also one that is feasible and affordable to build.</a:t>
            </a:r>
            <a:endParaRPr sz="2200">
              <a:latin typeface="Calibri"/>
              <a:ea typeface="Calibri"/>
              <a:cs typeface="Calibri"/>
              <a:sym typeface="Calibri"/>
            </a:endParaRPr>
          </a:p>
          <a:p>
            <a:pPr indent="-450215" lvl="0" marL="793115" rtl="0" algn="just">
              <a:lnSpc>
                <a:spcPct val="107000"/>
              </a:lnSpc>
              <a:spcBef>
                <a:spcPts val="1800"/>
              </a:spcBef>
              <a:spcAft>
                <a:spcPts val="0"/>
              </a:spcAft>
              <a:buSzPts val="1760"/>
              <a:buChar char="►"/>
            </a:pPr>
            <a:r>
              <a:rPr lang="en-US" sz="2200">
                <a:latin typeface="Calibri"/>
                <a:ea typeface="Calibri"/>
                <a:cs typeface="Calibri"/>
                <a:sym typeface="Calibri"/>
              </a:rPr>
              <a:t>We get a lot of “help” with the requirements; after all, our customers and our users understand well what they want the new system to do, and such constitutes a major portion of the requirements. It is my experience that most systems eventually develop pretty good requirements, although it may take them longer to do so than they originally planned, and cost more money to do so than they planned.</a:t>
            </a:r>
            <a:endParaRPr sz="2200">
              <a:latin typeface="Calibri"/>
              <a:ea typeface="Calibri"/>
              <a:cs typeface="Calibri"/>
              <a:sym typeface="Calibri"/>
            </a:endParaRPr>
          </a:p>
          <a:p>
            <a:pPr indent="-450215" lvl="0" marL="793115" rtl="0" algn="just">
              <a:lnSpc>
                <a:spcPct val="107000"/>
              </a:lnSpc>
              <a:spcBef>
                <a:spcPts val="1800"/>
              </a:spcBef>
              <a:spcAft>
                <a:spcPts val="0"/>
              </a:spcAft>
              <a:buSzPts val="1760"/>
              <a:buChar char="►"/>
            </a:pPr>
            <a:r>
              <a:rPr lang="en-US" sz="2200">
                <a:latin typeface="Calibri"/>
                <a:ea typeface="Calibri"/>
                <a:cs typeface="Calibri"/>
                <a:sym typeface="Calibri"/>
              </a:rPr>
              <a:t>But the design is a completely different matter; many systems simply have bad designs. Why might this be? For one thing, the customer and the users are generally not qualified to provide expert help with the design, in contrast to the way that they are qualified to provide expert help with the requirements.</a:t>
            </a:r>
            <a:endParaRPr sz="2200">
              <a:latin typeface="Calibri"/>
              <a:ea typeface="Calibri"/>
              <a:cs typeface="Calibri"/>
              <a:sym typeface="Calibri"/>
            </a:endParaRPr>
          </a:p>
        </p:txBody>
      </p:sp>
      <p:sp>
        <p:nvSpPr>
          <p:cNvPr id="373" name="Google Shape;373;p32"/>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33"/>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Design and its Process</a:t>
            </a:r>
            <a:endParaRPr sz="4000">
              <a:latin typeface="Calibri"/>
              <a:ea typeface="Calibri"/>
              <a:cs typeface="Calibri"/>
              <a:sym typeface="Calibri"/>
            </a:endParaRPr>
          </a:p>
        </p:txBody>
      </p:sp>
      <p:sp>
        <p:nvSpPr>
          <p:cNvPr id="379" name="Google Shape;379;p33"/>
          <p:cNvSpPr txBox="1"/>
          <p:nvPr>
            <p:ph idx="1" type="body"/>
          </p:nvPr>
        </p:nvSpPr>
        <p:spPr>
          <a:xfrm>
            <a:off x="1744823" y="1138335"/>
            <a:ext cx="10039740" cy="5243804"/>
          </a:xfrm>
          <a:prstGeom prst="rect">
            <a:avLst/>
          </a:prstGeom>
          <a:noFill/>
          <a:ln>
            <a:noFill/>
          </a:ln>
        </p:spPr>
        <p:txBody>
          <a:bodyPr anchorCtr="0" anchor="t" bIns="45700" lIns="91425" spcFirstLastPara="1" rIns="91425" wrap="square" tIns="45700">
            <a:noAutofit/>
          </a:bodyPr>
          <a:lstStyle/>
          <a:p>
            <a:pPr indent="-450215" lvl="0" marL="793115" rtl="0" algn="just">
              <a:spcBef>
                <a:spcPts val="0"/>
              </a:spcBef>
              <a:spcAft>
                <a:spcPts val="0"/>
              </a:spcAft>
              <a:buSzPts val="1600"/>
              <a:buChar char="►"/>
            </a:pPr>
            <a:r>
              <a:rPr lang="en-US">
                <a:latin typeface="Calibri"/>
                <a:ea typeface="Calibri"/>
                <a:cs typeface="Calibri"/>
                <a:sym typeface="Calibri"/>
              </a:rPr>
              <a:t>What is a design? In the previous section, we defined the requirements as the statements that tell us what the system is supposed to do, and how well it is supposed to do it; in contrast, the design tells us how the requirements are going to be accomplished. Consider a house: the requirements might tell us that the house needs to have four bedrooms and three bathrooms. The design tells us how we will satisfy those requirements: whether we will use wood or metal for the frame, whether we will use a raised structure or a concrete slab for the foundation, whether we will use casement or sliding windows, whether we will use wooden shakes or concrete tiles for the roofing materials, and so forth. We can build a house that meets the requirements – four bedrooms and three bathrooms – using either wood or metal as the framing material; both probably allow us to satisfy the requirements. But there may be other reasons for choosing one design approach or the other, reasons that have little to do with the requirements (e.g. “four bedrooms”). For example, if our house is going to be in a location with a really severe termite problem, we might not want to select wood for the framing material. But if the wood is satisfactory, then using wood is probably a lot less expensive than using metal for the frame. A wood‐framed house can probably be built in less time than a metal‐framed one too. These are examples of alternative designs.</a:t>
            </a:r>
            <a:endParaRPr>
              <a:latin typeface="Calibri"/>
              <a:ea typeface="Calibri"/>
              <a:cs typeface="Calibri"/>
              <a:sym typeface="Calibri"/>
            </a:endParaRPr>
          </a:p>
        </p:txBody>
      </p:sp>
      <p:sp>
        <p:nvSpPr>
          <p:cNvPr id="380" name="Google Shape;380;p33"/>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34"/>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Design and its Process</a:t>
            </a:r>
            <a:endParaRPr sz="4000">
              <a:latin typeface="Calibri"/>
              <a:ea typeface="Calibri"/>
              <a:cs typeface="Calibri"/>
              <a:sym typeface="Calibri"/>
            </a:endParaRPr>
          </a:p>
        </p:txBody>
      </p:sp>
      <p:sp>
        <p:nvSpPr>
          <p:cNvPr id="386" name="Google Shape;386;p34"/>
          <p:cNvSpPr txBox="1"/>
          <p:nvPr>
            <p:ph idx="1" type="body"/>
          </p:nvPr>
        </p:nvSpPr>
        <p:spPr>
          <a:xfrm>
            <a:off x="1744823" y="1138335"/>
            <a:ext cx="10039740" cy="5243804"/>
          </a:xfrm>
          <a:prstGeom prst="rect">
            <a:avLst/>
          </a:prstGeom>
          <a:noFill/>
          <a:ln>
            <a:noFill/>
          </a:ln>
        </p:spPr>
        <p:txBody>
          <a:bodyPr anchorCtr="0" anchor="t" bIns="45700" lIns="91425" spcFirstLastPara="1" rIns="91425" wrap="square" tIns="45700">
            <a:noAutofit/>
          </a:bodyPr>
          <a:lstStyle/>
          <a:p>
            <a:pPr indent="-450215" lvl="0" marL="793115" rtl="0" algn="just">
              <a:spcBef>
                <a:spcPts val="0"/>
              </a:spcBef>
              <a:spcAft>
                <a:spcPts val="0"/>
              </a:spcAft>
              <a:buSzPts val="1600"/>
              <a:buChar char="►"/>
            </a:pPr>
            <a:r>
              <a:rPr lang="en-US">
                <a:latin typeface="Calibri"/>
                <a:ea typeface="Calibri"/>
                <a:cs typeface="Calibri"/>
                <a:sym typeface="Calibri"/>
              </a:rPr>
              <a:t>The process that we use to create a design center around a method that we call the trade study. The trade study process helps us create a set of candidate alternative designs, helps us create a way to measure the “goodness” of each alternative, and finally allows us to select a preferred alternative, while also creating the data and the artifacts that will allow us to explain to our peers and stakeholders why we believe that it is the best possible alternative.</a:t>
            </a:r>
            <a:endParaRPr>
              <a:latin typeface="Calibri"/>
              <a:ea typeface="Calibri"/>
              <a:cs typeface="Calibri"/>
              <a:sym typeface="Calibri"/>
            </a:endParaRPr>
          </a:p>
          <a:p>
            <a:pPr indent="-450215" lvl="0" marL="793115" rtl="0" algn="just">
              <a:spcBef>
                <a:spcPts val="1200"/>
              </a:spcBef>
              <a:spcAft>
                <a:spcPts val="0"/>
              </a:spcAft>
              <a:buSzPts val="1600"/>
              <a:buChar char="►"/>
            </a:pPr>
            <a:r>
              <a:rPr lang="en-US">
                <a:latin typeface="Calibri"/>
                <a:ea typeface="Calibri"/>
                <a:cs typeface="Calibri"/>
                <a:sym typeface="Calibri"/>
              </a:rPr>
              <a:t>In the design process, there will seldom be a clear winner, in the sense that a particular alternative design is best in every category. That is why we call the process a trade; we make judgments (backed up by data and analyses) about which combination of positive and negative features achieves the best overall solution for our system. We strive not for perfection, but for a reasonable balance.</a:t>
            </a:r>
            <a:endParaRPr>
              <a:latin typeface="Calibri"/>
              <a:ea typeface="Calibri"/>
              <a:cs typeface="Calibri"/>
              <a:sym typeface="Calibri"/>
            </a:endParaRPr>
          </a:p>
          <a:p>
            <a:pPr indent="-450215" lvl="0" marL="793115" rtl="0" algn="just">
              <a:spcBef>
                <a:spcPts val="1200"/>
              </a:spcBef>
              <a:spcAft>
                <a:spcPts val="0"/>
              </a:spcAft>
              <a:buSzPts val="1600"/>
              <a:buChar char="►"/>
            </a:pPr>
            <a:r>
              <a:rPr lang="en-US">
                <a:latin typeface="Calibri"/>
                <a:ea typeface="Calibri"/>
                <a:cs typeface="Calibri"/>
                <a:sym typeface="Calibri"/>
              </a:rPr>
              <a:t>By a pressure point that the design must actually address, I mean that we must use our operational knowledge of the users and the mission to determine what are the real design drivers for the system. Do not depend on your customers to do this for you! They are not engineers and designers, and while they understand their mission well, they often have an imperfect understanding of how technology interacts with their mission.</a:t>
            </a:r>
            <a:endParaRPr>
              <a:latin typeface="Calibri"/>
              <a:ea typeface="Calibri"/>
              <a:cs typeface="Calibri"/>
              <a:sym typeface="Calibri"/>
            </a:endParaRPr>
          </a:p>
        </p:txBody>
      </p:sp>
      <p:sp>
        <p:nvSpPr>
          <p:cNvPr id="387" name="Google Shape;387;p34"/>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35"/>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Design and its Process</a:t>
            </a:r>
            <a:endParaRPr sz="4000">
              <a:latin typeface="Calibri"/>
              <a:ea typeface="Calibri"/>
              <a:cs typeface="Calibri"/>
              <a:sym typeface="Calibri"/>
            </a:endParaRPr>
          </a:p>
        </p:txBody>
      </p:sp>
      <p:graphicFrame>
        <p:nvGraphicFramePr>
          <p:cNvPr id="393" name="Google Shape;393;p35"/>
          <p:cNvGraphicFramePr/>
          <p:nvPr/>
        </p:nvGraphicFramePr>
        <p:xfrm>
          <a:off x="2024743" y="1156634"/>
          <a:ext cx="3000000" cy="3000000"/>
        </p:xfrm>
        <a:graphic>
          <a:graphicData uri="http://schemas.openxmlformats.org/drawingml/2006/table">
            <a:tbl>
              <a:tblPr bandRow="1" firstCol="1" firstRow="1">
                <a:noFill/>
                <a:tableStyleId>{B46A89D8-21F9-48E2-A0C3-BB25F8AA20DB}</a:tableStyleId>
              </a:tblPr>
              <a:tblGrid>
                <a:gridCol w="9074300"/>
              </a:tblGrid>
              <a:tr h="4954925">
                <a:tc>
                  <a:txBody>
                    <a:bodyPr/>
                    <a:lstStyle/>
                    <a:p>
                      <a:pPr indent="-342900" lvl="0" marL="342900" marR="106679" rtl="0" algn="just">
                        <a:lnSpc>
                          <a:spcPct val="107000"/>
                        </a:lnSpc>
                        <a:spcBef>
                          <a:spcPts val="0"/>
                        </a:spcBef>
                        <a:spcAft>
                          <a:spcPts val="0"/>
                        </a:spcAft>
                        <a:buClr>
                          <a:schemeClr val="lt1"/>
                        </a:buClr>
                        <a:buSzPts val="1500"/>
                        <a:buFont typeface="Century Gothic"/>
                        <a:buAutoNum type="arabicPeriod"/>
                      </a:pPr>
                      <a:r>
                        <a:rPr b="0" lang="en-US" sz="1500" u="none" cap="none" strike="noStrike"/>
                        <a:t>Understand the pressure points that the design must actually address</a:t>
                      </a:r>
                      <a:endParaRPr b="0" sz="1500" u="none" cap="none" strike="noStrike"/>
                    </a:p>
                    <a:p>
                      <a:pPr indent="-342900" lvl="0" marL="342900" marR="106679" rtl="0" algn="just">
                        <a:lnSpc>
                          <a:spcPct val="107000"/>
                        </a:lnSpc>
                        <a:spcBef>
                          <a:spcPts val="0"/>
                        </a:spcBef>
                        <a:spcAft>
                          <a:spcPts val="0"/>
                        </a:spcAft>
                        <a:buClr>
                          <a:schemeClr val="lt1"/>
                        </a:buClr>
                        <a:buSzPts val="1500"/>
                        <a:buFont typeface="Century Gothic"/>
                        <a:buAutoNum type="arabicPeriod"/>
                      </a:pPr>
                      <a:r>
                        <a:rPr b="0" lang="en-US" sz="1500" u="none" cap="none" strike="noStrike"/>
                        <a:t>Perform the actual trade study: create alternatives (each of which address every requirement), create measurement methods, assess the alternatives (and adjust the alternatives, as is usually necessary), select the preferred candidate, and gather the rationale showing why that is in fact the right candidate design to select</a:t>
                      </a:r>
                      <a:endParaRPr b="0" sz="1500" u="none" cap="none" strike="noStrike"/>
                    </a:p>
                    <a:p>
                      <a:pPr indent="-342900" lvl="0" marL="342900" marR="106679" rtl="0" algn="just">
                        <a:lnSpc>
                          <a:spcPct val="107000"/>
                        </a:lnSpc>
                        <a:spcBef>
                          <a:spcPts val="0"/>
                        </a:spcBef>
                        <a:spcAft>
                          <a:spcPts val="0"/>
                        </a:spcAft>
                        <a:buClr>
                          <a:schemeClr val="lt1"/>
                        </a:buClr>
                        <a:buSzPts val="1500"/>
                        <a:buFont typeface="Century Gothic"/>
                        <a:buAutoNum type="arabicPeriod"/>
                      </a:pPr>
                      <a:r>
                        <a:rPr b="0" lang="en-US" sz="1500" u="none" cap="none" strike="noStrike"/>
                        <a:t>For the selected design, assess in some detail various important features of that design: the performance and capacity (via modeling and benchmarking), stability (that is, we want the design to be relatively insensitive to small errors in inputs and assumptions), design margin (we want the design to be relatively insensitive to small errors in implementation, e.g., some part weighs a small amount more than planned, etc.), and avoidance of known design pitfalls</a:t>
                      </a:r>
                      <a:endParaRPr b="0" sz="1500" u="none" cap="none" strike="noStrike"/>
                    </a:p>
                    <a:p>
                      <a:pPr indent="-342900" lvl="0" marL="342900" marR="106679" rtl="0" algn="just">
                        <a:lnSpc>
                          <a:spcPct val="107000"/>
                        </a:lnSpc>
                        <a:spcBef>
                          <a:spcPts val="0"/>
                        </a:spcBef>
                        <a:spcAft>
                          <a:spcPts val="0"/>
                        </a:spcAft>
                        <a:buClr>
                          <a:schemeClr val="lt1"/>
                        </a:buClr>
                        <a:buSzPts val="1500"/>
                        <a:buFont typeface="Century Gothic"/>
                        <a:buAutoNum type="arabicPeriod"/>
                      </a:pPr>
                      <a:r>
                        <a:rPr b="0" lang="en-US" sz="1500" u="none" cap="none" strike="noStrike"/>
                        <a:t>Verify the completeness of your selected design; that is, make sure that it actually addresses every requirement. This is accomplished through a traceability analysis, where we map every requirement to a section of the design that implements that requirement</a:t>
                      </a:r>
                      <a:endParaRPr b="0" sz="1500" u="none" cap="none" strike="noStrike"/>
                    </a:p>
                    <a:p>
                      <a:pPr indent="-342900" lvl="0" marL="342900" marR="106679" rtl="0" algn="just">
                        <a:lnSpc>
                          <a:spcPct val="107000"/>
                        </a:lnSpc>
                        <a:spcBef>
                          <a:spcPts val="0"/>
                        </a:spcBef>
                        <a:spcAft>
                          <a:spcPts val="0"/>
                        </a:spcAft>
                        <a:buClr>
                          <a:schemeClr val="lt1"/>
                        </a:buClr>
                        <a:buSzPts val="1500"/>
                        <a:buFont typeface="Century Gothic"/>
                        <a:buAutoNum type="arabicPeriod"/>
                      </a:pPr>
                      <a:r>
                        <a:rPr b="0" lang="en-US" sz="1500" u="none" cap="none" strike="noStrike"/>
                        <a:t>Finalize your selection of a candidate design, perhaps with alternative designs for a few selected features. Prepare a thorough description of the design itself (which should be detailed enough to serve as a guide to those who will build each of the pieces called for by the design), as well as of the assessment findings, including the rationale for the selection. Archive all materials, so that the process can be reconstructed and rerun. It is not uncommon later on in a project to have to reopen the trade study, add a new design candidate, and rerun the assessment</a:t>
                      </a:r>
                      <a:endParaRPr b="0" sz="1500" u="none" cap="none" strike="noStrike">
                        <a:latin typeface="Calibri"/>
                        <a:ea typeface="Calibri"/>
                        <a:cs typeface="Calibri"/>
                        <a:sym typeface="Calibri"/>
                      </a:endParaRPr>
                    </a:p>
                  </a:txBody>
                  <a:tcPr marT="0" marB="0" marR="68575" marL="68575"/>
                </a:tc>
              </a:tr>
            </a:tbl>
          </a:graphicData>
        </a:graphic>
      </p:graphicFrame>
      <p:sp>
        <p:nvSpPr>
          <p:cNvPr id="394" name="Google Shape;394;p35"/>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
        <p:nvSpPr>
          <p:cNvPr id="395" name="Google Shape;395;p35"/>
          <p:cNvSpPr txBox="1"/>
          <p:nvPr/>
        </p:nvSpPr>
        <p:spPr>
          <a:xfrm>
            <a:off x="5060303" y="6257816"/>
            <a:ext cx="300317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600">
                <a:solidFill>
                  <a:schemeClr val="lt1"/>
                </a:solidFill>
                <a:latin typeface="Calibri"/>
                <a:ea typeface="Calibri"/>
                <a:cs typeface="Calibri"/>
                <a:sym typeface="Calibri"/>
              </a:rPr>
              <a:t>Table 1.4 </a:t>
            </a:r>
            <a:r>
              <a:rPr lang="en-US" sz="1600">
                <a:solidFill>
                  <a:schemeClr val="lt1"/>
                </a:solidFill>
                <a:latin typeface="Calibri"/>
                <a:ea typeface="Calibri"/>
                <a:cs typeface="Calibri"/>
                <a:sym typeface="Calibri"/>
              </a:rPr>
              <a:t>Steps to create a design.</a:t>
            </a:r>
            <a:endParaRPr sz="1600">
              <a:solidFill>
                <a:schemeClr val="lt1"/>
              </a:solidFill>
              <a:latin typeface="Century Gothic"/>
              <a:ea typeface="Century Gothic"/>
              <a:cs typeface="Century Gothic"/>
              <a:sym typeface="Century Gothic"/>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36"/>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Design and its Process</a:t>
            </a:r>
            <a:endParaRPr sz="4000">
              <a:latin typeface="Calibri"/>
              <a:ea typeface="Calibri"/>
              <a:cs typeface="Calibri"/>
              <a:sym typeface="Calibri"/>
            </a:endParaRPr>
          </a:p>
        </p:txBody>
      </p:sp>
      <p:sp>
        <p:nvSpPr>
          <p:cNvPr id="401" name="Google Shape;401;p36"/>
          <p:cNvSpPr txBox="1"/>
          <p:nvPr>
            <p:ph idx="1" type="body"/>
          </p:nvPr>
        </p:nvSpPr>
        <p:spPr>
          <a:xfrm>
            <a:off x="1744823" y="1138335"/>
            <a:ext cx="10039740" cy="5243804"/>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1440"/>
              <a:buNone/>
            </a:pPr>
            <a:r>
              <a:rPr lang="en-US" sz="1800">
                <a:latin typeface="Calibri"/>
                <a:ea typeface="Calibri"/>
                <a:cs typeface="Calibri"/>
                <a:sym typeface="Calibri"/>
              </a:rPr>
              <a:t>Once we know the pressure points, we can turn to the trade study. We can use the following steps to perform a trade study:</a:t>
            </a:r>
            <a:endParaRPr sz="1800">
              <a:latin typeface="Calibri"/>
              <a:ea typeface="Calibri"/>
              <a:cs typeface="Calibri"/>
              <a:sym typeface="Calibri"/>
            </a:endParaRPr>
          </a:p>
          <a:p>
            <a:pPr indent="-342900" lvl="0" marL="342900" rtl="0" algn="just">
              <a:spcBef>
                <a:spcPts val="0"/>
              </a:spcBef>
              <a:spcAft>
                <a:spcPts val="0"/>
              </a:spcAft>
              <a:buSzPts val="1440"/>
              <a:buFont typeface="Noto Sans Symbols"/>
              <a:buChar char="∙"/>
            </a:pPr>
            <a:r>
              <a:rPr lang="en-US" sz="1800">
                <a:latin typeface="Calibri"/>
                <a:ea typeface="Calibri"/>
                <a:cs typeface="Calibri"/>
                <a:sym typeface="Calibri"/>
              </a:rPr>
              <a:t>Use the knowledge and insight we acquired about the customer in order to create operational performance measures, and then discuss those with the customer. Of course, we actually started this process while we were creating the requirements.</a:t>
            </a:r>
            <a:endParaRPr sz="1800">
              <a:latin typeface="Calibri"/>
              <a:ea typeface="Calibri"/>
              <a:cs typeface="Calibri"/>
              <a:sym typeface="Calibri"/>
            </a:endParaRPr>
          </a:p>
          <a:p>
            <a:pPr indent="-342900" lvl="0" marL="342900" rtl="0" algn="just">
              <a:spcBef>
                <a:spcPts val="0"/>
              </a:spcBef>
              <a:spcAft>
                <a:spcPts val="0"/>
              </a:spcAft>
              <a:buSzPts val="1440"/>
              <a:buFont typeface="Noto Sans Symbols"/>
              <a:buChar char="∙"/>
            </a:pPr>
            <a:r>
              <a:rPr lang="en-US" sz="1800">
                <a:latin typeface="Calibri"/>
                <a:ea typeface="Calibri"/>
                <a:cs typeface="Calibri"/>
                <a:sym typeface="Calibri"/>
              </a:rPr>
              <a:t>Use the operational sequences to firm up a list of all the independent stimuli that can activate a mission thread in your system, and also define what is produced as the output of each mission thread. We started this when we prepared the concept of operations document as part of the requirements, but now we need to do it in more detail.</a:t>
            </a:r>
            <a:endParaRPr sz="1800">
              <a:latin typeface="Calibri"/>
              <a:ea typeface="Calibri"/>
              <a:cs typeface="Calibri"/>
              <a:sym typeface="Calibri"/>
            </a:endParaRPr>
          </a:p>
          <a:p>
            <a:pPr indent="-342900" lvl="0" marL="342900" rtl="0" algn="just">
              <a:spcBef>
                <a:spcPts val="0"/>
              </a:spcBef>
              <a:spcAft>
                <a:spcPts val="0"/>
              </a:spcAft>
              <a:buSzPts val="1440"/>
              <a:buFont typeface="Noto Sans Symbols"/>
              <a:buChar char="∙"/>
            </a:pPr>
            <a:r>
              <a:rPr lang="en-US" sz="1800">
                <a:latin typeface="Calibri"/>
                <a:ea typeface="Calibri"/>
                <a:cs typeface="Calibri"/>
                <a:sym typeface="Calibri"/>
              </a:rPr>
              <a:t>Use these items – the lists of stimuli and the partitioning of steps that could be in parallel and steps that must be in sequence – to define all of the independently schedulable entities within your system. These are the system activities that can be started in response to any sort of asynchronous stimuli and can therefore operate at the same time as other system activities.</a:t>
            </a:r>
            <a:endParaRPr sz="1800">
              <a:latin typeface="Calibri"/>
              <a:ea typeface="Calibri"/>
              <a:cs typeface="Calibri"/>
              <a:sym typeface="Calibri"/>
            </a:endParaRPr>
          </a:p>
          <a:p>
            <a:pPr indent="-342900" lvl="0" marL="342900" rtl="0" algn="just">
              <a:spcBef>
                <a:spcPts val="0"/>
              </a:spcBef>
              <a:spcAft>
                <a:spcPts val="0"/>
              </a:spcAft>
              <a:buSzPts val="1440"/>
              <a:buFont typeface="Noto Sans Symbols"/>
              <a:buChar char="∙"/>
            </a:pPr>
            <a:r>
              <a:rPr lang="en-US" sz="1800">
                <a:latin typeface="Calibri"/>
                <a:ea typeface="Calibri"/>
                <a:cs typeface="Calibri"/>
                <a:sym typeface="Calibri"/>
              </a:rPr>
              <a:t>Use the knowledge and insight we acquired about the mission, together with the requirements, to create operational sequences that describe how they perform this mission, the mission threads. This is a mechanism that helps you to ensure that every requirement is addressed by the design. We started this while we were creating the requirements too. Now we have to do it at a finer level of detail, showing which steps on the mission threads can be performed in parallel, and which must be performed sequentially.</a:t>
            </a:r>
            <a:endParaRPr>
              <a:latin typeface="Calibri"/>
              <a:ea typeface="Calibri"/>
              <a:cs typeface="Calibri"/>
              <a:sym typeface="Calibri"/>
            </a:endParaRPr>
          </a:p>
        </p:txBody>
      </p:sp>
      <p:sp>
        <p:nvSpPr>
          <p:cNvPr id="402" name="Google Shape;402;p36"/>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37"/>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Design and its Process</a:t>
            </a:r>
            <a:endParaRPr sz="4000">
              <a:latin typeface="Calibri"/>
              <a:ea typeface="Calibri"/>
              <a:cs typeface="Calibri"/>
              <a:sym typeface="Calibri"/>
            </a:endParaRPr>
          </a:p>
        </p:txBody>
      </p:sp>
      <p:sp>
        <p:nvSpPr>
          <p:cNvPr id="408" name="Google Shape;408;p37"/>
          <p:cNvSpPr txBox="1"/>
          <p:nvPr>
            <p:ph idx="1" type="body"/>
          </p:nvPr>
        </p:nvSpPr>
        <p:spPr>
          <a:xfrm>
            <a:off x="1744823" y="1138335"/>
            <a:ext cx="10039740" cy="5243804"/>
          </a:xfrm>
          <a:prstGeom prst="rect">
            <a:avLst/>
          </a:prstGeom>
          <a:noFill/>
          <a:ln>
            <a:noFill/>
          </a:ln>
        </p:spPr>
        <p:txBody>
          <a:bodyPr anchorCtr="0" anchor="t" bIns="45700" lIns="91425" spcFirstLastPara="1" rIns="91425" wrap="square" tIns="45700">
            <a:noAutofit/>
          </a:bodyPr>
          <a:lstStyle/>
          <a:p>
            <a:pPr indent="-342900" lvl="0" marL="342900" rtl="0" algn="just">
              <a:lnSpc>
                <a:spcPct val="107000"/>
              </a:lnSpc>
              <a:spcBef>
                <a:spcPts val="0"/>
              </a:spcBef>
              <a:spcAft>
                <a:spcPts val="0"/>
              </a:spcAft>
              <a:buSzPts val="1440"/>
              <a:buFont typeface="Noto Sans Symbols"/>
              <a:buChar char="∙"/>
            </a:pPr>
            <a:r>
              <a:rPr lang="en-US" sz="1800">
                <a:latin typeface="Calibri"/>
                <a:ea typeface="Calibri"/>
                <a:cs typeface="Calibri"/>
                <a:sym typeface="Calibri"/>
              </a:rPr>
              <a:t>Use the list of mission threads and the list of independently schedulable entities to create alternative groupings of those entities into actual implementation groupings (e.g. the items that will actually comprise the separately buildable elements of the system).</a:t>
            </a:r>
            <a:endParaRPr sz="1800">
              <a:latin typeface="Calibri"/>
              <a:ea typeface="Calibri"/>
              <a:cs typeface="Calibri"/>
              <a:sym typeface="Calibri"/>
            </a:endParaRPr>
          </a:p>
          <a:p>
            <a:pPr indent="-342900" lvl="0" marL="342900" rtl="0" algn="just">
              <a:lnSpc>
                <a:spcPct val="107000"/>
              </a:lnSpc>
              <a:spcBef>
                <a:spcPts val="1000"/>
              </a:spcBef>
              <a:spcAft>
                <a:spcPts val="0"/>
              </a:spcAft>
              <a:buSzPts val="1440"/>
              <a:buFont typeface="Noto Sans Symbols"/>
              <a:buChar char="∙"/>
            </a:pPr>
            <a:r>
              <a:rPr lang="en-US" sz="1800">
                <a:latin typeface="Calibri"/>
                <a:ea typeface="Calibri"/>
                <a:cs typeface="Calibri"/>
                <a:sym typeface="Calibri"/>
              </a:rPr>
              <a:t>For every alternative implementation grouping, postulate a set of candidate implementation methods (e.g. software, digital hardware, analog hardware, electromechanical, and so forth). Perhaps there will be more than one for some of these categories (e.g. several software‐based approaches, each using a different algorithmic method). These form the set of candidate designs; we call this set of candidate designs the trade space. The candidates that you select for the trade space ought to be informed, of course, by your previous selection of a set of pressure points that the design needs to consider.</a:t>
            </a:r>
            <a:endParaRPr sz="1800">
              <a:latin typeface="Calibri"/>
              <a:ea typeface="Calibri"/>
              <a:cs typeface="Calibri"/>
              <a:sym typeface="Calibri"/>
            </a:endParaRPr>
          </a:p>
          <a:p>
            <a:pPr indent="-342900" lvl="0" marL="342900" rtl="0" algn="just">
              <a:lnSpc>
                <a:spcPct val="107000"/>
              </a:lnSpc>
              <a:spcBef>
                <a:spcPts val="1000"/>
              </a:spcBef>
              <a:spcAft>
                <a:spcPts val="0"/>
              </a:spcAft>
              <a:buSzPts val="1440"/>
              <a:buFont typeface="Noto Sans Symbols"/>
              <a:buChar char="∙"/>
            </a:pPr>
            <a:r>
              <a:rPr lang="en-US" sz="1800">
                <a:latin typeface="Calibri"/>
                <a:ea typeface="Calibri"/>
                <a:cs typeface="Calibri"/>
                <a:sym typeface="Calibri"/>
              </a:rPr>
              <a:t>Perform an assessment of the technical feasibility of each candidate design and eliminate from further consideration those that are deemed not feasible, or too risky.</a:t>
            </a:r>
            <a:endParaRPr sz="1800">
              <a:latin typeface="Calibri"/>
              <a:ea typeface="Calibri"/>
              <a:cs typeface="Calibri"/>
              <a:sym typeface="Calibri"/>
            </a:endParaRPr>
          </a:p>
          <a:p>
            <a:pPr indent="-342900" lvl="0" marL="342900" rtl="0" algn="just">
              <a:lnSpc>
                <a:spcPct val="107000"/>
              </a:lnSpc>
              <a:spcBef>
                <a:spcPts val="1800"/>
              </a:spcBef>
              <a:spcAft>
                <a:spcPts val="0"/>
              </a:spcAft>
              <a:buSzPts val="1440"/>
              <a:buFont typeface="Noto Sans Symbols"/>
              <a:buChar char="∙"/>
            </a:pPr>
            <a:r>
              <a:rPr lang="en-US" sz="1800">
                <a:latin typeface="Calibri"/>
                <a:ea typeface="Calibri"/>
                <a:cs typeface="Calibri"/>
                <a:sym typeface="Calibri"/>
              </a:rPr>
              <a:t>Use that measurement and assessment methodology in order to perform the actual assessment of the goodness of each candidate design. This will probably be done multiple times, eliminating a few of the worst‐performing candidates each time, adding additional measures for the remaining candidates, perhaps using the insight from the measurements in order to create new candidates. Keep careful records documenting the rationale behind all decisions, even for those candidates that are discarded.</a:t>
            </a:r>
            <a:endParaRPr>
              <a:latin typeface="Calibri"/>
              <a:ea typeface="Calibri"/>
              <a:cs typeface="Calibri"/>
              <a:sym typeface="Calibri"/>
            </a:endParaRPr>
          </a:p>
        </p:txBody>
      </p:sp>
      <p:sp>
        <p:nvSpPr>
          <p:cNvPr id="409" name="Google Shape;409;p37"/>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38"/>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Design and its Process</a:t>
            </a:r>
            <a:endParaRPr sz="4000">
              <a:latin typeface="Calibri"/>
              <a:ea typeface="Calibri"/>
              <a:cs typeface="Calibri"/>
              <a:sym typeface="Calibri"/>
            </a:endParaRPr>
          </a:p>
        </p:txBody>
      </p:sp>
      <p:sp>
        <p:nvSpPr>
          <p:cNvPr id="415" name="Google Shape;415;p38"/>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pic>
        <p:nvPicPr>
          <p:cNvPr id="416" name="Google Shape;416;p38"/>
          <p:cNvPicPr preferRelativeResize="0"/>
          <p:nvPr/>
        </p:nvPicPr>
        <p:blipFill rotWithShape="1">
          <a:blip r:embed="rId3">
            <a:alphaModFix/>
          </a:blip>
          <a:srcRect b="0" l="0" r="0" t="0"/>
          <a:stretch/>
        </p:blipFill>
        <p:spPr>
          <a:xfrm>
            <a:off x="2220686" y="1287262"/>
            <a:ext cx="8878349" cy="4712321"/>
          </a:xfrm>
          <a:prstGeom prst="rect">
            <a:avLst/>
          </a:prstGeom>
          <a:noFill/>
          <a:ln>
            <a:noFill/>
          </a:ln>
        </p:spPr>
      </p:pic>
      <p:sp>
        <p:nvSpPr>
          <p:cNvPr id="417" name="Google Shape;417;p38"/>
          <p:cNvSpPr txBox="1"/>
          <p:nvPr/>
        </p:nvSpPr>
        <p:spPr>
          <a:xfrm>
            <a:off x="5078321" y="6107324"/>
            <a:ext cx="3163077"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600">
                <a:solidFill>
                  <a:schemeClr val="lt1"/>
                </a:solidFill>
                <a:latin typeface="Calibri"/>
                <a:ea typeface="Calibri"/>
                <a:cs typeface="Calibri"/>
                <a:sym typeface="Calibri"/>
              </a:rPr>
              <a:t>Figure 1.3 </a:t>
            </a:r>
            <a:r>
              <a:rPr lang="en-US" sz="1600">
                <a:solidFill>
                  <a:schemeClr val="lt1"/>
                </a:solidFill>
                <a:latin typeface="Calibri"/>
                <a:ea typeface="Calibri"/>
                <a:cs typeface="Calibri"/>
                <a:sym typeface="Calibri"/>
              </a:rPr>
              <a:t>The trade study.</a:t>
            </a:r>
            <a:endParaRPr sz="1600">
              <a:solidFill>
                <a:schemeClr val="lt1"/>
              </a:solidFill>
              <a:latin typeface="Century Gothic"/>
              <a:ea typeface="Century Gothic"/>
              <a:cs typeface="Century Gothic"/>
              <a:sym typeface="Century Gothic"/>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39"/>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Modeling</a:t>
            </a:r>
            <a:endParaRPr sz="4000">
              <a:latin typeface="Calibri"/>
              <a:ea typeface="Calibri"/>
              <a:cs typeface="Calibri"/>
              <a:sym typeface="Calibri"/>
            </a:endParaRPr>
          </a:p>
        </p:txBody>
      </p:sp>
      <p:sp>
        <p:nvSpPr>
          <p:cNvPr id="423" name="Google Shape;423;p39"/>
          <p:cNvSpPr txBox="1"/>
          <p:nvPr>
            <p:ph idx="1" type="body"/>
          </p:nvPr>
        </p:nvSpPr>
        <p:spPr>
          <a:xfrm>
            <a:off x="1744823" y="1138335"/>
            <a:ext cx="10039740" cy="5243804"/>
          </a:xfrm>
          <a:prstGeom prst="rect">
            <a:avLst/>
          </a:prstGeom>
          <a:noFill/>
          <a:ln>
            <a:noFill/>
          </a:ln>
        </p:spPr>
        <p:txBody>
          <a:bodyPr anchorCtr="0" anchor="t" bIns="45700" lIns="91425" spcFirstLastPara="1" rIns="91425" wrap="square" tIns="45700">
            <a:noAutofit/>
          </a:bodyPr>
          <a:lstStyle/>
          <a:p>
            <a:pPr indent="-450215" lvl="0" marL="793115" rtl="0" algn="just">
              <a:lnSpc>
                <a:spcPct val="107000"/>
              </a:lnSpc>
              <a:spcBef>
                <a:spcPts val="0"/>
              </a:spcBef>
              <a:spcAft>
                <a:spcPts val="0"/>
              </a:spcAft>
              <a:buSzPts val="2000"/>
              <a:buChar char="►"/>
            </a:pPr>
            <a:r>
              <a:rPr lang="en-US" sz="2500">
                <a:latin typeface="Calibri"/>
                <a:ea typeface="Calibri"/>
                <a:cs typeface="Calibri"/>
                <a:sym typeface="Calibri"/>
              </a:rPr>
              <a:t>Modeling of some sort is used in most large system development efforts. These days, such modeling usually takes the form of a computer program that is designed to simulate selected aspects of the behavior of the eventual system. We use such a model to make predictions about how well the candidate design will work, and therefore hope to make better design decisions. Using such a model can both help you improve each design candidate, and also help you select the final design.</a:t>
            </a:r>
            <a:endParaRPr sz="2500">
              <a:latin typeface="Calibri"/>
              <a:ea typeface="Calibri"/>
              <a:cs typeface="Calibri"/>
              <a:sym typeface="Calibri"/>
            </a:endParaRPr>
          </a:p>
          <a:p>
            <a:pPr indent="-450215" lvl="0" marL="793115" rtl="0" algn="just">
              <a:lnSpc>
                <a:spcPct val="107000"/>
              </a:lnSpc>
              <a:spcBef>
                <a:spcPts val="1800"/>
              </a:spcBef>
              <a:spcAft>
                <a:spcPts val="0"/>
              </a:spcAft>
              <a:buSzPts val="2000"/>
              <a:buChar char="►"/>
            </a:pPr>
            <a:r>
              <a:rPr lang="en-US" sz="2500">
                <a:latin typeface="Calibri"/>
                <a:ea typeface="Calibri"/>
                <a:cs typeface="Calibri"/>
                <a:sym typeface="Calibri"/>
              </a:rPr>
              <a:t>A typical computer‐based simulation model will simulate the components of a system, their actions and interactions, and the external interfaces (which provide stimuli to the system).</a:t>
            </a:r>
            <a:endParaRPr sz="2500">
              <a:latin typeface="Calibri"/>
              <a:ea typeface="Calibri"/>
              <a:cs typeface="Calibri"/>
              <a:sym typeface="Calibri"/>
            </a:endParaRPr>
          </a:p>
        </p:txBody>
      </p:sp>
      <p:sp>
        <p:nvSpPr>
          <p:cNvPr id="424" name="Google Shape;424;p39"/>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40"/>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Modeling</a:t>
            </a:r>
            <a:endParaRPr sz="4000">
              <a:latin typeface="Calibri"/>
              <a:ea typeface="Calibri"/>
              <a:cs typeface="Calibri"/>
              <a:sym typeface="Calibri"/>
            </a:endParaRPr>
          </a:p>
        </p:txBody>
      </p:sp>
      <p:sp>
        <p:nvSpPr>
          <p:cNvPr id="430" name="Google Shape;430;p40"/>
          <p:cNvSpPr txBox="1"/>
          <p:nvPr>
            <p:ph idx="1" type="body"/>
          </p:nvPr>
        </p:nvSpPr>
        <p:spPr>
          <a:xfrm>
            <a:off x="1744823" y="1138335"/>
            <a:ext cx="10039740" cy="5243804"/>
          </a:xfrm>
          <a:prstGeom prst="rect">
            <a:avLst/>
          </a:prstGeom>
          <a:noFill/>
          <a:ln>
            <a:noFill/>
          </a:ln>
        </p:spPr>
        <p:txBody>
          <a:bodyPr anchorCtr="0" anchor="t" bIns="45700" lIns="91425" spcFirstLastPara="1" rIns="91425" wrap="square" tIns="45700">
            <a:noAutofit/>
          </a:bodyPr>
          <a:lstStyle/>
          <a:p>
            <a:pPr indent="0" lvl="0" marL="0" rtl="0" algn="just">
              <a:lnSpc>
                <a:spcPct val="107000"/>
              </a:lnSpc>
              <a:spcBef>
                <a:spcPts val="0"/>
              </a:spcBef>
              <a:spcAft>
                <a:spcPts val="0"/>
              </a:spcAft>
              <a:buSzPts val="1680"/>
              <a:buNone/>
            </a:pPr>
            <a:r>
              <a:rPr lang="en-US" sz="2100">
                <a:latin typeface="Calibri"/>
                <a:ea typeface="Calibri"/>
                <a:cs typeface="Calibri"/>
                <a:sym typeface="Calibri"/>
              </a:rPr>
              <a:t>It is easy to code up a model; the first big issue is the credibility of the model. Why should anyone believe that the predictions from the model are reasonably accurate? Just because the computer says so is not good enough; computer models can at times make predictions which are wildly inaccurate. We use techniques such as the following to prove the validity and credibility of a model’s predictions:</a:t>
            </a:r>
            <a:endParaRPr sz="2100">
              <a:latin typeface="Calibri"/>
              <a:ea typeface="Calibri"/>
              <a:cs typeface="Calibri"/>
              <a:sym typeface="Calibri"/>
            </a:endParaRPr>
          </a:p>
          <a:p>
            <a:pPr indent="-342900" lvl="0" marL="342900" rtl="0" algn="just">
              <a:lnSpc>
                <a:spcPct val="107000"/>
              </a:lnSpc>
              <a:spcBef>
                <a:spcPts val="1800"/>
              </a:spcBef>
              <a:spcAft>
                <a:spcPts val="0"/>
              </a:spcAft>
              <a:buSzPts val="1680"/>
              <a:buFont typeface="Noto Sans Symbols"/>
              <a:buChar char="∙"/>
            </a:pPr>
            <a:r>
              <a:rPr i="1" lang="en-US" sz="2100">
                <a:latin typeface="Calibri"/>
                <a:ea typeface="Calibri"/>
                <a:cs typeface="Calibri"/>
                <a:sym typeface="Calibri"/>
              </a:rPr>
              <a:t>Analytic validation</a:t>
            </a:r>
            <a:r>
              <a:rPr lang="en-US" sz="2100">
                <a:latin typeface="Calibri"/>
                <a:ea typeface="Calibri"/>
                <a:cs typeface="Calibri"/>
                <a:sym typeface="Calibri"/>
              </a:rPr>
              <a:t>. We check that the algorithms are coded correctly within the model.</a:t>
            </a:r>
            <a:endParaRPr sz="2100">
              <a:latin typeface="Calibri"/>
              <a:ea typeface="Calibri"/>
              <a:cs typeface="Calibri"/>
              <a:sym typeface="Calibri"/>
            </a:endParaRPr>
          </a:p>
          <a:p>
            <a:pPr indent="-342900" lvl="0" marL="342900" rtl="0" algn="just">
              <a:lnSpc>
                <a:spcPct val="107000"/>
              </a:lnSpc>
              <a:spcBef>
                <a:spcPts val="1000"/>
              </a:spcBef>
              <a:spcAft>
                <a:spcPts val="0"/>
              </a:spcAft>
              <a:buSzPts val="1680"/>
              <a:buFont typeface="Noto Sans Symbols"/>
              <a:buChar char="∙"/>
            </a:pPr>
            <a:r>
              <a:rPr i="1" lang="en-US" sz="2100">
                <a:latin typeface="Calibri"/>
                <a:ea typeface="Calibri"/>
                <a:cs typeface="Calibri"/>
                <a:sym typeface="Calibri"/>
              </a:rPr>
              <a:t>Calibration against benchmarks</a:t>
            </a:r>
            <a:r>
              <a:rPr lang="en-US" sz="2100">
                <a:latin typeface="Calibri"/>
                <a:ea typeface="Calibri"/>
                <a:cs typeface="Calibri"/>
                <a:sym typeface="Calibri"/>
              </a:rPr>
              <a:t>. We use the model to make predictions about things for which we already have actual measurements of a real system; we then believe that we can rely on the predictions of the model for additional situations.</a:t>
            </a:r>
            <a:endParaRPr sz="2100">
              <a:latin typeface="Calibri"/>
              <a:ea typeface="Calibri"/>
              <a:cs typeface="Calibri"/>
              <a:sym typeface="Calibri"/>
            </a:endParaRPr>
          </a:p>
          <a:p>
            <a:pPr indent="-342900" lvl="0" marL="342900" rtl="0" algn="just">
              <a:lnSpc>
                <a:spcPct val="107000"/>
              </a:lnSpc>
              <a:spcBef>
                <a:spcPts val="1800"/>
              </a:spcBef>
              <a:spcAft>
                <a:spcPts val="0"/>
              </a:spcAft>
              <a:buSzPts val="1680"/>
              <a:buFont typeface="Noto Sans Symbols"/>
              <a:buChar char="∙"/>
            </a:pPr>
            <a:r>
              <a:rPr i="1" lang="en-US" sz="2100">
                <a:latin typeface="Calibri"/>
                <a:ea typeface="Calibri"/>
                <a:cs typeface="Calibri"/>
                <a:sym typeface="Calibri"/>
              </a:rPr>
              <a:t>Assessment of the accuracy and risks of extrapolation beyond the benchmark data</a:t>
            </a:r>
            <a:r>
              <a:rPr lang="en-US" sz="2100">
                <a:latin typeface="Calibri"/>
                <a:ea typeface="Calibri"/>
                <a:cs typeface="Calibri"/>
                <a:sym typeface="Calibri"/>
              </a:rPr>
              <a:t>. Obviously, using the model to make predictions for situations where we do not have actual measurements is one of the primary purposes of employing a model.</a:t>
            </a:r>
            <a:endParaRPr sz="2100">
              <a:latin typeface="Calibri"/>
              <a:ea typeface="Calibri"/>
              <a:cs typeface="Calibri"/>
              <a:sym typeface="Calibri"/>
            </a:endParaRPr>
          </a:p>
        </p:txBody>
      </p:sp>
      <p:sp>
        <p:nvSpPr>
          <p:cNvPr id="431" name="Google Shape;431;p40"/>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41"/>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Modeling</a:t>
            </a:r>
            <a:endParaRPr sz="4000">
              <a:latin typeface="Calibri"/>
              <a:ea typeface="Calibri"/>
              <a:cs typeface="Calibri"/>
              <a:sym typeface="Calibri"/>
            </a:endParaRPr>
          </a:p>
        </p:txBody>
      </p:sp>
      <p:sp>
        <p:nvSpPr>
          <p:cNvPr id="437" name="Google Shape;437;p41"/>
          <p:cNvSpPr txBox="1"/>
          <p:nvPr>
            <p:ph idx="1" type="body"/>
          </p:nvPr>
        </p:nvSpPr>
        <p:spPr>
          <a:xfrm>
            <a:off x="1744823" y="1352939"/>
            <a:ext cx="10039740" cy="4879910"/>
          </a:xfrm>
          <a:prstGeom prst="rect">
            <a:avLst/>
          </a:prstGeom>
          <a:noFill/>
          <a:ln>
            <a:noFill/>
          </a:ln>
        </p:spPr>
        <p:txBody>
          <a:bodyPr anchorCtr="0" anchor="t" bIns="45700" lIns="91425" spcFirstLastPara="1" rIns="91425" wrap="square" tIns="45700">
            <a:noAutofit/>
          </a:bodyPr>
          <a:lstStyle/>
          <a:p>
            <a:pPr indent="-450215" lvl="0" marL="793115" rtl="0" algn="just">
              <a:spcBef>
                <a:spcPts val="0"/>
              </a:spcBef>
              <a:spcAft>
                <a:spcPts val="0"/>
              </a:spcAft>
              <a:buSzPts val="1760"/>
              <a:buChar char="►"/>
            </a:pPr>
            <a:r>
              <a:rPr lang="en-US" sz="2200">
                <a:latin typeface="Calibri"/>
                <a:ea typeface="Calibri"/>
                <a:cs typeface="Calibri"/>
                <a:sym typeface="Calibri"/>
              </a:rPr>
              <a:t>Models are often nested or chained. An example of such nesting might be:</a:t>
            </a:r>
            <a:endParaRPr sz="2200">
              <a:latin typeface="Calibri"/>
              <a:ea typeface="Calibri"/>
              <a:cs typeface="Calibri"/>
              <a:sym typeface="Calibri"/>
            </a:endParaRPr>
          </a:p>
          <a:p>
            <a:pPr indent="-342900" lvl="0" marL="342900" rtl="0" algn="just">
              <a:spcBef>
                <a:spcPts val="1200"/>
              </a:spcBef>
              <a:spcAft>
                <a:spcPts val="0"/>
              </a:spcAft>
              <a:buSzPts val="1760"/>
              <a:buFont typeface="Noto Sans Symbols"/>
              <a:buChar char="∙"/>
            </a:pPr>
            <a:r>
              <a:rPr lang="en-US" sz="2200">
                <a:latin typeface="Calibri"/>
                <a:ea typeface="Calibri"/>
                <a:cs typeface="Calibri"/>
                <a:sym typeface="Calibri"/>
              </a:rPr>
              <a:t>A physics model of radio‐frequency propagation, which feeds …</a:t>
            </a:r>
            <a:endParaRPr sz="2200">
              <a:latin typeface="Calibri"/>
              <a:ea typeface="Calibri"/>
              <a:cs typeface="Calibri"/>
              <a:sym typeface="Calibri"/>
            </a:endParaRPr>
          </a:p>
          <a:p>
            <a:pPr indent="-342900" lvl="0" marL="342900" rtl="0" algn="just">
              <a:spcBef>
                <a:spcPts val="1200"/>
              </a:spcBef>
              <a:spcAft>
                <a:spcPts val="0"/>
              </a:spcAft>
              <a:buSzPts val="1760"/>
              <a:buFont typeface="Noto Sans Symbols"/>
              <a:buChar char="∙"/>
            </a:pPr>
            <a:r>
              <a:rPr lang="en-US" sz="2200">
                <a:latin typeface="Calibri"/>
                <a:ea typeface="Calibri"/>
                <a:cs typeface="Calibri"/>
                <a:sym typeface="Calibri"/>
              </a:rPr>
              <a:t>A model of an antenna, which feeds …</a:t>
            </a:r>
            <a:endParaRPr sz="2200">
              <a:latin typeface="Calibri"/>
              <a:ea typeface="Calibri"/>
              <a:cs typeface="Calibri"/>
              <a:sym typeface="Calibri"/>
            </a:endParaRPr>
          </a:p>
          <a:p>
            <a:pPr indent="-342900" lvl="0" marL="342900" rtl="0" algn="just">
              <a:spcBef>
                <a:spcPts val="1200"/>
              </a:spcBef>
              <a:spcAft>
                <a:spcPts val="0"/>
              </a:spcAft>
              <a:buSzPts val="1760"/>
              <a:buFont typeface="Noto Sans Symbols"/>
              <a:buChar char="∙"/>
            </a:pPr>
            <a:r>
              <a:rPr lang="en-US" sz="2200">
                <a:latin typeface="Calibri"/>
                <a:ea typeface="Calibri"/>
                <a:cs typeface="Calibri"/>
                <a:sym typeface="Calibri"/>
              </a:rPr>
              <a:t>A model of the antenna mast height, which feeds …</a:t>
            </a:r>
            <a:endParaRPr sz="2200">
              <a:latin typeface="Calibri"/>
              <a:ea typeface="Calibri"/>
              <a:cs typeface="Calibri"/>
              <a:sym typeface="Calibri"/>
            </a:endParaRPr>
          </a:p>
          <a:p>
            <a:pPr indent="-342900" lvl="0" marL="342900" rtl="0" algn="just">
              <a:spcBef>
                <a:spcPts val="1200"/>
              </a:spcBef>
              <a:spcAft>
                <a:spcPts val="0"/>
              </a:spcAft>
              <a:buSzPts val="1760"/>
              <a:buFont typeface="Noto Sans Symbols"/>
              <a:buChar char="∙"/>
            </a:pPr>
            <a:r>
              <a:rPr lang="en-US" sz="2200">
                <a:latin typeface="Calibri"/>
                <a:ea typeface="Calibri"/>
                <a:cs typeface="Calibri"/>
                <a:sym typeface="Calibri"/>
              </a:rPr>
              <a:t>A model of the received signal quality, which feeds …</a:t>
            </a:r>
            <a:endParaRPr sz="2200">
              <a:latin typeface="Calibri"/>
              <a:ea typeface="Calibri"/>
              <a:cs typeface="Calibri"/>
              <a:sym typeface="Calibri"/>
            </a:endParaRPr>
          </a:p>
          <a:p>
            <a:pPr indent="-342900" lvl="0" marL="342900" rtl="0" algn="just">
              <a:spcBef>
                <a:spcPts val="1200"/>
              </a:spcBef>
              <a:spcAft>
                <a:spcPts val="0"/>
              </a:spcAft>
              <a:buSzPts val="1760"/>
              <a:buFont typeface="Noto Sans Symbols"/>
              <a:buChar char="∙"/>
            </a:pPr>
            <a:r>
              <a:rPr lang="en-US" sz="2200">
                <a:latin typeface="Calibri"/>
                <a:ea typeface="Calibri"/>
                <a:cs typeface="Calibri"/>
                <a:sym typeface="Calibri"/>
              </a:rPr>
              <a:t>A model of successful packet completion rate, which feeds …</a:t>
            </a:r>
            <a:endParaRPr sz="2200">
              <a:latin typeface="Calibri"/>
              <a:ea typeface="Calibri"/>
              <a:cs typeface="Calibri"/>
              <a:sym typeface="Calibri"/>
            </a:endParaRPr>
          </a:p>
          <a:p>
            <a:pPr indent="-342900" lvl="0" marL="342900" rtl="0" algn="just">
              <a:spcBef>
                <a:spcPts val="1200"/>
              </a:spcBef>
              <a:spcAft>
                <a:spcPts val="0"/>
              </a:spcAft>
              <a:buSzPts val="1760"/>
              <a:buFont typeface="Noto Sans Symbols"/>
              <a:buChar char="∙"/>
            </a:pPr>
            <a:r>
              <a:rPr lang="en-US" sz="2200">
                <a:latin typeface="Calibri"/>
                <a:ea typeface="Calibri"/>
                <a:cs typeface="Calibri"/>
                <a:sym typeface="Calibri"/>
              </a:rPr>
              <a:t>A model of message completion delay (average and variance), which feeds</a:t>
            </a:r>
            <a:endParaRPr sz="2200">
              <a:latin typeface="Calibri"/>
              <a:ea typeface="Calibri"/>
              <a:cs typeface="Calibri"/>
              <a:sym typeface="Calibri"/>
            </a:endParaRPr>
          </a:p>
          <a:p>
            <a:pPr indent="-342900" lvl="0" marL="342900" rtl="0" algn="just">
              <a:spcBef>
                <a:spcPts val="1200"/>
              </a:spcBef>
              <a:spcAft>
                <a:spcPts val="0"/>
              </a:spcAft>
              <a:buSzPts val="1760"/>
              <a:buFont typeface="Noto Sans Symbols"/>
              <a:buChar char="∙"/>
            </a:pPr>
            <a:r>
              <a:rPr lang="en-US" sz="2200">
                <a:latin typeface="Calibri"/>
                <a:ea typeface="Calibri"/>
                <a:cs typeface="Calibri"/>
                <a:sym typeface="Calibri"/>
              </a:rPr>
              <a:t>A model of end‐to‐end completion time and accuracy for a specific capability, which feeds …</a:t>
            </a:r>
            <a:endParaRPr sz="2200">
              <a:latin typeface="Calibri"/>
              <a:ea typeface="Calibri"/>
              <a:cs typeface="Calibri"/>
              <a:sym typeface="Calibri"/>
            </a:endParaRPr>
          </a:p>
          <a:p>
            <a:pPr indent="-342900" lvl="0" marL="342900" rtl="0" algn="just">
              <a:spcBef>
                <a:spcPts val="1200"/>
              </a:spcBef>
              <a:spcAft>
                <a:spcPts val="0"/>
              </a:spcAft>
              <a:buSzPts val="1760"/>
              <a:buFont typeface="Noto Sans Symbols"/>
              <a:buChar char="∙"/>
            </a:pPr>
            <a:r>
              <a:rPr lang="en-US" sz="2200">
                <a:latin typeface="Calibri"/>
                <a:ea typeface="Calibri"/>
                <a:cs typeface="Calibri"/>
                <a:sym typeface="Calibri"/>
              </a:rPr>
              <a:t>A measure of some system operational performance measure!</a:t>
            </a:r>
            <a:endParaRPr sz="2200">
              <a:latin typeface="Calibri"/>
              <a:ea typeface="Calibri"/>
              <a:cs typeface="Calibri"/>
              <a:sym typeface="Calibri"/>
            </a:endParaRPr>
          </a:p>
        </p:txBody>
      </p:sp>
      <p:sp>
        <p:nvSpPr>
          <p:cNvPr id="438" name="Google Shape;438;p41"/>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42"/>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Modeling</a:t>
            </a:r>
            <a:endParaRPr sz="4000">
              <a:latin typeface="Calibri"/>
              <a:ea typeface="Calibri"/>
              <a:cs typeface="Calibri"/>
              <a:sym typeface="Calibri"/>
            </a:endParaRPr>
          </a:p>
        </p:txBody>
      </p:sp>
      <p:sp>
        <p:nvSpPr>
          <p:cNvPr id="444" name="Google Shape;444;p42"/>
          <p:cNvSpPr txBox="1"/>
          <p:nvPr>
            <p:ph idx="1" type="body"/>
          </p:nvPr>
        </p:nvSpPr>
        <p:spPr>
          <a:xfrm>
            <a:off x="1744823" y="1352939"/>
            <a:ext cx="10039740" cy="4879910"/>
          </a:xfrm>
          <a:prstGeom prst="rect">
            <a:avLst/>
          </a:prstGeom>
          <a:noFill/>
          <a:ln>
            <a:noFill/>
          </a:ln>
        </p:spPr>
        <p:txBody>
          <a:bodyPr anchorCtr="0" anchor="t" bIns="45700" lIns="91425" spcFirstLastPara="1" rIns="91425" wrap="square" tIns="45700">
            <a:noAutofit/>
          </a:bodyPr>
          <a:lstStyle/>
          <a:p>
            <a:pPr indent="-450214" lvl="0" marL="793115" rtl="0" algn="just">
              <a:lnSpc>
                <a:spcPct val="107000"/>
              </a:lnSpc>
              <a:spcBef>
                <a:spcPts val="0"/>
              </a:spcBef>
              <a:spcAft>
                <a:spcPts val="0"/>
              </a:spcAft>
              <a:buSzPts val="1680"/>
              <a:buChar char="►"/>
            </a:pPr>
            <a:r>
              <a:rPr lang="en-US" sz="2100">
                <a:latin typeface="Calibri"/>
                <a:ea typeface="Calibri"/>
                <a:cs typeface="Calibri"/>
                <a:sym typeface="Calibri"/>
              </a:rPr>
              <a:t>There are, however, many different ways to interconnect these models. Sometimes, they are all put together into a model of models, with fully automated interactions between each model. Other times, they are run separately, but the outputs from one are automatically fed into the next model in the chain (these are usually called federated models). Other times, the models are completely disjoint, and the outputs from one are manually transferred into the next model in the chain.</a:t>
            </a:r>
            <a:endParaRPr sz="2100">
              <a:latin typeface="Calibri"/>
              <a:ea typeface="Calibri"/>
              <a:cs typeface="Calibri"/>
              <a:sym typeface="Calibri"/>
            </a:endParaRPr>
          </a:p>
          <a:p>
            <a:pPr indent="-450214" lvl="0" marL="793115" rtl="0" algn="just">
              <a:lnSpc>
                <a:spcPct val="107000"/>
              </a:lnSpc>
              <a:spcBef>
                <a:spcPts val="1800"/>
              </a:spcBef>
              <a:spcAft>
                <a:spcPts val="0"/>
              </a:spcAft>
              <a:buSzPts val="1680"/>
              <a:buChar char="►"/>
            </a:pPr>
            <a:r>
              <a:rPr lang="en-US" sz="2100">
                <a:latin typeface="Calibri"/>
                <a:ea typeface="Calibri"/>
                <a:cs typeface="Calibri"/>
                <a:sym typeface="Calibri"/>
              </a:rPr>
              <a:t>We use the models to analyze our system and its candidate designs; that is, to determine how well each of our candidate designs performs. Since we are concerned with whether it meets the needs of the users, the model must finally reach the level of being able to make predictions about the operational performance measures, not just about the technical performance measures. This is a common failing of system models; many are designed only to make technical predictions.</a:t>
            </a:r>
            <a:endParaRPr sz="2100">
              <a:latin typeface="Calibri"/>
              <a:ea typeface="Calibri"/>
              <a:cs typeface="Calibri"/>
              <a:sym typeface="Calibri"/>
            </a:endParaRPr>
          </a:p>
        </p:txBody>
      </p:sp>
      <p:sp>
        <p:nvSpPr>
          <p:cNvPr id="445" name="Google Shape;445;p42"/>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43"/>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Your Role in All of This</a:t>
            </a:r>
            <a:endParaRPr sz="4000">
              <a:latin typeface="Calibri"/>
              <a:ea typeface="Calibri"/>
              <a:cs typeface="Calibri"/>
              <a:sym typeface="Calibri"/>
            </a:endParaRPr>
          </a:p>
        </p:txBody>
      </p:sp>
      <p:sp>
        <p:nvSpPr>
          <p:cNvPr id="451" name="Google Shape;451;p43"/>
          <p:cNvSpPr txBox="1"/>
          <p:nvPr>
            <p:ph idx="1" type="body"/>
          </p:nvPr>
        </p:nvSpPr>
        <p:spPr>
          <a:xfrm>
            <a:off x="1744823" y="1352939"/>
            <a:ext cx="10039740" cy="4879910"/>
          </a:xfrm>
          <a:prstGeom prst="rect">
            <a:avLst/>
          </a:prstGeom>
          <a:noFill/>
          <a:ln>
            <a:noFill/>
          </a:ln>
        </p:spPr>
        <p:txBody>
          <a:bodyPr anchorCtr="0" anchor="t" bIns="45700" lIns="91425" spcFirstLastPara="1" rIns="91425" wrap="square" tIns="45700">
            <a:noAutofit/>
          </a:bodyPr>
          <a:lstStyle/>
          <a:p>
            <a:pPr indent="0" lvl="0" marL="93663" rtl="0" algn="just">
              <a:spcBef>
                <a:spcPts val="0"/>
              </a:spcBef>
              <a:spcAft>
                <a:spcPts val="0"/>
              </a:spcAft>
              <a:buSzPts val="1440"/>
              <a:buNone/>
            </a:pPr>
            <a:r>
              <a:rPr lang="en-US" sz="1800">
                <a:latin typeface="Calibri"/>
                <a:ea typeface="Calibri"/>
                <a:cs typeface="Calibri"/>
                <a:sym typeface="Calibri"/>
              </a:rPr>
              <a:t>The project manager has many ways to contribute to the process:</a:t>
            </a:r>
            <a:endParaRPr sz="1800">
              <a:latin typeface="Calibri"/>
              <a:ea typeface="Calibri"/>
              <a:cs typeface="Calibri"/>
              <a:sym typeface="Calibri"/>
            </a:endParaRPr>
          </a:p>
          <a:p>
            <a:pPr indent="-342900" lvl="0" marL="342900" rtl="0" algn="just">
              <a:spcBef>
                <a:spcPts val="600"/>
              </a:spcBef>
              <a:spcAft>
                <a:spcPts val="0"/>
              </a:spcAft>
              <a:buSzPts val="1440"/>
              <a:buFont typeface="Noto Sans Symbols"/>
              <a:buChar char="∙"/>
            </a:pPr>
            <a:r>
              <a:rPr lang="en-US" sz="1800">
                <a:latin typeface="Calibri"/>
                <a:ea typeface="Calibri"/>
                <a:cs typeface="Calibri"/>
                <a:sym typeface="Calibri"/>
              </a:rPr>
              <a:t>The project manager creates the alignment that allows the people on your team to be motivated, usually through believing that they have the opportunity to participate in the socially valuable mission of your customers and providing them the shared vision of an approach, a sequence, and so forth.</a:t>
            </a:r>
            <a:endParaRPr sz="1800">
              <a:latin typeface="Calibri"/>
              <a:ea typeface="Calibri"/>
              <a:cs typeface="Calibri"/>
              <a:sym typeface="Calibri"/>
            </a:endParaRPr>
          </a:p>
          <a:p>
            <a:pPr indent="-342900" lvl="0" marL="342900" rtl="0" algn="just">
              <a:spcBef>
                <a:spcPts val="600"/>
              </a:spcBef>
              <a:spcAft>
                <a:spcPts val="0"/>
              </a:spcAft>
              <a:buSzPts val="1440"/>
              <a:buFont typeface="Noto Sans Symbols"/>
              <a:buChar char="∙"/>
            </a:pPr>
            <a:r>
              <a:rPr lang="en-US" sz="1800">
                <a:latin typeface="Calibri"/>
                <a:ea typeface="Calibri"/>
                <a:cs typeface="Calibri"/>
                <a:sym typeface="Calibri"/>
              </a:rPr>
              <a:t>The project manager makes sure that the problems are identified. Do not worry too much that you may not have identified the problems correctly; having lots of motivated people thinking about your list will result in the list being constantly improved. All you have to do is create an initial version and then listen.</a:t>
            </a:r>
            <a:endParaRPr sz="1800">
              <a:latin typeface="Calibri"/>
              <a:ea typeface="Calibri"/>
              <a:cs typeface="Calibri"/>
              <a:sym typeface="Calibri"/>
            </a:endParaRPr>
          </a:p>
          <a:p>
            <a:pPr indent="-342900" lvl="0" marL="342900" rtl="0" algn="just">
              <a:spcBef>
                <a:spcPts val="600"/>
              </a:spcBef>
              <a:spcAft>
                <a:spcPts val="0"/>
              </a:spcAft>
              <a:buSzPts val="1440"/>
              <a:buFont typeface="Noto Sans Symbols"/>
              <a:buChar char="∙"/>
            </a:pPr>
            <a:r>
              <a:rPr lang="en-US" sz="1800">
                <a:latin typeface="Calibri"/>
                <a:ea typeface="Calibri"/>
                <a:cs typeface="Calibri"/>
                <a:sym typeface="Calibri"/>
              </a:rPr>
              <a:t>The project manager creates a supportive environment, the psychological mindset that allows people to spend time at work thinking about the unsolved problems, and the tools, data, and other infrastructure that will help those people actually move from thoughts to experiments.</a:t>
            </a:r>
            <a:endParaRPr sz="1800">
              <a:latin typeface="Calibri"/>
              <a:ea typeface="Calibri"/>
              <a:cs typeface="Calibri"/>
              <a:sym typeface="Calibri"/>
            </a:endParaRPr>
          </a:p>
          <a:p>
            <a:pPr indent="-342900" lvl="0" marL="342900" rtl="0" algn="just">
              <a:spcBef>
                <a:spcPts val="600"/>
              </a:spcBef>
              <a:spcAft>
                <a:spcPts val="0"/>
              </a:spcAft>
              <a:buSzPts val="1440"/>
              <a:buFont typeface="Noto Sans Symbols"/>
              <a:buChar char="∙"/>
            </a:pPr>
            <a:r>
              <a:rPr lang="en-US" sz="1800">
                <a:latin typeface="Calibri"/>
                <a:ea typeface="Calibri"/>
                <a:cs typeface="Calibri"/>
                <a:sym typeface="Calibri"/>
              </a:rPr>
              <a:t>The project manager also creates a culture that makes it safe for people to step forward with their ideas.</a:t>
            </a:r>
            <a:endParaRPr sz="1800">
              <a:latin typeface="Calibri"/>
              <a:ea typeface="Calibri"/>
              <a:cs typeface="Calibri"/>
              <a:sym typeface="Calibri"/>
            </a:endParaRPr>
          </a:p>
          <a:p>
            <a:pPr indent="-342900" lvl="0" marL="342900" rtl="0" algn="just">
              <a:spcBef>
                <a:spcPts val="600"/>
              </a:spcBef>
              <a:spcAft>
                <a:spcPts val="0"/>
              </a:spcAft>
              <a:buSzPts val="1440"/>
              <a:buFont typeface="Noto Sans Symbols"/>
              <a:buChar char="∙"/>
            </a:pPr>
            <a:r>
              <a:rPr lang="en-US" sz="1800">
                <a:latin typeface="Calibri"/>
                <a:ea typeface="Calibri"/>
                <a:cs typeface="Calibri"/>
                <a:sym typeface="Calibri"/>
              </a:rPr>
              <a:t>The project manager creates a reward system. This should include financial rewards for especially good and/or important work. It must also go beyond money, and pro-vide institutionalize thanks, recognition, pats‐on‐the‐back, and so forth.</a:t>
            </a:r>
            <a:endParaRPr sz="1800">
              <a:latin typeface="Calibri"/>
              <a:ea typeface="Calibri"/>
              <a:cs typeface="Calibri"/>
              <a:sym typeface="Calibri"/>
            </a:endParaRPr>
          </a:p>
        </p:txBody>
      </p:sp>
      <p:sp>
        <p:nvSpPr>
          <p:cNvPr id="452" name="Google Shape;452;p43"/>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p44"/>
          <p:cNvSpPr txBox="1"/>
          <p:nvPr>
            <p:ph type="title"/>
          </p:nvPr>
        </p:nvSpPr>
        <p:spPr>
          <a:xfrm>
            <a:off x="4338735" y="396576"/>
            <a:ext cx="6074772" cy="890686"/>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Your Role in All of This</a:t>
            </a:r>
            <a:endParaRPr sz="4000">
              <a:latin typeface="Calibri"/>
              <a:ea typeface="Calibri"/>
              <a:cs typeface="Calibri"/>
              <a:sym typeface="Calibri"/>
            </a:endParaRPr>
          </a:p>
        </p:txBody>
      </p:sp>
      <p:sp>
        <p:nvSpPr>
          <p:cNvPr id="458" name="Google Shape;458;p44"/>
          <p:cNvSpPr txBox="1"/>
          <p:nvPr>
            <p:ph idx="1" type="body"/>
          </p:nvPr>
        </p:nvSpPr>
        <p:spPr>
          <a:xfrm>
            <a:off x="1744823" y="1352939"/>
            <a:ext cx="10039740" cy="4879910"/>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440"/>
              <a:buChar char="►"/>
            </a:pPr>
            <a:r>
              <a:rPr lang="en-US" sz="1800">
                <a:latin typeface="Calibri"/>
                <a:ea typeface="Calibri"/>
                <a:cs typeface="Calibri"/>
                <a:sym typeface="Calibri"/>
              </a:rPr>
              <a:t>As the manager of an engineering project, you are not the chief designer; you have someone working for you who has that responsibility, and it is important that you allow them authority to match their responsibility. But, because the design is so important to the success of the project, driving the team to a good design is one of your most important tasks. Your role includes emphasizing the importance of creating a good design, ensuring that the metrics (operation and technical) created are suitable (and accepted/liked by the customers), visibly participating in the process as a way of continuously indicating its importance, motivating the right behaviors by the participants, and push for a thorough trade study guided by suitable metrics and performed with suitable rigor. Of course, the design also needs a good set of requirements, and you must do many of the same things in order to ensure the creation of a good set of requirements. But the design is where my experience suggests that projects succeed or fail. Allocate your time and emphasis accordingly.</a:t>
            </a:r>
            <a:endParaRPr sz="1800">
              <a:latin typeface="Calibri"/>
              <a:ea typeface="Calibri"/>
              <a:cs typeface="Calibri"/>
              <a:sym typeface="Calibri"/>
            </a:endParaRPr>
          </a:p>
          <a:p>
            <a:pPr indent="-342900" lvl="0" marL="342900" rtl="0" algn="just">
              <a:spcBef>
                <a:spcPts val="1200"/>
              </a:spcBef>
              <a:spcAft>
                <a:spcPts val="0"/>
              </a:spcAft>
              <a:buSzPts val="1440"/>
              <a:buChar char="►"/>
            </a:pPr>
            <a:r>
              <a:rPr lang="en-US" sz="1800">
                <a:latin typeface="Calibri"/>
                <a:ea typeface="Calibri"/>
                <a:cs typeface="Calibri"/>
                <a:sym typeface="Calibri"/>
              </a:rPr>
              <a:t>You should be thinking about these things yourself too. Play out scenarios in your head. Hold practice conversations with customers in your head. Brainstorm with your- self about potential additions to the list of unsolved problems, and potential methods toward a solution. Chat with your chief engineer and other senior technical staff (you can invite them to lunch once a month), and pass your thoughts on to them. It is no longer your personal responsibility to design the system, but you can create ideas, and pass them on to those whose job it is to create the design</a:t>
            </a:r>
            <a:endParaRPr sz="1800">
              <a:latin typeface="Calibri"/>
              <a:ea typeface="Calibri"/>
              <a:cs typeface="Calibri"/>
              <a:sym typeface="Calibri"/>
            </a:endParaRPr>
          </a:p>
        </p:txBody>
      </p:sp>
      <p:sp>
        <p:nvSpPr>
          <p:cNvPr id="459" name="Google Shape;459;p44"/>
          <p:cNvSpPr txBox="1"/>
          <p:nvPr/>
        </p:nvSpPr>
        <p:spPr>
          <a:xfrm>
            <a:off x="10466577" y="226790"/>
            <a:ext cx="632458" cy="783454"/>
          </a:xfrm>
          <a:prstGeom prst="rect">
            <a:avLst/>
          </a:prstGeom>
          <a:noFill/>
          <a:ln>
            <a:noFill/>
          </a:ln>
        </p:spPr>
        <p:txBody>
          <a:bodyPr anchorCtr="0" anchor="t" bIns="45700" lIns="91425" spcFirstLastPara="1" rIns="91425" wrap="square" tIns="45700">
            <a:normAutofit/>
          </a:bodyPr>
          <a:lstStyle/>
          <a:p>
            <a:pPr indent="0" lvl="0" marL="0" marR="0" rtl="0" algn="r">
              <a:spcBef>
                <a:spcPts val="0"/>
              </a:spcBef>
              <a:spcAft>
                <a:spcPts val="0"/>
              </a:spcAft>
              <a:buClr>
                <a:schemeClr val="accent1"/>
              </a:buClr>
              <a:buSzPts val="2800"/>
              <a:buFont typeface="Noto Sans Symbols"/>
              <a:buNone/>
            </a:pPr>
            <a:r>
              <a:rPr b="1" i="0" lang="en-US" sz="3500">
                <a:solidFill>
                  <a:schemeClr val="dk1"/>
                </a:solidFill>
                <a:latin typeface="Calibri"/>
                <a:ea typeface="Calibri"/>
                <a:cs typeface="Calibri"/>
                <a:sym typeface="Calibri"/>
              </a:rPr>
              <a:t>L2</a:t>
            </a:r>
            <a:endParaRPr b="0" i="0" sz="3500">
              <a:solidFill>
                <a:schemeClr val="dk1"/>
              </a:solidFill>
              <a:latin typeface="Century Gothic"/>
              <a:ea typeface="Century Gothic"/>
              <a:cs typeface="Century Gothic"/>
              <a:sym typeface="Century Gothic"/>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p45"/>
          <p:cNvSpPr txBox="1"/>
          <p:nvPr>
            <p:ph type="title"/>
          </p:nvPr>
        </p:nvSpPr>
        <p:spPr>
          <a:xfrm>
            <a:off x="2640563" y="452718"/>
            <a:ext cx="7410271" cy="660090"/>
          </a:xfrm>
          <a:prstGeom prst="rect">
            <a:avLst/>
          </a:prstGeom>
          <a:noFill/>
          <a:ln>
            <a:noFill/>
          </a:ln>
        </p:spPr>
        <p:txBody>
          <a:bodyPr anchorCtr="0" anchor="t" bIns="45700" lIns="91425" spcFirstLastPara="1" rIns="91425" wrap="square" tIns="45700">
            <a:noAutofit/>
          </a:bodyPr>
          <a:lstStyle/>
          <a:p>
            <a:pPr indent="0" lvl="0" marL="0" rtl="0" algn="r">
              <a:lnSpc>
                <a:spcPct val="107000"/>
              </a:lnSpc>
              <a:spcBef>
                <a:spcPts val="0"/>
              </a:spcBef>
              <a:spcAft>
                <a:spcPts val="0"/>
              </a:spcAft>
              <a:buClr>
                <a:schemeClr val="lt2"/>
              </a:buClr>
              <a:buSzPts val="4000"/>
              <a:buFont typeface="Calibri"/>
              <a:buNone/>
            </a:pPr>
            <a:r>
              <a:rPr b="1" lang="en-US" sz="4000">
                <a:latin typeface="Calibri"/>
                <a:ea typeface="Calibri"/>
                <a:cs typeface="Calibri"/>
                <a:sym typeface="Calibri"/>
              </a:rPr>
              <a:t>References:</a:t>
            </a:r>
            <a:endParaRPr sz="4000">
              <a:latin typeface="Calibri"/>
              <a:ea typeface="Calibri"/>
              <a:cs typeface="Calibri"/>
              <a:sym typeface="Calibri"/>
            </a:endParaRPr>
          </a:p>
        </p:txBody>
      </p:sp>
      <p:sp>
        <p:nvSpPr>
          <p:cNvPr id="465" name="Google Shape;465;p45"/>
          <p:cNvSpPr txBox="1"/>
          <p:nvPr>
            <p:ph idx="1" type="body"/>
          </p:nvPr>
        </p:nvSpPr>
        <p:spPr>
          <a:xfrm>
            <a:off x="2640563" y="1474236"/>
            <a:ext cx="8472196" cy="4376058"/>
          </a:xfrm>
          <a:prstGeom prst="rect">
            <a:avLst/>
          </a:prstGeom>
          <a:noFill/>
          <a:ln>
            <a:noFill/>
          </a:ln>
        </p:spPr>
        <p:txBody>
          <a:bodyPr anchorCtr="0" anchor="t" bIns="45700" lIns="91425" spcFirstLastPara="1" rIns="91425" wrap="square" tIns="45700">
            <a:noAutofit/>
          </a:bodyPr>
          <a:lstStyle/>
          <a:p>
            <a:pPr indent="-457200" lvl="0" marL="457200" rtl="0" algn="just">
              <a:lnSpc>
                <a:spcPct val="150000"/>
              </a:lnSpc>
              <a:spcBef>
                <a:spcPts val="0"/>
              </a:spcBef>
              <a:spcAft>
                <a:spcPts val="0"/>
              </a:spcAft>
              <a:buClr>
                <a:schemeClr val="lt1"/>
              </a:buClr>
              <a:buSzPts val="2500"/>
              <a:buFont typeface="Century Gothic"/>
              <a:buAutoNum type="arabicPeriod"/>
            </a:pPr>
            <a:r>
              <a:rPr lang="en-US" sz="2500">
                <a:latin typeface="Calibri"/>
                <a:ea typeface="Calibri"/>
                <a:cs typeface="Calibri"/>
                <a:sym typeface="Calibri"/>
              </a:rPr>
              <a:t>Engineering Project Management, Neil G. Siegel, Wiley, 2019</a:t>
            </a:r>
            <a:endParaRPr/>
          </a:p>
          <a:p>
            <a:pPr indent="-457200" lvl="0" marL="457200" rtl="0" algn="just">
              <a:lnSpc>
                <a:spcPct val="150000"/>
              </a:lnSpc>
              <a:spcBef>
                <a:spcPts val="2400"/>
              </a:spcBef>
              <a:spcAft>
                <a:spcPts val="0"/>
              </a:spcAft>
              <a:buClr>
                <a:schemeClr val="lt1"/>
              </a:buClr>
              <a:buSzPts val="2500"/>
              <a:buFont typeface="Century Gothic"/>
              <a:buAutoNum type="arabicPeriod"/>
            </a:pPr>
            <a:r>
              <a:rPr lang="en-US" sz="2500">
                <a:latin typeface="Calibri"/>
                <a:ea typeface="Calibri"/>
                <a:cs typeface="Calibri"/>
                <a:sym typeface="Calibri"/>
              </a:rPr>
              <a:t>English for Careers: business, professional and Technical, Leila R. Smith, Roberta Moore, Pearson Education Inc, 2020</a:t>
            </a:r>
            <a:endParaRPr/>
          </a:p>
          <a:p>
            <a:pPr indent="-457200" lvl="0" marL="457200" rtl="0" algn="just">
              <a:lnSpc>
                <a:spcPct val="150000"/>
              </a:lnSpc>
              <a:spcBef>
                <a:spcPts val="2400"/>
              </a:spcBef>
              <a:spcAft>
                <a:spcPts val="0"/>
              </a:spcAft>
              <a:buClr>
                <a:schemeClr val="lt1"/>
              </a:buClr>
              <a:buSzPts val="2500"/>
              <a:buFont typeface="Century Gothic"/>
              <a:buAutoNum type="arabicPeriod"/>
            </a:pPr>
            <a:r>
              <a:rPr lang="en-US" sz="2500">
                <a:latin typeface="Calibri"/>
                <a:ea typeface="Calibri"/>
                <a:cs typeface="Calibri"/>
                <a:sym typeface="Calibri"/>
              </a:rPr>
              <a:t>Technical Communication. Process and Product, Sharon J. Gerson, Steven M. Gerson, Pearson Education Inc, 2020</a:t>
            </a:r>
            <a:endParaRPr sz="2500">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46"/>
          <p:cNvSpPr txBox="1"/>
          <p:nvPr>
            <p:ph type="title"/>
          </p:nvPr>
        </p:nvSpPr>
        <p:spPr>
          <a:xfrm>
            <a:off x="2172070" y="2354780"/>
            <a:ext cx="7847860" cy="2148440"/>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lt2"/>
              </a:buClr>
              <a:buSzPts val="7000"/>
              <a:buFont typeface="Century Gothic"/>
              <a:buNone/>
            </a:pPr>
            <a:r>
              <a:rPr b="1" lang="en-US" sz="7000"/>
              <a:t>THANK YOU FOR YOUR ATTENTION!</a:t>
            </a:r>
            <a:endParaRPr b="1" sz="70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Ион">
  <a:themeElements>
    <a:clrScheme name="Ион">
      <a:dk1>
        <a:srgbClr val="000000"/>
      </a:dk1>
      <a:lt1>
        <a:srgbClr val="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2021-09-19T13:59:21Z</dcterms:created>
  <dc:creator>Muzaffar Kurbonov</dc:creator>
</cp:coreProperties>
</file>