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59" r:id="rId4"/>
    <p:sldId id="431" r:id="rId5"/>
    <p:sldId id="432" r:id="rId6"/>
    <p:sldId id="433" r:id="rId7"/>
    <p:sldId id="434" r:id="rId8"/>
    <p:sldId id="435" r:id="rId9"/>
    <p:sldId id="436" r:id="rId10"/>
    <p:sldId id="437" r:id="rId11"/>
    <p:sldId id="438" r:id="rId12"/>
    <p:sldId id="439" r:id="rId13"/>
    <p:sldId id="440" r:id="rId14"/>
    <p:sldId id="441" r:id="rId15"/>
    <p:sldId id="442" r:id="rId16"/>
    <p:sldId id="443" r:id="rId17"/>
    <p:sldId id="444" r:id="rId18"/>
    <p:sldId id="445" r:id="rId19"/>
    <p:sldId id="446" r:id="rId20"/>
    <p:sldId id="447" r:id="rId21"/>
    <p:sldId id="448" r:id="rId22"/>
    <p:sldId id="449" r:id="rId23"/>
    <p:sldId id="450" r:id="rId24"/>
    <p:sldId id="451" r:id="rId25"/>
    <p:sldId id="452" r:id="rId26"/>
    <p:sldId id="453" r:id="rId27"/>
    <p:sldId id="454" r:id="rId28"/>
    <p:sldId id="455" r:id="rId29"/>
    <p:sldId id="456" r:id="rId30"/>
    <p:sldId id="457" r:id="rId31"/>
    <p:sldId id="458" r:id="rId32"/>
    <p:sldId id="459" r:id="rId33"/>
    <p:sldId id="460" r:id="rId34"/>
    <p:sldId id="461" r:id="rId35"/>
    <p:sldId id="462" r:id="rId36"/>
    <p:sldId id="463" r:id="rId37"/>
    <p:sldId id="464" r:id="rId38"/>
    <p:sldId id="465" r:id="rId39"/>
    <p:sldId id="365" r:id="rId40"/>
    <p:sldId id="307"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580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74485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1158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12.04.2022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7871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12.04.2022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9969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3344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192108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2845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12.04.2022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7318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12.04.2022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6654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247620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00821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969437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03933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46057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0731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549830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12.04.2022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26113538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920122" y="1190223"/>
            <a:ext cx="9240417" cy="1284582"/>
          </a:xfrm>
        </p:spPr>
        <p:txBody>
          <a:bodyPr>
            <a:noAutofit/>
          </a:bodyPr>
          <a:lstStyle/>
          <a:p>
            <a:pPr algn="ctr">
              <a:lnSpc>
                <a:spcPct val="107000"/>
              </a:lnSpc>
              <a:spcAft>
                <a:spcPts val="800"/>
              </a:spcAft>
            </a:pPr>
            <a:r>
              <a:rPr lang="en-US" sz="4000" b="1" dirty="0">
                <a:effectLst/>
                <a:latin typeface="Calibri" panose="020F0502020204030204" pitchFamily="34" charset="0"/>
                <a:ea typeface="Calibri" panose="020F0502020204030204" pitchFamily="34" charset="0"/>
                <a:cs typeface="Times New Roman" panose="02020603050405020304" pitchFamily="18" charset="0"/>
              </a:rPr>
              <a:t>UNDERSTANDING YOUR USERS AND </a:t>
            </a:r>
            <a:br>
              <a:rPr lang="ru-RU" sz="4000" b="1" dirty="0">
                <a:effectLst/>
                <a:latin typeface="Calibri" panose="020F0502020204030204" pitchFamily="34" charset="0"/>
                <a:ea typeface="Calibri" panose="020F0502020204030204" pitchFamily="34" charset="0"/>
                <a:cs typeface="Times New Roman" panose="02020603050405020304" pitchFamily="18" charset="0"/>
              </a:rPr>
            </a:br>
            <a:r>
              <a:rPr lang="en-US" sz="4000" b="1" dirty="0">
                <a:effectLst/>
                <a:latin typeface="Calibri" panose="020F0502020204030204" pitchFamily="34" charset="0"/>
                <a:ea typeface="Calibri" panose="020F0502020204030204" pitchFamily="34" charset="0"/>
                <a:cs typeface="Times New Roman" panose="02020603050405020304" pitchFamily="18" charset="0"/>
              </a:rPr>
              <a:t>YOUR OTHER STAKEHOLDERS</a:t>
            </a:r>
            <a:endParaRPr lang="ru-RU" sz="40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8864083" y="348981"/>
            <a:ext cx="2071396" cy="783454"/>
          </a:xfrm>
        </p:spPr>
        <p:txBody>
          <a:bodyPr>
            <a:normAutofit/>
          </a:bodyPr>
          <a:lstStyle/>
          <a:p>
            <a:pPr algn="r"/>
            <a:r>
              <a:rPr lang="en-US"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Lesson  </a:t>
            </a:r>
            <a:r>
              <a:rPr lang="ru-RU"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tx1"/>
              </a:solidFill>
            </a:endParaRPr>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400" dirty="0">
                <a:effectLst/>
                <a:latin typeface="Calibri" panose="020F0502020204030204" pitchFamily="34" charset="0"/>
                <a:ea typeface="Calibri" panose="020F0502020204030204" pitchFamily="34" charset="0"/>
                <a:cs typeface="Times New Roman" panose="02020603050405020304" pitchFamily="18" charset="0"/>
              </a:rPr>
              <a:t>https://www.pinterest.com/pin/65583738307672440/</a:t>
            </a:r>
            <a:endParaRPr lang="ru-RU" sz="1400" dirty="0"/>
          </a:p>
        </p:txBody>
      </p:sp>
      <p:pic>
        <p:nvPicPr>
          <p:cNvPr id="9" name="Рисунок 8">
            <a:extLst>
              <a:ext uri="{FF2B5EF4-FFF2-40B4-BE49-F238E27FC236}">
                <a16:creationId xmlns:a16="http://schemas.microsoft.com/office/drawing/2014/main" id="{BC481683-5595-4124-AE60-91D82535665C}"/>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2854739" y="2278421"/>
            <a:ext cx="7371182" cy="3625953"/>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16628" y="446885"/>
            <a:ext cx="8036465" cy="1241955"/>
          </a:xfrm>
        </p:spPr>
        <p:txBody>
          <a:bodyPr>
            <a:noAutofit/>
          </a:bodyPr>
          <a:lstStyle/>
          <a:p>
            <a:pPr algn="ctr"/>
            <a:r>
              <a:rPr lang="en-US" sz="4000" b="1" kern="1800" dirty="0">
                <a:effectLst/>
                <a:latin typeface="Calibri" panose="020F0502020204030204" pitchFamily="34" charset="0"/>
                <a:ea typeface="Times New Roman" panose="02020603050405020304" pitchFamily="18" charset="0"/>
              </a:rPr>
              <a:t>UNDERSTANDING YOUR USERS AND YOUR OTHER STAKEHOLDERS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9010" y="1881354"/>
            <a:ext cx="9374966" cy="4529761"/>
          </a:xfrm>
        </p:spPr>
        <p:txBody>
          <a:bodyPr>
            <a:noAutofit/>
          </a:bodyPr>
          <a:lstStyle/>
          <a:p>
            <a:pPr marL="0" indent="0" algn="just">
              <a:buNone/>
            </a:pPr>
            <a:r>
              <a:rPr lang="en-US" dirty="0">
                <a:effectLst/>
                <a:latin typeface="Calibri" panose="020F0502020204030204" pitchFamily="34" charset="0"/>
                <a:ea typeface="Times New Roman" panose="02020603050405020304" pitchFamily="18" charset="0"/>
              </a:rPr>
              <a:t>We introduce the two coordinate systems of value, and we also discuss how we engineer the user experience. Engineering projects often create products and/or services that never existed before. Under these circumstances, it is easy to lose sight of what aspects of the new item are essential, and which are less so. We solve this dilemma by rigorous and continuous focus on our eventual users and customers. What are they trying to accomplish? How do they do it now? What are the shortfalls? What are their needs and desires? At the same time, our degrees of engineering freedom are usually entirely within the technical domain: choices about materials, parts, algorithms, mechanical structures, and so forth. In this lesson, you will learn how to understand your users, how to relate that understanding of your user to the engineering choices that are your degrees of design freedom. We then extend this focus on our users to all “stakeholders” of our project. We end the lesson with a discussion of how to use good engineering and good management to achieve a compelling and effective experience for your users and your customers when they operate your system, through what we call the user experience.</a:t>
            </a:r>
            <a:endParaRPr lang="ru-RU" dirty="0"/>
          </a:p>
        </p:txBody>
      </p:sp>
      <p:sp>
        <p:nvSpPr>
          <p:cNvPr id="4" name="Подзаголовок 2">
            <a:extLst>
              <a:ext uri="{FF2B5EF4-FFF2-40B4-BE49-F238E27FC236}">
                <a16:creationId xmlns:a16="http://schemas.microsoft.com/office/drawing/2014/main" id="{0B7264F9-C8BA-409A-8769-2CB53DA14837}"/>
              </a:ext>
            </a:extLst>
          </p:cNvPr>
          <p:cNvSpPr txBox="1">
            <a:spLocks/>
          </p:cNvSpPr>
          <p:nvPr/>
        </p:nvSpPr>
        <p:spPr>
          <a:xfrm>
            <a:off x="10453093" y="254371"/>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2897"/>
            <a:ext cx="10039740" cy="3489650"/>
          </a:xfrm>
        </p:spPr>
        <p:txBody>
          <a:bodyPr>
            <a:noAutofit/>
          </a:bodyPr>
          <a:lstStyle/>
          <a:p>
            <a:pPr indent="450215" algn="just">
              <a:spcBef>
                <a:spcPts val="0"/>
              </a:spcBef>
            </a:pPr>
            <a:r>
              <a:rPr lang="en-US" dirty="0">
                <a:effectLst/>
                <a:latin typeface="Calibri" panose="020F0502020204030204" pitchFamily="34" charset="0"/>
                <a:ea typeface="Times New Roman" panose="02020603050405020304" pitchFamily="18" charset="0"/>
                <a:cs typeface="Calibri" panose="020F0502020204030204" pitchFamily="34" charset="0"/>
              </a:rPr>
              <a:t>In the previous lessons, we introduced the idea of our engineering project having users and other stakeholders. In this lesson, we go into the actual details. Who are these people? How can they affect the success of our engineering project? How are we to interact with them?</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dirty="0">
                <a:effectLst/>
                <a:latin typeface="Calibri" panose="020F0502020204030204" pitchFamily="34" charset="0"/>
                <a:ea typeface="Times New Roman" panose="02020603050405020304" pitchFamily="18" charset="0"/>
              </a:rPr>
              <a:t>It is worth reminding ourselves why we consider users and stakeholders: our engineering project does not exist in a vacuum – it has a purpose. Most likely, this purpose involves doing something useful and important for those users, and something that is beneficial in some fashion for those other stakeholders, and through them, beneficial to society. In order to specify and design our system so that it truly serves the needs of those users and stakeholders (and society), we need to identify them and understand them. Also, we already discussed the creation of the requirements for our system. </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pic>
        <p:nvPicPr>
          <p:cNvPr id="19" name="Рисунок 18">
            <a:extLst>
              <a:ext uri="{FF2B5EF4-FFF2-40B4-BE49-F238E27FC236}">
                <a16:creationId xmlns:a16="http://schemas.microsoft.com/office/drawing/2014/main" id="{211AD0E3-0E81-40A3-85FD-C430D0378B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6668" y="4982547"/>
            <a:ext cx="9265299" cy="1648663"/>
          </a:xfrm>
          <a:prstGeom prst="rect">
            <a:avLst/>
          </a:prstGeom>
        </p:spPr>
      </p:pic>
      <p:sp>
        <p:nvSpPr>
          <p:cNvPr id="22" name="Заголовок 1">
            <a:extLst>
              <a:ext uri="{FF2B5EF4-FFF2-40B4-BE49-F238E27FC236}">
                <a16:creationId xmlns:a16="http://schemas.microsoft.com/office/drawing/2014/main" id="{D73C8D97-4DAE-4478-B12B-C7BFE177D95F}"/>
              </a:ext>
            </a:extLst>
          </p:cNvPr>
          <p:cNvSpPr>
            <a:spLocks noGrp="1"/>
          </p:cNvSpPr>
          <p:nvPr>
            <p:ph type="title"/>
          </p:nvPr>
        </p:nvSpPr>
        <p:spPr>
          <a:xfrm>
            <a:off x="3125482" y="226790"/>
            <a:ext cx="7278421" cy="1096322"/>
          </a:xfrm>
        </p:spPr>
        <p:txBody>
          <a:bodyPr>
            <a:noAutofit/>
          </a:bodyPr>
          <a:lstStyle/>
          <a:p>
            <a:pPr algn="ctr"/>
            <a:r>
              <a:rPr lang="en-US" sz="3300" b="1" dirty="0">
                <a:effectLst/>
                <a:latin typeface="Calibri" panose="020F0502020204030204" pitchFamily="34" charset="0"/>
                <a:ea typeface="Times New Roman" panose="02020603050405020304" pitchFamily="18" charset="0"/>
              </a:rPr>
              <a:t>The Four Steps to Understanding </a:t>
            </a:r>
            <a:br>
              <a:rPr lang="en-US" sz="3300" b="1" dirty="0">
                <a:effectLst/>
                <a:latin typeface="Calibri" panose="020F0502020204030204" pitchFamily="34" charset="0"/>
                <a:ea typeface="Times New Roman" panose="02020603050405020304" pitchFamily="18" charset="0"/>
              </a:rPr>
            </a:br>
            <a:r>
              <a:rPr lang="en-US" sz="3300" b="1" dirty="0">
                <a:effectLst/>
                <a:latin typeface="Calibri" panose="020F0502020204030204" pitchFamily="34" charset="0"/>
                <a:ea typeface="Times New Roman" panose="02020603050405020304" pitchFamily="18" charset="0"/>
              </a:rPr>
              <a:t>Your Users and Your Other Stakeholders</a:t>
            </a:r>
            <a:endParaRPr lang="ru-RU" sz="3300" dirty="0"/>
          </a:p>
        </p:txBody>
      </p:sp>
    </p:spTree>
    <p:extLst>
      <p:ext uri="{BB962C8B-B14F-4D97-AF65-F5344CB8AC3E}">
        <p14:creationId xmlns:p14="http://schemas.microsoft.com/office/powerpoint/2010/main" val="1196241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2896"/>
            <a:ext cx="10039740" cy="4842589"/>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first thing to notice about these steps is that each and every one of them contains both the word users and the word stakeholders. In this lesson, we will discuss the users and our other stakeholders in terms of these four steps.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If we are going to build a product or service – some sets of people somewhere are the intended users: the people who will operate and/or employ the product or service, in furtherance of some mission or purpose.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The set of users may in fact be more encompassing than the set of people who actually operate our product or service. If our product is a new military fighter jet, the pilots who actually fly the system are certainly among our users, but the military commander who is deciding what mission those fighter jets are going to go out and try to accomplish tomorrow will also certainly consider himself/herself as a user of those jets as well! He/ she is using those jets to accomplish his/her purposes – some combination of tactical, strategic, and political – even though that commander is not going to get into an airplane and personally participate in the flying. That is why I say the users are the people who will operate and/or employ the product or service, in furtherance of some mission or purpose.</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8" name="Заголовок 1">
            <a:extLst>
              <a:ext uri="{FF2B5EF4-FFF2-40B4-BE49-F238E27FC236}">
                <a16:creationId xmlns:a16="http://schemas.microsoft.com/office/drawing/2014/main" id="{D8FC0909-DF97-4747-9F6D-26C4B52B1101}"/>
              </a:ext>
            </a:extLst>
          </p:cNvPr>
          <p:cNvSpPr>
            <a:spLocks noGrp="1"/>
          </p:cNvSpPr>
          <p:nvPr>
            <p:ph type="title"/>
          </p:nvPr>
        </p:nvSpPr>
        <p:spPr>
          <a:xfrm>
            <a:off x="3125482" y="226790"/>
            <a:ext cx="7278421" cy="1096322"/>
          </a:xfrm>
        </p:spPr>
        <p:txBody>
          <a:bodyPr>
            <a:noAutofit/>
          </a:bodyPr>
          <a:lstStyle/>
          <a:p>
            <a:pPr algn="ctr"/>
            <a:r>
              <a:rPr lang="en-US" sz="3300" b="1" dirty="0">
                <a:effectLst/>
                <a:latin typeface="Calibri" panose="020F0502020204030204" pitchFamily="34" charset="0"/>
                <a:ea typeface="Times New Roman" panose="02020603050405020304" pitchFamily="18" charset="0"/>
              </a:rPr>
              <a:t>The Four Steps to Understanding </a:t>
            </a:r>
            <a:br>
              <a:rPr lang="en-US" sz="3300" b="1" dirty="0">
                <a:effectLst/>
                <a:latin typeface="Calibri" panose="020F0502020204030204" pitchFamily="34" charset="0"/>
                <a:ea typeface="Times New Roman" panose="02020603050405020304" pitchFamily="18" charset="0"/>
              </a:rPr>
            </a:br>
            <a:r>
              <a:rPr lang="en-US" sz="3300" b="1" dirty="0">
                <a:effectLst/>
                <a:latin typeface="Calibri" panose="020F0502020204030204" pitchFamily="34" charset="0"/>
                <a:ea typeface="Times New Roman" panose="02020603050405020304" pitchFamily="18" charset="0"/>
              </a:rPr>
              <a:t>Your Users and Your Other Stakeholders</a:t>
            </a:r>
            <a:endParaRPr lang="ru-RU" sz="3300" dirty="0"/>
          </a:p>
        </p:txBody>
      </p:sp>
    </p:spTree>
    <p:extLst>
      <p:ext uri="{BB962C8B-B14F-4D97-AF65-F5344CB8AC3E}">
        <p14:creationId xmlns:p14="http://schemas.microsoft.com/office/powerpoint/2010/main" val="1626328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marL="11113" indent="-11113" algn="just">
              <a:spcBef>
                <a:spcPts val="0"/>
              </a:spcBef>
              <a:buNone/>
            </a:pPr>
            <a:r>
              <a:rPr lang="en-US" sz="1800" dirty="0">
                <a:effectLst/>
                <a:latin typeface="Calibri" panose="020F0502020204030204" pitchFamily="34" charset="0"/>
                <a:ea typeface="Times New Roman" panose="02020603050405020304" pitchFamily="18" charset="0"/>
                <a:cs typeface="Calibri" panose="020F0502020204030204" pitchFamily="34" charset="0"/>
              </a:rPr>
              <a:t>If those are the users, who are the remaining stakeholders? We use that term to designate anyone who believes that they have a vital interest in the outcome of the project. Examples might include: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54013" lvl="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Those who are paying for the product or service that your engineering project is going to produce (the paying customer).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54013" lvl="0"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Those parties who are close collaborators with your users. For example, let’s imagine that you are building military fighter jet and it may be flown by the Air Force, but if its mission includes providing what is called close‐air support to ground troops, then the Army will have a legitimate interest in the planned capabilities and delivery schedule of your fighter jet.</a:t>
            </a:r>
          </a:p>
          <a:p>
            <a:pPr marL="354013" algn="just">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Those parties have a mission or financial stake in the resulting product. For example, once your fighter jet is completed, there will be extensive testing by the Air Force agency that conducts testing and evaluation of new airplanes. There is also an entire infrastructure within the Air Force (and across the entire Department of Defense) that provides logistical support (diagnostic services, repair services, spare parts, and trained people to do all of these tasks) to military airplanes. Both of these organizations – the testers and the logisticians – certainly have a legitimate interest in the design of your fighter jet too, especially with regard to what you might or might not be planning to provide in the way of diagnostic tools, and other matters that will directly affect their mission. They probably have a financial interest also: they will, for example, have strong opinions about what logistics‐related work should be done by their organization, as opposed to what work should continue to be done by the prime contractor.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300" b="1">
                <a:latin typeface="Calibri" panose="020F0502020204030204" pitchFamily="34" charset="0"/>
                <a:ea typeface="Times New Roman" panose="02020603050405020304" pitchFamily="18" charset="0"/>
              </a:rPr>
              <a:t>The Four Steps to Understanding </a:t>
            </a:r>
            <a:br>
              <a:rPr lang="en-US" sz="3300" b="1">
                <a:latin typeface="Calibri" panose="020F0502020204030204" pitchFamily="34" charset="0"/>
                <a:ea typeface="Times New Roman" panose="02020603050405020304" pitchFamily="18" charset="0"/>
              </a:rPr>
            </a:br>
            <a:r>
              <a:rPr lang="en-US" sz="3300" b="1">
                <a:latin typeface="Calibri" panose="020F0502020204030204" pitchFamily="34" charset="0"/>
                <a:ea typeface="Times New Roman" panose="02020603050405020304" pitchFamily="18" charset="0"/>
              </a:rPr>
              <a:t>Your Users and Your Other Stakeholders</a:t>
            </a:r>
            <a:endParaRPr lang="ru-RU" sz="3300" dirty="0"/>
          </a:p>
        </p:txBody>
      </p:sp>
    </p:spTree>
    <p:extLst>
      <p:ext uri="{BB962C8B-B14F-4D97-AF65-F5344CB8AC3E}">
        <p14:creationId xmlns:p14="http://schemas.microsoft.com/office/powerpoint/2010/main" val="2501895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408922"/>
            <a:ext cx="10039740" cy="5113176"/>
          </a:xfrm>
        </p:spPr>
        <p:txBody>
          <a:bodyPr>
            <a:noAutofit/>
          </a:bodyPr>
          <a:lstStyle/>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Those who feel that they are strongly affected by the opportunity cost of our project. This group will include, for example, those who are involved in building and supporting the fighter jets that our project is designated to replace (and their political supporters); they may prefer that your project proceeds slower than planned (thereby allowing their older jets to remain in service for a longer period of time), or even oppose your project in its entirety. They perhaps would prefer for your project to get less money, so that more money is available for upgrades to the older jets. There might be others who believe that by receiving funding, your jet project is taking the opportunity to receive funding away from other projects, ones that they would prefer to be funded.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Our employees are always very important stakeholders in our projects; we must investigate and determine what will make the project a success for them too. This will usually involve much more than just salaries and benefits. If some or all of these employees are represented by a labor union, that union is a stakeholder too.</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The owners and/or stockholders of our company (and of our important suppliers) are stakeholders too. They will influence the terms of our contract, and constrain our operating alternatives.</a:t>
            </a:r>
          </a:p>
          <a:p>
            <a:pPr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Those who are acting as the buying agent for the product or service that your engineering project is going to produce (the buying customer).</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300" b="1">
                <a:latin typeface="Calibri" panose="020F0502020204030204" pitchFamily="34" charset="0"/>
                <a:ea typeface="Times New Roman" panose="02020603050405020304" pitchFamily="18" charset="0"/>
              </a:rPr>
              <a:t>The Four Steps to Understanding </a:t>
            </a:r>
            <a:br>
              <a:rPr lang="en-US" sz="3300" b="1">
                <a:latin typeface="Calibri" panose="020F0502020204030204" pitchFamily="34" charset="0"/>
                <a:ea typeface="Times New Roman" panose="02020603050405020304" pitchFamily="18" charset="0"/>
              </a:rPr>
            </a:br>
            <a:r>
              <a:rPr lang="en-US" sz="3300" b="1">
                <a:latin typeface="Calibri" panose="020F0502020204030204" pitchFamily="34" charset="0"/>
                <a:ea typeface="Times New Roman" panose="02020603050405020304" pitchFamily="18" charset="0"/>
              </a:rPr>
              <a:t>Your Users and Your Other Stakeholders</a:t>
            </a:r>
            <a:endParaRPr lang="ru-RU" sz="3300" dirty="0"/>
          </a:p>
        </p:txBody>
      </p:sp>
    </p:spTree>
    <p:extLst>
      <p:ext uri="{BB962C8B-B14F-4D97-AF65-F5344CB8AC3E}">
        <p14:creationId xmlns:p14="http://schemas.microsoft.com/office/powerpoint/2010/main" val="5235913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Notice that not all stakeholders are necessarily supporters of our project; the fact of their opposition (whether temporary or enduring) does not prevent them from still being important stakeholders. They have the potential to influence those making decisions that affect our project, regarding money, capabilities, schedule, the eventual size of a production run, and many other things.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Most of the examples above deal with externally funded projects. But there are analogous players and tensions for internally funded projects. Don’t be misled into believing that the other people in your organization or company see every aspect of your project the same way that you do. If your project is to build the next version of the core product that your company currently sells, there are people who want it designed differently; people who want to extend the life of the existing product instead of starting a new product at this time; people who want to lead the new project themselves, instead of you; people who want to work on the project, and are annoyed that you did not select them for some important position on the project; people who think that your cost estimates are outrageously high; people who think that your estimated schedule is outrageously long; people who want to sub-contract out the entire job, instead of doing it internally; people who want the company to concentrate on some completely different product or service, instead of what your project is intended to build. And that is just among the other employees! There are also the stockholders, the market analysts, regulators at both State and Federal levels (and in other countries, if you plan to sell your product outside your own country), the advertising agency that your company uses, your suppliers, your competitors, and the general public.</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300" b="1">
                <a:latin typeface="Calibri" panose="020F0502020204030204" pitchFamily="34" charset="0"/>
                <a:ea typeface="Times New Roman" panose="02020603050405020304" pitchFamily="18" charset="0"/>
              </a:rPr>
              <a:t>The Four Steps to Understanding </a:t>
            </a:r>
            <a:br>
              <a:rPr lang="en-US" sz="3300" b="1">
                <a:latin typeface="Calibri" panose="020F0502020204030204" pitchFamily="34" charset="0"/>
                <a:ea typeface="Times New Roman" panose="02020603050405020304" pitchFamily="18" charset="0"/>
              </a:rPr>
            </a:br>
            <a:r>
              <a:rPr lang="en-US" sz="3300" b="1">
                <a:latin typeface="Calibri" panose="020F0502020204030204" pitchFamily="34" charset="0"/>
                <a:ea typeface="Times New Roman" panose="02020603050405020304" pitchFamily="18" charset="0"/>
              </a:rPr>
              <a:t>Your Users and Your Other Stakeholders</a:t>
            </a:r>
            <a:endParaRPr lang="ru-RU" sz="3300" dirty="0"/>
          </a:p>
        </p:txBody>
      </p:sp>
    </p:spTree>
    <p:extLst>
      <p:ext uri="{BB962C8B-B14F-4D97-AF65-F5344CB8AC3E}">
        <p14:creationId xmlns:p14="http://schemas.microsoft.com/office/powerpoint/2010/main" val="3150889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One of the defining characteristics of engineering is that we aspire to make decisions based on facts. Since the product or service that our engineering project is going to produce is intended for use by our users and will impact the lives of our other stakeholders, we will make better and more informed decisions about our project if we understand those people. We try to understand the users and the other stakeholders, their needs, and their constraints. What is their mission? What are their products? How do they do their mission today? Why is that how they do it? What constrains the possibilities?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Behind all of these answers, there is a why: what is the attitude that causes those to be the answers to such questions? That why is the value which we seek to understand.</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We must arrive at an understanding of what our users and stakeholders value for every engineering project. We do that by the methods mentioned above: reading manuals and training materials, asking questions of expert practitioners, and watching them perform their mission. Since what we are looking for in the search to understand what the users value is the why behind their answers, and the why behind their choice of methods, tools, procedures, and indirect methods (such as watching) to find their values are usually required. I do directly ask why, and so can you, but that is seldom sufficient; sometimes the values are ingrained, but not explicitly articulated. We must therefore engage in actions that will bring them to the surface.</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300" b="1">
                <a:latin typeface="Calibri" panose="020F0502020204030204" pitchFamily="34" charset="0"/>
                <a:ea typeface="Times New Roman" panose="02020603050405020304" pitchFamily="18" charset="0"/>
              </a:rPr>
              <a:t>The Four Steps to Understanding </a:t>
            </a:r>
            <a:br>
              <a:rPr lang="en-US" sz="3300" b="1">
                <a:latin typeface="Calibri" panose="020F0502020204030204" pitchFamily="34" charset="0"/>
                <a:ea typeface="Times New Roman" panose="02020603050405020304" pitchFamily="18" charset="0"/>
              </a:rPr>
            </a:br>
            <a:r>
              <a:rPr lang="en-US" sz="3300" b="1">
                <a:latin typeface="Calibri" panose="020F0502020204030204" pitchFamily="34" charset="0"/>
                <a:ea typeface="Times New Roman" panose="02020603050405020304" pitchFamily="18" charset="0"/>
              </a:rPr>
              <a:t>Your Users and Your Other Stakeholders</a:t>
            </a:r>
            <a:endParaRPr lang="ru-RU" sz="3300" dirty="0"/>
          </a:p>
        </p:txBody>
      </p:sp>
    </p:spTree>
    <p:extLst>
      <p:ext uri="{BB962C8B-B14F-4D97-AF65-F5344CB8AC3E}">
        <p14:creationId xmlns:p14="http://schemas.microsoft.com/office/powerpoint/2010/main" val="4259140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This search for the users’ value system cannot be exclusively qualitative. In engineering, we measure things and make decisions based on our analysis of those measurements. We, therefore, aspire to make quantitative statements about the users’ value system. This requires us to consider how we can measure those values in a manner that the users will find credible and useful.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Whoever built their current system just assumed that such an approach was appropriate in the context of that system. But the users disagreed; they were inputting information that was valuable for multiple people, but the people for whom it was valuable changed over time; for example, between work shifts – there might be one person on each work shift who dealt with a certain type of information. The users felt that it was an unnecessary burden for them to have to figure out who (by name) was on duty at this time so that they could send the information to that person. They also worried that when it came time for a change of work shift, information would not be available to the person on the next work shift responsible for that type of information.</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What we determined is that the mental model of sending information to a person by name was a poor choice for this system; what they wanted instead was the ability just to input their information, and have the system figure out who needed to receive it. On each shift, someone will be the person responsible at that time for each work role; what the users wanted was for them just to input their data into the system, without having to name a specific recipient by name, and for all of the appropriate information to somehow be made available automatically to the correct person when they started their work shift</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300" b="1">
                <a:latin typeface="Calibri" panose="020F0502020204030204" pitchFamily="34" charset="0"/>
                <a:ea typeface="Times New Roman" panose="02020603050405020304" pitchFamily="18" charset="0"/>
              </a:rPr>
              <a:t>The Four Steps to Understanding </a:t>
            </a:r>
            <a:br>
              <a:rPr lang="en-US" sz="3300" b="1">
                <a:latin typeface="Calibri" panose="020F0502020204030204" pitchFamily="34" charset="0"/>
                <a:ea typeface="Times New Roman" panose="02020603050405020304" pitchFamily="18" charset="0"/>
              </a:rPr>
            </a:br>
            <a:r>
              <a:rPr lang="en-US" sz="3300" b="1">
                <a:latin typeface="Calibri" panose="020F0502020204030204" pitchFamily="34" charset="0"/>
                <a:ea typeface="Times New Roman" panose="02020603050405020304" pitchFamily="18" charset="0"/>
              </a:rPr>
              <a:t>Your Users and Your Other Stakeholders</a:t>
            </a:r>
            <a:endParaRPr lang="ru-RU" sz="3300" dirty="0"/>
          </a:p>
        </p:txBody>
      </p:sp>
    </p:spTree>
    <p:extLst>
      <p:ext uri="{BB962C8B-B14F-4D97-AF65-F5344CB8AC3E}">
        <p14:creationId xmlns:p14="http://schemas.microsoft.com/office/powerpoint/2010/main" val="1402595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world is full of always-improving technology. Now that we have a clear understanding of what is needed, what is wanted, what is missing, and what is unnecessary, we are well situated to assess these technologies and determine which of them can actually help our users and their mission, and which, despite apparent potential, will not actually help at all.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Furthermore, many technological products fall short of their advertised performance. We must determine what they really can accomplish, probably through measurements made by us (and not by the manufacturer) in our own laboratory, where we can subject that technology to the conditions expected for our particular system.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We must also think about the maturity of these candidate technologies: are they really proven products, ready for incorporation into mission‐critical systems, or are they new and still largely unproven technologies, whose use may introduce risks that might manifest themselves as poor reliability, consistency, safety, predictability, manufacturability, etc.?</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These perceived needs and wants will be in tension; there is likely more than one opinion among the users, and many of the other stakeholders may have differing opinions at times too. It is our job as the manager of our engineering project to resolve those tensions so as to achieve a workable balance: success consists of having a reasonable portion of the users and stakeholders (and especially those users and stakeholders that we consider most critical) support our selected approach. We cannot realistically aspire to make everyone 100% happy.</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300" b="1">
                <a:latin typeface="Calibri" panose="020F0502020204030204" pitchFamily="34" charset="0"/>
                <a:ea typeface="Times New Roman" panose="02020603050405020304" pitchFamily="18" charset="0"/>
              </a:rPr>
              <a:t>The Four Steps to Understanding </a:t>
            </a:r>
            <a:br>
              <a:rPr lang="en-US" sz="3300" b="1">
                <a:latin typeface="Calibri" panose="020F0502020204030204" pitchFamily="34" charset="0"/>
                <a:ea typeface="Times New Roman" panose="02020603050405020304" pitchFamily="18" charset="0"/>
              </a:rPr>
            </a:br>
            <a:r>
              <a:rPr lang="en-US" sz="3300" b="1">
                <a:latin typeface="Calibri" panose="020F0502020204030204" pitchFamily="34" charset="0"/>
                <a:ea typeface="Times New Roman" panose="02020603050405020304" pitchFamily="18" charset="0"/>
              </a:rPr>
              <a:t>Your Users and Your Other Stakeholders</a:t>
            </a:r>
            <a:endParaRPr lang="ru-RU" sz="3300" dirty="0"/>
          </a:p>
        </p:txBody>
      </p:sp>
    </p:spTree>
    <p:extLst>
      <p:ext uri="{BB962C8B-B14F-4D97-AF65-F5344CB8AC3E}">
        <p14:creationId xmlns:p14="http://schemas.microsoft.com/office/powerpoint/2010/main" val="1267952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a:extLst>
              <a:ext uri="{FF2B5EF4-FFF2-40B4-BE49-F238E27FC236}">
                <a16:creationId xmlns:a16="http://schemas.microsoft.com/office/drawing/2014/main" id="{2B664389-82C4-4D27-BA37-F03B5533726A}"/>
              </a:ext>
            </a:extLst>
          </p:cNvPr>
          <p:cNvGraphicFramePr>
            <a:graphicFrameLocks noGrp="1"/>
          </p:cNvGraphicFramePr>
          <p:nvPr>
            <p:ph idx="1"/>
            <p:extLst>
              <p:ext uri="{D42A27DB-BD31-4B8C-83A1-F6EECF244321}">
                <p14:modId xmlns:p14="http://schemas.microsoft.com/office/powerpoint/2010/main" val="171032153"/>
              </p:ext>
            </p:extLst>
          </p:nvPr>
        </p:nvGraphicFramePr>
        <p:xfrm>
          <a:off x="1788098" y="1322388"/>
          <a:ext cx="9847176" cy="4986089"/>
        </p:xfrm>
        <a:graphic>
          <a:graphicData uri="http://schemas.openxmlformats.org/drawingml/2006/table">
            <a:tbl>
              <a:tblPr firstRow="1" firstCol="1" bandRow="1">
                <a:tableStyleId>{1E171933-4619-4E11-9A3F-F7608DF75F80}</a:tableStyleId>
              </a:tblPr>
              <a:tblGrid>
                <a:gridCol w="1710882">
                  <a:extLst>
                    <a:ext uri="{9D8B030D-6E8A-4147-A177-3AD203B41FA5}">
                      <a16:colId xmlns:a16="http://schemas.microsoft.com/office/drawing/2014/main" val="2499891783"/>
                    </a:ext>
                  </a:extLst>
                </a:gridCol>
                <a:gridCol w="8136294">
                  <a:extLst>
                    <a:ext uri="{9D8B030D-6E8A-4147-A177-3AD203B41FA5}">
                      <a16:colId xmlns:a16="http://schemas.microsoft.com/office/drawing/2014/main" val="4116623561"/>
                    </a:ext>
                  </a:extLst>
                </a:gridCol>
              </a:tblGrid>
              <a:tr h="0">
                <a:tc>
                  <a:txBody>
                    <a:bodyPr/>
                    <a:lstStyle/>
                    <a:p>
                      <a:pPr algn="ctr">
                        <a:lnSpc>
                          <a:spcPct val="107000"/>
                        </a:lnSpc>
                        <a:spcAft>
                          <a:spcPts val="800"/>
                        </a:spcAft>
                      </a:pPr>
                      <a:r>
                        <a:rPr lang="en-US" sz="1200">
                          <a:effectLst/>
                        </a:rPr>
                        <a:t>Section</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ctr">
                        <a:lnSpc>
                          <a:spcPct val="107000"/>
                        </a:lnSpc>
                        <a:spcAft>
                          <a:spcPts val="800"/>
                        </a:spcAft>
                      </a:pPr>
                      <a:r>
                        <a:rPr lang="en-US" sz="1200">
                          <a:effectLst/>
                        </a:rPr>
                        <a:t>Description</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extLst>
                  <a:ext uri="{0D108BD9-81ED-4DB2-BD59-A6C34878D82A}">
                    <a16:rowId xmlns:a16="http://schemas.microsoft.com/office/drawing/2014/main" val="2798834029"/>
                  </a:ext>
                </a:extLst>
              </a:tr>
              <a:tr h="0">
                <a:tc>
                  <a:txBody>
                    <a:bodyPr/>
                    <a:lstStyle/>
                    <a:p>
                      <a:pPr algn="ctr">
                        <a:lnSpc>
                          <a:spcPct val="107000"/>
                        </a:lnSpc>
                        <a:spcAft>
                          <a:spcPts val="800"/>
                        </a:spcAft>
                      </a:pPr>
                      <a:r>
                        <a:rPr lang="en-US" sz="1200" dirty="0">
                          <a:effectLst/>
                        </a:rPr>
                        <a:t>Purpose</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just">
                        <a:lnSpc>
                          <a:spcPct val="107000"/>
                        </a:lnSpc>
                        <a:spcAft>
                          <a:spcPts val="800"/>
                        </a:spcAft>
                      </a:pPr>
                      <a:r>
                        <a:rPr lang="en-US" sz="1200">
                          <a:effectLst/>
                        </a:rPr>
                        <a:t>What is the mission of the users and their organization? What is this system intended to accomplish, and how will it aid the users in accomplishing their mission? Who are the other stakeholders, and what is their role in that mission?</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tc>
                <a:extLst>
                  <a:ext uri="{0D108BD9-81ED-4DB2-BD59-A6C34878D82A}">
                    <a16:rowId xmlns:a16="http://schemas.microsoft.com/office/drawing/2014/main" val="2861061754"/>
                  </a:ext>
                </a:extLst>
              </a:tr>
              <a:tr h="0">
                <a:tc>
                  <a:txBody>
                    <a:bodyPr/>
                    <a:lstStyle/>
                    <a:p>
                      <a:pPr algn="ctr">
                        <a:lnSpc>
                          <a:spcPct val="107000"/>
                        </a:lnSpc>
                        <a:spcAft>
                          <a:spcPts val="800"/>
                        </a:spcAft>
                      </a:pPr>
                      <a:r>
                        <a:rPr lang="en-US" sz="1200">
                          <a:effectLst/>
                        </a:rPr>
                        <a:t>Use-cases</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just">
                        <a:lnSpc>
                          <a:spcPct val="107000"/>
                        </a:lnSpc>
                        <a:spcAft>
                          <a:spcPts val="800"/>
                        </a:spcAft>
                      </a:pPr>
                      <a:r>
                        <a:rPr lang="en-US" sz="1200">
                          <a:effectLst/>
                        </a:rPr>
                        <a:t>Describe the ways in which the mission is accomplished. Present and analyze the mission threads. Describe the constraints –both written (e.g., laws, regulations, etc.) and unwritten (e.g., traditions, social conventions, etc.) that limit the range of acceptable actions</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tc>
                <a:extLst>
                  <a:ext uri="{0D108BD9-81ED-4DB2-BD59-A6C34878D82A}">
                    <a16:rowId xmlns:a16="http://schemas.microsoft.com/office/drawing/2014/main" val="1464014048"/>
                  </a:ext>
                </a:extLst>
              </a:tr>
              <a:tr h="0">
                <a:tc>
                  <a:txBody>
                    <a:bodyPr/>
                    <a:lstStyle/>
                    <a:p>
                      <a:pPr algn="ctr">
                        <a:lnSpc>
                          <a:spcPct val="107000"/>
                        </a:lnSpc>
                        <a:spcAft>
                          <a:spcPts val="800"/>
                        </a:spcAft>
                      </a:pPr>
                      <a:r>
                        <a:rPr lang="en-US" sz="1200">
                          <a:effectLst/>
                        </a:rPr>
                        <a:t>Who</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just">
                        <a:lnSpc>
                          <a:spcPct val="107000"/>
                        </a:lnSpc>
                        <a:spcAft>
                          <a:spcPts val="800"/>
                        </a:spcAft>
                      </a:pPr>
                      <a:r>
                        <a:rPr lang="en-US" sz="1200" dirty="0">
                          <a:effectLst/>
                        </a:rPr>
                        <a:t>Who are the users? What are all of the roles and types of users? Is there some type of self-imposed segmentation? Which particular subset of the users perform which tasks? What are the qualification needed for each type of user? Are there legal and regulatory constraints over who can perform what?</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tc>
                <a:extLst>
                  <a:ext uri="{0D108BD9-81ED-4DB2-BD59-A6C34878D82A}">
                    <a16:rowId xmlns:a16="http://schemas.microsoft.com/office/drawing/2014/main" val="2298569075"/>
                  </a:ext>
                </a:extLst>
              </a:tr>
              <a:tr h="0">
                <a:tc>
                  <a:txBody>
                    <a:bodyPr/>
                    <a:lstStyle/>
                    <a:p>
                      <a:pPr algn="ctr">
                        <a:lnSpc>
                          <a:spcPct val="107000"/>
                        </a:lnSpc>
                        <a:spcAft>
                          <a:spcPts val="800"/>
                        </a:spcAft>
                      </a:pPr>
                      <a:r>
                        <a:rPr lang="en-US" sz="1200">
                          <a:effectLst/>
                        </a:rPr>
                        <a:t>Values and metrics</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just">
                        <a:lnSpc>
                          <a:spcPct val="107000"/>
                        </a:lnSpc>
                        <a:spcAft>
                          <a:spcPts val="800"/>
                        </a:spcAft>
                      </a:pPr>
                      <a:r>
                        <a:rPr lang="en-US" sz="1200">
                          <a:effectLst/>
                        </a:rPr>
                        <a:t>List what you learned about the coordinate system of value for the users and each stakeholder. What metric can be used to measure each? What are the minimum threshold values which the users and other stakeholders will require? What are the metric values which you aspire to achieve?</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tc>
                <a:extLst>
                  <a:ext uri="{0D108BD9-81ED-4DB2-BD59-A6C34878D82A}">
                    <a16:rowId xmlns:a16="http://schemas.microsoft.com/office/drawing/2014/main" val="3733074850"/>
                  </a:ext>
                </a:extLst>
              </a:tr>
              <a:tr h="0">
                <a:tc>
                  <a:txBody>
                    <a:bodyPr/>
                    <a:lstStyle/>
                    <a:p>
                      <a:pPr algn="ctr">
                        <a:lnSpc>
                          <a:spcPct val="107000"/>
                        </a:lnSpc>
                        <a:spcAft>
                          <a:spcPts val="800"/>
                        </a:spcAft>
                      </a:pPr>
                      <a:r>
                        <a:rPr lang="en-US" sz="1200">
                          <a:effectLst/>
                        </a:rPr>
                        <a:t>When</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just">
                        <a:lnSpc>
                          <a:spcPct val="107000"/>
                        </a:lnSpc>
                        <a:spcAft>
                          <a:spcPts val="800"/>
                        </a:spcAft>
                      </a:pPr>
                      <a:r>
                        <a:rPr lang="en-US" sz="1200">
                          <a:effectLst/>
                        </a:rPr>
                        <a:t>When do the users do each activity? What are the stimuli that initiate each type of action?</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tc>
                <a:extLst>
                  <a:ext uri="{0D108BD9-81ED-4DB2-BD59-A6C34878D82A}">
                    <a16:rowId xmlns:a16="http://schemas.microsoft.com/office/drawing/2014/main" val="3057372097"/>
                  </a:ext>
                </a:extLst>
              </a:tr>
              <a:tr h="0">
                <a:tc>
                  <a:txBody>
                    <a:bodyPr/>
                    <a:lstStyle/>
                    <a:p>
                      <a:pPr algn="ctr">
                        <a:lnSpc>
                          <a:spcPct val="107000"/>
                        </a:lnSpc>
                        <a:spcAft>
                          <a:spcPts val="800"/>
                        </a:spcAft>
                      </a:pPr>
                      <a:r>
                        <a:rPr lang="en-US" sz="1200" dirty="0">
                          <a:effectLst/>
                        </a:rPr>
                        <a:t>How</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just">
                        <a:lnSpc>
                          <a:spcPct val="107000"/>
                        </a:lnSpc>
                        <a:spcAft>
                          <a:spcPts val="800"/>
                        </a:spcAft>
                      </a:pPr>
                      <a:r>
                        <a:rPr lang="en-US" sz="1200">
                          <a:effectLst/>
                        </a:rPr>
                        <a:t>What are the mission threads (discussed in the text) that depict current operations? How is each step in each mission thread performed?</a:t>
                      </a:r>
                      <a:endParaRPr lang="ru-RU" sz="1200">
                        <a:effectLst/>
                      </a:endParaRPr>
                    </a:p>
                    <a:p>
                      <a:pPr algn="just">
                        <a:lnSpc>
                          <a:spcPct val="107000"/>
                        </a:lnSpc>
                        <a:spcAft>
                          <a:spcPts val="800"/>
                        </a:spcAft>
                      </a:pPr>
                      <a:r>
                        <a:rPr lang="en-US" sz="1200">
                          <a:effectLst/>
                        </a:rPr>
                        <a:t>What are the new mission threads that you have created to improve the mission capabilities of the user?</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tc>
                <a:extLst>
                  <a:ext uri="{0D108BD9-81ED-4DB2-BD59-A6C34878D82A}">
                    <a16:rowId xmlns:a16="http://schemas.microsoft.com/office/drawing/2014/main" val="964713779"/>
                  </a:ext>
                </a:extLst>
              </a:tr>
              <a:tr h="0">
                <a:tc>
                  <a:txBody>
                    <a:bodyPr/>
                    <a:lstStyle/>
                    <a:p>
                      <a:pPr algn="ctr">
                        <a:lnSpc>
                          <a:spcPct val="107000"/>
                        </a:lnSpc>
                        <a:spcAft>
                          <a:spcPts val="800"/>
                        </a:spcAft>
                      </a:pPr>
                      <a:r>
                        <a:rPr lang="en-US" sz="1200">
                          <a:effectLst/>
                        </a:rPr>
                        <a:t>Problem conditions</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just">
                        <a:lnSpc>
                          <a:spcPct val="107000"/>
                        </a:lnSpc>
                        <a:spcAft>
                          <a:spcPts val="800"/>
                        </a:spcAft>
                      </a:pPr>
                      <a:r>
                        <a:rPr lang="en-US" sz="1200">
                          <a:effectLst/>
                        </a:rPr>
                        <a:t>What can go wrong during conduct of the mission? How are these problems detected?  How is each type of problem dealt with?</a:t>
                      </a:r>
                      <a:endParaRPr lang="ru-RU" sz="1200">
                        <a:effectLst/>
                      </a:endParaRPr>
                    </a:p>
                    <a:p>
                      <a:pPr algn="just">
                        <a:lnSpc>
                          <a:spcPct val="107000"/>
                        </a:lnSpc>
                        <a:spcAft>
                          <a:spcPts val="800"/>
                        </a:spcAft>
                      </a:pPr>
                      <a:r>
                        <a:rPr lang="en-US" sz="1200">
                          <a:effectLst/>
                        </a:rPr>
                        <a:t>Who has the authority to take or approve off-nominal actions?</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tc>
                <a:extLst>
                  <a:ext uri="{0D108BD9-81ED-4DB2-BD59-A6C34878D82A}">
                    <a16:rowId xmlns:a16="http://schemas.microsoft.com/office/drawing/2014/main" val="3654060606"/>
                  </a:ext>
                </a:extLst>
              </a:tr>
              <a:tr h="0">
                <a:tc>
                  <a:txBody>
                    <a:bodyPr/>
                    <a:lstStyle/>
                    <a:p>
                      <a:pPr algn="ctr">
                        <a:lnSpc>
                          <a:spcPct val="107000"/>
                        </a:lnSpc>
                        <a:spcAft>
                          <a:spcPts val="800"/>
                        </a:spcAft>
                      </a:pPr>
                      <a:r>
                        <a:rPr lang="en-US" sz="1200">
                          <a:effectLst/>
                        </a:rPr>
                        <a:t>The system’s role</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just">
                        <a:lnSpc>
                          <a:spcPct val="107000"/>
                        </a:lnSpc>
                        <a:spcAft>
                          <a:spcPts val="800"/>
                        </a:spcAft>
                      </a:pPr>
                      <a:r>
                        <a:rPr lang="en-US" sz="1200" dirty="0">
                          <a:effectLst/>
                        </a:rPr>
                        <a:t>What, in light of the above, will the new system do in support of the users and their mission?</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tc>
                <a:extLst>
                  <a:ext uri="{0D108BD9-81ED-4DB2-BD59-A6C34878D82A}">
                    <a16:rowId xmlns:a16="http://schemas.microsoft.com/office/drawing/2014/main" val="1901455808"/>
                  </a:ext>
                </a:extLst>
              </a:tr>
              <a:tr h="0">
                <a:tc>
                  <a:txBody>
                    <a:bodyPr/>
                    <a:lstStyle/>
                    <a:p>
                      <a:pPr algn="ctr">
                        <a:lnSpc>
                          <a:spcPct val="107000"/>
                        </a:lnSpc>
                        <a:spcAft>
                          <a:spcPts val="800"/>
                        </a:spcAft>
                      </a:pPr>
                      <a:r>
                        <a:rPr lang="en-US" sz="1200">
                          <a:effectLst/>
                        </a:rPr>
                        <a:t>The user experience</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just">
                        <a:lnSpc>
                          <a:spcPct val="107000"/>
                        </a:lnSpc>
                        <a:spcAft>
                          <a:spcPts val="800"/>
                        </a:spcAft>
                      </a:pPr>
                      <a:r>
                        <a:rPr lang="en-US" sz="1200">
                          <a:effectLst/>
                        </a:rPr>
                        <a:t>In light of the above, how will the new system interact with the users?</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tc>
                <a:extLst>
                  <a:ext uri="{0D108BD9-81ED-4DB2-BD59-A6C34878D82A}">
                    <a16:rowId xmlns:a16="http://schemas.microsoft.com/office/drawing/2014/main" val="576017648"/>
                  </a:ext>
                </a:extLst>
              </a:tr>
              <a:tr h="0">
                <a:tc>
                  <a:txBody>
                    <a:bodyPr/>
                    <a:lstStyle/>
                    <a:p>
                      <a:pPr algn="ctr">
                        <a:lnSpc>
                          <a:spcPct val="107000"/>
                        </a:lnSpc>
                        <a:spcAft>
                          <a:spcPts val="800"/>
                        </a:spcAft>
                      </a:pPr>
                      <a:r>
                        <a:rPr lang="en-US" sz="1200">
                          <a:effectLst/>
                        </a:rPr>
                        <a:t> </a:t>
                      </a:r>
                      <a:endParaRPr lang="ru-RU" sz="1200">
                        <a:effectLst/>
                      </a:endParaRPr>
                    </a:p>
                    <a:p>
                      <a:pPr algn="ctr">
                        <a:lnSpc>
                          <a:spcPct val="107000"/>
                        </a:lnSpc>
                        <a:spcAft>
                          <a:spcPts val="800"/>
                        </a:spcAft>
                      </a:pPr>
                      <a:r>
                        <a:rPr lang="en-US" sz="1200">
                          <a:effectLst/>
                        </a:rPr>
                        <a:t>Lessons- learned</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nchor="ctr"/>
                </a:tc>
                <a:tc>
                  <a:txBody>
                    <a:bodyPr/>
                    <a:lstStyle/>
                    <a:p>
                      <a:pPr algn="just">
                        <a:lnSpc>
                          <a:spcPct val="107000"/>
                        </a:lnSpc>
                        <a:spcAft>
                          <a:spcPts val="800"/>
                        </a:spcAft>
                      </a:pPr>
                      <a:r>
                        <a:rPr lang="en-US" sz="1200" dirty="0">
                          <a:effectLst/>
                        </a:rPr>
                        <a:t>A tabulation and discussion of what we learned from the social architecture: (a) the goals of the system; (b) considerations that will determine user acceptance of the system; (c) considerations that will drive the design of the system</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4302" marR="64302" marT="0" marB="0"/>
                </a:tc>
                <a:extLst>
                  <a:ext uri="{0D108BD9-81ED-4DB2-BD59-A6C34878D82A}">
                    <a16:rowId xmlns:a16="http://schemas.microsoft.com/office/drawing/2014/main" val="3601622408"/>
                  </a:ext>
                </a:extLst>
              </a:tr>
            </a:tbl>
          </a:graphicData>
        </a:graphic>
      </p:graphicFrame>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300" b="1">
                <a:latin typeface="Calibri" panose="020F0502020204030204" pitchFamily="34" charset="0"/>
                <a:ea typeface="Times New Roman" panose="02020603050405020304" pitchFamily="18" charset="0"/>
              </a:rPr>
              <a:t>The Four Steps to Understanding </a:t>
            </a:r>
            <a:br>
              <a:rPr lang="en-US" sz="3300" b="1">
                <a:latin typeface="Calibri" panose="020F0502020204030204" pitchFamily="34" charset="0"/>
                <a:ea typeface="Times New Roman" panose="02020603050405020304" pitchFamily="18" charset="0"/>
              </a:rPr>
            </a:br>
            <a:r>
              <a:rPr lang="en-US" sz="3300" b="1">
                <a:latin typeface="Calibri" panose="020F0502020204030204" pitchFamily="34" charset="0"/>
                <a:ea typeface="Times New Roman" panose="02020603050405020304" pitchFamily="18" charset="0"/>
              </a:rPr>
              <a:t>Your Users and Your Other Stakeholders</a:t>
            </a:r>
            <a:endParaRPr lang="ru-RU" sz="3300" dirty="0"/>
          </a:p>
        </p:txBody>
      </p:sp>
      <p:sp>
        <p:nvSpPr>
          <p:cNvPr id="8" name="TextBox 7">
            <a:extLst>
              <a:ext uri="{FF2B5EF4-FFF2-40B4-BE49-F238E27FC236}">
                <a16:creationId xmlns:a16="http://schemas.microsoft.com/office/drawing/2014/main" id="{6D975D7B-D08F-447A-B62C-E51776A68193}"/>
              </a:ext>
            </a:extLst>
          </p:cNvPr>
          <p:cNvSpPr txBox="1"/>
          <p:nvPr/>
        </p:nvSpPr>
        <p:spPr>
          <a:xfrm>
            <a:off x="4846085" y="6308477"/>
            <a:ext cx="3837214" cy="338554"/>
          </a:xfrm>
          <a:prstGeom prst="rect">
            <a:avLst/>
          </a:prstGeom>
          <a:noFill/>
        </p:spPr>
        <p:txBody>
          <a:bodyPr wrap="square">
            <a:spAutoFit/>
          </a:bodyPr>
          <a:lstStyle/>
          <a:p>
            <a:r>
              <a:rPr lang="en-US" sz="1600" b="1" dirty="0">
                <a:effectLst/>
                <a:latin typeface="Calibri" panose="020F0502020204030204" pitchFamily="34" charset="0"/>
                <a:ea typeface="Calibri" panose="020F0502020204030204" pitchFamily="34" charset="0"/>
              </a:rPr>
              <a:t>Table 1. </a:t>
            </a:r>
            <a:r>
              <a:rPr lang="en-US" sz="1600" dirty="0">
                <a:effectLst/>
                <a:latin typeface="Calibri" panose="020F0502020204030204" pitchFamily="34" charset="0"/>
                <a:ea typeface="Calibri" panose="020F0502020204030204" pitchFamily="34" charset="0"/>
              </a:rPr>
              <a:t>The social architecture.</a:t>
            </a:r>
            <a:endParaRPr lang="ru-RU" sz="1600" dirty="0"/>
          </a:p>
        </p:txBody>
      </p:sp>
    </p:spTree>
    <p:extLst>
      <p:ext uri="{BB962C8B-B14F-4D97-AF65-F5344CB8AC3E}">
        <p14:creationId xmlns:p14="http://schemas.microsoft.com/office/powerpoint/2010/main" val="2599281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As engineers in charge of an engineering project, we will find that our degrees of freedom in making choices are most often in what I have called the engineer’s coordinate system of value. For example, should we make a part out of steel, aluminum, or carbon‐fiber composite material? Which frequency band should we select for our radio communications? What type of sensor should we use to find and locate those airplanes in the sky: acoustic, optical, or radar? What programming language(s) should we use for our system’s software? We create and use the technical performance measures to help us assess which of these alternatives seem to be effective and feasible, and also to help us estimate the schedule and cost of the resulting system.</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The important lesson that I have learned is this: such use of the technical performance measures is necessary, but not sufficient; we must also ensure that each such technical choice has benefits (or at least no significant liabilities) for the users. We measure the effect of our engineering choices on the users by using the operational performance measures. Therefore, the technical performance measures must be in some fashion linked to the operational performance measures.</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300" b="1">
                <a:latin typeface="Calibri" panose="020F0502020204030204" pitchFamily="34" charset="0"/>
                <a:ea typeface="Times New Roman" panose="02020603050405020304" pitchFamily="18" charset="0"/>
              </a:rPr>
              <a:t>The Four Steps to Understanding </a:t>
            </a:r>
            <a:br>
              <a:rPr lang="en-US" sz="3300" b="1">
                <a:latin typeface="Calibri" panose="020F0502020204030204" pitchFamily="34" charset="0"/>
                <a:ea typeface="Times New Roman" panose="02020603050405020304" pitchFamily="18" charset="0"/>
              </a:rPr>
            </a:br>
            <a:r>
              <a:rPr lang="en-US" sz="3300" b="1">
                <a:latin typeface="Calibri" panose="020F0502020204030204" pitchFamily="34" charset="0"/>
                <a:ea typeface="Times New Roman" panose="02020603050405020304" pitchFamily="18" charset="0"/>
              </a:rPr>
              <a:t>Your Users and Your Other Stakeholders</a:t>
            </a:r>
            <a:endParaRPr lang="ru-RU" sz="3300" dirty="0"/>
          </a:p>
        </p:txBody>
      </p:sp>
    </p:spTree>
    <p:extLst>
      <p:ext uri="{BB962C8B-B14F-4D97-AF65-F5344CB8AC3E}">
        <p14:creationId xmlns:p14="http://schemas.microsoft.com/office/powerpoint/2010/main" val="2031376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We could accomplish this linkage between the technical performance measures and the operational performance measures in an ad hoc fashion, but that is error‐prone and inefficient; we will be making such engineering choices in great profusion and throughout the life‐cycle of our project. In order to make consistently good assessments of the effect of our engineering choices on our users, we therefore probably have to have some formal mechanism in place that interconnects the two types of metrics: that is, a predictive analytic process that, each time we consider a new engineering decision, allows us not only to assess the feasibility of the design (using the technical performance measures) but also to assess the goodness of the design for the users (using the operational performance measures). We want a pre‐established, at least partially-automated inter-connection between the two types of measures, technical and operational.</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By having in place such a mechanism that interconnects these two types of measures, we can be consistent in our analyses. Also, by making the method through which we accomplish that interconnection both transparent and understandable to our customers, we can create credibility with our users and other stakeholders for our assessments regarding the goodness of the design for the users. This last aspect is vital; if the users and stakeholders (most of whom, remember, are not engineers) do not find our analysis credible, they will not support our design decisions and may lose faith that we are actually going to build a system that will be of value to them. When that happens, projects are usually canceled.</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300" b="1">
                <a:latin typeface="Calibri" panose="020F0502020204030204" pitchFamily="34" charset="0"/>
                <a:ea typeface="Times New Roman" panose="02020603050405020304" pitchFamily="18" charset="0"/>
              </a:rPr>
              <a:t>The Four Steps to Understanding </a:t>
            </a:r>
            <a:br>
              <a:rPr lang="en-US" sz="3300" b="1">
                <a:latin typeface="Calibri" panose="020F0502020204030204" pitchFamily="34" charset="0"/>
                <a:ea typeface="Times New Roman" panose="02020603050405020304" pitchFamily="18" charset="0"/>
              </a:rPr>
            </a:br>
            <a:r>
              <a:rPr lang="en-US" sz="3300" b="1">
                <a:latin typeface="Calibri" panose="020F0502020204030204" pitchFamily="34" charset="0"/>
                <a:ea typeface="Times New Roman" panose="02020603050405020304" pitchFamily="18" charset="0"/>
              </a:rPr>
              <a:t>Your Users and Your Other Stakeholders</a:t>
            </a:r>
            <a:endParaRPr lang="ru-RU" sz="3300" dirty="0"/>
          </a:p>
        </p:txBody>
      </p:sp>
    </p:spTree>
    <p:extLst>
      <p:ext uri="{BB962C8B-B14F-4D97-AF65-F5344CB8AC3E}">
        <p14:creationId xmlns:p14="http://schemas.microsoft.com/office/powerpoint/2010/main" val="217840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323112"/>
            <a:ext cx="9638522" cy="5012374"/>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Through the design process, we decomposed our system into a set of pieces, each of which might involve physical structures, electronics, software, data, and other elements. Each piece might consist of only one sort of constituent (e.g. be entirely software, or be entirely a physical structure, or be entirely data, etc.), or might be a multiple of these in combination.</a:t>
            </a:r>
            <a:endParaRPr lang="en-US" sz="22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In the implementation phase, we build each of these individual pieces. We use the design created (and written down in the form of formal design documents) during the design phase as guidance for each piece of implementation. If we have done our decom- position well, there is relatively little interaction among the pieces as we implement them, and therefore the implementation of the pieces can proceed in parallel with each other.</a:t>
            </a:r>
            <a:endParaRPr lang="en-US" sz="22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r>
              <a:rPr lang="en-US" sz="4000" b="1" dirty="0">
                <a:effectLst/>
                <a:latin typeface="Calibri" panose="020F0502020204030204" pitchFamily="34" charset="0"/>
                <a:ea typeface="Times New Roman" panose="02020603050405020304" pitchFamily="18" charset="0"/>
              </a:rPr>
              <a:t>Implementation</a:t>
            </a:r>
            <a:endParaRPr lang="ru-RU" sz="4000" dirty="0"/>
          </a:p>
        </p:txBody>
      </p:sp>
    </p:spTree>
    <p:extLst>
      <p:ext uri="{BB962C8B-B14F-4D97-AF65-F5344CB8AC3E}">
        <p14:creationId xmlns:p14="http://schemas.microsoft.com/office/powerpoint/2010/main" val="1262976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13176"/>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While we are working on integrating our small subset of the system, other teams are similarly working on integrating other small subsets. When we each seem to be getting the correct outputs from our first small subsets of the system, we put a few such subsets together into a slightly larger portion of our system, and try more stimuli. We will likely find additional errors and inconsistencies, which we can trace to a root cause and correct (we still only have a few small subsets of the system, so we are still not yet over- whelmed by scale and complexity). When our combinations of subsets seem to be working, we continue the process, reaching larger and larger scale and complexity, but doing so only after having worked out a pretty large portion of the major problems at a much smaller scale.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Finding errors earlier in the process is not only easier (due to the smaller scale, as noted above), it is also far less expensive. I have seen data which says that the cost to find and fix a problem increases by about a factor of five in each successive project stage (e.g. requirements, design, implementation, integration, test, deployment, operation). This means that it costs about 1000 times as much to find and fix a problem in the deployment stage as in the requirements stage! This is a big part of why good projects are willing to spend a lot of time and money on those early project phases, especially requirements and design. It also explains why good projects are willing to spend time and money on integration: it costs five times less to find a problem during integration than during the very next stage (testing).</a:t>
            </a:r>
            <a:endParaRPr lang="en-US" sz="22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cs typeface="Calibri" panose="020F0502020204030204" pitchFamily="34" charset="0"/>
              </a:rPr>
              <a:t>Integration</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3131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2416629"/>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process we use for all three of these purposes – (</a:t>
            </a:r>
            <a:r>
              <a:rPr lang="en-US" sz="1800" dirty="0" err="1">
                <a:effectLst/>
                <a:latin typeface="Calibri" panose="020F0502020204030204" pitchFamily="34" charset="0"/>
                <a:ea typeface="Times New Roman" panose="02020603050405020304" pitchFamily="18" charset="0"/>
                <a:cs typeface="Calibri" panose="020F0502020204030204" pitchFamily="34" charset="0"/>
              </a:rPr>
              <a:t>i</a:t>
            </a:r>
            <a:r>
              <a:rPr lang="en-US" sz="1800" dirty="0">
                <a:effectLst/>
                <a:latin typeface="Calibri" panose="020F0502020204030204" pitchFamily="34" charset="0"/>
                <a:ea typeface="Times New Roman" panose="02020603050405020304" pitchFamily="18" charset="0"/>
                <a:cs typeface="Calibri" panose="020F0502020204030204" pitchFamily="34" charset="0"/>
              </a:rPr>
              <a:t>) driving down the number of errors that remain in our system (the term for these remaining errors is latent defects), convincing our customer that the system is complete, and we are therefore ready both for delivery and payment, and (iii) ensuring that the system is going to be liked by, and valuable to, our users – is called testing, and it forms the next stage of our engineering project life‐cycle.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We will discuss testing in two ways; first, we will introduce the two different types of testing. Then, we will go on to discuss in some detail the methods for accomplishing these two different types of tests.</a:t>
            </a:r>
            <a:endParaRPr lang="en-US" sz="22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rPr>
              <a:t>Testing – Verification and Validation</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Таблица 1">
            <a:extLst>
              <a:ext uri="{FF2B5EF4-FFF2-40B4-BE49-F238E27FC236}">
                <a16:creationId xmlns:a16="http://schemas.microsoft.com/office/drawing/2014/main" id="{995CC7DF-BF78-4999-941E-F2F7C7DB404E}"/>
              </a:ext>
            </a:extLst>
          </p:cNvPr>
          <p:cNvGraphicFramePr>
            <a:graphicFrameLocks noGrp="1"/>
          </p:cNvGraphicFramePr>
          <p:nvPr>
            <p:extLst>
              <p:ext uri="{D42A27DB-BD31-4B8C-83A1-F6EECF244321}">
                <p14:modId xmlns:p14="http://schemas.microsoft.com/office/powerpoint/2010/main" val="2278300798"/>
              </p:ext>
            </p:extLst>
          </p:nvPr>
        </p:nvGraphicFramePr>
        <p:xfrm>
          <a:off x="2397967" y="3722914"/>
          <a:ext cx="9078686" cy="867747"/>
        </p:xfrm>
        <a:graphic>
          <a:graphicData uri="http://schemas.openxmlformats.org/drawingml/2006/table">
            <a:tbl>
              <a:tblPr firstRow="1" firstCol="1" bandRow="1">
                <a:tableStyleId>{8A107856-5554-42FB-B03E-39F5DBC370BA}</a:tableStyleId>
              </a:tblPr>
              <a:tblGrid>
                <a:gridCol w="9078686">
                  <a:extLst>
                    <a:ext uri="{9D8B030D-6E8A-4147-A177-3AD203B41FA5}">
                      <a16:colId xmlns:a16="http://schemas.microsoft.com/office/drawing/2014/main" val="2392763063"/>
                    </a:ext>
                  </a:extLst>
                </a:gridCol>
              </a:tblGrid>
              <a:tr h="867747">
                <a:tc>
                  <a:txBody>
                    <a:bodyPr/>
                    <a:lstStyle/>
                    <a:p>
                      <a:pPr algn="just">
                        <a:lnSpc>
                          <a:spcPct val="107000"/>
                        </a:lnSpc>
                        <a:spcAft>
                          <a:spcPts val="600"/>
                        </a:spcAft>
                      </a:pPr>
                      <a:r>
                        <a:rPr lang="en-US" sz="1500" dirty="0">
                          <a:effectLst/>
                        </a:rPr>
                        <a:t>Verification – Does the system meet its formal and documented requirements? Are we therefore ready to deliver it, and request final payment?</a:t>
                      </a:r>
                      <a:endParaRPr lang="ru-RU" sz="1500" dirty="0">
                        <a:effectLst/>
                      </a:endParaRPr>
                    </a:p>
                    <a:p>
                      <a:pPr algn="just">
                        <a:lnSpc>
                          <a:spcPct val="107000"/>
                        </a:lnSpc>
                        <a:spcAft>
                          <a:spcPts val="600"/>
                        </a:spcAft>
                      </a:pPr>
                      <a:r>
                        <a:rPr lang="en-US" sz="1500" dirty="0">
                          <a:effectLst/>
                        </a:rPr>
                        <a:t>Validation – Does the system provide value and utility for its intended users?</a:t>
                      </a:r>
                      <a:endParaRPr lang="ru-RU"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44562497"/>
                  </a:ext>
                </a:extLst>
              </a:tr>
            </a:tbl>
          </a:graphicData>
        </a:graphic>
      </p:graphicFrame>
      <p:sp>
        <p:nvSpPr>
          <p:cNvPr id="9" name="TextBox 8">
            <a:extLst>
              <a:ext uri="{FF2B5EF4-FFF2-40B4-BE49-F238E27FC236}">
                <a16:creationId xmlns:a16="http://schemas.microsoft.com/office/drawing/2014/main" id="{5D061679-3246-4EB3-8870-0C7F43C41171}"/>
              </a:ext>
            </a:extLst>
          </p:cNvPr>
          <p:cNvSpPr txBox="1"/>
          <p:nvPr/>
        </p:nvSpPr>
        <p:spPr>
          <a:xfrm>
            <a:off x="2397967" y="4590661"/>
            <a:ext cx="9078686" cy="1769715"/>
          </a:xfrm>
          <a:prstGeom prst="rect">
            <a:avLst/>
          </a:prstGeom>
          <a:noFill/>
        </p:spPr>
        <p:txBody>
          <a:bodyPr wrap="square">
            <a:spAutoFit/>
          </a:bodyPr>
          <a:lstStyle/>
          <a:p>
            <a:pPr algn="ctr">
              <a:spcBef>
                <a:spcPts val="600"/>
              </a:spcBef>
              <a:spcAft>
                <a:spcPts val="600"/>
              </a:spcAft>
            </a:pPr>
            <a:r>
              <a:rPr lang="en-US" sz="1400" b="1" dirty="0">
                <a:effectLst/>
                <a:latin typeface="Calibri" panose="020F0502020204030204" pitchFamily="34" charset="0"/>
                <a:ea typeface="Calibri" panose="020F0502020204030204" pitchFamily="34" charset="0"/>
                <a:cs typeface="Calibri" panose="020F0502020204030204" pitchFamily="34" charset="0"/>
              </a:rPr>
              <a:t>Table 2.</a:t>
            </a:r>
            <a:r>
              <a:rPr lang="en-US" sz="1400" dirty="0">
                <a:effectLst/>
                <a:latin typeface="Calibri" panose="020F0502020204030204" pitchFamily="34" charset="0"/>
                <a:ea typeface="Calibri" panose="020F0502020204030204" pitchFamily="34" charset="0"/>
                <a:cs typeface="Calibri" panose="020F0502020204030204" pitchFamily="34" charset="0"/>
              </a:rPr>
              <a:t> The two types of testing: verification and validation.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Verification determines if the system is effective. Verification is essentially an objective process.</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Validation determines if the system is suitable. Validation is usually a process with a significant subjective component.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US" dirty="0">
                <a:latin typeface="Calibri" panose="020F0502020204030204" pitchFamily="34" charset="0"/>
                <a:cs typeface="Calibri" panose="020F0502020204030204" pitchFamily="34" charset="0"/>
              </a:rPr>
              <a:t>Verification and validation are complementary processes; you generally need both.</a:t>
            </a:r>
            <a:endParaRPr lang="ru-RU"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052049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marL="0" indent="0" algn="just">
              <a:spcBef>
                <a:spcPts val="0"/>
              </a:spcBef>
              <a:buNone/>
            </a:pPr>
            <a:r>
              <a:rPr lang="en-US" sz="1700" dirty="0">
                <a:effectLst/>
                <a:latin typeface="Calibri" panose="020F0502020204030204" pitchFamily="34" charset="0"/>
                <a:ea typeface="Times New Roman" panose="02020603050405020304" pitchFamily="18" charset="0"/>
                <a:cs typeface="Calibri" panose="020F0502020204030204" pitchFamily="34" charset="0"/>
              </a:rPr>
              <a:t>Let’s define verification and validation in a little more detail. System verification is a set of actions used to check the correctness of any system, or portion of a system, where correctness in this context means it satisfies the written requirements. The verification process consists of the following steps: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The items to be verified are every mandatory requirement in the entire project’s specification tree (e.g. every sentence that contains the verb shall). Define a verification action for each mandatory requirement in the specification tree – that is, what will we inspect, measure, execute, or simulate? How will we do it? What portion(s) of our system will be involved? (We can often perform some parts of verification using only a portion of our entire system) What tools, recording mechanisms, and data will be involved? What types of personnel and expertise will we need? How many times will we need to do it? (If we have a requirement that is expressed statistically – and this is very common – we will need to collect a statistically valid set of samples.) And so forth.</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Define the expected result for each verification action, and define pass–fail criteria for each verification action. That is, when we perform the verification action, what result do we expect? What range of results will constitute a pass? What range of results will constitute a failure?</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Create a procedure (that is, a step‐by‐step checklist and methodology) for executing the verification actions, with all of the associated supporting artifacts: test tools, recording devices, input data, and so forth.</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Execute the procedures, obtaining and recording/logging the results.</a:t>
            </a:r>
            <a:endParaRPr lang="ru-RU" sz="17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rPr>
              <a:t>Determine which requirements pass, based on an objective assessment of whether they satisfied the pass–fail criteria assigned to that requirement.</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rPr>
              <a:t>Testing – Verification and Validation</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58219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Verification does not occur solely at the end of the project. Planning for verification takes place during earlier project phases, generally in parallel with the definition of the requirements and the realization of the design. The actual verification activity can take place at various times and levels of the hierarchy too. We will talk more about this aspect in a moment.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In contrast, system validation is a set of actions used to check the appropriateness of any system against its purposes, functions, and users. The validation process consists of the following steps: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Create a list of items to be validated. These usually include each major system thread and each major system operation (as described in the system concept-of-operations document).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For each item to be validated, define a validation action – that is, what will we inspect, measure, execute, or simulate? How will we do it? What portion(s) of our system will be involved? (For validation, generally, the entire system is involved.) What tools, recording mechanisms, and data will be involved? What types of personnel and expertise will we need? How many times will we need to do it?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Define the user’s goals and expectations for each validation action, and describe what you believe will constitute conformance [e.g. how do we demonstrate that the user’s (and other stakeholders’) needs will be met].</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rPr>
              <a:t>Testing – Verification and Validation</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38811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marL="342900" lvl="0" indent="-34290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Create a procedure (that is, a step‐by‐step checklist and methodology) for executing the validation actions, with all of the associated supporting artifacts: test tools, recording devices, input data, and so forth. Note, however, that below I advocate that many important validation activities take place without the use of a procedure.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Perform the indicated validation actions, obtaining and recording/logging the results.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Make a determination (which will be at least in part subjective) of whether each result constitutes a pass or a fail. This will likely require having some of your users and your other stakeholders participate in creating the list of items to be validated, the validation actions, the list of user goals and expectations, and having them participate in the actual validation activities (or at least witness them). Ideally, the users participate in each decision about whether a validation step has been passed or not.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In contrast to verification, the actual validation activity does in fact generally take place largely at the end of the project. Planning for validation, however, like planning for verification, takes place during earlier project phases, generally in parallel with the definition of the requirements and the concept of operations document.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Some limited validation processes might take place earlier (e.g. assessment of the human interfaces of the system), but these will generally be repeated in the context of the entire system at the end of the development cycle.</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rPr>
              <a:t>Testing – Verification and Validation</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153194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a:extLst>
              <a:ext uri="{FF2B5EF4-FFF2-40B4-BE49-F238E27FC236}">
                <a16:creationId xmlns:a16="http://schemas.microsoft.com/office/drawing/2014/main" id="{C39326D2-3A9D-4859-9E30-B5BF5F189987}"/>
              </a:ext>
            </a:extLst>
          </p:cNvPr>
          <p:cNvGraphicFramePr>
            <a:graphicFrameLocks noGrp="1"/>
          </p:cNvGraphicFramePr>
          <p:nvPr>
            <p:ph idx="1"/>
            <p:extLst>
              <p:ext uri="{D42A27DB-BD31-4B8C-83A1-F6EECF244321}">
                <p14:modId xmlns:p14="http://schemas.microsoft.com/office/powerpoint/2010/main" val="3133637046"/>
              </p:ext>
            </p:extLst>
          </p:nvPr>
        </p:nvGraphicFramePr>
        <p:xfrm>
          <a:off x="2230016" y="1231641"/>
          <a:ext cx="9209315" cy="4874932"/>
        </p:xfrm>
        <a:graphic>
          <a:graphicData uri="http://schemas.openxmlformats.org/drawingml/2006/table">
            <a:tbl>
              <a:tblPr firstRow="1" firstCol="1" lastRow="1" lastCol="1" bandRow="1" bandCol="1">
                <a:tableStyleId>{8A107856-5554-42FB-B03E-39F5DBC370BA}</a:tableStyleId>
              </a:tblPr>
              <a:tblGrid>
                <a:gridCol w="2044139">
                  <a:extLst>
                    <a:ext uri="{9D8B030D-6E8A-4147-A177-3AD203B41FA5}">
                      <a16:colId xmlns:a16="http://schemas.microsoft.com/office/drawing/2014/main" val="693308953"/>
                    </a:ext>
                  </a:extLst>
                </a:gridCol>
                <a:gridCol w="3806155">
                  <a:extLst>
                    <a:ext uri="{9D8B030D-6E8A-4147-A177-3AD203B41FA5}">
                      <a16:colId xmlns:a16="http://schemas.microsoft.com/office/drawing/2014/main" val="3449295138"/>
                    </a:ext>
                  </a:extLst>
                </a:gridCol>
                <a:gridCol w="3359021">
                  <a:extLst>
                    <a:ext uri="{9D8B030D-6E8A-4147-A177-3AD203B41FA5}">
                      <a16:colId xmlns:a16="http://schemas.microsoft.com/office/drawing/2014/main" val="3245835180"/>
                    </a:ext>
                  </a:extLst>
                </a:gridCol>
              </a:tblGrid>
              <a:tr h="326236">
                <a:tc>
                  <a:txBody>
                    <a:bodyPr/>
                    <a:lstStyle/>
                    <a:p>
                      <a:pPr marL="90170" marR="85090" algn="ctr">
                        <a:lnSpc>
                          <a:spcPct val="107000"/>
                        </a:lnSpc>
                        <a:spcAft>
                          <a:spcPts val="800"/>
                        </a:spcAft>
                      </a:pPr>
                      <a:r>
                        <a:rPr lang="en-US" sz="1400" dirty="0">
                          <a:effectLst/>
                        </a:rPr>
                        <a:t>Facet of comparison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marL="87630" marR="88900" algn="ctr">
                        <a:lnSpc>
                          <a:spcPct val="107000"/>
                        </a:lnSpc>
                        <a:spcAft>
                          <a:spcPts val="800"/>
                        </a:spcAft>
                      </a:pPr>
                      <a:r>
                        <a:rPr lang="en-US" sz="1400" dirty="0">
                          <a:effectLst/>
                        </a:rPr>
                        <a:t>Verification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marL="91440" marR="85090" algn="ctr">
                        <a:lnSpc>
                          <a:spcPct val="107000"/>
                        </a:lnSpc>
                        <a:spcAft>
                          <a:spcPts val="800"/>
                        </a:spcAft>
                      </a:pPr>
                      <a:r>
                        <a:rPr lang="en-US" sz="1400" dirty="0">
                          <a:effectLst/>
                        </a:rPr>
                        <a:t>Validation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accent5">
                        <a:lumMod val="60000"/>
                        <a:lumOff val="40000"/>
                      </a:schemeClr>
                    </a:solidFill>
                  </a:tcPr>
                </a:tc>
                <a:extLst>
                  <a:ext uri="{0D108BD9-81ED-4DB2-BD59-A6C34878D82A}">
                    <a16:rowId xmlns:a16="http://schemas.microsoft.com/office/drawing/2014/main" val="3492120380"/>
                  </a:ext>
                </a:extLst>
              </a:tr>
              <a:tr h="0">
                <a:tc>
                  <a:txBody>
                    <a:bodyPr/>
                    <a:lstStyle/>
                    <a:p>
                      <a:pPr marL="90170" marR="85090" algn="ctr">
                        <a:lnSpc>
                          <a:spcPct val="107000"/>
                        </a:lnSpc>
                        <a:spcAft>
                          <a:spcPts val="800"/>
                        </a:spcAft>
                      </a:pPr>
                      <a:r>
                        <a:rPr lang="en-US" sz="1400" b="0" dirty="0">
                          <a:effectLst/>
                        </a:rPr>
                        <a:t>Why are we doing this activity?</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87630" marR="88900" algn="ctr">
                        <a:lnSpc>
                          <a:spcPct val="107000"/>
                        </a:lnSpc>
                        <a:spcAft>
                          <a:spcPts val="800"/>
                        </a:spcAft>
                      </a:pPr>
                      <a:r>
                        <a:rPr lang="en-US" sz="1400" b="0" dirty="0">
                          <a:effectLst/>
                        </a:rPr>
                        <a:t>Detect defects; ensure compliance with processes and methods: assess quality (development-contractor oriented)</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91440" marR="85090" algn="ctr">
                        <a:lnSpc>
                          <a:spcPct val="107000"/>
                        </a:lnSpc>
                        <a:spcAft>
                          <a:spcPts val="800"/>
                        </a:spcAft>
                      </a:pPr>
                      <a:r>
                        <a:rPr lang="en-US" sz="1400" b="0" dirty="0">
                          <a:effectLst/>
                        </a:rPr>
                        <a:t>Acquire confidence: ensure that the system produces a desired effect for the users</a:t>
                      </a:r>
                      <a:endParaRPr lang="ru-RU" sz="1400" b="0" dirty="0">
                        <a:effectLst/>
                      </a:endParaRPr>
                    </a:p>
                    <a:p>
                      <a:pPr marL="91440" marR="85090" algn="ctr">
                        <a:lnSpc>
                          <a:spcPct val="107000"/>
                        </a:lnSpc>
                        <a:spcAft>
                          <a:spcPts val="800"/>
                        </a:spcAft>
                      </a:pPr>
                      <a:r>
                        <a:rPr lang="en-US" sz="1400" b="0" dirty="0">
                          <a:effectLst/>
                        </a:rPr>
                        <a:t>(end-user oriented)</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extLst>
                  <a:ext uri="{0D108BD9-81ED-4DB2-BD59-A6C34878D82A}">
                    <a16:rowId xmlns:a16="http://schemas.microsoft.com/office/drawing/2014/main" val="3766180236"/>
                  </a:ext>
                </a:extLst>
              </a:tr>
              <a:tr h="0">
                <a:tc>
                  <a:txBody>
                    <a:bodyPr/>
                    <a:lstStyle/>
                    <a:p>
                      <a:pPr marL="90170" marR="85090" algn="ctr">
                        <a:lnSpc>
                          <a:spcPct val="107000"/>
                        </a:lnSpc>
                        <a:spcAft>
                          <a:spcPts val="800"/>
                        </a:spcAft>
                      </a:pPr>
                      <a:r>
                        <a:rPr lang="en-US" sz="1400" b="0" dirty="0">
                          <a:effectLst/>
                        </a:rPr>
                        <a:t>Assessment criteria</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87630" marR="88900" algn="ctr">
                        <a:lnSpc>
                          <a:spcPct val="107000"/>
                        </a:lnSpc>
                        <a:spcAft>
                          <a:spcPts val="800"/>
                        </a:spcAft>
                      </a:pPr>
                      <a:r>
                        <a:rPr lang="en-US" sz="1400" b="0" dirty="0">
                          <a:effectLst/>
                        </a:rPr>
                        <a:t>Truth: yes or no </a:t>
                      </a:r>
                      <a:endParaRPr lang="ru-RU" sz="1400" b="0" dirty="0">
                        <a:effectLst/>
                      </a:endParaRPr>
                    </a:p>
                    <a:p>
                      <a:pPr marL="87630" marR="88900" algn="ctr">
                        <a:lnSpc>
                          <a:spcPct val="107000"/>
                        </a:lnSpc>
                        <a:spcAft>
                          <a:spcPts val="800"/>
                        </a:spcAft>
                      </a:pPr>
                      <a:r>
                        <a:rPr lang="en-US" sz="1400" b="0" dirty="0">
                          <a:effectLst/>
                        </a:rPr>
                        <a:t>(objective &amp; unbiased)</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91440" marR="85090" algn="ctr">
                        <a:lnSpc>
                          <a:spcPct val="107000"/>
                        </a:lnSpc>
                        <a:spcAft>
                          <a:spcPts val="800"/>
                        </a:spcAft>
                      </a:pPr>
                      <a:r>
                        <a:rPr lang="en-US" sz="1400" b="0">
                          <a:effectLst/>
                        </a:rPr>
                        <a:t>Value judgment</a:t>
                      </a:r>
                      <a:endParaRPr lang="ru-RU" sz="1400" b="0">
                        <a:effectLst/>
                      </a:endParaRPr>
                    </a:p>
                    <a:p>
                      <a:pPr marL="91440" marR="85090" algn="ctr">
                        <a:lnSpc>
                          <a:spcPct val="107000"/>
                        </a:lnSpc>
                        <a:spcAft>
                          <a:spcPts val="800"/>
                        </a:spcAft>
                      </a:pPr>
                      <a:r>
                        <a:rPr lang="en-US" sz="1400" b="0">
                          <a:effectLst/>
                        </a:rPr>
                        <a:t>(in part, subjective)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extLst>
                  <a:ext uri="{0D108BD9-81ED-4DB2-BD59-A6C34878D82A}">
                    <a16:rowId xmlns:a16="http://schemas.microsoft.com/office/drawing/2014/main" val="904338614"/>
                  </a:ext>
                </a:extLst>
              </a:tr>
              <a:tr h="0">
                <a:tc>
                  <a:txBody>
                    <a:bodyPr/>
                    <a:lstStyle/>
                    <a:p>
                      <a:pPr marL="90170" marR="85090" algn="ctr">
                        <a:lnSpc>
                          <a:spcPct val="107000"/>
                        </a:lnSpc>
                        <a:spcAft>
                          <a:spcPts val="800"/>
                        </a:spcAft>
                      </a:pPr>
                      <a:r>
                        <a:rPr lang="en-US" sz="1400" b="0">
                          <a:effectLst/>
                        </a:rPr>
                        <a:t>Scope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87630" marR="88900" algn="ctr">
                        <a:lnSpc>
                          <a:spcPct val="107000"/>
                        </a:lnSpc>
                        <a:spcAft>
                          <a:spcPts val="800"/>
                        </a:spcAft>
                      </a:pPr>
                      <a:r>
                        <a:rPr lang="en-US" sz="1400" b="0" dirty="0">
                          <a:effectLst/>
                        </a:rPr>
                        <a:t>Detail and local</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91440" marR="85090" algn="ctr">
                        <a:lnSpc>
                          <a:spcPct val="107000"/>
                        </a:lnSpc>
                        <a:spcAft>
                          <a:spcPts val="800"/>
                        </a:spcAft>
                      </a:pPr>
                      <a:r>
                        <a:rPr lang="en-US" sz="1400" b="0">
                          <a:effectLst/>
                        </a:rPr>
                        <a:t>System-wide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extLst>
                  <a:ext uri="{0D108BD9-81ED-4DB2-BD59-A6C34878D82A}">
                    <a16:rowId xmlns:a16="http://schemas.microsoft.com/office/drawing/2014/main" val="1319282273"/>
                  </a:ext>
                </a:extLst>
              </a:tr>
              <a:tr h="0">
                <a:tc>
                  <a:txBody>
                    <a:bodyPr/>
                    <a:lstStyle/>
                    <a:p>
                      <a:pPr marL="90170" marR="85090" algn="ctr">
                        <a:lnSpc>
                          <a:spcPct val="107000"/>
                        </a:lnSpc>
                        <a:spcAft>
                          <a:spcPts val="800"/>
                        </a:spcAft>
                      </a:pPr>
                      <a:r>
                        <a:rPr lang="en-US" sz="1400" b="0">
                          <a:effectLst/>
                        </a:rPr>
                        <a:t>Metaphor</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87630" marR="88900" algn="ctr">
                        <a:lnSpc>
                          <a:spcPct val="107000"/>
                        </a:lnSpc>
                        <a:spcAft>
                          <a:spcPts val="800"/>
                        </a:spcAft>
                      </a:pPr>
                      <a:r>
                        <a:rPr lang="en-US" sz="1400" b="0" dirty="0">
                          <a:effectLst/>
                        </a:rPr>
                        <a:t>Glass box </a:t>
                      </a:r>
                      <a:endParaRPr lang="ru-RU" sz="1400" b="0" dirty="0">
                        <a:effectLst/>
                      </a:endParaRPr>
                    </a:p>
                    <a:p>
                      <a:pPr marL="87630" marR="88900" algn="ctr">
                        <a:lnSpc>
                          <a:spcPct val="107000"/>
                        </a:lnSpc>
                        <a:spcAft>
                          <a:spcPts val="800"/>
                        </a:spcAft>
                      </a:pPr>
                      <a:r>
                        <a:rPr lang="en-US" sz="1400" b="0" dirty="0">
                          <a:effectLst/>
                        </a:rPr>
                        <a:t>(how it runs inside)</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91440" marR="85090" algn="ctr">
                        <a:lnSpc>
                          <a:spcPct val="107000"/>
                        </a:lnSpc>
                        <a:spcAft>
                          <a:spcPts val="800"/>
                        </a:spcAft>
                      </a:pPr>
                      <a:r>
                        <a:rPr lang="en-US" sz="1400" b="0">
                          <a:effectLst/>
                        </a:rPr>
                        <a:t>Black box</a:t>
                      </a:r>
                      <a:endParaRPr lang="ru-RU" sz="1400" b="0">
                        <a:effectLst/>
                      </a:endParaRPr>
                    </a:p>
                    <a:p>
                      <a:pPr marL="91440" marR="85090" algn="ctr">
                        <a:lnSpc>
                          <a:spcPct val="107000"/>
                        </a:lnSpc>
                        <a:spcAft>
                          <a:spcPts val="800"/>
                        </a:spcAft>
                      </a:pPr>
                      <a:r>
                        <a:rPr lang="en-US" sz="1400" b="0">
                          <a:effectLst/>
                        </a:rPr>
                        <a:t>(inputs cause the expected effect)</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extLst>
                  <a:ext uri="{0D108BD9-81ED-4DB2-BD59-A6C34878D82A}">
                    <a16:rowId xmlns:a16="http://schemas.microsoft.com/office/drawing/2014/main" val="3946925588"/>
                  </a:ext>
                </a:extLst>
              </a:tr>
              <a:tr h="0">
                <a:tc>
                  <a:txBody>
                    <a:bodyPr/>
                    <a:lstStyle/>
                    <a:p>
                      <a:pPr marL="90170" marR="85090" algn="ctr">
                        <a:lnSpc>
                          <a:spcPct val="107000"/>
                        </a:lnSpc>
                        <a:spcAft>
                          <a:spcPts val="800"/>
                        </a:spcAft>
                      </a:pPr>
                      <a:r>
                        <a:rPr lang="en-US" sz="1400" b="0">
                          <a:effectLst/>
                        </a:rPr>
                        <a:t>Method</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87630" marR="88900" algn="ctr">
                        <a:lnSpc>
                          <a:spcPct val="107000"/>
                        </a:lnSpc>
                        <a:spcAft>
                          <a:spcPts val="800"/>
                        </a:spcAft>
                      </a:pPr>
                      <a:r>
                        <a:rPr lang="en-US" sz="1400" b="0" dirty="0">
                          <a:effectLst/>
                        </a:rPr>
                        <a:t>Detailed, scripted use</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91440" marR="85090" algn="ctr">
                        <a:lnSpc>
                          <a:spcPct val="107000"/>
                        </a:lnSpc>
                        <a:spcAft>
                          <a:spcPts val="800"/>
                        </a:spcAft>
                      </a:pPr>
                      <a:r>
                        <a:rPr lang="en-US" sz="1400" b="0" dirty="0">
                          <a:effectLst/>
                        </a:rPr>
                        <a:t>Unscripted use; realistic conditions; off-nominal conditions</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extLst>
                  <a:ext uri="{0D108BD9-81ED-4DB2-BD59-A6C34878D82A}">
                    <a16:rowId xmlns:a16="http://schemas.microsoft.com/office/drawing/2014/main" val="618299116"/>
                  </a:ext>
                </a:extLst>
              </a:tr>
              <a:tr h="0">
                <a:tc>
                  <a:txBody>
                    <a:bodyPr/>
                    <a:lstStyle/>
                    <a:p>
                      <a:pPr marL="90170" marR="85090" algn="ctr">
                        <a:lnSpc>
                          <a:spcPct val="107000"/>
                        </a:lnSpc>
                        <a:spcAft>
                          <a:spcPts val="800"/>
                        </a:spcAft>
                      </a:pPr>
                      <a:r>
                        <a:rPr lang="en-US" sz="1400" b="0">
                          <a:effectLst/>
                        </a:rPr>
                        <a:t>Baseline reference for correctness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87630" marR="88900" algn="ctr">
                        <a:lnSpc>
                          <a:spcPct val="107000"/>
                        </a:lnSpc>
                        <a:spcAft>
                          <a:spcPts val="800"/>
                        </a:spcAft>
                      </a:pPr>
                      <a:r>
                        <a:rPr lang="en-US" sz="1400" b="0" dirty="0">
                          <a:effectLst/>
                        </a:rPr>
                        <a:t>System requirements</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91440" marR="85090" algn="ctr">
                        <a:lnSpc>
                          <a:spcPct val="107000"/>
                        </a:lnSpc>
                        <a:spcAft>
                          <a:spcPts val="800"/>
                        </a:spcAft>
                      </a:pPr>
                      <a:r>
                        <a:rPr lang="en-US" sz="1400" b="0" dirty="0">
                          <a:effectLst/>
                        </a:rPr>
                        <a:t>Stakeholder needs and desires</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extLst>
                  <a:ext uri="{0D108BD9-81ED-4DB2-BD59-A6C34878D82A}">
                    <a16:rowId xmlns:a16="http://schemas.microsoft.com/office/drawing/2014/main" val="2982729001"/>
                  </a:ext>
                </a:extLst>
              </a:tr>
              <a:tr h="0">
                <a:tc>
                  <a:txBody>
                    <a:bodyPr/>
                    <a:lstStyle/>
                    <a:p>
                      <a:pPr marL="90170" marR="85090" algn="ctr">
                        <a:lnSpc>
                          <a:spcPct val="107000"/>
                        </a:lnSpc>
                        <a:spcAft>
                          <a:spcPts val="800"/>
                        </a:spcAft>
                      </a:pPr>
                      <a:r>
                        <a:rPr lang="en-US" sz="1400" b="0">
                          <a:effectLst/>
                        </a:rPr>
                        <a:t>Order of performance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87630" marR="88900" algn="ctr">
                        <a:lnSpc>
                          <a:spcPct val="107000"/>
                        </a:lnSpc>
                        <a:spcAft>
                          <a:spcPts val="800"/>
                        </a:spcAft>
                      </a:pPr>
                      <a:r>
                        <a:rPr lang="en-US" sz="1400" b="0">
                          <a:effectLst/>
                        </a:rPr>
                        <a:t>First</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91440" marR="85090" algn="ctr">
                        <a:lnSpc>
                          <a:spcPct val="107000"/>
                        </a:lnSpc>
                        <a:spcAft>
                          <a:spcPts val="800"/>
                        </a:spcAft>
                      </a:pPr>
                      <a:r>
                        <a:rPr lang="en-US" sz="1400" b="0" dirty="0">
                          <a:effectLst/>
                        </a:rPr>
                        <a:t>Second</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extLst>
                  <a:ext uri="{0D108BD9-81ED-4DB2-BD59-A6C34878D82A}">
                    <a16:rowId xmlns:a16="http://schemas.microsoft.com/office/drawing/2014/main" val="571003000"/>
                  </a:ext>
                </a:extLst>
              </a:tr>
              <a:tr h="0">
                <a:tc>
                  <a:txBody>
                    <a:bodyPr/>
                    <a:lstStyle/>
                    <a:p>
                      <a:pPr marL="90170" marR="85090" algn="ctr">
                        <a:lnSpc>
                          <a:spcPct val="107000"/>
                        </a:lnSpc>
                        <a:spcAft>
                          <a:spcPts val="800"/>
                        </a:spcAft>
                      </a:pPr>
                      <a:r>
                        <a:rPr lang="en-US" sz="1400" b="0">
                          <a:effectLst/>
                        </a:rPr>
                        <a:t>Organization of activity</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87630" marR="88900" algn="ctr">
                        <a:lnSpc>
                          <a:spcPct val="107000"/>
                        </a:lnSpc>
                        <a:spcAft>
                          <a:spcPts val="800"/>
                        </a:spcAft>
                      </a:pPr>
                      <a:r>
                        <a:rPr lang="en-US" sz="1400" b="0">
                          <a:effectLst/>
                        </a:rPr>
                        <a:t>Verification actions are defined and performed by the development contractor</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tc>
                  <a:txBody>
                    <a:bodyPr/>
                    <a:lstStyle/>
                    <a:p>
                      <a:pPr marL="91440" marR="85090" algn="ctr">
                        <a:lnSpc>
                          <a:spcPct val="107000"/>
                        </a:lnSpc>
                        <a:spcAft>
                          <a:spcPts val="800"/>
                        </a:spcAft>
                      </a:pPr>
                      <a:r>
                        <a:rPr lang="en-US" sz="1400" b="0" dirty="0">
                          <a:effectLst/>
                        </a:rPr>
                        <a:t>Validation actions are defined and performed in partnership by the development contractor and the users</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chemeClr val="tx1">
                        <a:lumMod val="85000"/>
                      </a:schemeClr>
                    </a:solidFill>
                  </a:tcPr>
                </a:tc>
                <a:extLst>
                  <a:ext uri="{0D108BD9-81ED-4DB2-BD59-A6C34878D82A}">
                    <a16:rowId xmlns:a16="http://schemas.microsoft.com/office/drawing/2014/main" val="1517414991"/>
                  </a:ext>
                </a:extLst>
              </a:tr>
            </a:tbl>
          </a:graphicData>
        </a:graphic>
      </p:graphicFrame>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rPr>
              <a:t>Testing – Verification and Validation</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995C4F1D-DFFC-4AA9-9151-9B94DC0E934D}"/>
              </a:ext>
            </a:extLst>
          </p:cNvPr>
          <p:cNvSpPr txBox="1"/>
          <p:nvPr/>
        </p:nvSpPr>
        <p:spPr>
          <a:xfrm>
            <a:off x="4561501" y="6158693"/>
            <a:ext cx="4406381" cy="338554"/>
          </a:xfrm>
          <a:prstGeom prst="rect">
            <a:avLst/>
          </a:prstGeom>
          <a:noFill/>
        </p:spPr>
        <p:txBody>
          <a:bodyPr wrap="square">
            <a:spAutoFit/>
          </a:bodyPr>
          <a:lstStyle/>
          <a:p>
            <a:r>
              <a:rPr lang="en-US" sz="1600" b="1" dirty="0">
                <a:effectLst/>
                <a:latin typeface="Calibri" panose="020F0502020204030204" pitchFamily="34" charset="0"/>
                <a:ea typeface="Calibri" panose="020F0502020204030204" pitchFamily="34" charset="0"/>
              </a:rPr>
              <a:t>Table 3.</a:t>
            </a:r>
            <a:r>
              <a:rPr lang="en-US" sz="1600" dirty="0">
                <a:effectLst/>
                <a:latin typeface="Calibri" panose="020F0502020204030204" pitchFamily="34" charset="0"/>
                <a:ea typeface="Calibri" panose="020F0502020204030204" pitchFamily="34" charset="0"/>
              </a:rPr>
              <a:t> Comparison of verification and validation.</a:t>
            </a:r>
            <a:endParaRPr lang="ru-RU" sz="1600" dirty="0"/>
          </a:p>
        </p:txBody>
      </p:sp>
    </p:spTree>
    <p:extLst>
      <p:ext uri="{BB962C8B-B14F-4D97-AF65-F5344CB8AC3E}">
        <p14:creationId xmlns:p14="http://schemas.microsoft.com/office/powerpoint/2010/main" val="31647246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During the requirements phase, we will not only define the requirements; recall how we said that we must also identify how we are going to test each requirement (we called this the test method). We do this in order to prevent accidently writing requirements that cannot be tested.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Hence, we select a test method for each requirement. Typically, these are one of the following: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520825"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Inspection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520825"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Demonstration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520825"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Analysis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520825"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Simulation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520825"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Assessment via operation.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800" dirty="0">
                <a:latin typeface="Calibri" panose="020F0502020204030204" pitchFamily="34" charset="0"/>
                <a:cs typeface="Calibri" panose="020F0502020204030204" pitchFamily="34" charset="0"/>
              </a:rPr>
              <a:t>We capture this information in what is termed a test verification matrix. This is a fancy term for the simple idea of a two‐column chart, with the left‐hand column being the paragraph number of each requirement (recall that we give each separate requirement – indicated by use of the verb shall – its own unique paragraph number in the specifications, so each paragraph number identifies a unique requirement) and the right‐hand column being the name of one of the five test methods.</a:t>
            </a: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500" b="1" dirty="0">
                <a:effectLst/>
                <a:latin typeface="Calibri" panose="020F0502020204030204" pitchFamily="34" charset="0"/>
                <a:ea typeface="Times New Roman" panose="02020603050405020304" pitchFamily="18" charset="0"/>
              </a:rPr>
              <a:t>Testing – Planning, Procedures, Test Levels, Other Hints About Testing</a:t>
            </a:r>
            <a:endParaRPr lang="ru-RU" sz="3500" dirty="0"/>
          </a:p>
        </p:txBody>
      </p:sp>
    </p:spTree>
    <p:extLst>
      <p:ext uri="{BB962C8B-B14F-4D97-AF65-F5344CB8AC3E}">
        <p14:creationId xmlns:p14="http://schemas.microsoft.com/office/powerpoint/2010/main" val="34210455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500" b="1" dirty="0">
                <a:effectLst/>
                <a:latin typeface="Calibri" panose="020F0502020204030204" pitchFamily="34" charset="0"/>
                <a:ea typeface="Times New Roman" panose="02020603050405020304" pitchFamily="18" charset="0"/>
              </a:rPr>
              <a:t>Testing – Planning, Procedures, Test Levels, Other Hints About Testing</a:t>
            </a:r>
            <a:endParaRPr lang="ru-RU" sz="3500" dirty="0"/>
          </a:p>
        </p:txBody>
      </p:sp>
      <p:graphicFrame>
        <p:nvGraphicFramePr>
          <p:cNvPr id="6" name="Таблица 5">
            <a:extLst>
              <a:ext uri="{FF2B5EF4-FFF2-40B4-BE49-F238E27FC236}">
                <a16:creationId xmlns:a16="http://schemas.microsoft.com/office/drawing/2014/main" id="{70EA51D6-06BC-41B1-936B-C6A46CB7D8E1}"/>
              </a:ext>
            </a:extLst>
          </p:cNvPr>
          <p:cNvGraphicFramePr>
            <a:graphicFrameLocks noGrp="1"/>
          </p:cNvGraphicFramePr>
          <p:nvPr>
            <p:extLst>
              <p:ext uri="{D42A27DB-BD31-4B8C-83A1-F6EECF244321}">
                <p14:modId xmlns:p14="http://schemas.microsoft.com/office/powerpoint/2010/main" val="4059841155"/>
              </p:ext>
            </p:extLst>
          </p:nvPr>
        </p:nvGraphicFramePr>
        <p:xfrm>
          <a:off x="2174032" y="1477105"/>
          <a:ext cx="9283959" cy="4578462"/>
        </p:xfrm>
        <a:graphic>
          <a:graphicData uri="http://schemas.openxmlformats.org/drawingml/2006/table">
            <a:tbl>
              <a:tblPr firstRow="1" firstCol="1" bandRow="1">
                <a:tableStyleId>{22838BEF-8BB2-4498-84A7-C5851F593DF1}</a:tableStyleId>
              </a:tblPr>
              <a:tblGrid>
                <a:gridCol w="9283959">
                  <a:extLst>
                    <a:ext uri="{9D8B030D-6E8A-4147-A177-3AD203B41FA5}">
                      <a16:colId xmlns:a16="http://schemas.microsoft.com/office/drawing/2014/main" val="3748472428"/>
                    </a:ext>
                  </a:extLst>
                </a:gridCol>
              </a:tblGrid>
              <a:tr h="4578462">
                <a:tc>
                  <a:txBody>
                    <a:bodyPr/>
                    <a:lstStyle/>
                    <a:p>
                      <a:pPr algn="just">
                        <a:lnSpc>
                          <a:spcPct val="100000"/>
                        </a:lnSpc>
                        <a:spcAft>
                          <a:spcPts val="0"/>
                        </a:spcAft>
                      </a:pPr>
                      <a:r>
                        <a:rPr lang="en-US" sz="1400" dirty="0">
                          <a:effectLst/>
                        </a:rPr>
                        <a:t>Inspection:</a:t>
                      </a:r>
                      <a:endParaRPr lang="ru-RU" sz="1400" dirty="0">
                        <a:effectLst/>
                      </a:endParaRPr>
                    </a:p>
                    <a:p>
                      <a:pPr marL="719138" lvl="0" indent="-342900" algn="just">
                        <a:lnSpc>
                          <a:spcPct val="100000"/>
                        </a:lnSpc>
                        <a:spcAft>
                          <a:spcPts val="0"/>
                        </a:spcAft>
                        <a:buFont typeface="Symbol" panose="05050102010706020507" pitchFamily="18" charset="2"/>
                        <a:buChar char=""/>
                      </a:pPr>
                      <a:r>
                        <a:rPr lang="en-US" sz="1400" dirty="0">
                          <a:effectLst/>
                        </a:rPr>
                        <a:t>We look at something, but we do not operate it or manipulate it</a:t>
                      </a:r>
                      <a:endParaRPr lang="ru-RU" sz="1400" dirty="0">
                        <a:effectLst/>
                      </a:endParaRPr>
                    </a:p>
                    <a:p>
                      <a:pPr algn="just">
                        <a:lnSpc>
                          <a:spcPct val="100000"/>
                        </a:lnSpc>
                        <a:spcAft>
                          <a:spcPts val="0"/>
                        </a:spcAft>
                      </a:pPr>
                      <a:r>
                        <a:rPr lang="en-US" sz="1400" dirty="0">
                          <a:effectLst/>
                        </a:rPr>
                        <a:t>Demonstration:</a:t>
                      </a:r>
                      <a:endParaRPr lang="ru-RU" sz="1400" dirty="0">
                        <a:effectLst/>
                      </a:endParaRPr>
                    </a:p>
                    <a:p>
                      <a:pPr marL="719138" lvl="0" indent="-342900" algn="just">
                        <a:lnSpc>
                          <a:spcPct val="100000"/>
                        </a:lnSpc>
                        <a:spcAft>
                          <a:spcPts val="0"/>
                        </a:spcAft>
                        <a:buFont typeface="Symbol" panose="05050102010706020507" pitchFamily="18" charset="2"/>
                        <a:buChar char=""/>
                      </a:pPr>
                      <a:r>
                        <a:rPr lang="en-US" sz="1400" dirty="0">
                          <a:effectLst/>
                        </a:rPr>
                        <a:t>We operate a portion of our system, and observe a visible indication</a:t>
                      </a:r>
                      <a:endParaRPr lang="ru-RU" sz="1400" dirty="0">
                        <a:effectLst/>
                      </a:endParaRPr>
                    </a:p>
                    <a:p>
                      <a:pPr marL="719138" lvl="0" indent="-342900" algn="just">
                        <a:lnSpc>
                          <a:spcPct val="100000"/>
                        </a:lnSpc>
                        <a:spcAft>
                          <a:spcPts val="0"/>
                        </a:spcAft>
                        <a:buFont typeface="Symbol" panose="05050102010706020507" pitchFamily="18" charset="2"/>
                        <a:buChar char=""/>
                      </a:pPr>
                      <a:r>
                        <a:rPr lang="en-US" sz="1400" dirty="0">
                          <a:effectLst/>
                        </a:rPr>
                        <a:t>We do not measure anything; we only take note or record the visible indication </a:t>
                      </a:r>
                      <a:endParaRPr lang="ru-RU" sz="1400" dirty="0">
                        <a:effectLst/>
                      </a:endParaRPr>
                    </a:p>
                    <a:p>
                      <a:pPr marL="719138" lvl="0" indent="-342900" algn="just">
                        <a:lnSpc>
                          <a:spcPct val="100000"/>
                        </a:lnSpc>
                        <a:spcAft>
                          <a:spcPts val="0"/>
                        </a:spcAft>
                        <a:buFont typeface="Symbol" panose="05050102010706020507" pitchFamily="18" charset="2"/>
                        <a:buChar char=""/>
                      </a:pPr>
                      <a:r>
                        <a:rPr lang="en-US" sz="1400" dirty="0">
                          <a:effectLst/>
                        </a:rPr>
                        <a:t>For example, we might look for a particular message on a display screen, in response to pressing a certain key or button</a:t>
                      </a:r>
                      <a:endParaRPr lang="ru-RU" sz="1400" dirty="0">
                        <a:effectLst/>
                      </a:endParaRPr>
                    </a:p>
                    <a:p>
                      <a:pPr algn="just">
                        <a:lnSpc>
                          <a:spcPct val="100000"/>
                        </a:lnSpc>
                        <a:spcAft>
                          <a:spcPts val="0"/>
                        </a:spcAft>
                      </a:pPr>
                      <a:r>
                        <a:rPr lang="en-US" sz="1400" dirty="0">
                          <a:effectLst/>
                        </a:rPr>
                        <a:t>Analysis:</a:t>
                      </a:r>
                      <a:endParaRPr lang="ru-RU" sz="1400" dirty="0">
                        <a:effectLst/>
                      </a:endParaRPr>
                    </a:p>
                    <a:p>
                      <a:pPr marL="719138" lvl="0" indent="-342900" algn="just">
                        <a:lnSpc>
                          <a:spcPct val="100000"/>
                        </a:lnSpc>
                        <a:spcAft>
                          <a:spcPts val="0"/>
                        </a:spcAft>
                        <a:buFont typeface="Symbol" panose="05050102010706020507" pitchFamily="18" charset="2"/>
                        <a:buChar char=""/>
                      </a:pPr>
                      <a:r>
                        <a:rPr lang="en-US" sz="1400" dirty="0">
                          <a:effectLst/>
                        </a:rPr>
                        <a:t>We do not operate the system</a:t>
                      </a:r>
                      <a:endParaRPr lang="ru-RU" sz="1400" dirty="0">
                        <a:effectLst/>
                      </a:endParaRPr>
                    </a:p>
                    <a:p>
                      <a:pPr marL="719138" lvl="0" indent="-342900" algn="just">
                        <a:lnSpc>
                          <a:spcPct val="100000"/>
                        </a:lnSpc>
                        <a:spcAft>
                          <a:spcPts val="0"/>
                        </a:spcAft>
                        <a:buFont typeface="Symbol" panose="05050102010706020507" pitchFamily="18" charset="2"/>
                        <a:buChar char=""/>
                      </a:pPr>
                      <a:r>
                        <a:rPr lang="en-US" sz="1400" dirty="0">
                          <a:effectLst/>
                        </a:rPr>
                        <a:t>But we subject a portion of it to a mathematical analysis</a:t>
                      </a:r>
                      <a:endParaRPr lang="ru-RU" sz="1400" dirty="0">
                        <a:effectLst/>
                      </a:endParaRPr>
                    </a:p>
                    <a:p>
                      <a:pPr marL="719138" lvl="0" indent="-342900" algn="just">
                        <a:lnSpc>
                          <a:spcPct val="100000"/>
                        </a:lnSpc>
                        <a:spcAft>
                          <a:spcPts val="0"/>
                        </a:spcAft>
                        <a:buFont typeface="Symbol" panose="05050102010706020507" pitchFamily="18" charset="2"/>
                        <a:buChar char=""/>
                      </a:pPr>
                      <a:r>
                        <a:rPr lang="en-US" sz="1400" dirty="0">
                          <a:effectLst/>
                        </a:rPr>
                        <a:t>For example, we perform an accuracy assessment of an algorithm, based on the mathematics and logic of that algorithm</a:t>
                      </a:r>
                      <a:endParaRPr lang="ru-RU" sz="1400" dirty="0">
                        <a:effectLst/>
                      </a:endParaRPr>
                    </a:p>
                    <a:p>
                      <a:pPr algn="just">
                        <a:lnSpc>
                          <a:spcPct val="100000"/>
                        </a:lnSpc>
                        <a:spcAft>
                          <a:spcPts val="0"/>
                        </a:spcAft>
                      </a:pPr>
                      <a:r>
                        <a:rPr lang="en-US" sz="1400" dirty="0">
                          <a:effectLst/>
                        </a:rPr>
                        <a:t>Simulation:</a:t>
                      </a:r>
                      <a:endParaRPr lang="ru-RU" sz="1400" dirty="0">
                        <a:effectLst/>
                      </a:endParaRPr>
                    </a:p>
                    <a:p>
                      <a:pPr marL="719138" lvl="0" indent="-342900" algn="just">
                        <a:lnSpc>
                          <a:spcPct val="100000"/>
                        </a:lnSpc>
                        <a:spcAft>
                          <a:spcPts val="0"/>
                        </a:spcAft>
                        <a:buFont typeface="Symbol" panose="05050102010706020507" pitchFamily="18" charset="2"/>
                        <a:buChar char=""/>
                      </a:pPr>
                      <a:r>
                        <a:rPr lang="en-US" sz="1400" dirty="0">
                          <a:effectLst/>
                        </a:rPr>
                        <a:t>We build (and confirm the accuracy of!) a computer model of the system (or of an aspect of the system), and use the predictions from that model to show compliance with a requirement</a:t>
                      </a:r>
                      <a:endParaRPr lang="ru-RU" sz="1400" dirty="0">
                        <a:effectLst/>
                      </a:endParaRPr>
                    </a:p>
                    <a:p>
                      <a:pPr algn="just">
                        <a:lnSpc>
                          <a:spcPct val="100000"/>
                        </a:lnSpc>
                        <a:spcAft>
                          <a:spcPts val="0"/>
                        </a:spcAft>
                      </a:pPr>
                      <a:r>
                        <a:rPr lang="en-US" sz="1400" dirty="0">
                          <a:effectLst/>
                        </a:rPr>
                        <a:t>Assessment via operation:</a:t>
                      </a:r>
                      <a:endParaRPr lang="ru-RU" sz="1400" dirty="0">
                        <a:effectLst/>
                      </a:endParaRPr>
                    </a:p>
                    <a:p>
                      <a:pPr marL="719138" lvl="0" indent="-342900" algn="just">
                        <a:lnSpc>
                          <a:spcPct val="100000"/>
                        </a:lnSpc>
                        <a:spcAft>
                          <a:spcPts val="0"/>
                        </a:spcAft>
                        <a:buFont typeface="Symbol" panose="05050102010706020507" pitchFamily="18" charset="2"/>
                        <a:buChar char=""/>
                      </a:pPr>
                      <a:r>
                        <a:rPr lang="en-US" sz="1400" dirty="0">
                          <a:effectLst/>
                        </a:rPr>
                        <a:t>We operate / manipulate the system or item under test, we record data and results, and then process those data to check performance against pre- established pass/fail criteria</a:t>
                      </a:r>
                      <a:endParaRPr lang="ru-RU" sz="1400" dirty="0">
                        <a:effectLst/>
                      </a:endParaRPr>
                    </a:p>
                    <a:p>
                      <a:pPr marL="719138" lvl="0" indent="-342900" algn="just">
                        <a:lnSpc>
                          <a:spcPct val="100000"/>
                        </a:lnSpc>
                        <a:spcAft>
                          <a:spcPts val="0"/>
                        </a:spcAft>
                        <a:buFont typeface="Symbol" panose="05050102010706020507" pitchFamily="18" charset="2"/>
                        <a:buChar char=""/>
                      </a:pPr>
                      <a:r>
                        <a:rPr lang="en-US" sz="1400" dirty="0">
                          <a:effectLst/>
                        </a:rPr>
                        <a:t>This test method is often called “test,” but I dislike using the term “test” for both the overall process and for this particular method</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3217" marR="53217" marT="0" marB="0"/>
                </a:tc>
                <a:extLst>
                  <a:ext uri="{0D108BD9-81ED-4DB2-BD59-A6C34878D82A}">
                    <a16:rowId xmlns:a16="http://schemas.microsoft.com/office/drawing/2014/main" val="3006529975"/>
                  </a:ext>
                </a:extLst>
              </a:tr>
            </a:tbl>
          </a:graphicData>
        </a:graphic>
      </p:graphicFrame>
      <p:sp>
        <p:nvSpPr>
          <p:cNvPr id="9" name="TextBox 8">
            <a:extLst>
              <a:ext uri="{FF2B5EF4-FFF2-40B4-BE49-F238E27FC236}">
                <a16:creationId xmlns:a16="http://schemas.microsoft.com/office/drawing/2014/main" id="{68774BFC-3C00-48D4-8349-89284221FF7E}"/>
              </a:ext>
            </a:extLst>
          </p:cNvPr>
          <p:cNvSpPr txBox="1"/>
          <p:nvPr/>
        </p:nvSpPr>
        <p:spPr>
          <a:xfrm>
            <a:off x="5158660" y="6171025"/>
            <a:ext cx="3212063" cy="338554"/>
          </a:xfrm>
          <a:prstGeom prst="rect">
            <a:avLst/>
          </a:prstGeom>
          <a:noFill/>
        </p:spPr>
        <p:txBody>
          <a:bodyPr wrap="square">
            <a:spAutoFit/>
          </a:bodyPr>
          <a:lstStyle/>
          <a:p>
            <a:r>
              <a:rPr lang="en-US" sz="1600" b="1" dirty="0">
                <a:effectLst/>
                <a:latin typeface="Calibri" panose="020F0502020204030204" pitchFamily="34" charset="0"/>
                <a:ea typeface="Calibri" panose="020F0502020204030204" pitchFamily="34" charset="0"/>
              </a:rPr>
              <a:t>Table 4.</a:t>
            </a:r>
            <a:r>
              <a:rPr lang="en-US" sz="1600" dirty="0">
                <a:effectLst/>
                <a:latin typeface="Calibri" panose="020F0502020204030204" pitchFamily="34" charset="0"/>
                <a:ea typeface="Calibri" panose="020F0502020204030204" pitchFamily="34" charset="0"/>
              </a:rPr>
              <a:t> The principal test methods.</a:t>
            </a:r>
            <a:endParaRPr lang="ru-RU" sz="1600" dirty="0"/>
          </a:p>
        </p:txBody>
      </p:sp>
    </p:spTree>
    <p:extLst>
      <p:ext uri="{BB962C8B-B14F-4D97-AF65-F5344CB8AC3E}">
        <p14:creationId xmlns:p14="http://schemas.microsoft.com/office/powerpoint/2010/main" val="2422776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indent="450215" algn="just">
              <a:spcBef>
                <a:spcPts val="4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Having selected a test method for each requirement, we are ready to start planning our test program, and ready to create an important artifact called the test plan. Here’s how to do that.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4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A typical system will have 1000 or more requirements … or 10 000. Usually, multiple requirements can be verified through a set of related actions. Doing so provides efficiency, and thereby reduces the cost of the test program.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4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So, we need to identify those groupings of requirements that can be verified through a set of related actions and arrange the test program to suit: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895350" lvl="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Prepare the test verification matrix (e.g. select a test method for each requirement).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895350" lvl="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Define test levels for each requirement (which I discuss below).</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895350" lvl="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Make a preliminary grouping of requirements into test cases (where each test case is a set of requirements that can be tested together, through a set of related actions).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895350" lvl="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Define scenarios, test data, stimulators/drivers, instrumentation, analysis tools for each test case, and then look for similarities across the test cases. Use this information to improve the groupings of requirements into test cases.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895350" lvl="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Develop the sequencing of the test cases and their interdependencies (perhaps one cannot start until another has completed, etc.).</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895350" lvl="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All of the above items together constitute the test plan.</a:t>
            </a:r>
            <a:endParaRPr lang="en-US"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500" b="1" dirty="0">
                <a:effectLst/>
                <a:latin typeface="Calibri" panose="020F0502020204030204" pitchFamily="34" charset="0"/>
                <a:ea typeface="Times New Roman" panose="02020603050405020304" pitchFamily="18" charset="0"/>
              </a:rPr>
              <a:t>Testing – Planning, Procedures, Test Levels, Other Hints About Testing</a:t>
            </a:r>
            <a:endParaRPr lang="ru-RU" sz="3500" dirty="0"/>
          </a:p>
        </p:txBody>
      </p:sp>
    </p:spTree>
    <p:extLst>
      <p:ext uri="{BB962C8B-B14F-4D97-AF65-F5344CB8AC3E}">
        <p14:creationId xmlns:p14="http://schemas.microsoft.com/office/powerpoint/2010/main" val="18437757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marL="93663" indent="0" algn="just">
              <a:lnSpc>
                <a:spcPct val="140000"/>
              </a:lnSpc>
              <a:spcBef>
                <a:spcPts val="0"/>
              </a:spcBef>
              <a:buNone/>
            </a:pPr>
            <a:r>
              <a:rPr lang="en-US" sz="1800" dirty="0">
                <a:effectLst/>
                <a:latin typeface="Calibri" panose="020F0502020204030204" pitchFamily="34" charset="0"/>
                <a:ea typeface="Times New Roman" panose="02020603050405020304" pitchFamily="18" charset="0"/>
                <a:cs typeface="Calibri" panose="020F0502020204030204" pitchFamily="34" charset="0"/>
              </a:rPr>
              <a:t>So, we must assign the test of each requirement not only to a test method (as described above) but also to a test level. In doing so, we identify: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40000"/>
              </a:lnSpc>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lowest level in the hierarchy at which we can test each particular requirement.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40000"/>
              </a:lnSpc>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Which requirements can be tested once (at that low level) and which requirements might need to be tested at more than one level. We might do this because we believe that we can test a requirement at a given low test level, but there may be some uncertainty about whether interactions with other components will invalidate the results of those low‐level tests. In such a situation, we will test the requirement at the lower level (where it is easier and cheaper to find and fix the problems) and also include that requirement in a test case at a higher level of testing, so as to prove that no result from that lower‐level test was invalidated by the other components.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719138" lvl="0" algn="just">
              <a:lnSpc>
                <a:spcPct val="140000"/>
              </a:lnSpc>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The goal is always to test at the lowest level possible, because (as was the case for integration) it is easier to find and fix problems in small‐scale settings, and it costs less to find and fix each error in small‐scale settings.</a:t>
            </a:r>
            <a:endParaRPr lang="en-US"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500" b="1" dirty="0">
                <a:effectLst/>
                <a:latin typeface="Calibri" panose="020F0502020204030204" pitchFamily="34" charset="0"/>
                <a:ea typeface="Times New Roman" panose="02020603050405020304" pitchFamily="18" charset="0"/>
              </a:rPr>
              <a:t>Testing – Planning, Procedures, Test Levels, Other Hints About Testing</a:t>
            </a:r>
            <a:endParaRPr lang="ru-RU" sz="3500" dirty="0"/>
          </a:p>
        </p:txBody>
      </p:sp>
    </p:spTree>
    <p:extLst>
      <p:ext uri="{BB962C8B-B14F-4D97-AF65-F5344CB8AC3E}">
        <p14:creationId xmlns:p14="http://schemas.microsoft.com/office/powerpoint/2010/main" val="28420254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323112"/>
            <a:ext cx="10039740" cy="5198986"/>
          </a:xfrm>
        </p:spPr>
        <p:txBody>
          <a:bodyPr>
            <a:noAutofit/>
          </a:bodyPr>
          <a:lstStyle/>
          <a:p>
            <a:pPr indent="450215" algn="just">
              <a:lnSpc>
                <a:spcPct val="110000"/>
              </a:lnSpc>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will recall that I mentioned during our discussion of the implementation stage that there are some basic features of each piece that we should check out right as we do the implementation. This is, as we can now see, simply an assignment of those particular features to the lowest of the test levels, that of a single piece of the implementation. In software, this lowest level is often called a unit, and this type of testing is therefore called unit testing.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10000"/>
              </a:lnSpc>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We cannot select test levels until the design is complete, so we do not include the assignment of requirements to a test level in the requirements specification.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10000"/>
              </a:lnSpc>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Once test planning is complete, once can turn one’s attention to the preparation of test procedures. A test procedure is the detailed, step‐by‐step instructions for conducting each test. It must include all of the supporting tools and information needed to conduct the test, such as scenarios, data, configuration instructions, stimulators, and test drivers (if you are testing only a portion of your system, you might need some special tools to operate that portion by itself, to inject data into that portion, and to capture the outputs of that portion), and pass–fail criteria.</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0000"/>
              </a:lnSpc>
              <a:spcBef>
                <a:spcPts val="0"/>
              </a:spcBef>
            </a:pPr>
            <a:r>
              <a:rPr lang="en-US" sz="1800" dirty="0">
                <a:effectLst/>
                <a:latin typeface="Calibri" panose="020F0502020204030204" pitchFamily="34" charset="0"/>
                <a:ea typeface="Times New Roman" panose="02020603050405020304" pitchFamily="18" charset="0"/>
              </a:rPr>
              <a:t>Test procedures can be big, complicated documents, and getting them right will usually require a significant number of practices runs (some people call these dry‐runs); during and after each practice run, you can make corrections and improvements to the test procedure (a process we call red‐lining the test procedure).</a:t>
            </a:r>
            <a:endParaRPr lang="en-US"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500" b="1" dirty="0">
                <a:effectLst/>
                <a:latin typeface="Calibri" panose="020F0502020204030204" pitchFamily="34" charset="0"/>
                <a:ea typeface="Times New Roman" panose="02020603050405020304" pitchFamily="18" charset="0"/>
              </a:rPr>
              <a:t>Testing – Planning, Procedures, Test Levels, Other Hints About Testing</a:t>
            </a:r>
            <a:endParaRPr lang="ru-RU" sz="3500" dirty="0"/>
          </a:p>
        </p:txBody>
      </p:sp>
    </p:spTree>
    <p:extLst>
      <p:ext uri="{BB962C8B-B14F-4D97-AF65-F5344CB8AC3E}">
        <p14:creationId xmlns:p14="http://schemas.microsoft.com/office/powerpoint/2010/main" val="28255980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432224"/>
            <a:ext cx="10039740" cy="5052552"/>
          </a:xfrm>
        </p:spPr>
        <p:txBody>
          <a:bodyPr>
            <a:noAutofit/>
          </a:bodyPr>
          <a:lstStyle/>
          <a:p>
            <a:pPr indent="450215" algn="just">
              <a:lnSpc>
                <a:spcPct val="114000"/>
              </a:lnSpc>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One can often work out significant portions of your test procedures during the integration activity. But don’t expect to get all of your test procedures to be sorted out during integration; the purposes of integration and testing are different!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14000"/>
              </a:lnSpc>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natural tendency is to hope that all goes well during your testing. Does it just slow down when overloaded, or does it actually lose valuable data? Does it slow down or shut off when overheated, or does it let the system actually sustain damage? You need to know these types of things, and at times you will decide to make changes to the design and implementation so that the system behaves better under such off‐nominal and beyond‐boundary conditions. Systems that pass their requirements but behave poorly when pushed to their limits are often rejected by users as “not suitable.” Don’t let this happen to you!</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14000"/>
              </a:lnSpc>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methods above test effectiveness (e.g. verification); we still need to test suitability (e.g. validation). The following summarizes the methods that I use for this purpose. Notice that they are quite different from the methods described above for verification: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4000"/>
              </a:lnSpc>
              <a:spcBef>
                <a:spcPts val="0"/>
              </a:spcBef>
              <a:buFont typeface="Symbol" panose="05050102010706020507" pitchFamily="18" charset="2"/>
              <a:buChar char=""/>
              <a:tabLst>
                <a:tab pos="719138" algn="l"/>
              </a:tabLst>
            </a:pPr>
            <a:r>
              <a:rPr lang="en-US" sz="1800" dirty="0">
                <a:effectLst/>
                <a:latin typeface="Calibri" panose="020F0502020204030204" pitchFamily="34" charset="0"/>
                <a:ea typeface="Times New Roman" panose="02020603050405020304" pitchFamily="18" charset="0"/>
                <a:cs typeface="Calibri" panose="020F0502020204030204" pitchFamily="34" charset="0"/>
              </a:rPr>
              <a:t>Unscripted use of the system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4000"/>
              </a:lnSpc>
              <a:spcBef>
                <a:spcPts val="0"/>
              </a:spcBef>
              <a:buFont typeface="Symbol" panose="05050102010706020507" pitchFamily="18" charset="2"/>
              <a:buChar char=""/>
              <a:tabLst>
                <a:tab pos="719138" algn="l"/>
              </a:tabLst>
            </a:pPr>
            <a:r>
              <a:rPr lang="en-US" sz="1800" dirty="0">
                <a:effectLst/>
                <a:latin typeface="Calibri" panose="020F0502020204030204" pitchFamily="34" charset="0"/>
                <a:ea typeface="Times New Roman" panose="02020603050405020304" pitchFamily="18" charset="0"/>
                <a:cs typeface="Calibri" panose="020F0502020204030204" pitchFamily="34" charset="0"/>
              </a:rPr>
              <a:t>Realistic operating conditions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14000"/>
              </a:lnSpc>
              <a:spcBef>
                <a:spcPts val="0"/>
              </a:spcBef>
              <a:buFont typeface="Symbol" panose="05050102010706020507" pitchFamily="18" charset="2"/>
              <a:buChar char=""/>
              <a:tabLst>
                <a:tab pos="719138" algn="l"/>
              </a:tabLst>
            </a:pPr>
            <a:r>
              <a:rPr lang="en-US" sz="1800" dirty="0">
                <a:effectLst/>
                <a:latin typeface="Calibri" panose="020F0502020204030204" pitchFamily="34" charset="0"/>
                <a:ea typeface="Times New Roman" panose="02020603050405020304" pitchFamily="18" charset="0"/>
              </a:rPr>
              <a:t>Off‐nominal operating conditions.</a:t>
            </a:r>
            <a:endParaRPr lang="en-US"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226790"/>
            <a:ext cx="7278421" cy="109632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500" b="1" dirty="0">
                <a:effectLst/>
                <a:latin typeface="Calibri" panose="020F0502020204030204" pitchFamily="34" charset="0"/>
                <a:ea typeface="Times New Roman" panose="02020603050405020304" pitchFamily="18" charset="0"/>
              </a:rPr>
              <a:t>Testing – Planning, Procedures, Test Levels, Other Hints About Testing</a:t>
            </a:r>
            <a:endParaRPr lang="ru-RU" sz="3500" dirty="0"/>
          </a:p>
        </p:txBody>
      </p:sp>
    </p:spTree>
    <p:extLst>
      <p:ext uri="{BB962C8B-B14F-4D97-AF65-F5344CB8AC3E}">
        <p14:creationId xmlns:p14="http://schemas.microsoft.com/office/powerpoint/2010/main" val="7501230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marL="0" indent="0" algn="just">
              <a:spcBef>
                <a:spcPts val="600"/>
              </a:spcBef>
              <a:spcAft>
                <a:spcPts val="600"/>
              </a:spcAft>
              <a:buNone/>
            </a:pPr>
            <a:r>
              <a:rPr lang="en-US" sz="1800" dirty="0">
                <a:effectLst/>
                <a:latin typeface="Calibri" panose="020F0502020204030204" pitchFamily="34" charset="0"/>
                <a:ea typeface="Times New Roman" panose="02020603050405020304" pitchFamily="18" charset="0"/>
                <a:cs typeface="Calibri" panose="020F0502020204030204" pitchFamily="34" charset="0"/>
              </a:rPr>
              <a:t>We call the project life‐cycle stage where we make these additional copies of our system production. The techniques for making these additional copies vary significantly depending on the scale of the planned production: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If you are only going to build one item (e.g. a specialized satellite), you may be content to have your engineering staff do portions of the production and assembly.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If you are going to build 10 (e.g. an entire constellation of a particular type of satellite), you may decide to hire some specialized production staff to build units 2 through 10, and stock a warehouse in advance with all of the necessary parts.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If you are going to build 1000, you may invest in some automation to do some of the assembly: pick‐and‐place machines to build electronic circuit cards, for example. You will probably also have a production staff that is completely disjoint from your engineering staff.</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If you are going to build 1 000 000 (or 100 000 000), you will probably invest in a lot of automation to do the assembly: robots to do the work at each assembly station; machines to move items from one assembly station to another, and so forth. You will probably manage your parts differently too: instead of just amassing all of the parts you need in advance, you might establish a sophisticated supply chain to provide the parts you need on a just‐in‐time basis.</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Production</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779276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Why not use the best production techniques (robots, a complicated just‐in‐time sup- ply chain, etc.) for every project? You will likely find that it is too expensive to set such mechanisms up for smaller production runs. We must therefore design our production processes based on an estimate of how many copies, over what period of time, we will be making of our system.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Another important decision about production is what your company will do them- selves versus what you will buy from other companies. We call this a make/buy decision. Companies used to aspire to do almost everything themselves, in their own facility; this approach provided a great deal of control. The Ford Motor Company was famous for a plant that it used to operate just west of Detroit, where they claimed that iron ore and raw rubber went in one end, and finished cars came out the other.</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No one builds cars this way any longer; companies have found it too hard to be good at everything. This has led to a strategy of picking the things that you want your company to be good at, and buying other components from companies who you believe are good at that kind of work. Car companies, in fact, generally no longer even buy small parts; they buy large subassemblies (transmissions, front‐end chassis assemblies that already combine suspension, brakes, and steering, and so forth).</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Production</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57826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indent="450215" algn="just">
              <a:spcBef>
                <a:spcPts val="300"/>
              </a:spcBef>
              <a:spcAft>
                <a:spcPts val="3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What this all means is that the design of our production process is part of our responsibilities, just like the design for the rest of our system!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300"/>
              </a:spcBef>
              <a:spcAft>
                <a:spcPts val="3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Consider the following: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will be a big difference in up‐front versus recurring costs, depending on what you make versus what you buy. It requires more up‐front investment to make a part than to buy it, but the recurring cost may be lower. A big reason to select buy is that you can pass a lot of the risk and inventory cost to your supplier. You must balance all of these factors, and select make or buy for every part in your system.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For those items that you elect to buy, for each you must decide whether you want to buy individual parts (e.g. shock absorbers and brake calipers) or complete subassemblies (e.g. entire integrated front‐end chassis assemblies).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will be a big difference in up‐front and recurring cost, depending on how you do the production, as described above. You must select a production approach that balances these two types of costs.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Different designs will turn out to be easier or more difficult to produce in quantity; if your system is planned to have significant production, you must include producibility as a goal of your design process.</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Production</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787536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marL="342900" lvl="0" indent="-34290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will also be a big variation in the defect rate induced by different assembly methods; generally, more automation (which, of course, costs money) results in lower assembly defect rates. You can also influence the defect rate significantly by a good design for the assembly process.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Errors arise not just from defective parts (whether hardware or software), but also from defective assembly (e.g. parts inserted upside‐down, over‐tightened, wrong part in a particular location, wrong assembly sequence, missing or left out, and so forth). You can design the parts and the assembly sequence so as to minimize the likelihood of such errors.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must also design the assembly process to match the skills of your intended assembly personnel.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must account for these sources of error in your system reliability, availability, and mean‐time‐to‐repair predictions. These parameters are likely to be contractually binding, so satisfying them is not optional.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spcBef>
                <a:spcPts val="300"/>
              </a:spcBef>
              <a:spcAft>
                <a:spcPts val="300"/>
              </a:spcAft>
            </a:pPr>
            <a:r>
              <a:rPr lang="en-US" sz="1800" dirty="0">
                <a:effectLst/>
                <a:latin typeface="Calibri" panose="020F0502020204030204" pitchFamily="34" charset="0"/>
                <a:ea typeface="Times New Roman" panose="02020603050405020304" pitchFamily="18" charset="0"/>
              </a:rPr>
              <a:t>Since parts can be defective, and since the assembly process can introduce errors, we must do a small amount of testing on the items we produce. Sometimes, you conduct an abbreviated test (called subsequent‐article testing, because these are items produced subsequent to the first copy of the system) on every copy. In other circumstances, you may elect to test only some of them (e.g. every tenth item, etc.).</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Production</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75728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indent="450215" algn="just">
              <a:lnSpc>
                <a:spcPct val="130000"/>
              </a:lnSpc>
              <a:spcBef>
                <a:spcPts val="0"/>
              </a:spcBef>
            </a:pPr>
            <a:r>
              <a:rPr lang="en-US" dirty="0">
                <a:effectLst/>
                <a:latin typeface="Calibri" panose="020F0502020204030204" pitchFamily="34" charset="0"/>
                <a:ea typeface="Times New Roman" panose="02020603050405020304" pitchFamily="18" charset="0"/>
                <a:cs typeface="Calibri" panose="020F0502020204030204" pitchFamily="34" charset="0"/>
              </a:rPr>
              <a:t>The engineers are great at designing the internals of a complex system, but I have found that they are not always very effective at designing how their system ought to interact with the users: that is, what information should be displayed to the users at what times, what work we will perform within the automation of our system versus what tasks we reserve for the users, what mechanisms the users will use to provide their inputs and controls, how the users navigate through the capabilities of the system, how work is coordinated amongst the complete set of users, how the system is structured so as to be suitable for the intended operating environment, how we bring items of likely interest to the attention of the users, how we minimize the degradation of the user’s effectiveness over the course of a work shift, and so forth. These are important matters, and clearly of great interest to the user. They are also a chance to create those want and like factors in your users that we described earlier.</a:t>
            </a:r>
            <a:endParaRPr lang="ru-RU"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Designing the User Experience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27025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indent="450215" algn="just">
              <a:lnSpc>
                <a:spcPct val="120000"/>
              </a:lnSpc>
              <a:spcBef>
                <a:spcPts val="0"/>
              </a:spcBef>
            </a:pPr>
            <a:r>
              <a:rPr lang="en-US" dirty="0">
                <a:latin typeface="Calibri" panose="020F0502020204030204" pitchFamily="34" charset="0"/>
                <a:cs typeface="Calibri" panose="020F0502020204030204" pitchFamily="34" charset="0"/>
              </a:rPr>
              <a:t>The design of the user experience is its own specialized field with its own cadre of expert practitioners, just as is the case for mechanical engineering, electrical engineering, chemical engineering, and so forth. We, therefore, need to have people who are adept practitioners in designing and creating the user experience on our team. The skills required by these people blend cognitive science, time and motion studies, art and esthetics, and many other fields. Fortunately, in the last few years, universities have actually started to teach user experience as a formal field of study, and even grant degrees in the subject. This means that you can find and hire people who are interested in this field for your project team. True expertise comes only with practice, but a set of basic skills and an interest in the subject can get those people started. Like everything else, you need a range of skills in your team; you need a small number of real adepts and a larger number of people with more routine levels of skill. You will have to go and find those adepts, and then motivate them to spend some of their time training and mentoring the younger practitioners.</a:t>
            </a: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Designing the User Experience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36710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indent="450215" algn="just">
              <a:lnSpc>
                <a:spcPct val="150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But as we discussed in the previous lessons, where we pointed out that we as project managers have to know a little bit about each of the specialty skills on our project team – so that we can talk to those people, engage them, direct them, and understand what they have to say – we, the manager of our engineering project, also have to learn a little bit about how to design the user experience ourself. Let’s teach you to do that.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50000"/>
              </a:lnSpc>
              <a:spcBef>
                <a:spcPts val="600"/>
              </a:spcBef>
              <a:spcAft>
                <a:spcPts val="600"/>
              </a:spcAft>
            </a:pPr>
            <a:r>
              <a:rPr lang="en-US" dirty="0">
                <a:effectLst/>
                <a:latin typeface="Calibri" panose="020F0502020204030204" pitchFamily="34" charset="0"/>
                <a:ea typeface="Times New Roman" panose="02020603050405020304" pitchFamily="18" charset="0"/>
              </a:rPr>
              <a:t>The term human factors engineering has been in use for decades. It includes the analysis of detailed parameters, such as determining the space required for a person to perform a motion, how much light is required to work without excessive eyestrain, and so forth. These details are useful and important, but starting with them is to start in the middle, rather than at the beginning.</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Designing the User Experience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348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marL="93663" indent="0" algn="just">
              <a:spcBef>
                <a:spcPts val="600"/>
              </a:spcBef>
              <a:spcAft>
                <a:spcPts val="600"/>
              </a:spcAft>
              <a:buNone/>
            </a:pPr>
            <a:r>
              <a:rPr lang="en-US" sz="1800" dirty="0">
                <a:effectLst/>
                <a:latin typeface="Calibri" panose="020F0502020204030204" pitchFamily="34" charset="0"/>
                <a:ea typeface="Times New Roman" panose="02020603050405020304" pitchFamily="18" charset="0"/>
                <a:cs typeface="Calibri" panose="020F0502020204030204" pitchFamily="34" charset="0"/>
              </a:rPr>
              <a:t>We can create a hierarchy for describing and designing our user experience. For example: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At the top of the hierarchy, we could place our most abstract considerations about how we want our system or product to interact with the users: what tasks the users will perform, and the sequencing of steps and actions (derived from the mission threads, of course); what data the users will need to see; what decisions the users will need or want to make (distinct from the decisions we want the automation in our system to make); and therefore what data the users will need to provide to the system.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In the middle of the hierarchy, we could place more concrete considerations about how we want our system or product to interact with the users: how we will allow them to navigate through the capabilities provided by the system, and in general how they will interact with the system; how we will structure the data, so that it makes sense to the users; where each item of data will come from; how we detect and recover from errors; and so forth.</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719138"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At the bottom of the hierarchy, we could place the most concrete considerations about how we want our system or product to interact with the users: words and phrasing to be used on the computer displays; when to use buttons versus sliders versus voice inputs versus other options; text fonts, colors, and sizes; traditional human factors engineering (as described above); and esthetics.</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Designing the User Experience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225271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This type of hierarchy – you can create more layers, if you prefer – will allow you to interact with your user experience experts in a productive manner, and will create artifacts that will allow all of the other experts on your team, together with your users and your stakeholders, to understand the plan for the user experience, and to participate in a meaningful way in its formulation and review.</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In my opinion, the correct way to involve the users is to develop your own understanding of what they do; as I have described earlier, you will do more watching than asking. There is often a significant experience‐based and judgment‐based component to what our users do in order to accomplish their missions; I like to think of what they do as being half technique, half art. I also think that about what I do as a systems engineer and project manager.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Also, it is often vital to understanding the social constraints of the customer, as well as the nominal task – this can drive user acceptance. These constraints are often tacit, and hence watching and listening elicits different information than reading and asking.</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A useful methodology is to use those mission threads to moderate your watching and your follow‐up asking.</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Designing the User Experience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569552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222310"/>
            <a:ext cx="9638522" cy="5197152"/>
          </a:xfrm>
        </p:spPr>
        <p:txBody>
          <a:bodyPr>
            <a:noAutofit/>
          </a:bodyPr>
          <a:lstStyle/>
          <a:p>
            <a:pPr indent="450215" algn="just">
              <a:lnSpc>
                <a:spcPct val="110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One last point about the user experience. Because of the visibility of the consumer electronics market, there is a lot of “buzz” about the desirability of making things easy to use and/or easy to learn. That is, in my view, not always a desirable goal. Making something easy to use or easy to learn is a trade‐off; it is almost always accomplished by slowing the use of the system or product by experts.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10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goal for a system intended to be used by this sort of expert user ought not to be to make it easy to use or easy to learn, but instead to make it as effective as possible for those trained, expert users, by emphasizing aspects such as: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Speed and consistency of operation by an expert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flexibility of work style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Avoidance of operator errors, and making it easy to notice when such errors have been committed</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10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Transparency of decision‐making, and perhaps even supporting an audit trail of operations and decisions.</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Designing the User Experience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018339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427584"/>
            <a:ext cx="9638522" cy="4842587"/>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But if you are building your product for the consumer market, no one is willing to be trained! Most consumer products don’t even include a user manual in the box anymore. The goal in these markets is to enable moderately effective use of the products by untrained users, which is very different from intending to enable highly effective use by an expert, trained users. You need to know your users and their mission, and design accordingly.</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The user experience process can provide an important contribution in both of these contexts (e.g. trained or untrained users). But the resulting design will be quite different, depending on that context.</a:t>
            </a:r>
            <a:endParaRPr lang="ru-RU" sz="22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Everything about engineering project management starts with understanding your users and your other stakeholders and convincing them through tangible actions that you understand them.</a:t>
            </a:r>
            <a:endParaRPr lang="en-US" sz="22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Designing the User Experience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2383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50098" y="1455576"/>
            <a:ext cx="9638522" cy="4581330"/>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cs typeface="Calibri" panose="020F0502020204030204" pitchFamily="34" charset="0"/>
              </a:rPr>
              <a:t>As the project manager, you of course organize all of the tasks described in this lesson, select the people who will lead each task, and ensure that they then follow through on the execution of those tasks.</a:t>
            </a:r>
            <a:endParaRPr lang="ru-RU" sz="23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You must also personally participate in the efforts to acquire knowledge about the customers, their missions, and their values, and you also personally participate in the efforts to create the mission threads, the operational performance measures, and (most especially) their socialization with the customers. We must strive to get this knowledge of the customer not only into our own brains but also into the brains of the key members of our project team, including the chief engineer for the project.</a:t>
            </a:r>
            <a:endParaRPr lang="en-US" sz="23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a:t>
            </a:r>
            <a:endParaRPr lang="ru-RU" sz="3500" dirty="0">
              <a:solidFill>
                <a:schemeClr val="bg1"/>
              </a:solidFill>
            </a:endParaRPr>
          </a:p>
        </p:txBody>
      </p:sp>
      <p:sp>
        <p:nvSpPr>
          <p:cNvPr id="7" name="Заголовок 1">
            <a:extLst>
              <a:ext uri="{FF2B5EF4-FFF2-40B4-BE49-F238E27FC236}">
                <a16:creationId xmlns:a16="http://schemas.microsoft.com/office/drawing/2014/main" id="{C266595E-7FE2-4BF1-AE82-1F227037FE17}"/>
              </a:ext>
            </a:extLst>
          </p:cNvPr>
          <p:cNvSpPr txBox="1">
            <a:spLocks/>
          </p:cNvSpPr>
          <p:nvPr/>
        </p:nvSpPr>
        <p:spPr>
          <a:xfrm>
            <a:off x="3125482" y="438538"/>
            <a:ext cx="7278421" cy="69979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lnSpc>
                <a:spcPct val="107000"/>
              </a:lnSpc>
              <a:spcAft>
                <a:spcPts val="800"/>
              </a:spcAft>
            </a:pPr>
            <a:r>
              <a:rPr lang="en-US" sz="4000" b="1" dirty="0">
                <a:effectLst/>
                <a:latin typeface="Calibri" panose="020F0502020204030204" pitchFamily="34" charset="0"/>
                <a:ea typeface="Times New Roman" panose="02020603050405020304" pitchFamily="18" charset="0"/>
              </a:rPr>
              <a:t>Designing the User Experience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533075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2640563" y="452718"/>
            <a:ext cx="7410271" cy="660090"/>
          </a:xfrm>
        </p:spPr>
        <p:txBody>
          <a:body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2640563" y="1474236"/>
            <a:ext cx="8472196" cy="4376058"/>
          </a:xfrm>
        </p:spPr>
        <p:txBody>
          <a:bodyPr>
            <a:noAutofit/>
          </a:bodyPr>
          <a:lstStyle/>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Engineering Project Management, Neil G. Siegel, Wiley, 2019</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948</TotalTime>
  <Words>9614</Words>
  <Application>Microsoft Office PowerPoint</Application>
  <PresentationFormat>Широкоэкранный</PresentationFormat>
  <Paragraphs>289</Paragraphs>
  <Slides>40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40</vt:i4>
      </vt:variant>
    </vt:vector>
  </HeadingPairs>
  <TitlesOfParts>
    <vt:vector size="46" baseType="lpstr">
      <vt:lpstr>Arial</vt:lpstr>
      <vt:lpstr>Calibri</vt:lpstr>
      <vt:lpstr>Century Gothic</vt:lpstr>
      <vt:lpstr>Symbol</vt:lpstr>
      <vt:lpstr>Wingdings 3</vt:lpstr>
      <vt:lpstr>Ион</vt:lpstr>
      <vt:lpstr>UNDERSTANDING YOUR USERS AND  YOUR OTHER STAKEHOLDERS</vt:lpstr>
      <vt:lpstr>UNDERSTANDING YOUR USERS AND YOUR OTHER STAKEHOLDERS</vt:lpstr>
      <vt:lpstr>The Four Steps to Understanding  Your Users and Your Other Stakeholders</vt:lpstr>
      <vt:lpstr>The Four Steps to Understanding  Your Users and Your Other Stakeholders</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70</cp:revision>
  <dcterms:created xsi:type="dcterms:W3CDTF">2021-09-19T13:59:21Z</dcterms:created>
  <dcterms:modified xsi:type="dcterms:W3CDTF">2022-04-12T07:21:48Z</dcterms:modified>
</cp:coreProperties>
</file>