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9" r:id="rId4"/>
    <p:sldId id="366" r:id="rId5"/>
    <p:sldId id="367" r:id="rId6"/>
    <p:sldId id="368" r:id="rId7"/>
    <p:sldId id="369" r:id="rId8"/>
    <p:sldId id="371" r:id="rId9"/>
    <p:sldId id="370" r:id="rId10"/>
    <p:sldId id="372" r:id="rId11"/>
    <p:sldId id="373" r:id="rId12"/>
    <p:sldId id="374" r:id="rId13"/>
    <p:sldId id="375" r:id="rId14"/>
    <p:sldId id="376" r:id="rId15"/>
    <p:sldId id="377" r:id="rId16"/>
    <p:sldId id="378" r:id="rId17"/>
    <p:sldId id="379" r:id="rId18"/>
    <p:sldId id="380" r:id="rId19"/>
    <p:sldId id="381" r:id="rId20"/>
    <p:sldId id="382" r:id="rId21"/>
    <p:sldId id="383" r:id="rId22"/>
    <p:sldId id="384" r:id="rId23"/>
    <p:sldId id="385" r:id="rId24"/>
    <p:sldId id="386" r:id="rId25"/>
    <p:sldId id="387" r:id="rId26"/>
    <p:sldId id="388" r:id="rId27"/>
    <p:sldId id="389" r:id="rId28"/>
    <p:sldId id="390" r:id="rId29"/>
    <p:sldId id="391" r:id="rId30"/>
    <p:sldId id="392" r:id="rId31"/>
    <p:sldId id="393" r:id="rId32"/>
    <p:sldId id="394" r:id="rId33"/>
    <p:sldId id="395" r:id="rId34"/>
    <p:sldId id="396" r:id="rId35"/>
    <p:sldId id="397" r:id="rId36"/>
    <p:sldId id="398" r:id="rId37"/>
    <p:sldId id="399" r:id="rId38"/>
    <p:sldId id="400" r:id="rId39"/>
    <p:sldId id="401" r:id="rId40"/>
    <p:sldId id="365" r:id="rId41"/>
    <p:sldId id="30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13.04.2022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13.04.2022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13.04.2022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13.04.2022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13.04.2022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2"/>
            <a:ext cx="9240417" cy="1093861"/>
          </a:xfrm>
        </p:spPr>
        <p:txBody>
          <a:bodyPr>
            <a:noAutofit/>
          </a:bodyPr>
          <a:lstStyle/>
          <a:p>
            <a:pPr algn="ctr">
              <a:lnSpc>
                <a:spcPct val="107000"/>
              </a:lnSpc>
              <a:spcAft>
                <a:spcPts val="800"/>
              </a:spcAft>
            </a:pPr>
            <a:r>
              <a:rPr lang="en-US" sz="3600" b="1" dirty="0">
                <a:effectLst/>
                <a:latin typeface="Calibri" panose="020F0502020204030204" pitchFamily="34" charset="0"/>
                <a:ea typeface="Calibri" panose="020F0502020204030204" pitchFamily="34" charset="0"/>
                <a:cs typeface="Times New Roman" panose="02020603050405020304" pitchFamily="18" charset="0"/>
              </a:rPr>
              <a:t>CREATING CREDIBLE PREDICTIONS FOR SCHEDULE AND COST: THE ACTIVITY NETWORK</a:t>
            </a:r>
            <a:endParaRPr lang="ru-RU" sz="36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5</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855168" y="5745300"/>
            <a:ext cx="7416704"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400" dirty="0">
                <a:effectLst/>
                <a:latin typeface="Calibri" panose="020F0502020204030204" pitchFamily="34" charset="0"/>
                <a:ea typeface="Calibri" panose="020F0502020204030204" pitchFamily="34" charset="0"/>
                <a:cs typeface="Times New Roman" panose="02020603050405020304" pitchFamily="18" charset="0"/>
              </a:rPr>
              <a:t>https://www.obsbusiness.school/blog/marketing-project-management-tiene-sentido</a:t>
            </a:r>
            <a:endParaRPr lang="ru-RU" sz="1400" dirty="0"/>
          </a:p>
        </p:txBody>
      </p:sp>
      <p:pic>
        <p:nvPicPr>
          <p:cNvPr id="9" name="Рисунок 8">
            <a:extLst>
              <a:ext uri="{FF2B5EF4-FFF2-40B4-BE49-F238E27FC236}">
                <a16:creationId xmlns:a16="http://schemas.microsoft.com/office/drawing/2014/main" id="{050C7A7A-36C9-4CA3-A99C-31DCEAE24C0B}"/>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948472" y="2183363"/>
            <a:ext cx="7240557" cy="3585135"/>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1137351"/>
            <a:ext cx="8036465" cy="1167310"/>
          </a:xfrm>
        </p:spPr>
        <p:txBody>
          <a:bodyPr>
            <a:noAutofit/>
          </a:bodyPr>
          <a:lstStyle/>
          <a:p>
            <a:pPr algn="ctr">
              <a:lnSpc>
                <a:spcPct val="107000"/>
              </a:lnSpc>
              <a:spcAft>
                <a:spcPts val="800"/>
              </a:spcAft>
            </a:pPr>
            <a:r>
              <a:rPr lang="en-US" sz="3100" b="1" kern="1800" dirty="0">
                <a:effectLst/>
                <a:latin typeface="Calibri" panose="020F0502020204030204" pitchFamily="34" charset="0"/>
                <a:ea typeface="Times New Roman" panose="02020603050405020304" pitchFamily="18" charset="0"/>
                <a:cs typeface="Calibri" panose="020F0502020204030204" pitchFamily="34" charset="0"/>
              </a:rPr>
              <a:t>CREATING CREDIBLE PREDICTIONS FOR SCHEDULE AND COST: </a:t>
            </a:r>
            <a:r>
              <a:rPr lang="en-US" sz="3100" b="1" kern="1800" dirty="0">
                <a:effectLst/>
                <a:latin typeface="Calibri" panose="020F0502020204030204" pitchFamily="34" charset="0"/>
                <a:ea typeface="Times New Roman" panose="02020603050405020304" pitchFamily="18" charset="0"/>
              </a:rPr>
              <a:t>THE ACTIVITY NETWORK</a:t>
            </a:r>
            <a:endParaRPr lang="ru-RU" sz="3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2304661"/>
            <a:ext cx="8946541" cy="4018383"/>
          </a:xfrm>
        </p:spPr>
        <p:txBody>
          <a:bodyPr>
            <a:noAutofit/>
          </a:bodyPr>
          <a:lstStyle/>
          <a:p>
            <a:pPr algn="just">
              <a:lnSpc>
                <a:spcPct val="150000"/>
              </a:lnSpc>
              <a:spcBef>
                <a:spcPts val="1200"/>
              </a:spcBef>
              <a:spcAft>
                <a:spcPts val="1200"/>
              </a:spcAft>
            </a:pPr>
            <a:r>
              <a:rPr lang="en-US" sz="2500" dirty="0">
                <a:effectLst/>
                <a:latin typeface="Calibri" panose="020F0502020204030204" pitchFamily="34" charset="0"/>
                <a:ea typeface="Times New Roman" panose="02020603050405020304" pitchFamily="18" charset="0"/>
              </a:rPr>
              <a:t>In this lesson, we focus on the activity network, which allows us to make credible predictions regarding the schedule (that is, how long it will take us to do all of the work entailed in our project). We will also see how this same activity network is an essential first step toward estimating how much our project will cost. Predicting schedule and cost in a credible fashion are among the basic expectations for a good engineering project manager.</a:t>
            </a:r>
            <a:endParaRPr lang="ru-RU" sz="2500"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5</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spcBef>
                <a:spcPts val="400"/>
              </a:spcBef>
              <a:spcAft>
                <a:spcPts val="4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this lesson, we will talk about how we go about creating credible predictions for two items: (</a:t>
            </a:r>
            <a:r>
              <a:rPr lang="en-US" sz="18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800" dirty="0">
                <a:effectLst/>
                <a:latin typeface="Calibri" panose="020F0502020204030204" pitchFamily="34" charset="0"/>
                <a:ea typeface="Times New Roman" panose="02020603050405020304" pitchFamily="18" charset="0"/>
                <a:cs typeface="Calibri" panose="020F0502020204030204" pitchFamily="34" charset="0"/>
              </a:rPr>
              <a:t>) how long it will take for our engineering project to complete all of the work entailed by the project’s statement of work, specifications, and contract (we will call this the schedule); (ii) how much money it will take to complete all of the work entailed by the project’s statement of work, specifications, and contract (we will call this the cost).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400"/>
              </a:spcBef>
              <a:spcAft>
                <a:spcPts val="400"/>
              </a:spcAft>
            </a:pPr>
            <a:r>
              <a:rPr lang="en-US" sz="1800" dirty="0">
                <a:effectLst/>
                <a:latin typeface="Calibri" panose="020F0502020204030204" pitchFamily="34" charset="0"/>
                <a:ea typeface="Times New Roman" panose="02020603050405020304" pitchFamily="18" charset="0"/>
              </a:rPr>
              <a:t>Notice that the information that people will want to know about schedule and cost are predictions about a future state. Yes, your boss and your customer will in fact want to know how much money you have actually spent thus far, but they will be far more interested in how much money you predict that you will need to spend in order to complete all of the work entailed in the project. When we say we need to estimate the cost of a project, this is what we almost always mean: our prediction for the estimated cost at completion. Similarly, when we say we need to estimate the schedule for our project, we almost always mean our prediction of the date by which the project will be completed.</a:t>
            </a:r>
          </a:p>
          <a:p>
            <a:pPr indent="450215" algn="just">
              <a:spcBef>
                <a:spcPts val="400"/>
              </a:spcBef>
              <a:spcAft>
                <a:spcPts val="400"/>
              </a:spcAft>
            </a:pPr>
            <a:r>
              <a:rPr lang="en-US" sz="1800" dirty="0">
                <a:effectLst/>
                <a:latin typeface="Calibri" panose="020F0502020204030204" pitchFamily="34" charset="0"/>
                <a:ea typeface="Times New Roman" panose="02020603050405020304" pitchFamily="18" charset="0"/>
              </a:rPr>
              <a:t>The first reason is because, as the project manager, you will constantly be asked “When will the project be completed? How much will it cost when you are done?” Both your internal customers (e.g. your boss, his/her boss, and so forth all the way up to the president of your company) and your external customers (e.g. the buying customer, the users, the other stakeholders, etc.) will ask questions like these all the time.</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73210" cy="4952220"/>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are other reasons (e.g. beyond the need to answer these constant questions) that inform why we have to create these predictions: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have to make efficient and appropriate use of all the people on our team; we can’t have them sitting around on the payroll, just waiting for their particular task to start.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need to be clear to our partner companies and suppliers when we need the items that they are supposed to provide.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need to understand the inherent sequencing and dependencies of our project’s activities – sometimes, something cannot start until something else is completed.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need to plan and organize people, equipment, and facilities: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Ensuring that we have access to the people that we need, at the time and place that we need them. We must also load‐level the number of people that we will need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Ensuring that we have access to the facilities and equipment that we need, at the time and place that we need them</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Timing the activities that need certain data or equipment so that those items are in fact available</a:t>
            </a:r>
            <a:endParaRPr lang="ru-RU"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731326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19863" cy="4952220"/>
          </a:xfrm>
        </p:spPr>
        <p:txBody>
          <a:bodyPr>
            <a:noAutofit/>
          </a:bodyPr>
          <a:lstStyle/>
          <a:p>
            <a:pPr indent="450215" algn="just">
              <a:lnSpc>
                <a:spcPct val="130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fact, you won’t be allowed to start your project until you have answers to these questions that seem both satisfactory and credible. The answers you provide will be deemed satisfactory if the customers are willing to wait that long and to pay that much, and those same answers will be deemed credible if they are believed to be approximately correct.</a:t>
            </a:r>
          </a:p>
          <a:p>
            <a:pPr indent="450215" algn="just">
              <a:lnSpc>
                <a:spcPct val="130000"/>
              </a:lnSpc>
              <a:spcBef>
                <a:spcPts val="600"/>
              </a:spcBef>
              <a:spcAft>
                <a:spcPts val="600"/>
              </a:spcAft>
            </a:pPr>
            <a:r>
              <a:rPr lang="en-US" sz="1800" dirty="0">
                <a:effectLst/>
                <a:latin typeface="Calibri" panose="020F0502020204030204" pitchFamily="34" charset="0"/>
                <a:ea typeface="Times New Roman" panose="02020603050405020304" pitchFamily="18" charset="0"/>
              </a:rPr>
              <a:t>One of the items that we are going to learn in this lesson is that our predictions about cost depend very significantly on our estimates for schedule. As a result, we always estimate schedule before we estimate cost. This is because, in order to estimate the project’s schedule (e.g. the predicted completion date), you must define the sets of tasks to be accomplished, you must estimate how long you believe that each task will take, and you must decide in what order you will perform those tasks. We will then discover that you need all of that same information, plus some additional information, in order to estimate the cost (that is, the predicted cost of the project when it is finally completed). Said another way, you cannot credibly estimate the cost without having first credibly estimated the schedule.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889040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927773" cy="4952220"/>
          </a:xfrm>
        </p:spPr>
        <p:txBody>
          <a:bodyPr>
            <a:noAutofit/>
          </a:bodyPr>
          <a:lstStyle/>
          <a:p>
            <a:pPr marL="93663" indent="0" algn="just">
              <a:lnSpc>
                <a:spcPct val="107000"/>
              </a:lnSpc>
              <a:spcAft>
                <a:spcPts val="800"/>
              </a:spcAft>
              <a:buNone/>
            </a:pPr>
            <a:r>
              <a:rPr lang="en-US" sz="1900" dirty="0">
                <a:effectLst/>
                <a:latin typeface="Calibri" panose="020F0502020204030204" pitchFamily="34" charset="0"/>
                <a:ea typeface="Times New Roman" panose="02020603050405020304" pitchFamily="18" charset="0"/>
                <a:cs typeface="Calibri" panose="020F0502020204030204" pitchFamily="34" charset="0"/>
              </a:rPr>
              <a:t>The reasons given above for why we try to estimate schedule and cost seem pretty important, so you might expect that we already have methods in place that make sched- ule and cost predictions which consistently turn out to be pretty good. But that is not true at all; many – in fact, most – engineering projects have predictions for schedule and cost that turn out to be wildly inaccurate: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They plan around fixed dates.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They fail to recognize the huge impact of statistical variation on the final predictions.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They fail to calibrate their estimate for each task against actual past performance for similar tasks.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They fail to recognize the extreme variation that can be introduced into their schedule and cost estimates by seemingly small changes or defects in the design; </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719138" algn="just">
              <a:lnSpc>
                <a:spcPct val="107000"/>
              </a:lnSpc>
              <a:buFont typeface="Symbol" panose="05050102010706020507" pitchFamily="18" charset="2"/>
              <a:buChar char=""/>
            </a:pPr>
            <a:r>
              <a:rPr lang="en-US" sz="1900" dirty="0">
                <a:latin typeface="Calibri" panose="020F0502020204030204" pitchFamily="34" charset="0"/>
                <a:cs typeface="Calibri" panose="020F0502020204030204" pitchFamily="34" charset="0"/>
              </a:rPr>
              <a:t>They make unjustifiable assumptions about the improvements in productivity that will result from the use of new, relatively untried methods and tools.</a:t>
            </a:r>
          </a:p>
          <a:p>
            <a:pPr marL="719138" algn="just">
              <a:lnSpc>
                <a:spcPct val="107000"/>
              </a:lnSpc>
              <a:buFont typeface="Symbol" panose="05050102010706020507" pitchFamily="18" charset="2"/>
              <a:buChar char=""/>
            </a:pPr>
            <a:r>
              <a:rPr lang="en-US" sz="1900" dirty="0">
                <a:latin typeface="Calibri" panose="020F0502020204030204" pitchFamily="34" charset="0"/>
                <a:cs typeface="Calibri" panose="020F0502020204030204" pitchFamily="34" charset="0"/>
              </a:rPr>
              <a:t>They make the unreasonable assumption that everything will go well...</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440130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354212" cy="4952220"/>
          </a:xfrm>
        </p:spPr>
        <p:txBody>
          <a:bodyPr>
            <a:noAutofit/>
          </a:bodyPr>
          <a:lstStyle/>
          <a:p>
            <a:pPr marL="93663" indent="0" algn="just">
              <a:lnSpc>
                <a:spcPct val="107000"/>
              </a:lnSpc>
              <a:spcAft>
                <a:spcPts val="800"/>
              </a:spcAft>
              <a:buNone/>
            </a:pPr>
            <a:r>
              <a:rPr lang="en-US" sz="2300" dirty="0">
                <a:effectLst/>
                <a:latin typeface="Calibri" panose="020F0502020204030204" pitchFamily="34" charset="0"/>
                <a:ea typeface="Times New Roman" panose="02020603050405020304" pitchFamily="18" charset="0"/>
                <a:cs typeface="Calibri" panose="020F0502020204030204" pitchFamily="34" charset="0"/>
              </a:rPr>
              <a:t>Let’s look at the first item on this list: planning around fixed dates. We do this in our personal life all the time. If we have a task (say writing a report with a team of 10 people at work), we will say to ourselves:</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On 1 April, we will start</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By 1 May, we will have finished this initial stage of the work</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By 1 June, we will have finished this next stage of the work</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719138" algn="just">
              <a:lnSpc>
                <a:spcPct val="107000"/>
              </a:lnSpc>
              <a:buFont typeface="Symbol" panose="05050102010706020507" pitchFamily="18" charset="2"/>
              <a:buChar char=""/>
            </a:pPr>
            <a:r>
              <a:rPr lang="en-US" sz="2300" dirty="0">
                <a:latin typeface="Calibri" panose="020F0502020204030204" pitchFamily="34" charset="0"/>
                <a:cs typeface="Calibri" panose="020F0502020204030204" pitchFamily="34" charset="0"/>
              </a:rPr>
              <a:t>By 1 July, we will have finished this further stage of the work</a:t>
            </a:r>
          </a:p>
          <a:p>
            <a:pPr marL="719138" algn="just">
              <a:lnSpc>
                <a:spcPct val="107000"/>
              </a:lnSpc>
              <a:buFont typeface="Symbol" panose="05050102010706020507" pitchFamily="18" charset="2"/>
              <a:buChar char=""/>
            </a:pPr>
            <a:r>
              <a:rPr lang="en-US" sz="2300" dirty="0">
                <a:latin typeface="Calibri" panose="020F0502020204030204" pitchFamily="34" charset="0"/>
                <a:cs typeface="Calibri" panose="020F0502020204030204" pitchFamily="34" charset="0"/>
              </a:rPr>
              <a:t>And by 1 August, we will be done and ready to turn it in! </a:t>
            </a:r>
            <a:endParaRPr lang="ru-RU" sz="23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4137789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955765" cy="4952220"/>
          </a:xfrm>
        </p:spPr>
        <p:txBody>
          <a:bodyPr>
            <a:noAutofit/>
          </a:bodyPr>
          <a:lstStyle/>
          <a:p>
            <a:pPr marL="93663" indent="0" algn="just">
              <a:lnSpc>
                <a:spcPct val="107000"/>
              </a:lnSpc>
              <a:spcAft>
                <a:spcPts val="800"/>
              </a:spcAft>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But what actually happens is something like this: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Friday 1 April was a state holiday, celebrating April Fool’s Day, and the company gave everyone that day off. Our company in fact also shut down on the following Monday, using the resulting long weekend for some long-deferred facility improvements. Work did not actually start until Tuesday 5 April.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1 May arrived anyway. Would you even notice that you did not finish all of that initial stage of the work? Do you have a definition of what comprises that initial stage that is rigorous enough to allow </a:t>
            </a:r>
            <a:r>
              <a:rPr lang="en-US" sz="1800" dirty="0">
                <a:latin typeface="Calibri" panose="020F0502020204030204" pitchFamily="34" charset="0"/>
                <a:cs typeface="Calibri" panose="020F0502020204030204" pitchFamily="34" charset="0"/>
              </a:rPr>
              <a:t>you to tell if that work is completed or not?</a:t>
            </a:r>
            <a:endParaRPr lang="ru-RU" sz="1800" dirty="0">
              <a:latin typeface="Calibri" panose="020F0502020204030204" pitchFamily="34" charset="0"/>
              <a:cs typeface="Calibri" panose="020F0502020204030204" pitchFamily="34" charset="0"/>
            </a:endParaRPr>
          </a:p>
          <a:p>
            <a:pPr marL="719138"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Did you understand all of the implications for when certain follow‐on tasks can start (e.g. what tasks depend on the prior completion of other tasks)? Just because a stage of work was supposed to start on 1 May does not mean that it is actually possible to start that work on that date.</a:t>
            </a:r>
          </a:p>
          <a:p>
            <a:pPr marL="719138"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Did you understand all of the implications of staffing? Will someone have to sit around for 10 days, waiting for someone else to finish something? Will a piece of work go </a:t>
            </a:r>
            <a:r>
              <a:rPr lang="en-US" sz="1800" dirty="0" err="1">
                <a:effectLst/>
                <a:latin typeface="Calibri" panose="020F0502020204030204" pitchFamily="34" charset="0"/>
                <a:ea typeface="Times New Roman" panose="02020603050405020304" pitchFamily="18" charset="0"/>
              </a:rPr>
              <a:t>unstarted</a:t>
            </a:r>
            <a:r>
              <a:rPr lang="en-US" sz="1800" dirty="0">
                <a:effectLst/>
                <a:latin typeface="Calibri" panose="020F0502020204030204" pitchFamily="34" charset="0"/>
                <a:ea typeface="Times New Roman" panose="02020603050405020304" pitchFamily="18" charset="0"/>
              </a:rPr>
              <a:t> for 15 days because the people scheduled to start it are still working on other tasks?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493716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4338735" y="396576"/>
            <a:ext cx="6074772"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Setting the Stage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07895" cy="4952220"/>
          </a:xfrm>
        </p:spPr>
        <p:txBody>
          <a:bodyPr>
            <a:noAutofit/>
          </a:bodyPr>
          <a:lstStyle/>
          <a:p>
            <a:pPr marL="719138" lvl="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Will a task have to be unexpectedly delayed for five days because a critical piece of test equipment and a special laboratory (of which your company has only one) is being used for longer than expected by someone else?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even notice these problems, can you make a credible prediction about their impact, that is, make a credible prediction about when you can now expect to complete the work? Is there something that you can do to get back onto the original schedule, that is, get the work completed by the originally promised completion date, despite the problems cited above?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spcBef>
                <a:spcPts val="300"/>
              </a:spcBef>
              <a:spcAft>
                <a:spcPts val="3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And what is the impact upon your predictions for the cost at completion of the project, given all of the delays to the completion date? People and the rent on the building have to be paid every week, so these delays are almost certainly increasing the amount of money it will take to complete our little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300"/>
              </a:spcBef>
              <a:spcAft>
                <a:spcPts val="300"/>
              </a:spcAft>
            </a:pPr>
            <a:r>
              <a:rPr lang="en-US" sz="1800" dirty="0">
                <a:latin typeface="Calibri" panose="020F0502020204030204" pitchFamily="34" charset="0"/>
                <a:cs typeface="Calibri" panose="020F0502020204030204" pitchFamily="34" charset="0"/>
              </a:rPr>
              <a:t>Do you recognize that people plan activities against such fixed dates all the time? Here’s another example: universities predict that the typical undergraduate engineering student will complete their degree in four years, and estimate the cost of their college education accordingly. But not nearly all of them actually do so; some studies indicate that fewer than 20% actually complete their undergraduate studies in four years. Making schedule predictions around fixed dates leads us to poor predictions.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755078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99184" y="396576"/>
            <a:ext cx="7614323"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Estimating the Schedule for Your Project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354212" cy="4952220"/>
          </a:xfrm>
        </p:spPr>
        <p:txBody>
          <a:bodyPr>
            <a:noAutofit/>
          </a:bodyPr>
          <a:lstStyle/>
          <a:p>
            <a:pPr marL="93663" indent="0" algn="just">
              <a:lnSpc>
                <a:spcPct val="107000"/>
              </a:lnSpc>
              <a:spcBef>
                <a:spcPts val="600"/>
              </a:spcBef>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How can we learn to create these estimates for schedule and cost better?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Instead of planning around fixed dates, we should instead plan around tasks, their durations, and their interdependencies … and then derive the anticipated completion date.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buFont typeface="Arial" panose="020B0604020202020204" pitchFamily="34" charset="0"/>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This is the first major shortcoming of many project schedules: they plan around fixed dates.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719138" lvl="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Furthermore, all statements about the future should be expressed statistically … so we really need a way to make statistically based predictions about the completion dates.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800"/>
              </a:spcAft>
              <a:buFont typeface="Arial" panose="020B0604020202020204" pitchFamily="34" charset="0"/>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This is the second major shortcoming of many project schedules: they do not account for the statistical variations.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Bef>
                <a:spcPts val="600"/>
              </a:spcBef>
              <a:spcAft>
                <a:spcPts val="800"/>
              </a:spcAft>
              <a:buFont typeface="Arial" panose="020B0604020202020204" pitchFamily="34" charset="0"/>
              <a:buChar char="•"/>
            </a:pPr>
            <a:r>
              <a:rPr lang="en-US" dirty="0">
                <a:effectLst/>
                <a:latin typeface="Calibri" panose="020F0502020204030204" pitchFamily="34" charset="0"/>
                <a:ea typeface="Times New Roman" panose="02020603050405020304" pitchFamily="18" charset="0"/>
              </a:rPr>
              <a:t>The difference can be very significant, as we will see through our examples and our facilitated lab session.</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338579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99184" y="396576"/>
            <a:ext cx="7614323" cy="890686"/>
          </a:xfrm>
        </p:spPr>
        <p:txBody>
          <a:bodyPr>
            <a:noAutofit/>
          </a:bodyPr>
          <a:lstStyle/>
          <a:p>
            <a:pPr algn="r"/>
            <a:r>
              <a:rPr lang="en-US" sz="3500" b="1" dirty="0">
                <a:effectLst/>
                <a:latin typeface="Calibri" panose="020F0502020204030204" pitchFamily="34" charset="0"/>
                <a:ea typeface="Times New Roman" panose="02020603050405020304" pitchFamily="18" charset="0"/>
              </a:rPr>
              <a:t>Estimating the Schedule for Your Project</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354212" cy="4952220"/>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Here is the basic recipe for a credible schedule prediction: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436688" lvl="0" algn="just">
              <a:lnSpc>
                <a:spcPct val="107000"/>
              </a:lnSpc>
              <a:buFont typeface="+mj-lt"/>
              <a:buAutoNum type="arabicPeriod"/>
            </a:pPr>
            <a:r>
              <a:rPr lang="en-US" sz="2200" dirty="0">
                <a:effectLst/>
                <a:latin typeface="Calibri" panose="020F0502020204030204" pitchFamily="34" charset="0"/>
                <a:ea typeface="Times New Roman" panose="02020603050405020304" pitchFamily="18" charset="0"/>
                <a:cs typeface="Calibri" panose="020F0502020204030204" pitchFamily="34" charset="0"/>
              </a:rPr>
              <a:t>Define the tasks.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436688" lvl="0" algn="just">
              <a:lnSpc>
                <a:spcPct val="107000"/>
              </a:lnSpc>
              <a:buFont typeface="+mj-lt"/>
              <a:buAutoNum type="arabicPeriod"/>
            </a:pPr>
            <a:r>
              <a:rPr lang="en-US" sz="2200" dirty="0">
                <a:effectLst/>
                <a:latin typeface="Calibri" panose="020F0502020204030204" pitchFamily="34" charset="0"/>
                <a:ea typeface="Times New Roman" panose="02020603050405020304" pitchFamily="18" charset="0"/>
                <a:cs typeface="Calibri" panose="020F0502020204030204" pitchFamily="34" charset="0"/>
              </a:rPr>
              <a:t>Identify the interdependencies between the tasks.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436688" lvl="0" algn="just">
              <a:lnSpc>
                <a:spcPct val="107000"/>
              </a:lnSpc>
              <a:buFont typeface="+mj-lt"/>
              <a:buAutoNum type="arabicPeriod"/>
            </a:pPr>
            <a:r>
              <a:rPr lang="en-US" sz="2200" dirty="0">
                <a:effectLst/>
                <a:latin typeface="Calibri" panose="020F0502020204030204" pitchFamily="34" charset="0"/>
                <a:ea typeface="Times New Roman" panose="02020603050405020304" pitchFamily="18" charset="0"/>
                <a:cs typeface="Calibri" panose="020F0502020204030204" pitchFamily="34" charset="0"/>
              </a:rPr>
              <a:t>Estimate the duration of each task, in a statistical fashion.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436688" lvl="0" algn="just">
              <a:lnSpc>
                <a:spcPct val="107000"/>
              </a:lnSpc>
              <a:spcAft>
                <a:spcPts val="800"/>
              </a:spcAft>
              <a:buFont typeface="+mj-lt"/>
              <a:buAutoNum type="arabicPeriod"/>
            </a:pPr>
            <a:r>
              <a:rPr lang="en-US" sz="2200" dirty="0">
                <a:effectLst/>
                <a:latin typeface="Calibri" panose="020F0502020204030204" pitchFamily="34" charset="0"/>
                <a:ea typeface="Times New Roman" panose="02020603050405020304" pitchFamily="18" charset="0"/>
                <a:cs typeface="Calibri" panose="020F0502020204030204" pitchFamily="34" charset="0"/>
              </a:rPr>
              <a:t>Only the initial task in each chain is fixed to an actual calendar date; all other dates are derived from the task interdependencies and the statistically expressed task durations.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latin typeface="Calibri" panose="020F0502020204030204" pitchFamily="34" charset="0"/>
                <a:cs typeface="Calibri" panose="020F0502020204030204" pitchFamily="34" charset="0"/>
              </a:rPr>
              <a:t>A schedule that is built in accordance with these four principles is called an activity network. Good project schedules are always built as activity networks.</a:t>
            </a:r>
            <a:endParaRPr lang="ru-RU" sz="22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3828739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99184" y="396576"/>
            <a:ext cx="7614323"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Step 1: Define the Tasks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354212"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Here is another example of the use of decomposition of an entity into a hierarchy as a technique: we want to break the work of our project into a set of smaller tasks. As it happens, we have already started to do that, through our creation of the work breakdown structure. In the work breakdown structure, we need only go far enough to define the work and assign each resulting element of work to a responsible individual. For the purpose of creating the project schedule, we may want to break the work into even smaller pieces.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How small? My preference is to decompose the elements from the work breakdown structure to a point where each task is no longer than one or two months in duration. If your project is large and long (e.g. years in duration), breaking it down before the commencement of the project into tasks that are one to two months in duration may seem like too much work, and you may be concerned about expanding so much planning work on tasks that are still years away when changes may occur that would render some of that planning work obsolete.</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3021781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4000" b="1" dirty="0">
                <a:effectLst/>
                <a:latin typeface="Calibri" panose="020F0502020204030204" pitchFamily="34" charset="0"/>
                <a:ea typeface="Times New Roman" panose="02020603050405020304" pitchFamily="18" charset="0"/>
              </a:rPr>
              <a:t>Step 2: Identify the Interdependencies Between Tasks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619864" cy="4748419"/>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Consider two tasks, A and B. One situation is that one of these tasks might be dependent upon the other; for example, task B requires something as input that is to be created by task A. Under that circumstance, you could not start task B until task A has completed. We say that task B is dependent upon task A. We can create a graphic depiction of this situation, representing each task with a little box and using an arrow drawn between the tasks to indicate the dependency relationship. This depiction implies a time dimension, flowing from left to right.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Another situation, however, is that these two tasks might have nothing to do with each other, and neither might require as their own input any products from the other; we then say that these two tasks are independent. In which case, the date for which each task is expected to be performed can be established without reference to the other. Task A could be performed before task B, after task B, or at the same time as task B. If we were to create a graphic representation of this situation, with each task again represented by a little box, we would show this independence by not having an arrow connecting task A to task B, and not having an arrow connecting task B to task A. This depiction has a time dimension too: it is possible that these tasks could be performed at the same time.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3203201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4000" b="1" dirty="0">
                <a:effectLst/>
                <a:latin typeface="Calibri" panose="020F0502020204030204" pitchFamily="34" charset="0"/>
                <a:ea typeface="Times New Roman" panose="02020603050405020304" pitchFamily="18" charset="0"/>
              </a:rPr>
              <a:t>Step 2: Identify the Interdependencies Between Tasks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619864" cy="1588039"/>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These task‐to‐task dependencies will take various forms, but we will start with the simplest: the one we described above, finish‐to‐start, that is, task B cannot start until task A is completed. There need be no time lag between the completion of task A and the commencement of task B; task B can start immediately upon the completion of task A. We say that task A is a predecessor of task B, and that task B is a successor of task A.</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pic>
        <p:nvPicPr>
          <p:cNvPr id="6" name="Рисунок 5">
            <a:extLst>
              <a:ext uri="{FF2B5EF4-FFF2-40B4-BE49-F238E27FC236}">
                <a16:creationId xmlns:a16="http://schemas.microsoft.com/office/drawing/2014/main" id="{E5C3E744-A407-420A-BD7C-6647379C7F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9727" y="3079102"/>
            <a:ext cx="9043661" cy="3442996"/>
          </a:xfrm>
          <a:prstGeom prst="rect">
            <a:avLst/>
          </a:prstGeom>
        </p:spPr>
      </p:pic>
    </p:spTree>
    <p:extLst>
      <p:ext uri="{BB962C8B-B14F-4D97-AF65-F5344CB8AC3E}">
        <p14:creationId xmlns:p14="http://schemas.microsoft.com/office/powerpoint/2010/main" val="198618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4000" b="1" dirty="0">
                <a:effectLst/>
                <a:latin typeface="Calibri" panose="020F0502020204030204" pitchFamily="34" charset="0"/>
                <a:ea typeface="Times New Roman" panose="02020603050405020304" pitchFamily="18" charset="0"/>
              </a:rPr>
              <a:t>Step 2: Identify the Interdependencies Between Tasks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lnSpc>
                <a:spcPct val="107000"/>
              </a:lnSpc>
              <a:spcAft>
                <a:spcPts val="6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This leads to the ability to create a chain of tasks, with the commencement of each successor being dependent upon the completion of its predecessor.</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Now, let’s introduce a next level of complexity: instead of there being a single task that is awaiting the completion of a predecessor task, there might be two or more such tasks that are waiting for task B to complete before they can start. In this situation, we say that task B is the predecessor of all three tasks, X, Y, and Z.</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Now we are ready for still another level of complexity: similarly, there might be two or more tasks that must finish before a given task can commence. We say that tasks L, M, and N are all predecessors of task C, and that task C is a successor of all three tasks, L, M, and N. Topologically, this is all of the complexity that we need in order to represent any schedule.</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638004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4000" b="1" dirty="0">
                <a:effectLst/>
                <a:latin typeface="Calibri" panose="020F0502020204030204" pitchFamily="34" charset="0"/>
                <a:ea typeface="Times New Roman" panose="02020603050405020304" pitchFamily="18" charset="0"/>
              </a:rPr>
              <a:t>Step 2: Identify the Interdependencies Between Tasks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50"/>
            <a:ext cx="9619864" cy="2230016"/>
          </a:xfrm>
        </p:spPr>
        <p:txBody>
          <a:bodyPr>
            <a:noAutofit/>
          </a:bodyPr>
          <a:lstStyle/>
          <a:p>
            <a:pPr marL="93663"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You can create more complicated dependency relationships, other than the finish‐to‐start relationship that we have been using. For example, you can have dependency relationships such as these: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Start‐plus‐N‐days → start</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Finish → finish</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pic>
        <p:nvPicPr>
          <p:cNvPr id="6" name="Рисунок 5">
            <a:extLst>
              <a:ext uri="{FF2B5EF4-FFF2-40B4-BE49-F238E27FC236}">
                <a16:creationId xmlns:a16="http://schemas.microsoft.com/office/drawing/2014/main" id="{418A4C60-399B-4A99-96AE-69C5E14B73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8089" y="3890866"/>
            <a:ext cx="9120945" cy="2570766"/>
          </a:xfrm>
          <a:prstGeom prst="rect">
            <a:avLst/>
          </a:prstGeom>
        </p:spPr>
      </p:pic>
    </p:spTree>
    <p:extLst>
      <p:ext uri="{BB962C8B-B14F-4D97-AF65-F5344CB8AC3E}">
        <p14:creationId xmlns:p14="http://schemas.microsoft.com/office/powerpoint/2010/main" val="357442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4000" b="1" dirty="0">
                <a:effectLst/>
                <a:latin typeface="Calibri" panose="020F0502020204030204" pitchFamily="34" charset="0"/>
                <a:ea typeface="Times New Roman" panose="02020603050405020304" pitchFamily="18" charset="0"/>
              </a:rPr>
              <a:t>Step 2: Identify the Interdependencies Between Tasks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68421" y="1576874"/>
            <a:ext cx="9801538" cy="4758612"/>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But you actually do not need these other types of relationships … these additional dependency relationships can in fact all be represented by finish‐to‐start relationships, by breaking one or more of the tasks involved in these more complicated relationships into their component parts.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With the above tools, you can build the activity network for any project. Even only using these simple finish‐to‐start relationships, one can build quite a complex sequence and relationship of tasks.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Let’s look at a simple example. Consider Figure 1 again for a second, and assume that each of the four tasks (A, B, C, and D) are estimated to take 10 work days. Then we can calculate that the duration of the entire chain is 40 work days. If we then pick an actual calendar date for the commencement of task A, and make proper allowance for there being only five work days per week (and also accounting, of course, for company holidays and so forth), we could calculate the actual calendar date on which we predict that we will finish the work depicted in Figure 1</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This example is simple enough that we could do the calculations ourselves. But real project activity networks are usually too complicated for us to perform these calculations without making a lot of mistakes. So, instead, we use a computer program to make these calculations for us. In my class, we use a computer program called Microsoft© Project for this purpose, but there are literally dozens of such scheduling programs available on the marketplace.</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039519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3500" b="1" dirty="0">
                <a:effectLst/>
                <a:latin typeface="Calibri" panose="020F0502020204030204" pitchFamily="34" charset="0"/>
                <a:ea typeface="Times New Roman" panose="02020603050405020304" pitchFamily="18" charset="0"/>
              </a:rPr>
              <a:t>Step 3: Estimate, in a Statistical Fashion, the Duration of Each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In order to create a credible schedule, we not only need to estimate the duration of each task, but we need to do so in a statistical fashion. What does this mean?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In our simple example above, we said that task A is estimated to take 10 workdays. But that estimate might be wrong! When we actually go and perform the work entailed in completing task A, it might turn out that it only takes 6 workdays to finish the work. Or it might take 26 workdays. Or any of an infinite variety of other potential durations.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It is a well‐established principle that when there is uncertainty involved in an activity, better predictions can be made if that uncertainty is taken into account, rather than ignored.</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Aft>
                <a:spcPts val="800"/>
              </a:spcAft>
            </a:pPr>
            <a:r>
              <a:rPr lang="en-US" sz="1900" dirty="0">
                <a:effectLst/>
                <a:latin typeface="Calibri" panose="020F0502020204030204" pitchFamily="34" charset="0"/>
                <a:ea typeface="Times New Roman" panose="02020603050405020304" pitchFamily="18" charset="0"/>
              </a:rPr>
              <a:t>It may be hard to believe, but in actual fact, most people truly do ignore the uncertainty! This is one of the main contributors to the poor predictive abilities of most project schedules. They assume that the estimate of 10 workdays to complete task A is perfect. In probabilistic terms, we would say that they assume the probability of completing task A in 10 days is 100%.</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115887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3500" b="1" dirty="0">
                <a:effectLst/>
                <a:latin typeface="Calibri" panose="020F0502020204030204" pitchFamily="34" charset="0"/>
                <a:ea typeface="Times New Roman" panose="02020603050405020304" pitchFamily="18" charset="0"/>
              </a:rPr>
              <a:t>Step 3: Estimate, in a Statistical Fashion, the Duration of Each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2481943"/>
          </a:xfrm>
        </p:spPr>
        <p:txBody>
          <a:bodyPr>
            <a:noAutofit/>
          </a:bodyPr>
          <a:lstStyle/>
          <a:p>
            <a:pPr marL="93663" indent="-11113" algn="just">
              <a:spcBef>
                <a:spcPts val="600"/>
              </a:spcBef>
              <a:spcAft>
                <a:spcPts val="6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But, of course, that probability is actually less than 100%. So, we can improve the quality of our predictions by explicitly representing this uncertainty in the estimation process. Fortunately, there is a reasonably simple way to do that, which we call three-point estimation. Instead of creating a single estimate of the duration of task A, we create three: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An optimistic estimate of the task’s duration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just">
              <a:spcBef>
                <a:spcPts val="600"/>
              </a:spcBef>
              <a:spcAft>
                <a:spcPts val="600"/>
              </a:spcAft>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A nominal (often called </a:t>
            </a:r>
            <a:r>
              <a:rPr lang="en-US" dirty="0">
                <a:latin typeface="Calibri" panose="020F0502020204030204" pitchFamily="34" charset="0"/>
                <a:cs typeface="Calibri" panose="020F0502020204030204" pitchFamily="34" charset="0"/>
              </a:rPr>
              <a:t>most likely) estimates of the task’s duration, and</a:t>
            </a:r>
          </a:p>
          <a:p>
            <a:pPr algn="just">
              <a:spcBef>
                <a:spcPts val="600"/>
              </a:spcBef>
              <a:spcAft>
                <a:spcPts val="600"/>
              </a:spcAft>
              <a:buFont typeface="+mj-lt"/>
              <a:buAutoNum type="arabicPeriod"/>
            </a:pPr>
            <a:r>
              <a:rPr lang="en-US" dirty="0">
                <a:latin typeface="Calibri" panose="020F0502020204030204" pitchFamily="34" charset="0"/>
                <a:cs typeface="Calibri" panose="020F0502020204030204" pitchFamily="34" charset="0"/>
              </a:rPr>
              <a:t>A pessimistic estimate of the task’s duration.</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graphicFrame>
        <p:nvGraphicFramePr>
          <p:cNvPr id="5" name="Таблица 4">
            <a:extLst>
              <a:ext uri="{FF2B5EF4-FFF2-40B4-BE49-F238E27FC236}">
                <a16:creationId xmlns:a16="http://schemas.microsoft.com/office/drawing/2014/main" id="{53434EFF-1B08-4EA5-8BFD-5E2E723D38FE}"/>
              </a:ext>
            </a:extLst>
          </p:cNvPr>
          <p:cNvGraphicFramePr>
            <a:graphicFrameLocks noGrp="1"/>
          </p:cNvGraphicFramePr>
          <p:nvPr>
            <p:extLst>
              <p:ext uri="{D42A27DB-BD31-4B8C-83A1-F6EECF244321}">
                <p14:modId xmlns:p14="http://schemas.microsoft.com/office/powerpoint/2010/main" val="3185685220"/>
              </p:ext>
            </p:extLst>
          </p:nvPr>
        </p:nvGraphicFramePr>
        <p:xfrm>
          <a:off x="2096919" y="4429756"/>
          <a:ext cx="8915671" cy="1980000"/>
        </p:xfrm>
        <a:graphic>
          <a:graphicData uri="http://schemas.openxmlformats.org/drawingml/2006/table">
            <a:tbl>
              <a:tblPr firstRow="1" firstCol="1" bandRow="1">
                <a:tableStyleId>{16D9F66E-5EB9-4882-86FB-DCBF35E3C3E4}</a:tableStyleId>
              </a:tblPr>
              <a:tblGrid>
                <a:gridCol w="2015412">
                  <a:extLst>
                    <a:ext uri="{9D8B030D-6E8A-4147-A177-3AD203B41FA5}">
                      <a16:colId xmlns:a16="http://schemas.microsoft.com/office/drawing/2014/main" val="758805157"/>
                    </a:ext>
                  </a:extLst>
                </a:gridCol>
                <a:gridCol w="2707867">
                  <a:extLst>
                    <a:ext uri="{9D8B030D-6E8A-4147-A177-3AD203B41FA5}">
                      <a16:colId xmlns:a16="http://schemas.microsoft.com/office/drawing/2014/main" val="454322830"/>
                    </a:ext>
                  </a:extLst>
                </a:gridCol>
                <a:gridCol w="2305446">
                  <a:extLst>
                    <a:ext uri="{9D8B030D-6E8A-4147-A177-3AD203B41FA5}">
                      <a16:colId xmlns:a16="http://schemas.microsoft.com/office/drawing/2014/main" val="1682133855"/>
                    </a:ext>
                  </a:extLst>
                </a:gridCol>
                <a:gridCol w="1886946">
                  <a:extLst>
                    <a:ext uri="{9D8B030D-6E8A-4147-A177-3AD203B41FA5}">
                      <a16:colId xmlns:a16="http://schemas.microsoft.com/office/drawing/2014/main" val="1194440477"/>
                    </a:ext>
                  </a:extLst>
                </a:gridCol>
              </a:tblGrid>
              <a:tr h="804543">
                <a:tc>
                  <a:txBody>
                    <a:bodyPr/>
                    <a:lstStyle/>
                    <a:p>
                      <a:pPr algn="just">
                        <a:lnSpc>
                          <a:spcPct val="107000"/>
                        </a:lnSpc>
                        <a:spcAft>
                          <a:spcPts val="600"/>
                        </a:spcAft>
                      </a:pPr>
                      <a:r>
                        <a:rPr lang="en-US" sz="1800">
                          <a:effectLst/>
                        </a:rPr>
                        <a:t>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600"/>
                        </a:spcAft>
                      </a:pPr>
                      <a:r>
                        <a:rPr lang="en-US" sz="1800">
                          <a:effectLst/>
                        </a:rPr>
                        <a:t>estimated duration, work days</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probability of occurrence</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duration * probability</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55268452"/>
                  </a:ext>
                </a:extLst>
              </a:tr>
              <a:tr h="391819">
                <a:tc>
                  <a:txBody>
                    <a:bodyPr/>
                    <a:lstStyle/>
                    <a:p>
                      <a:pPr>
                        <a:lnSpc>
                          <a:spcPct val="107000"/>
                        </a:lnSpc>
                        <a:spcAft>
                          <a:spcPts val="600"/>
                        </a:spcAft>
                      </a:pPr>
                      <a:r>
                        <a:rPr lang="en-US" sz="1800">
                          <a:effectLst/>
                        </a:rPr>
                        <a:t>optimistic</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6</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dirty="0">
                          <a:effectLst/>
                        </a:rPr>
                        <a:t>20%</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1.2</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47122302"/>
                  </a:ext>
                </a:extLst>
              </a:tr>
              <a:tr h="391819">
                <a:tc>
                  <a:txBody>
                    <a:bodyPr/>
                    <a:lstStyle/>
                    <a:p>
                      <a:pPr>
                        <a:lnSpc>
                          <a:spcPct val="107000"/>
                        </a:lnSpc>
                        <a:spcAft>
                          <a:spcPts val="600"/>
                        </a:spcAft>
                      </a:pPr>
                      <a:r>
                        <a:rPr lang="en-US" sz="1800">
                          <a:effectLst/>
                        </a:rPr>
                        <a:t>nominal</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10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30%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3</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74462993"/>
                  </a:ext>
                </a:extLst>
              </a:tr>
              <a:tr h="391819">
                <a:tc>
                  <a:txBody>
                    <a:bodyPr/>
                    <a:lstStyle/>
                    <a:p>
                      <a:pPr>
                        <a:lnSpc>
                          <a:spcPct val="107000"/>
                        </a:lnSpc>
                        <a:spcAft>
                          <a:spcPts val="600"/>
                        </a:spcAft>
                      </a:pPr>
                      <a:r>
                        <a:rPr lang="en-US" sz="1800">
                          <a:effectLst/>
                        </a:rPr>
                        <a:t>pessimistic</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26</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a:effectLst/>
                        </a:rPr>
                        <a:t>50%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600"/>
                        </a:spcAft>
                      </a:pPr>
                      <a:r>
                        <a:rPr lang="en-US" sz="1800" dirty="0">
                          <a:effectLst/>
                        </a:rPr>
                        <a:t>13</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00426291"/>
                  </a:ext>
                </a:extLst>
              </a:tr>
            </a:tbl>
          </a:graphicData>
        </a:graphic>
      </p:graphicFrame>
    </p:spTree>
    <p:extLst>
      <p:ext uri="{BB962C8B-B14F-4D97-AF65-F5344CB8AC3E}">
        <p14:creationId xmlns:p14="http://schemas.microsoft.com/office/powerpoint/2010/main" val="2858127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3500" b="1" dirty="0">
                <a:effectLst/>
                <a:latin typeface="Calibri" panose="020F0502020204030204" pitchFamily="34" charset="0"/>
                <a:ea typeface="Times New Roman" panose="02020603050405020304" pitchFamily="18" charset="0"/>
              </a:rPr>
              <a:t>Step 3: Estimate, in a Statistical Fashion, the Duration of Each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lnSpc>
                <a:spcPct val="107000"/>
              </a:lnSpc>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We also estimate the probability of occurrence for each of these three durations, so that these probabilities add up to 100%. Here’s an example: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Optimistic estimate of duration for task A: 6 work days, 20% probability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Nominal estimate of duration for task A: 10 work days, 30% probability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Pessimistic estimate of duration for task A: 26 work days, 50% probability.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 statistician might say that we need many more than three points to make a good estimate, but let’s look at the effect on our overall schedule of just this simple three‐point estimate.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Once we add in the nuance of using three‐point estimation, you will definitely want to use a computer program to calculate the estimated duration of your project; it is just too easy to make a mistake doing it manually.</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028094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ctr"/>
            <a:r>
              <a:rPr lang="en-US" sz="3500" b="1" dirty="0">
                <a:effectLst/>
                <a:latin typeface="Calibri" panose="020F0502020204030204" pitchFamily="34" charset="0"/>
                <a:ea typeface="Times New Roman" panose="02020603050405020304" pitchFamily="18" charset="0"/>
              </a:rPr>
              <a:t>Step 3: Estimate, in a Statistical Fashion, the Duration of Each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Notice that the weighted average turned out to be just over 17 work days, more than 1½ times as long as our original single‐point (or nominal) estimate. And when we have a complicated schedule, with lots and lots of task interactions, delays in earlier tasks cause delays in the start dates for later tasks, which forms an additional source of overall delay to the project’s actual completion date. Project schedule predictions that use three‐point estimating are usually two to three times longer in duration than project schedule predictions for the same project that use only a single estimated duration for each task.</a:t>
            </a:r>
          </a:p>
          <a:p>
            <a:pPr indent="450215" algn="just">
              <a:spcAft>
                <a:spcPts val="800"/>
              </a:spcAft>
            </a:pPr>
            <a:r>
              <a:rPr lang="en-US" dirty="0">
                <a:effectLst/>
                <a:latin typeface="Calibri" panose="020F0502020204030204" pitchFamily="34" charset="0"/>
                <a:ea typeface="Times New Roman" panose="02020603050405020304" pitchFamily="18" charset="0"/>
              </a:rPr>
              <a:t>Using a computer program also makes it relatively easy to adjust the schedule; no project ever gets all of the tasks, their estimated three‐point durations, and their interdependencies correct the first time … all of these items must be continuously reassessed, and the activity network updated as the project progresses. After all, you will learn a lot more about the project as you progress, and so your activity network (and therefore the predictions that it makes) get better as the project progresses too.</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840959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Step 4: Fixed Dates vs. Derived Dates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354212" cy="4952220"/>
          </a:xfrm>
        </p:spPr>
        <p:txBody>
          <a:bodyPr>
            <a:noAutofit/>
          </a:bodyPr>
          <a:lstStyle/>
          <a:p>
            <a:pPr indent="450215" algn="just">
              <a:spcBef>
                <a:spcPts val="60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 vital aspect of an activity network is that only the very first task start date in each chain is fixed to an actual calendar date; all of the other dates in that chain are derived from the sequencing and the durations of each task. This is the essence of credible schedule prediction; you actually let the data make the prediction, rather than trying to force things to a desired end date.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To summarize what we have discussed so far: here (again) is the basic recipe for creating credible project schedules: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mj-lt"/>
              <a:buAutoNum type="arabicPeriod"/>
            </a:pPr>
            <a:r>
              <a:rPr lang="en-US" sz="1800" dirty="0">
                <a:effectLst/>
                <a:latin typeface="Calibri" panose="020F0502020204030204" pitchFamily="34" charset="0"/>
                <a:ea typeface="Times New Roman" panose="02020603050405020304" pitchFamily="18" charset="0"/>
                <a:cs typeface="Calibri" panose="020F0502020204030204" pitchFamily="34" charset="0"/>
              </a:rPr>
              <a:t>Define the tasks (ideally, each task is no more than one to two months in duration).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mj-lt"/>
              <a:buAutoNum type="arabicPeriod"/>
            </a:pPr>
            <a:r>
              <a:rPr lang="en-US" sz="1800" dirty="0">
                <a:effectLst/>
                <a:latin typeface="Calibri" panose="020F0502020204030204" pitchFamily="34" charset="0"/>
                <a:ea typeface="Times New Roman" panose="02020603050405020304" pitchFamily="18" charset="0"/>
                <a:cs typeface="Calibri" panose="020F0502020204030204" pitchFamily="34" charset="0"/>
              </a:rPr>
              <a:t>Identify the interdependencies between the tasks (e.g. the finish‐to‐start relationships).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mj-lt"/>
              <a:buAutoNum type="arabicPeriod"/>
            </a:pPr>
            <a:r>
              <a:rPr lang="en-US" sz="1800" dirty="0">
                <a:effectLst/>
                <a:latin typeface="Calibri" panose="020F0502020204030204" pitchFamily="34" charset="0"/>
                <a:ea typeface="Times New Roman" panose="02020603050405020304" pitchFamily="18" charset="0"/>
                <a:cs typeface="Calibri" panose="020F0502020204030204" pitchFamily="34" charset="0"/>
              </a:rPr>
              <a:t>Estimate the duration of each task, in a statistical fashion (using the three‐point estimation methodology).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800"/>
              </a:spcAft>
              <a:buFont typeface="+mj-lt"/>
              <a:buAutoNum type="arabicPeriod"/>
            </a:pPr>
            <a:r>
              <a:rPr lang="en-US" sz="1800" dirty="0">
                <a:effectLst/>
                <a:latin typeface="Calibri" panose="020F0502020204030204" pitchFamily="34" charset="0"/>
                <a:ea typeface="Times New Roman" panose="02020603050405020304" pitchFamily="18" charset="0"/>
                <a:cs typeface="Calibri" panose="020F0502020204030204" pitchFamily="34" charset="0"/>
              </a:rPr>
              <a:t>Only the initial task in each chain is fixed to an actual calendar date; all other dates are derived from the task interdependencies, and the three‐point task durations.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800"/>
              </a:spcAft>
            </a:pPr>
            <a:r>
              <a:rPr lang="en-US" sz="1800" dirty="0">
                <a:latin typeface="Calibri" panose="020F0502020204030204" pitchFamily="34" charset="0"/>
                <a:cs typeface="Calibri" panose="020F0502020204030204" pitchFamily="34" charset="0"/>
              </a:rPr>
              <a:t>Good schedules for engineering projects are always built as activity networks.</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971649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Estimating the Cost of Your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287263"/>
            <a:ext cx="9769153" cy="4952220"/>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Employing the approach described above allows you to create credible estimates for your engineering project’s schedule. Remember how we said that cost is in large part derived from the schedule. Therefore, from these schedules, we can create credible cost estimates. Here’s how: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Our project schedule consists of tasks, each with a predicted start date and a predicted duration. To create a credible cost estimate for your project from this information, we do the following: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This task is somewhere on the work‐breakdown structure, and the work‐breakdown structure names the assigned manager for that piece of the work. Remember though, we said that a task on the schedule may be a subset of an element on the work‐break- down structure – because we may have broken that work‐breakdown structure element into smaller pieces in order to have tasks that are no more than one to two months in duration. So, the responsible manager for this particular task may be someone who reports to the person named in the work‐breakdown structure. Every task must be assigned to a single responsible manager.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That responsible task manager is, of course, the person who actually generated the information about this task for the project schedule: what tasks must be predecessors to this task (because this task needs their inputs), what artifacts will this task generate (so that other task managers can determine if this task must precede their task), and what is the estimated duration of this task.</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7649042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Estimating the Cost of Your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287263"/>
            <a:ext cx="9769153" cy="4952220"/>
          </a:xfrm>
        </p:spPr>
        <p:txBody>
          <a:bodyPr>
            <a:noAutofit/>
          </a:bodyPr>
          <a:lstStyle/>
          <a:p>
            <a:pPr marL="342900" lvl="0" indent="-34290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Now, that same responsible task manager generates some additional information, starting with an estimate of how many people will be needed to do the work entailed in the performance of this task. This is a count of people by time period, segmented by discipline (e.g. mechanical engineer, software programmer, etc.), skill level (e.g. expert, beginner, etc.), and special experiences required (e.g. must know the C++ programming language, must know how to machine titanium, etc.). If, at the time that the task manager is preparing this information, he/she already knows who some or all of these people will be by name, those names are provided too.</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The project will have a business manager, someone who handles the business matters of the project, including the financial accounting. On a large project, this will be an entire team of business specialists. Each task manager will have a business specialist assigned to help them. That business specialist will have access to information about how much per hour each type of person (by discipline, skill, and so forth) is likely to cost, and of course also has access to the actual salaries of the people who were identified by name (in most companies, the task manager will not have access to actual salary information; this is considered private information, and only a few specialists have access to this type of information). So, this business specialist can turn the information about the number and types of people into a dollar value.</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618790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Estimating the Cost of Your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287263"/>
            <a:ext cx="9769153" cy="4952220"/>
          </a:xfrm>
        </p:spPr>
        <p:txBody>
          <a:bodyPr>
            <a:noAutofit/>
          </a:bodyPr>
          <a:lstStyle/>
          <a:p>
            <a:pPr marL="342900" lvl="0" indent="-342900" algn="just">
              <a:spcBef>
                <a:spcPts val="700"/>
              </a:spcBef>
              <a:spcAft>
                <a:spcPts val="7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Companies have people (e.g. the president of the company, his/her secretary, and so forth) and business functions (human resources, the law department, etc.) that do not work directly on the project. But these costs must be paid for too; every project in the company pays a pro‐rated share of these costs. The business specialist figures out the appropriate pro‐rated share of these costs for your task.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700"/>
              </a:spcBef>
              <a:spcAft>
                <a:spcPts val="7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sum of all these items forms the cost of the task; that is, what it will cost the company to do the work entailed in the task definition.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700"/>
              </a:spcBef>
              <a:spcAft>
                <a:spcPts val="7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We have now converted the schedule for one single task on our project to a cost estimate for that single task.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700"/>
              </a:spcBef>
              <a:spcAft>
                <a:spcPts val="7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project’s business manager can now add up the cost estimates for every task on the project, add in an additional amount of money in order to create a pool of resources that can be applied to correct problems that arise and then we have a cost estimate for our entire project.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700"/>
              </a:spcBef>
              <a:spcAft>
                <a:spcPts val="700"/>
              </a:spcAft>
            </a:pPr>
            <a:r>
              <a:rPr lang="en-US" sz="1800" dirty="0">
                <a:effectLst/>
                <a:latin typeface="Calibri" panose="020F0502020204030204" pitchFamily="34" charset="0"/>
                <a:ea typeface="Times New Roman" panose="02020603050405020304" pitchFamily="18" charset="0"/>
              </a:rPr>
              <a:t>The above only covers the costs of the task; it does not leave anything over that would allow the company to make a profit. When we add the profit to the cost, we obtain the price – that is, what we actually need to charge the customer for this work.</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812471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771192" y="226790"/>
            <a:ext cx="7614323"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Margin and Slack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As we discussed the importance of margin in the design: not designing our system so that it must operate at the very edge of its technical parameters. We used the example of a spacecraft: if the rocket booster is capable of lifting 1000 pounds to the correct orbit, we will design the spacecraft for a lesser weight, perhaps 950 pounds. That way, if things go wrong during the design and some articles end up weighing a bit more than planned, we can still deliver a spacecraft that weighs less than 1000 pounds and can therefore be lifted to the correct orbit. We must design with such margin for every technical and operational performance parameter.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800" dirty="0">
                <a:effectLst/>
                <a:latin typeface="Calibri" panose="020F0502020204030204" pitchFamily="34" charset="0"/>
                <a:ea typeface="Times New Roman" panose="02020603050405020304" pitchFamily="18" charset="0"/>
              </a:rPr>
              <a:t>In the same way, we must design our schedule to have margin too: not every task should abut against its neighbors; there should be gaps between many of the tasks. This schedule margin is called slack; the existence of such schedule slack is vital, in the same way, that the existence of a design margin is vital: it allows us to recover from the inevitable small delays in task completion. It is one of our cardinal roles, as the manager of an engineering project, to ensure that our schedules incorporate an appropriate amount of slack along each separate chain of tasks that comprise the schedule. Many of the software programs that are available to lay out your project schedule can calculate the slack along each chain within the schedule.</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35869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Calibrate Against Top‐Down Estimation Methods</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lnSpc>
                <a:spcPct val="103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But even with the three‐point estimates and the Monte Carlo simulations, most companies, and many customers, do not consider the bottom‐up methodology for schedule and cost adequate by itself. This is because these bottom‐up estimates may not be appropriately grounded in past experience, and therefore they may not be realistic. My experience is that people who are creating schedules and costs estimates for their tasks tend to be optimistic, and therefore they underestimate the time and cost of their tasks. How can we introduce some realism into the estimating process?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3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Fortunately, methods to accomplish this do exist. These methods are based on the idea that even if your project is creating something entirely new, most of the tasks you will be doing are in fact something that is similar to work that has been performed on a previously completed project.</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3000"/>
              </a:lnSpc>
              <a:spcBef>
                <a:spcPts val="600"/>
              </a:spcBef>
              <a:spcAft>
                <a:spcPts val="600"/>
              </a:spcAft>
            </a:pPr>
            <a:r>
              <a:rPr lang="en-US" sz="1900" dirty="0">
                <a:effectLst/>
                <a:latin typeface="Calibri" panose="020F0502020204030204" pitchFamily="34" charset="0"/>
                <a:ea typeface="Times New Roman" panose="02020603050405020304" pitchFamily="18" charset="0"/>
              </a:rPr>
              <a:t>This is a top‐down estimating approach; we are starting from the actual data from completed, previous entire projects, and using segments of those data to tell us information about actual productivity for both the entire project and parts of that project.</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0210586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Calibrate Against Top‐Down Estimation Methods</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619864" cy="4578633"/>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Good companies actually keep archives – organized as libraries – of information from previous projects (both successful and unsuccessful!). What was the original estimate for schedule and cost? How long did it actually take to finish? What did it cost when we actually finished? How many people did we bid? How many people did we actually use? These archives ought to be at the task level (or at least, at the lowest level of the work breakdown structure) so that you can see the details for individual pieces of work. You can then go into that archive and find six previous projects that built Kalman filter software, find out what each bid for schedule and cost, and find out what each actually entailed, in terms of schedule and cost. </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What we actually do then is to compare the duration and amount of effort by labor category for each task that we have estimated in our bottom‐up estimate against this library of historical actuals (man‐months, calendar months, and cost) for real previous tasks on real previous projects. If our bottom‐up estimates for this task are materially different from the historical data, we need to adjust those bottom‐up estimates to bring them more in line with the historic data (this is what brings realism into the estimating process!), and/or justify those differences. My advice is to beware of these justifications! Historical actual experience is almost always more accurate than the uncalibrated bottom-up estimates, which tend to be wildly optimistic.</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358314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Calibrate Against Top‐Down Estimation Methods</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731830" cy="4748419"/>
          </a:xfrm>
        </p:spPr>
        <p:txBody>
          <a:bodyPr>
            <a:noAutofit/>
          </a:bodyPr>
          <a:lstStyle/>
          <a:p>
            <a:pPr indent="450215" algn="just">
              <a:spcBef>
                <a:spcPts val="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historical actual results in these project libraries will also include what is called cost estimating relationships (e.g. what percentage of a task typically goes to systems engineering, software development, business management, quality assurance, and so forth). The aggregated bottom‐up estimate for your entire project should be compared to these historical experiences of what percentage of your project budget should be spent on each discipline too, and any significant deviations either corrected or justified. This will help you catch areas that you forgot in your work‐breakdown structure and in your estimation process.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use of these two types of top‐down modeling – both libraries of historical data from actual, previous projects (and it is vital, by the way, that such libraries include every project undertaken by an organization, not just the successful projects!) and parametric models of schedule and cost – to calibrate and adjust our bottom‐up estimates is an essential step toward creating credible estimates for schedule and cost.</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00" dirty="0">
                <a:effectLst/>
                <a:latin typeface="Calibri" panose="020F0502020204030204" pitchFamily="34" charset="0"/>
                <a:ea typeface="Times New Roman" panose="02020603050405020304" pitchFamily="18" charset="0"/>
              </a:rPr>
              <a:t>It is important for you to know that many customers will not even accept a proposal that does not include the calibration of the bottom‐up estimates for schedule and cost against these two types of top‐down estimates; they see these calibrations as essential for credibility. Many customers will also create their own top‐down estimates of the schedule and cost entailed in your proposal; if their estimates are materially different from your own, they are highly likely either to reject your proposal or to lower the score of your proposal because of a lack of credibility.</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319614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Calibrate Against Top‐Down Estimation Methods</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731830" cy="4748419"/>
          </a:xfrm>
        </p:spPr>
        <p:txBody>
          <a:bodyPr>
            <a:noAutofit/>
          </a:bodyPr>
          <a:lstStyle/>
          <a:p>
            <a:pPr indent="450215" algn="just">
              <a:lnSpc>
                <a:spcPct val="107000"/>
              </a:lnSpc>
              <a:spcBef>
                <a:spcPts val="0"/>
              </a:spcBef>
            </a:pPr>
            <a:r>
              <a:rPr lang="en-US" sz="1700" dirty="0">
                <a:latin typeface="Calibri" panose="020F0502020204030204" pitchFamily="34" charset="0"/>
                <a:cs typeface="Calibri" panose="020F0502020204030204" pitchFamily="34" charset="0"/>
              </a:rPr>
              <a:t>Don’t be unrealistic about how accurately we can estimate the cost of a large, complex engineering project that entails lots of new development. If you are in charge of creating a new type of engineered system, and you manage to finish it for no more than 25% over the original price estimate, you have done well. There are plenty of examples of such projects that have ended up at three to five times the original price, and finishing at 10 times the original price is not rare.</a:t>
            </a:r>
            <a:endParaRPr lang="ru-RU" sz="1700" dirty="0">
              <a:latin typeface="Calibri" panose="020F0502020204030204" pitchFamily="34" charset="0"/>
              <a:cs typeface="Calibri" panose="020F0502020204030204" pitchFamily="34" charset="0"/>
            </a:endParaRPr>
          </a:p>
          <a:p>
            <a:pPr indent="450215" algn="just">
              <a:lnSpc>
                <a:spcPct val="107000"/>
              </a:lnSpc>
              <a:spcBef>
                <a:spcPts val="0"/>
              </a:spcBef>
            </a:pPr>
            <a:r>
              <a:rPr lang="en-US" sz="1700" dirty="0">
                <a:latin typeface="Calibri" panose="020F0502020204030204" pitchFamily="34" charset="0"/>
                <a:cs typeface="Calibri" panose="020F0502020204030204" pitchFamily="34" charset="0"/>
              </a:rPr>
              <a:t>If you end up finishing your project at three times or more than your original bid price, this outcome will be bad for both you and your company. How do we avoid this? By basing the estimate for the new work on actual previous practice: as explained in this lesson, you break the work into small pieces, figure out which small pieces of previously completed successful projects these new pieces are most similar to, and use the actual cost from those experiences as the basis for the bid for each small piece on the new project. That is what the top‐down use of historical actual costs from the company’s library, or from a parametric cost model, provides. There is no other method that seems to work. Bottom‐up estimates are usually hopelessly optimistic.</a:t>
            </a:r>
          </a:p>
          <a:p>
            <a:pPr indent="450215" algn="just">
              <a:lnSpc>
                <a:spcPct val="107000"/>
              </a:lnSpc>
              <a:spcBef>
                <a:spcPts val="0"/>
              </a:spcBef>
            </a:pPr>
            <a:r>
              <a:rPr lang="en-US" sz="1700" dirty="0">
                <a:latin typeface="Calibri" panose="020F0502020204030204" pitchFamily="34" charset="0"/>
                <a:cs typeface="Calibri" panose="020F0502020204030204" pitchFamily="34" charset="0"/>
              </a:rPr>
              <a:t>There is another, related but vital lesson to be learned here: if your customer insists that you bid on such a contract with a lot of new development on a firm‐fixed bid, you and the company will lose your shirt. Do not accept firm-fixed-price contracts for development work. You can accept firm-fixed-price contracts for the production of articles, once the development and testing are complete.</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40563474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latin typeface="Calibri" panose="020F0502020204030204" pitchFamily="34" charset="0"/>
                <a:cs typeface="Calibri" panose="020F0502020204030204" pitchFamily="34" charset="0"/>
              </a:rPr>
              <a:t>Resource Leveling</a:t>
            </a:r>
            <a:endParaRPr lang="ru-RU" sz="35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815806" cy="4748419"/>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Let’s say that your engineering project is going to require about 400 people. You probably can’t get 400 people hired and assigned the day after you sign the contract; it will take time (most likely, several months) to accomplish all of that. Nor will you need exactly the same number of people throughout the duration of the project. In fact, not only will the number of people vary as the project progresses, but so will the mixture of skills that you need. For example, during some months you will need more software programmers; at other times you will need fewer software programmers but more testers.</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Your team created an estimate of the people required for each task, by skill discipline, and other factors. Your staff can turn that into a month‐by‐month staffing profile for your project (e.g. a simple histogram of the number of people who will work on your project each month). You can create specialized subsets of this staffing profile too; for example, histograms for the software development portion of the project, and so forth. What you will likely discover is that the original staffing profile has big jumps up and down from month to month. This is a problem: you cannot actually have the size and constituents of your staff vary so rapidly.</a:t>
            </a:r>
            <a:endParaRPr lang="en-US"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42389531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latin typeface="Calibri" panose="020F0502020204030204" pitchFamily="34" charset="0"/>
                <a:cs typeface="Calibri" panose="020F0502020204030204" pitchFamily="34" charset="0"/>
              </a:rPr>
              <a:t>Resource Leveling</a:t>
            </a:r>
            <a:endParaRPr lang="ru-RU" sz="35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815806" cy="4748419"/>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need a particular person for four months, but not for the fifth month, and then you need him again thereafter, you may find it impossible to find another project that will be able to employ that person for exactly that one month for which you do not need him. If you want this person to be available to you after that gap, you most likely have to keep that person, pay that person, and find something useful for that person to do during that one‐month gap.  That costs money – you must pay that person’s salary during that month! So, you have to smooth the staffing profile – make do with fewer people at times (and therefore extend the duration of the tasks on which they are working); keep people at times between gaps – and through these techniques eliminate the worst jumps up and down in staffing, thereby keeping the short‐term variation in staffing to a level that your human resources organization believes it can handle (which will not be very much!).</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Such resource leveling (sometimes called load leveling) is an essential step in the creation of a credible project schedule and cost estimate. Your management and your customer will consider the big jumps up and down to be inexecutable, and therefore a gigantic risk to your project. But performing such leveling will likely drive up your price and extend your schedule. Sometimes this effect is modest, but sometimes it is quite significant. You can- not, however, omit this step: the staffing profile must be leveled, so variations are small enough that your human resource organization can handle the rate of change.</a:t>
            </a:r>
            <a:endParaRPr lang="en-US"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3641782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Cost vs. Price</a:t>
            </a:r>
            <a:endParaRPr lang="ru-RU" sz="35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815806" cy="4748419"/>
          </a:xfrm>
        </p:spPr>
        <p:txBody>
          <a:bodyPr>
            <a:noAutofit/>
          </a:bodyPr>
          <a:lstStyle/>
          <a:p>
            <a:pPr indent="450215" algn="just">
              <a:spcBef>
                <a:spcPts val="0"/>
              </a:spcBef>
            </a:pPr>
            <a:r>
              <a:rPr lang="en-US" dirty="0">
                <a:effectLst/>
                <a:latin typeface="Calibri" panose="020F0502020204030204" pitchFamily="34" charset="0"/>
                <a:ea typeface="Times New Roman" panose="02020603050405020304" pitchFamily="18" charset="0"/>
              </a:rPr>
              <a:t>The last aspect of estimation that we will cover in this lesson is cost vs. price. Earlier in this lesson, we defined the cost of your project as the sum of all the elements that will cause you and your company to spend money – directly (such as salary and items that you purchase) and indirectly (such as employee benefits, facilities, corporate management, and so forth) in the performance of the work entailed in your project. If our company were to offer to do the work for that amount of money, however, we would (</a:t>
            </a:r>
            <a:r>
              <a:rPr lang="en-US" dirty="0" err="1">
                <a:effectLst/>
                <a:latin typeface="Calibri" panose="020F0502020204030204" pitchFamily="34" charset="0"/>
                <a:ea typeface="Times New Roman" panose="02020603050405020304" pitchFamily="18" charset="0"/>
              </a:rPr>
              <a:t>i</a:t>
            </a:r>
            <a:r>
              <a:rPr lang="en-US" dirty="0">
                <a:effectLst/>
                <a:latin typeface="Calibri" panose="020F0502020204030204" pitchFamily="34" charset="0"/>
                <a:ea typeface="Times New Roman" panose="02020603050405020304" pitchFamily="18" charset="0"/>
              </a:rPr>
              <a:t>) have no reserve against uncertainties (in a large project, we may not know in advance exactly what will go wrong, but we can be quite certain that some things will go wrong) and (ii) make no profit for the company and its shareholders. In exchange for doing a useful piece of work, the company is entitled to earn a reasonable rate of profit on its work. So, these two items – management reserve (a fund of money set aside to deal with problems as they arise on the project) and profit – must be added to the estimate for cost; it is the combined sum of cost + management reserve + desired profit that forms the amount we bid to the customer. This sum of cost + management reserve + desired profit is called the price. The price will be specified in the contract.</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9823128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Cost vs. Price</a:t>
            </a:r>
            <a:endParaRPr lang="ru-RU" sz="35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815806" cy="4748419"/>
          </a:xfrm>
        </p:spPr>
        <p:txBody>
          <a:bodyPr>
            <a:noAutofit/>
          </a:bodyPr>
          <a:lstStyle/>
          <a:p>
            <a:pPr marL="93663"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As we have seen, every project entails uncertainty in cost, and therefore uncertainty in price too. Some level of uncertainty will always remain. An important question then arises: which party holds the financial risk for this uncertainty? That is, if the project costs more to complete than planned, where does that extra money come from? There are many possible answers to this question, but the question will always be answered in the contract. Here are some possible answers: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algn="just">
              <a:buFont typeface="Arial" panose="020B0604020202020204" pitchFamily="34" charset="0"/>
              <a:buChar char="•"/>
            </a:pPr>
            <a:r>
              <a:rPr lang="en-US" dirty="0">
                <a:effectLst/>
                <a:latin typeface="Calibri" panose="020F0502020204030204" pitchFamily="34" charset="0"/>
                <a:ea typeface="Times New Roman" panose="02020603050405020304" pitchFamily="18" charset="0"/>
              </a:rPr>
              <a:t>It might be that the company doing the work holds all of the risk associated with the uncertainty about the cost. This is often called a fixed‐price contract. The contract defines a fixed dollar value that the customer will pay to the contractor, no matter how much or how little it actually costs the contractor to do the work. This makes sense if there is relatively little uncertainty involved in the work. Note that this is seldom, however, the case for complex engineering projects; such projects usually entail a lot of invention, and that implies significant uncertainty.</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662393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Cost vs. Price</a:t>
            </a:r>
            <a:endParaRPr lang="ru-RU" sz="35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91063"/>
            <a:ext cx="9815806" cy="4748419"/>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It might be that the customer buying the system holds all of the risk associated with the uncertainty about the cost. This is often called a cost‐reimbursable contract. The contract states that the customer will pay all proven costs (no matter what the amount) that relate to the work defined in the contract, plus an additional amount as profit (sometimes called fee). The amount of the profit might be calculated in any of several different ways: as a percentage of the final cost, as a fixed dollar amount, on some sort of sliding scale that rewards the contractor for finishing the work at a lower cost, or any other methods. This is appropriate for many complex engineering projects, because of the uncertainty entailed by their invention and complexity. Customers obviously prefer that the company holds this risk, rather than them, but it might be the case that no reputable company will sign a contract for the project unless the customer holds some or all of this risk.</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It might be that the customer and the company share the risk in some fashion. There are a large number of hybrids approaches wherein the parties to the contract share the risk associated with the cost of doing the work entailed in the contract. By sharing the risk, we mean that both the customer and the company doing the work will be responsible for some designated share of any extra money required to do the work. The formulas for computing the relevant shares can vary a lot, and at times can be very complicated.</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0674974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81944" y="226790"/>
            <a:ext cx="7903572" cy="1264273"/>
          </a:xfrm>
        </p:spPr>
        <p:txBody>
          <a:bodyPr>
            <a:noAutofit/>
          </a:bodyPr>
          <a:lstStyle/>
          <a:p>
            <a:pPr algn="r">
              <a:lnSpc>
                <a:spcPct val="107000"/>
              </a:lnSpc>
              <a:spcAft>
                <a:spcPts val="800"/>
              </a:spcAft>
            </a:pPr>
            <a:r>
              <a:rPr lang="en-US" sz="3500" b="1" dirty="0">
                <a:effectLst/>
                <a:latin typeface="Calibri" panose="020F0502020204030204" pitchFamily="34" charset="0"/>
                <a:ea typeface="Times New Roman" panose="02020603050405020304" pitchFamily="18" charset="0"/>
                <a:cs typeface="Calibri" panose="020F0502020204030204" pitchFamily="34" charset="0"/>
              </a:rPr>
              <a:t>Injecting Realism into Your Estimates:</a:t>
            </a:r>
            <a:br>
              <a:rPr lang="en-US" sz="3500" b="1" dirty="0">
                <a:latin typeface="Calibri" panose="020F0502020204030204" pitchFamily="34" charset="0"/>
                <a:ea typeface="Times New Roman" panose="02020603050405020304" pitchFamily="18" charset="0"/>
                <a:cs typeface="Times New Roman" panose="02020603050405020304" pitchFamily="18" charset="0"/>
              </a:rPr>
            </a:br>
            <a:r>
              <a:rPr lang="en-US" sz="3500" b="1" dirty="0">
                <a:effectLst/>
                <a:latin typeface="Calibri" panose="020F0502020204030204" pitchFamily="34" charset="0"/>
                <a:ea typeface="Times New Roman" panose="02020603050405020304" pitchFamily="18" charset="0"/>
              </a:rPr>
              <a:t>Cost vs. Price</a:t>
            </a:r>
            <a:endParaRPr lang="ru-RU" sz="35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660849"/>
            <a:ext cx="9354212" cy="4578633"/>
          </a:xfrm>
        </p:spPr>
        <p:txBody>
          <a:bodyPr>
            <a:noAutofit/>
          </a:bodyPr>
          <a:lstStyle/>
          <a:p>
            <a:pPr lvl="0" indent="450215" algn="just">
              <a:spcBef>
                <a:spcPts val="0"/>
              </a:spcBef>
            </a:pPr>
            <a:r>
              <a:rPr lang="en-US" sz="2200" dirty="0">
                <a:latin typeface="Calibri" panose="020F0502020204030204" pitchFamily="34" charset="0"/>
              </a:rPr>
              <a:t>There is an important psychological aspect of risk‐sharing too: if the customer forces the company doing the work to bear all of the financial risks, it creates an inherently adversarial aspect to the working relationship. This is because, inevitably, if the company is holding all of the risks, they will look for pieces of work that can be avoided so as to lessen the chance of the cost exceeding that which is the basis for the price in the contract. A smart customer will realize that this is not to their advantage; things are better for the customer when the interests between them and the company doing the work are more in alignment. This motivates the use of cost‐reimbursable contracts for complex engineering projects, usually with some type of hybrid approach to determining who pays any extra monies required, and the amount of profit, so as to create some sharing of the risk.</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1717771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287263"/>
            <a:ext cx="9769153"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manager of an engineering project requires that his/her team creates estimates for the schedule and cost of the project. This is one of your most important and most-watched tasks. But you do not actually do it, your subordinate managers do – you coordinate it.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Your employees must create these estimates, rather than you, so they believe in them. You must allow them to make real estimates, and not dictate the answer. You can mandate that they use particular estimating methodologies: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Includes structures and instructions for how the bottom‐up estimation should be prepared, including three‐point estimates for schedule and cost and (unless your project is really small) the use of Monte Carlo simulations for schedule and cost.</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Requirements for calibration of their bottom‐up estimates against both (</a:t>
            </a:r>
            <a:r>
              <a:rPr lang="en-US" dirty="0" err="1">
                <a:effectLst/>
                <a:latin typeface="Calibri" panose="020F0502020204030204" pitchFamily="34" charset="0"/>
                <a:ea typeface="Times New Roman" panose="02020603050405020304" pitchFamily="18" charset="0"/>
              </a:rPr>
              <a:t>i</a:t>
            </a:r>
            <a:r>
              <a:rPr lang="en-US" dirty="0">
                <a:effectLst/>
                <a:latin typeface="Calibri" panose="020F0502020204030204" pitchFamily="34" charset="0"/>
                <a:ea typeface="Times New Roman" panose="02020603050405020304" pitchFamily="18" charset="0"/>
              </a:rPr>
              <a:t>) previous actual project results and (ii) parametric models.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5902418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287263"/>
            <a:ext cx="9354213"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You can also provide the task managers who are preparing these estimates with target values (e.g. your aspirations for the schedule and cost of their tasks). And you should negotiate with them about the final values for their estimates. But in the end, you ought not to dictate the answer; you must reach a consensual, bi‐lateral agreement with each task manager – they must be allowed to work to estimates which they psychologically “own.” As a preview of this lesson: the task managers must psychologically “own” the estimates for their own tasks in order for them and their employees to feel motivated to succeed in the work. We want them to be motivated because the data indicates that motivated employees are far more productive than unmotivated employees.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You must ensure that the resulting schedule incorporates an appropriate amount of schedule slack along every chain of tasks. You will also be asked to make regular reports of your updated predictions for schedule and cost.</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7549745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63282" y="396576"/>
            <a:ext cx="7950225" cy="890686"/>
          </a:xfrm>
        </p:spPr>
        <p:txBody>
          <a:bodyPr>
            <a:noAutofit/>
          </a:bodyPr>
          <a:lstStyle/>
          <a:p>
            <a:pPr algn="r"/>
            <a:r>
              <a:rPr lang="en-US" sz="4000" b="1" dirty="0">
                <a:effectLst/>
                <a:latin typeface="Calibri" panose="020F0502020204030204" pitchFamily="34" charset="0"/>
                <a:ea typeface="Times New Roman" panose="02020603050405020304" pitchFamily="18" charset="0"/>
              </a:rPr>
              <a:t>The Intersection with Engineering</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2" y="1287263"/>
            <a:ext cx="9479905" cy="4952220"/>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Much of what we discussed in this lesson could apply in some ways to any project: a construction project, an artistic project, and so forth. But there are vital intersections with engineering that transform the processes described in this lesson into processes suitable for engineering projects. There are three principal such intersections: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Determining the actual interrelationship and dependencies among the tasks. That is, what inputs from other tasks does this particular task require? For engineering projects, this is largely a matter of engineering and technology considerations. Your company’s engineering processes, by defining typical sequences of activities, and the artifacts produced by each step on those sequences, will get you started, but the interrelationships and dependencies can only credibly be defined by people with the appropriate engineering background and skills.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creation of those three‐point estimates for schedule and cost. It is the details of the engineering and technology that will allow you to determine appropriate factors for the level of asymmetry that you should use in both magnitudes of deviation and probability of occurrence.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The calibration of the bottom‐up estimates against the two types of top‐down estimates (historic data from previously completed projects and parametric models). On an engineering project, these comparisons and assessments cannot be made without understanding the actual engineering issues involved.</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L5</a:t>
            </a:r>
            <a:endParaRPr lang="ru-RU" sz="3500" dirty="0">
              <a:solidFill>
                <a:schemeClr val="bg1"/>
              </a:solidFill>
            </a:endParaRPr>
          </a:p>
        </p:txBody>
      </p:sp>
    </p:spTree>
    <p:extLst>
      <p:ext uri="{BB962C8B-B14F-4D97-AF65-F5344CB8AC3E}">
        <p14:creationId xmlns:p14="http://schemas.microsoft.com/office/powerpoint/2010/main" val="23996890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834</TotalTime>
  <Words>8559</Words>
  <Application>Microsoft Office PowerPoint</Application>
  <PresentationFormat>Широкоэкранный</PresentationFormat>
  <Paragraphs>231</Paragraphs>
  <Slides>41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41</vt:i4>
      </vt:variant>
    </vt:vector>
  </HeadingPairs>
  <TitlesOfParts>
    <vt:vector size="47" baseType="lpstr">
      <vt:lpstr>Arial</vt:lpstr>
      <vt:lpstr>Calibri</vt:lpstr>
      <vt:lpstr>Century Gothic</vt:lpstr>
      <vt:lpstr>Symbol</vt:lpstr>
      <vt:lpstr>Wingdings 3</vt:lpstr>
      <vt:lpstr>Ион</vt:lpstr>
      <vt:lpstr>CREATING CREDIBLE PREDICTIONS FOR SCHEDULE AND COST: THE ACTIVITY NETWORK</vt:lpstr>
      <vt:lpstr>CREATING CREDIBLE PREDICTIONS FOR SCHEDULE AND COST: THE ACTIVITY NETWORK</vt:lpstr>
      <vt:lpstr>Setting the Stage</vt:lpstr>
      <vt:lpstr>Setting the Stage</vt:lpstr>
      <vt:lpstr>Setting the Stage</vt:lpstr>
      <vt:lpstr>Setting the Stage</vt:lpstr>
      <vt:lpstr>Setting the Stage</vt:lpstr>
      <vt:lpstr>Setting the Stage</vt:lpstr>
      <vt:lpstr>Setting the Stage</vt:lpstr>
      <vt:lpstr>Estimating the Schedule for Your Project</vt:lpstr>
      <vt:lpstr>Estimating the Schedule for Your Project</vt:lpstr>
      <vt:lpstr>Step 1: Define the Tasks</vt:lpstr>
      <vt:lpstr>Step 2: Identify the Interdependencies Between Tasks</vt:lpstr>
      <vt:lpstr>Step 2: Identify the Interdependencies Between Tasks</vt:lpstr>
      <vt:lpstr>Step 2: Identify the Interdependencies Between Tasks</vt:lpstr>
      <vt:lpstr>Step 2: Identify the Interdependencies Between Tasks</vt:lpstr>
      <vt:lpstr>Step 2: Identify the Interdependencies Between Tasks</vt:lpstr>
      <vt:lpstr>Step 3: Estimate, in a Statistical Fashion, the Duration of Each Task</vt:lpstr>
      <vt:lpstr>Step 3: Estimate, in a Statistical Fashion, the Duration of Each Task</vt:lpstr>
      <vt:lpstr>Step 3: Estimate, in a Statistical Fashion, the Duration of Each Task</vt:lpstr>
      <vt:lpstr>Step 3: Estimate, in a Statistical Fashion, the Duration of Each Task</vt:lpstr>
      <vt:lpstr>Step 4: Fixed Dates vs. Derived Dates</vt:lpstr>
      <vt:lpstr>Estimating the Cost of Your Project</vt:lpstr>
      <vt:lpstr>Estimating the Cost of Your Project</vt:lpstr>
      <vt:lpstr>Estimating the Cost of Your Project</vt:lpstr>
      <vt:lpstr>Injecting Realism into Your Estimates: Margin and Slack</vt:lpstr>
      <vt:lpstr>Injecting Realism into Your Estimates: Calibrate Against Top‐Down Estimation Methods</vt:lpstr>
      <vt:lpstr>Injecting Realism into Your Estimates: Calibrate Against Top‐Down Estimation Methods</vt:lpstr>
      <vt:lpstr>Injecting Realism into Your Estimates: Calibrate Against Top‐Down Estimation Methods</vt:lpstr>
      <vt:lpstr>Injecting Realism into Your Estimates: Calibrate Against Top‐Down Estimation Methods</vt:lpstr>
      <vt:lpstr>Injecting Realism into Your Estimates: Resource Leveling</vt:lpstr>
      <vt:lpstr>Injecting Realism into Your Estimates: Resource Leveling</vt:lpstr>
      <vt:lpstr>Injecting Realism into Your Estimates: Cost vs. Price</vt:lpstr>
      <vt:lpstr>Injecting Realism into Your Estimates: Cost vs. Price</vt:lpstr>
      <vt:lpstr>Injecting Realism into Your Estimates: Cost vs. Price</vt:lpstr>
      <vt:lpstr>Injecting Realism into Your Estimates: Cost vs. Price</vt:lpstr>
      <vt:lpstr>Your Role in All of This</vt:lpstr>
      <vt:lpstr>Your Role in All of This</vt:lpstr>
      <vt:lpstr>The Intersection with Engineering</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68</cp:revision>
  <dcterms:created xsi:type="dcterms:W3CDTF">2021-09-19T13:59:21Z</dcterms:created>
  <dcterms:modified xsi:type="dcterms:W3CDTF">2022-04-13T07:53:56Z</dcterms:modified>
</cp:coreProperties>
</file>