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431" r:id="rId5"/>
    <p:sldId id="366" r:id="rId6"/>
    <p:sldId id="432" r:id="rId7"/>
    <p:sldId id="367" r:id="rId8"/>
    <p:sldId id="433" r:id="rId9"/>
    <p:sldId id="434" r:id="rId10"/>
    <p:sldId id="435" r:id="rId11"/>
    <p:sldId id="436" r:id="rId12"/>
    <p:sldId id="437" r:id="rId13"/>
    <p:sldId id="438" r:id="rId14"/>
    <p:sldId id="439" r:id="rId15"/>
    <p:sldId id="440" r:id="rId16"/>
    <p:sldId id="441" r:id="rId17"/>
    <p:sldId id="442" r:id="rId18"/>
    <p:sldId id="443" r:id="rId19"/>
    <p:sldId id="444" r:id="rId20"/>
    <p:sldId id="445" r:id="rId21"/>
    <p:sldId id="446" r:id="rId22"/>
    <p:sldId id="447" r:id="rId23"/>
    <p:sldId id="448" r:id="rId24"/>
    <p:sldId id="449" r:id="rId25"/>
    <p:sldId id="450" r:id="rId26"/>
    <p:sldId id="451" r:id="rId27"/>
    <p:sldId id="452" r:id="rId28"/>
    <p:sldId id="453" r:id="rId29"/>
    <p:sldId id="454" r:id="rId30"/>
    <p:sldId id="455" r:id="rId31"/>
    <p:sldId id="456" r:id="rId32"/>
    <p:sldId id="457" r:id="rId33"/>
    <p:sldId id="458" r:id="rId34"/>
    <p:sldId id="459" r:id="rId35"/>
    <p:sldId id="460" r:id="rId36"/>
    <p:sldId id="461" r:id="rId37"/>
    <p:sldId id="462" r:id="rId38"/>
    <p:sldId id="463" r:id="rId39"/>
    <p:sldId id="464" r:id="rId40"/>
    <p:sldId id="465" r:id="rId41"/>
    <p:sldId id="466" r:id="rId42"/>
    <p:sldId id="365" r:id="rId43"/>
    <p:sldId id="307"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11.04.2022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11.04.2022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11.04.2022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11.04.2022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11.04.2022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11.04.2022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2"/>
            <a:ext cx="9259079" cy="783454"/>
          </a:xfrm>
        </p:spPr>
        <p:txBody>
          <a:bodyPr>
            <a:noAutofit/>
          </a:bodyPr>
          <a:lstStyle/>
          <a:p>
            <a:pPr algn="ctr">
              <a:lnSpc>
                <a:spcPct val="107000"/>
              </a:lnSpc>
              <a:spcAft>
                <a:spcPts val="800"/>
              </a:spcAft>
            </a:pPr>
            <a:r>
              <a:rPr lang="en-US" sz="3500" b="1" dirty="0">
                <a:effectLst/>
                <a:latin typeface="Calibri" panose="020F0502020204030204" pitchFamily="34" charset="0"/>
                <a:ea typeface="Calibri" panose="020F0502020204030204" pitchFamily="34" charset="0"/>
                <a:cs typeface="Times New Roman" panose="02020603050405020304" pitchFamily="18" charset="0"/>
              </a:rPr>
              <a:t>DRAWING VALID CONCLUSIONS FROM NUMBERS</a:t>
            </a:r>
            <a:endParaRPr lang="ru-RU" sz="3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6</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456634"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300" dirty="0">
                <a:effectLst/>
                <a:latin typeface="Calibri" panose="020F0502020204030204" pitchFamily="34" charset="0"/>
                <a:ea typeface="Calibri" panose="020F0502020204030204" pitchFamily="34" charset="0"/>
                <a:cs typeface="Times New Roman" panose="02020603050405020304" pitchFamily="18" charset="0"/>
              </a:rPr>
              <a:t>https://www.uschamberfoundation.org/blog/post/chamber-foundation-host-stem-roundtable/41765</a:t>
            </a:r>
            <a:endParaRPr lang="ru-RU" sz="1300" dirty="0"/>
          </a:p>
        </p:txBody>
      </p:sp>
      <p:pic>
        <p:nvPicPr>
          <p:cNvPr id="9" name="Рисунок 8">
            <a:extLst>
              <a:ext uri="{FF2B5EF4-FFF2-40B4-BE49-F238E27FC236}">
                <a16:creationId xmlns:a16="http://schemas.microsoft.com/office/drawing/2014/main" id="{E5C8B25C-5BA0-487C-9720-2EF51900554F}"/>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705879" y="1872956"/>
            <a:ext cx="7865706" cy="3872344"/>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254371"/>
            <a:ext cx="8036465" cy="1064673"/>
          </a:xfrm>
        </p:spPr>
        <p:txBody>
          <a:bodyPr>
            <a:noAutofit/>
          </a:bodyPr>
          <a:lstStyle/>
          <a:p>
            <a:pPr algn="ctr"/>
            <a:r>
              <a:rPr lang="en-US" sz="3500" b="1" kern="1800" dirty="0">
                <a:effectLst/>
                <a:latin typeface="Calibri" panose="020F0502020204030204" pitchFamily="34" charset="0"/>
                <a:ea typeface="Times New Roman" panose="02020603050405020304" pitchFamily="18" charset="0"/>
              </a:rPr>
              <a:t>DRAWING VALID CONCLUSIONS </a:t>
            </a:r>
            <a:br>
              <a:rPr lang="en-US" sz="3500" b="1" kern="1800" dirty="0">
                <a:effectLst/>
                <a:latin typeface="Calibri" panose="020F0502020204030204" pitchFamily="34" charset="0"/>
                <a:ea typeface="Times New Roman" panose="02020603050405020304" pitchFamily="18" charset="0"/>
              </a:rPr>
            </a:br>
            <a:r>
              <a:rPr lang="en-US" sz="3500" b="1" kern="1800" dirty="0">
                <a:effectLst/>
                <a:latin typeface="Calibri" panose="020F0502020204030204" pitchFamily="34" charset="0"/>
                <a:ea typeface="Times New Roman" panose="02020603050405020304" pitchFamily="18" charset="0"/>
              </a:rPr>
              <a:t>FROM NUMBERS</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1427585"/>
            <a:ext cx="9272329" cy="4895460"/>
          </a:xfrm>
        </p:spPr>
        <p:txBody>
          <a:bodyPr>
            <a:noAutofit/>
          </a:bodyPr>
          <a:lstStyle/>
          <a:p>
            <a:pPr algn="just"/>
            <a:r>
              <a:rPr lang="en-US" dirty="0">
                <a:effectLst/>
                <a:latin typeface="Calibri" panose="020F0502020204030204" pitchFamily="34" charset="0"/>
                <a:ea typeface="Times New Roman" panose="02020603050405020304" pitchFamily="18" charset="0"/>
              </a:rPr>
              <a:t>Invalid data and poor statistical methods can lead to bad decisions! There are many ways for an engineering project manager to make mistakes, but one of the most common and most insidious is through making logical and procedural mistakes that cause us to draw erroneous and invalid conclusions from quantifiable data, and as a result, making poor data‐based decisions. As engineers, you have to measure things, and then you often make decisions based on those numbers. For example, you predict when our project will be done, how much it will cost when it is done, and what the technical capabilities of our product will be. And you use those data to make decisions for our project. Whenever you use numbers, however, there is a chance for error: our measurements always involve uncertainties, a particular assumption is only true under certain circumstances, you may not have collected appropriate samples, and so forth. In this lesson, we learn the most common ways that you undermine our own credibility through poor data collection, errors in logic, procedural mistakes, your statistics, and other errors, and how you can instead use valid methods and strong statistics so as to create credible predictions for all of our project management roles and measures.</a:t>
            </a:r>
            <a:endParaRPr lang="ru-RU"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4000" b="1" dirty="0">
                <a:effectLst/>
                <a:latin typeface="Calibri" panose="020F0502020204030204" pitchFamily="34" charset="0"/>
                <a:ea typeface="Times New Roman" panose="02020603050405020304" pitchFamily="18" charset="0"/>
              </a:rPr>
              <a:t>In Engineering, </a:t>
            </a:r>
            <a:br>
              <a:rPr lang="en-US" sz="4000" b="1" dirty="0">
                <a:effectLst/>
                <a:latin typeface="Calibri" panose="020F0502020204030204" pitchFamily="34" charset="0"/>
                <a:ea typeface="Times New Roman" panose="02020603050405020304" pitchFamily="18" charset="0"/>
              </a:rPr>
            </a:br>
            <a:r>
              <a:rPr lang="en-US" sz="4000" b="1" dirty="0">
                <a:effectLst/>
                <a:latin typeface="Calibri" panose="020F0502020204030204" pitchFamily="34" charset="0"/>
                <a:ea typeface="Times New Roman" panose="02020603050405020304" pitchFamily="18" charset="0"/>
              </a:rPr>
              <a:t>You Must Make Measurements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511559"/>
            <a:ext cx="9657185" cy="2239347"/>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are engineers … and, as part of our job, you routinely measure things. Qualitative assessments are seldom adequate for our purposes; you most often instead must make use of quantitative data in our analysis and decision‐making.</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Most people, when they need to make measurements, don’t give the matter much thought. They just step on the scale, pull out a tape measure, or get out the air‐pressure gauge. In ordinary life, that might (or might not) be good enough. When you are making decisions about complex engineering processes, however, making measurements that can be the basis for useful decisions is much more complicated.</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5" name="Таблица 4">
            <a:extLst>
              <a:ext uri="{FF2B5EF4-FFF2-40B4-BE49-F238E27FC236}">
                <a16:creationId xmlns:a16="http://schemas.microsoft.com/office/drawing/2014/main" id="{6E5EEB20-F207-4E01-8C85-402A0290CEA8}"/>
              </a:ext>
            </a:extLst>
          </p:cNvPr>
          <p:cNvGraphicFramePr>
            <a:graphicFrameLocks noGrp="1"/>
          </p:cNvGraphicFramePr>
          <p:nvPr>
            <p:extLst>
              <p:ext uri="{D42A27DB-BD31-4B8C-83A1-F6EECF244321}">
                <p14:modId xmlns:p14="http://schemas.microsoft.com/office/powerpoint/2010/main" val="4161041945"/>
              </p:ext>
            </p:extLst>
          </p:nvPr>
        </p:nvGraphicFramePr>
        <p:xfrm>
          <a:off x="2206688" y="3853542"/>
          <a:ext cx="9116009" cy="2627630"/>
        </p:xfrm>
        <a:graphic>
          <a:graphicData uri="http://schemas.openxmlformats.org/drawingml/2006/table">
            <a:tbl>
              <a:tblPr firstRow="1" firstCol="1" lastRow="1" lastCol="1" bandRow="1" bandCol="1">
                <a:tableStyleId>{22838BEF-8BB2-4498-84A7-C5851F593DF1}</a:tableStyleId>
              </a:tblPr>
              <a:tblGrid>
                <a:gridCol w="2985797">
                  <a:extLst>
                    <a:ext uri="{9D8B030D-6E8A-4147-A177-3AD203B41FA5}">
                      <a16:colId xmlns:a16="http://schemas.microsoft.com/office/drawing/2014/main" val="3508404673"/>
                    </a:ext>
                  </a:extLst>
                </a:gridCol>
                <a:gridCol w="6130212">
                  <a:extLst>
                    <a:ext uri="{9D8B030D-6E8A-4147-A177-3AD203B41FA5}">
                      <a16:colId xmlns:a16="http://schemas.microsoft.com/office/drawing/2014/main" val="2905356995"/>
                    </a:ext>
                  </a:extLst>
                </a:gridCol>
              </a:tblGrid>
              <a:tr h="0">
                <a:tc>
                  <a:txBody>
                    <a:bodyPr/>
                    <a:lstStyle/>
                    <a:p>
                      <a:pPr marL="90170" marR="62230" algn="ctr">
                        <a:lnSpc>
                          <a:spcPct val="107000"/>
                        </a:lnSpc>
                        <a:spcAft>
                          <a:spcPts val="800"/>
                        </a:spcAft>
                      </a:pPr>
                      <a:r>
                        <a:rPr lang="en-US" sz="1500" dirty="0">
                          <a:effectLst/>
                        </a:rPr>
                        <a:t>Step</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ctr">
                        <a:lnSpc>
                          <a:spcPct val="107000"/>
                        </a:lnSpc>
                        <a:spcAft>
                          <a:spcPts val="800"/>
                        </a:spcAft>
                      </a:pPr>
                      <a:r>
                        <a:rPr lang="en-US" sz="1500" dirty="0">
                          <a:effectLst/>
                        </a:rPr>
                        <a:t>Discussion</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982722888"/>
                  </a:ext>
                </a:extLst>
              </a:tr>
              <a:tr h="0">
                <a:tc>
                  <a:txBody>
                    <a:bodyPr/>
                    <a:lstStyle/>
                    <a:p>
                      <a:pPr marL="90170" marR="62230" algn="ctr">
                        <a:lnSpc>
                          <a:spcPct val="107000"/>
                        </a:lnSpc>
                        <a:spcAft>
                          <a:spcPts val="800"/>
                        </a:spcAft>
                      </a:pPr>
                      <a:r>
                        <a:rPr lang="en-US" sz="1500" b="0" dirty="0">
                          <a:effectLst/>
                        </a:rPr>
                        <a:t>Decide what to measure</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500" b="0" dirty="0">
                          <a:effectLst/>
                        </a:rPr>
                        <a:t>What measurements do we need to take in order to provide the data that we will need to make a certain decision?</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5451248"/>
                  </a:ext>
                </a:extLst>
              </a:tr>
              <a:tr h="0">
                <a:tc>
                  <a:txBody>
                    <a:bodyPr/>
                    <a:lstStyle/>
                    <a:p>
                      <a:pPr marL="90170" marR="62230" algn="ctr">
                        <a:lnSpc>
                          <a:spcPct val="107000"/>
                        </a:lnSpc>
                        <a:spcAft>
                          <a:spcPts val="800"/>
                        </a:spcAft>
                      </a:pPr>
                      <a:r>
                        <a:rPr lang="en-US" sz="1500" b="0" dirty="0">
                          <a:effectLst/>
                        </a:rPr>
                        <a:t>Determine how accurately we need each item of data to be measured</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500" b="0" dirty="0">
                          <a:effectLst/>
                        </a:rPr>
                        <a:t>Do we need to know the weight to the nearest pound, or to some other degree of accuracy?</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24242817"/>
                  </a:ext>
                </a:extLst>
              </a:tr>
              <a:tr h="0">
                <a:tc>
                  <a:txBody>
                    <a:bodyPr/>
                    <a:lstStyle/>
                    <a:p>
                      <a:pPr marL="90170" marR="62230" algn="ctr">
                        <a:lnSpc>
                          <a:spcPct val="107000"/>
                        </a:lnSpc>
                        <a:spcAft>
                          <a:spcPts val="800"/>
                        </a:spcAft>
                      </a:pPr>
                      <a:r>
                        <a:rPr lang="en-US" sz="1500" b="0">
                          <a:effectLst/>
                        </a:rPr>
                        <a:t>How to achieve that accuracy of measurement</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500" b="0" dirty="0">
                          <a:effectLst/>
                        </a:rPr>
                        <a:t>Once we know how accurate we need to be, what tools and methods do we need to employ in order to achieve that accuracy?</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92457084"/>
                  </a:ext>
                </a:extLst>
              </a:tr>
              <a:tr h="0">
                <a:tc>
                  <a:txBody>
                    <a:bodyPr/>
                    <a:lstStyle/>
                    <a:p>
                      <a:pPr marL="90170" marR="62230" algn="ctr">
                        <a:lnSpc>
                          <a:spcPct val="107000"/>
                        </a:lnSpc>
                        <a:spcAft>
                          <a:spcPts val="800"/>
                        </a:spcAft>
                      </a:pPr>
                      <a:r>
                        <a:rPr lang="en-US" sz="1500" b="0">
                          <a:effectLst/>
                        </a:rPr>
                        <a:t>Determine how much data must be collected</a:t>
                      </a:r>
                      <a:endParaRPr lang="ru-RU" sz="15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500" b="0" dirty="0">
                          <a:effectLst/>
                        </a:rPr>
                        <a:t>Do we have to measure this item just once, or 10 times, or 1 000 000 times?</a:t>
                      </a:r>
                      <a:endParaRPr lang="ru-RU" sz="15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59851957"/>
                  </a:ext>
                </a:extLst>
              </a:tr>
            </a:tbl>
          </a:graphicData>
        </a:graphic>
      </p:graphicFrame>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06821" y="226789"/>
            <a:ext cx="7315744" cy="1191464"/>
          </a:xfrm>
        </p:spPr>
        <p:txBody>
          <a:bodyPr>
            <a:noAutofit/>
          </a:bodyPr>
          <a:lstStyle/>
          <a:p>
            <a:pPr algn="ctr"/>
            <a:r>
              <a:rPr lang="en-US" sz="4000" b="1" dirty="0">
                <a:effectLst/>
                <a:latin typeface="Calibri" panose="020F0502020204030204" pitchFamily="34" charset="0"/>
                <a:ea typeface="Times New Roman" panose="02020603050405020304" pitchFamily="18" charset="0"/>
              </a:rPr>
              <a:t>In Engineering, </a:t>
            </a:r>
            <a:br>
              <a:rPr lang="en-US" sz="4000" b="1" dirty="0">
                <a:effectLst/>
                <a:latin typeface="Calibri" panose="020F0502020204030204" pitchFamily="34" charset="0"/>
                <a:ea typeface="Times New Roman" panose="02020603050405020304" pitchFamily="18" charset="0"/>
              </a:rPr>
            </a:br>
            <a:r>
              <a:rPr lang="en-US" sz="4000" b="1" dirty="0">
                <a:effectLst/>
                <a:latin typeface="Calibri" panose="020F0502020204030204" pitchFamily="34" charset="0"/>
                <a:ea typeface="Times New Roman" panose="02020603050405020304" pitchFamily="18" charset="0"/>
              </a:rPr>
              <a:t>You Must Make Measurements</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8" name="Таблица 7">
            <a:extLst>
              <a:ext uri="{FF2B5EF4-FFF2-40B4-BE49-F238E27FC236}">
                <a16:creationId xmlns:a16="http://schemas.microsoft.com/office/drawing/2014/main" id="{D9417BD0-A785-44F9-909D-B4A38C3B4B08}"/>
              </a:ext>
            </a:extLst>
          </p:cNvPr>
          <p:cNvGraphicFramePr>
            <a:graphicFrameLocks noGrp="1"/>
          </p:cNvGraphicFramePr>
          <p:nvPr>
            <p:extLst>
              <p:ext uri="{D42A27DB-BD31-4B8C-83A1-F6EECF244321}">
                <p14:modId xmlns:p14="http://schemas.microsoft.com/office/powerpoint/2010/main" val="3782255905"/>
              </p:ext>
            </p:extLst>
          </p:nvPr>
        </p:nvGraphicFramePr>
        <p:xfrm>
          <a:off x="2211354" y="1576271"/>
          <a:ext cx="9302622" cy="4652140"/>
        </p:xfrm>
        <a:graphic>
          <a:graphicData uri="http://schemas.openxmlformats.org/drawingml/2006/table">
            <a:tbl>
              <a:tblPr firstRow="1" firstCol="1" lastRow="1" lastCol="1" bandRow="1" bandCol="1">
                <a:tableStyleId>{22838BEF-8BB2-4498-84A7-C5851F593DF1}</a:tableStyleId>
              </a:tblPr>
              <a:tblGrid>
                <a:gridCol w="2220687">
                  <a:extLst>
                    <a:ext uri="{9D8B030D-6E8A-4147-A177-3AD203B41FA5}">
                      <a16:colId xmlns:a16="http://schemas.microsoft.com/office/drawing/2014/main" val="3648047746"/>
                    </a:ext>
                  </a:extLst>
                </a:gridCol>
                <a:gridCol w="7081935">
                  <a:extLst>
                    <a:ext uri="{9D8B030D-6E8A-4147-A177-3AD203B41FA5}">
                      <a16:colId xmlns:a16="http://schemas.microsoft.com/office/drawing/2014/main" val="3276461660"/>
                    </a:ext>
                  </a:extLst>
                </a:gridCol>
              </a:tblGrid>
              <a:tr h="622762">
                <a:tc>
                  <a:txBody>
                    <a:bodyPr/>
                    <a:lstStyle/>
                    <a:p>
                      <a:pPr marL="90170" marR="62230" algn="ctr">
                        <a:lnSpc>
                          <a:spcPct val="107000"/>
                        </a:lnSpc>
                        <a:spcAft>
                          <a:spcPts val="800"/>
                        </a:spcAft>
                      </a:pPr>
                      <a:r>
                        <a:rPr lang="en-US" sz="1200" b="0">
                          <a:effectLst/>
                        </a:rPr>
                        <a:t>Determine how, where, and when to collect the data</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dirty="0">
                          <a:effectLst/>
                        </a:rPr>
                        <a:t>Under what conditions do we have to measure this item?</a:t>
                      </a:r>
                      <a:endParaRPr lang="ru-RU" sz="1200" b="0" dirty="0">
                        <a:effectLst/>
                      </a:endParaRPr>
                    </a:p>
                    <a:p>
                      <a:pPr marL="110490" marR="85090" algn="just">
                        <a:lnSpc>
                          <a:spcPct val="107000"/>
                        </a:lnSpc>
                        <a:spcAft>
                          <a:spcPts val="800"/>
                        </a:spcAft>
                      </a:pPr>
                      <a:r>
                        <a:rPr lang="en-US" sz="1200" b="0" dirty="0">
                          <a:effectLst/>
                        </a:rPr>
                        <a:t>What tools do we need to do so? What are the operational states of our system when it is valid to collect these data? Furthermore, at times it can be very difficult to separate the item of interest from other factors. For example, we might want to know how long something takes, but the item of interest is contained inside another process, and it is hard to see the actual start and stop of the item in which we are interested separate from that other process</a:t>
                      </a:r>
                      <a:endParaRPr lang="ru-RU"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22706523"/>
                  </a:ext>
                </a:extLst>
              </a:tr>
              <a:tr h="207825">
                <a:tc>
                  <a:txBody>
                    <a:bodyPr/>
                    <a:lstStyle/>
                    <a:p>
                      <a:pPr marL="90170" marR="62230" algn="ctr">
                        <a:lnSpc>
                          <a:spcPct val="107000"/>
                        </a:lnSpc>
                        <a:spcAft>
                          <a:spcPts val="800"/>
                        </a:spcAft>
                      </a:pPr>
                      <a:r>
                        <a:rPr lang="en-US" sz="1200" b="0">
                          <a:effectLst/>
                        </a:rPr>
                        <a:t>Understand the range of validity of the data</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a:effectLst/>
                        </a:rPr>
                        <a:t>Are the measurements we collected valid only at certain times? Over certain temperatures? Under certain combinations of input load to our system?</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051597468"/>
                  </a:ext>
                </a:extLst>
              </a:tr>
              <a:tr h="302749">
                <a:tc>
                  <a:txBody>
                    <a:bodyPr/>
                    <a:lstStyle/>
                    <a:p>
                      <a:pPr marL="90170" marR="62230" algn="ctr">
                        <a:lnSpc>
                          <a:spcPct val="107000"/>
                        </a:lnSpc>
                        <a:spcAft>
                          <a:spcPts val="800"/>
                        </a:spcAft>
                      </a:pPr>
                      <a:r>
                        <a:rPr lang="en-US" sz="1200" b="0">
                          <a:effectLst/>
                        </a:rPr>
                        <a:t>Validate and calibrate the data</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a:effectLst/>
                        </a:rPr>
                        <a:t>Is our weighing scale accurate?  Is our voltmeter accurate?</a:t>
                      </a:r>
                      <a:endParaRPr lang="ru-RU" sz="1200" b="0">
                        <a:effectLst/>
                      </a:endParaRPr>
                    </a:p>
                    <a:p>
                      <a:pPr marL="110490" marR="85090" algn="just">
                        <a:lnSpc>
                          <a:spcPct val="107000"/>
                        </a:lnSpc>
                        <a:spcAft>
                          <a:spcPts val="800"/>
                        </a:spcAft>
                      </a:pPr>
                      <a:r>
                        <a:rPr lang="en-US" sz="1200" b="0">
                          <a:effectLst/>
                        </a:rPr>
                        <a:t>How do we know?</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9367447"/>
                  </a:ext>
                </a:extLst>
              </a:tr>
              <a:tr h="302749">
                <a:tc>
                  <a:txBody>
                    <a:bodyPr/>
                    <a:lstStyle/>
                    <a:p>
                      <a:pPr marL="90170" marR="62230" algn="ctr">
                        <a:lnSpc>
                          <a:spcPct val="107000"/>
                        </a:lnSpc>
                        <a:spcAft>
                          <a:spcPts val="800"/>
                        </a:spcAft>
                      </a:pPr>
                      <a:r>
                        <a:rPr lang="en-US" sz="1200" b="0">
                          <a:effectLst/>
                        </a:rPr>
                        <a:t>Analyze the data</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a:effectLst/>
                        </a:rPr>
                        <a:t>What do the data indicate? Do the data suggest issues that we do not understand, and that must be tracked down before</a:t>
                      </a:r>
                      <a:endParaRPr lang="ru-RU" sz="1200" b="0">
                        <a:effectLst/>
                      </a:endParaRPr>
                    </a:p>
                    <a:p>
                      <a:pPr marL="110490" marR="85090" algn="just">
                        <a:lnSpc>
                          <a:spcPct val="107000"/>
                        </a:lnSpc>
                        <a:spcAft>
                          <a:spcPts val="800"/>
                        </a:spcAft>
                      </a:pPr>
                      <a:r>
                        <a:rPr lang="en-US" sz="1200" b="0">
                          <a:effectLst/>
                        </a:rPr>
                        <a:t>we can use the data to make decisions? Are there various alternate explanations for what the data appear to indicate?</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9478022"/>
                  </a:ext>
                </a:extLst>
              </a:tr>
              <a:tr h="409420">
                <a:tc>
                  <a:txBody>
                    <a:bodyPr/>
                    <a:lstStyle/>
                    <a:p>
                      <a:pPr marL="90170" marR="62230" algn="ctr">
                        <a:lnSpc>
                          <a:spcPct val="107000"/>
                        </a:lnSpc>
                        <a:spcAft>
                          <a:spcPts val="800"/>
                        </a:spcAft>
                      </a:pPr>
                      <a:r>
                        <a:rPr lang="en-US" sz="1200" b="0">
                          <a:effectLst/>
                        </a:rPr>
                        <a:t>Draw conclusions from the data</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a:effectLst/>
                        </a:rPr>
                        <a:t>What are the correct logic sequences that can lead to decisions?</a:t>
                      </a:r>
                      <a:endParaRPr lang="ru-RU" sz="1200" b="0">
                        <a:effectLst/>
                      </a:endParaRPr>
                    </a:p>
                    <a:p>
                      <a:pPr marL="110490" marR="85090" algn="just">
                        <a:lnSpc>
                          <a:spcPct val="107000"/>
                        </a:lnSpc>
                        <a:spcAft>
                          <a:spcPts val="800"/>
                        </a:spcAft>
                      </a:pPr>
                      <a:r>
                        <a:rPr lang="en-US" sz="1200" b="0">
                          <a:effectLst/>
                        </a:rPr>
                        <a:t>Where are we on solid ground, and where are we making judgments? What is the level of uncertainty involved, and what are the risks that could result from drawing the wrong conclusions?</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01413174"/>
                  </a:ext>
                </a:extLst>
              </a:tr>
              <a:tr h="314496">
                <a:tc>
                  <a:txBody>
                    <a:bodyPr/>
                    <a:lstStyle/>
                    <a:p>
                      <a:pPr marL="90170" marR="62230" algn="ctr">
                        <a:lnSpc>
                          <a:spcPct val="107000"/>
                        </a:lnSpc>
                        <a:spcAft>
                          <a:spcPts val="800"/>
                        </a:spcAft>
                      </a:pPr>
                      <a:r>
                        <a:rPr lang="en-US" sz="1200" b="0">
                          <a:effectLst/>
                        </a:rPr>
                        <a:t>Document the entire process, so that it could be reconstructed</a:t>
                      </a:r>
                      <a:endParaRPr lang="ru-RU" sz="12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110490" marR="85090" algn="just">
                        <a:lnSpc>
                          <a:spcPct val="107000"/>
                        </a:lnSpc>
                        <a:spcAft>
                          <a:spcPts val="800"/>
                        </a:spcAft>
                      </a:pPr>
                      <a:r>
                        <a:rPr lang="en-US" sz="1200" b="0" dirty="0">
                          <a:effectLst/>
                        </a:rPr>
                        <a:t>Engineering is an iterative process; many months from now, we may learn something that will cause us to want to make this measurement again, and compare the new result to the previous result. We therefore need to capture the process, tools, and data that we used to make this measurement</a:t>
                      </a:r>
                      <a:endParaRPr lang="ru-RU"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75774874"/>
                  </a:ext>
                </a:extLst>
              </a:tr>
            </a:tbl>
          </a:graphicData>
        </a:graphic>
      </p:graphicFrame>
      <p:sp>
        <p:nvSpPr>
          <p:cNvPr id="12" name="TextBox 11">
            <a:extLst>
              <a:ext uri="{FF2B5EF4-FFF2-40B4-BE49-F238E27FC236}">
                <a16:creationId xmlns:a16="http://schemas.microsoft.com/office/drawing/2014/main" id="{C3F17938-071A-48C8-81D9-1F19F51183D8}"/>
              </a:ext>
            </a:extLst>
          </p:cNvPr>
          <p:cNvSpPr txBox="1"/>
          <p:nvPr/>
        </p:nvSpPr>
        <p:spPr>
          <a:xfrm>
            <a:off x="5116674" y="6292657"/>
            <a:ext cx="3491982"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cs typeface="Times New Roman" panose="02020603050405020304" pitchFamily="18" charset="0"/>
              </a:rPr>
              <a:t>Table 1.</a:t>
            </a:r>
            <a:r>
              <a:rPr lang="en-US" sz="1600" dirty="0">
                <a:effectLst/>
                <a:latin typeface="Calibri" panose="020F0502020204030204" pitchFamily="34" charset="0"/>
                <a:ea typeface="Calibri" panose="020F0502020204030204" pitchFamily="34" charset="0"/>
                <a:cs typeface="Times New Roman" panose="02020603050405020304" pitchFamily="18" charset="0"/>
              </a:rPr>
              <a:t> The measurement processes.</a:t>
            </a:r>
            <a:endParaRPr lang="ru-RU" sz="1600" dirty="0"/>
          </a:p>
        </p:txBody>
      </p:sp>
    </p:spTree>
    <p:extLst>
      <p:ext uri="{BB962C8B-B14F-4D97-AF65-F5344CB8AC3E}">
        <p14:creationId xmlns:p14="http://schemas.microsoft.com/office/powerpoint/2010/main" val="4001962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Data and/or the Conclusions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are Often Wrong</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474237"/>
            <a:ext cx="9354212" cy="4765246"/>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In engineering and engineering project management, we inevitably and routinely make decisions based in part on quantitative data. It is therefore vitally important that the methods, tools, logic, and procedures that we use to collect, process, and assess those data – which are going to influence our decisions – be logically sound and correct. Once we have established this baseline of mistakes to avoid and analyses that we must perform in our role as managers of engineering projects.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This is a very common method by which people analyze a problem: they look at the set of all the provided information, they then select the subset of those items of information that they deem to be the most important, and make their decision based solely on those items, ignoring all of the other information that may be available (presumably, because they deem this information to be less important than the information upon which they based their decision). Unfortunately, this method is often completely invalid, and leads to incorrect conclusions and decisions.</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094595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Data and/or the Conclusions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are Often Wrong</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474237"/>
            <a:ext cx="9354212" cy="4765246"/>
          </a:xfrm>
        </p:spPr>
        <p:txBody>
          <a:bodyPr>
            <a:noAutofit/>
          </a:bodyPr>
          <a:lstStyle/>
          <a:p>
            <a:pPr indent="450215" algn="just">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this method is so easily proven to be wrong, why is it still very common? Human beings apparently hate the complexity and ambiguity of a situation with many pieces of information, and therefore we are evolutionarily conditioned to make an informal assessment regarding which piece(s) of information seems to be the important one(s), and prefer to make our decision based solely on those piece(s) of information that we deem to be important, ignoring the remaining pieces of information.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Unfortunately, there is something in mathematics that statisticians call a conditional probability; in such a situation, multiple pieces of information interact with each other, and a reasonable answer can only be arrived at if all the pieces of information are used and combined in the correct fashion, as we did above in deriving the correct answer.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Aft>
                <a:spcPts val="800"/>
              </a:spcAft>
            </a:pPr>
            <a:r>
              <a:rPr lang="en-US" sz="1800" dirty="0">
                <a:effectLst/>
                <a:latin typeface="Calibri" panose="020F0502020204030204" pitchFamily="34" charset="0"/>
                <a:ea typeface="Times New Roman" panose="02020603050405020304" pitchFamily="18" charset="0"/>
              </a:rPr>
              <a:t>Terms like statistics and conditional probability sound complex and arcane, and people often therefore anticipate that doing the analysis in an appropriately rigorous fashion is too hard. But, as we saw when we actually worked out the answer to our doctor problem, nothing more profound than some very basic logic and some simple arithmetic was actually needed to derive the correct answer.</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029845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The Fallacy of the Silent Evidence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07895" cy="4952220"/>
          </a:xfrm>
        </p:spPr>
        <p:txBody>
          <a:bodyPr>
            <a:noAutofit/>
          </a:bodyPr>
          <a:lstStyle/>
          <a:p>
            <a:pPr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If you only hear about successes, you will be misled – the failures may exist, but if you do not hear about them, you will misinterpret the likelihood of success (and of failure); what you need is a properly representative sample of the evidence, which will include both successes and failures.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There are many reasons why, in designing and analyzing our engineered systems, we might not see all of the negative evidence. One reason is that people do not like to report bad news. There are many others. So, in making design decisions for our engineered systems, we must take steps so as to be sure that we are in fact seeing all, or at least a properly representative sample, of the evidence, else we will fall victim to the fallacy of the silent evidence too.</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can now see that the fallacy of the silent evidence is why, in the previous lessons, I said that it is important that a company’s archive of past project performance includes all projects undertaken by the company, not just the successful projects.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960896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The Fallacy of the Silent Evidence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07895" cy="4952220"/>
          </a:xfrm>
        </p:spPr>
        <p:txBody>
          <a:bodyPr>
            <a:noAutofit/>
          </a:bodyPr>
          <a:lstStyle/>
          <a:p>
            <a:pPr algn="just">
              <a:lnSpc>
                <a:spcPct val="107000"/>
              </a:lnSpc>
              <a:spcAft>
                <a:spcPts val="800"/>
              </a:spcAft>
            </a:pPr>
            <a:r>
              <a:rPr lang="en-US" sz="1800" dirty="0">
                <a:effectLst/>
                <a:latin typeface="Calibri" panose="020F0502020204030204" pitchFamily="34" charset="0"/>
                <a:ea typeface="Times New Roman" panose="02020603050405020304" pitchFamily="18" charset="0"/>
              </a:rPr>
              <a:t>Here’s an example. Take an event that has two outcomes (a stock goes up or down, a sports team wins or loses, and so forth). Now send confident predictions to 2000 different people, in advance of the event – 1000 with one answer, and 1000 with the other answer. After the event has actually occurred, 1000 individual people will notice that you got that prediction correct. But they will not know about the 1000 people who simultaneously saw that you got it wrong. Now, send another two‐outcome prediction to the 1000 people to whom you previously sent the answer that by coincidence turned out to be right; 500 with one answer, 500 with the other answer. After that second event has occurred, there are now 500 people who saw you being correct two times in a row! But that result is still just a coincidence. Now do it eight more times. There will be a person who has seen you be correct 10 times in a row! If you ask for a testimonial from that person about your predictive ability, you may well get a very flattering statement attributing you with deep insight and amazing predictive skills. But that person has that impression only because he or she knows nothing about all of the other letters. In fact, of course, you were correct no more often than would be predicted by random chance. But all of that other evidence, that negative evidence, is hidden from that one person. This is the fallacy of the silent evidence. Many investment scams and consumer frauds work on this basis.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703246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474237"/>
            <a:ext cx="9647854" cy="4765246"/>
          </a:xfrm>
        </p:spPr>
        <p:txBody>
          <a:bodyPr>
            <a:noAutofit/>
          </a:bodyPr>
          <a:lstStyle/>
          <a:p>
            <a:pPr indent="450215" algn="just">
              <a:spcBef>
                <a:spcPts val="0"/>
              </a:spcBef>
            </a:pPr>
            <a:r>
              <a:rPr lang="en-US" sz="1770" dirty="0">
                <a:effectLst/>
                <a:latin typeface="Calibri" panose="020F0502020204030204" pitchFamily="34" charset="0"/>
                <a:ea typeface="Times New Roman" panose="02020603050405020304" pitchFamily="18" charset="0"/>
                <a:cs typeface="Calibri" panose="020F0502020204030204" pitchFamily="34" charset="0"/>
              </a:rPr>
              <a:t>The fallacy of the silent evidence affects the test programs of engineering projects in a very significant fashion. Recall the procedure that we described for a test program: you create test procedures that are designed to exercise the system in a manner that allows you to see if, under those particular circumstances, the system appears to operate in accordance with each requirement contained in the system’s specification. We appear to be making the assumption that, just because the system passed each requirement under some scripted and controlled circumstance, there are no flaws remaining in the system. This is obviously a case of both a round‐trip error and a “we see only white swans, so we therefore conclude that there is no such thing as a black swan” type of situation.</a:t>
            </a:r>
            <a:endParaRPr lang="en-US" sz="177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70" dirty="0">
                <a:effectLst/>
                <a:latin typeface="Calibri" panose="020F0502020204030204" pitchFamily="34" charset="0"/>
                <a:ea typeface="Times New Roman" panose="02020603050405020304" pitchFamily="18" charset="0"/>
              </a:rPr>
              <a:t>But this, of course, is not actually the case: our system still contains flaws (all human creations do), and some combination of conditions and stimuli will cause your system to fail, and perhaps to fail in a very serious manner. It is only the case that the evidence of such failures is thus far silent, because we have not looked for it; we designed our tests deliberately so that the system would pass! That is, we deliberately looked only for positive evidence. You must therefore find out where in your system those boundaries in operating conditions are whose crossing will cause these failures, and do so before you deliver the system, and then either correct those failure mechanisms, or establish limits on the use of your system. Just because you ran some tests and the system worked, does not imply that the system will not fail; it only demonstrates that it has not failed yet.</a:t>
            </a:r>
            <a:endParaRPr lang="ru-RU" sz="177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737730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5" name="Таблица 4">
            <a:extLst>
              <a:ext uri="{FF2B5EF4-FFF2-40B4-BE49-F238E27FC236}">
                <a16:creationId xmlns:a16="http://schemas.microsoft.com/office/drawing/2014/main" id="{0E4F61E6-A68B-4BF9-83A0-3284F9B53925}"/>
              </a:ext>
            </a:extLst>
          </p:cNvPr>
          <p:cNvGraphicFramePr>
            <a:graphicFrameLocks noGrp="1"/>
          </p:cNvGraphicFramePr>
          <p:nvPr>
            <p:extLst>
              <p:ext uri="{D42A27DB-BD31-4B8C-83A1-F6EECF244321}">
                <p14:modId xmlns:p14="http://schemas.microsoft.com/office/powerpoint/2010/main" val="3962731206"/>
              </p:ext>
            </p:extLst>
          </p:nvPr>
        </p:nvGraphicFramePr>
        <p:xfrm>
          <a:off x="2295331" y="1511461"/>
          <a:ext cx="9116008" cy="4940175"/>
        </p:xfrm>
        <a:graphic>
          <a:graphicData uri="http://schemas.openxmlformats.org/drawingml/2006/table">
            <a:tbl>
              <a:tblPr firstRow="1" firstCol="1" lastRow="1" lastCol="1" bandRow="1" bandCol="1">
                <a:tableStyleId>{16D9F66E-5EB9-4882-86FB-DCBF35E3C3E4}</a:tableStyleId>
              </a:tblPr>
              <a:tblGrid>
                <a:gridCol w="3032449">
                  <a:extLst>
                    <a:ext uri="{9D8B030D-6E8A-4147-A177-3AD203B41FA5}">
                      <a16:colId xmlns:a16="http://schemas.microsoft.com/office/drawing/2014/main" val="653938448"/>
                    </a:ext>
                  </a:extLst>
                </a:gridCol>
                <a:gridCol w="6083559">
                  <a:extLst>
                    <a:ext uri="{9D8B030D-6E8A-4147-A177-3AD203B41FA5}">
                      <a16:colId xmlns:a16="http://schemas.microsoft.com/office/drawing/2014/main" val="665850225"/>
                    </a:ext>
                  </a:extLst>
                </a:gridCol>
              </a:tblGrid>
              <a:tr h="115708">
                <a:tc gridSpan="2">
                  <a:txBody>
                    <a:bodyPr/>
                    <a:lstStyle/>
                    <a:p>
                      <a:pPr marL="90170" marR="85090" algn="ctr">
                        <a:lnSpc>
                          <a:spcPct val="107000"/>
                        </a:lnSpc>
                        <a:spcAft>
                          <a:spcPts val="800"/>
                        </a:spcAft>
                      </a:pPr>
                      <a:r>
                        <a:rPr lang="en-US" sz="1400">
                          <a:effectLst/>
                        </a:rPr>
                        <a:t>Common Mistakes in handling quantifiable data.</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hMerge="1">
                  <a:txBody>
                    <a:bodyPr/>
                    <a:lstStyle/>
                    <a:p>
                      <a:endParaRPr lang="ru-RU"/>
                    </a:p>
                  </a:txBody>
                  <a:tcPr/>
                </a:tc>
                <a:extLst>
                  <a:ext uri="{0D108BD9-81ED-4DB2-BD59-A6C34878D82A}">
                    <a16:rowId xmlns:a16="http://schemas.microsoft.com/office/drawing/2014/main" val="2358263061"/>
                  </a:ext>
                </a:extLst>
              </a:tr>
              <a:tr h="115708">
                <a:tc>
                  <a:txBody>
                    <a:bodyPr/>
                    <a:lstStyle/>
                    <a:p>
                      <a:pPr marL="90170" marR="85090" algn="ctr">
                        <a:lnSpc>
                          <a:spcPct val="107000"/>
                        </a:lnSpc>
                        <a:spcAft>
                          <a:spcPts val="800"/>
                        </a:spcAft>
                      </a:pPr>
                      <a:r>
                        <a:rPr lang="en-US" sz="1400">
                          <a:effectLst/>
                        </a:rPr>
                        <a:t>Type of mistake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5090" algn="ctr">
                        <a:lnSpc>
                          <a:spcPct val="107000"/>
                        </a:lnSpc>
                        <a:spcAft>
                          <a:spcPts val="800"/>
                        </a:spcAft>
                      </a:pPr>
                      <a:r>
                        <a:rPr lang="en-US" sz="1400">
                          <a:effectLst/>
                        </a:rPr>
                        <a:t>Discussion</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77119872"/>
                  </a:ext>
                </a:extLst>
              </a:tr>
              <a:tr h="237713">
                <a:tc>
                  <a:txBody>
                    <a:bodyPr/>
                    <a:lstStyle/>
                    <a:p>
                      <a:pPr marL="90170" marR="81915" algn="ctr">
                        <a:lnSpc>
                          <a:spcPct val="107000"/>
                        </a:lnSpc>
                        <a:spcAft>
                          <a:spcPts val="800"/>
                        </a:spcAft>
                      </a:pPr>
                      <a:r>
                        <a:rPr lang="en-US" sz="1400" b="0" dirty="0">
                          <a:effectLst/>
                        </a:rPr>
                        <a:t>What you are measuring may not be exactly what you think you are measuring</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a:effectLst/>
                        </a:rPr>
                        <a:t>Your measurement method may omit a portion of the item you seek to quantify, or include a bit of some other item</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41882815"/>
                  </a:ext>
                </a:extLst>
              </a:tr>
              <a:tr h="359718">
                <a:tc>
                  <a:txBody>
                    <a:bodyPr/>
                    <a:lstStyle/>
                    <a:p>
                      <a:pPr marL="90170" marR="81915" algn="ctr">
                        <a:lnSpc>
                          <a:spcPct val="107000"/>
                        </a:lnSpc>
                        <a:spcAft>
                          <a:spcPts val="800"/>
                        </a:spcAft>
                      </a:pPr>
                      <a:r>
                        <a:rPr lang="en-US" sz="1400" b="0" dirty="0">
                          <a:effectLst/>
                        </a:rPr>
                        <a:t>You underestimate the amount of error and noise in the data</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Every measurement includes errors, both systematic and random (“noise”). You must separate these errors from the item you wish to characterize (“signal”). If you do not, you are likely to mistake the change in the noise (especially random variations) for a change in the signal of interest</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883567961"/>
                  </a:ext>
                </a:extLst>
              </a:tr>
              <a:tr h="359718">
                <a:tc>
                  <a:txBody>
                    <a:bodyPr/>
                    <a:lstStyle/>
                    <a:p>
                      <a:pPr marL="90170" marR="81915" algn="ctr">
                        <a:lnSpc>
                          <a:spcPct val="107000"/>
                        </a:lnSpc>
                        <a:spcAft>
                          <a:spcPts val="800"/>
                        </a:spcAft>
                      </a:pPr>
                      <a:r>
                        <a:rPr lang="en-US" sz="1400" b="0">
                          <a:effectLst/>
                        </a:rPr>
                        <a:t>Failing to understand that the answer from the measurement might just be wrong</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The answer provided by a measurement or a test might just be wrong; there are false positives (the test says “yes” when the correct answer is “no”) and false negatives (the test says “no” when the correct answer is “yes”)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817413190"/>
                  </a:ext>
                </a:extLst>
              </a:tr>
              <a:tr h="359718">
                <a:tc>
                  <a:txBody>
                    <a:bodyPr/>
                    <a:lstStyle/>
                    <a:p>
                      <a:pPr marL="90170" marR="81915" algn="ctr">
                        <a:lnSpc>
                          <a:spcPct val="107000"/>
                        </a:lnSpc>
                        <a:spcAft>
                          <a:spcPts val="800"/>
                        </a:spcAft>
                      </a:pPr>
                      <a:r>
                        <a:rPr lang="en-US" sz="1400" b="0">
                          <a:effectLst/>
                        </a:rPr>
                        <a:t>Missing that the answer depends on a conditional probability</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You base your analysis and eventual decision on too few parameters, failing to notice the essential interconnection between parameters. This may come about through discarding some parameters, or failing to measure them</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60385657"/>
                  </a:ext>
                </a:extLst>
              </a:tr>
              <a:tr h="359718">
                <a:tc>
                  <a:txBody>
                    <a:bodyPr/>
                    <a:lstStyle/>
                    <a:p>
                      <a:pPr marL="90170" marR="81915" algn="ctr">
                        <a:lnSpc>
                          <a:spcPct val="107000"/>
                        </a:lnSpc>
                        <a:spcAft>
                          <a:spcPts val="800"/>
                        </a:spcAft>
                      </a:pPr>
                      <a:r>
                        <a:rPr lang="en-US" sz="1400" b="0">
                          <a:effectLst/>
                        </a:rPr>
                        <a:t>Assuming independence between measurements ignoring sequential effects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The expected outcome for 1000 people who each bet once in a casino is very different from that for a single person who bets 1000 times, because the initial conditions for the person who bets 1000 times change with each successive instance</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754236122"/>
                  </a:ext>
                </a:extLst>
              </a:tr>
            </a:tbl>
          </a:graphicData>
        </a:graphic>
      </p:graphicFrame>
    </p:spTree>
    <p:extLst>
      <p:ext uri="{BB962C8B-B14F-4D97-AF65-F5344CB8AC3E}">
        <p14:creationId xmlns:p14="http://schemas.microsoft.com/office/powerpoint/2010/main" val="704607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3" name="Таблица 2">
            <a:extLst>
              <a:ext uri="{FF2B5EF4-FFF2-40B4-BE49-F238E27FC236}">
                <a16:creationId xmlns:a16="http://schemas.microsoft.com/office/drawing/2014/main" id="{18D30EFD-8C43-4296-BD1E-8A5861BAEB3B}"/>
              </a:ext>
            </a:extLst>
          </p:cNvPr>
          <p:cNvGraphicFramePr>
            <a:graphicFrameLocks noGrp="1"/>
          </p:cNvGraphicFramePr>
          <p:nvPr>
            <p:extLst>
              <p:ext uri="{D42A27DB-BD31-4B8C-83A1-F6EECF244321}">
                <p14:modId xmlns:p14="http://schemas.microsoft.com/office/powerpoint/2010/main" val="3118961487"/>
              </p:ext>
            </p:extLst>
          </p:nvPr>
        </p:nvGraphicFramePr>
        <p:xfrm>
          <a:off x="2286000" y="1483609"/>
          <a:ext cx="9116007" cy="4848797"/>
        </p:xfrm>
        <a:graphic>
          <a:graphicData uri="http://schemas.openxmlformats.org/drawingml/2006/table">
            <a:tbl>
              <a:tblPr firstRow="1" firstCol="1" lastRow="1" lastCol="1" bandRow="1" bandCol="1">
                <a:tableStyleId>{16D9F66E-5EB9-4882-86FB-DCBF35E3C3E4}</a:tableStyleId>
              </a:tblPr>
              <a:tblGrid>
                <a:gridCol w="2565918">
                  <a:extLst>
                    <a:ext uri="{9D8B030D-6E8A-4147-A177-3AD203B41FA5}">
                      <a16:colId xmlns:a16="http://schemas.microsoft.com/office/drawing/2014/main" val="115837934"/>
                    </a:ext>
                  </a:extLst>
                </a:gridCol>
                <a:gridCol w="6550089">
                  <a:extLst>
                    <a:ext uri="{9D8B030D-6E8A-4147-A177-3AD203B41FA5}">
                      <a16:colId xmlns:a16="http://schemas.microsoft.com/office/drawing/2014/main" val="4101777489"/>
                    </a:ext>
                  </a:extLst>
                </a:gridCol>
              </a:tblGrid>
              <a:tr h="735741">
                <a:tc>
                  <a:txBody>
                    <a:bodyPr/>
                    <a:lstStyle/>
                    <a:p>
                      <a:pPr marL="90170" marR="81915" algn="ctr">
                        <a:lnSpc>
                          <a:spcPct val="107000"/>
                        </a:lnSpc>
                        <a:spcAft>
                          <a:spcPts val="800"/>
                        </a:spcAft>
                      </a:pPr>
                      <a:r>
                        <a:rPr lang="en-US" sz="1400" b="0" dirty="0">
                          <a:effectLst/>
                        </a:rPr>
                        <a:t>Using ineffective or weak statistics as a basis for evaluation</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The most common statistic in use is comparing a current measurement to a single prior measurement, and inferring a trend (and a cause for that trend) from that change. For example, comparing last month’s budget prediction to this month’s budget prediction, this quarter’s company profits to last quarter’s, etc.</a:t>
                      </a:r>
                      <a:endParaRPr lang="ru-RU" sz="1400" b="0" dirty="0">
                        <a:effectLst/>
                      </a:endParaRPr>
                    </a:p>
                    <a:p>
                      <a:pPr marL="90805" marR="85090" algn="just">
                        <a:lnSpc>
                          <a:spcPct val="107000"/>
                        </a:lnSpc>
                        <a:spcAft>
                          <a:spcPts val="800"/>
                        </a:spcAft>
                      </a:pPr>
                      <a:r>
                        <a:rPr lang="en-US" sz="1400" b="0" dirty="0">
                          <a:effectLst/>
                        </a:rPr>
                        <a:t>This statistic, however, has almost no predictive power; there are better, stronger statistics that should be used instead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358202457"/>
                  </a:ext>
                </a:extLst>
              </a:tr>
              <a:tr h="507214">
                <a:tc>
                  <a:txBody>
                    <a:bodyPr/>
                    <a:lstStyle/>
                    <a:p>
                      <a:pPr marL="90170" marR="81915" algn="ctr">
                        <a:lnSpc>
                          <a:spcPct val="107000"/>
                        </a:lnSpc>
                        <a:spcAft>
                          <a:spcPts val="800"/>
                        </a:spcAft>
                      </a:pPr>
                      <a:r>
                        <a:rPr lang="en-US" sz="1400" b="0">
                          <a:effectLst/>
                        </a:rPr>
                        <a:t>Using data outside its range of applicability</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We often collect real data, and then we extrapolate that result to different conditions (the data collected might have been about red cars, but we are drawing a conclusion about blue cars). This works at times, but is disastrous at other times. Based on an experiment where you cooled water from 70 °F to 60 °F to 50 °F to 40 °F, what would you predict about continuing to cool the water to 30 °F?</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724460689"/>
                  </a:ext>
                </a:extLst>
              </a:tr>
              <a:tr h="507214">
                <a:tc>
                  <a:txBody>
                    <a:bodyPr/>
                    <a:lstStyle/>
                    <a:p>
                      <a:pPr marL="90170" marR="81915" algn="ctr">
                        <a:lnSpc>
                          <a:spcPct val="107000"/>
                        </a:lnSpc>
                        <a:spcAft>
                          <a:spcPts val="800"/>
                        </a:spcAft>
                      </a:pPr>
                      <a:r>
                        <a:rPr lang="en-US" sz="1400" b="0">
                          <a:effectLst/>
                        </a:rPr>
                        <a:t>Not collecting repeated data on a meaningful time frame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There is no point in making measurements at a rate significantly faster than the underlying phenomena can actually change. If you were monitoring your weight in order to see if your new diet and exercise regime was effective, you would not weigh yourself every five minutes. If you did so, almost all of the change that you detected would just be noise, not an actual change in the signal of interest</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69305844"/>
                  </a:ext>
                </a:extLst>
              </a:tr>
              <a:tr h="121831">
                <a:tc>
                  <a:txBody>
                    <a:bodyPr/>
                    <a:lstStyle/>
                    <a:p>
                      <a:pPr marL="90170" marR="81915" algn="ctr">
                        <a:lnSpc>
                          <a:spcPct val="107000"/>
                        </a:lnSpc>
                        <a:spcAft>
                          <a:spcPts val="800"/>
                        </a:spcAft>
                      </a:pPr>
                      <a:r>
                        <a:rPr lang="en-US" sz="1400" b="0">
                          <a:effectLst/>
                        </a:rPr>
                        <a:t>Poor selection of data</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Selecting data that are not truly representative of your operating conditions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617837373"/>
                  </a:ext>
                </a:extLst>
              </a:tr>
            </a:tbl>
          </a:graphicData>
        </a:graphic>
      </p:graphicFrame>
    </p:spTree>
    <p:extLst>
      <p:ext uri="{BB962C8B-B14F-4D97-AF65-F5344CB8AC3E}">
        <p14:creationId xmlns:p14="http://schemas.microsoft.com/office/powerpoint/2010/main" val="3557676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5" name="Таблица 4">
            <a:extLst>
              <a:ext uri="{FF2B5EF4-FFF2-40B4-BE49-F238E27FC236}">
                <a16:creationId xmlns:a16="http://schemas.microsoft.com/office/drawing/2014/main" id="{9646B0B0-CABF-4B22-BE21-1576D0A1EE63}"/>
              </a:ext>
            </a:extLst>
          </p:cNvPr>
          <p:cNvGraphicFramePr>
            <a:graphicFrameLocks noGrp="1"/>
          </p:cNvGraphicFramePr>
          <p:nvPr>
            <p:extLst>
              <p:ext uri="{D42A27DB-BD31-4B8C-83A1-F6EECF244321}">
                <p14:modId xmlns:p14="http://schemas.microsoft.com/office/powerpoint/2010/main" val="2642481124"/>
              </p:ext>
            </p:extLst>
          </p:nvPr>
        </p:nvGraphicFramePr>
        <p:xfrm>
          <a:off x="2267339" y="1632267"/>
          <a:ext cx="9116006" cy="4517200"/>
        </p:xfrm>
        <a:graphic>
          <a:graphicData uri="http://schemas.openxmlformats.org/drawingml/2006/table">
            <a:tbl>
              <a:tblPr firstRow="1" firstCol="1" bandRow="1">
                <a:tableStyleId>{16D9F66E-5EB9-4882-86FB-DCBF35E3C3E4}</a:tableStyleId>
              </a:tblPr>
              <a:tblGrid>
                <a:gridCol w="2463281">
                  <a:extLst>
                    <a:ext uri="{9D8B030D-6E8A-4147-A177-3AD203B41FA5}">
                      <a16:colId xmlns:a16="http://schemas.microsoft.com/office/drawing/2014/main" val="170285023"/>
                    </a:ext>
                  </a:extLst>
                </a:gridCol>
                <a:gridCol w="6652725">
                  <a:extLst>
                    <a:ext uri="{9D8B030D-6E8A-4147-A177-3AD203B41FA5}">
                      <a16:colId xmlns:a16="http://schemas.microsoft.com/office/drawing/2014/main" val="2077600779"/>
                    </a:ext>
                  </a:extLst>
                </a:gridCol>
              </a:tblGrid>
              <a:tr h="496624">
                <a:tc>
                  <a:txBody>
                    <a:bodyPr/>
                    <a:lstStyle/>
                    <a:p>
                      <a:pPr marL="90170" marR="81915" algn="ctr">
                        <a:lnSpc>
                          <a:spcPct val="107000"/>
                        </a:lnSpc>
                        <a:spcAft>
                          <a:spcPts val="800"/>
                        </a:spcAft>
                      </a:pPr>
                      <a:r>
                        <a:rPr lang="en-US" sz="1400" b="0">
                          <a:effectLst/>
                        </a:rPr>
                        <a:t>Changing the data or the measurement approach during collection</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If you change the way you collect the data mid-stream, there may be no valid way to compare data collected by the first method from data collected by the second method. And, of course, doing things that allow the data actually to change (e.g. the temperature at which we collect samples is allowed to vary, etc.) invalidates comparison too</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221936146"/>
                  </a:ext>
                </a:extLst>
              </a:tr>
              <a:tr h="1447376">
                <a:tc>
                  <a:txBody>
                    <a:bodyPr/>
                    <a:lstStyle/>
                    <a:p>
                      <a:pPr marL="90170" marR="81915" algn="ctr">
                        <a:lnSpc>
                          <a:spcPct val="107000"/>
                        </a:lnSpc>
                        <a:spcAft>
                          <a:spcPts val="800"/>
                        </a:spcAft>
                      </a:pPr>
                      <a:r>
                        <a:rPr lang="en-US" sz="1400" b="0">
                          <a:effectLst/>
                        </a:rPr>
                        <a:t>The limit of the utility of examples (the problem of induction)</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In the real world, no number of observations of a positive phenomenon constitutes a proof that that phenomenon is always true.</a:t>
                      </a:r>
                      <a:endParaRPr lang="ru-RU" sz="1400" b="0" dirty="0">
                        <a:effectLst/>
                      </a:endParaRPr>
                    </a:p>
                    <a:p>
                      <a:pPr marL="90805" marR="85090" algn="just">
                        <a:lnSpc>
                          <a:spcPct val="107000"/>
                        </a:lnSpc>
                        <a:spcAft>
                          <a:spcPts val="800"/>
                        </a:spcAft>
                      </a:pPr>
                      <a:r>
                        <a:rPr lang="en-US" sz="1400" b="0" dirty="0">
                          <a:effectLst/>
                        </a:rPr>
                        <a:t>Yet a single negative observation constitutes a proof that it is not always true. You may observe thousands of swans, and they may all be white, but this does not and cannot prove that all swans are white.</a:t>
                      </a:r>
                      <a:endParaRPr lang="ru-RU" sz="1400" b="0" dirty="0">
                        <a:effectLst/>
                      </a:endParaRPr>
                    </a:p>
                    <a:p>
                      <a:pPr marL="90805" marR="85090" algn="just">
                        <a:lnSpc>
                          <a:spcPct val="107000"/>
                        </a:lnSpc>
                        <a:spcAft>
                          <a:spcPts val="800"/>
                        </a:spcAft>
                      </a:pPr>
                      <a:r>
                        <a:rPr lang="en-US" sz="1400" b="0" dirty="0">
                          <a:effectLst/>
                        </a:rPr>
                        <a:t>In contrast, a single instance of an observation of a black swan constitutes proof that the statement “all swans are white” is wrong. In the world of formal mathematics, there is a rigorous principle called induction which can be used to establish a general principle from a set of examples, but this technique is valid only within the formal (and artificial) constraints of an appropriate mathematical construct; the real world never complies with such formal mathematical constraints. The existence of a valid principle of induction in mathematics causes people to (invalidly) attempt to apply induction to the real world</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37745116"/>
                  </a:ext>
                </a:extLst>
              </a:tr>
            </a:tbl>
          </a:graphicData>
        </a:graphic>
      </p:graphicFrame>
    </p:spTree>
    <p:extLst>
      <p:ext uri="{BB962C8B-B14F-4D97-AF65-F5344CB8AC3E}">
        <p14:creationId xmlns:p14="http://schemas.microsoft.com/office/powerpoint/2010/main" val="24227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3" name="Таблица 2">
            <a:extLst>
              <a:ext uri="{FF2B5EF4-FFF2-40B4-BE49-F238E27FC236}">
                <a16:creationId xmlns:a16="http://schemas.microsoft.com/office/drawing/2014/main" id="{E28BA3B8-D239-4AC9-934A-F8D1895F66E1}"/>
              </a:ext>
            </a:extLst>
          </p:cNvPr>
          <p:cNvGraphicFramePr>
            <a:graphicFrameLocks noGrp="1"/>
          </p:cNvGraphicFramePr>
          <p:nvPr>
            <p:extLst>
              <p:ext uri="{D42A27DB-BD31-4B8C-83A1-F6EECF244321}">
                <p14:modId xmlns:p14="http://schemas.microsoft.com/office/powerpoint/2010/main" val="3687099364"/>
              </p:ext>
            </p:extLst>
          </p:nvPr>
        </p:nvGraphicFramePr>
        <p:xfrm>
          <a:off x="2220686" y="1616979"/>
          <a:ext cx="9116006" cy="4518916"/>
        </p:xfrm>
        <a:graphic>
          <a:graphicData uri="http://schemas.openxmlformats.org/drawingml/2006/table">
            <a:tbl>
              <a:tblPr firstRow="1" firstCol="1" bandRow="1">
                <a:tableStyleId>{16D9F66E-5EB9-4882-86FB-DCBF35E3C3E4}</a:tableStyleId>
              </a:tblPr>
              <a:tblGrid>
                <a:gridCol w="2593910">
                  <a:extLst>
                    <a:ext uri="{9D8B030D-6E8A-4147-A177-3AD203B41FA5}">
                      <a16:colId xmlns:a16="http://schemas.microsoft.com/office/drawing/2014/main" val="4060053017"/>
                    </a:ext>
                  </a:extLst>
                </a:gridCol>
                <a:gridCol w="6522096">
                  <a:extLst>
                    <a:ext uri="{9D8B030D-6E8A-4147-A177-3AD203B41FA5}">
                      <a16:colId xmlns:a16="http://schemas.microsoft.com/office/drawing/2014/main" val="3590398156"/>
                    </a:ext>
                  </a:extLst>
                </a:gridCol>
              </a:tblGrid>
              <a:tr h="241180">
                <a:tc>
                  <a:txBody>
                    <a:bodyPr/>
                    <a:lstStyle/>
                    <a:p>
                      <a:pPr marL="90170" marR="81915" algn="ctr">
                        <a:lnSpc>
                          <a:spcPct val="107000"/>
                        </a:lnSpc>
                        <a:spcAft>
                          <a:spcPts val="800"/>
                        </a:spcAft>
                      </a:pPr>
                      <a:r>
                        <a:rPr lang="en-US" sz="1400" b="0">
                          <a:effectLst/>
                        </a:rPr>
                        <a:t>Attribution bias</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a:effectLst/>
                        </a:rPr>
                        <a:t>We attribute our successes to skills and knowledge, rather than to random chance. We attribute our failures to rare-but-random events, rather than to a lack of skills or knowledge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94454645"/>
                  </a:ext>
                </a:extLst>
              </a:tr>
              <a:tr h="241300">
                <a:tc>
                  <a:txBody>
                    <a:bodyPr/>
                    <a:lstStyle/>
                    <a:p>
                      <a:pPr marL="90170" marR="81915" algn="ctr">
                        <a:lnSpc>
                          <a:spcPct val="107000"/>
                        </a:lnSpc>
                        <a:spcAft>
                          <a:spcPts val="800"/>
                        </a:spcAft>
                      </a:pPr>
                      <a:r>
                        <a:rPr lang="en-US" sz="1400" b="0">
                          <a:effectLst/>
                        </a:rPr>
                        <a:t>Path dependence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a:effectLst/>
                        </a:rPr>
                        <a:t>We “fall in love” with the path of reasoning that we used to arrive at an answer, and refuse to adjust that answer even in the face of additional, contradictory evidence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55041787"/>
                  </a:ext>
                </a:extLst>
              </a:tr>
              <a:tr h="241300">
                <a:tc>
                  <a:txBody>
                    <a:bodyPr/>
                    <a:lstStyle/>
                    <a:p>
                      <a:pPr marL="90170" marR="81915" algn="ctr">
                        <a:lnSpc>
                          <a:spcPct val="107000"/>
                        </a:lnSpc>
                        <a:spcAft>
                          <a:spcPts val="800"/>
                        </a:spcAft>
                      </a:pPr>
                      <a:r>
                        <a:rPr lang="en-US" sz="1400" b="0">
                          <a:effectLst/>
                        </a:rPr>
                        <a:t>The fallacy of the silent evidence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a:effectLst/>
                        </a:rPr>
                        <a:t>We see what appears to be a compelling set of evidence in favor of a proposition, but we fail to notice that all of the contradictory evidence has been omitted from our sample</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288351863"/>
                  </a:ext>
                </a:extLst>
              </a:tr>
              <a:tr h="860220">
                <a:tc>
                  <a:txBody>
                    <a:bodyPr/>
                    <a:lstStyle/>
                    <a:p>
                      <a:pPr marL="90170" marR="81915" algn="ctr">
                        <a:lnSpc>
                          <a:spcPct val="107000"/>
                        </a:lnSpc>
                        <a:spcAft>
                          <a:spcPts val="800"/>
                        </a:spcAft>
                      </a:pPr>
                      <a:r>
                        <a:rPr lang="en-US" sz="1400" b="0">
                          <a:effectLst/>
                        </a:rPr>
                        <a:t>Round-trip error</a:t>
                      </a:r>
                      <a:endParaRPr lang="ru-RU" sz="14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400" b="0" dirty="0">
                          <a:effectLst/>
                        </a:rPr>
                        <a:t>The tendency to confuse the condition “no evidence of flaws in our system” with the condition “there is evidence that there are no flaws in our system.” These are not interchangeable statements! The condition of “no evidence of flaws” is often observable in real life (e.g. a patient no longer presents any visible indications of having cancer), whereas the condition “there is evidence that there are no flaws in our system” is very rare (essentially existing only in formal mathematical proofs). This latter condition would correspond to a patient truly being “cancer-free,” a very different condition than that of merely no longer presenting any visible indications of having cancer. Some doctors (but not all!) have learned not to confuse these two conditions</a:t>
                      </a:r>
                      <a:endParaRPr lang="ru-RU"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561628202"/>
                  </a:ext>
                </a:extLst>
              </a:tr>
            </a:tbl>
          </a:graphicData>
        </a:graphic>
      </p:graphicFrame>
    </p:spTree>
    <p:extLst>
      <p:ext uri="{BB962C8B-B14F-4D97-AF65-F5344CB8AC3E}">
        <p14:creationId xmlns:p14="http://schemas.microsoft.com/office/powerpoint/2010/main" val="2821464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graphicFrame>
        <p:nvGraphicFramePr>
          <p:cNvPr id="5" name="Таблица 4">
            <a:extLst>
              <a:ext uri="{FF2B5EF4-FFF2-40B4-BE49-F238E27FC236}">
                <a16:creationId xmlns:a16="http://schemas.microsoft.com/office/drawing/2014/main" id="{D64F8FFC-0CED-41DF-8998-3BD02466BFA3}"/>
              </a:ext>
            </a:extLst>
          </p:cNvPr>
          <p:cNvGraphicFramePr>
            <a:graphicFrameLocks noGrp="1"/>
          </p:cNvGraphicFramePr>
          <p:nvPr>
            <p:extLst>
              <p:ext uri="{D42A27DB-BD31-4B8C-83A1-F6EECF244321}">
                <p14:modId xmlns:p14="http://schemas.microsoft.com/office/powerpoint/2010/main" val="4268735237"/>
              </p:ext>
            </p:extLst>
          </p:nvPr>
        </p:nvGraphicFramePr>
        <p:xfrm>
          <a:off x="2230016" y="1431046"/>
          <a:ext cx="9143998" cy="4845558"/>
        </p:xfrm>
        <a:graphic>
          <a:graphicData uri="http://schemas.openxmlformats.org/drawingml/2006/table">
            <a:tbl>
              <a:tblPr firstRow="1" firstCol="1" bandRow="1">
                <a:tableStyleId>{16D9F66E-5EB9-4882-86FB-DCBF35E3C3E4}</a:tableStyleId>
              </a:tblPr>
              <a:tblGrid>
                <a:gridCol w="1931437">
                  <a:extLst>
                    <a:ext uri="{9D8B030D-6E8A-4147-A177-3AD203B41FA5}">
                      <a16:colId xmlns:a16="http://schemas.microsoft.com/office/drawing/2014/main" val="3525525474"/>
                    </a:ext>
                  </a:extLst>
                </a:gridCol>
                <a:gridCol w="7212561">
                  <a:extLst>
                    <a:ext uri="{9D8B030D-6E8A-4147-A177-3AD203B41FA5}">
                      <a16:colId xmlns:a16="http://schemas.microsoft.com/office/drawing/2014/main" val="2104901851"/>
                    </a:ext>
                  </a:extLst>
                </a:gridCol>
              </a:tblGrid>
              <a:tr h="410907">
                <a:tc>
                  <a:txBody>
                    <a:bodyPr/>
                    <a:lstStyle/>
                    <a:p>
                      <a:pPr marL="90170" marR="81915" algn="ctr">
                        <a:lnSpc>
                          <a:spcPct val="107000"/>
                        </a:lnSpc>
                        <a:spcAft>
                          <a:spcPts val="800"/>
                        </a:spcAft>
                      </a:pPr>
                      <a:r>
                        <a:rPr lang="en-US" sz="1000" b="0" dirty="0">
                          <a:effectLst/>
                        </a:rPr>
                        <a:t>The narrative fallacy</a:t>
                      </a:r>
                      <a:endParaRPr lang="ru-RU" sz="1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000" b="0" dirty="0">
                          <a:effectLst/>
                        </a:rPr>
                        <a:t>Correlation does not prove causation. Just because one event precedes another does not in any way establish that the first event caused (or contributed in any way to) the second event. But we humans like to create stories that explain observations, including data; in fact, this story-telling seems to be necessary in order for our brain to cope with the volume of information that is made available to us. People hate ambiguity, and therefore, we often do such story creation far too soon – before we have enough data actually to draw valid conclusions. This tendency to create stories for everything, even when not justified, is called the narrative fallacy. Just because a story is appealing does nothing to establish its correctness; an appealing story may be completely wrong.</a:t>
                      </a:r>
                      <a:endParaRPr lang="ru-RU" sz="1000" b="0" dirty="0">
                        <a:effectLst/>
                      </a:endParaRPr>
                    </a:p>
                    <a:p>
                      <a:pPr marL="90805" marR="85090" algn="just">
                        <a:lnSpc>
                          <a:spcPct val="107000"/>
                        </a:lnSpc>
                        <a:spcAft>
                          <a:spcPts val="800"/>
                        </a:spcAft>
                      </a:pPr>
                      <a:r>
                        <a:rPr lang="en-US" sz="1000" b="0" dirty="0">
                          <a:effectLst/>
                        </a:rPr>
                        <a:t>Then path dependence (above) causes us to be unwilling to change that story, even in the face of counter-examples</a:t>
                      </a:r>
                      <a:endParaRPr lang="ru-RU" sz="1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15364048"/>
                  </a:ext>
                </a:extLst>
              </a:tr>
              <a:tr h="698825">
                <a:tc>
                  <a:txBody>
                    <a:bodyPr/>
                    <a:lstStyle/>
                    <a:p>
                      <a:pPr marL="90170" marR="81915" algn="ctr">
                        <a:lnSpc>
                          <a:spcPct val="107000"/>
                        </a:lnSpc>
                        <a:spcAft>
                          <a:spcPts val="800"/>
                        </a:spcAft>
                      </a:pPr>
                      <a:r>
                        <a:rPr lang="en-US" sz="1000" b="0">
                          <a:effectLst/>
                        </a:rPr>
                        <a:t>Failing to recognize the existence and significance of outliers: the problem of scale</a:t>
                      </a:r>
                      <a:endParaRPr lang="ru-RU" sz="1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000" b="0" dirty="0">
                          <a:effectLst/>
                        </a:rPr>
                        <a:t>Engineered systems exhibit non-Gaussian behavior (that is, the distribution of unusual events does not follow the well-known “bell curve”); our unusual events may both be more frequent than the bell curve would predict and asymmetric (that is, strongly biased toward events that degrade our system’s performance, rather than events that improve performance). In addition, many engineered systems experience sampling or input rates that are orders of magnitude beyond normal human experience; I have built engineered systems that process 1 000 000 data instances per second (that is 31 trillion data instances per year), continuously. People have no useful intuitions about such large sample sets. Such a system will experience, on average, more than three 6- sigma events every second (a 6-sigma event is an event that a statistician considers so rare that it never occurs in real life).</a:t>
                      </a:r>
                      <a:endParaRPr lang="ru-RU" sz="1000" b="0" dirty="0">
                        <a:effectLst/>
                      </a:endParaRPr>
                    </a:p>
                    <a:p>
                      <a:pPr marL="90805" marR="85090" algn="just">
                        <a:lnSpc>
                          <a:spcPct val="107000"/>
                        </a:lnSpc>
                        <a:spcAft>
                          <a:spcPts val="800"/>
                        </a:spcAft>
                      </a:pPr>
                      <a:r>
                        <a:rPr lang="en-US" sz="1000" b="0" dirty="0">
                          <a:effectLst/>
                        </a:rPr>
                        <a:t>Engineered systems, because of these high data rates, experience a significant number of unusual events (statisticians call these “outliers”).</a:t>
                      </a:r>
                      <a:endParaRPr lang="ru-RU" sz="1000" b="0" dirty="0">
                        <a:effectLst/>
                      </a:endParaRPr>
                    </a:p>
                    <a:p>
                      <a:pPr marL="90805" marR="85090" algn="just">
                        <a:lnSpc>
                          <a:spcPct val="107000"/>
                        </a:lnSpc>
                        <a:spcAft>
                          <a:spcPts val="800"/>
                        </a:spcAft>
                      </a:pPr>
                      <a:r>
                        <a:rPr lang="en-US" sz="1000" b="0" dirty="0">
                          <a:effectLst/>
                        </a:rPr>
                        <a:t>Many statistical techniques call for the discarding of outliers; but for us, that is exactly the wrong strategy; we must focus on the potential of outliers and, through design strategies, try to prevent them from disrupting our system</a:t>
                      </a:r>
                      <a:endParaRPr lang="ru-RU" sz="1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471232303"/>
                  </a:ext>
                </a:extLst>
              </a:tr>
              <a:tr h="186268">
                <a:tc>
                  <a:txBody>
                    <a:bodyPr/>
                    <a:lstStyle/>
                    <a:p>
                      <a:pPr marL="90170" marR="81915" algn="ctr">
                        <a:lnSpc>
                          <a:spcPct val="107000"/>
                        </a:lnSpc>
                        <a:spcAft>
                          <a:spcPts val="800"/>
                        </a:spcAft>
                      </a:pPr>
                      <a:r>
                        <a:rPr lang="en-US" sz="1000" b="0">
                          <a:effectLst/>
                        </a:rPr>
                        <a:t>The tendency to believe what you want; the tendency to ignore evidence, and to explain away evidence that tells the “wrong story”</a:t>
                      </a:r>
                      <a:endParaRPr lang="ru-RU" sz="1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805" marR="85090" algn="just">
                        <a:lnSpc>
                          <a:spcPct val="107000"/>
                        </a:lnSpc>
                        <a:spcAft>
                          <a:spcPts val="800"/>
                        </a:spcAft>
                      </a:pPr>
                      <a:r>
                        <a:rPr lang="en-US" sz="1000" b="0" dirty="0">
                          <a:effectLst/>
                        </a:rPr>
                        <a:t>Humans have a strong tendency to interpret all new evidence in a way that supports their selected explanation. They are also quick to discount and eliminate evidence that appears to contradict their selected explanation. This is similar to path dependence (above), but deals with the tendency to be biased in our selection of data, whereas path dependence deals with the tendency to be biased in favor of an original line of reasoning</a:t>
                      </a:r>
                      <a:endParaRPr lang="ru-RU" sz="1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83101245"/>
                  </a:ext>
                </a:extLst>
              </a:tr>
            </a:tbl>
          </a:graphicData>
        </a:graphic>
      </p:graphicFrame>
      <p:sp>
        <p:nvSpPr>
          <p:cNvPr id="7" name="TextBox 6">
            <a:extLst>
              <a:ext uri="{FF2B5EF4-FFF2-40B4-BE49-F238E27FC236}">
                <a16:creationId xmlns:a16="http://schemas.microsoft.com/office/drawing/2014/main" id="{DE4ADAD2-2D3D-4292-A640-B81D4A002120}"/>
              </a:ext>
            </a:extLst>
          </p:cNvPr>
          <p:cNvSpPr txBox="1"/>
          <p:nvPr/>
        </p:nvSpPr>
        <p:spPr>
          <a:xfrm>
            <a:off x="4633813" y="6276604"/>
            <a:ext cx="4336403" cy="307777"/>
          </a:xfrm>
          <a:prstGeom prst="rect">
            <a:avLst/>
          </a:prstGeom>
          <a:noFill/>
        </p:spPr>
        <p:txBody>
          <a:bodyPr wrap="square">
            <a:spAutoFit/>
          </a:bodyPr>
          <a:lstStyle/>
          <a:p>
            <a:r>
              <a:rPr lang="en-US" sz="1400" b="1" dirty="0">
                <a:effectLst/>
                <a:latin typeface="Calibri" panose="020F0502020204030204" pitchFamily="34" charset="0"/>
                <a:ea typeface="Calibri" panose="020F0502020204030204" pitchFamily="34" charset="0"/>
                <a:cs typeface="Times New Roman" panose="02020603050405020304" pitchFamily="18" charset="0"/>
              </a:rPr>
              <a:t>Table 2.</a:t>
            </a:r>
            <a:r>
              <a:rPr lang="en-US" sz="1400" dirty="0">
                <a:effectLst/>
                <a:latin typeface="Calibri" panose="020F0502020204030204" pitchFamily="34" charset="0"/>
                <a:ea typeface="Calibri" panose="020F0502020204030204" pitchFamily="34" charset="0"/>
                <a:cs typeface="Times New Roman" panose="02020603050405020304" pitchFamily="18" charset="0"/>
              </a:rPr>
              <a:t> Common mistakes in handling quantifiable data.</a:t>
            </a:r>
            <a:endParaRPr lang="ru-RU" sz="1400" dirty="0"/>
          </a:p>
        </p:txBody>
      </p:sp>
    </p:spTree>
    <p:extLst>
      <p:ext uri="{BB962C8B-B14F-4D97-AF65-F5344CB8AC3E}">
        <p14:creationId xmlns:p14="http://schemas.microsoft.com/office/powerpoint/2010/main" val="434187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39551"/>
            <a:ext cx="9354211" cy="4765246"/>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Projects design their test programs to succeed; that is, the test is considered done when the system performs properly on all of the test procedures. That is, however, an insufficient test program! Your test program should not be content looking only for confirmation that – under a carefully scripted set of conditions – the system works. You must also find the situations where your system fails!</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This is because you cannot prove that your system is defect‐free by gathering instances of it working; that would be the logical error of induction (also called confirmation). Confusing the condition “no evidence of flaws in our system” with the condition “there is evidence that there are no flaws in our system” would be the logical round‐trip error.</a:t>
            </a:r>
            <a:endParaRPr lang="ru-RU" sz="22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1835400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Logical Flaws in the Organization </a:t>
            </a:r>
            <a:br>
              <a:rPr lang="en-US" sz="3500" b="1" dirty="0">
                <a:effectLst/>
                <a:latin typeface="Calibri" panose="020F0502020204030204" pitchFamily="34" charset="0"/>
                <a:ea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of System Testing</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39551"/>
            <a:ext cx="9354211" cy="4765246"/>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A famous example of the error of induction is the black swan: you may observe a lot of swans, but even if all of the swans that you observe are white, that does not prove that there are no black swans, and therefore that it would be invalid to conclude from your observations that all swans are white. On the contrary, it only takes a single instance of observing a black swan to prove that not all swans are white, whereas no number of observations of white swans is sufficient to prove that all swans are white.</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Your system will have defects; every human creation does. You need to discover them, and to discover the boundaries of effective and safe operation, and not leave this discovery to your customers. The point of gathering information about failures is not to confirm our design decisions, but to give us the earliest possible indication of the nature of their flaws. So, don’t sweep bad news “under the rug,” or interpret it away.</a:t>
            </a:r>
            <a:endParaRPr lang="ru-RU" sz="21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965745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Signal and Noise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When we measure something, the value returned by the measurement is affected by two factors: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The actual value of the item being measured.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Errors in the measurement process.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For example, if we measure something on 1 March and the answer is 301, and we measure it again on 1 April and the answer is 302, then: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lnSpc>
                <a:spcPct val="107000"/>
              </a:lnSpc>
              <a:buFont typeface="Arial" panose="020B0604020202020204" pitchFamily="34" charset="0"/>
              <a:buChar char="•"/>
            </a:pPr>
            <a:r>
              <a:rPr lang="en-US" sz="2200" dirty="0">
                <a:latin typeface="Calibri" panose="020F0502020204030204" pitchFamily="34" charset="0"/>
                <a:cs typeface="Calibri" panose="020F0502020204030204" pitchFamily="34" charset="0"/>
              </a:rPr>
              <a:t>All of the change might be due to a real change in the item being measured.</a:t>
            </a:r>
            <a:endParaRPr lang="ru-RU" sz="2200" dirty="0">
              <a:latin typeface="Calibri" panose="020F0502020204030204" pitchFamily="34" charset="0"/>
              <a:cs typeface="Calibri" panose="020F0502020204030204" pitchFamily="34" charset="0"/>
            </a:endParaRPr>
          </a:p>
          <a:p>
            <a:pPr marL="1073150" algn="just">
              <a:lnSpc>
                <a:spcPct val="107000"/>
              </a:lnSpc>
              <a:spcAft>
                <a:spcPts val="800"/>
              </a:spcAft>
              <a:buFont typeface="Arial" panose="020B0604020202020204" pitchFamily="34" charset="0"/>
              <a:buChar char="•"/>
            </a:pPr>
            <a:r>
              <a:rPr lang="en-US" sz="2200" dirty="0">
                <a:latin typeface="Calibri" panose="020F0502020204030204" pitchFamily="34" charset="0"/>
                <a:cs typeface="Calibri" panose="020F0502020204030204" pitchFamily="34" charset="0"/>
              </a:rPr>
              <a:t>All of the change might be due to errors in the measurement process.</a:t>
            </a:r>
          </a:p>
          <a:p>
            <a:pPr marL="1073150" algn="just">
              <a:lnSpc>
                <a:spcPct val="107000"/>
              </a:lnSpc>
              <a:spcAft>
                <a:spcPts val="800"/>
              </a:spcAft>
              <a:buFont typeface="Arial" panose="020B0604020202020204" pitchFamily="34" charset="0"/>
              <a:buChar char="•"/>
            </a:pPr>
            <a:r>
              <a:rPr lang="en-US" sz="2200" dirty="0">
                <a:latin typeface="Calibri" panose="020F0502020204030204" pitchFamily="34" charset="0"/>
                <a:cs typeface="Calibri" panose="020F0502020204030204" pitchFamily="34" charset="0"/>
              </a:rPr>
              <a:t>Or (most likely) … some combination of the two!</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912734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Signal and Noise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That part of the change in the measurement that is due to an actual change in the underlying item is called the signal. That part of the change in the measurement that is due to errors and variation in the measurement process is called noise. Every measurement contains both noise and signal; in order to get meaningful data from our measurement, and to allow us to draw valid conclusions from the measurements, we must learn to separate the signal from the noise.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many sources of noise; they combine to create a random variation.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Most people, unfortunately, do not separate signal from noise. This is an opportunity for you to be better than your competitors.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Example: Last month, your staff predicted that you were going to finish your project on budget. This month, your staff’s prediction says that you are going to be 5% over budget. How will you react?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Most project managers will ask “What went wrong?” They assume that the data are valid.</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068349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Signal and Noise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73209" cy="4952220"/>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Statistics is the branch of mathematics that deals with the collection, organization, analysis, and interpretation of numerical data. A statistic is a measure that can be used to make a prediction. A statistic is said to be strong if it has good predictive power; it is said to be weak if it has poor predictive power.</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most common example of a statistic is the comparison of a single current measurement to a single previous measurement. You weigh one pound more today than you did a week ago (the two measurements are subtracted). Today’s stock price for Google is 2% higher than yesterday (the two measurements are divided, one by the other).</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Unfortunately, it can be shown mathematically that this form of statistic – the comparison of a single current measurement to a single previous measurement (whether by subtraction or by division) is a weak statistic. That is, such a statistic has almost no predictive power – it cannot separate signal from noise. Despite this weakness, this statistic is used all the time (think of quarterly company reporting: “profits are up 2% compared to this quarter last year”). This is another opportunity for you to be better than your competitors!</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303359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Signal and Noise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73209" cy="4952220"/>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If one is trying to derive signal from multiple measurements of the same item, two measurements are not enough. One usually cannot separate signal from noise in a measurement until one has more measurements; seven is a typical minimum number. You must also ensure consistency in the methods used to make all of the measurements, and you must wait long enough between the measurements to allow for the possibility that something real will actually have changed. If you weigh yourself once per minute, most of the change that you might see from measurement to measurement is simply noise.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Once you have a series, there are simple tests (described below) that can then separate signal from noise; if the data do not pass at least one of these tests, the changes in the data are likely just noise.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As the project manager, of course, you almost never build and analyze a control chart yourself; what you actually do is establish project policy that data used for decisions must be collected and analyzed using the control‐chart methodology, ensure that appropriate training is provided to your team, and that someone is checking up that everyone is actually following through. You also set an example by rejecting any analysis or any decision that is brought to you, unless you see that all the quantitative data have been processed via the control‐chart methodology.</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922487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21902" y="396576"/>
            <a:ext cx="7791605"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A Special Type of Measurement: The Test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806475"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test is a particular type of measurement that returns only a single, binary result: pass or fail. The key insight in this section is that the result of the test may be wrong; it may say “pass” when the true state is “fail,” or it may say “fail” when the true state is “pass.” And some of the time, the test result will actually be correct.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That is to say, each time we conduct a pass/fail test, there are four possible outcomes, not two:</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test might say “pass,” and the particular item under test might actually be good. This is a “true positive.”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test might say “pass,” and the particular item under test might actually be bad. This is a “false positive.”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test might say “fail,” and the particular item under test might actually be good. This is a “false negative.”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The test might say “fail,” and the particular item under test might actually be bad. This is a “true negative.”</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629424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21902" y="396576"/>
            <a:ext cx="7791605"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A Special Type of Measurement: The Test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10908"/>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That is, what the test says, and what is true, need not be the same thing!</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pic>
        <p:nvPicPr>
          <p:cNvPr id="5" name="image69.png">
            <a:extLst>
              <a:ext uri="{FF2B5EF4-FFF2-40B4-BE49-F238E27FC236}">
                <a16:creationId xmlns:a16="http://schemas.microsoft.com/office/drawing/2014/main" id="{7473D2C2-5E64-4726-A5CA-6F20792ACC2E}"/>
              </a:ext>
            </a:extLst>
          </p:cNvPr>
          <p:cNvPicPr/>
          <p:nvPr/>
        </p:nvPicPr>
        <p:blipFill rotWithShape="1">
          <a:blip r:embed="rId2" cstate="print"/>
          <a:srcRect b="65418"/>
          <a:stretch/>
        </p:blipFill>
        <p:spPr bwMode="auto">
          <a:xfrm>
            <a:off x="2621902" y="1698170"/>
            <a:ext cx="7825274" cy="1875453"/>
          </a:xfrm>
          <a:prstGeom prst="rect">
            <a:avLst/>
          </a:prstGeom>
          <a:ln>
            <a:noFill/>
          </a:ln>
          <a:extLst>
            <a:ext uri="{53640926-AAD7-44D8-BBD7-CCE9431645EC}">
              <a14:shadowObscured xmlns:a14="http://schemas.microsoft.com/office/drawing/2010/main"/>
            </a:ext>
          </a:extLst>
        </p:spPr>
      </p:pic>
      <p:pic>
        <p:nvPicPr>
          <p:cNvPr id="6" name="image69.png">
            <a:extLst>
              <a:ext uri="{FF2B5EF4-FFF2-40B4-BE49-F238E27FC236}">
                <a16:creationId xmlns:a16="http://schemas.microsoft.com/office/drawing/2014/main" id="{B02736CB-6076-402E-80A8-60C99C6B420A}"/>
              </a:ext>
            </a:extLst>
          </p:cNvPr>
          <p:cNvPicPr/>
          <p:nvPr/>
        </p:nvPicPr>
        <p:blipFill rotWithShape="1">
          <a:blip r:embed="rId2" cstate="print"/>
          <a:srcRect t="37131"/>
          <a:stretch/>
        </p:blipFill>
        <p:spPr bwMode="auto">
          <a:xfrm>
            <a:off x="2621902" y="3573623"/>
            <a:ext cx="7825274" cy="2722245"/>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1413365E-FACD-4696-9359-D7C99D8416DC}"/>
              </a:ext>
            </a:extLst>
          </p:cNvPr>
          <p:cNvSpPr txBox="1"/>
          <p:nvPr/>
        </p:nvSpPr>
        <p:spPr>
          <a:xfrm>
            <a:off x="4788548" y="6295868"/>
            <a:ext cx="2614903"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cs typeface="Times New Roman" panose="02020603050405020304" pitchFamily="18" charset="0"/>
              </a:rPr>
              <a:t>Figure 1.</a:t>
            </a:r>
            <a:r>
              <a:rPr lang="en-US" sz="1600" dirty="0">
                <a:effectLst/>
                <a:latin typeface="Calibri" panose="020F0502020204030204" pitchFamily="34" charset="0"/>
                <a:ea typeface="Calibri" panose="020F0502020204030204" pitchFamily="34" charset="0"/>
                <a:cs typeface="Times New Roman" panose="02020603050405020304" pitchFamily="18" charset="0"/>
              </a:rPr>
              <a:t> The Veitch diagram.</a:t>
            </a:r>
            <a:endParaRPr lang="ru-RU" sz="1600" dirty="0"/>
          </a:p>
        </p:txBody>
      </p:sp>
    </p:spTree>
    <p:extLst>
      <p:ext uri="{BB962C8B-B14F-4D97-AF65-F5344CB8AC3E}">
        <p14:creationId xmlns:p14="http://schemas.microsoft.com/office/powerpoint/2010/main" val="2842946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21902" y="396576"/>
            <a:ext cx="7791605"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A Special Type of Measurement: The Test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806475" cy="495222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At the bottom of the figure, underneath the two Veitch diagrams there are four additional lines. These are the conditional probabilities. The first line reads “the probability that the item is actually good, given that the test result says that it is good, is equal to 84%.” You read the other three lines in a similar fashion.</a:t>
            </a:r>
            <a:endParaRPr lang="en-US"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The point I want you to understand is this: we may run a test and get an “answer,” but that answer might be wrong! Just as we aspire to separate signal from noise, we aspire to separate true positive and true negative test results from false positives and false negatives. False positives and false negatives are, of course, themselves just a particular form of noise. When your staff analyzes outcomes, be sure that they are allowing for false test results. </a:t>
            </a:r>
            <a:endParaRPr lang="ru-RU"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4886013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39551"/>
            <a:ext cx="9354211" cy="4765246"/>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common management decision is to choose among various options for a course of action. One method of informing this decision (the decision itself should always be based on your judgment of the totality of circumstances, and not just based on the numbers – the proper role for data is to inform your decision, but not to make your decision for you) is to create a single numeric measure that can be used to compare the alternative courses of action. A typical such measure is expected cost.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 method called the decision tree that allows one properly to assess the expected cost of a set of alternative courses of action. The decision‐tree methodology deals correctly with dependencies (conditional probabilities) – something where (as we saw above in the doctor example) human intuition is often wrong!</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A decision tree is a multi‐step horizontal tree, branching out of an initial condition on the left. The tree has two types of nodes, one called a decision node and another called a chance node. Using these two types of nodes, a step‐by‐step depiction of multiple com- plex courses of action can be created from left to right, across the page.</a:t>
            </a:r>
            <a:endParaRPr lang="ru-RU" sz="21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619188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362268"/>
            <a:ext cx="9750490" cy="4765246"/>
          </a:xfrm>
        </p:spPr>
        <p:txBody>
          <a:bodyPr>
            <a:noAutofit/>
          </a:bodyPr>
          <a:lstStyle/>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A common management decision is to choose among various options for a course of action. One method of informing this decision (the decision itself should always be based on your judgment of the totality of circumstances, and not just based on the numbers – the proper role for data is to inform your decision, but not to make your decision for you) is to create a single numeric measure that can be used to compare the alternative courses of action. A typical such measure is expected cost.</a:t>
            </a:r>
            <a:endParaRPr lang="ru-RU" sz="175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There is a method called the decision tree that allows one properly to assess the expected cost of a set of alternative courses of action. The decision‐tree methodology deals correctly with dependencies (conditional probabilities) – something where (as we saw above in the doctor example) human intuition is often wrong!</a:t>
            </a:r>
            <a:endParaRPr lang="en-US" sz="175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rPr>
              <a:t>A decision tree is a multi‐step horizontal tree, branching out of an initial condition on the left. The tree has two types of nodes, one called a decision node and another called a chance node. Using these two types of nodes, a step‐by‐step depiction of multiple com- plex courses of action can be created from left to right, across the page.</a:t>
            </a:r>
          </a:p>
          <a:p>
            <a:pPr indent="450215" algn="just">
              <a:spcBef>
                <a:spcPts val="0"/>
              </a:spcBef>
            </a:pPr>
            <a:r>
              <a:rPr lang="en-US" sz="1750" dirty="0">
                <a:effectLst/>
                <a:latin typeface="Calibri" panose="020F0502020204030204" pitchFamily="34" charset="0"/>
                <a:ea typeface="Times New Roman" panose="02020603050405020304" pitchFamily="18" charset="0"/>
              </a:rPr>
              <a:t>At the decision nodes, multiple candidate next steps in the courses of action arise from the right‐hand side of those nodes. Each line (e.g. candidate next step) that emerges from the decision node can have a cost assigned to it. For example, if one of the branches coming out of a particular decision node involves conducting a test, you can assign the estimated cost of conducting that test to that line.</a:t>
            </a:r>
            <a:endParaRPr lang="ru-RU" sz="175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097506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362267"/>
            <a:ext cx="9750490" cy="4870581"/>
          </a:xfrm>
        </p:spPr>
        <p:txBody>
          <a:bodyPr>
            <a:noAutofit/>
          </a:bodyPr>
          <a:lstStyle/>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At the chance nodes, you provide a probability that the step represented by the line going into the left‐hand side of the chance node will work, or not work; or if there are more than two possible outcomes (e.g. the voltage produced will be more than 100 V, the voltage produced will be between 50 and 99.9 V, the voltage produced will be between 25 and 49.9 V, the voltage produced will be less than 25 V), you assign a prob- ability to each of those possible outcomes. The probabilities, of course, must add up to 100%.</a:t>
            </a:r>
            <a:endParaRPr lang="ru-RU" sz="175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You can nest combinations of decision nodes and chance nodes to any extent that is required by the problem. At the very right‐hand edge, you always end each branch with a chance node, and also assign a cost to each line emerging from these final chance nodes. For example, the entire decision tree might represent some alternatives for a key portion of your design, and your contract might call for a financial penalty if a certain requirement is not met. </a:t>
            </a:r>
            <a:endParaRPr lang="en-US" sz="175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rPr>
              <a:t>The decision logic unfolds from left to right, but when you are done laying out the tree, and want to make the calculations – which will create an estimate of which of the potential courses of action has the lowest expected cost – you perform those calculations starting at the extreme right‐hand portion of the tree, moving leftwards. At each stage, you multiply cost times probability to reach an expected cost and keep moving leftwards. At the chance nodes, you sum the expected costs from all the branches coming into that node from the right; at the decision nodes, you instead select the smallest number as you go left across the node.</a:t>
            </a:r>
            <a:endParaRPr lang="ru-RU" sz="175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914704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pic>
        <p:nvPicPr>
          <p:cNvPr id="5" name="Рисунок 4">
            <a:extLst>
              <a:ext uri="{FF2B5EF4-FFF2-40B4-BE49-F238E27FC236}">
                <a16:creationId xmlns:a16="http://schemas.microsoft.com/office/drawing/2014/main" id="{F86DBDC1-C8CF-4249-AE5C-B9B79EB15B8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83365" y="1362268"/>
            <a:ext cx="9209314" cy="4898573"/>
          </a:xfrm>
          <a:prstGeom prst="rect">
            <a:avLst/>
          </a:prstGeom>
          <a:noFill/>
          <a:ln>
            <a:noFill/>
          </a:ln>
        </p:spPr>
      </p:pic>
      <p:sp>
        <p:nvSpPr>
          <p:cNvPr id="9" name="TextBox 8">
            <a:extLst>
              <a:ext uri="{FF2B5EF4-FFF2-40B4-BE49-F238E27FC236}">
                <a16:creationId xmlns:a16="http://schemas.microsoft.com/office/drawing/2014/main" id="{7DC95A2D-8AA9-4BFD-A59D-3A80F69A9BCC}"/>
              </a:ext>
            </a:extLst>
          </p:cNvPr>
          <p:cNvSpPr txBox="1"/>
          <p:nvPr/>
        </p:nvSpPr>
        <p:spPr>
          <a:xfrm>
            <a:off x="4962721" y="6299449"/>
            <a:ext cx="3650601" cy="338554"/>
          </a:xfrm>
          <a:prstGeom prst="rect">
            <a:avLst/>
          </a:prstGeom>
          <a:noFill/>
        </p:spPr>
        <p:txBody>
          <a:bodyPr wrap="square">
            <a:spAutoFit/>
          </a:bodyPr>
          <a:lstStyle/>
          <a:p>
            <a:r>
              <a:rPr lang="en-US" sz="1600" b="1" dirty="0">
                <a:effectLst/>
                <a:latin typeface="Calibri" panose="020F0502020204030204" pitchFamily="34" charset="0"/>
                <a:ea typeface="Calibri" panose="020F0502020204030204" pitchFamily="34" charset="0"/>
                <a:cs typeface="Times New Roman" panose="02020603050405020304" pitchFamily="18" charset="0"/>
              </a:rPr>
              <a:t>Figure 2.</a:t>
            </a:r>
            <a:r>
              <a:rPr lang="en-US" sz="1600" dirty="0">
                <a:effectLst/>
                <a:latin typeface="Calibri" panose="020F0502020204030204" pitchFamily="34" charset="0"/>
                <a:ea typeface="Calibri" panose="020F0502020204030204" pitchFamily="34" charset="0"/>
                <a:cs typeface="Times New Roman" panose="02020603050405020304" pitchFamily="18" charset="0"/>
              </a:rPr>
              <a:t> An example of a decision tree.</a:t>
            </a:r>
            <a:endParaRPr lang="ru-RU" sz="1600" dirty="0"/>
          </a:p>
        </p:txBody>
      </p:sp>
    </p:spTree>
    <p:extLst>
      <p:ext uri="{BB962C8B-B14F-4D97-AF65-F5344CB8AC3E}">
        <p14:creationId xmlns:p14="http://schemas.microsoft.com/office/powerpoint/2010/main" val="8376985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20888"/>
            <a:ext cx="9354211" cy="4655978"/>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Let’s don’t spend a lot of time on the details of how to do it, because like so many other things you – as the manager of an engineering project – do not actually build and evaluate the decision trees used to inform decisions; you establish a project policy requiring the use of decision trees under the appropriate circumstances, ensure that people are properly trained, and so forth. Mostly, you look at the results; just as in the doctor problem, the results may be far different from your intuition.</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The detailed instructions for how to do it properly belong in a different type of course, such as a course on systems engineering methods. Just in case you have not yet taken such a course, I do provide the complete problem statement, and the “solved” version of this particular example decision tree, in the accompanying teaching materials, which are available to your instructor.</a:t>
            </a:r>
            <a:endParaRPr lang="ru-RU" sz="21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222093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300" b="1" dirty="0">
                <a:effectLst/>
                <a:latin typeface="Calibri" panose="020F0502020204030204" pitchFamily="34" charset="0"/>
                <a:ea typeface="Times New Roman" panose="02020603050405020304" pitchFamily="18" charset="0"/>
              </a:rPr>
              <a:t>The Decision Tree: A Method That Properly Accounts for Conditional Probabilities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20888"/>
            <a:ext cx="9354211" cy="4655978"/>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There are some phenomena (e.g. failure rates of electronic parts) where an expected‐ value approach (such as the decision tree) is valid. There are other phenomena for which an expected‐value approach is not valid; these may have unusual (e.g. strongly non‐Gaussian) distributions, or the signal‐to‐noise ratio may be so small that the behavior is dominated by the noise, or have other characteristics that make an expected‐ value approach not valid.</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One more hint: Don’t fall into the trap of trying to predict something that is inherently unpredictable, because it is dominated by noise or random variation, or for which you simply do not have enough data to build a valid predictive model. The correct management strategy in those cases is not to try to make predictions, but instead to take actions to (</a:t>
            </a:r>
            <a:r>
              <a:rPr lang="en-US" sz="2100" dirty="0" err="1">
                <a:effectLst/>
                <a:latin typeface="Calibri" panose="020F0502020204030204" pitchFamily="34" charset="0"/>
                <a:ea typeface="Times New Roman" panose="02020603050405020304" pitchFamily="18" charset="0"/>
              </a:rPr>
              <a:t>i</a:t>
            </a:r>
            <a:r>
              <a:rPr lang="en-US" sz="2100" dirty="0">
                <a:effectLst/>
                <a:latin typeface="Calibri" panose="020F0502020204030204" pitchFamily="34" charset="0"/>
                <a:ea typeface="Times New Roman" panose="02020603050405020304" pitchFamily="18" charset="0"/>
              </a:rPr>
              <a:t>) decrease your exposure to bad outcomes and (ii) increase your opportunity from good outcomes.</a:t>
            </a:r>
            <a:endParaRPr lang="ru-RU" sz="21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738484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What Engineering Project Managers Need to Measure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362268"/>
            <a:ext cx="9601200" cy="4945226"/>
          </a:xfrm>
        </p:spPr>
        <p:txBody>
          <a:bodyPr>
            <a:noAutofit/>
          </a:bodyPr>
          <a:lstStyle/>
          <a:p>
            <a:pPr indent="450215" algn="just">
              <a:spcBef>
                <a:spcPts val="6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As managers of engineering projects, we need to have our team make three types of measurements: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Technical performance measures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Operational performance measures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Management measures.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As pointed out above, the making of these measurements, and the interpretation of the resulting data, are often done poorly.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Note that most of the technical and operational performance measures are predictions. We measure things now, but what is important is using the data from those cur- rent measurements to predict how the system will perform when it is finally completed. For example: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will the processing capacity of the system be, once we are done?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will the weight of the satellite be, once we are done?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For how long will the battery be able to power the system without being recharged, once we are done?</a:t>
            </a:r>
            <a:endParaRPr lang="ru-RU" sz="21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40656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What Engineering Project Managers Need to Measure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11559"/>
            <a:ext cx="9354211" cy="4609324"/>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Our third type of measurements are the management measures. Here are some examples of management measures: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What will it cost, when we are finally done?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When will we likely be done?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How many requirements have we tested to date? When will we likely be done with testing?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buFont typeface="Symbol" panose="05050102010706020507" pitchFamily="18" charset="2"/>
              <a:buChar char=""/>
            </a:pPr>
            <a:r>
              <a:rPr lang="en-US" dirty="0">
                <a:latin typeface="Calibri" panose="020F0502020204030204" pitchFamily="34" charset="0"/>
                <a:cs typeface="Calibri" panose="020F0502020204030204" pitchFamily="34" charset="0"/>
              </a:rPr>
              <a:t>How many problem reports (at each level of severity) remain open? When will we likely reach a state of zero remaining level‐1 open problems?</a:t>
            </a:r>
          </a:p>
          <a:p>
            <a:pPr algn="just">
              <a:lnSpc>
                <a:spcPct val="107000"/>
              </a:lnSpc>
              <a:buFont typeface="Symbol" panose="05050102010706020507" pitchFamily="18" charset="2"/>
              <a:buChar char=""/>
            </a:pPr>
            <a:r>
              <a:rPr lang="en-US" dirty="0">
                <a:latin typeface="Calibri" panose="020F0502020204030204" pitchFamily="34" charset="0"/>
                <a:cs typeface="Calibri" panose="020F0502020204030204" pitchFamily="34" charset="0"/>
              </a:rPr>
              <a:t>How many unfilled positions exist now on the project? How many positions were we able to fill in each of the last three months? How is our staffing posture affecting our ability to complete the project on time?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574472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659225" y="226789"/>
            <a:ext cx="7726291" cy="1135479"/>
          </a:xfrm>
        </p:spPr>
        <p:txBody>
          <a:bodyPr>
            <a:noAutofit/>
          </a:bodyPr>
          <a:lstStyle/>
          <a:p>
            <a:pPr algn="ctr"/>
            <a:r>
              <a:rPr lang="en-US" sz="3500" b="1" dirty="0">
                <a:effectLst/>
                <a:latin typeface="Calibri" panose="020F0502020204030204" pitchFamily="34" charset="0"/>
                <a:ea typeface="Times New Roman" panose="02020603050405020304" pitchFamily="18" charset="0"/>
              </a:rPr>
              <a:t>What Engineering Project Managers Need to Measure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511559"/>
            <a:ext cx="9354211" cy="4609324"/>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We already talked about the necessity for you to understand how your customer determines value, and to understand what is their “coordinate system” of value. We also already talked about the necessity of then relating the technical performance measures (which represent our degrees of design freedom) to the operational performance measures (which represent the goodness of the resulting system, as interpreted by the customers). We can now see that doing this – both the making of the measurements and the method of relating the two coordinate systems of value to each other – involves processes that are subject to all of the errors described in this lesson.</a:t>
            </a: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What we just said about the technical and operational measures being subject to all of the errors described in this lesson is also, of course, true for all our management measures.</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312125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Interpreting the Data</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73209"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We must not assign too much confidence to the detailed accuracy of the specific predictions though. We are looking for jumps, not little incremental changes; if your satellite must weigh less than 1000 pounds in order to be launched into the correct orbit, you will likely design it to weigh somewhat less, perhaps 950 pounds. We use the time series and the control chart of the predicted weight for each subsystem (and hence the predicted weight of the entire satellite) to tell us if something has gone drastically wrong; the difference between a prediction of 914 pounds and 917 pounds is probably below the level of fidelity of the prediction. What we are concerned about is a signal that indicates something is out of control, that big changes are either possible or looming: something that might drive the weight to 1050 pounds. Don’t try to get more accuracy from the predictions than is warranted.</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We are looking for the things that will break our design and cause the project to fail. Time is a powerful design corrective, so finding these things early is vital. In addition, experience shows that it gets progressively far more expensive to fix things as you move from stage to stage of your project’s development cycle. It costs a lot less – about 100 times less – to fix something during the requirements or design stage, as compared to fixing it during the integration or test stage. So, there is significant value in finding problems earlier, rather than later.</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8524584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How Projects Fail</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following is a pretty typical failure scenario for an engineering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During the requirements, design, and implementation stages, all of the measurements indicate that the project is completely on time and on budget. All is well.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Then, the project enters the integration stage.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As multiple pieces are put together into larger and larger subassemblies, things that appeared to work well in the individual parts start showing signs of very significant problems. The system crashes every 10 minutes. The system processes data 100 times slower than it is intended to do so. And so forth.</a:t>
            </a:r>
          </a:p>
          <a:p>
            <a:pPr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We laboriously track down these issues one by one. Each problem takes far longer to find and fix than we thought it would; as a result, our predicted project end date starts “slipping to the right” as fast as the calendar progresses, or even faster. Each problem turns out to be a problem of unplanned dynamic behavior: not a problem with the individual parts, but with the way that the parts interact. Things occur out of their planned sequence. Things queue up unexpectedly. Off‐nominal data (outliers) or user actions cause the system to behave badly.</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848546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How Projects Fail</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But there seems to be no end to the occurrence of such problems; fixing one does not prevent new examples of such bad behavior from occurring. No prediction about progress toward the completion of our project turns out to be justified; the predicted end date just keeps slipping. And people get discouraged: they work very hard and fix one such problem, but three days later a new, equally difficult and equally detrimental problem is found … and none of the previous corrections fix that problem. We have to start the diagnosis process entirely afresh.</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project is soon canceled, because the customer has lost confidence in your ability to manage and deliver. Or you are fired, and someone else is given a chance to finish the project.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latin typeface="Calibri" panose="020F0502020204030204" pitchFamily="34" charset="0"/>
                <a:cs typeface="Calibri" panose="020F0502020204030204" pitchFamily="34" charset="0"/>
              </a:rPr>
              <a:t>How did this happen? They did not measure the right things, and therefore did not think about the right things in the course of their design. As a result, they did not actually know if their design was going to work or not.</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4078103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Avoid “Explaining Away” the Data</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Having – through avoiding the mistakes described in this lesson – created all of these data, and having some understanding of the extent of validity, we must still be aware of our desire and ability to create retrospective and/or plausible explanations. If you observe (e.g. in a process‐behavior chart) a big change that you did not predict, there is probably a real cause that is different from any of your conventional wisdom born out of prior experience. Look for a new cause. Beware the tendency to create a compelling story that “explains away” the significance of data that tells a scary story, or after‐the‐ fact explanations that assert “yes, I did in fact expect that,” when in fact the data are a surprise.</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Try to obtain as much of the data that goes into your operational and technical performance measures as you can from experimentation, prototyping, and other methods of measuring actual operation. Decrease your dependence where you can on the predictions of theoretical models and algorithms. Favor tinkering over story‐telling, actual data from past experiences over glib summaries of past history, and clinical lessons learned over theory.</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4104963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Social Aspects of Measurement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There is an important social aspect to this too. Correct and valid methods of data collection and analysis are among the items to include in your efforts to achieve alignment among your people and customers. Good methods create credibility with your customers, and pride inside your team.</a:t>
            </a:r>
            <a:endParaRPr lang="en-US" sz="25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It is also the case that creating some of these measures – certainly most of the operational performance measures, and several of the management measures – requires us to understand the customer and (at times) people in general. So you, as engineers and managers of engineering projects, need to understand quite a bit about people and how they interact.</a:t>
            </a:r>
            <a:endParaRPr lang="ru-RU" sz="25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25362812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Sensitivity Analysis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How can we find such non‐linear effects? One way is by performing sensitivity analyses on critical predictions. Even though our models and predictions are based on assumptions that are not perfect, we can still investigate the sensitivity of that prediction: do small changes in the inputs and assumptions lead to small changes in the predictions? Or big changes in the predictions? These two conditions are very different.</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We can create a graph of the predictions, as the inputs vary. Is the response to the varying inputs approximately linear? Or do we see the beginning of a sharp curving, a non‐linear response? Is the response symmetrical, as we increase and decrease the inputs? Or is the response asymmetrical, that is, on one side of the variation the rate of change is much higher than on the other. We need to find such non‐linear and asymmetric responses. We can find them by looking for variations of the inputs that cause the predictions to curve strongly up or down on one side as we vary the inputs.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18343350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Sensitivity Analysis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82539" cy="4952220"/>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When we find asymmetry and big variations in predictions due to fairly small variations in inputs, this should be investigated. Such non‐linear behavior could become a catastrophic problem for our system; we may need to change that portion of the design to make it less sensitive to variation in the inputs and assumptions.</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For example, queuing (such as waiting your turn to gain access to communication media, waiting your turn to gain access to a computing service, and so forth) is a common situation that we encounter in the design of our engineered systems. Queuing often displays highly non‐linear behavior: below certain levels of activity, things proceed very smoothly, and the wait times to gain access to the communication media are quite predictable, but when the activity increases past some hard‐to‐predict threshold, the wait times suddenly jump by a considerable amount, and display very large variations, becoming very hard to predict.</a:t>
            </a:r>
            <a:endParaRPr lang="ru-RU" sz="21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6179108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Modeling</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4" y="1287263"/>
            <a:ext cx="9354212" cy="4952220"/>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I wish to re‐emphasize the importance of having the actual model creators be the ones who run their models, and the importance therefore the segmented model for system performance prediction. These model builders often spend years collecting data, and gathering real measurements and observations; they under- stand how their piece of the system really works. You therefore want those same people to run the models that form the core of your predictive process, because they will know how to keep the model from straying into predictive territory that extrapolates beyond credibility.</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By the way, it is my experience that these individual models will not be full of algorithms, but instead will be full of tables of actual measurements. The model builder will know and remember the conditions under which each measurement was made too, and therefore has a chance to avoid unjustified extrapolation.</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7926579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2" y="396576"/>
            <a:ext cx="733440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54547" cy="4952220"/>
          </a:xfrm>
        </p:spPr>
        <p:txBody>
          <a:bodyPr>
            <a:noAutofit/>
          </a:bodyPr>
          <a:lstStyle/>
          <a:p>
            <a:pPr indent="450215" algn="just">
              <a:spcBef>
                <a:spcPts val="600"/>
              </a:spcBef>
              <a:spcAft>
                <a:spcPts val="1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must yourself acquire some basic knowledge of the errors of logic and analysis described in this lesson, sufficient for you to spot these errors, and avoid making them yourself (or allowing your staff to make them).</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1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need to establish a formal, written project policy about how quantitative decision‐making is performed on your project. I recommend that you mandate all quantitative data used for decisions be collected as a time series, and analyzed via the control‐chart methodology. You also must build up the courage to reject any analysis brought to you that fails to comply with this guidance, no matter what the time pressure may be to make a near‐term decision.</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1200"/>
              </a:spcAft>
            </a:pPr>
            <a:r>
              <a:rPr lang="en-US" sz="1800" dirty="0">
                <a:effectLst/>
                <a:latin typeface="Calibri" panose="020F0502020204030204" pitchFamily="34" charset="0"/>
                <a:ea typeface="Times New Roman" panose="02020603050405020304" pitchFamily="18" charset="0"/>
              </a:rPr>
              <a:t>Your team will need training in how to do all of this. Your project or your company can create a training course that covers all of the materials described in this lesson. You yourself should take the course, and do so in company with your staff. The shared experience of the course, and the implicit sign that you consider this important by spending your own personal time on the course, will be a very important team‐building experience that will pay dividends for the duration of the project. Such a training course should include both practical team exercises and individual tests that must be passed at the conclusion; these are a sign of seriousness.</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L6</a:t>
            </a:r>
            <a:endParaRPr lang="ru-RU" sz="3500" dirty="0">
              <a:solidFill>
                <a:schemeClr val="bg1"/>
              </a:solidFill>
            </a:endParaRPr>
          </a:p>
        </p:txBody>
      </p:sp>
    </p:spTree>
    <p:extLst>
      <p:ext uri="{BB962C8B-B14F-4D97-AF65-F5344CB8AC3E}">
        <p14:creationId xmlns:p14="http://schemas.microsoft.com/office/powerpoint/2010/main" val="40324507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742</TotalTime>
  <Words>9036</Words>
  <Application>Microsoft Office PowerPoint</Application>
  <PresentationFormat>Широкоэкранный</PresentationFormat>
  <Paragraphs>263</Paragraphs>
  <Slides>43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43</vt:i4>
      </vt:variant>
    </vt:vector>
  </HeadingPairs>
  <TitlesOfParts>
    <vt:vector size="49" baseType="lpstr">
      <vt:lpstr>Arial</vt:lpstr>
      <vt:lpstr>Calibri</vt:lpstr>
      <vt:lpstr>Century Gothic</vt:lpstr>
      <vt:lpstr>Symbol</vt:lpstr>
      <vt:lpstr>Wingdings 3</vt:lpstr>
      <vt:lpstr>Ион</vt:lpstr>
      <vt:lpstr>DRAWING VALID CONCLUSIONS FROM NUMBERS</vt:lpstr>
      <vt:lpstr>DRAWING VALID CONCLUSIONS  FROM NUMBERS</vt:lpstr>
      <vt:lpstr>In Engineering,  You Must Make Measurements</vt:lpstr>
      <vt:lpstr>In Engineering,  You Must Make Measurements</vt:lpstr>
      <vt:lpstr>The Data and/or the Conclusions  are Often Wrong</vt:lpstr>
      <vt:lpstr>The Data and/or the Conclusions  are Often Wrong</vt:lpstr>
      <vt:lpstr>The Fallacy of the Silent Evidence</vt:lpstr>
      <vt:lpstr>The Fallacy of the Silent Evidence</vt:lpstr>
      <vt:lpstr>Logical Flaws in the Organization  of System Testing</vt:lpstr>
      <vt:lpstr>Logical Flaws in the Organization  of System Testing</vt:lpstr>
      <vt:lpstr>Logical Flaws in the Organization  of System Testing</vt:lpstr>
      <vt:lpstr>Logical Flaws in the Organization  of System Testing</vt:lpstr>
      <vt:lpstr>Logical Flaws in the Organization  of System Testing</vt:lpstr>
      <vt:lpstr>Logical Flaws in the Organization  of System Testing</vt:lpstr>
      <vt:lpstr>Logical Flaws in the Organization  of System Testing</vt:lpstr>
      <vt:lpstr>Logical Flaws in the Organization  of System Testing</vt:lpstr>
      <vt:lpstr>Signal and Noise</vt:lpstr>
      <vt:lpstr>Signal and Noise</vt:lpstr>
      <vt:lpstr>Signal and Noise</vt:lpstr>
      <vt:lpstr>Signal and Noise</vt:lpstr>
      <vt:lpstr>A Special Type of Measurement: The Test</vt:lpstr>
      <vt:lpstr>A Special Type of Measurement: The Test</vt:lpstr>
      <vt:lpstr>A Special Type of Measurement: The Test</vt:lpstr>
      <vt:lpstr>The Decision Tree: A Method That Properly Accounts for Conditional Probabilities</vt:lpstr>
      <vt:lpstr>The Decision Tree: A Method That Properly Accounts for Conditional Probabilities</vt:lpstr>
      <vt:lpstr>The Decision Tree: A Method That Properly Accounts for Conditional Probabilities</vt:lpstr>
      <vt:lpstr>The Decision Tree: A Method That Properly Accounts for Conditional Probabilities</vt:lpstr>
      <vt:lpstr>The Decision Tree: A Method That Properly Accounts for Conditional Probabilities</vt:lpstr>
      <vt:lpstr>The Decision Tree: A Method That Properly Accounts for Conditional Probabilities</vt:lpstr>
      <vt:lpstr>What Engineering Project Managers Need to Measure</vt:lpstr>
      <vt:lpstr>What Engineering Project Managers Need to Measure</vt:lpstr>
      <vt:lpstr>What Engineering Project Managers Need to Measure</vt:lpstr>
      <vt:lpstr>Interpreting the Data</vt:lpstr>
      <vt:lpstr>How Projects Fail</vt:lpstr>
      <vt:lpstr>How Projects Fail</vt:lpstr>
      <vt:lpstr>Avoid “Explaining Away” the Data</vt:lpstr>
      <vt:lpstr>Social Aspects of Measurement</vt:lpstr>
      <vt:lpstr>Sensitivity Analysis</vt:lpstr>
      <vt:lpstr>Sensitivity Analysis</vt:lpstr>
      <vt:lpstr>Modeling</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64</cp:revision>
  <dcterms:created xsi:type="dcterms:W3CDTF">2021-09-19T13:59:21Z</dcterms:created>
  <dcterms:modified xsi:type="dcterms:W3CDTF">2022-04-10T20:00:44Z</dcterms:modified>
</cp:coreProperties>
</file>