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1210" y="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F3CE340-A913-49F8-BBDC-752BD3000A6C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1401807-4F52-401B-8DDD-AE69DF2189BE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500042"/>
            <a:ext cx="7851648" cy="121444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Uzatuvchi</a:t>
            </a:r>
            <a:r>
              <a:rPr lang="en-US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mexanizmlar</a:t>
            </a:r>
            <a:r>
              <a:rPr lang="en-US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en-US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3400" y="2105028"/>
            <a:ext cx="7854696" cy="1752600"/>
          </a:xfrm>
        </p:spPr>
        <p:txBody>
          <a:bodyPr>
            <a:no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</a:rPr>
              <a:t>REJA.</a:t>
            </a:r>
            <a:endParaRPr lang="ru-RU" sz="2800" dirty="0" smtClean="0">
              <a:solidFill>
                <a:schemeClr val="bg1"/>
              </a:solidFill>
            </a:endParaRPr>
          </a:p>
          <a:p>
            <a:pPr algn="l"/>
            <a:r>
              <a:rPr lang="ru-RU" sz="2800" dirty="0" smtClean="0">
                <a:solidFill>
                  <a:schemeClr val="bg1"/>
                </a:solidFill>
              </a:rPr>
              <a:t> </a:t>
            </a:r>
          </a:p>
          <a:p>
            <a:pPr algn="l"/>
            <a:r>
              <a:rPr lang="en-US" sz="2800" dirty="0" smtClean="0">
                <a:solidFill>
                  <a:schemeClr val="bg1"/>
                </a:solidFill>
              </a:rPr>
              <a:t>1. </a:t>
            </a:r>
            <a:r>
              <a:rPr lang="en-US" sz="2800" dirty="0" err="1" smtClean="0">
                <a:solidFill>
                  <a:schemeClr val="bg1"/>
                </a:solidFill>
              </a:rPr>
              <a:t>Tasmali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uzatmalar</a:t>
            </a:r>
            <a:r>
              <a:rPr lang="en-US" sz="2800" dirty="0" smtClean="0">
                <a:solidFill>
                  <a:schemeClr val="bg1"/>
                </a:solidFill>
              </a:rPr>
              <a:t>. </a:t>
            </a:r>
            <a:r>
              <a:rPr lang="en-US" sz="2800" dirty="0" err="1" smtClean="0">
                <a:solidFill>
                  <a:schemeClr val="bg1"/>
                </a:solidFill>
              </a:rPr>
              <a:t>Friksion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uzatmalar</a:t>
            </a:r>
            <a:r>
              <a:rPr lang="en-US" sz="2800" dirty="0" smtClean="0">
                <a:solidFill>
                  <a:schemeClr val="bg1"/>
                </a:solidFill>
              </a:rPr>
              <a:t>  </a:t>
            </a:r>
            <a:r>
              <a:rPr lang="en-US" sz="2800" dirty="0" err="1" smtClean="0">
                <a:solidFill>
                  <a:schemeClr val="bg1"/>
                </a:solidFill>
              </a:rPr>
              <a:t>va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variatorlar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  <a:endParaRPr lang="ru-RU" sz="2800" dirty="0" smtClean="0">
              <a:solidFill>
                <a:schemeClr val="bg1"/>
              </a:solidFill>
            </a:endParaRPr>
          </a:p>
          <a:p>
            <a:pPr algn="l"/>
            <a:r>
              <a:rPr lang="en-US" sz="2800" dirty="0" smtClean="0">
                <a:solidFill>
                  <a:schemeClr val="bg1"/>
                </a:solidFill>
              </a:rPr>
              <a:t>2. </a:t>
            </a:r>
            <a:r>
              <a:rPr lang="en-US" sz="2800" dirty="0" err="1" smtClean="0">
                <a:solidFill>
                  <a:schemeClr val="bg1"/>
                </a:solidFill>
              </a:rPr>
              <a:t>Tishli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va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giperboloid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uzatmalar.Vint-gaykali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uzatmalar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  <a:endParaRPr lang="ru-RU" sz="2800" dirty="0" smtClean="0">
              <a:solidFill>
                <a:schemeClr val="bg1"/>
              </a:solidFill>
            </a:endParaRPr>
          </a:p>
          <a:p>
            <a:pPr algn="l"/>
            <a:r>
              <a:rPr lang="en-US" sz="2800" dirty="0" smtClean="0">
                <a:solidFill>
                  <a:schemeClr val="bg1"/>
                </a:solidFill>
              </a:rPr>
              <a:t>3. </a:t>
            </a:r>
            <a:r>
              <a:rPr lang="en-US" sz="2800" dirty="0" err="1" smtClean="0">
                <a:solidFill>
                  <a:schemeClr val="bg1"/>
                </a:solidFill>
              </a:rPr>
              <a:t>Zanjirli</a:t>
            </a:r>
            <a:r>
              <a:rPr lang="en-US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err="1" smtClean="0">
                <a:solidFill>
                  <a:schemeClr val="bg1"/>
                </a:solidFill>
              </a:rPr>
              <a:t>uzatmalar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  <a:endParaRPr lang="ru-RU" sz="2800" dirty="0" smtClean="0">
              <a:solidFill>
                <a:schemeClr val="bg1"/>
              </a:solidFill>
            </a:endParaRPr>
          </a:p>
          <a:p>
            <a:pPr algn="l"/>
            <a:endParaRPr lang="ru-RU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439028"/>
          </a:xfrm>
        </p:spPr>
        <p:txBody>
          <a:bodyPr>
            <a:noAutofit/>
          </a:bodyPr>
          <a:lstStyle/>
          <a:p>
            <a:pPr algn="ctr"/>
            <a:r>
              <a:rPr lang="pt-BR" sz="4500" b="1" dirty="0" smtClean="0">
                <a:latin typeface="Times New Roman" pitchFamily="18" charset="0"/>
                <a:cs typeface="Times New Roman" pitchFamily="18" charset="0"/>
              </a:rPr>
              <a:t>Uzatmalar haqida umumiy ma’lumotlar.</a:t>
            </a:r>
            <a:endParaRPr lang="ru-RU" sz="45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83152"/>
            <a:ext cx="8229600" cy="4389120"/>
          </a:xfrm>
        </p:spPr>
        <p:txBody>
          <a:bodyPr>
            <a:normAutofit/>
          </a:bodyPr>
          <a:lstStyle/>
          <a:p>
            <a:r>
              <a:rPr lang="pt-BR" sz="3200" dirty="0" smtClean="0">
                <a:latin typeface="Times New Roman" pitchFamily="18" charset="0"/>
                <a:cs typeface="Times New Roman" pitchFamily="18" charset="0"/>
              </a:rPr>
              <a:t>Turli mashina va mexanizmlarda aylanma harakat bir valdan ikkinchisiga turli xil detallar yordamida uzatiladi, bu detallarning jamlanmasi </a:t>
            </a:r>
            <a:r>
              <a:rPr lang="pt-BR" sz="3200" b="1" dirty="0" smtClean="0">
                <a:latin typeface="Times New Roman" pitchFamily="18" charset="0"/>
                <a:cs typeface="Times New Roman" pitchFamily="18" charset="0"/>
              </a:rPr>
              <a:t>uzatma</a:t>
            </a:r>
            <a:r>
              <a:rPr lang="pt-BR" sz="3200" dirty="0" smtClean="0">
                <a:latin typeface="Times New Roman" pitchFamily="18" charset="0"/>
                <a:cs typeface="Times New Roman" pitchFamily="18" charset="0"/>
              </a:rPr>
              <a:t> deb ataladi.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pt-BR" sz="3200" dirty="0" smtClean="0">
                <a:latin typeface="Times New Roman" pitchFamily="18" charset="0"/>
                <a:cs typeface="Times New Roman" pitchFamily="18" charset="0"/>
              </a:rPr>
              <a:t>Uzatmalar o`zlarining harakatiga qarab, ishqalanish (friktsion, tasmali) va ilashmali uzatmalarga bo`linadi.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0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500034" y="1142984"/>
            <a:ext cx="8104302" cy="4786346"/>
            <a:chOff x="2648" y="2460"/>
            <a:chExt cx="9882" cy="5760"/>
          </a:xfrm>
        </p:grpSpPr>
        <p:sp>
          <p:nvSpPr>
            <p:cNvPr id="2079" name="AutoShape 31"/>
            <p:cNvSpPr>
              <a:spLocks noChangeAspect="1" noChangeArrowheads="1" noTextEdit="1"/>
            </p:cNvSpPr>
            <p:nvPr/>
          </p:nvSpPr>
          <p:spPr bwMode="auto">
            <a:xfrm>
              <a:off x="2648" y="2460"/>
              <a:ext cx="9882" cy="5760"/>
            </a:xfrm>
            <a:prstGeom prst="rect">
              <a:avLst/>
            </a:prstGeom>
            <a:noFill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8" name="Oval 30"/>
            <p:cNvSpPr>
              <a:spLocks noChangeArrowheads="1"/>
            </p:cNvSpPr>
            <p:nvPr/>
          </p:nvSpPr>
          <p:spPr bwMode="auto">
            <a:xfrm>
              <a:off x="3213" y="4225"/>
              <a:ext cx="2353" cy="1208"/>
            </a:xfrm>
            <a:prstGeom prst="ellipse">
              <a:avLst/>
            </a:prstGeom>
            <a:solidFill>
              <a:srgbClr val="FF9933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7" name="Text Box 29"/>
            <p:cNvSpPr txBox="1">
              <a:spLocks noChangeArrowheads="1"/>
            </p:cNvSpPr>
            <p:nvPr/>
          </p:nvSpPr>
          <p:spPr bwMode="auto">
            <a:xfrm>
              <a:off x="3401" y="4597"/>
              <a:ext cx="2165" cy="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UZATMALAR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76" name="Oval 28"/>
            <p:cNvSpPr>
              <a:spLocks noChangeArrowheads="1"/>
            </p:cNvSpPr>
            <p:nvPr/>
          </p:nvSpPr>
          <p:spPr bwMode="auto">
            <a:xfrm>
              <a:off x="3119" y="2460"/>
              <a:ext cx="2352" cy="1115"/>
            </a:xfrm>
            <a:prstGeom prst="ellipse">
              <a:avLst/>
            </a:prstGeom>
            <a:solidFill>
              <a:srgbClr val="99FF66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5" name="Oval 27"/>
            <p:cNvSpPr>
              <a:spLocks noChangeArrowheads="1"/>
            </p:cNvSpPr>
            <p:nvPr/>
          </p:nvSpPr>
          <p:spPr bwMode="auto">
            <a:xfrm>
              <a:off x="6413" y="2460"/>
              <a:ext cx="2352" cy="1115"/>
            </a:xfrm>
            <a:prstGeom prst="ellipse">
              <a:avLst/>
            </a:prstGeom>
            <a:solidFill>
              <a:srgbClr val="FFFFCC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4" name="Oval 26"/>
            <p:cNvSpPr>
              <a:spLocks noChangeArrowheads="1"/>
            </p:cNvSpPr>
            <p:nvPr/>
          </p:nvSpPr>
          <p:spPr bwMode="auto">
            <a:xfrm>
              <a:off x="9801" y="2460"/>
              <a:ext cx="2353" cy="1115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3" name="Oval 25"/>
            <p:cNvSpPr>
              <a:spLocks noChangeArrowheads="1"/>
            </p:cNvSpPr>
            <p:nvPr/>
          </p:nvSpPr>
          <p:spPr bwMode="auto">
            <a:xfrm>
              <a:off x="6413" y="4411"/>
              <a:ext cx="2352" cy="1115"/>
            </a:xfrm>
            <a:prstGeom prst="ellipse">
              <a:avLst/>
            </a:prstGeom>
            <a:solidFill>
              <a:srgbClr val="E5E268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2" name="Oval 24"/>
            <p:cNvSpPr>
              <a:spLocks noChangeArrowheads="1"/>
            </p:cNvSpPr>
            <p:nvPr/>
          </p:nvSpPr>
          <p:spPr bwMode="auto">
            <a:xfrm>
              <a:off x="2648" y="6362"/>
              <a:ext cx="2353" cy="1579"/>
            </a:xfrm>
            <a:prstGeom prst="ellipse">
              <a:avLst/>
            </a:prstGeom>
            <a:solidFill>
              <a:srgbClr val="CCEC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1" name="Oval 23"/>
            <p:cNvSpPr>
              <a:spLocks noChangeArrowheads="1"/>
            </p:cNvSpPr>
            <p:nvPr/>
          </p:nvSpPr>
          <p:spPr bwMode="auto">
            <a:xfrm>
              <a:off x="5377" y="6455"/>
              <a:ext cx="2353" cy="1579"/>
            </a:xfrm>
            <a:prstGeom prst="ellipse">
              <a:avLst/>
            </a:prstGeom>
            <a:solidFill>
              <a:srgbClr val="FFCCFF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70" name="Oval 22"/>
            <p:cNvSpPr>
              <a:spLocks noChangeArrowheads="1"/>
            </p:cNvSpPr>
            <p:nvPr/>
          </p:nvSpPr>
          <p:spPr bwMode="auto">
            <a:xfrm>
              <a:off x="8201" y="6548"/>
              <a:ext cx="2353" cy="1672"/>
            </a:xfrm>
            <a:prstGeom prst="ellipse">
              <a:avLst/>
            </a:prstGeom>
            <a:solidFill>
              <a:srgbClr val="99FF66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9" name="Text Box 21"/>
            <p:cNvSpPr txBox="1">
              <a:spLocks noChangeArrowheads="1"/>
            </p:cNvSpPr>
            <p:nvPr/>
          </p:nvSpPr>
          <p:spPr bwMode="auto">
            <a:xfrm>
              <a:off x="3495" y="2646"/>
              <a:ext cx="1693" cy="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BR" sz="1300" b="1" i="0" u="none" strike="noStrike" cap="none" normalizeH="0" baseline="0" smtClean="0">
                  <a:ln>
                    <a:noFill/>
                  </a:ln>
                  <a:solidFill>
                    <a:srgbClr val="FF9933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Friktsion uzatmalar</a:t>
              </a:r>
              <a:r>
                <a:rPr kumimoji="0" lang="pt-BR" sz="1300" b="0" i="0" u="none" strike="noStrike" cap="none" normalizeH="0" baseline="0" smtClean="0">
                  <a:ln>
                    <a:noFill/>
                  </a:ln>
                  <a:solidFill>
                    <a:srgbClr val="E2D700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pt-BR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8" name="Text Box 20"/>
            <p:cNvSpPr txBox="1">
              <a:spLocks noChangeArrowheads="1"/>
            </p:cNvSpPr>
            <p:nvPr/>
          </p:nvSpPr>
          <p:spPr bwMode="auto">
            <a:xfrm>
              <a:off x="6883" y="2646"/>
              <a:ext cx="1600" cy="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Tasmali uzatmalar</a:t>
              </a:r>
              <a:r>
                <a:rPr kumimoji="0" lang="en-US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7" name="Text Box 19"/>
            <p:cNvSpPr txBox="1">
              <a:spLocks noChangeArrowheads="1"/>
            </p:cNvSpPr>
            <p:nvPr/>
          </p:nvSpPr>
          <p:spPr bwMode="auto">
            <a:xfrm>
              <a:off x="10365" y="2553"/>
              <a:ext cx="1789" cy="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rgbClr val="04617B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Zanjirli uzatmalar</a:t>
              </a:r>
              <a:r>
                <a:rPr kumimoji="0" lang="en-US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6" name="Text Box 18"/>
            <p:cNvSpPr txBox="1">
              <a:spLocks noChangeArrowheads="1"/>
            </p:cNvSpPr>
            <p:nvPr/>
          </p:nvSpPr>
          <p:spPr bwMode="auto">
            <a:xfrm>
              <a:off x="6977" y="4597"/>
              <a:ext cx="1694" cy="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Tishli uzatmalar</a:t>
              </a:r>
              <a:r>
                <a:rPr kumimoji="0" lang="en-US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5" name="Oval 17"/>
            <p:cNvSpPr>
              <a:spLocks noChangeArrowheads="1"/>
            </p:cNvSpPr>
            <p:nvPr/>
          </p:nvSpPr>
          <p:spPr bwMode="auto">
            <a:xfrm>
              <a:off x="9424" y="4411"/>
              <a:ext cx="2353" cy="1115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4" name="Oval 16"/>
            <p:cNvSpPr>
              <a:spLocks noChangeArrowheads="1"/>
            </p:cNvSpPr>
            <p:nvPr/>
          </p:nvSpPr>
          <p:spPr bwMode="auto">
            <a:xfrm>
              <a:off x="10177" y="5619"/>
              <a:ext cx="2353" cy="1115"/>
            </a:xfrm>
            <a:prstGeom prst="ellipse">
              <a:avLst/>
            </a:prstGeom>
            <a:solidFill>
              <a:srgbClr val="FFFA97"/>
            </a:solidFill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63" name="Text Box 15"/>
            <p:cNvSpPr txBox="1">
              <a:spLocks noChangeArrowheads="1"/>
            </p:cNvSpPr>
            <p:nvPr/>
          </p:nvSpPr>
          <p:spPr bwMode="auto">
            <a:xfrm>
              <a:off x="9896" y="4597"/>
              <a:ext cx="1787" cy="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Reyekali uzatmalar</a:t>
              </a:r>
              <a:r>
                <a:rPr kumimoji="0" lang="en-US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2" name="Text Box 14"/>
            <p:cNvSpPr txBox="1">
              <a:spLocks noChangeArrowheads="1"/>
            </p:cNvSpPr>
            <p:nvPr/>
          </p:nvSpPr>
          <p:spPr bwMode="auto">
            <a:xfrm>
              <a:off x="8671" y="7011"/>
              <a:ext cx="1788" cy="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Chervyakli uzatma</a:t>
              </a:r>
              <a:r>
                <a:rPr kumimoji="0" lang="en-US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10554" y="5805"/>
              <a:ext cx="1694" cy="7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Xrapli</a:t>
              </a:r>
              <a:r>
                <a:rPr kumimoji="0" lang="en-US" sz="13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r>
                <a:rPr kumimoji="0" lang="en-US" sz="1300" b="1" i="0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mexanizmi</a:t>
              </a:r>
              <a:r>
                <a:rPr kumimoji="0" lang="en-US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60" name="Text Box 12"/>
            <p:cNvSpPr txBox="1">
              <a:spLocks noChangeArrowheads="1"/>
            </p:cNvSpPr>
            <p:nvPr/>
          </p:nvSpPr>
          <p:spPr bwMode="auto">
            <a:xfrm>
              <a:off x="3119" y="6549"/>
              <a:ext cx="1694" cy="10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Silindrik tishli uzatma</a:t>
              </a:r>
              <a:r>
                <a:rPr kumimoji="0" lang="en-US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9" name="Text Box 11"/>
            <p:cNvSpPr txBox="1">
              <a:spLocks noChangeArrowheads="1"/>
            </p:cNvSpPr>
            <p:nvPr/>
          </p:nvSpPr>
          <p:spPr bwMode="auto">
            <a:xfrm>
              <a:off x="5754" y="6734"/>
              <a:ext cx="1976" cy="7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67666" tIns="33833" rIns="67666" bIns="33833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3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Konussimon tishli uzatm</a:t>
              </a:r>
              <a:r>
                <a:rPr kumimoji="0" lang="en-US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Times New Roman" pitchFamily="18" charset="0"/>
                  <a:cs typeface="Arial" pitchFamily="34" charset="0"/>
                </a:rPr>
                <a:t> 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58" name="Line 10"/>
            <p:cNvSpPr>
              <a:spLocks noChangeShapeType="1"/>
            </p:cNvSpPr>
            <p:nvPr/>
          </p:nvSpPr>
          <p:spPr bwMode="auto">
            <a:xfrm flipV="1">
              <a:off x="4436" y="3575"/>
              <a:ext cx="6494" cy="6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7" name="Line 9"/>
            <p:cNvSpPr>
              <a:spLocks noChangeShapeType="1"/>
            </p:cNvSpPr>
            <p:nvPr/>
          </p:nvSpPr>
          <p:spPr bwMode="auto">
            <a:xfrm flipH="1" flipV="1">
              <a:off x="4342" y="3575"/>
              <a:ext cx="188" cy="6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6" name="Line 8"/>
            <p:cNvSpPr>
              <a:spLocks noChangeShapeType="1"/>
            </p:cNvSpPr>
            <p:nvPr/>
          </p:nvSpPr>
          <p:spPr bwMode="auto">
            <a:xfrm flipV="1">
              <a:off x="4530" y="3389"/>
              <a:ext cx="2259" cy="83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5" name="Line 7"/>
            <p:cNvSpPr>
              <a:spLocks noChangeShapeType="1"/>
            </p:cNvSpPr>
            <p:nvPr/>
          </p:nvSpPr>
          <p:spPr bwMode="auto">
            <a:xfrm flipV="1">
              <a:off x="3777" y="5526"/>
              <a:ext cx="3671" cy="83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4" name="Line 6"/>
            <p:cNvSpPr>
              <a:spLocks noChangeShapeType="1"/>
            </p:cNvSpPr>
            <p:nvPr/>
          </p:nvSpPr>
          <p:spPr bwMode="auto">
            <a:xfrm flipH="1" flipV="1">
              <a:off x="5566" y="4875"/>
              <a:ext cx="84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3" name="Line 5"/>
            <p:cNvSpPr>
              <a:spLocks noChangeShapeType="1"/>
            </p:cNvSpPr>
            <p:nvPr/>
          </p:nvSpPr>
          <p:spPr bwMode="auto">
            <a:xfrm flipV="1">
              <a:off x="6695" y="5526"/>
              <a:ext cx="753" cy="92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2" name="Line 4"/>
            <p:cNvSpPr>
              <a:spLocks noChangeShapeType="1"/>
            </p:cNvSpPr>
            <p:nvPr/>
          </p:nvSpPr>
          <p:spPr bwMode="auto">
            <a:xfrm flipH="1" flipV="1">
              <a:off x="7354" y="5526"/>
              <a:ext cx="1976" cy="10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1" name="Line 3"/>
            <p:cNvSpPr>
              <a:spLocks noChangeShapeType="1"/>
            </p:cNvSpPr>
            <p:nvPr/>
          </p:nvSpPr>
          <p:spPr bwMode="auto">
            <a:xfrm flipV="1">
              <a:off x="7448" y="5433"/>
              <a:ext cx="2635" cy="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2050" name="Line 2"/>
            <p:cNvSpPr>
              <a:spLocks noChangeShapeType="1"/>
            </p:cNvSpPr>
            <p:nvPr/>
          </p:nvSpPr>
          <p:spPr bwMode="auto">
            <a:xfrm>
              <a:off x="7448" y="5526"/>
              <a:ext cx="2729" cy="55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3214710"/>
          </a:xfrm>
        </p:spPr>
        <p:txBody>
          <a:bodyPr>
            <a:noAutofit/>
          </a:bodyPr>
          <a:lstStyle/>
          <a:p>
            <a:r>
              <a:rPr lang="pt-BR" sz="2500" b="1" dirty="0" smtClean="0">
                <a:latin typeface="Times New Roman" pitchFamily="18" charset="0"/>
                <a:cs typeface="Times New Roman" pitchFamily="18" charset="0"/>
              </a:rPr>
              <a:t>	Friktsion uzatmalar </a:t>
            </a:r>
            <a:r>
              <a:rPr lang="pt-BR" sz="2500" dirty="0" smtClean="0">
                <a:latin typeface="Times New Roman" pitchFamily="18" charset="0"/>
                <a:cs typeface="Times New Roman" pitchFamily="18" charset="0"/>
              </a:rPr>
              <a:t>parallel vallar orasida joylashgan bo`lib, bir birini ma’lum kush bilan siqib turuvchi ikki silindrik katokdan tashkil topgan (1-rasm, a).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kesishadigan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bo`lsa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friktsion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katoklar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(1-rasm,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katokdan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yetaklanuvchiga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kuchi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 smtClean="0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500" dirty="0" smtClean="0"/>
              <a:t> 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sz="2500" dirty="0" smtClean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‘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lsa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zanjir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vositasida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857628"/>
            <a:ext cx="6429420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600820" y="6357958"/>
            <a:ext cx="11854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1-rasm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78581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Tasmali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uzatmalar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364333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786182" y="1428736"/>
            <a:ext cx="492922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Tasmali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uzatmalar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bog`langan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yetaklanuvchi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shkivlardan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(2-rasm).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Shikivlarga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kiydirilgan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tasmalar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shkivdan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ikkinchisiga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928694" y="3786190"/>
            <a:ext cx="14287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2-rasm.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7" y="4286256"/>
            <a:ext cx="330077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428728" y="6202940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3-rasm.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071966" y="4643446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Zanjirli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uzatmalar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zanjirlar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bog`langan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yetaklovchi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yetaklanuvchi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g`ildiraklardan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(3-rasm).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85794"/>
            <a:ext cx="357204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143372" y="78579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uzatmalar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parallel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ilashmali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(4-rasm, a)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ilashmali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(4-rasm, b)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gildiraklarlardan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o`qlari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kesishganda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konussimon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g`idiraklar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(5- 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00166" y="3214686"/>
            <a:ext cx="9989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4 -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8346" y="3714752"/>
            <a:ext cx="1949274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3357562"/>
            <a:ext cx="1357322" cy="2840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2285984" y="6202940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5-rasm.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203122" y="6215082"/>
            <a:ext cx="883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6-rasm.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54392"/>
            <a:ext cx="8229600" cy="5817880"/>
          </a:xfrm>
        </p:spPr>
        <p:txBody>
          <a:bodyPr>
            <a:no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Reykali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uzatmalar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ilgarilanma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teskarisi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silindrik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reykadan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(6-rasm).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Chervyakli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uzatma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vallarning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o`qlari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kesishmagan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Uzatma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trapetsiyasimon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rezbali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g`ildirakdan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(7-rasm).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Xrapli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to`siqli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tishli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g`ildirak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xrapovik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kuchukcha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kuchukcha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xrapovik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tishlari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orasiga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bo`lishini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(8-rasm).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64739"/>
            <a:ext cx="3143272" cy="3207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621887"/>
            <a:ext cx="2286016" cy="35214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85918" y="4202676"/>
            <a:ext cx="606996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7-rasm.            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8-rasm.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57158" y="4786322"/>
            <a:ext cx="835824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Mashinasozlikda</a:t>
            </a:r>
            <a:r>
              <a:rPr kumimoji="0" lang="uz-Cyrl-U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mexanik</a:t>
            </a:r>
            <a:r>
              <a:rPr kumimoji="0" lang="uz-Cyrl-U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elektrik, pnevmatik, va gidravlik uzatmalardan foydalanadi. </a:t>
            </a:r>
            <a:endParaRPr kumimoji="0" 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Mashina detallari kursida </a:t>
            </a:r>
            <a:r>
              <a:rPr kumimoji="0" lang="uz-Cyrl-UZ" sz="2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mexanik uzatmalar</a:t>
            </a:r>
            <a:r>
              <a:rPr kumimoji="0" lang="uz-Cyrl-UZ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z-Cyrl-UZ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o’rganilib, boshqalari maxsus kurslarda yoritiladi.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uz-Cyrl-UZ" sz="2400" dirty="0" smtClean="0"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Uzatmalarning energiya manbai bilan ish bajaruchi qismi o’rtasida joylashadi va buning sabablari quyidagilar: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>
            <a:normAutofit fontScale="85000" lnSpcReduction="10000"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1) energiya manbai (masalan elektr dvigatelь) valining aylanish sonining  ishchi valning aylanish sonidan kattaligi;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2) burovchi moment qiymatlarini uzatma vallarining aylanish soni hisobiga o’zgartirish mumkinligi;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3) elektr dvigatelь validagi aylanma harakatni ilgarilama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tebranma va boshqa harakatlarga aylantirishi.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Mexanik uzatmalar harakatni bir valdan boshqa vallarga uzatib, asosan ikki turga bo’linadi: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1) ishqalanish hisobiga ishlaydigan uzatmalar (friktsion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Cyrl-UZ" u="sng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tasmali);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2) ilashish hisobiga ishlaydigan uzatmalar (tishli, chervyakli va zanjirli).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Mexanik uzatmalarni tashkil etuvchi asosiy detallar o’zaro tutashib turadi (tishli, chervyakli, friktsion) yoki egiluvchan bo’g’in (tasma, zanjir) orqali bog’langan bo’ladi.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857916"/>
          </a:xfrm>
        </p:spPr>
        <p:txBody>
          <a:bodyPr>
            <a:normAutofit fontScale="85000" lnSpcReduction="10000"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Bundan tashqari, bu uzatmalar vallarining o’zaro joylashuviga qarab,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parallelь, kesishgan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va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ayqash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turlariga, uzatish sonining o’zgarishiga qarab esa,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uzatish soni o’zgarmas, pog’anali o’zgaruvchan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va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pog’anasiz o’zgaruvchan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turlariga bo’linadi.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Ishqalanish hisobiga ishlovchi uzamalarning asosiy detallari (g’ildirak, shkiv va shu kabilar)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silliq sirtga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ilashish hisobiga ishlayiganlarda esa (tishli g’ildirak, chervyak va shu kabilar) katta burovchi momentning uzatilishini ta’minlaydigan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tishlarga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ega bo’ladi.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Uzatmalarda  xarakatni energiya manbaidan qabul qilib oluvchi valni ye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taklovchi val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deb, bu valdan xarakatni qabul qilib ish bajaruvchi qismga uzatuvchi valni esa ye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taklanuvchi val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deb ataladi.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Agar uzatma bir necha pog’anali bo’lsa, har bir pog’ananing energiya manbai tomonidagi birinchi val ikkinchi valga nisbatan yetaklovchi, ikkinchi val esa pog’anadagi yetaklanuvchi val bo’ladi.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Uzatmalarning asosiy tavsiflari: vallardagi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–quvvat (Vt),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-burovchi moment (Nm) va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– burchak tezlik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(cek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)  yoki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– aylanishlar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soni (min</a:t>
            </a:r>
            <a:r>
              <a:rPr lang="uz-Cyrl-UZ" baseline="30000" dirty="0" smtClean="0">
                <a:latin typeface="Times New Roman" pitchFamily="18" charset="0"/>
                <a:cs typeface="Times New Roman" pitchFamily="18" charset="0"/>
              </a:rPr>
              <a:t>-1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53120"/>
          </a:xfrm>
        </p:spPr>
        <p:txBody>
          <a:bodyPr>
            <a:normAutofit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Qo’shimcha tavsiflari: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z -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foydali ish koeffitsienti,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- aylanma kuch (H) va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-uzatish soni.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Uzatmalarni loyihalash uchun ularning kamida birinchi va oxirgi vallarining quvvati hamda aylanish sonlari yoki burchak tezliklari berilgan bo’lishi kerak (4.1- rasm).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/>
          <a:srcRect l="24572" t="55732" r="45700" b="10083"/>
          <a:stretch>
            <a:fillRect/>
          </a:stretch>
        </p:blipFill>
        <p:spPr bwMode="auto">
          <a:xfrm>
            <a:off x="2000232" y="2928934"/>
            <a:ext cx="5143536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2888"/>
            <a:ext cx="8229600" cy="6246508"/>
          </a:xfrm>
        </p:spPr>
        <p:txBody>
          <a:bodyPr>
            <a:noAutofit/>
          </a:bodyPr>
          <a:lstStyle/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Uzatmalarni loyihalash uchun ularning kamida birinchi va oxirgi vallarining quvvati hamda aylanish sonlari yoki burchak tezliklari berilgan bo’lishi kerak (4.1- rasm).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Vallardagi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quvvat va burchak tezliklar ma’lum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bo’lganda ulardagi burovchi moment quyidagicha aniqlanadi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= P / щ 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yoki   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= 9550 P /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Unda uzatmaning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uzatish soni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 quyidagicha ifodalanadi: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U =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/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=  щ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/ щ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Energiya oqimining yo’nalishidan qat’iy nazar, istalgan ikki val burchak tezliklarining nisbatlari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uzatish nisbati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deyiladi.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1-2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=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/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=  щ 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/ щ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yoki  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2-1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=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/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=  щ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/ щ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Uzatish nisbati umumiy tushuncha bo’lib, birdan katta, birdan kichik yoki birga teng bo’lishi mumkin. Uzatish soni esa,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&gt; n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z-Cyrl-UZ" sz="2000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bo’lgani uchun doim birdan katta bo’ladi.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Aylanish soni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bilan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burchak tezligi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щ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orasida quyidagi bog’lanish mavjud,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 щ 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 r n / 30.</a:t>
            </a:r>
            <a:endParaRPr lang="ru-RU" sz="20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Uzatmaning </a:t>
            </a:r>
            <a:r>
              <a:rPr lang="uz-Cyrl-UZ" sz="2000" b="1" dirty="0" smtClean="0">
                <a:latin typeface="Times New Roman" pitchFamily="18" charset="0"/>
                <a:cs typeface="Times New Roman" pitchFamily="18" charset="0"/>
              </a:rPr>
              <a:t>foydali ish koeffitsienti</a:t>
            </a:r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 quyidagicha aniqlanadi: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z = P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/ P</a:t>
            </a:r>
            <a:r>
              <a:rPr lang="uz-Cyrl-UZ" sz="2000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357982"/>
          </a:xfrm>
        </p:spPr>
        <p:txBody>
          <a:bodyPr>
            <a:normAutofit fontScale="77500" lnSpcReduction="20000"/>
          </a:bodyPr>
          <a:lstStyle/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Agarda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momentni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momentga bo’lsak,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= ( P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щ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) / ( P 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щ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)= z · U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kelib chiqadi, bundan esa uzatish nicbati,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U = 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· z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bo’ladi. SHunday qilib, </a:t>
            </a:r>
            <a:r>
              <a:rPr lang="uz-Cyrl-UZ" u="sng" dirty="0" smtClean="0">
                <a:latin typeface="Times New Roman" pitchFamily="18" charset="0"/>
                <a:cs typeface="Times New Roman" pitchFamily="18" charset="0"/>
              </a:rPr>
              <a:t>uzatish sonini quyidagicha ifodalash mumkin: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U= n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n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=  щ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щ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=  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( T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·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z ).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Agar uzatma bir necha pog’onali bo’lsa, uning umumiy uzatish soni: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                               U 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um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= U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·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U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·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·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 = U = n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/ n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,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bu yerda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, U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uz-Cyrl-UZ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va </a:t>
            </a:r>
            <a:r>
              <a:rPr lang="uz-Cyrl-UZ" i="1" dirty="0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uz-Cyrl-UZ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uz-Cyrl-UZ" b="1" baseline="-2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–birinchi, ikkinchi  va oxirgi vallarning uzatish-lar soni;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 Ko’p pog’anali uzatmalar turli turdagi uzatmalardan (masalan, tasmali, chervyakli, tishli va boshqalar) tuzilgan bo’lishi mumkin.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3. Tezlikni </a:t>
            </a:r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pog’onali o’zgartirishda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bir oraliqda (diapazonda) yagona bir qiymatga ega bo’lgan tezlik olish mumkin. Masalan: avtomo-billarda tezlikni o’zgartish qutichalari asosan tishli uzatmalardan iborat bo’lgan tishli g’ildirak bloklaridan foydalaniladi, ya’ni bir o’zgarmas oraliqda, tezlik miqdori ravon va shovqinsiz uzatiladi;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b="1" dirty="0" smtClean="0">
                <a:latin typeface="Times New Roman" pitchFamily="18" charset="0"/>
                <a:cs typeface="Times New Roman" pitchFamily="18" charset="0"/>
              </a:rPr>
              <a:t>Pog’anasiz tezlikni o’zgartirish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, variatorlar yoki tasmali uzatmalar yordamida ham amalga oshirish mumkin. Bunga misol ikki g’ildirakdan tuzilgan friktsion uzatma- oddiy variator bo’lib, unda birinchi g’ildirakning sirti ikkinchisining yon yog’iga tegib xarakatla-nadi (4.2 – rasm). Utaklanuvchi valning xarakatini o’zgartirish uchun yetaklovchi birinchi g’ildirak o’z o’qi bo’ylab siljitiladi.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439160"/>
          </a:xfrm>
        </p:spPr>
        <p:txBody>
          <a:bodyPr>
            <a:noAutofit/>
          </a:bodyPr>
          <a:lstStyle/>
          <a:p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Agar yetakla-nuvchi valning xarakat yo’nalishini o’zgartirish kerak bo’lsa, birinchi g’ildirak o’q bo’ylab surilib, etaklanuvchi val o’qidan chap tomonga o’tkaziladi. Demak, birinchi g’ildi-rak o’z o’qi bo’ylab ikkinchi g’ildirak chetidan o’rta tamonga siljir ekan, yetaklanuvchi valning tezligi orta boradi. SHunday qilib, kerakli uzatish soni olinadi: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 u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= n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 /n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2 min 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= d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2 max 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/d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 ,  u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= n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 /n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2 max 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= d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2 min 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/ d</a:t>
            </a:r>
            <a:r>
              <a:rPr lang="uz-Cyrl-UZ" sz="24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400" i="1" dirty="0" smtClean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857496"/>
            <a:ext cx="5143536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357554" y="6202940"/>
            <a:ext cx="11951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dirty="0">
                <a:latin typeface="Times New Roman" pitchFamily="18" charset="0"/>
                <a:cs typeface="Times New Roman" pitchFamily="18" charset="0"/>
              </a:rPr>
              <a:t>4.2– rasm.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over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786478"/>
          </a:xfrm>
        </p:spPr>
        <p:txBody>
          <a:bodyPr>
            <a:noAutofit/>
          </a:bodyPr>
          <a:lstStyle/>
          <a:p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Uzatish sonining eng katta qiymatini eng kichik qiymatiga nisbati boshqarish darajasi</a:t>
            </a:r>
            <a:r>
              <a:rPr lang="uz-Cyrl-UZ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 deb aytiladi. Boshqarish darajasi variator-larning asosiy tavsiflaridan biri hisoblanadi. Demak boshqarish darajasi quyidagicha bo’ladi: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D = u</a:t>
            </a:r>
            <a:r>
              <a:rPr lang="uz-Cyrl-UZ" sz="2800" i="1" baseline="-25000" dirty="0" smtClean="0">
                <a:latin typeface="Times New Roman" pitchFamily="18" charset="0"/>
                <a:cs typeface="Times New Roman" pitchFamily="18" charset="0"/>
              </a:rPr>
              <a:t>max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 / u</a:t>
            </a:r>
            <a:r>
              <a:rPr lang="uz-Cyrl-UZ" sz="2800" i="1" baseline="-25000" dirty="0" smtClean="0">
                <a:latin typeface="Times New Roman" pitchFamily="18" charset="0"/>
                <a:cs typeface="Times New Roman" pitchFamily="18" charset="0"/>
              </a:rPr>
              <a:t>min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 = n</a:t>
            </a:r>
            <a:r>
              <a:rPr lang="uz-Cyrl-UZ" sz="2800" i="1" baseline="-25000" dirty="0" smtClean="0">
                <a:latin typeface="Times New Roman" pitchFamily="18" charset="0"/>
                <a:cs typeface="Times New Roman" pitchFamily="18" charset="0"/>
              </a:rPr>
              <a:t>2 max 1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 / n</a:t>
            </a:r>
            <a:r>
              <a:rPr lang="uz-Cyrl-UZ" sz="2800" i="1" baseline="-25000" dirty="0" smtClean="0">
                <a:latin typeface="Times New Roman" pitchFamily="18" charset="0"/>
                <a:cs typeface="Times New Roman" pitchFamily="18" charset="0"/>
              </a:rPr>
              <a:t>2 min 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= d</a:t>
            </a:r>
            <a:r>
              <a:rPr lang="uz-Cyrl-UZ" sz="2800" i="1" baseline="-25000" dirty="0" smtClean="0">
                <a:latin typeface="Times New Roman" pitchFamily="18" charset="0"/>
                <a:cs typeface="Times New Roman" pitchFamily="18" charset="0"/>
              </a:rPr>
              <a:t>2 max  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/ d</a:t>
            </a:r>
            <a:r>
              <a:rPr lang="uz-Cyrl-UZ" sz="2800" i="1" baseline="-25000" dirty="0" smtClean="0">
                <a:latin typeface="Times New Roman" pitchFamily="18" charset="0"/>
                <a:cs typeface="Times New Roman" pitchFamily="18" charset="0"/>
              </a:rPr>
              <a:t>1 min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Nazariy jihatdan olganda 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d­</a:t>
            </a:r>
            <a:r>
              <a:rPr lang="uz-Cyrl-UZ" sz="2800" i="1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 ning qiymati (</a:t>
            </a:r>
            <a:r>
              <a:rPr lang="uz-Cyrl-UZ" sz="2800" i="1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uz-Cyrl-UZ" sz="2800" b="1" i="1" baseline="-25000" dirty="0" smtClean="0">
                <a:latin typeface="Times New Roman" pitchFamily="18" charset="0"/>
                <a:cs typeface="Times New Roman" pitchFamily="18" charset="0"/>
              </a:rPr>
              <a:t>2 min </a:t>
            </a:r>
            <a:r>
              <a:rPr lang="uz-Cyrl-UZ" sz="2800" dirty="0" smtClean="0">
                <a:latin typeface="Times New Roman" pitchFamily="18" charset="0"/>
                <a:cs typeface="Times New Roman" pitchFamily="18" charset="0"/>
              </a:rPr>
              <a:t>→ 0 bo’lgani uchun) cheksiz bo’lishi mumkin. Rasmda ko’rsatilgan variatorning foyda-li ish koeffitsienti kichik bo’lsada, tuzilishi oddiy bo’lgani uchun ulardan kam quvvat mexanizm va asboblarda keng ko’lamda foydalaniladi.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707834"/>
          </a:xfrm>
        </p:spPr>
        <p:txBody>
          <a:bodyPr/>
          <a:lstStyle/>
          <a:p>
            <a:pPr algn="ctr">
              <a:buNone/>
            </a:pPr>
            <a:r>
              <a:rPr lang="en-US" sz="5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E`TIBORINGIZ UCHUN RAHMAT!</a:t>
            </a:r>
            <a:endParaRPr lang="ru-RU" sz="50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</TotalTime>
  <Words>1083</Words>
  <Application>Microsoft Office PowerPoint</Application>
  <PresentationFormat>Экран (4:3)</PresentationFormat>
  <Paragraphs>79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Uzatuvchi mexanizmlar va  ularning hisobi.</vt:lpstr>
      <vt:lpstr>Uzatmalar haqida umumiy ma’lumotlar.</vt:lpstr>
      <vt:lpstr>Презентация PowerPoint</vt:lpstr>
      <vt:lpstr> Friktsion uzatmalar parallel vallar orasida joylashgan bo`lib, bir birini ma’lum kush bilan siqib turuvchi ikki silindrik katokdan tashkil topgan (1-rasm, a). Agar vallar kesishadigan bo`lsa, konussimon friktsion katoklar qo`llaniladi (1-rasm, b). Aylanma harakat yetaklovchi katokdan yetaklanuvchiga ular orasida paydo bo`lgan ishqalanish kuchi yordamida uzatiladi. Agar vallar orasidagi masofa nisbatan katta bо‘lsa, u holda aylanma harakat tasma yoki zanjir vositasida uzatiladi.</vt:lpstr>
      <vt:lpstr>Tasmali uzatmalar</vt:lpstr>
      <vt:lpstr>Презентация PowerPoint</vt:lpstr>
      <vt:lpstr>Презентация PowerPoint</vt:lpstr>
      <vt:lpstr>Презентация PowerPoint</vt:lpstr>
      <vt:lpstr>Uzatmalarning energiya manbai bilan ish bajaruchi qismi o’rtasida joylashadi va buning sabablari quyidagilar:</vt:lpstr>
      <vt:lpstr>Презентация PowerPoint</vt:lpstr>
      <vt:lpstr>Презентация PowerPoint</vt:lpstr>
      <vt:lpstr>Презентация PowerPoint</vt:lpstr>
      <vt:lpstr>Презентация PowerPoint</vt:lpstr>
      <vt:lpstr>Agar yetakla-nuvchi valning xarakat yo’nalishini o’zgartirish kerak bo’lsa, birinchi g’ildirak o’q bo’ylab surilib, etaklanuvchi val o’qidan chap tomonga o’tkaziladi. Demak, birinchi g’ildi-rak o’z o’qi bo’ylab ikkinchi g’ildirak chetidan o’rta tamonga siljir ekan, yetaklanuvchi valning tezligi orta boradi. SHunday qilib, kerakli uzatish soni olinadi:  umax= n1 /n2 min = d2 max /d1 ,  umin= n1 /n2 max = d2 min / d1 ,  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Uzatuvchi mexanizmlar va  ularning hisobi.</dc:title>
  <dc:creator>asilbek1992</dc:creator>
  <cp:lastModifiedBy>admin</cp:lastModifiedBy>
  <cp:revision>1</cp:revision>
  <dcterms:created xsi:type="dcterms:W3CDTF">2019-05-30T15:45:02Z</dcterms:created>
  <dcterms:modified xsi:type="dcterms:W3CDTF">2019-06-04T04:46:15Z</dcterms:modified>
</cp:coreProperties>
</file>