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1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320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2" r:id="rId47"/>
    <p:sldId id="303" r:id="rId48"/>
    <p:sldId id="306" r:id="rId49"/>
    <p:sldId id="311" r:id="rId50"/>
    <p:sldId id="313" r:id="rId51"/>
    <p:sldId id="339" r:id="rId52"/>
    <p:sldId id="341" r:id="rId53"/>
    <p:sldId id="348" r:id="rId54"/>
    <p:sldId id="343" r:id="rId55"/>
    <p:sldId id="345" r:id="rId56"/>
    <p:sldId id="347" r:id="rId57"/>
    <p:sldId id="346" r:id="rId5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7" autoAdjust="0"/>
  </p:normalViewPr>
  <p:slideViewPr>
    <p:cSldViewPr snapToGrid="0">
      <p:cViewPr varScale="1">
        <p:scale>
          <a:sx n="50" d="100"/>
          <a:sy n="50" d="100"/>
        </p:scale>
        <p:origin x="62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21782-7FA7-47F3-9430-8F908827DDAC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FEE87205-956C-4874-856B-E7EC46013260}">
      <dgm:prSet/>
      <dgm:spPr/>
      <dgm:t>
        <a:bodyPr/>
        <a:lstStyle/>
        <a:p>
          <a:pPr rtl="0"/>
          <a:r>
            <a:rPr lang="en-US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1. </a:t>
          </a:r>
          <a:r>
            <a:rPr lang="ru-RU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Резистентность к гормонам</a:t>
          </a:r>
          <a:endParaRPr lang="ru-RU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B175E51-63FC-4F64-BAE6-39E63CF45690}" type="parTrans" cxnId="{CE463D41-88D4-4C55-B4A7-54F5D1AAAFC3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1957FB-4138-4459-AB63-50E8BC068183}" type="sibTrans" cxnId="{CE463D41-88D4-4C55-B4A7-54F5D1AAAFC3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D4CAC3-BC2F-42B3-B572-5C0D723B609E}">
      <dgm:prSet/>
      <dgm:spPr/>
      <dgm:t>
        <a:bodyPr/>
        <a:lstStyle/>
        <a:p>
          <a:pPr rtl="0"/>
          <a:r>
            <a:rPr lang="en-US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2. </a:t>
          </a:r>
          <a:r>
            <a:rPr lang="ru-RU" b="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Адренорецепторы</a:t>
          </a:r>
          <a:r>
            <a:rPr lang="ru-RU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, их стимуляторы и блокаторы</a:t>
          </a:r>
          <a:endParaRPr lang="ru-RU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47A091-91AB-43CE-9C48-81F56EECE4CD}" type="parTrans" cxnId="{BF2842CE-FCC9-4739-A78E-0B4F23A9942F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0AD268-1229-462D-B7D4-CA1AA0C286EB}" type="sibTrans" cxnId="{BF2842CE-FCC9-4739-A78E-0B4F23A9942F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DC5D4C-E282-40F1-B823-738B8CA21829}">
      <dgm:prSet/>
      <dgm:spPr/>
      <dgm:t>
        <a:bodyPr/>
        <a:lstStyle/>
        <a:p>
          <a:pPr rtl="0"/>
          <a:r>
            <a:rPr lang="en-US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3. </a:t>
          </a:r>
          <a:r>
            <a:rPr lang="ru-RU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Генетика эндокринных болезней</a:t>
          </a:r>
          <a:endParaRPr lang="ru-RU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B246A3-5130-4E4C-85D5-E3EBAB488765}" type="parTrans" cxnId="{3FC8890F-0F29-48D7-BEA2-C300AA0B5E71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8E5298-E4EC-45F4-9C35-A5D8D0A5280A}" type="sibTrans" cxnId="{3FC8890F-0F29-48D7-BEA2-C300AA0B5E71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E92CFE-E686-4ED4-BD4F-887AE39BF2A3}">
      <dgm:prSet/>
      <dgm:spPr/>
      <dgm:t>
        <a:bodyPr/>
        <a:lstStyle/>
        <a:p>
          <a:pPr rtl="0"/>
          <a:r>
            <a:rPr lang="en-US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4. </a:t>
          </a:r>
          <a:r>
            <a:rPr lang="ru-RU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Молекулярная биология и клиническая эндокринология</a:t>
          </a:r>
          <a:endParaRPr lang="ru-RU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43DB46-D5DE-4A3C-890E-24D003AF088A}" type="parTrans" cxnId="{EC265AFB-2A5E-4FB0-A601-1E7E34F4DFEF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25BCA2-0C02-4614-8DB6-0085650C0793}" type="sibTrans" cxnId="{EC265AFB-2A5E-4FB0-A601-1E7E34F4DFEF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CB0675-706D-42D4-A730-5B298ACFA2FE}">
      <dgm:prSet/>
      <dgm:spPr/>
      <dgm:t>
        <a:bodyPr/>
        <a:lstStyle/>
        <a:p>
          <a:pPr rtl="0"/>
          <a:r>
            <a:rPr lang="ru-RU" b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5. Литература:</a:t>
          </a:r>
          <a:endParaRPr lang="ru-RU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A0C919-64D7-4580-8E57-C2431594B94B}" type="parTrans" cxnId="{85112A05-DD32-4DA4-9046-12C5271C3827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C386B2-5627-4E8A-94B0-9006C21EB312}" type="sibTrans" cxnId="{85112A05-DD32-4DA4-9046-12C5271C3827}">
      <dgm:prSet/>
      <dgm:spPr/>
      <dgm:t>
        <a:bodyPr/>
        <a:lstStyle/>
        <a:p>
          <a:endParaRPr lang="ru-RU" b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679D3F-4714-43C4-B36F-80A28F6699C0}" type="pres">
      <dgm:prSet presAssocID="{75221782-7FA7-47F3-9430-8F908827DD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AF3B2E-CF3C-4D04-A7D2-36AACEE4554C}" type="pres">
      <dgm:prSet presAssocID="{FEE87205-956C-4874-856B-E7EC4601326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415B04-F80E-4DA7-BE1B-371B9DD44608}" type="pres">
      <dgm:prSet presAssocID="{E91957FB-4138-4459-AB63-50E8BC068183}" presName="spacer" presStyleCnt="0"/>
      <dgm:spPr/>
    </dgm:pt>
    <dgm:pt modelId="{80FD6403-EAB8-4C33-A002-2913CEF4C4D0}" type="pres">
      <dgm:prSet presAssocID="{0CD4CAC3-BC2F-42B3-B572-5C0D723B609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909B5D-EBD3-429D-85AF-62BA7B8A529B}" type="pres">
      <dgm:prSet presAssocID="{A20AD268-1229-462D-B7D4-CA1AA0C286EB}" presName="spacer" presStyleCnt="0"/>
      <dgm:spPr/>
    </dgm:pt>
    <dgm:pt modelId="{F88989EC-7A59-4019-AEA1-D036785C337A}" type="pres">
      <dgm:prSet presAssocID="{26DC5D4C-E282-40F1-B823-738B8CA2182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CE551-7104-4416-80C0-1A2A9CFFBB61}" type="pres">
      <dgm:prSet presAssocID="{E58E5298-E4EC-45F4-9C35-A5D8D0A5280A}" presName="spacer" presStyleCnt="0"/>
      <dgm:spPr/>
    </dgm:pt>
    <dgm:pt modelId="{425AAC65-04ED-4047-A115-2A12832A6533}" type="pres">
      <dgm:prSet presAssocID="{E4E92CFE-E686-4ED4-BD4F-887AE39BF2A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ACD21-9584-4DF3-8C45-EB67FCF28582}" type="pres">
      <dgm:prSet presAssocID="{F825BCA2-0C02-4614-8DB6-0085650C0793}" presName="spacer" presStyleCnt="0"/>
      <dgm:spPr/>
    </dgm:pt>
    <dgm:pt modelId="{747777A8-51C3-4A66-8711-A8053F4DDFC6}" type="pres">
      <dgm:prSet presAssocID="{F7CB0675-706D-42D4-A730-5B298ACFA2FE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112A05-DD32-4DA4-9046-12C5271C3827}" srcId="{75221782-7FA7-47F3-9430-8F908827DDAC}" destId="{F7CB0675-706D-42D4-A730-5B298ACFA2FE}" srcOrd="4" destOrd="0" parTransId="{EBA0C919-64D7-4580-8E57-C2431594B94B}" sibTransId="{DFC386B2-5627-4E8A-94B0-9006C21EB312}"/>
    <dgm:cxn modelId="{EC265AFB-2A5E-4FB0-A601-1E7E34F4DFEF}" srcId="{75221782-7FA7-47F3-9430-8F908827DDAC}" destId="{E4E92CFE-E686-4ED4-BD4F-887AE39BF2A3}" srcOrd="3" destOrd="0" parTransId="{E243DB46-D5DE-4A3C-890E-24D003AF088A}" sibTransId="{F825BCA2-0C02-4614-8DB6-0085650C0793}"/>
    <dgm:cxn modelId="{F7B08AB9-C080-46BB-982C-F128CC0D08AA}" type="presOf" srcId="{0CD4CAC3-BC2F-42B3-B572-5C0D723B609E}" destId="{80FD6403-EAB8-4C33-A002-2913CEF4C4D0}" srcOrd="0" destOrd="0" presId="urn:microsoft.com/office/officeart/2005/8/layout/vList2"/>
    <dgm:cxn modelId="{E6DB0A61-D92B-4658-8FD9-0F2ED681E12F}" type="presOf" srcId="{FEE87205-956C-4874-856B-E7EC46013260}" destId="{CAAF3B2E-CF3C-4D04-A7D2-36AACEE4554C}" srcOrd="0" destOrd="0" presId="urn:microsoft.com/office/officeart/2005/8/layout/vList2"/>
    <dgm:cxn modelId="{58B0459F-A234-45CE-A9DE-8771987EF33F}" type="presOf" srcId="{E4E92CFE-E686-4ED4-BD4F-887AE39BF2A3}" destId="{425AAC65-04ED-4047-A115-2A12832A6533}" srcOrd="0" destOrd="0" presId="urn:microsoft.com/office/officeart/2005/8/layout/vList2"/>
    <dgm:cxn modelId="{3AF7CB4F-834A-4C9F-8304-DC7C1901B50D}" type="presOf" srcId="{26DC5D4C-E282-40F1-B823-738B8CA21829}" destId="{F88989EC-7A59-4019-AEA1-D036785C337A}" srcOrd="0" destOrd="0" presId="urn:microsoft.com/office/officeart/2005/8/layout/vList2"/>
    <dgm:cxn modelId="{BE87B4FC-BE75-4401-9795-B8B65FE890C3}" type="presOf" srcId="{F7CB0675-706D-42D4-A730-5B298ACFA2FE}" destId="{747777A8-51C3-4A66-8711-A8053F4DDFC6}" srcOrd="0" destOrd="0" presId="urn:microsoft.com/office/officeart/2005/8/layout/vList2"/>
    <dgm:cxn modelId="{BB387853-8E54-455A-930B-08134AACE866}" type="presOf" srcId="{75221782-7FA7-47F3-9430-8F908827DDAC}" destId="{54679D3F-4714-43C4-B36F-80A28F6699C0}" srcOrd="0" destOrd="0" presId="urn:microsoft.com/office/officeart/2005/8/layout/vList2"/>
    <dgm:cxn modelId="{CE463D41-88D4-4C55-B4A7-54F5D1AAAFC3}" srcId="{75221782-7FA7-47F3-9430-8F908827DDAC}" destId="{FEE87205-956C-4874-856B-E7EC46013260}" srcOrd="0" destOrd="0" parTransId="{CB175E51-63FC-4F64-BAE6-39E63CF45690}" sibTransId="{E91957FB-4138-4459-AB63-50E8BC068183}"/>
    <dgm:cxn modelId="{3FC8890F-0F29-48D7-BEA2-C300AA0B5E71}" srcId="{75221782-7FA7-47F3-9430-8F908827DDAC}" destId="{26DC5D4C-E282-40F1-B823-738B8CA21829}" srcOrd="2" destOrd="0" parTransId="{B8B246A3-5130-4E4C-85D5-E3EBAB488765}" sibTransId="{E58E5298-E4EC-45F4-9C35-A5D8D0A5280A}"/>
    <dgm:cxn modelId="{BF2842CE-FCC9-4739-A78E-0B4F23A9942F}" srcId="{75221782-7FA7-47F3-9430-8F908827DDAC}" destId="{0CD4CAC3-BC2F-42B3-B572-5C0D723B609E}" srcOrd="1" destOrd="0" parTransId="{2547A091-91AB-43CE-9C48-81F56EECE4CD}" sibTransId="{A20AD268-1229-462D-B7D4-CA1AA0C286EB}"/>
    <dgm:cxn modelId="{CCC5E727-22CB-4D3D-A55B-811656F2BD22}" type="presParOf" srcId="{54679D3F-4714-43C4-B36F-80A28F6699C0}" destId="{CAAF3B2E-CF3C-4D04-A7D2-36AACEE4554C}" srcOrd="0" destOrd="0" presId="urn:microsoft.com/office/officeart/2005/8/layout/vList2"/>
    <dgm:cxn modelId="{F11C2E12-E4CD-4A68-9E88-A8FEEC96873C}" type="presParOf" srcId="{54679D3F-4714-43C4-B36F-80A28F6699C0}" destId="{9F415B04-F80E-4DA7-BE1B-371B9DD44608}" srcOrd="1" destOrd="0" presId="urn:microsoft.com/office/officeart/2005/8/layout/vList2"/>
    <dgm:cxn modelId="{56092DAA-605D-4006-8AAB-139E8C12EF1B}" type="presParOf" srcId="{54679D3F-4714-43C4-B36F-80A28F6699C0}" destId="{80FD6403-EAB8-4C33-A002-2913CEF4C4D0}" srcOrd="2" destOrd="0" presId="urn:microsoft.com/office/officeart/2005/8/layout/vList2"/>
    <dgm:cxn modelId="{7E45A662-4EED-499F-B782-F925382B947A}" type="presParOf" srcId="{54679D3F-4714-43C4-B36F-80A28F6699C0}" destId="{17909B5D-EBD3-429D-85AF-62BA7B8A529B}" srcOrd="3" destOrd="0" presId="urn:microsoft.com/office/officeart/2005/8/layout/vList2"/>
    <dgm:cxn modelId="{9885F4EF-E000-4845-807A-5014F2FEE351}" type="presParOf" srcId="{54679D3F-4714-43C4-B36F-80A28F6699C0}" destId="{F88989EC-7A59-4019-AEA1-D036785C337A}" srcOrd="4" destOrd="0" presId="urn:microsoft.com/office/officeart/2005/8/layout/vList2"/>
    <dgm:cxn modelId="{BF499F7A-33FD-4DF0-A80B-79AB951B988F}" type="presParOf" srcId="{54679D3F-4714-43C4-B36F-80A28F6699C0}" destId="{C5ACE551-7104-4416-80C0-1A2A9CFFBB61}" srcOrd="5" destOrd="0" presId="urn:microsoft.com/office/officeart/2005/8/layout/vList2"/>
    <dgm:cxn modelId="{FC682ECB-33CF-46D4-B717-28B1D9A3EAE2}" type="presParOf" srcId="{54679D3F-4714-43C4-B36F-80A28F6699C0}" destId="{425AAC65-04ED-4047-A115-2A12832A6533}" srcOrd="6" destOrd="0" presId="urn:microsoft.com/office/officeart/2005/8/layout/vList2"/>
    <dgm:cxn modelId="{0A1DA554-E364-43C9-9248-685A2FC323F4}" type="presParOf" srcId="{54679D3F-4714-43C4-B36F-80A28F6699C0}" destId="{E2FACD21-9584-4DF3-8C45-EB67FCF28582}" srcOrd="7" destOrd="0" presId="urn:microsoft.com/office/officeart/2005/8/layout/vList2"/>
    <dgm:cxn modelId="{9367B908-284A-4B53-85CF-F20A15892A83}" type="presParOf" srcId="{54679D3F-4714-43C4-B36F-80A28F6699C0}" destId="{747777A8-51C3-4A66-8711-A8053F4DDFC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F3E3E0-909A-4B7C-8851-823A7DE7B499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6E57519-A89B-4EE2-8B4B-CBE584514090}">
      <dgm:prSet phldrT="[Текст]" custT="1"/>
      <dgm:spPr>
        <a:xfrm rot="5400000">
          <a:off x="-129303" y="133214"/>
          <a:ext cx="862025" cy="603417"/>
        </a:xfrm>
        <a:prstGeom prst="chevron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ru-RU" sz="20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А</a:t>
          </a:r>
          <a:endParaRPr lang="ru-RU" sz="200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6FEFA38-1DF9-4AEC-8881-64FEB5D94746}" type="parTrans" cxnId="{CC30E15C-4CA8-405F-A9CB-21AC94E525F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AB39F7-1A44-4013-BDE4-104251080D52}" type="sibTrans" cxnId="{CC30E15C-4CA8-405F-A9CB-21AC94E525F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09B7CC-0243-4BB0-B934-FBF9DB8F1B9E}">
      <dgm:prSet phldrT="[Текст]" custT="1"/>
      <dgm:spPr>
        <a:xfrm rot="5400000">
          <a:off x="4988458" y="-4381130"/>
          <a:ext cx="560611" cy="9330693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FFC000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gm:spPr>
      <dgm:t>
        <a:bodyPr/>
        <a:lstStyle/>
        <a:p>
          <a:pPr algn="just"/>
          <a:r>
            <a:rPr lang="ru-RU" sz="16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Идентификация генов гормонов, генов рецепторов гормонов и генов других молекул, участвующих в гормональной регуляции функций организма. Б. Изучение механизмов передачи сигналов гормонов.  </a:t>
          </a:r>
          <a:endParaRPr lang="ru-RU" sz="16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316152B-6283-41D8-935B-C621FC2E422F}" type="parTrans" cxnId="{9B32B27F-41CE-4B4A-B6D0-DFDF5BB03422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9F1EE3-1BEE-4E0F-9B05-29370F68B918}" type="sibTrans" cxnId="{9B32B27F-41CE-4B4A-B6D0-DFDF5BB03422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EA9C58-F490-46D9-8339-7EB49E083C07}">
      <dgm:prSet phldrT="[Текст]" custT="1"/>
      <dgm:spPr>
        <a:xfrm rot="5400000">
          <a:off x="-129303" y="896727"/>
          <a:ext cx="862025" cy="603417"/>
        </a:xfrm>
        <a:prstGeom prst="chevron">
          <a:avLst/>
        </a:prstGeom>
        <a:gradFill rotWithShape="0">
          <a:gsLst>
            <a:gs pos="0">
              <a:srgbClr val="FFC000">
                <a:hueOff val="2079139"/>
                <a:satOff val="-9594"/>
                <a:lumOff val="353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2079139"/>
                <a:satOff val="-9594"/>
                <a:lumOff val="353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2079139"/>
                <a:satOff val="-9594"/>
                <a:lumOff val="353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 w="6350" cap="flat" cmpd="sng" algn="ctr">
          <a:solidFill>
            <a:srgbClr val="FFC000">
              <a:hueOff val="2079139"/>
              <a:satOff val="-9594"/>
              <a:lumOff val="353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ru-RU" sz="20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В</a:t>
          </a:r>
          <a:endParaRPr lang="ru-RU" sz="200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6D27A5F-78ED-46A3-B33A-7D463F7BCDE0}" type="parTrans" cxnId="{0AC5EFFB-7720-45F0-A3FE-2647C3E51D4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216230-6704-40A9-949A-8CE0AF69C59D}" type="sibTrans" cxnId="{0AC5EFFB-7720-45F0-A3FE-2647C3E51D4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E0EE1E-2B87-4BFB-AFDF-583C358D6288}">
      <dgm:prSet phldrT="[Текст]" custT="1"/>
      <dgm:spPr>
        <a:xfrm rot="5400000">
          <a:off x="4988606" y="-3617764"/>
          <a:ext cx="560316" cy="9330693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FFC000">
              <a:hueOff val="2079139"/>
              <a:satOff val="-9594"/>
              <a:lumOff val="353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gm:spPr>
      <dgm:t>
        <a:bodyPr/>
        <a:lstStyle/>
        <a:p>
          <a:pPr algn="just"/>
          <a:r>
            <a:rPr lang="ru-RU" sz="16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Идентификация генетических дефектов, обусловливающих эндокринные болезни. Г. Выявление молекулярно-генетических маркеров предрасположенности к эндокринным болезням</a:t>
          </a:r>
          <a:endParaRPr lang="ru-RU" sz="16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82BCCB5-10C7-4281-9A83-DE75C9939C1F}" type="parTrans" cxnId="{836451F5-6230-4212-861D-E228CA61C19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360D68-F583-4274-9E29-28CD9009724B}" type="sibTrans" cxnId="{836451F5-6230-4212-861D-E228CA61C19F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33A378-9FB8-46C4-8A88-CCAED95D1153}">
      <dgm:prSet phldrT="[Текст]" custT="1"/>
      <dgm:spPr>
        <a:xfrm rot="5400000">
          <a:off x="-129303" y="1660239"/>
          <a:ext cx="862025" cy="603417"/>
        </a:xfrm>
        <a:prstGeom prst="chevron">
          <a:avLst/>
        </a:prstGeom>
        <a:gradFill rotWithShape="0">
          <a:gsLst>
            <a:gs pos="0">
              <a:srgbClr val="FFC000">
                <a:hueOff val="4158277"/>
                <a:satOff val="-19187"/>
                <a:lumOff val="706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4158277"/>
                <a:satOff val="-19187"/>
                <a:lumOff val="706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4158277"/>
                <a:satOff val="-19187"/>
                <a:lumOff val="706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 w="6350" cap="flat" cmpd="sng" algn="ctr">
          <a:solidFill>
            <a:srgbClr val="FFC000">
              <a:hueOff val="4158277"/>
              <a:satOff val="-19187"/>
              <a:lumOff val="706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ru-RU" sz="20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Д</a:t>
          </a:r>
          <a:endParaRPr lang="ru-RU" sz="200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156B6FC-9181-42B7-997D-4497CC90D12C}" type="parTrans" cxnId="{5A645A73-EBDF-4C96-AADB-A28D191A6F4B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17A817-C2BB-449A-8AA2-AF749829E381}" type="sibTrans" cxnId="{5A645A73-EBDF-4C96-AADB-A28D191A6F4B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03B841-F751-4176-A7A2-1CA5FEC84883}">
      <dgm:prSet phldrT="[Текст]" custT="1"/>
      <dgm:spPr>
        <a:xfrm rot="5400000">
          <a:off x="4988606" y="-2854252"/>
          <a:ext cx="560316" cy="9330693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FFC000">
              <a:hueOff val="4158277"/>
              <a:satOff val="-19187"/>
              <a:lumOff val="706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gm:spPr>
      <dgm:t>
        <a:bodyPr/>
        <a:lstStyle/>
        <a:p>
          <a:pPr algn="just"/>
          <a:r>
            <a:rPr lang="ru-RU" sz="16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Разработка методов прогнозирования и ранней диагностики эндокринных болезней</a:t>
          </a:r>
          <a:endParaRPr lang="ru-RU" sz="16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2755BC5-CEAB-4B8C-9A01-23B7767CE6AD}" type="parTrans" cxnId="{B308FF2A-C2BE-4841-93BD-F63E7C6B5025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836836-7EDD-4A59-8510-34682573B1D6}" type="sibTrans" cxnId="{B308FF2A-C2BE-4841-93BD-F63E7C6B5025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D4F3E1-15BC-45A1-9F6F-8927541E353E}">
      <dgm:prSet phldrT="[Текст]" custT="1"/>
      <dgm:spPr>
        <a:xfrm rot="5400000">
          <a:off x="-129303" y="2423752"/>
          <a:ext cx="862025" cy="603417"/>
        </a:xfrm>
        <a:prstGeom prst="chevron">
          <a:avLst/>
        </a:prstGeom>
        <a:gradFill rotWithShape="0">
          <a:gsLst>
            <a:gs pos="0">
              <a:srgbClr val="FFC000">
                <a:hueOff val="6237415"/>
                <a:satOff val="-28781"/>
                <a:lumOff val="1059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6237415"/>
                <a:satOff val="-28781"/>
                <a:lumOff val="1059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6237415"/>
                <a:satOff val="-28781"/>
                <a:lumOff val="1059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 w="6350" cap="flat" cmpd="sng" algn="ctr">
          <a:solidFill>
            <a:srgbClr val="FFC000">
              <a:hueOff val="6237415"/>
              <a:satOff val="-28781"/>
              <a:lumOff val="1059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pPr algn="ctr"/>
          <a:r>
            <a:rPr lang="ru-RU" sz="20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Е</a:t>
          </a:r>
          <a:endParaRPr lang="ru-RU" sz="200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E510DC0-20AA-4759-9EF6-9F87C2DF906C}" type="parTrans" cxnId="{4109058A-738B-4408-BCE4-3803AE34D82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971988-C74D-4286-A540-672F9D7F28C5}" type="sibTrans" cxnId="{4109058A-738B-4408-BCE4-3803AE34D826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9BBBC8-CFB6-42C6-8E9C-04C5115598F7}">
      <dgm:prSet phldrT="[Текст]" custT="1"/>
      <dgm:spPr>
        <a:xfrm rot="5400000">
          <a:off x="4988606" y="-2090739"/>
          <a:ext cx="560316" cy="9330693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6350" cap="flat" cmpd="sng" algn="ctr">
          <a:solidFill>
            <a:srgbClr val="FFC000">
              <a:hueOff val="6237415"/>
              <a:satOff val="-28781"/>
              <a:lumOff val="1059"/>
              <a:alphaOff val="0"/>
            </a:srgb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gm:spPr>
      <dgm:t>
        <a:bodyPr/>
        <a:lstStyle/>
        <a:p>
          <a:pPr algn="just"/>
          <a:r>
            <a:rPr lang="ru-RU" sz="16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Разработка новых методов лечения эндокринных болезней (поиск блокаторов и стимуляторов секреции гормонов; </a:t>
          </a:r>
          <a:r>
            <a:rPr lang="ru-RU" sz="1600" b="1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генотерапия</a:t>
          </a:r>
          <a:r>
            <a:rPr lang="ru-RU" sz="16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).</a:t>
          </a:r>
          <a:endParaRPr lang="ru-RU" sz="16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9E78A3A-E3DF-4E34-AE1C-CE2C81253C40}" type="parTrans" cxnId="{A0C862ED-9306-4AA6-AB9A-B6BBCEF7F8FC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91A7FB-B7C3-4184-ABA7-18068672EB13}" type="sibTrans" cxnId="{A0C862ED-9306-4AA6-AB9A-B6BBCEF7F8FC}">
      <dgm:prSet/>
      <dgm:spPr/>
      <dgm:t>
        <a:bodyPr/>
        <a:lstStyle/>
        <a:p>
          <a:pPr algn="just"/>
          <a:endParaRPr lang="ru-RU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17C55E-84CB-4D87-8113-D5941987E20C}" type="pres">
      <dgm:prSet presAssocID="{F6F3E3E0-909A-4B7C-8851-823A7DE7B49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6BD694-0F30-4348-930F-D90EB360E53F}" type="pres">
      <dgm:prSet presAssocID="{06E57519-A89B-4EE2-8B4B-CBE584514090}" presName="composite" presStyleCnt="0"/>
      <dgm:spPr/>
    </dgm:pt>
    <dgm:pt modelId="{635B8253-B051-453A-A4AB-7F4B16E9A2B1}" type="pres">
      <dgm:prSet presAssocID="{06E57519-A89B-4EE2-8B4B-CBE58451409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DBC3E-7823-4383-90EA-76F59A4C06F4}" type="pres">
      <dgm:prSet presAssocID="{06E57519-A89B-4EE2-8B4B-CBE584514090}" presName="descendantText" presStyleLbl="alignAcc1" presStyleIdx="0" presStyleCnt="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E7B353AD-1D45-4A05-B35F-7FEE96016420}" type="pres">
      <dgm:prSet presAssocID="{76AB39F7-1A44-4013-BDE4-104251080D52}" presName="sp" presStyleCnt="0"/>
      <dgm:spPr/>
    </dgm:pt>
    <dgm:pt modelId="{167574F8-E8DA-44A9-9B74-859773690EA2}" type="pres">
      <dgm:prSet presAssocID="{F3EA9C58-F490-46D9-8339-7EB49E083C07}" presName="composite" presStyleCnt="0"/>
      <dgm:spPr/>
    </dgm:pt>
    <dgm:pt modelId="{A8CA3DD9-C280-42D1-B4C5-CC073DCCF212}" type="pres">
      <dgm:prSet presAssocID="{F3EA9C58-F490-46D9-8339-7EB49E083C07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6A99C8-D7DA-458A-B674-9DC24E1BAEE3}" type="pres">
      <dgm:prSet presAssocID="{F3EA9C58-F490-46D9-8339-7EB49E083C07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C9E30-C900-44AE-91A4-2E2D0C252E46}" type="pres">
      <dgm:prSet presAssocID="{8D216230-6704-40A9-949A-8CE0AF69C59D}" presName="sp" presStyleCnt="0"/>
      <dgm:spPr/>
    </dgm:pt>
    <dgm:pt modelId="{C5E182B1-108E-405C-AF79-F9FB40929B4C}" type="pres">
      <dgm:prSet presAssocID="{C133A378-9FB8-46C4-8A88-CCAED95D1153}" presName="composite" presStyleCnt="0"/>
      <dgm:spPr/>
    </dgm:pt>
    <dgm:pt modelId="{430B526A-11B2-432A-B441-29AFC4E017CF}" type="pres">
      <dgm:prSet presAssocID="{C133A378-9FB8-46C4-8A88-CCAED95D1153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3FA25C-2C7D-4CC9-B82B-9BD8FDAAF0A0}" type="pres">
      <dgm:prSet presAssocID="{C133A378-9FB8-46C4-8A88-CCAED95D1153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114DC2-764C-4BFB-A29E-9AAA670569C7}" type="pres">
      <dgm:prSet presAssocID="{5417A817-C2BB-449A-8AA2-AF749829E381}" presName="sp" presStyleCnt="0"/>
      <dgm:spPr/>
    </dgm:pt>
    <dgm:pt modelId="{816EB981-1BEF-4767-8F59-9AFC841C41A9}" type="pres">
      <dgm:prSet presAssocID="{4BD4F3E1-15BC-45A1-9F6F-8927541E353E}" presName="composite" presStyleCnt="0"/>
      <dgm:spPr/>
    </dgm:pt>
    <dgm:pt modelId="{72C907CB-643B-4194-9848-C0B2214F6130}" type="pres">
      <dgm:prSet presAssocID="{4BD4F3E1-15BC-45A1-9F6F-8927541E353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32D5FD-177F-4CCD-9B3B-DDC1D2112B25}" type="pres">
      <dgm:prSet presAssocID="{4BD4F3E1-15BC-45A1-9F6F-8927541E353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645A73-EBDF-4C96-AADB-A28D191A6F4B}" srcId="{F6F3E3E0-909A-4B7C-8851-823A7DE7B499}" destId="{C133A378-9FB8-46C4-8A88-CCAED95D1153}" srcOrd="2" destOrd="0" parTransId="{F156B6FC-9181-42B7-997D-4497CC90D12C}" sibTransId="{5417A817-C2BB-449A-8AA2-AF749829E381}"/>
    <dgm:cxn modelId="{F8F05323-C619-44BF-800B-D135FA44F7B2}" type="presOf" srcId="{06E57519-A89B-4EE2-8B4B-CBE584514090}" destId="{635B8253-B051-453A-A4AB-7F4B16E9A2B1}" srcOrd="0" destOrd="0" presId="urn:microsoft.com/office/officeart/2005/8/layout/chevron2"/>
    <dgm:cxn modelId="{0AC5EFFB-7720-45F0-A3FE-2647C3E51D46}" srcId="{F6F3E3E0-909A-4B7C-8851-823A7DE7B499}" destId="{F3EA9C58-F490-46D9-8339-7EB49E083C07}" srcOrd="1" destOrd="0" parTransId="{36D27A5F-78ED-46A3-B33A-7D463F7BCDE0}" sibTransId="{8D216230-6704-40A9-949A-8CE0AF69C59D}"/>
    <dgm:cxn modelId="{CC30E15C-4CA8-405F-A9CB-21AC94E525FF}" srcId="{F6F3E3E0-909A-4B7C-8851-823A7DE7B499}" destId="{06E57519-A89B-4EE2-8B4B-CBE584514090}" srcOrd="0" destOrd="0" parTransId="{26FEFA38-1DF9-4AEC-8881-64FEB5D94746}" sibTransId="{76AB39F7-1A44-4013-BDE4-104251080D52}"/>
    <dgm:cxn modelId="{76B10C0C-17FA-4DF2-9587-4FE451401733}" type="presOf" srcId="{4BD4F3E1-15BC-45A1-9F6F-8927541E353E}" destId="{72C907CB-643B-4194-9848-C0B2214F6130}" srcOrd="0" destOrd="0" presId="urn:microsoft.com/office/officeart/2005/8/layout/chevron2"/>
    <dgm:cxn modelId="{69BCD8E9-76A3-4FE2-AF7E-1683845AA2B1}" type="presOf" srcId="{9709B7CC-0243-4BB0-B934-FBF9DB8F1B9E}" destId="{682DBC3E-7823-4383-90EA-76F59A4C06F4}" srcOrd="0" destOrd="0" presId="urn:microsoft.com/office/officeart/2005/8/layout/chevron2"/>
    <dgm:cxn modelId="{48D10644-CBEC-4CE9-ADAB-04257F87E901}" type="presOf" srcId="{30E0EE1E-2B87-4BFB-AFDF-583C358D6288}" destId="{0D6A99C8-D7DA-458A-B674-9DC24E1BAEE3}" srcOrd="0" destOrd="0" presId="urn:microsoft.com/office/officeart/2005/8/layout/chevron2"/>
    <dgm:cxn modelId="{1FBFF041-77CB-4FEF-95F8-E820B0D1DA4B}" type="presOf" srcId="{C133A378-9FB8-46C4-8A88-CCAED95D1153}" destId="{430B526A-11B2-432A-B441-29AFC4E017CF}" srcOrd="0" destOrd="0" presId="urn:microsoft.com/office/officeart/2005/8/layout/chevron2"/>
    <dgm:cxn modelId="{9B32B27F-41CE-4B4A-B6D0-DFDF5BB03422}" srcId="{06E57519-A89B-4EE2-8B4B-CBE584514090}" destId="{9709B7CC-0243-4BB0-B934-FBF9DB8F1B9E}" srcOrd="0" destOrd="0" parTransId="{F316152B-6283-41D8-935B-C621FC2E422F}" sibTransId="{4F9F1EE3-1BEE-4E0F-9B05-29370F68B918}"/>
    <dgm:cxn modelId="{B308FF2A-C2BE-4841-93BD-F63E7C6B5025}" srcId="{C133A378-9FB8-46C4-8A88-CCAED95D1153}" destId="{8403B841-F751-4176-A7A2-1CA5FEC84883}" srcOrd="0" destOrd="0" parTransId="{F2755BC5-CEAB-4B8C-9A01-23B7767CE6AD}" sibTransId="{9E836836-7EDD-4A59-8510-34682573B1D6}"/>
    <dgm:cxn modelId="{A3573A6D-AAD5-4940-B5F3-4DB1903456AE}" type="presOf" srcId="{F3EA9C58-F490-46D9-8339-7EB49E083C07}" destId="{A8CA3DD9-C280-42D1-B4C5-CC073DCCF212}" srcOrd="0" destOrd="0" presId="urn:microsoft.com/office/officeart/2005/8/layout/chevron2"/>
    <dgm:cxn modelId="{FA23B9EB-25B2-48A0-80B2-E4E1EA9AAC93}" type="presOf" srcId="{8403B841-F751-4176-A7A2-1CA5FEC84883}" destId="{3F3FA25C-2C7D-4CC9-B82B-9BD8FDAAF0A0}" srcOrd="0" destOrd="0" presId="urn:microsoft.com/office/officeart/2005/8/layout/chevron2"/>
    <dgm:cxn modelId="{B22D55EE-0296-4B0C-AA1E-9B3559CA88FC}" type="presOf" srcId="{F89BBBC8-CFB6-42C6-8E9C-04C5115598F7}" destId="{C632D5FD-177F-4CCD-9B3B-DDC1D2112B25}" srcOrd="0" destOrd="0" presId="urn:microsoft.com/office/officeart/2005/8/layout/chevron2"/>
    <dgm:cxn modelId="{4109058A-738B-4408-BCE4-3803AE34D826}" srcId="{F6F3E3E0-909A-4B7C-8851-823A7DE7B499}" destId="{4BD4F3E1-15BC-45A1-9F6F-8927541E353E}" srcOrd="3" destOrd="0" parTransId="{CE510DC0-20AA-4759-9EF6-9F87C2DF906C}" sibTransId="{CE971988-C74D-4286-A540-672F9D7F28C5}"/>
    <dgm:cxn modelId="{A0C862ED-9306-4AA6-AB9A-B6BBCEF7F8FC}" srcId="{4BD4F3E1-15BC-45A1-9F6F-8927541E353E}" destId="{F89BBBC8-CFB6-42C6-8E9C-04C5115598F7}" srcOrd="0" destOrd="0" parTransId="{19E78A3A-E3DF-4E34-AE1C-CE2C81253C40}" sibTransId="{5591A7FB-B7C3-4184-ABA7-18068672EB13}"/>
    <dgm:cxn modelId="{836451F5-6230-4212-861D-E228CA61C19F}" srcId="{F3EA9C58-F490-46D9-8339-7EB49E083C07}" destId="{30E0EE1E-2B87-4BFB-AFDF-583C358D6288}" srcOrd="0" destOrd="0" parTransId="{882BCCB5-10C7-4281-9A83-DE75C9939C1F}" sibTransId="{0B360D68-F583-4274-9E29-28CD9009724B}"/>
    <dgm:cxn modelId="{102EEE72-CEE8-4C63-9FFF-4348AFEC2768}" type="presOf" srcId="{F6F3E3E0-909A-4B7C-8851-823A7DE7B499}" destId="{6F17C55E-84CB-4D87-8113-D5941987E20C}" srcOrd="0" destOrd="0" presId="urn:microsoft.com/office/officeart/2005/8/layout/chevron2"/>
    <dgm:cxn modelId="{DABEFAC9-530D-46AE-97D7-838E46C8D94E}" type="presParOf" srcId="{6F17C55E-84CB-4D87-8113-D5941987E20C}" destId="{236BD694-0F30-4348-930F-D90EB360E53F}" srcOrd="0" destOrd="0" presId="urn:microsoft.com/office/officeart/2005/8/layout/chevron2"/>
    <dgm:cxn modelId="{68593EDC-81E6-4570-A4AF-5FDCE5DA5B14}" type="presParOf" srcId="{236BD694-0F30-4348-930F-D90EB360E53F}" destId="{635B8253-B051-453A-A4AB-7F4B16E9A2B1}" srcOrd="0" destOrd="0" presId="urn:microsoft.com/office/officeart/2005/8/layout/chevron2"/>
    <dgm:cxn modelId="{2FEF7EE6-B7B9-4FFB-9669-974D28CDCDD8}" type="presParOf" srcId="{236BD694-0F30-4348-930F-D90EB360E53F}" destId="{682DBC3E-7823-4383-90EA-76F59A4C06F4}" srcOrd="1" destOrd="0" presId="urn:microsoft.com/office/officeart/2005/8/layout/chevron2"/>
    <dgm:cxn modelId="{A734BC98-8886-4165-92E2-98BA510A940B}" type="presParOf" srcId="{6F17C55E-84CB-4D87-8113-D5941987E20C}" destId="{E7B353AD-1D45-4A05-B35F-7FEE96016420}" srcOrd="1" destOrd="0" presId="urn:microsoft.com/office/officeart/2005/8/layout/chevron2"/>
    <dgm:cxn modelId="{0803D2C9-7FF2-4DB9-BE9F-21FB011B96AF}" type="presParOf" srcId="{6F17C55E-84CB-4D87-8113-D5941987E20C}" destId="{167574F8-E8DA-44A9-9B74-859773690EA2}" srcOrd="2" destOrd="0" presId="urn:microsoft.com/office/officeart/2005/8/layout/chevron2"/>
    <dgm:cxn modelId="{795EFC58-3CDD-47AC-B1EC-29CAE1388B01}" type="presParOf" srcId="{167574F8-E8DA-44A9-9B74-859773690EA2}" destId="{A8CA3DD9-C280-42D1-B4C5-CC073DCCF212}" srcOrd="0" destOrd="0" presId="urn:microsoft.com/office/officeart/2005/8/layout/chevron2"/>
    <dgm:cxn modelId="{8F26B3EA-51D3-4383-A33E-EA2280AC71EF}" type="presParOf" srcId="{167574F8-E8DA-44A9-9B74-859773690EA2}" destId="{0D6A99C8-D7DA-458A-B674-9DC24E1BAEE3}" srcOrd="1" destOrd="0" presId="urn:microsoft.com/office/officeart/2005/8/layout/chevron2"/>
    <dgm:cxn modelId="{F36C8C24-85B0-4AE6-8F9B-DCDF3317FF4E}" type="presParOf" srcId="{6F17C55E-84CB-4D87-8113-D5941987E20C}" destId="{084C9E30-C900-44AE-91A4-2E2D0C252E46}" srcOrd="3" destOrd="0" presId="urn:microsoft.com/office/officeart/2005/8/layout/chevron2"/>
    <dgm:cxn modelId="{276FCB07-3C04-484C-8608-542B6B927BD1}" type="presParOf" srcId="{6F17C55E-84CB-4D87-8113-D5941987E20C}" destId="{C5E182B1-108E-405C-AF79-F9FB40929B4C}" srcOrd="4" destOrd="0" presId="urn:microsoft.com/office/officeart/2005/8/layout/chevron2"/>
    <dgm:cxn modelId="{1F5F1E90-11A0-4E61-A724-7379561B8763}" type="presParOf" srcId="{C5E182B1-108E-405C-AF79-F9FB40929B4C}" destId="{430B526A-11B2-432A-B441-29AFC4E017CF}" srcOrd="0" destOrd="0" presId="urn:microsoft.com/office/officeart/2005/8/layout/chevron2"/>
    <dgm:cxn modelId="{3CF7AB7F-3377-4C97-B4EC-ECE828778DD1}" type="presParOf" srcId="{C5E182B1-108E-405C-AF79-F9FB40929B4C}" destId="{3F3FA25C-2C7D-4CC9-B82B-9BD8FDAAF0A0}" srcOrd="1" destOrd="0" presId="urn:microsoft.com/office/officeart/2005/8/layout/chevron2"/>
    <dgm:cxn modelId="{0BA4414F-E5CB-4C49-8AD3-74289E6DA44B}" type="presParOf" srcId="{6F17C55E-84CB-4D87-8113-D5941987E20C}" destId="{91114DC2-764C-4BFB-A29E-9AAA670569C7}" srcOrd="5" destOrd="0" presId="urn:microsoft.com/office/officeart/2005/8/layout/chevron2"/>
    <dgm:cxn modelId="{D8514FFD-20A0-4F14-ACBA-BBE900878E81}" type="presParOf" srcId="{6F17C55E-84CB-4D87-8113-D5941987E20C}" destId="{816EB981-1BEF-4767-8F59-9AFC841C41A9}" srcOrd="6" destOrd="0" presId="urn:microsoft.com/office/officeart/2005/8/layout/chevron2"/>
    <dgm:cxn modelId="{817382F6-E2A8-4C33-A701-13ED89869E49}" type="presParOf" srcId="{816EB981-1BEF-4767-8F59-9AFC841C41A9}" destId="{72C907CB-643B-4194-9848-C0B2214F6130}" srcOrd="0" destOrd="0" presId="urn:microsoft.com/office/officeart/2005/8/layout/chevron2"/>
    <dgm:cxn modelId="{32AAC1F7-7978-4190-8C75-E87939E431EF}" type="presParOf" srcId="{816EB981-1BEF-4767-8F59-9AFC841C41A9}" destId="{C632D5FD-177F-4CCD-9B3B-DDC1D2112B2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35628" y="1340768"/>
            <a:ext cx="7862913" cy="1152128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60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119669" y="116633"/>
            <a:ext cx="9072331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239350" y="1988840"/>
            <a:ext cx="9985109" cy="3312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449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6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48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83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63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87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18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919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1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230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052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9669" y="116633"/>
            <a:ext cx="9072331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9350" y="1988840"/>
            <a:ext cx="9985109" cy="3312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D154058-94EC-41CF-8318-A49D31D870F2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01691A0-2B71-4025-8E6A-3E260D94F1CC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995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60120" y="3708610"/>
            <a:ext cx="9707880" cy="1386841"/>
          </a:xfrm>
        </p:spPr>
        <p:txBody>
          <a:bodyPr vert="horz" lIns="91440" tIns="45720" rIns="91440" bIns="45720" rtlCol="0" anchor="b">
            <a:normAutofit fontScale="92500"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</a:pPr>
            <a: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Lecture_1</a:t>
            </a:r>
            <a:b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en-US" sz="3200" b="1" dirty="0">
                <a:solidFill>
                  <a:srgbClr val="00B050"/>
                </a:solidFill>
                <a:latin typeface="Arial" pitchFamily="34" charset="0"/>
                <a:ea typeface="+mn-ea"/>
                <a:cs typeface="Arial" pitchFamily="34" charset="0"/>
              </a:rPr>
              <a:t>Introduction. Theoretical foundations of clinical endocrinology.</a:t>
            </a:r>
            <a:endParaRPr lang="ru-RU" sz="3200" b="1" dirty="0">
              <a:solidFill>
                <a:srgbClr val="00B050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60120" y="2584828"/>
            <a:ext cx="9809909" cy="1077218"/>
          </a:xfr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Тема-1: Вступление. Теоретические основы клинической эндокринологии.</a:t>
            </a:r>
          </a:p>
        </p:txBody>
      </p:sp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7483337" y="762467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latin typeface="Arial" pitchFamily="34" charset="0"/>
                <a:cs typeface="Arial" pitchFamily="34" charset="0"/>
              </a:rPr>
            </a:b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491" y="585639"/>
            <a:ext cx="2343150" cy="19526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6396335"/>
            <a:ext cx="5006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681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1069" y="223313"/>
            <a:ext cx="9072331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План лекции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8383383"/>
              </p:ext>
            </p:extLst>
          </p:nvPr>
        </p:nvGraphicFramePr>
        <p:xfrm>
          <a:off x="609599" y="1943135"/>
          <a:ext cx="8718932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23752" y="1419915"/>
            <a:ext cx="1927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8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Введение</a:t>
            </a:r>
          </a:p>
        </p:txBody>
      </p:sp>
    </p:spTree>
    <p:extLst>
      <p:ext uri="{BB962C8B-B14F-4D97-AF65-F5344CB8AC3E}">
        <p14:creationId xmlns:p14="http://schemas.microsoft.com/office/powerpoint/2010/main" val="23134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3163" y="153579"/>
            <a:ext cx="5560291" cy="991731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Введение в эндокринологию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502831" y="1350330"/>
            <a:ext cx="8987293" cy="3919253"/>
          </a:xfrm>
          <a:prstGeom prst="snip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Эндокринология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область медицины, изучающая процессы биосинтеза и механизмы действия гормонов, этиологию, патогенез и клинические про­явления как собственно эндокринных заболеваний, так и нарушений дея­тельности эндокринной системы при другой патологии. В более широком понимании эндокринология является наукой о гуморальной интегративной системе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организма. Достаточно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сказать, что каж­дая пятая Нобелевская премия по медицине присуждалась за работы в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об­ласти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эндокринологии. </a:t>
            </a:r>
          </a:p>
        </p:txBody>
      </p:sp>
    </p:spTree>
    <p:extLst>
      <p:ext uri="{BB962C8B-B14F-4D97-AF65-F5344CB8AC3E}">
        <p14:creationId xmlns:p14="http://schemas.microsoft.com/office/powerpoint/2010/main" val="283594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8835" r="9474"/>
          <a:stretch/>
        </p:blipFill>
        <p:spPr>
          <a:xfrm>
            <a:off x="7447176" y="0"/>
            <a:ext cx="4741682" cy="415722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936" y="210233"/>
            <a:ext cx="7297240" cy="657849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60363" algn="just">
              <a:buNone/>
            </a:pPr>
            <a:endParaRPr lang="ru-RU" sz="28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endParaRPr lang="ru-RU" sz="28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Заболевания </a:t>
            </a:r>
            <a:r>
              <a:rPr lang="ru-RU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эндокринной системы, бесспорно, относятся к числу социально значимых. Распространенность эндокринных заболеваний в популяции чрезвычайно высока. Достаточно сказать, что в разных странах от 5 до 10 % взрослого населения страдают сахарным диабетом, от 10 до 50 % имеют узловые образования в щитовидной железе, от 5 до 30 % страдают ожирением. </a:t>
            </a:r>
            <a:endParaRPr lang="ru-RU" sz="28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10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9746" y="153580"/>
            <a:ext cx="6132945" cy="102867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Резистентность к гормонам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623080"/>
            <a:ext cx="11693570" cy="41833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сведения</a:t>
            </a:r>
          </a:p>
          <a:p>
            <a:pPr marL="0" indent="360363" algn="just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Ранее 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считали, что гормоны влияют только на клетки-мишени, удаленные от эндокринных желез (эндокринный механизм действия гормонов). Сейчас известно, что гормоны могут действовать на соседние клетки эндокринной железы (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паракринный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механизм) и даже на клетки, где они сами вырабатываются (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аутокринный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механизм). Резистентными к гормону могут быть любая из клеток мишеней или все эти клетки</a:t>
            </a: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690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00220" y="162815"/>
            <a:ext cx="5920509" cy="1056385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Формы резистентности к гормонам.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690657"/>
            <a:ext cx="11721741" cy="429177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Принято различать три формы резистентности: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пререцепторную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(вызванную факторами, присутствующими в крови), рецепторную (обусловленную нарушениями связывания гормона с рецептором)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пострецепторную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(обусловленную нарушениями внутриклеточной передачи сигнала, возникающего при связывании гормона с рецептором). Эта классификация слишком схематична и, более того, неверна, так как присутствующие в крови факторы способны влиять как на функцию рецепторов, так и на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пострецепторные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процессы. Мы предлагаем иную классификацию, согласно которой нарушения чувствительности к гормонам могут быть разделены на внутренние и внешние.</a:t>
            </a:r>
          </a:p>
        </p:txBody>
      </p:sp>
    </p:spTree>
    <p:extLst>
      <p:ext uri="{BB962C8B-B14F-4D97-AF65-F5344CB8AC3E}">
        <p14:creationId xmlns:p14="http://schemas.microsoft.com/office/powerpoint/2010/main" val="26302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15675" y="264416"/>
            <a:ext cx="5883564" cy="101944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Внутренние, или первичные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589" y="1969987"/>
            <a:ext cx="11952650" cy="357297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 вызваны генетическими дефектами клеток-мишеней и сохраняются при культивировании этих клеток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vitro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Примером может служить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обусловленная точечными мутациями гена рецептора инсулина. Обнаружено около 30 разных мутаций, которые нарушают связывание инсулина с рецептором,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интернализацию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гормон-рецепторного комплекса,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аутофосфорилирование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бета-субъединицы рецептора или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фосфорилирование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других белковых субстратов.</a:t>
            </a:r>
          </a:p>
        </p:txBody>
      </p:sp>
    </p:spTree>
    <p:extLst>
      <p:ext uri="{BB962C8B-B14F-4D97-AF65-F5344CB8AC3E}">
        <p14:creationId xmlns:p14="http://schemas.microsoft.com/office/powerpoint/2010/main" val="126137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11785" y="153579"/>
            <a:ext cx="5043055" cy="101944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Внешние, или вторичные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04335"/>
            <a:ext cx="6312279" cy="51860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 обусловлены факторами, присутствующими в крови, исчезают после удаления этих факторов и не воспроизводятся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vitro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качестве примера опять приведем некоторые формы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 внешним факторам, ослабляющим действие инсулина, относятся: избыток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контринсулярных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гормонов,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аутоантитела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блокирующие рецепторы инсулина, уремия.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11884" y="1504335"/>
            <a:ext cx="5480115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0363" algn="just"/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Приобретенная </a:t>
            </a: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</a:t>
            </a:r>
            <a:r>
              <a:rPr 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тентность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ожирении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инсулинонезависимом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сахарном диабете чаще всего вызвана именно внешними факторами. На это указывает восстановление чувствительности к инсулину после диетотерапии и медикаментозного лечения. </a:t>
            </a:r>
          </a:p>
        </p:txBody>
      </p:sp>
    </p:spTree>
    <p:extLst>
      <p:ext uri="{BB962C8B-B14F-4D97-AF65-F5344CB8AC3E}">
        <p14:creationId xmlns:p14="http://schemas.microsoft.com/office/powerpoint/2010/main" val="271647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4041" y="253793"/>
            <a:ext cx="10195560" cy="1343457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1800" b="1" dirty="0">
                <a:ln w="0"/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 последнее десятилетие удалось локализовать и клонировать гены почти всех известных гормонов и факторов роста, их рецепторов и отдельных структурных звеньев </a:t>
            </a:r>
            <a:r>
              <a:rPr lang="ru-RU" sz="1800" b="1" dirty="0" err="1">
                <a:ln w="0"/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пострецепторных</a:t>
            </a:r>
            <a:r>
              <a:rPr lang="ru-RU" sz="1800" b="1" dirty="0">
                <a:ln w="0"/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сигнальных механизмов (см. табл. 2.2). Были открыты три универсальных механизма внутриклеточной передачи сигналов пептидных гормонов и доказано существование семейств рецепторов гормонов.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988840"/>
            <a:ext cx="11800251" cy="42748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I. </a:t>
            </a:r>
            <a:r>
              <a:rPr lang="ru-RU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Внутриклеточная </a:t>
            </a:r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передача сигналов пептидных </a:t>
            </a:r>
            <a:r>
              <a:rPr lang="ru-RU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гормонов</a:t>
            </a:r>
          </a:p>
          <a:p>
            <a:pPr marL="0" indent="0" algn="just">
              <a:buNone/>
            </a:pP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Аутофосфорилирование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рецептора по остаткам тирозина (так называемая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тирозинкиназная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активность рецептора) и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фосфорилирование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тирозину других внутриклеточных белковых субстратов. С помощью этого механизма на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клеткимишени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действуют инсулин, ИФР-I,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эпидермальный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фактор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роста 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тромбоцитарный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фактор роста. Кроме того, сигналы инсулина и ИФР-I могут передаваться внутрь клетки с </a:t>
            </a:r>
            <a:r>
              <a:rPr lang="ru-RU" sz="28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посредника 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2800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инозитфосфат-гликана</a:t>
            </a: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9080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Система </a:t>
            </a:r>
            <a:r>
              <a:rPr lang="ru-RU" sz="28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цАМФ</a:t>
            </a: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</a:t>
            </a:r>
            <a:r>
              <a:rPr lang="ru-RU" sz="28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аденилатциклазная</a:t>
            </a: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система).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912" y="1455440"/>
            <a:ext cx="6359570" cy="46558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Рецепторы пептидных гормонов, для которых вторым посредником служит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структурно и функционально сопряжены с G-белками (белками, связывающими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гуаниловые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нуклеотиды). G-белки — это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гетеротримеры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состоящие из субъединиц альфа, бета и гамма. Альфа-субъединица любого G-белка обеспечивает его связывание с рецептором, содержит ГТФ-связывающий участок и обладает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ГТФазной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активностью.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507482" y="1455440"/>
            <a:ext cx="5577838" cy="489364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0363" algn="just"/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Например, белок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Gsальфа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стимулирует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аденилатциклазу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белок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Giальфа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ингибирует этот фермент. Белок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Gsальфа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опосредует передачу сигналов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ПТГ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ЛГ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ФСГ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ХГ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АКТГ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АДГ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глюкагона. Связывание этих гормонов с рецепторами приводит к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фосфорилированию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дефосфорилированию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многочисленных внутриклеточных белков-мишеней, в том числе — белков, участвующих в специфических клеточных реакциях.</a:t>
            </a:r>
          </a:p>
        </p:txBody>
      </p:sp>
    </p:spTree>
    <p:extLst>
      <p:ext uri="{BB962C8B-B14F-4D97-AF65-F5344CB8AC3E}">
        <p14:creationId xmlns:p14="http://schemas.microsoft.com/office/powerpoint/2010/main" val="59549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1309" y="116633"/>
            <a:ext cx="4950691" cy="1047149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Фосфоинозитидная</a:t>
            </a: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система.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830" y="1531639"/>
            <a:ext cx="7350170" cy="523680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Передача сигналов от многих рецепторов, сопряженных с G-белками, происходит с помощью инозитол-1,4,5-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трифосфата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1,2-диацилглицерина. Эти вещества образуются при гидролизе мембранного липида — фосфатидилинозитол-4,5-дифосфата. Инозитол-1,4,5-трифосфат вызывает высвобождение кальция из внутриклеточных структур, а 1,2-диацилглицерин активирует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протеинкиназу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C. Инозитол-1,4,5-трифосфат и 1,2-диацилглицерин участвуют в регуляции клеточной пролиферации и дифференцировки и опосредуют действие многих гормонов, в частности — АДГ (через рецепторы типа V1)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бомбезина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340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339" y="955298"/>
            <a:ext cx="6419653" cy="47511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US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II.</a:t>
            </a:r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Семейства рецепторов.</a:t>
            </a:r>
            <a:endParaRPr lang="en-US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Молекулярно-биологические исследования вскрыли гомологию аминокислотных последовательностей различных рецепторов, помогли понять эволюцию рецепторов и объединить их в семейства. </a:t>
            </a:r>
            <a:r>
              <a:rPr lang="ru-RU" sz="20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Рецептор 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андрогенов локализуется внутри клетки 20 и принадлежит к семейству </a:t>
            </a:r>
            <a:r>
              <a:rPr lang="ru-RU" sz="2000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лиганд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-чувствительных регуляторов транскрипции; это семейство включает также рецепторы </a:t>
            </a:r>
            <a:r>
              <a:rPr lang="ru-RU" sz="2000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ретиноевой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кислоты, </a:t>
            </a:r>
            <a:r>
              <a:rPr lang="ru-RU" sz="2000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sz="2000" b="1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 и 1,25(OH)2D3. </a:t>
            </a:r>
            <a:endParaRPr lang="ru-RU" sz="9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514" y="955298"/>
            <a:ext cx="4757493" cy="289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08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Нарушения специфичности взаимодействия гормона с рецептором.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" y="1582388"/>
            <a:ext cx="12085320" cy="46958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3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резистентности к какому-либо гормону его концентрация в сыворотке, как правило, возрастает (иногда на несколько порядков) в соответствии с принципом отрицательной обратной связи. Постоянно повышенный уровень гормона может привести к запуску неспецифического механизма действия гормона (к срыву специфичности). Гормон, концентрация которого повышена, будет связываться не только со своими специфическими рецепторами, но и с рецепторами гомологичных гормонов или факторов роста. Срыв специфичности наблюдается не только при резистентности к гормонам. </a:t>
            </a:r>
          </a:p>
        </p:txBody>
      </p:sp>
    </p:spTree>
    <p:extLst>
      <p:ext uri="{BB962C8B-B14F-4D97-AF65-F5344CB8AC3E}">
        <p14:creationId xmlns:p14="http://schemas.microsoft.com/office/powerpoint/2010/main" val="167095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3464" y="0"/>
            <a:ext cx="7800880" cy="53651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Резистентность к пептидным гормонам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1" y="1267531"/>
            <a:ext cx="6056946" cy="531237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Ожирение и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инсулинонезависимый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сахарный диабет.</a:t>
            </a:r>
            <a:endParaRPr lang="en-US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60363" algn="just">
              <a:buNone/>
            </a:pP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Почти у всех больных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инсулинонезависимым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сахарным диабетом и у всех лиц с ожирением имеется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однако ее патогенез точно не установлен.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инсулинонезависимом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сахарном диабете проявляется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нарушениями центральных и периферических механизмов действия инсулина: он не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подавляет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гликогенолиз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глюконеогенез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печени и не стимулирует поглощение и</a:t>
            </a:r>
            <a:r>
              <a:rPr lang="en-US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утилизацию глюкозы в жировой и мышечной тканях. </a:t>
            </a:r>
            <a:endParaRPr lang="en-US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13863" y="638970"/>
            <a:ext cx="5778137" cy="39703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60363" algn="just"/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Число рецепторов инсулина при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инсулинонезависимом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сахарном диабете и ожирении снижено, однако это снижение обусловлено постоянной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гиперинсулинемией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имеет физиологический характер и не  считается причиной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нормальном или сниженном уровне инсулина у больных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инсулинонезависимым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сахарным диабетом число рецепторов инсулина не уменьшается. У лиц с ожирением и у больных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инсулинонезависимым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сахарным диабетом выявлено обратимое нарушение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тирозинкиназной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активности рецепторов инсулина в скелетных мышцах.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1183" y="661955"/>
            <a:ext cx="2278252" cy="4801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А. Инсулин </a:t>
            </a:r>
            <a:endParaRPr lang="en-US" sz="2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431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1171" y="129696"/>
            <a:ext cx="7557469" cy="82717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4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Синдром множественных метаболических нарушений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7727" y="1131321"/>
            <a:ext cx="11660913" cy="529775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Синоним: 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метаболический синдром X. Компоненты синдрома: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дислипопротеидемия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атеросклероз и артериальная гипертония. Недавние эпидемиологические исследования показали, что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гиперинсулинемия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обусловленная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инсулинорезистентностью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является самостоятельным фактором риска атеросклероза. Патогенетическая роль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гиперинсулинемии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развитии этих заболеваний не вызывает сомнений, поскольку известно, что инсулин стимулирует пролиферацию гладкомышечных клеток сосудов, усиливает задержку натрия и воды почками, повышает симпатический тонус, увеличивает содержание холестерина ЛПОНП и уменьшает содержание холестерина ЛПВП. </a:t>
            </a:r>
            <a:r>
              <a:rPr lang="ru-RU" sz="2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Механизм, посредством которого инсулин на фоне </a:t>
            </a:r>
            <a:r>
              <a:rPr lang="ru-RU" sz="2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2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вызывает все эти изменения, пока не открыт. </a:t>
            </a:r>
            <a:endParaRPr lang="ru-RU" sz="2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25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9669" y="508520"/>
            <a:ext cx="9072331" cy="93378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Внутренние (первичные) нарушения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54030" y="1659416"/>
            <a:ext cx="6152023" cy="23003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60363" algn="just">
              <a:buNone/>
            </a:pP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уровне клеток-мишеней, как правило, приводят к тяжелой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Такие нарушения описаны при некоторых редких наследственных синдромах.</a:t>
            </a:r>
          </a:p>
          <a:p>
            <a:pPr marL="0" indent="360363" algn="just">
              <a:buNone/>
            </a:pPr>
            <a:endParaRPr lang="ru-RU" sz="2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283" y="2302422"/>
            <a:ext cx="4876800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42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750277"/>
            <a:ext cx="11732691" cy="522849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Синдром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типа </a:t>
            </a:r>
            <a:endParaRPr lang="ru-RU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Клиническая картина: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у молодых женщин — вирилизация, обусловленная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гиперандрогенией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яичникового происхождения.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Этиология: в некоторых случаях — мутации гена рецептора инсулина.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Синдром </a:t>
            </a:r>
            <a:r>
              <a:rPr lang="ru-RU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Рабсона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Менденхалла</a:t>
            </a:r>
            <a:endParaRPr lang="ru-RU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1) Клиническая картина: как при синдроме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А, но включает еще дисплазию зубов, гиперплазию шишковидного тела и изменения других органов (например, дистрофию ногтей).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Этиология: в некоторых случаях — мутации гена рецептора инсулина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548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211015"/>
            <a:ext cx="11726227" cy="581464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в.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Псевдоакромегалия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14350" indent="-514350" algn="just">
              <a:buFont typeface="Arial" panose="020B0604020202020204" pitchFamily="34" charset="0"/>
              <a:buAutoNum type="arabicParenR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картина: как при синдроме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типа А, но включает еще увеличение конечностей, огрубление черт лица, гипертрофию мышц, мышечные спазмы, увеличение межзубных промежутков и другие признаки акромегалии. 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Font typeface="Arial" panose="020B0604020202020204" pitchFamily="34" charset="0"/>
              <a:buAutoNum type="arabicParenR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возможно, мутации гена рецептора инсулина или другие дефекты клеток-мишеней.</a:t>
            </a:r>
          </a:p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Лепречаунизм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Донохью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514350" indent="-514350" algn="just">
              <a:buAutoNum type="arabicParenR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картина: синдром характерен для детей, родившихся от близкородственных браков; наследование аутосомно-рецессивное; внутриутробная и постнатальная задержка развития; низкорослость; гротескное лицо;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мышечная слабость;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гиперандрогения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яичникового происхождения; преждевременное половое развитие; гипертрофическая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кардиомиопатия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смерть в молодом возрасте. </a:t>
            </a:r>
            <a:endParaRPr lang="en-US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arenR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мутации гена рецептора инсулина; возможно, в сочетании с дефектами рецепторов ИФР-I 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эпидермального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фактора роста.</a:t>
            </a:r>
          </a:p>
        </p:txBody>
      </p:sp>
    </p:spTree>
    <p:extLst>
      <p:ext uri="{BB962C8B-B14F-4D97-AF65-F5344CB8AC3E}">
        <p14:creationId xmlns:p14="http://schemas.microsoft.com/office/powerpoint/2010/main" val="369746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304799"/>
            <a:ext cx="11765416" cy="597876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 Врожденная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генерализованная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Сейпа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Лоуренса) </a:t>
            </a:r>
            <a:endParaRPr lang="ru-RU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картина: как при синдроме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А, но включает еще атрофию жировой клетчатки по всему телу,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спланхномегалию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гипертрофическую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кардиомиопатию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акромегалию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гипертриглицеридемию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2) Этиология: возможно, мутации гена рецептора инсулина или другие дефекты клеток-мишеней.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Сегментарная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Клиническая картина: сегментарная атрофия или гипертрофия жировой ткани; признаки, характерные для синдрома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А;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гепатоспленомегалия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гипертрофическая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кардиомиопатия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признаки акромегалии;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гипертриглицеридемия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2) Этиология: возможно, мутации гена рецептора инсулина или другие дефекты клеток-мишеней.</a:t>
            </a:r>
          </a:p>
        </p:txBody>
      </p:sp>
    </p:spTree>
    <p:extLst>
      <p:ext uri="{BB962C8B-B14F-4D97-AF65-F5344CB8AC3E}">
        <p14:creationId xmlns:p14="http://schemas.microsoft.com/office/powerpoint/2010/main" val="292606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298" y="852251"/>
            <a:ext cx="1315488" cy="480131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Б. СТГ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423447"/>
            <a:ext cx="11791541" cy="523187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Общие сведения</a:t>
            </a:r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Клонированы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кДНК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рецепторов СТГ человека, кролика, мыши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крысы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овцы, коровы и свиньи. Эти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кДНК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кодируют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аминокислотную последовательность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включающую сигнальный пептид (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18—24 аминокислоты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собственно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рецептор (614—626 аминокислот). Зрелый рецептор СТГ состоит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внеклеточного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гормонсвязывающего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домена (содержит около 250 аминокислот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трансмембранного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домена (10—20 аминокислот) и внутриклеточного домена (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около 350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аминокислот). N-концевая аминокислотная последовательность </a:t>
            </a:r>
            <a:r>
              <a:rPr lang="ru-RU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СТГсвязывающего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белка, присутствующего в крови, идентична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последовательности </a:t>
            </a:r>
            <a:r>
              <a:rPr lang="ru-RU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гормонсвязывающего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домена рецептора СТГ. Как образуется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СТГ-связывающий белок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путем альтернативного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сплайсинга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мРНК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рецептора СТГ или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путем </a:t>
            </a:r>
            <a:r>
              <a:rPr lang="ru-RU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протеолиза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зрелого рецептора, — неизвестно. У человека обнаружен один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 рецептора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СТГ, он локализуется на 5-й хромосоме и содержит не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менее 87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 нуклеотидов</a:t>
            </a:r>
          </a:p>
        </p:txBody>
      </p:sp>
    </p:spTree>
    <p:extLst>
      <p:ext uri="{BB962C8B-B14F-4D97-AF65-F5344CB8AC3E}">
        <p14:creationId xmlns:p14="http://schemas.microsoft.com/office/powerpoint/2010/main" val="330413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623" y="866197"/>
            <a:ext cx="4248279" cy="46166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rtlCol="0" anchor="ctr">
            <a:spAutoFit/>
          </a:bodyPr>
          <a:lstStyle/>
          <a:p>
            <a:pPr indent="360363" algn="just"/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а. Карликовость </a:t>
            </a:r>
            <a:r>
              <a:rPr lang="ru-RU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Ларона</a:t>
            </a:r>
            <a:endParaRPr lang="ru-RU" sz="24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651819"/>
            <a:ext cx="10969424" cy="39854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Клиническая картина: болезнь характерна для детей, родившихся от близкородственных браков; наследование аутосомно-рецессивное; задержка роста в постнатальном периоде и низкорослость у взрослых; диспропорции лица и черепа; высокий уровень СТГ в детском возрасте; низкий уровень ИФР- 23 I; почти всегда значительное снижение уровня СТГ-связывающего белка; лечение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соматропином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малоэффективно. 2) Этиология. В одном из исследований у 2 из 9 больных выявили крупные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делеции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гене СТГ. В другом исследовании обнаружили замену одной аминокислоты в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гормонсвязывающем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домене рецептора СТГ. </a:t>
            </a:r>
          </a:p>
        </p:txBody>
      </p:sp>
    </p:spTree>
    <p:extLst>
      <p:ext uri="{BB962C8B-B14F-4D97-AF65-F5344CB8AC3E}">
        <p14:creationId xmlns:p14="http://schemas.microsoft.com/office/powerpoint/2010/main" val="131205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50" y="1036015"/>
            <a:ext cx="4152419" cy="46166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none" lIns="91440" tIns="45720" rIns="91440" bIns="45720" rtlCol="0" anchor="ctr">
            <a:spAutoFit/>
          </a:bodyPr>
          <a:lstStyle/>
          <a:p>
            <a:pPr indent="360363" algn="just"/>
            <a:r>
              <a:rPr lang="ru-RU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б. Африканские пигмеи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792897"/>
            <a:ext cx="11791541" cy="48691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Телосложение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обмен веществ. Очень низкий рост взрослых пигмеев, по-видимому, является приспособлением для выживания в джунглях; определенную роль может играть периодическое голодание. У африканских пигмеев уровень СТГ в сыворотке не повышен, а содержание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ИФРсвязывающего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белка типа 3 и СТГ-связывающего белка понижено. 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Механизм. В двух популяциях пигмеев выявили полиморфизм длины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рестрикционных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фрагментов гена рецептора СТГ, редко встречающийся в других африканских популяциях. Однако недавние исследования показали, что нуклеотидная последовательность гена рецептора СТГ у пигмеев не отличается от последовательности этого гена у людей нормального роста. Таким образом, механизм резистентности к СТГ у пигмеев остается невыясненным. 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2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261" y="847440"/>
            <a:ext cx="6398664" cy="86823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342900" indent="-342900">
              <a:lnSpc>
                <a:spcPct val="90000"/>
              </a:lnSpc>
              <a:buFont typeface="Arial" panose="020B0604020202020204" pitchFamily="34" charset="0"/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Внешние (вторичные) нарушения.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988840"/>
            <a:ext cx="6359413" cy="33123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Обратимая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резистентность к СТГ иногда наблюдается при голодании. Эта форма резистентности к СТГ легко моделируется в опытах на крысах (при исключении белка из рациона).</a:t>
            </a:r>
          </a:p>
          <a:p>
            <a:pPr algn="just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7884"/>
          <a:stretch/>
        </p:blipFill>
        <p:spPr>
          <a:xfrm>
            <a:off x="7192799" y="1527142"/>
            <a:ext cx="3933825" cy="279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2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073" y="593245"/>
            <a:ext cx="2998916" cy="80518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В. ИФР-</a:t>
            </a:r>
            <a:r>
              <a:rPr lang="en-US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</a:t>
            </a:r>
            <a:endParaRPr lang="ru-RU" sz="2800" b="1" dirty="0">
              <a:ln w="0"/>
              <a:solidFill>
                <a:schemeClr val="l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81039"/>
            <a:ext cx="7207825" cy="517245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 algn="ctr">
              <a:buAutoNum type="arabicPeriod"/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сведения. </a:t>
            </a:r>
            <a:endParaRPr lang="ru-RU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Основным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источником ИФР-I является печень. Продукция ИФРI в печени усиливается при повышении уровня СТГ. ИФР-I опосредует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ростстимулирующее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действие СТГ и, таким образом, является типичным гормоном. Кроме того, ИФР-I играет важнейшую роль в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аутокринной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паракринной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регуляции разных функций клеток. ИФР-I и рецепторы ИФР-I обнаружены во многих тканях.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447174" y="593245"/>
            <a:ext cx="4675695" cy="36933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ИФР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-I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ИФР-II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присутствуют в плазме преимущественно в виде комплексов со специфическими связывающими белками. Наиболее распространен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ИФР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-связывающий белок типа 3. Синтез этого белка с молекулярной массой 150 000, содержащего три полипептидные цепи, регулируется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Роль ИФР-связывающих белков не до конца ясна, хотя известно, что почти все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они препятствуют связыванию ИФР с рецепторами и тем самым подавляют действие ИФР на клетки-мишени.</a:t>
            </a:r>
          </a:p>
        </p:txBody>
      </p:sp>
    </p:spTree>
    <p:extLst>
      <p:ext uri="{BB962C8B-B14F-4D97-AF65-F5344CB8AC3E}">
        <p14:creationId xmlns:p14="http://schemas.microsoft.com/office/powerpoint/2010/main" val="315746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5891" y="2434961"/>
            <a:ext cx="4588187" cy="1150897"/>
          </a:xfrm>
        </p:spPr>
        <p:txBody>
          <a:bodyPr>
            <a:no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Внутренние (первичные) нарушения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0951" y="757547"/>
            <a:ext cx="6614032" cy="5954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При обследовании детей с задержкой роста (но без пороков развития) в двух случаях обнаружили резистентность к ИФР-I и повышение концентрации ИФР-I в сыворотке. Чтобы установить причину резистентности к ИФР-I, исследовали его связывание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аутологичными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фибробластами. В одном случае уровень связывания ИФР-I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аутологичными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фибробластами был в 2 раза ниже, чем с фибробластами детей без задержки роста. Во втором случае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аутологичные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фибробласты оказались резистентными к ИФР-I из-за нарушений продукции ИФР-I-связывающих белков и их связывания с клетками. б. </a:t>
            </a:r>
          </a:p>
        </p:txBody>
      </p:sp>
    </p:spTree>
    <p:extLst>
      <p:ext uri="{BB962C8B-B14F-4D97-AF65-F5344CB8AC3E}">
        <p14:creationId xmlns:p14="http://schemas.microsoft.com/office/powerpoint/2010/main" val="344815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7492" y="1862306"/>
            <a:ext cx="4904508" cy="115089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 Внешние (вторичные) нарушения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824" y="852766"/>
            <a:ext cx="7029668" cy="460535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Голодание приводит к обратимому снижению уровня ИФР-I и развитию преходящей резистентности к ИФР-I. Опыты на крысах показали, что при белковом голодании развивается резистентность как к ИФР-I, так и к СТГ. </a:t>
            </a:r>
            <a:endPara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Одной из причин задержки роста при ХПН является резистентность к ИФР-I, обусловленная повышением уровня ИФР-связывающих белков. </a:t>
            </a:r>
            <a:endPara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Сахарный диабет. В сыворотке детей, больных инсулинозависимым сахарным диабетом, обнаружено вещество, подавляющее действие ИФР-I.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инсулинонезависимом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сахарном диабете и ожирении наблюдается резистентность мышечной ткани к ИФР-I: поглощение глюкозы мышечными клетками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vitro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усиливается в присутствии ИФР-I.</a:t>
            </a:r>
          </a:p>
        </p:txBody>
      </p:sp>
    </p:spTree>
    <p:extLst>
      <p:ext uri="{BB962C8B-B14F-4D97-AF65-F5344CB8AC3E}">
        <p14:creationId xmlns:p14="http://schemas.microsoft.com/office/powerpoint/2010/main" val="104613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57309" y="116634"/>
            <a:ext cx="3934691" cy="81624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Г. АКТГ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4695" y="554627"/>
            <a:ext cx="6078323" cy="616944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Общие сведения. Клонированы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кДНК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человеческого рецептора АКТГ 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кДНК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рецепторов МСГ — гормона, сходного с АКТГ. Ген рецептора АКТГ ACTHR/MC2R локализуется на 18-й хромосоме.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Генетические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дефекты рецепторов АКТГ или внутриклеточной передачи сигнала АКТГ приводят к резистентности к этому гормону и лежат в основе редких форм врожденной первичной надпочечниковой недостаточности. 2. Синдромы резистентности к АКТГ а. Изолированная резистентность к АКТГ (синонимы: семейный дефицит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врожденная резистентность к АКТГ).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373092" y="1119748"/>
            <a:ext cx="5726544" cy="258532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картина: гиперпигментация, признаки глюкокортикоидной недостаточности, гипогликемия. При биопсии надпочечников выявляется гипоплазия или аплазия пучковой и сетчатой зоны коры надпочечников. Уровень АКТГ в плазме значительно повышен, а уровень кортизола снижен и не повышается при введении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тетракозактида.Лечение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кортикотропином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тетракозактидом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неэффективно. </a:t>
            </a:r>
          </a:p>
        </p:txBody>
      </p:sp>
    </p:spTree>
    <p:extLst>
      <p:ext uri="{BB962C8B-B14F-4D97-AF65-F5344CB8AC3E}">
        <p14:creationId xmlns:p14="http://schemas.microsoft.com/office/powerpoint/2010/main" val="60282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2691" y="116633"/>
            <a:ext cx="5209309" cy="1047149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Д. Гонадотропные гормоны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460090"/>
            <a:ext cx="11441373" cy="4572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514350" indent="-514350" algn="ctr">
              <a:buAutoNum type="arabicPeriod"/>
            </a:pPr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сведения. </a:t>
            </a:r>
            <a:endParaRPr lang="ru-RU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Обнаружено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клонировано несколько генов, кодирующих рецепторы ЛГ и ХГ. Все эти гены локализуются на 2-й хромосоме. Ген рецептора ФСГ также клонирован; он локализуется на 14-й хромосоме. Рецепторы ЛГ и ХГ — одни из самых крупных рецепторов, сопряженных с G-белками. Каждый рецептор ЛГ и ХГ состоит из внеклеточного домена, трансмембранного домена, содержащего 7 субъединиц, и внутриклеточного домена.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Генетические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дефекты рецепторов гонадотропных гормонов приводят к нарушениям полового развития и вторичному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гипогонадизму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923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7233" y="347542"/>
            <a:ext cx="9072331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32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Синдром резистентных яичников.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7822" y="1767167"/>
            <a:ext cx="11259923" cy="387006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редкая форма первичной яичниковой недостаточности, обусловленная нечувствительностью клеток яичников к гонадотропным гормонам. Клиническая картина: первичная или вторичная аменорея, первичное бесплодие, нормальное развитие внутренних и наружных половых органов. Уровень ФСГ в сыворотке повышен; уровни эстрогенов снижены незначительно. Часть эстрогенов синтезируется в яичниках, часть образуется из андрогенов в периферических тканях. Яичники обычно уменьшены, при биопсии в них обнаруживается множество примордиальных фолликулов, но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атретические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фолликулы отсутствуют. </a:t>
            </a: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Самая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распространенная причина синдрома — мутации генов рецепторов ЛГ и ХГ. Другая причина — появление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аутоантител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блокирующих рецепторы ЛГ, ХГ и ФСГ.</a:t>
            </a:r>
          </a:p>
        </p:txBody>
      </p:sp>
    </p:spTree>
    <p:extLst>
      <p:ext uri="{BB962C8B-B14F-4D97-AF65-F5344CB8AC3E}">
        <p14:creationId xmlns:p14="http://schemas.microsoft.com/office/powerpoint/2010/main" val="152469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2005" y="820100"/>
            <a:ext cx="10807192" cy="488311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Точечные мутации гена рецептора ЛГ и ХГ у лиц с генотипом 46,XY могут быть причиной мужского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псевдогермафродитизма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первичного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гипогонадизма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микропении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Описано несколько больных мужского пола с первичной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тестикулярной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недостаточностью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микропенией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 которых введение человеческого ХГ лишь незначительно усиливало секрецию тестостерона. При этом в биоптате семенников обнаруживали нормальные количества клеток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Лейдига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сперматогенные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клетки на разных стадиях развития. Связывание человеческого ХГ с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гомогенатом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ткани семенников было ниже, чем в норме. Установили, что в таких случаях резистентность к ХГ обусловлена дефектами рецепторов ЛГ и ХГ на клетках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Лейдига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616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47563" y="0"/>
            <a:ext cx="2124364" cy="72387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Е. АДГ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61824" y="1009785"/>
            <a:ext cx="5330176" cy="376017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20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Общие сведения. </a:t>
            </a:r>
            <a:endParaRPr lang="en-US" sz="2000" b="1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Антидиуретическое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действие АДГ опосредуется рецепторами типа V2, функционально сопряженными с G-белками, а сосудосуживающее действие — рецепторами типа V1, сопряженными с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фосфоинозитидной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системой. 26 Гены рецепторов АДГ клонированы; ген рецептора типа V2 локализуется на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хромосоме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12513" y="1829689"/>
            <a:ext cx="6317673" cy="502831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заболевание может быть наследственным и приобретенным. В обоих случаях дистальные канальцы и собирательные трубочки почек </a:t>
            </a:r>
            <a:r>
              <a:rPr lang="ru-RU" sz="19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резистентны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действию </a:t>
            </a:r>
            <a:r>
              <a:rPr lang="ru-RU" sz="19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АДГ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Наследственный </a:t>
            </a:r>
            <a:r>
              <a:rPr lang="ru-RU" sz="19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— редкое, сцепленное с X-хромосомой заболевание. В семьях, где выявляется это заболевание, поражено 50% мужчин. Приобретенный </a:t>
            </a:r>
            <a:r>
              <a:rPr lang="ru-RU" sz="19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19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 может быть вызван любыми факторами, нарушающими связывание АДГ с рецепторами или внутриклеточную передачу сигнала АДГ. </a:t>
            </a:r>
            <a:endParaRPr lang="ru-RU" sz="19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12513" y="1436802"/>
            <a:ext cx="5837382" cy="3587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2000" dirty="0" err="1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Нефрогенный</a:t>
            </a:r>
            <a:r>
              <a:rPr lang="ru-RU" sz="200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несахарный диабет.</a:t>
            </a:r>
            <a:endParaRPr lang="ru-RU" sz="2000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96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48800" y="125870"/>
            <a:ext cx="1847273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Ж. ПТГ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658" y="1276767"/>
            <a:ext cx="6585146" cy="445401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Общие сведения. Обнаружено 2 типа рецепторов ПТГ и ПТГ-подобных пептидов. Ген рецептора типа 1 (PTHR1) локализуется на коротком плече 3-й хромосомы, а ген рецептора типа 2 (PTHR2) — на длинном плече 2-й хромосомы. Оба гена клонированы. Передача сигнала от рецепторов ПТГ опосредуется белком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Gsальфа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ген которого локализуется в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теломерной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 длинного плеча 20-й хромосомы. 2. Синдромы резистентности к ПТГ. При всех этих синдромах на фоне повышенного уровня ПТГ наблюдается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гиперфосфатемия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Поэтому их обозначают общим термином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псевдогипопаратиреоз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Описано несколько форм </a:t>
            </a:r>
            <a:r>
              <a:rPr 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псевдогипопаратиреоза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 все они обусловлены внутренними нарушениями передачи сигнала ПТГ.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9436" y="1649594"/>
            <a:ext cx="4708983" cy="1998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22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13600" y="347923"/>
            <a:ext cx="4747491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32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З. </a:t>
            </a:r>
            <a:r>
              <a:rPr lang="ru-RU" sz="32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Ангиотензин</a:t>
            </a:r>
            <a:r>
              <a:rPr lang="ru-RU" sz="32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II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550" y="1961131"/>
            <a:ext cx="11518541" cy="33123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Общие сведения. </a:t>
            </a:r>
            <a:endParaRPr lang="en-US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Ангиотензин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 оказывает мощное сосудосуживающее действие; его рецепторы присутствуют в головном мозге, почках и гладких мышцах сосудов. В передаче сигнала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ангиотензина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 участвуют G-белки и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фосфоинозитидная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система. В гладких мышцах сосудов преобладают рецепторы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ангиотензина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 типа 1. Ген рецептора типа 1 локализуется в длинном плече 3-й хромосомы; нуклеотидная последовательность гена и аминокислотная последовательность рецептора расшифрованы.</a:t>
            </a:r>
          </a:p>
        </p:txBody>
      </p:sp>
    </p:spTree>
    <p:extLst>
      <p:ext uri="{BB962C8B-B14F-4D97-AF65-F5344CB8AC3E}">
        <p14:creationId xmlns:p14="http://schemas.microsoft.com/office/powerpoint/2010/main" val="15177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6982" y="532269"/>
            <a:ext cx="10123053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32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Резистентность к сосудосуживающему действию </a:t>
            </a:r>
            <a:r>
              <a:rPr lang="ru-RU" sz="32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ангиотензина</a:t>
            </a:r>
            <a:r>
              <a:rPr lang="ru-RU" sz="32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II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49" y="1988839"/>
            <a:ext cx="11869523" cy="47352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Наблюдается 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синдроме Бартера. Синдром наследуется аутосомно-рецессивно и включает множество нарушений. Первичное звено патогенеза — потеря способности почек задерживать калий. Возможные причины: нарушение функции почечных канальцев, нарушение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реабсорбции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хлоридов в петле </a:t>
            </a:r>
            <a:r>
              <a:rPr lang="ru-RU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Генле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гипомагниемия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Потеря калия вызывает многочисленные метаболические и гормональные сдвиги. </a:t>
            </a:r>
            <a:endPara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Нарушение транспорта веществ через клеточные мембраны. </a:t>
            </a:r>
            <a:endPara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Усиление продукции сосудорасширяющих простагландинов. </a:t>
            </a:r>
            <a:endPara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Снижение секреции альдостерона. </a:t>
            </a:r>
            <a:endParaRPr lang="ru-RU" sz="2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Повышение продукции простагландинов в почках (эти простагландины усиливают синтез альдостерона как непосредственно, так и за счет стимуляции продукции ренина и </a:t>
            </a:r>
            <a:r>
              <a:rPr lang="ru-RU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ангиотензина</a:t>
            </a:r>
            <a:r>
              <a:rPr lang="ru-RU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II).</a:t>
            </a:r>
          </a:p>
        </p:txBody>
      </p:sp>
    </p:spTree>
    <p:extLst>
      <p:ext uri="{BB962C8B-B14F-4D97-AF65-F5344CB8AC3E}">
        <p14:creationId xmlns:p14="http://schemas.microsoft.com/office/powerpoint/2010/main" val="100722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325" y="1501084"/>
            <a:ext cx="6299995" cy="453207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подавляет, а повышение уровня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ангиотензина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 усиливает секрецию альдостерона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Альдостерон вызывает дальнейшее усиление потери калия в почках и активирует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калликреин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Калликреин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сосудорасширяющие простагландины блокируют сосудосуживающий эффект </a:t>
            </a:r>
            <a:r>
              <a:rPr lang="ru-RU" sz="2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ангиотензина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II, поэтому АД находится в пределах нормы.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31709" y="495448"/>
            <a:ext cx="5477164" cy="37487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Чувствительность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ангиотензину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 больных с синдромом Бартера повышается или полностью восстанавливается после нормализации объема внеклеточной жидкости и при лечении ингибиторами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простагландинсинтетазы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(аспирином,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индометацином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или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пропранололом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(даже если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сохраняется). Следовательно, резистентность сосудов 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ангиотензину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 синдроме Бартера обусловлена внешними (вторичными) нарушениями передачи сигнала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ангиотензина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096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2363" y="153578"/>
            <a:ext cx="4008582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И. Катехоламины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1640" y="1549572"/>
            <a:ext cx="11712505" cy="420329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23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23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сведения. </a:t>
            </a:r>
            <a:endParaRPr lang="ru-RU" sz="23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Различают 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альфа- и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бетаадренорецепторы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Бета-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адренорецепторы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подразделяют на подтипы бета1, бета2 и бета3. Все бета-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адренорецепторы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сопряжены с белком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Gsальфа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их активация стимулирует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аденилатциклазу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усиливает поступление кальция в клетки.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Альфаадренорецепторы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также подразделяют на подтипы альфа1 и альфа2. Передача сигнала от альфа1-адренорецепторов опосредуется белком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Gq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фосфоинозитидной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системой, но не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аденилатциклазой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Альфа2-адренорецепторы сопряжены с белком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их 28 активация приводит к подавлению синтеза </a:t>
            </a:r>
            <a:r>
              <a:rPr lang="ru-RU" sz="2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2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поступления кальция в клетки. </a:t>
            </a:r>
          </a:p>
        </p:txBody>
      </p:sp>
    </p:spTree>
    <p:extLst>
      <p:ext uri="{BB962C8B-B14F-4D97-AF65-F5344CB8AC3E}">
        <p14:creationId xmlns:p14="http://schemas.microsoft.com/office/powerpoint/2010/main" val="245319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16802" y="1871642"/>
            <a:ext cx="4775198" cy="115089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Резистентность к катехоламинам.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988" y="564250"/>
            <a:ext cx="7269814" cy="58836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бета1-адренорецепторов в миокарде и их чувствительность к стимуляторам снижаются при сердечной недостаточности. Уменьшение количества рецепторов обусловлено повышением содержания норадреналина в крови или в самом миокарде. Выбросы катехоламинов во время приступов бронхиальной астмы, при преждевременных родах и шоке также приводят к снижению чувствительности бета-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адренорецепторов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стимуляторам и к исчезновению терапевтического эффекта бета-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адреностимуляторов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4813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IV. Резистентность к </a:t>
            </a:r>
            <a:r>
              <a:rPr lang="ru-RU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непептидным</a:t>
            </a:r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гормонам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3584" y="1924446"/>
            <a:ext cx="7482250" cy="406090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514350" indent="-514350" algn="ctr">
              <a:lnSpc>
                <a:spcPct val="120000"/>
              </a:lnSpc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сведения.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Аминокислотная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последовательность рецептора 1,25(OH)2D3 расшифрована. Этот цитоплазматический рецептор с молекулярной массой 50 000 включает C-концевой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гормонсвязывающий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домен (обладающий высоким сродством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стереоспецифичностью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1,25(OH)2D3) и богатый цистеином ДНК-связывающий домен, содержащий атомы цинка.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583148" y="1760737"/>
            <a:ext cx="2662908" cy="4801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А. Витамин D </a:t>
            </a:r>
          </a:p>
        </p:txBody>
      </p:sp>
    </p:spTree>
    <p:extLst>
      <p:ext uri="{BB962C8B-B14F-4D97-AF65-F5344CB8AC3E}">
        <p14:creationId xmlns:p14="http://schemas.microsoft.com/office/powerpoint/2010/main" val="268964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ru-RU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2. Витамин-D-зависимый рахит типа II (наследственный 1,25(OH)2D3- резистентный рахит).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459" y="1518252"/>
            <a:ext cx="6026577" cy="468858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редкая форма рахита. Клиническая картина: раннее начало заболевания, задержка роста,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гипокальциемия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гипофосфатемия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гиперкальциурия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вторичный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гиперпаратиреоз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повышение уровня 1,25(OH)2D3 в сыворотке. Нередко наблюдаются тяжелый кариес и гипоплазия зубов, а также нарушение роста волос на голове и туловище.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502400" y="1518252"/>
            <a:ext cx="5541819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кальцитриолом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как правило, неэффективно (даже если назначают очень высокие дозы). Для выяснения механизмов резистентности исследовали связывание 1,25(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2D3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фибробластами кожи больных. Установили, что резистентность к 1,25(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2D3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может быть обусловлена как полным отсутствием рецепторов гормона, так и дефектами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гормонсвязывающего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ДНК-связывающего доменов рецептора</a:t>
            </a:r>
          </a:p>
        </p:txBody>
      </p:sp>
    </p:spTree>
    <p:extLst>
      <p:ext uri="{BB962C8B-B14F-4D97-AF65-F5344CB8AC3E}">
        <p14:creationId xmlns:p14="http://schemas.microsoft.com/office/powerpoint/2010/main" val="190360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5191" y="348114"/>
            <a:ext cx="3029527" cy="98249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Б. Андрогены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586" y="535708"/>
            <a:ext cx="7260577" cy="58743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ru-RU" sz="26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Общие сведения</a:t>
            </a:r>
            <a:r>
              <a:rPr lang="ru-RU" sz="26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Рецептор андрогенов состоит из 910 аминокислот. Нуклеотидная последовательность гена рецептора расшифрована; он локализуется на X-хромосоме и содержит более 90 000 нуклеотидов. 2. Резистентность к андрогенам — распространенная причина мужского </a:t>
            </a:r>
            <a:r>
              <a:rPr lang="ru-RU" sz="2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псевдогермафродитизма</a:t>
            </a:r>
            <a:r>
              <a:rPr lang="ru-RU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(у лиц с кариотипом 46,XY). Резистентность к андрогенам проявляется как в полной, так и в неполной </a:t>
            </a:r>
            <a:r>
              <a:rPr lang="ru-RU" sz="2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формах.</a:t>
            </a:r>
            <a:endParaRPr lang="ru-RU" sz="2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27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Тестикулярная</a:t>
            </a:r>
            <a:r>
              <a:rPr lang="ru-R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феминизация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1" y="1434657"/>
            <a:ext cx="6115268" cy="5224761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Тестикулярная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феминизация развивается при полной резистентности к андрогенам. У взрослых больных — женский фенотип, первичная аменорея, лобковое и подмышечное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оволосение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скудное или отсутствует, молочные железы сформированы по женскому типу и обычно хорошо развиты. У девочек пубертатного возраста наблюдается отсутствие </a:t>
            </a:r>
            <a:r>
              <a:rPr 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менархе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Иногда заболевание диагностируют у девочек младшего возраста, когда в паховой грыже обнаруживают яичко.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Внутренние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половые протоки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развиваются.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520873" y="1527021"/>
            <a:ext cx="5477164" cy="40811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внутренних половых протоков объясняется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тем, что в эмбриогенезе фактор регрессии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мюллеровых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протоков вырабатывается клетками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Сертоли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нормальных количествах, но резистентность к андрогенам препятствует формированию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вольфовых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протоков. Количество извитых семенных канальцев и клеток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Лейдига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яичках нормальное или повышенное, но сперматогенез не идет. В пубертатном периоде высок риск рака яичка, поэтому показана профилактическая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орхиэктомия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71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Неполные формы резистентности к андрогенам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0877" y="1378802"/>
            <a:ext cx="5378646" cy="521053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Неполные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резистентности к андрогенам (объединяются под названием синдрома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Рейфенштейна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проявляются по-разному — от мужского фенотипа с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мошоночно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-промежностной гипоспадией, азооспермией и развитием молочных желез в пубертатном периоде до типично женского фенотипа с частичным сращением половых губ, гипертрофией клитора и нормальным развитием молочных желез и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оволосением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лобка. </a:t>
            </a: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9466" y="1556551"/>
            <a:ext cx="3516641" cy="327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4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91222" y="144342"/>
            <a:ext cx="3066473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В. Эстрогены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37745" y="1486940"/>
            <a:ext cx="5671128" cy="33123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1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сведения. </a:t>
            </a:r>
            <a:endParaRPr lang="ru-RU" sz="18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рецептора эстрогенов клонирован; рецептор содержит 595 аминокислот. 2. Резистентность к эстрогенам свойственна некоторым вариантам рака молочной железы (так называемым рецептор-отрицательным вариантам). Исследование опухолевых клеток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vitro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помогает выбрать лечение: при резистентности опухоли к эстрогенам вместо гормональной терапии может быть назначена химиотерапия. </a:t>
            </a:r>
            <a:endParaRPr lang="ru-RU" sz="1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Прогестерон </a:t>
            </a:r>
            <a:endParaRPr lang="ru-RU" sz="18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6803" y="2213878"/>
            <a:ext cx="6096000" cy="36933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ru-RU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сведения: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Описаны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два случая, когда резистентность к этому гормону могла быть причиной бесплодия. У двух женщин содержание эстрогенов и прогестерона в крови было нормальным, но созревание эндометрия в лютеиновой фазе менструального цикла было нарушено. У одной женщины число рецепторов прогестерона в эндометрии снижалось на 14-й день лютеиновой фазы. Как правило, при резистентности к стероидным гормонам их концентрация в сыворотке повышается (по принципу отрицательной обратной связи). Между тем у обеих женщин уровень прогестерона не был повышенным.</a:t>
            </a:r>
          </a:p>
        </p:txBody>
      </p:sp>
    </p:spTree>
    <p:extLst>
      <p:ext uri="{BB962C8B-B14F-4D97-AF65-F5344CB8AC3E}">
        <p14:creationId xmlns:p14="http://schemas.microsoft.com/office/powerpoint/2010/main" val="108118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345" y="162815"/>
            <a:ext cx="3962400" cy="115089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Д. </a:t>
            </a:r>
            <a:r>
              <a:rPr lang="ru-RU" sz="28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Глюкокортикоиды</a:t>
            </a:r>
            <a:endParaRPr lang="ru-RU" sz="2800" b="1" dirty="0">
              <a:ln w="0"/>
              <a:solidFill>
                <a:schemeClr val="l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177" y="452486"/>
            <a:ext cx="7269813" cy="5976593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сведения. Ген рецептора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клонирован; он локализуется на 5-й хромосоме. </a:t>
            </a:r>
            <a:endParaRPr lang="ru-RU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Резистентность к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глюкокортикоидам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а. Семейная резистентность к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глюкокортикоидам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генерализованная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первичная резистентность к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глюкокортикоидам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Уровни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АКТГ в плазме и кортизола в сыворотке значительно выше нормы, но проявления синдрома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отсутствуют. В 30 редких случаях наблюдаются артериальная гипертония и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гипокалиемия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гирсутизм, легкая вирилизация и нарушения менструального цикла.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345" y="1545996"/>
            <a:ext cx="3888795" cy="259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57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806" y="1440871"/>
            <a:ext cx="5764286" cy="499225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При некоторых психических расстройствах (депрессии, нервной анорексии, психозах) концентрация кортизола в сыворотке достигает уровня, характерного для синдрома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однако другие проявления этого синдрома отсутствуют, что свидетельствует о резистентности к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глюкокортикоидам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данном случае резистентность обусловлена внешними (вторичными) нарушениями. </a:t>
            </a:r>
            <a:endParaRPr lang="ru-RU" sz="16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Повышение уровня кортизола в сыворотке было недавно обнаружено у взрослых больных СПИДом с симптомами глюкокортикоидной недостаточности. Хотя число рецепторов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лимфоцитах этих больных было понижено, предположили, что резистентность к этим гормонам обусловлена внешними (вторичными) нарушениями. 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040582" y="1754908"/>
            <a:ext cx="6040582" cy="274089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Общие сведения.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Рецепторы </a:t>
            </a:r>
            <a:r>
              <a:rPr lang="ru-RU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минералокортикоидов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обнаружены в дистальных канальцах почек, потовых и слюнных железах и в слизистой толстой кишки. Ген рецептора </a:t>
            </a:r>
            <a:r>
              <a:rPr lang="ru-RU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минералокортикоидов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кодирует белок (984 аминокислоты), который обладает структурными особенностями, общими для рецепторов стероидных гормонов, и весьма сходен с рецептором </a:t>
            </a:r>
            <a:r>
              <a:rPr lang="ru-RU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глюкокортикоидов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Псевдогипоальдостеронизм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Известны две формы заболевания с разной клинической картиной. 	</a:t>
            </a: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234546" y="110835"/>
            <a:ext cx="5624945" cy="113951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Е. </a:t>
            </a:r>
            <a:r>
              <a:rPr lang="ru-RU" sz="28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Минералокортикоиды</a:t>
            </a:r>
            <a:endParaRPr lang="ru-RU" sz="2800" b="1" dirty="0">
              <a:ln w="0"/>
              <a:solidFill>
                <a:schemeClr val="l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98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1563" y="153580"/>
            <a:ext cx="5375564" cy="103791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Ж. </a:t>
            </a:r>
            <a:r>
              <a:rPr lang="ru-RU" sz="28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Тиреоидные</a:t>
            </a:r>
            <a:r>
              <a:rPr lang="ru-RU" sz="28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гормоны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240" y="1480839"/>
            <a:ext cx="11453887" cy="452279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Общие сведения. </a:t>
            </a:r>
            <a:endParaRPr lang="ru-RU" sz="2800" dirty="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 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десятилетия назад было показано, что эффекты T4 и T3 опосредуются внутриклеточными рецепторами. Позднее идентифицировали гены рецепторов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гормонов: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протоонкоген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c-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erb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A-альфа на 17-й хромосоме 31 (кодирующий рецептор типа альфа) и 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протоонкоген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c-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erb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A-бета на 3-й хромосоме (кодирующий рецептор типа бета). Затем установили, что ген c-</a:t>
            </a:r>
            <a:r>
              <a:rPr lang="ru-RU" sz="2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erb</a:t>
            </a: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A-бета кодирует белок, связывающий T4 и T3 и обладающий высоким сродством к этим гормонам.</a:t>
            </a:r>
          </a:p>
        </p:txBody>
      </p:sp>
    </p:spTree>
    <p:extLst>
      <p:ext uri="{BB962C8B-B14F-4D97-AF65-F5344CB8AC3E}">
        <p14:creationId xmlns:p14="http://schemas.microsoft.com/office/powerpoint/2010/main" val="296648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26545" y="153579"/>
            <a:ext cx="6234545" cy="72387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2. Синдромы резистентности к </a:t>
            </a:r>
            <a:r>
              <a:rPr lang="ru-RU" sz="20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тиреоидным</a:t>
            </a: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гормонам. Известно три таких синдрома.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828" y="978048"/>
            <a:ext cx="6466787" cy="57338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Генерализованная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резистентность к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тиреоидным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гормонам характеризуется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повышением уровней свободных T4 и T3 в сыворотке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резистентностью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всех тканей-мишеней к этим гормонам. Обычно при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повышении уровней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свободных T4 и T3 концентрация ТТГ в сыворотке снижается (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принципу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отрицательной обратной связи). Однако при </a:t>
            </a:r>
            <a:r>
              <a:rPr lang="ru-RU" sz="22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генерализованной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резистентности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тиреоидным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гормонам содержание ТТГ в сыворотке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нормальное или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увеличено и регулируется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тиролиберином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Резистентность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органов-мишеней (костей, мозга, печени, сердца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гипофиза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к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тиреоидным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гормонам у разных больных различается. </a:t>
            </a:r>
          </a:p>
        </p:txBody>
      </p:sp>
    </p:spTree>
    <p:extLst>
      <p:ext uri="{BB962C8B-B14F-4D97-AF65-F5344CB8AC3E}">
        <p14:creationId xmlns:p14="http://schemas.microsoft.com/office/powerpoint/2010/main" val="145782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9890" y="236705"/>
            <a:ext cx="4849091" cy="797767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Адренорецепторы</a:t>
            </a: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их стимуляторы и блокаторы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228" y="1283092"/>
            <a:ext cx="7166691" cy="526543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18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Адренорецепторы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это белки наружной клеточной мембраны, которые распознают и связывают адреналин, норадреналин и синтетические аналоги катехоламинов и опосредуют их физиологическое и фармакологическое действие.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Адренорецепторы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присутствуют во всех органах, тканях и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клетках. 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Они участвуют в регуляции обмена веществ, секреции, мышечного сокращения, АД. </a:t>
            </a:r>
            <a:r>
              <a:rPr lang="ru-RU" sz="18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Показано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бета-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адренорецепторы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сопряжены с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аденилатциклазой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катализирующей превращение АТФ во второй посредник —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цАМФ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Промежуточным звеном между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адренорецептором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исполнительными системами клетки (кальциевыми и калиевыми каналами наружной клеточной мембраны,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аденилат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гуанилатциклазами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фосфолипазами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и C, другими ферментами) являются белки, связывающие </a:t>
            </a:r>
            <a:r>
              <a:rPr lang="ru-RU" sz="18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гуаниловые</a:t>
            </a:r>
            <a:r>
              <a:rPr lang="ru-RU" sz="1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нуклеотиды (G-белки).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9048" y="138604"/>
            <a:ext cx="4635100" cy="256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0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2133" y="226776"/>
            <a:ext cx="5237018" cy="714639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Эффекты бета-адреноблокаторов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0084" y="1254760"/>
            <a:ext cx="5501116" cy="5460076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176213" algn="just">
              <a:buNone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3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ЧСС обычно снижается. Исключения: </a:t>
            </a:r>
            <a:r>
              <a:rPr lang="ru-RU" sz="13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пиндолол</a:t>
            </a:r>
            <a:r>
              <a:rPr lang="ru-RU" sz="13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3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ацебутолол</a:t>
            </a:r>
            <a:r>
              <a:rPr lang="ru-RU" sz="13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несколько увеличивают ЧСС из-за их внутренней симпатомиметической активности. </a:t>
            </a:r>
            <a:r>
              <a:rPr lang="ru-RU" sz="13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                                      </a:t>
            </a:r>
          </a:p>
          <a:p>
            <a:pPr marL="0" indent="176213" algn="just">
              <a:buNone/>
            </a:pPr>
            <a:r>
              <a:rPr lang="ru-RU" sz="13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Потребление кислорода миокардом снижается. Это обусловлено снижением ЧСС и силы сердечных сокращений</a:t>
            </a:r>
            <a:r>
              <a:rPr lang="ru-RU" sz="13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	</a:t>
            </a:r>
          </a:p>
          <a:p>
            <a:pPr marL="0" indent="176213" algn="just">
              <a:buNone/>
            </a:pPr>
            <a:r>
              <a:rPr lang="ru-RU" sz="13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ОПСС и сосудистое сопротивление в почках увеличиваются. На фоне блокады </a:t>
            </a:r>
            <a:r>
              <a:rPr lang="ru-RU" sz="1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бетаадренорецепторов</a:t>
            </a:r>
            <a:r>
              <a:rPr lang="ru-RU" sz="1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проявляется сосудосуживающее действие эндогенных катехоламинов, взаимодействующих с альфа1-адренорецепторами. Риск увеличения ОПСС уменьшается при введении селективных бета1-адреноблокаторов (</a:t>
            </a:r>
            <a:r>
              <a:rPr lang="ru-RU" sz="1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метопролола</a:t>
            </a:r>
            <a:r>
              <a:rPr lang="ru-RU" sz="1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атенолола</a:t>
            </a:r>
            <a:r>
              <a:rPr lang="ru-RU" sz="1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3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бетаксолола</a:t>
            </a:r>
            <a:r>
              <a:rPr lang="ru-RU" sz="13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ru-RU" sz="13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</a:p>
          <a:p>
            <a:pPr marL="0" indent="176213" algn="just">
              <a:buNone/>
            </a:pPr>
            <a:r>
              <a:rPr lang="ru-RU" sz="13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Глюконеогенез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3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гликогенолиз</a:t>
            </a:r>
            <a:r>
              <a:rPr lang="ru-RU" sz="13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подавляются. </a:t>
            </a:r>
            <a:r>
              <a:rPr lang="ru-RU" sz="13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</a:t>
            </a:r>
          </a:p>
          <a:p>
            <a:pPr marL="0" indent="176213" algn="just">
              <a:buNone/>
            </a:pPr>
            <a:endParaRPr lang="ru-RU" sz="1300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176213" algn="just">
              <a:buNone/>
            </a:pPr>
            <a:r>
              <a:rPr lang="ru-RU" sz="1300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Д.Сахаропонижающее</a:t>
            </a:r>
            <a:r>
              <a:rPr lang="ru-RU" sz="13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действие инсулина усиливается. </a:t>
            </a:r>
            <a:r>
              <a:rPr lang="ru-RU" sz="13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</a:t>
            </a:r>
          </a:p>
          <a:p>
            <a:pPr marL="0" indent="176213" algn="just">
              <a:buNone/>
            </a:pPr>
            <a:endParaRPr lang="ru-RU" sz="13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176213" algn="just">
              <a:buNone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АРП снижается (поскольку подавление секреции ренина опосредуется в основном бета1- </a:t>
            </a:r>
            <a:r>
              <a:rPr lang="ru-RU" sz="13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адренорецепторами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                                                     </a:t>
            </a:r>
          </a:p>
          <a:p>
            <a:pPr marL="0" indent="176213" algn="just">
              <a:buNone/>
            </a:pPr>
            <a:r>
              <a:rPr lang="ru-RU" sz="1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ru-RU" sz="1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Сопротивление дыхательных путей возрастает. Неселективные бета1-адреноблокаторы могут вызвать </a:t>
            </a:r>
            <a:r>
              <a:rPr lang="ru-RU" sz="1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бронхоспазм</a:t>
            </a:r>
            <a:r>
              <a:rPr lang="ru-RU" sz="1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Селективные бета1-адреноблокаторы реже вызывают </a:t>
            </a:r>
            <a:r>
              <a:rPr lang="ru-RU" sz="13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бронхоспазм</a:t>
            </a:r>
            <a:r>
              <a:rPr lang="ru-RU" sz="1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хотя у некоторых больных даже низкие дозы этих препаратов увеличивают сопротивление дыхательных путей.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06836" y="584095"/>
            <a:ext cx="5717309" cy="93492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2000" b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 err="1"/>
              <a:t>IV</a:t>
            </a:r>
            <a:r>
              <a:rPr lang="ru-RU" dirty="0"/>
              <a:t>. Изменения обмена липопротеидов.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031346" y="1723400"/>
            <a:ext cx="6068290" cy="45227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А. Неселективные бета-адреноблокаторы (например,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пропранолол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повышают уровень холестерина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ЛПОНП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триглицеридов в сыворотке и незначительно понижают уровень холестерина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ЛПВП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Уровень общего холестерина и холестерина ЛПНП существенно не изменяется.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Б. Селективные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бета1-адреноблокаторы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меньшей степени влияют на содержание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ЛПВП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Препараты, обладающие внутренней симпатомиметической активностью, не увеличивают концентрацию триглицеридов; возможно небольшое, но стойкое увеличение содержания ЛПВП. В.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Альфа1-адреноблокаторы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всегда повышают содержание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ЛПВП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снижают концентрацию триглицеридов в сыворотке. Иногда незначительно снижаются уровни общего холестерина и холестерина </a:t>
            </a:r>
            <a:r>
              <a:rPr lang="ru-RU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ЛПНП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7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1032" y="472376"/>
            <a:ext cx="4618183" cy="83471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V. Сердечная недостаточность.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277" y="1628622"/>
            <a:ext cx="6946541" cy="487377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хронической сердечной недостаточности число бета-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адренорецепторов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миокарде и их чувствительность к стимуляторам снижаются. При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дилатационной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кардиомиопатии</a:t>
            </a:r>
            <a:r>
              <a:rPr 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отличие от аортальной недостаточности, возможна дисфункция только бета1- или только бета2-адренорецепторов. С помощью препаратов, избирательно активирующих сердечные бета1- или бета2-адренорецепторы, можно компенсировать соответствующие нарушения. VI. Противопоказания к применению бета-адреноблокаторов: бронхиальная астма, выраженная синусовая брадикардия, АВ-блокада, сердечная недостаточность.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891" y="176654"/>
            <a:ext cx="4161506" cy="31171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2891" y="3141585"/>
            <a:ext cx="4161506" cy="311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07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20509" y="162816"/>
            <a:ext cx="5994400" cy="91784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Молекулярная биология и клиническая эндокринология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46220" y="1333058"/>
            <a:ext cx="6142978" cy="331236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/>
              <a:t>Методы молекулярной биологии и генной инженерии произвели революцию в исследованиях структуры и функций клеток и позволили расшифровать основные механизмы наследственности. Стремительное накопление и осмысление данных о механизмах биосинтеза макромолекул и их роли в физиологии клетки способствовало прогрессу биохимии и экспериментальной эндокринологии. Успехи в этих областях знаний стали основой достижений современной клинической эндокринологии.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46986" y="1640878"/>
            <a:ext cx="5606870" cy="47691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ru-RU" sz="18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 Передача информации. Вся генетическая информация соматической клетки человека закодирована 3 миллиардами пар нуклеотидов ДНК. Геном человека (т. е. совокупность генов гаплоидного набора хромосом) содержит около 100 000 генов, распределенных между 23 хромосомами. Информация переносится с ДНК на мРНК в процессе транскрипции, происходящем в ядре; информация от мРНК передается полипептидной цепи в процессе трансляции в цитоплазме (см. рис. 5.1). Дальнейшие посттрансляционные модификации полипептидной цепи приводят к образованию зрелых, функционально активных белков, таких, как пептидные гормоны, рецепторы гормонов, структурные белки клеточных мембран, белки цитоскелета.</a:t>
            </a:r>
            <a:endParaRPr 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74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49" y="611909"/>
            <a:ext cx="11664938" cy="568519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Каждый ген — это транскрипционная единица, содержащая структурную и регуляторную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области. 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Структурная область включает участки, кодирующие последовательность аминокислот в полипептидной цепи (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экзоны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и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некодирующие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участки (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интроны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При транскрипции структурной области первоначально образуется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транскрипт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РНК (предшественник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мРНК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содержащий как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экзоны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так и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интроны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Транскрипт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РНК претерпевает процессинг — ряд превращений в ядре: к 5'-концу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транскрипта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присоединяется 7-метилгуанозинпирофосфат; к 3'-концу присоединяется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полиаденилатный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«хвост»;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интроны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выщепляются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экзоны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стыкуются друг с другом и образуют зрелую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мРНК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(последний процесс называют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сплайсингом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Зрелая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мРНК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поступающая из ядра в цитоплазму, — это последовательность нуклеотидов, кодирующая уникальную полипептидную цепь. Кодирующая последовательность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мРНК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ограничена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нетранслируемыми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3'- и 5'-последовательностями. </a:t>
            </a:r>
            <a:endParaRPr lang="ru-RU" sz="2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Полипептид, кодируемый </a:t>
            </a:r>
            <a:r>
              <a:rPr lang="ru-RU" sz="2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мРНК</a:t>
            </a:r>
            <a:r>
              <a:rPr lang="ru-RU" sz="2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— это молекула-предшественник, которая обычно подвергается процессингу. </a:t>
            </a:r>
            <a:r>
              <a:rPr lang="ru-RU" sz="2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40699" y="194148"/>
            <a:ext cx="264970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0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Экспрессия гена </a:t>
            </a:r>
          </a:p>
        </p:txBody>
      </p:sp>
    </p:spTree>
    <p:extLst>
      <p:ext uri="{BB962C8B-B14F-4D97-AF65-F5344CB8AC3E}">
        <p14:creationId xmlns:p14="http://schemas.microsoft.com/office/powerpoint/2010/main" val="4203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416035" y="1045898"/>
            <a:ext cx="11664937" cy="54963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indent="0" algn="just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320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dk1"/>
                </a:solidFill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dk1"/>
                </a:solidFill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dk1"/>
                </a:solidFill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dk1"/>
                </a:solidFill>
              </a:defRPr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dk1"/>
                </a:solidFill>
              </a:defRPr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dk1"/>
                </a:solidFill>
              </a:defRPr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dk1"/>
                </a:solidFill>
              </a:defRPr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dk1"/>
                </a:solidFill>
              </a:defRPr>
            </a:lvl9pPr>
          </a:lstStyle>
          <a:p>
            <a:r>
              <a:rPr lang="ru-RU" sz="2000" dirty="0"/>
              <a:t>А. Нуклеотидная последовательность структурной области гена транскрибируется только в присутствии регуляторной </a:t>
            </a:r>
            <a:r>
              <a:rPr lang="ru-RU" sz="2000" dirty="0" smtClean="0"/>
              <a:t>области. </a:t>
            </a:r>
            <a:r>
              <a:rPr lang="ru-RU" sz="2000" dirty="0"/>
              <a:t>Регуляторная область, расположенная обычно на 5'-конце гена, контролирует уровень экспрессии гена, т. е. количество его продукта — </a:t>
            </a:r>
            <a:r>
              <a:rPr lang="ru-RU" sz="2000" dirty="0" err="1"/>
              <a:t>мРНК</a:t>
            </a:r>
            <a:r>
              <a:rPr lang="ru-RU" sz="2000" dirty="0"/>
              <a:t>. Регуляторная область включает несколько </a:t>
            </a:r>
            <a:r>
              <a:rPr lang="ru-RU" sz="2000" dirty="0" err="1"/>
              <a:t>структурнофункциональных</a:t>
            </a:r>
            <a:r>
              <a:rPr lang="ru-RU" sz="2000" dirty="0"/>
              <a:t> компонентов, в том числе — промотор и </a:t>
            </a:r>
            <a:r>
              <a:rPr lang="ru-RU" sz="2000" dirty="0" err="1"/>
              <a:t>энхансер</a:t>
            </a:r>
            <a:r>
              <a:rPr lang="ru-RU" sz="2000" dirty="0"/>
              <a:t>. </a:t>
            </a:r>
            <a:endParaRPr lang="ru-RU" sz="2000" dirty="0" smtClean="0"/>
          </a:p>
          <a:p>
            <a:r>
              <a:rPr lang="ru-RU" sz="2000" dirty="0" smtClean="0"/>
              <a:t>Б</a:t>
            </a:r>
            <a:r>
              <a:rPr lang="ru-RU" sz="2000" dirty="0"/>
              <a:t>. Первым </a:t>
            </a:r>
            <a:r>
              <a:rPr lang="ru-RU" sz="2000" dirty="0" err="1"/>
              <a:t>цис</a:t>
            </a:r>
            <a:r>
              <a:rPr lang="ru-RU" sz="2000" dirty="0"/>
              <a:t>-элементом является ТАТА-бокс — последовательность, богатая </a:t>
            </a:r>
            <a:r>
              <a:rPr lang="ru-RU" sz="2000" dirty="0" err="1"/>
              <a:t>тимином</a:t>
            </a:r>
            <a:r>
              <a:rPr lang="ru-RU" sz="2000" dirty="0"/>
              <a:t> и </a:t>
            </a:r>
            <a:r>
              <a:rPr lang="ru-RU" sz="2000" dirty="0" err="1"/>
              <a:t>аденином</a:t>
            </a:r>
            <a:r>
              <a:rPr lang="ru-RU" sz="2000" dirty="0"/>
              <a:t>. ТАТА-бокс расположен на расстоянии 25—35 нуклеотидов от точки инициации транскрипции. Взаимодействие ТАТА-связывающего регуляторного белка с ТАТА-боксом служит сигналом для присоединения РНК-полимеразы к промотору и для инициации транскрипции. </a:t>
            </a:r>
            <a:endParaRPr lang="ru-RU" sz="2000" dirty="0" smtClean="0"/>
          </a:p>
          <a:p>
            <a:r>
              <a:rPr lang="ru-RU" sz="2000" dirty="0" smtClean="0"/>
              <a:t>В</a:t>
            </a:r>
            <a:r>
              <a:rPr lang="ru-RU" sz="2000" dirty="0"/>
              <a:t>. Второй </a:t>
            </a:r>
            <a:r>
              <a:rPr lang="ru-RU" sz="2000" dirty="0" err="1"/>
              <a:t>цис</a:t>
            </a:r>
            <a:r>
              <a:rPr lang="ru-RU" sz="2000" dirty="0"/>
              <a:t>-элемент промотора включает </a:t>
            </a:r>
            <a:r>
              <a:rPr lang="ru-RU" sz="2000" dirty="0" err="1"/>
              <a:t>ЦААТ</a:t>
            </a:r>
            <a:r>
              <a:rPr lang="ru-RU" sz="2000" dirty="0"/>
              <a:t>-бокс и участок </a:t>
            </a:r>
            <a:r>
              <a:rPr lang="ru-RU" sz="2000" dirty="0" err="1"/>
              <a:t>Sp1</a:t>
            </a:r>
            <a:r>
              <a:rPr lang="ru-RU" sz="2000" dirty="0"/>
              <a:t>. Эти последовательности взаимодействуют с разными транскрипционными факторами, контролирующими экспрессию гена. Г. На разном расстоянии от промотора расположены </a:t>
            </a:r>
            <a:r>
              <a:rPr lang="ru-RU" sz="2000" dirty="0" err="1"/>
              <a:t>энхансеры</a:t>
            </a:r>
            <a:r>
              <a:rPr lang="ru-RU" sz="2000" dirty="0"/>
              <a:t> — нуклеотидные последовательности, регулирующие скорость транскрипции. Некоторые транс-факторы, связываясь с </a:t>
            </a:r>
            <a:r>
              <a:rPr lang="ru-RU" sz="2000" dirty="0" err="1"/>
              <a:t>энхансерами</a:t>
            </a:r>
            <a:r>
              <a:rPr lang="ru-RU" sz="2000" dirty="0"/>
              <a:t>, усиливают или подавляют транскрипцию.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308245" y="237574"/>
            <a:ext cx="5772727" cy="544944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Регуляция экспрессии гена</a:t>
            </a:r>
          </a:p>
        </p:txBody>
      </p:sp>
    </p:spTree>
    <p:extLst>
      <p:ext uri="{BB962C8B-B14F-4D97-AF65-F5344CB8AC3E}">
        <p14:creationId xmlns:p14="http://schemas.microsoft.com/office/powerpoint/2010/main" val="69405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50" y="107398"/>
            <a:ext cx="5773523" cy="83471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IV. Генетические дефекты и эндокринные болезни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115753"/>
            <a:ext cx="5773523" cy="545130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Многие эндокринные болезни обусловлены мутациями одиночных генов (например — заменой одного нуклеотида). Такие болезни называют моногенными. Главным звеном патогенеза может оказаться нарушение синтеза или транспорта гормона либо дефект рецептора или компонента, осуществляющего внутриклеточную передачу сигнала гормона.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Точечные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мутации в последовательности, кодирующей альфа-субъединицу рецептора, снижают стабильность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мРНК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рецептора и нарушают доставку зрелого рецептора к наружной клеточной мембране. В результате уменьшается общее число рецепторов на 55 мембране. Точечные мутации в последовательности, кодирующей бета-субъединицу, обычно понижают активность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тирозинкиназы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рецептора.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363855" y="107398"/>
            <a:ext cx="5689600" cy="82547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2000" b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/>
              <a:t>V. Молекулярные основы патогенеза эндокринных опухолей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105236" y="1115753"/>
            <a:ext cx="5948219" cy="41605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indent="0" algn="just">
              <a:spcBef>
                <a:spcPct val="20000"/>
              </a:spcBef>
              <a:buFont typeface="Arial" panose="020B0604020202020204" pitchFamily="34" charset="0"/>
              <a:buNone/>
              <a:defRPr sz="120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accent1">
                    <a:lumMod val="75000"/>
                  </a:schemeClr>
                </a:solidFill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accent1">
                    <a:lumMod val="75000"/>
                  </a:schemeClr>
                </a:solidFill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accent1">
                    <a:lumMod val="75000"/>
                  </a:schemeClr>
                </a:solidFill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accent1">
                    <a:lumMod val="75000"/>
                  </a:schemeClr>
                </a:solidFill>
              </a:defRPr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ru-RU" sz="1800" dirty="0"/>
              <a:t>А. Молекулярно-биологические исследования позволили расшифровать многие механизмы онкогенеза, в том числе — механизмы развития гормонально-активных опухолей. </a:t>
            </a:r>
            <a:endParaRPr lang="ru-RU" sz="1800" dirty="0" smtClean="0"/>
          </a:p>
          <a:p>
            <a:r>
              <a:rPr lang="ru-RU" sz="1800" dirty="0" smtClean="0"/>
              <a:t>Б</a:t>
            </a:r>
            <a:r>
              <a:rPr lang="ru-RU" sz="1800" dirty="0"/>
              <a:t>. Некоторые </a:t>
            </a:r>
            <a:r>
              <a:rPr lang="ru-RU" sz="1800" dirty="0" err="1"/>
              <a:t>СТГ</a:t>
            </a:r>
            <a:r>
              <a:rPr lang="ru-RU" sz="1800" dirty="0"/>
              <a:t>-секретирующие опухоли возникают вследствие мутаций генов </a:t>
            </a:r>
            <a:r>
              <a:rPr lang="ru-RU" sz="1800" dirty="0" err="1"/>
              <a:t>Gбелков</a:t>
            </a:r>
            <a:r>
              <a:rPr lang="ru-RU" sz="1800" dirty="0"/>
              <a:t>. G-белки опосредуют передачу сигналов от мембранных рецепторов гормонов к внутриклеточным исполнительным системам. </a:t>
            </a:r>
          </a:p>
        </p:txBody>
      </p:sp>
    </p:spTree>
    <p:extLst>
      <p:ext uri="{BB962C8B-B14F-4D97-AF65-F5344CB8AC3E}">
        <p14:creationId xmlns:p14="http://schemas.microsoft.com/office/powerpoint/2010/main" val="60958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4546" y="199761"/>
            <a:ext cx="5338618" cy="82547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VI. Рекомбинантные гормоны.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514" y="1425422"/>
            <a:ext cx="11513922" cy="1179233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Методы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генной инженерии позволяют получать в промышленных количествах гормоны человека: инсулин, СТГ, ЛГ, ФСГ, ТТГ и их аналоги. Рекомбинантные гормоны широко применяются в экспериментальной и клинической эндокринологии. </a:t>
            </a:r>
            <a:endParaRPr lang="ru-RU" sz="20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ru-RU" sz="2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34546" y="2706490"/>
            <a:ext cx="5338618" cy="8679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000" b="1" dirty="0" err="1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VII</a:t>
            </a:r>
            <a:r>
              <a:rPr lang="ru-RU" sz="2000" b="1" dirty="0">
                <a:ln w="0"/>
                <a:solidFill>
                  <a:schemeClr val="l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Основные направления исследований 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94532780"/>
              </p:ext>
            </p:extLst>
          </p:nvPr>
        </p:nvGraphicFramePr>
        <p:xfrm>
          <a:off x="382514" y="3676307"/>
          <a:ext cx="11513922" cy="3181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510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1073212" y="624748"/>
            <a:ext cx="10026587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3211" y="1899316"/>
            <a:ext cx="10026587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Н. Лавин (ред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.)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Эндокринология. Москва, «Практика»,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1999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</a:p>
        </p:txBody>
      </p:sp>
    </p:spTree>
    <p:extLst>
      <p:ext uri="{BB962C8B-B14F-4D97-AF65-F5344CB8AC3E}">
        <p14:creationId xmlns:p14="http://schemas.microsoft.com/office/powerpoint/2010/main" val="41092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Гифки &quot;спасибо за внимание&quot;. Большая подборка GIF аним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29833"/>
            <a:ext cx="7101840" cy="470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176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4" id="{F80A91E5-35EF-405F-B9C5-04439FF2B1C6}" vid="{AD67A9E0-21E3-4E85-8471-F85C50C111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1171</TotalTime>
  <Words>5443</Words>
  <Application>Microsoft Office PowerPoint</Application>
  <PresentationFormat>Широкоэкранный</PresentationFormat>
  <Paragraphs>198</Paragraphs>
  <Slides>57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60" baseType="lpstr">
      <vt:lpstr>Arial</vt:lpstr>
      <vt:lpstr>Calibri</vt:lpstr>
      <vt:lpstr>Тема4</vt:lpstr>
      <vt:lpstr>Lecture_1 Introduction. Theoretical foundations of clinical endocrinology.</vt:lpstr>
      <vt:lpstr>План лекции</vt:lpstr>
      <vt:lpstr>Введение в эндокринологию</vt:lpstr>
      <vt:lpstr>Презентация PowerPoint</vt:lpstr>
      <vt:lpstr>Резистентность к гормонам </vt:lpstr>
      <vt:lpstr>Формы резистентности к гормонам.</vt:lpstr>
      <vt:lpstr>Внутренние, или первичные</vt:lpstr>
      <vt:lpstr>Внешние, или вторичные</vt:lpstr>
      <vt:lpstr>За последнее десятилетие удалось локализовать и клонировать гены почти всех известных гормонов и факторов роста, их рецепторов и отдельных структурных звеньев пострецепторных сигнальных механизмов (см. табл. 2.2). Были открыты три универсальных механизма внутриклеточной передачи сигналов пептидных гормонов и доказано существование семейств рецепторов гормонов.</vt:lpstr>
      <vt:lpstr>Система цАМФ (аденилатциклазная система).</vt:lpstr>
      <vt:lpstr>Фосфоинозитидная система.</vt:lpstr>
      <vt:lpstr>Презентация PowerPoint</vt:lpstr>
      <vt:lpstr>Нарушения специфичности взаимодействия гормона с рецептором.</vt:lpstr>
      <vt:lpstr>III. Резистентность к пептидным гормонам</vt:lpstr>
      <vt:lpstr>2. Синдром множественных метаболических нарушений</vt:lpstr>
      <vt:lpstr>3. Внутренние (первичные) нарушения</vt:lpstr>
      <vt:lpstr>Презентация PowerPoint</vt:lpstr>
      <vt:lpstr>Презентация PowerPoint</vt:lpstr>
      <vt:lpstr>Презентация PowerPoint</vt:lpstr>
      <vt:lpstr>Б. СТГ</vt:lpstr>
      <vt:lpstr>а. Карликовость Ларона</vt:lpstr>
      <vt:lpstr>б. Африканские пигмеи</vt:lpstr>
      <vt:lpstr>3. Внешние (вторичные) нарушения.</vt:lpstr>
      <vt:lpstr>В. ИФР-I</vt:lpstr>
      <vt:lpstr>2. Внутренние (первичные) нарушения</vt:lpstr>
      <vt:lpstr>3. Внешние (вторичные) нарушения</vt:lpstr>
      <vt:lpstr>Г. АКТГ</vt:lpstr>
      <vt:lpstr>Д. Гонадотропные гормоны</vt:lpstr>
      <vt:lpstr>2. Синдром резистентных яичников.</vt:lpstr>
      <vt:lpstr>Презентация PowerPoint</vt:lpstr>
      <vt:lpstr>Е. АДГ</vt:lpstr>
      <vt:lpstr>Ж. ПТГ</vt:lpstr>
      <vt:lpstr>З. Ангиотензин II</vt:lpstr>
      <vt:lpstr>2. Резистентность к сосудосуживающему действию ангиотензина II</vt:lpstr>
      <vt:lpstr>Презентация PowerPoint</vt:lpstr>
      <vt:lpstr>И. Катехоламины</vt:lpstr>
      <vt:lpstr>2. Резистентность к катехоламинам.</vt:lpstr>
      <vt:lpstr>IV. Резистентность к непептидным гормонам</vt:lpstr>
      <vt:lpstr>2. Витамин-D-зависимый рахит типа II (наследственный 1,25(OH)2D3- резистентный рахит).</vt:lpstr>
      <vt:lpstr>Б. Андрогены</vt:lpstr>
      <vt:lpstr>Тестикулярная феминизация</vt:lpstr>
      <vt:lpstr>б. Неполные формы резистентности к андрогенам</vt:lpstr>
      <vt:lpstr>В. Эстрогены</vt:lpstr>
      <vt:lpstr>Д. Глюкокортикоиды</vt:lpstr>
      <vt:lpstr>Е. Минералокортикоиды</vt:lpstr>
      <vt:lpstr>Ж. Тиреоидные гормоны</vt:lpstr>
      <vt:lpstr>2. Синдромы резистентности к тиреоидным гормонам. Известно три таких синдрома.</vt:lpstr>
      <vt:lpstr>Адренорецепторы, их стимуляторы и блокаторы</vt:lpstr>
      <vt:lpstr>III. Эффекты бета-адреноблокаторов</vt:lpstr>
      <vt:lpstr>V. Сердечная недостаточность.</vt:lpstr>
      <vt:lpstr>Молекулярная биология и клиническая эндокринология</vt:lpstr>
      <vt:lpstr>Презентация PowerPoint</vt:lpstr>
      <vt:lpstr>III. Регуляция экспрессии гена</vt:lpstr>
      <vt:lpstr>IV. Генетические дефекты и эндокринные болезни</vt:lpstr>
      <vt:lpstr>VI. Рекомбинантные гормоны.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M.Aysacheva</dc:creator>
  <cp:lastModifiedBy>Учетная запись Майкрософт</cp:lastModifiedBy>
  <cp:revision>76</cp:revision>
  <dcterms:created xsi:type="dcterms:W3CDTF">2022-03-12T13:46:24Z</dcterms:created>
  <dcterms:modified xsi:type="dcterms:W3CDTF">2022-03-22T11:02:05Z</dcterms:modified>
</cp:coreProperties>
</file>