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33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41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6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340" r:id="rId8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1782-7FA7-47F3-9430-8F908827DDAC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EE87205-956C-4874-856B-E7EC46013260}">
      <dgm:prSet custT="1"/>
      <dgm:spPr>
        <a:xfrm>
          <a:off x="0" y="113944"/>
          <a:ext cx="8718932" cy="561599"/>
        </a:xfrm>
        <a:solidFill>
          <a:srgbClr val="EA157A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en-US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 </a:t>
          </a:r>
          <a:r>
            <a:rPr lang="ru-RU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Болезни </a:t>
          </a:r>
          <a:r>
            <a:rPr lang="ru-RU" sz="2400" b="0" dirty="0" err="1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аденогипофиза</a:t>
          </a:r>
          <a:endParaRPr lang="ru-RU" sz="2400" b="0" dirty="0" smtClean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B175E51-63FC-4F64-BAE6-39E63CF45690}" type="parTrans" cxnId="{CE463D41-88D4-4C55-B4A7-54F5D1AAAFC3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957FB-4138-4459-AB63-50E8BC068183}" type="sibTrans" cxnId="{CE463D41-88D4-4C55-B4A7-54F5D1AAAFC3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D4CAC3-BC2F-42B3-B572-5C0D723B609E}">
      <dgm:prSet custT="1"/>
      <dgm:spPr>
        <a:xfrm>
          <a:off x="0" y="744664"/>
          <a:ext cx="8718932" cy="561599"/>
        </a:xfrm>
        <a:solidFill>
          <a:srgbClr val="FEB80A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en-US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 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Нарушение секреции и действия антидиуретического гормона</a:t>
          </a:r>
          <a:endParaRPr lang="ru-RU" sz="2400" b="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547A091-91AB-43CE-9C48-81F56EECE4CD}" type="parTrans" cxnId="{BF2842CE-FCC9-4739-A78E-0B4F23A9942F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0AD268-1229-462D-B7D4-CA1AA0C286EB}" type="sibTrans" cxnId="{BF2842CE-FCC9-4739-A78E-0B4F23A9942F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DC5D4C-E282-40F1-B823-738B8CA21829}">
      <dgm:prSet custT="1"/>
      <dgm:spPr>
        <a:xfrm>
          <a:off x="0" y="1375384"/>
          <a:ext cx="8718932" cy="561599"/>
        </a:xfrm>
        <a:solidFill>
          <a:srgbClr val="00ADDC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en-US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 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Болезни </a:t>
          </a:r>
          <a:r>
            <a:rPr lang="ru-RU" sz="2400" dirty="0" err="1" smtClean="0">
              <a:latin typeface="Arial" panose="020B0604020202020204" pitchFamily="34" charset="0"/>
              <a:cs typeface="Arial" panose="020B0604020202020204" pitchFamily="34" charset="0"/>
            </a:rPr>
            <a:t>аденогипофиза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 и задержка роста</a:t>
          </a:r>
          <a:endParaRPr lang="ru-RU" sz="2400" b="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8B246A3-5130-4E4C-85D5-E3EBAB488765}" type="parTrans" cxnId="{3FC8890F-0F29-48D7-BEA2-C300AA0B5E71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E5298-E4EC-45F4-9C35-A5D8D0A5280A}" type="sibTrans" cxnId="{3FC8890F-0F29-48D7-BEA2-C300AA0B5E71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92CFE-E686-4ED4-BD4F-887AE39BF2A3}">
      <dgm:prSet custT="1"/>
      <dgm:spPr>
        <a:xfrm>
          <a:off x="0" y="2006104"/>
          <a:ext cx="8718932" cy="561599"/>
        </a:xfrm>
        <a:solidFill>
          <a:srgbClr val="738AC8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en-US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 </a:t>
          </a:r>
          <a:r>
            <a:rPr lang="ru-RU" sz="2400" dirty="0" smtClean="0">
              <a:latin typeface="Arial" panose="020B0604020202020204" pitchFamily="34" charset="0"/>
              <a:cs typeface="Arial" panose="020B0604020202020204" pitchFamily="34" charset="0"/>
            </a:rPr>
            <a:t>Нарушения секреции пролактина</a:t>
          </a:r>
          <a:endParaRPr lang="ru-RU" sz="2400" b="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243DB46-D5DE-4A3C-890E-24D003AF088A}" type="parTrans" cxnId="{EC265AFB-2A5E-4FB0-A601-1E7E34F4DFEF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5BCA2-0C02-4614-8DB6-0085650C0793}" type="sibTrans" cxnId="{EC265AFB-2A5E-4FB0-A601-1E7E34F4DFEF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B0675-706D-42D4-A730-5B298ACFA2FE}">
      <dgm:prSet custT="1"/>
      <dgm:spPr>
        <a:xfrm>
          <a:off x="0" y="2636824"/>
          <a:ext cx="8718932" cy="561599"/>
        </a:xfrm>
        <a:solidFill>
          <a:srgbClr val="1AB39F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ru-RU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 Литература:</a:t>
          </a:r>
          <a:endParaRPr lang="ru-RU" sz="2400" b="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BA0C919-64D7-4580-8E57-C2431594B94B}" type="parTrans" cxnId="{85112A05-DD32-4DA4-9046-12C5271C3827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386B2-5627-4E8A-94B0-9006C21EB312}" type="sibTrans" cxnId="{85112A05-DD32-4DA4-9046-12C5271C3827}">
      <dgm:prSet/>
      <dgm:spPr/>
      <dgm:t>
        <a:bodyPr/>
        <a:lstStyle/>
        <a:p>
          <a:pPr algn="l"/>
          <a:endParaRPr lang="ru-RU" sz="2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137004-01F4-48F3-9949-1DAB26C28E8B}">
      <dgm:prSet custT="1"/>
      <dgm:spPr>
        <a:xfrm>
          <a:off x="0" y="2006104"/>
          <a:ext cx="8718932" cy="561599"/>
        </a:xfrm>
        <a:solidFill>
          <a:srgbClr val="738AC8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l" rtl="0"/>
          <a:r>
            <a:rPr lang="ru-RU" sz="2400" b="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Нервная анорексия</a:t>
          </a:r>
          <a:endParaRPr lang="ru-RU" sz="2400" b="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E1D01A-95B8-4FE7-86E7-35F2F064234F}" type="parTrans" cxnId="{AB64A053-C2B1-41AD-8A1A-A80559DEA345}">
      <dgm:prSet/>
      <dgm:spPr/>
      <dgm:t>
        <a:bodyPr/>
        <a:lstStyle/>
        <a:p>
          <a:pPr algn="l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5E5571-F464-4158-9DC1-80385ECE18A7}" type="sibTrans" cxnId="{AB64A053-C2B1-41AD-8A1A-A80559DEA345}">
      <dgm:prSet/>
      <dgm:spPr/>
      <dgm:t>
        <a:bodyPr/>
        <a:lstStyle/>
        <a:p>
          <a:pPr algn="l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385C82-A246-4969-B90F-FF3529185AC9}" type="pres">
      <dgm:prSet presAssocID="{75221782-7FA7-47F3-9430-8F908827DDA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FDE452D-8DA3-44D3-8646-2AB0C248704D}" type="pres">
      <dgm:prSet presAssocID="{75221782-7FA7-47F3-9430-8F908827DDAC}" presName="Name1" presStyleCnt="0"/>
      <dgm:spPr/>
    </dgm:pt>
    <dgm:pt modelId="{68C74B46-5466-412A-9583-1453E33DFD2D}" type="pres">
      <dgm:prSet presAssocID="{75221782-7FA7-47F3-9430-8F908827DDAC}" presName="cycle" presStyleCnt="0"/>
      <dgm:spPr/>
    </dgm:pt>
    <dgm:pt modelId="{D34FD23E-E832-485C-B52A-A528E062289F}" type="pres">
      <dgm:prSet presAssocID="{75221782-7FA7-47F3-9430-8F908827DDAC}" presName="srcNode" presStyleLbl="node1" presStyleIdx="0" presStyleCnt="6"/>
      <dgm:spPr/>
    </dgm:pt>
    <dgm:pt modelId="{88F8DAB8-EC6B-4864-83F7-B116110A0DD8}" type="pres">
      <dgm:prSet presAssocID="{75221782-7FA7-47F3-9430-8F908827DDAC}" presName="conn" presStyleLbl="parChTrans1D2" presStyleIdx="0" presStyleCnt="1"/>
      <dgm:spPr/>
      <dgm:t>
        <a:bodyPr/>
        <a:lstStyle/>
        <a:p>
          <a:endParaRPr lang="ru-RU"/>
        </a:p>
      </dgm:t>
    </dgm:pt>
    <dgm:pt modelId="{06E502E0-C57C-42F5-B99C-3E304D7BCF45}" type="pres">
      <dgm:prSet presAssocID="{75221782-7FA7-47F3-9430-8F908827DDAC}" presName="extraNode" presStyleLbl="node1" presStyleIdx="0" presStyleCnt="6"/>
      <dgm:spPr/>
    </dgm:pt>
    <dgm:pt modelId="{24335817-569A-411A-BA74-F852376E7A37}" type="pres">
      <dgm:prSet presAssocID="{75221782-7FA7-47F3-9430-8F908827DDAC}" presName="dstNode" presStyleLbl="node1" presStyleIdx="0" presStyleCnt="6"/>
      <dgm:spPr/>
    </dgm:pt>
    <dgm:pt modelId="{39E61F7E-DCB7-4D45-B35C-C7E2026DF085}" type="pres">
      <dgm:prSet presAssocID="{FEE87205-956C-4874-856B-E7EC46013260}" presName="text_1" presStyleLbl="node1" presStyleIdx="0" presStyleCnt="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007C28D-0C6C-4FE9-B81C-7DC66D0DEAD8}" type="pres">
      <dgm:prSet presAssocID="{FEE87205-956C-4874-856B-E7EC46013260}" presName="accent_1" presStyleCnt="0"/>
      <dgm:spPr/>
    </dgm:pt>
    <dgm:pt modelId="{82700F43-524D-4159-B249-43B294700AEC}" type="pres">
      <dgm:prSet presAssocID="{FEE87205-956C-4874-856B-E7EC46013260}" presName="accentRepeatNode" presStyleLbl="solidFgAcc1" presStyleIdx="0" presStyleCnt="6"/>
      <dgm:spPr/>
    </dgm:pt>
    <dgm:pt modelId="{B7196412-6474-4BCA-8610-1EE6AE28958F}" type="pres">
      <dgm:prSet presAssocID="{0CD4CAC3-BC2F-42B3-B572-5C0D723B609E}" presName="text_2" presStyleLbl="node1" presStyleIdx="1" presStyleCnt="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DEEA0587-4826-4C17-ADD9-238EAF4C0DD1}" type="pres">
      <dgm:prSet presAssocID="{0CD4CAC3-BC2F-42B3-B572-5C0D723B609E}" presName="accent_2" presStyleCnt="0"/>
      <dgm:spPr/>
    </dgm:pt>
    <dgm:pt modelId="{C6BC2DB2-D7BC-4312-9D48-ADABC95E632A}" type="pres">
      <dgm:prSet presAssocID="{0CD4CAC3-BC2F-42B3-B572-5C0D723B609E}" presName="accentRepeatNode" presStyleLbl="solidFgAcc1" presStyleIdx="1" presStyleCnt="6"/>
      <dgm:spPr/>
    </dgm:pt>
    <dgm:pt modelId="{45392FAB-68C0-44F8-8C0C-28BFFC8036A3}" type="pres">
      <dgm:prSet presAssocID="{26DC5D4C-E282-40F1-B823-738B8CA21829}" presName="text_3" presStyleLbl="node1" presStyleIdx="2" presStyleCnt="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DE666176-9E91-4026-B1A0-64B6119F3223}" type="pres">
      <dgm:prSet presAssocID="{26DC5D4C-E282-40F1-B823-738B8CA21829}" presName="accent_3" presStyleCnt="0"/>
      <dgm:spPr/>
    </dgm:pt>
    <dgm:pt modelId="{0A2234FC-D941-47A2-B7B3-7A732ED89DB2}" type="pres">
      <dgm:prSet presAssocID="{26DC5D4C-E282-40F1-B823-738B8CA21829}" presName="accentRepeatNode" presStyleLbl="solidFgAcc1" presStyleIdx="2" presStyleCnt="6"/>
      <dgm:spPr/>
    </dgm:pt>
    <dgm:pt modelId="{4EA7DC2B-09A0-41A4-BC9E-AEAAC01803CB}" type="pres">
      <dgm:prSet presAssocID="{E4E92CFE-E686-4ED4-BD4F-887AE39BF2A3}" presName="text_4" presStyleLbl="node1" presStyleIdx="3" presStyleCnt="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E9B580B1-F29C-4334-B347-C3CEC7BAA1CE}" type="pres">
      <dgm:prSet presAssocID="{E4E92CFE-E686-4ED4-BD4F-887AE39BF2A3}" presName="accent_4" presStyleCnt="0"/>
      <dgm:spPr/>
    </dgm:pt>
    <dgm:pt modelId="{C2F461E8-5948-478B-A13E-81C4C8C79746}" type="pres">
      <dgm:prSet presAssocID="{E4E92CFE-E686-4ED4-BD4F-887AE39BF2A3}" presName="accentRepeatNode" presStyleLbl="solidFgAcc1" presStyleIdx="3" presStyleCnt="6"/>
      <dgm:spPr/>
    </dgm:pt>
    <dgm:pt modelId="{DB7C9020-97A9-444B-8369-383CA0317912}" type="pres">
      <dgm:prSet presAssocID="{1A137004-01F4-48F3-9949-1DAB26C28E8B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F72A4C-575A-4323-BD88-B8ED6B670407}" type="pres">
      <dgm:prSet presAssocID="{1A137004-01F4-48F3-9949-1DAB26C28E8B}" presName="accent_5" presStyleCnt="0"/>
      <dgm:spPr/>
    </dgm:pt>
    <dgm:pt modelId="{14E2BEB1-B471-47EA-A7A5-C7F1451FA3EB}" type="pres">
      <dgm:prSet presAssocID="{1A137004-01F4-48F3-9949-1DAB26C28E8B}" presName="accentRepeatNode" presStyleLbl="solidFgAcc1" presStyleIdx="4" presStyleCnt="6"/>
      <dgm:spPr/>
    </dgm:pt>
    <dgm:pt modelId="{8CBA8E82-E645-4212-AC5E-112CA210C6E6}" type="pres">
      <dgm:prSet presAssocID="{F7CB0675-706D-42D4-A730-5B298ACFA2FE}" presName="text_6" presStyleLbl="node1" presStyleIdx="5" presStyleCnt="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26280384-E50C-4C69-825C-13A1E6572134}" type="pres">
      <dgm:prSet presAssocID="{F7CB0675-706D-42D4-A730-5B298ACFA2FE}" presName="accent_6" presStyleCnt="0"/>
      <dgm:spPr/>
    </dgm:pt>
    <dgm:pt modelId="{C9F55F77-D03E-42FF-9209-1FE47F331F3D}" type="pres">
      <dgm:prSet presAssocID="{F7CB0675-706D-42D4-A730-5B298ACFA2FE}" presName="accentRepeatNode" presStyleLbl="solidFgAcc1" presStyleIdx="5" presStyleCnt="6"/>
      <dgm:spPr/>
    </dgm:pt>
  </dgm:ptLst>
  <dgm:cxnLst>
    <dgm:cxn modelId="{85112A05-DD32-4DA4-9046-12C5271C3827}" srcId="{75221782-7FA7-47F3-9430-8F908827DDAC}" destId="{F7CB0675-706D-42D4-A730-5B298ACFA2FE}" srcOrd="5" destOrd="0" parTransId="{EBA0C919-64D7-4580-8E57-C2431594B94B}" sibTransId="{DFC386B2-5627-4E8A-94B0-9006C21EB312}"/>
    <dgm:cxn modelId="{3F103245-8379-4D29-A051-B05021B208FC}" type="presOf" srcId="{0CD4CAC3-BC2F-42B3-B572-5C0D723B609E}" destId="{B7196412-6474-4BCA-8610-1EE6AE28958F}" srcOrd="0" destOrd="0" presId="urn:microsoft.com/office/officeart/2008/layout/VerticalCurvedList"/>
    <dgm:cxn modelId="{39067341-4C9A-4399-A4B9-A927371F693E}" type="presOf" srcId="{1A137004-01F4-48F3-9949-1DAB26C28E8B}" destId="{DB7C9020-97A9-444B-8369-383CA0317912}" srcOrd="0" destOrd="0" presId="urn:microsoft.com/office/officeart/2008/layout/VerticalCurvedList"/>
    <dgm:cxn modelId="{4ECB94F5-A45C-4E87-BF2B-4FF7BFC8D496}" type="presOf" srcId="{E91957FB-4138-4459-AB63-50E8BC068183}" destId="{88F8DAB8-EC6B-4864-83F7-B116110A0DD8}" srcOrd="0" destOrd="0" presId="urn:microsoft.com/office/officeart/2008/layout/VerticalCurvedList"/>
    <dgm:cxn modelId="{EC265AFB-2A5E-4FB0-A601-1E7E34F4DFEF}" srcId="{75221782-7FA7-47F3-9430-8F908827DDAC}" destId="{E4E92CFE-E686-4ED4-BD4F-887AE39BF2A3}" srcOrd="3" destOrd="0" parTransId="{E243DB46-D5DE-4A3C-890E-24D003AF088A}" sibTransId="{F825BCA2-0C02-4614-8DB6-0085650C0793}"/>
    <dgm:cxn modelId="{ED71F7F0-63D9-4D4E-865E-5419C1A6EF6B}" type="presOf" srcId="{E4E92CFE-E686-4ED4-BD4F-887AE39BF2A3}" destId="{4EA7DC2B-09A0-41A4-BC9E-AEAAC01803CB}" srcOrd="0" destOrd="0" presId="urn:microsoft.com/office/officeart/2008/layout/VerticalCurvedList"/>
    <dgm:cxn modelId="{912F040F-0CBE-4444-B79A-219425D9CC5E}" type="presOf" srcId="{26DC5D4C-E282-40F1-B823-738B8CA21829}" destId="{45392FAB-68C0-44F8-8C0C-28BFFC8036A3}" srcOrd="0" destOrd="0" presId="urn:microsoft.com/office/officeart/2008/layout/VerticalCurvedList"/>
    <dgm:cxn modelId="{A73F9A31-0D36-4E96-A53A-70510B777381}" type="presOf" srcId="{FEE87205-956C-4874-856B-E7EC46013260}" destId="{39E61F7E-DCB7-4D45-B35C-C7E2026DF085}" srcOrd="0" destOrd="0" presId="urn:microsoft.com/office/officeart/2008/layout/VerticalCurvedList"/>
    <dgm:cxn modelId="{CE463D41-88D4-4C55-B4A7-54F5D1AAAFC3}" srcId="{75221782-7FA7-47F3-9430-8F908827DDAC}" destId="{FEE87205-956C-4874-856B-E7EC46013260}" srcOrd="0" destOrd="0" parTransId="{CB175E51-63FC-4F64-BAE6-39E63CF45690}" sibTransId="{E91957FB-4138-4459-AB63-50E8BC068183}"/>
    <dgm:cxn modelId="{3FC8890F-0F29-48D7-BEA2-C300AA0B5E71}" srcId="{75221782-7FA7-47F3-9430-8F908827DDAC}" destId="{26DC5D4C-E282-40F1-B823-738B8CA21829}" srcOrd="2" destOrd="0" parTransId="{B8B246A3-5130-4E4C-85D5-E3EBAB488765}" sibTransId="{E58E5298-E4EC-45F4-9C35-A5D8D0A5280A}"/>
    <dgm:cxn modelId="{964F9DF8-8E48-4D85-898B-DE7A6B630EB7}" type="presOf" srcId="{F7CB0675-706D-42D4-A730-5B298ACFA2FE}" destId="{8CBA8E82-E645-4212-AC5E-112CA210C6E6}" srcOrd="0" destOrd="0" presId="urn:microsoft.com/office/officeart/2008/layout/VerticalCurvedList"/>
    <dgm:cxn modelId="{BF2842CE-FCC9-4739-A78E-0B4F23A9942F}" srcId="{75221782-7FA7-47F3-9430-8F908827DDAC}" destId="{0CD4CAC3-BC2F-42B3-B572-5C0D723B609E}" srcOrd="1" destOrd="0" parTransId="{2547A091-91AB-43CE-9C48-81F56EECE4CD}" sibTransId="{A20AD268-1229-462D-B7D4-CA1AA0C286EB}"/>
    <dgm:cxn modelId="{AB1493A0-1DD4-4865-89A6-0D5BD8FD1D72}" type="presOf" srcId="{75221782-7FA7-47F3-9430-8F908827DDAC}" destId="{EF385C82-A246-4969-B90F-FF3529185AC9}" srcOrd="0" destOrd="0" presId="urn:microsoft.com/office/officeart/2008/layout/VerticalCurvedList"/>
    <dgm:cxn modelId="{AB64A053-C2B1-41AD-8A1A-A80559DEA345}" srcId="{75221782-7FA7-47F3-9430-8F908827DDAC}" destId="{1A137004-01F4-48F3-9949-1DAB26C28E8B}" srcOrd="4" destOrd="0" parTransId="{D3E1D01A-95B8-4FE7-86E7-35F2F064234F}" sibTransId="{845E5571-F464-4158-9DC1-80385ECE18A7}"/>
    <dgm:cxn modelId="{941C2D3A-501B-46AE-8091-F2E64F149444}" type="presParOf" srcId="{EF385C82-A246-4969-B90F-FF3529185AC9}" destId="{4FDE452D-8DA3-44D3-8646-2AB0C248704D}" srcOrd="0" destOrd="0" presId="urn:microsoft.com/office/officeart/2008/layout/VerticalCurvedList"/>
    <dgm:cxn modelId="{46BFED9C-A7AF-4FEE-88E2-1C413B4C1C5B}" type="presParOf" srcId="{4FDE452D-8DA3-44D3-8646-2AB0C248704D}" destId="{68C74B46-5466-412A-9583-1453E33DFD2D}" srcOrd="0" destOrd="0" presId="urn:microsoft.com/office/officeart/2008/layout/VerticalCurvedList"/>
    <dgm:cxn modelId="{DC210E8D-67E8-4912-A190-35B64D6D7D4F}" type="presParOf" srcId="{68C74B46-5466-412A-9583-1453E33DFD2D}" destId="{D34FD23E-E832-485C-B52A-A528E062289F}" srcOrd="0" destOrd="0" presId="urn:microsoft.com/office/officeart/2008/layout/VerticalCurvedList"/>
    <dgm:cxn modelId="{16D068F0-FB7A-4334-83F4-9502FB7EBFAA}" type="presParOf" srcId="{68C74B46-5466-412A-9583-1453E33DFD2D}" destId="{88F8DAB8-EC6B-4864-83F7-B116110A0DD8}" srcOrd="1" destOrd="0" presId="urn:microsoft.com/office/officeart/2008/layout/VerticalCurvedList"/>
    <dgm:cxn modelId="{5647BCF2-A003-481B-8EFF-8AFB8E1878D0}" type="presParOf" srcId="{68C74B46-5466-412A-9583-1453E33DFD2D}" destId="{06E502E0-C57C-42F5-B99C-3E304D7BCF45}" srcOrd="2" destOrd="0" presId="urn:microsoft.com/office/officeart/2008/layout/VerticalCurvedList"/>
    <dgm:cxn modelId="{A31F86AB-B66A-4F09-92C8-4241446166AF}" type="presParOf" srcId="{68C74B46-5466-412A-9583-1453E33DFD2D}" destId="{24335817-569A-411A-BA74-F852376E7A37}" srcOrd="3" destOrd="0" presId="urn:microsoft.com/office/officeart/2008/layout/VerticalCurvedList"/>
    <dgm:cxn modelId="{128E0D30-81A2-4300-BB52-9BDC65EFBEE0}" type="presParOf" srcId="{4FDE452D-8DA3-44D3-8646-2AB0C248704D}" destId="{39E61F7E-DCB7-4D45-B35C-C7E2026DF085}" srcOrd="1" destOrd="0" presId="urn:microsoft.com/office/officeart/2008/layout/VerticalCurvedList"/>
    <dgm:cxn modelId="{FC7566E4-3536-4BA4-A6DA-E6EB74427A35}" type="presParOf" srcId="{4FDE452D-8DA3-44D3-8646-2AB0C248704D}" destId="{5007C28D-0C6C-4FE9-B81C-7DC66D0DEAD8}" srcOrd="2" destOrd="0" presId="urn:microsoft.com/office/officeart/2008/layout/VerticalCurvedList"/>
    <dgm:cxn modelId="{3665B155-41DF-47F7-8259-2624E9FA9790}" type="presParOf" srcId="{5007C28D-0C6C-4FE9-B81C-7DC66D0DEAD8}" destId="{82700F43-524D-4159-B249-43B294700AEC}" srcOrd="0" destOrd="0" presId="urn:microsoft.com/office/officeart/2008/layout/VerticalCurvedList"/>
    <dgm:cxn modelId="{44214BBE-1480-4C29-8BB7-906F416BE453}" type="presParOf" srcId="{4FDE452D-8DA3-44D3-8646-2AB0C248704D}" destId="{B7196412-6474-4BCA-8610-1EE6AE28958F}" srcOrd="3" destOrd="0" presId="urn:microsoft.com/office/officeart/2008/layout/VerticalCurvedList"/>
    <dgm:cxn modelId="{AFB74D38-782E-453D-85BB-BFF825541613}" type="presParOf" srcId="{4FDE452D-8DA3-44D3-8646-2AB0C248704D}" destId="{DEEA0587-4826-4C17-ADD9-238EAF4C0DD1}" srcOrd="4" destOrd="0" presId="urn:microsoft.com/office/officeart/2008/layout/VerticalCurvedList"/>
    <dgm:cxn modelId="{8C892AA6-F7FF-401F-AB92-A1FBBADAF080}" type="presParOf" srcId="{DEEA0587-4826-4C17-ADD9-238EAF4C0DD1}" destId="{C6BC2DB2-D7BC-4312-9D48-ADABC95E632A}" srcOrd="0" destOrd="0" presId="urn:microsoft.com/office/officeart/2008/layout/VerticalCurvedList"/>
    <dgm:cxn modelId="{B53BF488-DB66-4BD2-89CC-3CD984A5113B}" type="presParOf" srcId="{4FDE452D-8DA3-44D3-8646-2AB0C248704D}" destId="{45392FAB-68C0-44F8-8C0C-28BFFC8036A3}" srcOrd="5" destOrd="0" presId="urn:microsoft.com/office/officeart/2008/layout/VerticalCurvedList"/>
    <dgm:cxn modelId="{1E6AE02B-FB99-4545-B782-64F13A728194}" type="presParOf" srcId="{4FDE452D-8DA3-44D3-8646-2AB0C248704D}" destId="{DE666176-9E91-4026-B1A0-64B6119F3223}" srcOrd="6" destOrd="0" presId="urn:microsoft.com/office/officeart/2008/layout/VerticalCurvedList"/>
    <dgm:cxn modelId="{CD9918A6-A8EA-4032-B3C0-59FC6B3F99DC}" type="presParOf" srcId="{DE666176-9E91-4026-B1A0-64B6119F3223}" destId="{0A2234FC-D941-47A2-B7B3-7A732ED89DB2}" srcOrd="0" destOrd="0" presId="urn:microsoft.com/office/officeart/2008/layout/VerticalCurvedList"/>
    <dgm:cxn modelId="{96D98484-F653-4FE6-A40E-A1963A3D9D0C}" type="presParOf" srcId="{4FDE452D-8DA3-44D3-8646-2AB0C248704D}" destId="{4EA7DC2B-09A0-41A4-BC9E-AEAAC01803CB}" srcOrd="7" destOrd="0" presId="urn:microsoft.com/office/officeart/2008/layout/VerticalCurvedList"/>
    <dgm:cxn modelId="{E0ABA7C2-59B7-4480-9F93-360CE8A92ABF}" type="presParOf" srcId="{4FDE452D-8DA3-44D3-8646-2AB0C248704D}" destId="{E9B580B1-F29C-4334-B347-C3CEC7BAA1CE}" srcOrd="8" destOrd="0" presId="urn:microsoft.com/office/officeart/2008/layout/VerticalCurvedList"/>
    <dgm:cxn modelId="{D8BB9DD6-03BF-4479-9009-45150B07B3BD}" type="presParOf" srcId="{E9B580B1-F29C-4334-B347-C3CEC7BAA1CE}" destId="{C2F461E8-5948-478B-A13E-81C4C8C79746}" srcOrd="0" destOrd="0" presId="urn:microsoft.com/office/officeart/2008/layout/VerticalCurvedList"/>
    <dgm:cxn modelId="{79CDBC76-58D8-4270-9B92-99767C307265}" type="presParOf" srcId="{4FDE452D-8DA3-44D3-8646-2AB0C248704D}" destId="{DB7C9020-97A9-444B-8369-383CA0317912}" srcOrd="9" destOrd="0" presId="urn:microsoft.com/office/officeart/2008/layout/VerticalCurvedList"/>
    <dgm:cxn modelId="{D2DF7AC6-1929-425D-BCF7-1283F70894E2}" type="presParOf" srcId="{4FDE452D-8DA3-44D3-8646-2AB0C248704D}" destId="{8FF72A4C-575A-4323-BD88-B8ED6B670407}" srcOrd="10" destOrd="0" presId="urn:microsoft.com/office/officeart/2008/layout/VerticalCurvedList"/>
    <dgm:cxn modelId="{59AD40FA-2191-4A1D-8C63-E7DCE20C814A}" type="presParOf" srcId="{8FF72A4C-575A-4323-BD88-B8ED6B670407}" destId="{14E2BEB1-B471-47EA-A7A5-C7F1451FA3EB}" srcOrd="0" destOrd="0" presId="urn:microsoft.com/office/officeart/2008/layout/VerticalCurvedList"/>
    <dgm:cxn modelId="{8D19470E-CC9C-41C3-B850-DC937DD5EDA1}" type="presParOf" srcId="{4FDE452D-8DA3-44D3-8646-2AB0C248704D}" destId="{8CBA8E82-E645-4212-AC5E-112CA210C6E6}" srcOrd="11" destOrd="0" presId="urn:microsoft.com/office/officeart/2008/layout/VerticalCurvedList"/>
    <dgm:cxn modelId="{8FFD9791-8F68-46D9-9F41-C9C74CAEDA88}" type="presParOf" srcId="{4FDE452D-8DA3-44D3-8646-2AB0C248704D}" destId="{26280384-E50C-4C69-825C-13A1E6572134}" srcOrd="12" destOrd="0" presId="urn:microsoft.com/office/officeart/2008/layout/VerticalCurvedList"/>
    <dgm:cxn modelId="{DC71ACAF-BF31-4A41-AC40-B1E59448D377}" type="presParOf" srcId="{26280384-E50C-4C69-825C-13A1E6572134}" destId="{C9F55F77-D03E-42FF-9209-1FE47F331F3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B9D6B4-EAC1-4F37-81A8-26BEDF2151B9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CCA5B1D-B256-4032-8C46-FAB960103558}">
      <dgm:prSet phldrT="[Текст]"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Нормальная скорость клубочковой фильтрации и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канальцевой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экскреции.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CE14F1-B976-455D-9F6A-1826A5237DE2}" type="parTrans" cxnId="{108301E8-3764-4098-95DB-C4C225BC58D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195A9D-2B2E-44CB-BC45-F5BA6D9CBE15}" type="sibTrans" cxnId="{108301E8-3764-4098-95DB-C4C225BC58D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5D934C-3CD9-4D9E-9C15-DE8D0B7B3DC1}">
      <dgm:prSet phldrT="[Текст]"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Гипостенурия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28A881-623D-4AD5-81AF-E283AB300D15}" type="parTrans" cxnId="{55169B2E-3177-436E-BC55-ADF49C548534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79D963-CA48-484F-AD0A-342DB9F2B0C0}" type="sibTrans" cxnId="{55169B2E-3177-436E-BC55-ADF49C548534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1F38F0-5FEF-4795-98BC-68D67B356484}">
      <dgm:prSet phldrT="[Текст]"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Лечение препаратами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АДГ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не повышает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осмоляльность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и не уменьшает объем мочи.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9C71DE-5B5B-47D2-8ACA-DFF9769B930B}" type="parTrans" cxnId="{63BC4CD9-5EA2-40F9-A786-077AACE61A2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0300A5-1EBA-47B7-A287-FD2CF9601E18}" type="sibTrans" cxnId="{63BC4CD9-5EA2-40F9-A786-077AACE61A2C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03A2D9-BF2D-42CD-A7B0-11F4C458F785}">
      <dgm:prSet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Нормальный или повышенный уровень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АДГ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87C686-B21A-4067-BE6C-ECD458A3FAB5}" type="parTrans" cxnId="{C2644EE3-54F9-43D4-8D0E-FEF1C6ADBFD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D30208-ACFE-438E-A224-BBD16B60987E}" type="sibTrans" cxnId="{C2644EE3-54F9-43D4-8D0E-FEF1C6ADBFDB}">
      <dgm:prSet/>
      <dgm:spPr/>
      <dgm:t>
        <a:bodyPr/>
        <a:lstStyle/>
        <a:p>
          <a:endParaRPr lang="ru-RU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7BA52A-A601-47FC-AA2A-8964A35A93AD}" type="pres">
      <dgm:prSet presAssocID="{EDB9D6B4-EAC1-4F37-81A8-26BEDF2151B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5B92A8-476E-4AB7-B8DD-261C2ED53075}" type="pres">
      <dgm:prSet presAssocID="{2CCA5B1D-B256-4032-8C46-FAB960103558}" presName="parentLin" presStyleCnt="0"/>
      <dgm:spPr/>
    </dgm:pt>
    <dgm:pt modelId="{F8916240-1D95-4340-A969-B726B4543364}" type="pres">
      <dgm:prSet presAssocID="{2CCA5B1D-B256-4032-8C46-FAB96010355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A77D458-3EC6-496E-9E7B-82915977207E}" type="pres">
      <dgm:prSet presAssocID="{2CCA5B1D-B256-4032-8C46-FAB96010355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812AF-7D04-4D49-85B5-CD6B647BF01C}" type="pres">
      <dgm:prSet presAssocID="{2CCA5B1D-B256-4032-8C46-FAB960103558}" presName="negativeSpace" presStyleCnt="0"/>
      <dgm:spPr/>
    </dgm:pt>
    <dgm:pt modelId="{2BEE8D62-6F79-4949-96A4-D11D1CEF3CE4}" type="pres">
      <dgm:prSet presAssocID="{2CCA5B1D-B256-4032-8C46-FAB960103558}" presName="childText" presStyleLbl="conFgAcc1" presStyleIdx="0" presStyleCnt="4">
        <dgm:presLayoutVars>
          <dgm:bulletEnabled val="1"/>
        </dgm:presLayoutVars>
      </dgm:prSet>
      <dgm:spPr/>
    </dgm:pt>
    <dgm:pt modelId="{3DE33B73-D886-454A-AB7E-E8148A601BB7}" type="pres">
      <dgm:prSet presAssocID="{C1195A9D-2B2E-44CB-BC45-F5BA6D9CBE15}" presName="spaceBetweenRectangles" presStyleCnt="0"/>
      <dgm:spPr/>
    </dgm:pt>
    <dgm:pt modelId="{E6984764-5A69-4AA5-AFF3-3EADFA0912A5}" type="pres">
      <dgm:prSet presAssocID="{305D934C-3CD9-4D9E-9C15-DE8D0B7B3DC1}" presName="parentLin" presStyleCnt="0"/>
      <dgm:spPr/>
    </dgm:pt>
    <dgm:pt modelId="{654C2B08-90DB-45D5-B9F7-4CCEB38A7659}" type="pres">
      <dgm:prSet presAssocID="{305D934C-3CD9-4D9E-9C15-DE8D0B7B3DC1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33884A7-AF26-4168-AE0C-A2A2494B859F}" type="pres">
      <dgm:prSet presAssocID="{305D934C-3CD9-4D9E-9C15-DE8D0B7B3DC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BAA2D0-D9A2-47B8-B2BC-5FE3C981C2EC}" type="pres">
      <dgm:prSet presAssocID="{305D934C-3CD9-4D9E-9C15-DE8D0B7B3DC1}" presName="negativeSpace" presStyleCnt="0"/>
      <dgm:spPr/>
    </dgm:pt>
    <dgm:pt modelId="{B64D1BA6-9019-408C-AAB7-1936A4594D02}" type="pres">
      <dgm:prSet presAssocID="{305D934C-3CD9-4D9E-9C15-DE8D0B7B3DC1}" presName="childText" presStyleLbl="conFgAcc1" presStyleIdx="1" presStyleCnt="4">
        <dgm:presLayoutVars>
          <dgm:bulletEnabled val="1"/>
        </dgm:presLayoutVars>
      </dgm:prSet>
      <dgm:spPr/>
    </dgm:pt>
    <dgm:pt modelId="{0AA1F98E-930A-4765-8478-36A2B7DFD458}" type="pres">
      <dgm:prSet presAssocID="{B079D963-CA48-484F-AD0A-342DB9F2B0C0}" presName="spaceBetweenRectangles" presStyleCnt="0"/>
      <dgm:spPr/>
    </dgm:pt>
    <dgm:pt modelId="{3A1AB9D5-9BD9-4ECD-87CA-8C120B9E7587}" type="pres">
      <dgm:prSet presAssocID="{4F03A2D9-BF2D-42CD-A7B0-11F4C458F785}" presName="parentLin" presStyleCnt="0"/>
      <dgm:spPr/>
    </dgm:pt>
    <dgm:pt modelId="{0243BEC0-610C-4F8E-B8F9-2A5535C9E793}" type="pres">
      <dgm:prSet presAssocID="{4F03A2D9-BF2D-42CD-A7B0-11F4C458F785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BB4CEE93-1252-4508-8AAC-3889F0A97B7B}" type="pres">
      <dgm:prSet presAssocID="{4F03A2D9-BF2D-42CD-A7B0-11F4C458F78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421E6B-0258-43AB-B426-CE4D58E3A925}" type="pres">
      <dgm:prSet presAssocID="{4F03A2D9-BF2D-42CD-A7B0-11F4C458F785}" presName="negativeSpace" presStyleCnt="0"/>
      <dgm:spPr/>
    </dgm:pt>
    <dgm:pt modelId="{C07254AE-3EDD-4B40-86DD-4F5BDF5BA609}" type="pres">
      <dgm:prSet presAssocID="{4F03A2D9-BF2D-42CD-A7B0-11F4C458F785}" presName="childText" presStyleLbl="conFgAcc1" presStyleIdx="2" presStyleCnt="4">
        <dgm:presLayoutVars>
          <dgm:bulletEnabled val="1"/>
        </dgm:presLayoutVars>
      </dgm:prSet>
      <dgm:spPr/>
    </dgm:pt>
    <dgm:pt modelId="{9751E48E-16A7-4DCB-8935-40027E058053}" type="pres">
      <dgm:prSet presAssocID="{57D30208-ACFE-438E-A224-BBD16B60987E}" presName="spaceBetweenRectangles" presStyleCnt="0"/>
      <dgm:spPr/>
    </dgm:pt>
    <dgm:pt modelId="{6CB0E40C-3DF7-4A74-9D4D-633F21FAC484}" type="pres">
      <dgm:prSet presAssocID="{9E1F38F0-5FEF-4795-98BC-68D67B356484}" presName="parentLin" presStyleCnt="0"/>
      <dgm:spPr/>
    </dgm:pt>
    <dgm:pt modelId="{B64E42F7-0F13-40CF-9CF2-45BB513FDA57}" type="pres">
      <dgm:prSet presAssocID="{9E1F38F0-5FEF-4795-98BC-68D67B356484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F4FAD871-7348-4F0E-8AB9-AD12D87E499C}" type="pres">
      <dgm:prSet presAssocID="{9E1F38F0-5FEF-4795-98BC-68D67B35648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511CCF-214B-44FE-ABD6-6CC8599CF699}" type="pres">
      <dgm:prSet presAssocID="{9E1F38F0-5FEF-4795-98BC-68D67B356484}" presName="negativeSpace" presStyleCnt="0"/>
      <dgm:spPr/>
    </dgm:pt>
    <dgm:pt modelId="{E043EC6C-F358-4CEE-B563-FA726D9E56A9}" type="pres">
      <dgm:prSet presAssocID="{9E1F38F0-5FEF-4795-98BC-68D67B35648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87EC1C5-200A-4DF6-B461-4E9A35958771}" type="presOf" srcId="{2CCA5B1D-B256-4032-8C46-FAB960103558}" destId="{F8916240-1D95-4340-A969-B726B4543364}" srcOrd="0" destOrd="0" presId="urn:microsoft.com/office/officeart/2005/8/layout/list1"/>
    <dgm:cxn modelId="{55169B2E-3177-436E-BC55-ADF49C548534}" srcId="{EDB9D6B4-EAC1-4F37-81A8-26BEDF2151B9}" destId="{305D934C-3CD9-4D9E-9C15-DE8D0B7B3DC1}" srcOrd="1" destOrd="0" parTransId="{8828A881-623D-4AD5-81AF-E283AB300D15}" sibTransId="{B079D963-CA48-484F-AD0A-342DB9F2B0C0}"/>
    <dgm:cxn modelId="{93D7DD21-87B6-4C57-BD03-343EE162A890}" type="presOf" srcId="{9E1F38F0-5FEF-4795-98BC-68D67B356484}" destId="{B64E42F7-0F13-40CF-9CF2-45BB513FDA57}" srcOrd="0" destOrd="0" presId="urn:microsoft.com/office/officeart/2005/8/layout/list1"/>
    <dgm:cxn modelId="{F96865C8-DEEB-461B-B7FA-50D031567F01}" type="presOf" srcId="{9E1F38F0-5FEF-4795-98BC-68D67B356484}" destId="{F4FAD871-7348-4F0E-8AB9-AD12D87E499C}" srcOrd="1" destOrd="0" presId="urn:microsoft.com/office/officeart/2005/8/layout/list1"/>
    <dgm:cxn modelId="{EC72F990-1A99-435B-9643-B3F27B6F05CC}" type="presOf" srcId="{2CCA5B1D-B256-4032-8C46-FAB960103558}" destId="{5A77D458-3EC6-496E-9E7B-82915977207E}" srcOrd="1" destOrd="0" presId="urn:microsoft.com/office/officeart/2005/8/layout/list1"/>
    <dgm:cxn modelId="{03C2C533-2E55-4BD9-BE03-AC003DF61A28}" type="presOf" srcId="{4F03A2D9-BF2D-42CD-A7B0-11F4C458F785}" destId="{0243BEC0-610C-4F8E-B8F9-2A5535C9E793}" srcOrd="0" destOrd="0" presId="urn:microsoft.com/office/officeart/2005/8/layout/list1"/>
    <dgm:cxn modelId="{DD4CB1D0-3358-4532-8ED7-09F9656DE501}" type="presOf" srcId="{EDB9D6B4-EAC1-4F37-81A8-26BEDF2151B9}" destId="{037BA52A-A601-47FC-AA2A-8964A35A93AD}" srcOrd="0" destOrd="0" presId="urn:microsoft.com/office/officeart/2005/8/layout/list1"/>
    <dgm:cxn modelId="{108301E8-3764-4098-95DB-C4C225BC58DB}" srcId="{EDB9D6B4-EAC1-4F37-81A8-26BEDF2151B9}" destId="{2CCA5B1D-B256-4032-8C46-FAB960103558}" srcOrd="0" destOrd="0" parTransId="{F5CE14F1-B976-455D-9F6A-1826A5237DE2}" sibTransId="{C1195A9D-2B2E-44CB-BC45-F5BA6D9CBE15}"/>
    <dgm:cxn modelId="{63BC4CD9-5EA2-40F9-A786-077AACE61A2C}" srcId="{EDB9D6B4-EAC1-4F37-81A8-26BEDF2151B9}" destId="{9E1F38F0-5FEF-4795-98BC-68D67B356484}" srcOrd="3" destOrd="0" parTransId="{B79C71DE-5B5B-47D2-8ACA-DFF9769B930B}" sibTransId="{BC0300A5-1EBA-47B7-A287-FD2CF9601E18}"/>
    <dgm:cxn modelId="{5A0E58DF-C0B8-4872-9E56-63E3F97A9741}" type="presOf" srcId="{305D934C-3CD9-4D9E-9C15-DE8D0B7B3DC1}" destId="{D33884A7-AF26-4168-AE0C-A2A2494B859F}" srcOrd="1" destOrd="0" presId="urn:microsoft.com/office/officeart/2005/8/layout/list1"/>
    <dgm:cxn modelId="{E6E70C6D-5648-4859-B81F-654A32DD57B7}" type="presOf" srcId="{305D934C-3CD9-4D9E-9C15-DE8D0B7B3DC1}" destId="{654C2B08-90DB-45D5-B9F7-4CCEB38A7659}" srcOrd="0" destOrd="0" presId="urn:microsoft.com/office/officeart/2005/8/layout/list1"/>
    <dgm:cxn modelId="{C2644EE3-54F9-43D4-8D0E-FEF1C6ADBFDB}" srcId="{EDB9D6B4-EAC1-4F37-81A8-26BEDF2151B9}" destId="{4F03A2D9-BF2D-42CD-A7B0-11F4C458F785}" srcOrd="2" destOrd="0" parTransId="{D787C686-B21A-4067-BE6C-ECD458A3FAB5}" sibTransId="{57D30208-ACFE-438E-A224-BBD16B60987E}"/>
    <dgm:cxn modelId="{791533D2-DE1D-431A-BC51-1FC50E59E410}" type="presOf" srcId="{4F03A2D9-BF2D-42CD-A7B0-11F4C458F785}" destId="{BB4CEE93-1252-4508-8AAC-3889F0A97B7B}" srcOrd="1" destOrd="0" presId="urn:microsoft.com/office/officeart/2005/8/layout/list1"/>
    <dgm:cxn modelId="{4AD3D59F-AEF4-46DC-B36B-A1297679BDDB}" type="presParOf" srcId="{037BA52A-A601-47FC-AA2A-8964A35A93AD}" destId="{A15B92A8-476E-4AB7-B8DD-261C2ED53075}" srcOrd="0" destOrd="0" presId="urn:microsoft.com/office/officeart/2005/8/layout/list1"/>
    <dgm:cxn modelId="{3EB2713E-AB46-4BFF-99AC-DF084DBBFBD7}" type="presParOf" srcId="{A15B92A8-476E-4AB7-B8DD-261C2ED53075}" destId="{F8916240-1D95-4340-A969-B726B4543364}" srcOrd="0" destOrd="0" presId="urn:microsoft.com/office/officeart/2005/8/layout/list1"/>
    <dgm:cxn modelId="{9D32255F-407F-4282-B657-720B008AC774}" type="presParOf" srcId="{A15B92A8-476E-4AB7-B8DD-261C2ED53075}" destId="{5A77D458-3EC6-496E-9E7B-82915977207E}" srcOrd="1" destOrd="0" presId="urn:microsoft.com/office/officeart/2005/8/layout/list1"/>
    <dgm:cxn modelId="{2349B41D-3A33-4762-AA12-53F52863C92B}" type="presParOf" srcId="{037BA52A-A601-47FC-AA2A-8964A35A93AD}" destId="{7FF812AF-7D04-4D49-85B5-CD6B647BF01C}" srcOrd="1" destOrd="0" presId="urn:microsoft.com/office/officeart/2005/8/layout/list1"/>
    <dgm:cxn modelId="{E07DE7E0-0404-4911-8733-09625B8CD33B}" type="presParOf" srcId="{037BA52A-A601-47FC-AA2A-8964A35A93AD}" destId="{2BEE8D62-6F79-4949-96A4-D11D1CEF3CE4}" srcOrd="2" destOrd="0" presId="urn:microsoft.com/office/officeart/2005/8/layout/list1"/>
    <dgm:cxn modelId="{7A3C45A5-0312-41F3-8C9D-7BFDD6C7E9E9}" type="presParOf" srcId="{037BA52A-A601-47FC-AA2A-8964A35A93AD}" destId="{3DE33B73-D886-454A-AB7E-E8148A601BB7}" srcOrd="3" destOrd="0" presId="urn:microsoft.com/office/officeart/2005/8/layout/list1"/>
    <dgm:cxn modelId="{39EB4474-B435-427F-B3E9-2C6E1901673E}" type="presParOf" srcId="{037BA52A-A601-47FC-AA2A-8964A35A93AD}" destId="{E6984764-5A69-4AA5-AFF3-3EADFA0912A5}" srcOrd="4" destOrd="0" presId="urn:microsoft.com/office/officeart/2005/8/layout/list1"/>
    <dgm:cxn modelId="{EBF62D74-6486-46C7-AF47-67D9A4BE945B}" type="presParOf" srcId="{E6984764-5A69-4AA5-AFF3-3EADFA0912A5}" destId="{654C2B08-90DB-45D5-B9F7-4CCEB38A7659}" srcOrd="0" destOrd="0" presId="urn:microsoft.com/office/officeart/2005/8/layout/list1"/>
    <dgm:cxn modelId="{B28E452E-6CC6-4B1D-9666-4B3A74031E5A}" type="presParOf" srcId="{E6984764-5A69-4AA5-AFF3-3EADFA0912A5}" destId="{D33884A7-AF26-4168-AE0C-A2A2494B859F}" srcOrd="1" destOrd="0" presId="urn:microsoft.com/office/officeart/2005/8/layout/list1"/>
    <dgm:cxn modelId="{E0818F11-AA9C-427C-B66E-ACD74CAA56D4}" type="presParOf" srcId="{037BA52A-A601-47FC-AA2A-8964A35A93AD}" destId="{E4BAA2D0-D9A2-47B8-B2BC-5FE3C981C2EC}" srcOrd="5" destOrd="0" presId="urn:microsoft.com/office/officeart/2005/8/layout/list1"/>
    <dgm:cxn modelId="{E5604369-FBCC-4504-866D-D2730EC34C05}" type="presParOf" srcId="{037BA52A-A601-47FC-AA2A-8964A35A93AD}" destId="{B64D1BA6-9019-408C-AAB7-1936A4594D02}" srcOrd="6" destOrd="0" presId="urn:microsoft.com/office/officeart/2005/8/layout/list1"/>
    <dgm:cxn modelId="{85BAE5F3-23EA-44DF-9F44-70F3F6B79B2C}" type="presParOf" srcId="{037BA52A-A601-47FC-AA2A-8964A35A93AD}" destId="{0AA1F98E-930A-4765-8478-36A2B7DFD458}" srcOrd="7" destOrd="0" presId="urn:microsoft.com/office/officeart/2005/8/layout/list1"/>
    <dgm:cxn modelId="{E4F92B14-6E78-44B9-AB42-70785B356F5B}" type="presParOf" srcId="{037BA52A-A601-47FC-AA2A-8964A35A93AD}" destId="{3A1AB9D5-9BD9-4ECD-87CA-8C120B9E7587}" srcOrd="8" destOrd="0" presId="urn:microsoft.com/office/officeart/2005/8/layout/list1"/>
    <dgm:cxn modelId="{239EA49D-E934-4E99-A227-3986FAE48467}" type="presParOf" srcId="{3A1AB9D5-9BD9-4ECD-87CA-8C120B9E7587}" destId="{0243BEC0-610C-4F8E-B8F9-2A5535C9E793}" srcOrd="0" destOrd="0" presId="urn:microsoft.com/office/officeart/2005/8/layout/list1"/>
    <dgm:cxn modelId="{1DC79CE0-E086-4C8C-9A74-442D1086622B}" type="presParOf" srcId="{3A1AB9D5-9BD9-4ECD-87CA-8C120B9E7587}" destId="{BB4CEE93-1252-4508-8AAC-3889F0A97B7B}" srcOrd="1" destOrd="0" presId="urn:microsoft.com/office/officeart/2005/8/layout/list1"/>
    <dgm:cxn modelId="{C188767E-1F6E-4F45-BFD2-4E4838C5E0D6}" type="presParOf" srcId="{037BA52A-A601-47FC-AA2A-8964A35A93AD}" destId="{02421E6B-0258-43AB-B426-CE4D58E3A925}" srcOrd="9" destOrd="0" presId="urn:microsoft.com/office/officeart/2005/8/layout/list1"/>
    <dgm:cxn modelId="{E5F7CB2A-6BB5-409D-BE9C-E44E251AC53C}" type="presParOf" srcId="{037BA52A-A601-47FC-AA2A-8964A35A93AD}" destId="{C07254AE-3EDD-4B40-86DD-4F5BDF5BA609}" srcOrd="10" destOrd="0" presId="urn:microsoft.com/office/officeart/2005/8/layout/list1"/>
    <dgm:cxn modelId="{B871CDF9-4978-4924-B4E4-38BD3DE1F3AA}" type="presParOf" srcId="{037BA52A-A601-47FC-AA2A-8964A35A93AD}" destId="{9751E48E-16A7-4DCB-8935-40027E058053}" srcOrd="11" destOrd="0" presId="urn:microsoft.com/office/officeart/2005/8/layout/list1"/>
    <dgm:cxn modelId="{4805F67D-1B69-49C7-BAFC-D4625F70986A}" type="presParOf" srcId="{037BA52A-A601-47FC-AA2A-8964A35A93AD}" destId="{6CB0E40C-3DF7-4A74-9D4D-633F21FAC484}" srcOrd="12" destOrd="0" presId="urn:microsoft.com/office/officeart/2005/8/layout/list1"/>
    <dgm:cxn modelId="{1863BE96-5F33-496E-8021-C50F9F70FC39}" type="presParOf" srcId="{6CB0E40C-3DF7-4A74-9D4D-633F21FAC484}" destId="{B64E42F7-0F13-40CF-9CF2-45BB513FDA57}" srcOrd="0" destOrd="0" presId="urn:microsoft.com/office/officeart/2005/8/layout/list1"/>
    <dgm:cxn modelId="{00308A77-1E5C-4F96-9C6B-C03279F6047B}" type="presParOf" srcId="{6CB0E40C-3DF7-4A74-9D4D-633F21FAC484}" destId="{F4FAD871-7348-4F0E-8AB9-AD12D87E499C}" srcOrd="1" destOrd="0" presId="urn:microsoft.com/office/officeart/2005/8/layout/list1"/>
    <dgm:cxn modelId="{25A3C9D9-1A16-429A-831E-AC13FF21363D}" type="presParOf" srcId="{037BA52A-A601-47FC-AA2A-8964A35A93AD}" destId="{10511CCF-214B-44FE-ABD6-6CC8599CF699}" srcOrd="13" destOrd="0" presId="urn:microsoft.com/office/officeart/2005/8/layout/list1"/>
    <dgm:cxn modelId="{A3A7891C-3326-49FA-834D-422DFC92ACBA}" type="presParOf" srcId="{037BA52A-A601-47FC-AA2A-8964A35A93AD}" destId="{E043EC6C-F358-4CEE-B563-FA726D9E56A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EE8D62-6F79-4949-96A4-D11D1CEF3CE4}">
      <dsp:nvSpPr>
        <dsp:cNvPr id="0" name=""/>
        <dsp:cNvSpPr/>
      </dsp:nvSpPr>
      <dsp:spPr>
        <a:xfrm>
          <a:off x="0" y="438891"/>
          <a:ext cx="9717741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77D458-3EC6-496E-9E7B-82915977207E}">
      <dsp:nvSpPr>
        <dsp:cNvPr id="0" name=""/>
        <dsp:cNvSpPr/>
      </dsp:nvSpPr>
      <dsp:spPr>
        <a:xfrm>
          <a:off x="485887" y="84651"/>
          <a:ext cx="6802418" cy="7084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15" tIns="0" rIns="25711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Нормальная скорость клубочковой фильтрации и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канальцевой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экскреции.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472" y="119236"/>
        <a:ext cx="6733248" cy="639310"/>
      </dsp:txXfrm>
    </dsp:sp>
    <dsp:sp modelId="{B64D1BA6-9019-408C-AAB7-1936A4594D02}">
      <dsp:nvSpPr>
        <dsp:cNvPr id="0" name=""/>
        <dsp:cNvSpPr/>
      </dsp:nvSpPr>
      <dsp:spPr>
        <a:xfrm>
          <a:off x="0" y="1527531"/>
          <a:ext cx="9717741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2801229"/>
              <a:satOff val="840"/>
              <a:lumOff val="-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3884A7-AF26-4168-AE0C-A2A2494B859F}">
      <dsp:nvSpPr>
        <dsp:cNvPr id="0" name=""/>
        <dsp:cNvSpPr/>
      </dsp:nvSpPr>
      <dsp:spPr>
        <a:xfrm>
          <a:off x="485887" y="1173291"/>
          <a:ext cx="6802418" cy="708480"/>
        </a:xfrm>
        <a:prstGeom prst="roundRect">
          <a:avLst/>
        </a:prstGeom>
        <a:solidFill>
          <a:schemeClr val="accent5">
            <a:hueOff val="2801229"/>
            <a:satOff val="840"/>
            <a:lumOff val="-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15" tIns="0" rIns="25711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Гипостенурия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472" y="1207876"/>
        <a:ext cx="6733248" cy="639310"/>
      </dsp:txXfrm>
    </dsp:sp>
    <dsp:sp modelId="{C07254AE-3EDD-4B40-86DD-4F5BDF5BA609}">
      <dsp:nvSpPr>
        <dsp:cNvPr id="0" name=""/>
        <dsp:cNvSpPr/>
      </dsp:nvSpPr>
      <dsp:spPr>
        <a:xfrm>
          <a:off x="0" y="2616171"/>
          <a:ext cx="9717741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5602459"/>
              <a:satOff val="1681"/>
              <a:lumOff val="-192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4CEE93-1252-4508-8AAC-3889F0A97B7B}">
      <dsp:nvSpPr>
        <dsp:cNvPr id="0" name=""/>
        <dsp:cNvSpPr/>
      </dsp:nvSpPr>
      <dsp:spPr>
        <a:xfrm>
          <a:off x="485887" y="2261931"/>
          <a:ext cx="6802418" cy="708480"/>
        </a:xfrm>
        <a:prstGeom prst="roundRect">
          <a:avLst/>
        </a:prstGeom>
        <a:solidFill>
          <a:schemeClr val="accent5">
            <a:hueOff val="5602459"/>
            <a:satOff val="1681"/>
            <a:lumOff val="-192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15" tIns="0" rIns="25711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Нормальный или повышенный уровень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АДГ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472" y="2296516"/>
        <a:ext cx="6733248" cy="639310"/>
      </dsp:txXfrm>
    </dsp:sp>
    <dsp:sp modelId="{E043EC6C-F358-4CEE-B563-FA726D9E56A9}">
      <dsp:nvSpPr>
        <dsp:cNvPr id="0" name=""/>
        <dsp:cNvSpPr/>
      </dsp:nvSpPr>
      <dsp:spPr>
        <a:xfrm>
          <a:off x="0" y="3704810"/>
          <a:ext cx="9717741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8403688"/>
              <a:satOff val="2521"/>
              <a:lumOff val="-2882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FAD871-7348-4F0E-8AB9-AD12D87E499C}">
      <dsp:nvSpPr>
        <dsp:cNvPr id="0" name=""/>
        <dsp:cNvSpPr/>
      </dsp:nvSpPr>
      <dsp:spPr>
        <a:xfrm>
          <a:off x="485887" y="3350571"/>
          <a:ext cx="6802418" cy="708480"/>
        </a:xfrm>
        <a:prstGeom prst="roundRect">
          <a:avLst/>
        </a:prstGeom>
        <a:solidFill>
          <a:schemeClr val="accent5">
            <a:hueOff val="8403688"/>
            <a:satOff val="2521"/>
            <a:lumOff val="-288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7115" tIns="0" rIns="25711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Лечение препаратами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АДГ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не повышает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осмоляльность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и не уменьшает объем мочи.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472" y="3385156"/>
        <a:ext cx="6733248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576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35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55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27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6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19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8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95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76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53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09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8709A-7B5F-4ACA-85C1-DAF0E941AB17}" type="datetimeFigureOut">
              <a:rPr lang="ru-RU" smtClean="0"/>
              <a:t>04.04.2022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970C4-830B-4536-B980-B3D3B87610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904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0120" y="3708610"/>
            <a:ext cx="9707880" cy="953037"/>
          </a:xfr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</a:pPr>
            <a:r>
              <a:rPr lang="en-US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</a:t>
            </a:r>
            <a:r>
              <a:rPr lang="ru-RU" sz="3200" b="1" dirty="0" smtClean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2</a:t>
            </a: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Disorders of the hypothalamic-pituitary system.</a:t>
            </a:r>
            <a:endParaRPr lang="ru-RU" sz="32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0120" y="2660605"/>
            <a:ext cx="9809909" cy="978729"/>
          </a:xfr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Тема-2: </a:t>
            </a:r>
            <a:r>
              <a:rPr lang="ru-RU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со стороны гипоталамо-гипофизарной </a:t>
            </a:r>
            <a:r>
              <a:rPr lang="ru-RU" sz="3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системы.</a:t>
            </a:r>
            <a:endParaRPr lang="ru-RU" sz="32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7483337" y="762467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5641" r="3301"/>
          <a:stretch/>
        </p:blipFill>
        <p:spPr>
          <a:xfrm>
            <a:off x="1604681" y="585639"/>
            <a:ext cx="2133601" cy="1952625"/>
          </a:xfrm>
          <a:prstGeom prst="ellipse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6396335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6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047" y="1566397"/>
            <a:ext cx="3186953" cy="1024404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ПЛАН:</a:t>
            </a:r>
            <a:endParaRPr lang="ru-RU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010855"/>
              </p:ext>
            </p:extLst>
          </p:nvPr>
        </p:nvGraphicFramePr>
        <p:xfrm>
          <a:off x="4410636" y="712693"/>
          <a:ext cx="6831106" cy="5916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трелка углом 5"/>
          <p:cNvSpPr/>
          <p:nvPr/>
        </p:nvSpPr>
        <p:spPr>
          <a:xfrm flipV="1">
            <a:off x="1427629" y="2707341"/>
            <a:ext cx="2086536" cy="1873624"/>
          </a:xfrm>
          <a:prstGeom prst="bentArrow">
            <a:avLst>
              <a:gd name="adj1" fmla="val 20694"/>
              <a:gd name="adj2" fmla="val 19976"/>
              <a:gd name="adj3" fmla="val 19258"/>
              <a:gd name="adj4" fmla="val 47578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13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7364" y="365126"/>
            <a:ext cx="7221071" cy="8720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Гормоны </a:t>
            </a:r>
            <a:r>
              <a:rPr lang="ru-RU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endParaRPr 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257" y="1586752"/>
            <a:ext cx="6400801" cy="49843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Семейство СТГ. </a:t>
            </a:r>
            <a:endParaRPr lang="ru-RU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К нему относятся СТГ и пролактин, а также </a:t>
            </a:r>
            <a:r>
              <a:rPr lang="ru-RU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гормон,образующийся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 плаценте, — плацентарный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лактоген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 Все эти гормоны состоят из одной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негликозилированной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полипептидной цепи и характеризуются значительным сходством первичной структуры.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451" y="2026024"/>
            <a:ext cx="4875803" cy="374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3317" y="2142562"/>
            <a:ext cx="4398684" cy="3299013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6655" y="1192307"/>
            <a:ext cx="7975697" cy="518547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Синтезируется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соматотропных клетках, имеет молекулярную массу 22 000 и содержит 191 аминокислоту. Физиологические эффекты СТГ принято разделять на прямые и непрямые. Прямые эффекты СТГ: стимуляция синтеза и секреции ИФР в печени и других органах и тканях, стимуляция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липолиза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жировой ткани и стимуляция продукции глюкозы в печени. Непрямые эффекты СТГ — это его рост-стимулирующее и анаболическое действие. Эти эффекты опосредуются ИФР-I. Основным источником ИФР-I является печень. ИФР-I стимулирует рост кости, хряща и мягких тканей. Непрямые эффекты СТГ подавляются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Блок-схема: подготовка 3"/>
          <p:cNvSpPr/>
          <p:nvPr/>
        </p:nvSpPr>
        <p:spPr>
          <a:xfrm>
            <a:off x="8072717" y="421342"/>
            <a:ext cx="2169459" cy="977153"/>
          </a:xfrm>
          <a:prstGeom prst="flowChartPreparation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err="1"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75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6283" y="374090"/>
            <a:ext cx="7041776" cy="9168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Пролактин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6841" y="1627095"/>
            <a:ext cx="10021466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синтезируется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клетках, имеет молекулярную массу 22 500 и содержит 198 аминокислот. Главная мишень пролактина — молочные железы. Пролактин стимулирует рост молочных желез во время беременности и лактацию после родов. Во время беременности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лактогенный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эффект пролактина блокируется эстрогенами и прогестероном. Рецепторы пролактина обнаружены в гипоталамусе, печени, яичках, яичниках, но действие пролактина на эти органы изучено недостаточно.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угнетает гипоталамо-гипофизарно-гонадную систему и является частой причиной бесплодия у женщин. Недавно показали, что рецепторы пролактина присутствуют на T-лимфоцитах и что пролактин влияет на иммунные реакции. </a:t>
            </a:r>
          </a:p>
        </p:txBody>
      </p:sp>
    </p:spTree>
    <p:extLst>
      <p:ext uri="{BB962C8B-B14F-4D97-AF65-F5344CB8AC3E}">
        <p14:creationId xmlns:p14="http://schemas.microsoft.com/office/powerpoint/2010/main" val="273578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53918" cy="13255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Семейство </a:t>
            </a:r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гликопротеидных</a:t>
            </a:r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гормонов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053918" cy="453931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ключает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аденогипофизарные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гормоны ЛГ, ФСГ и ТТГ, а также плацентарный гормон ХГ. Эти гормоны состоят из двух сильно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гликозилированных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полипептидных цепей (субъединиц) — альфа и бета. У всех гормонов субъединицы альфа идентичны: они включают по 92 аминокислоты, расположенных в одинаковой последовательности. Напротив, последовательности аминокислот в субъединицах бета различаются. Именно эти различия определяют специфичность действия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гликопротеидных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гормонов на ткани-мишени. Молекулярная масса ЛГ, ФСГ, ТТГ и ХГ неодинакова и зависит в первую очередь от количества углеводных остатков.</a:t>
            </a:r>
          </a:p>
        </p:txBody>
      </p:sp>
    </p:spTree>
    <p:extLst>
      <p:ext uri="{BB962C8B-B14F-4D97-AF65-F5344CB8AC3E}">
        <p14:creationId xmlns:p14="http://schemas.microsoft.com/office/powerpoint/2010/main" val="286422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66965" y="374090"/>
            <a:ext cx="3348318" cy="854075"/>
          </a:xfrm>
          <a:solidFill>
            <a:schemeClr val="accent4">
              <a:lumMod val="75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ЛГ и ФСГ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541" y="1792941"/>
            <a:ext cx="7888941" cy="4114800"/>
          </a:xfrm>
          <a:prstGeom prst="flowChartAlternateProcess">
            <a:avLst/>
          </a:prstGeo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ЛГ и ФСГ синтезируются в гонадотропных клетках. У обоих гормонов субъединица бета включает 115 аминокислот, а молекулярная масса составляет соответственно 29 400 и 32 600. ЛГ и ФСГ регулируют синтез и секрецию половых гормонов и гаметогенез.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6430" y="2635623"/>
            <a:ext cx="3586470" cy="2392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840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8282" y="607173"/>
            <a:ext cx="2765612" cy="916828"/>
          </a:xfrm>
          <a:prstGeom prst="flowChartPreparation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7005918" cy="4351338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ТТГ синтезируется в тиреотропных клетках, имеет молекулярную массу 30 500; субъединица бета включает 112 аминокислот. Основная роль ТТГ — стимуляция синтеза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ТТГ контролирует почти все этапы синтеза, в том числе — присоединение неорганического йода к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тиреоглобулину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образование T3 и T4 из моно- и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дийодтирозина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094" y="2538132"/>
            <a:ext cx="3334871" cy="33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8681"/>
            <a:ext cx="8562740" cy="11508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Семейство производных </a:t>
            </a:r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проопиомеланокортина</a:t>
            </a:r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8520954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Семейство производных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проопиомеланокортина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Кортикотропные клетки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секретируют несколько гормонов: АКТГ, альфа- и бета-МСГ, бета- и гамма-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липотропины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также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эндорфины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Все эти гормоны содержат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гептапептид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Мет-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-Гис-Фен-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Арг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Трп-Гли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образуются из крупной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молекулыпредшественника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проопиомеланокортина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(молекулярная масса 31 000).</a:t>
            </a:r>
          </a:p>
        </p:txBody>
      </p:sp>
    </p:spTree>
    <p:extLst>
      <p:ext uri="{BB962C8B-B14F-4D97-AF65-F5344CB8AC3E}">
        <p14:creationId xmlns:p14="http://schemas.microsoft.com/office/powerpoint/2010/main" val="116816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8576" y="812612"/>
            <a:ext cx="9560859" cy="57674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АКТГ имеет молекулярную массу 4500 и содержит 39 аминокислот. АКТГ стимулирует синтез гормонов в коре надпочечников, в первую очередь — синтез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в пучковой и сетчатой зонах. Выброс АКТГ из кортикотропных клеток или введение большой дозы АКТГ может вызвать кратковременный подъем уровня альдостерона. Еще один эффект АКТГ — стимуляция синтеза меланина в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меланоцитах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 По-видимому, это служит причиной гиперпигментации при синдроме Нельсона и первичной надпочечниковой недостаточности.</a:t>
            </a:r>
          </a:p>
        </p:txBody>
      </p:sp>
    </p:spTree>
    <p:extLst>
      <p:ext uri="{BB962C8B-B14F-4D97-AF65-F5344CB8AC3E}">
        <p14:creationId xmlns:p14="http://schemas.microsoft.com/office/powerpoint/2010/main" val="389632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256059" cy="13255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Регуляция секреции гормонов </a:t>
            </a:r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аденогипофиза</a:t>
            </a:r>
            <a:endParaRPr lang="ru-RU" sz="3600" b="1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9256059" cy="47544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обратной связи.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ТТГ, АКТГ и оба гонадотропных гормона — ЛГ и ФСГ — стимулируют секрецию гормонов в эндокринных железах-мишенях. В свою очередь, гормоны желез-мишеней подавляют секрецию соответствующих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гормонов. Например, повышение уровня кортизола в крови тормозит секрецию АКТГ. Такие же связи существуют между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тиреоидными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гормонами и ТТГ, между половыми и гонадотропными гормонами. Гормоны, подавляющие секрецию СТГ и пролактина, пока не обнаружены, хотя недавно было установлено, что ИФР-I тормозит секрецию СТГ.</a:t>
            </a:r>
          </a:p>
        </p:txBody>
      </p:sp>
    </p:spTree>
    <p:extLst>
      <p:ext uri="{BB962C8B-B14F-4D97-AF65-F5344CB8AC3E}">
        <p14:creationId xmlns:p14="http://schemas.microsoft.com/office/powerpoint/2010/main" val="159473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376" y="537973"/>
            <a:ext cx="10261119" cy="20438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b="1" dirty="0" err="1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Либерины</a:t>
            </a:r>
            <a:r>
              <a:rPr lang="ru-RU" sz="2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b="1" dirty="0" err="1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статины</a:t>
            </a:r>
            <a:r>
              <a:rPr lang="ru-RU" sz="2400" b="1" dirty="0">
                <a:solidFill>
                  <a:schemeClr val="accent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Секреторная активность клеток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зависит не только от уровня гормонов эндокринных желез-мишеней. Важнейшую роль в регуляции секреции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гормонов играет гипоталамус. В ядрах гипоталамуса образуются пептидные гормоны —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либерины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статины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поступающие в воротную систему гипофиза: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376" y="2867381"/>
            <a:ext cx="10261118" cy="3312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ТТГ и пролактина. </a:t>
            </a:r>
            <a:endParaRPr lang="ru-RU" sz="2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2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ЛГ и ФСГ. </a:t>
            </a:r>
            <a:endParaRPr lang="ru-RU" sz="22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АКТГ, МСГ и бета-</a:t>
            </a:r>
            <a:r>
              <a:rPr lang="ru-RU" sz="22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липотропина</a:t>
            </a:r>
            <a:r>
              <a:rPr lang="ru-RU" sz="2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Соматолиберин</a:t>
            </a:r>
            <a:r>
              <a:rPr lang="ru-RU" sz="2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секрецию СТГ. </a:t>
            </a:r>
            <a:endParaRPr lang="ru-RU" sz="22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2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22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подавляет секрецию СТГ и, в меньшей степени, ТТГ. </a:t>
            </a:r>
            <a:endParaRPr lang="ru-RU" sz="2200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2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Дофамин 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подавляет секрецию пролактина и, по-видимому, является главным физиологическим регулятором секреции этого гормона.</a:t>
            </a:r>
          </a:p>
        </p:txBody>
      </p:sp>
    </p:spTree>
    <p:extLst>
      <p:ext uri="{BB962C8B-B14F-4D97-AF65-F5344CB8AC3E}">
        <p14:creationId xmlns:p14="http://schemas.microsoft.com/office/powerpoint/2010/main" val="398473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29267"/>
            <a:ext cx="9525000" cy="101544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Гипопитуитаризм</a:t>
            </a:r>
            <a:endParaRPr lang="ru-RU" sz="3600" b="1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1" y="2015733"/>
            <a:ext cx="9525000" cy="424163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Этиология, патогенез и клиническая картина.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может быть вызван заболеванием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самого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гипофиза или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гипоталамуса.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обоих случаях снижение секреции гормонов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приводит к системным заболеваниям. Недостаток гормонов, действующих на периферические эндокринные железы, вызывает их гипофункцию. Так, дефицит ТТГ является причиной вторичного гипотиреоза, дефицит ЛГ и ФСГ приводит к вторичному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дефицит АКТГ — к вторичной надпочечниковой недостаточности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гипопигментации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Дефицит пролактина проявляется нарушением лактации, а дефицит СТГ — задержкой роста и гипогликемией голодания у детей, низкорослостью и морщинами на лице у взрослых.</a:t>
            </a:r>
          </a:p>
        </p:txBody>
      </p:sp>
    </p:spTree>
    <p:extLst>
      <p:ext uri="{BB962C8B-B14F-4D97-AF65-F5344CB8AC3E}">
        <p14:creationId xmlns:p14="http://schemas.microsoft.com/office/powerpoint/2010/main" val="255391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0" y="347196"/>
            <a:ext cx="10034203" cy="96165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Принципы лабораторной диагностики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92827"/>
            <a:ext cx="10034203" cy="47047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Главное следствие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это вторичная гипофункция периферических эндокринных желез. Поэтому диагностика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дифференциальная диагностика первичной и вторичной гипофункции периферических эндокринных желез должна быть основана на одновременном определении уровней гормонов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гормонов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железмишеней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Критерий диагноза вторичной гипофункции коры надпочечников, щитовидной железы и половых желез: низкий уровень гормонов железы-мишени на фоне низкого уровня соответствующего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тропного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гормона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Например, низкий уровень ЛГ и ФСГ в сочетании с низким уровнем тестостерона или эстрогенов у больных с клиническими проявлениями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говорит о том, что это вторичный, а не первичный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При оценке уровней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гормонов нужно учитывать два обстоятельства:</a:t>
            </a:r>
          </a:p>
        </p:txBody>
      </p:sp>
    </p:spTree>
    <p:extLst>
      <p:ext uri="{BB962C8B-B14F-4D97-AF65-F5344CB8AC3E}">
        <p14:creationId xmlns:p14="http://schemas.microsoft.com/office/powerpoint/2010/main" val="175566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70306" y="948567"/>
            <a:ext cx="6096000" cy="2032754"/>
          </a:xfrm>
          <a:prstGeom prst="round2Same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1. Базальные концентрации этих гормонов в норме низкие, поэтому для их измерения следует использовать высокочувствительные методы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РИА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ИФА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5098904" y="4241279"/>
            <a:ext cx="6096001" cy="2032754"/>
          </a:xfrm>
          <a:prstGeom prst="round2Same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Секреция всех </a:t>
            </a:r>
            <a:r>
              <a:rPr lang="ru-RU" sz="24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4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 характеризуется суточной периодичностью. Как правило, в дневные часы уровень гормонов низкий, а в ночные часы возрастает.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06" y="3768435"/>
            <a:ext cx="4519299" cy="25055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072" y="341746"/>
            <a:ext cx="2603887" cy="356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86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2" y="365125"/>
            <a:ext cx="10013014" cy="86331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Стимуляционные</a:t>
            </a:r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пробы.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1" y="1519084"/>
            <a:ext cx="10013014" cy="533891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Оценка секреции СТГ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Применяют гипогликемическую пробу с инсулином,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пробу с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аргинином либо пробу с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леводофой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(в сочетании с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пропранололом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или без него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). Инсулин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аргинин 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леводофа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стимулируют секрецию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соматолиберина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подавляют секрецию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поэтому в норме после воздействия этих веществ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уровень СТГ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сыворотке возрастает как минимум до 10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/мл.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гипотиреозе и ожирении реакция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 инсулин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аргинин 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леводофу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обычно снижена. У здоровых мужчин 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детей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препубертатного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возраста прирост уровня СТГ после стимуляции часто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бывает незначительным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в таких случаях для усиления секреторной реакции за сутки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перед пробой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назначают конъюгированные эстрогены или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диэтилстильбэстрол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5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2 приема. У 5—10% здоровых людей реакция на некоторые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стимуляторы секреции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СТГ отсутствует. </a:t>
            </a:r>
          </a:p>
        </p:txBody>
      </p:sp>
    </p:spTree>
    <p:extLst>
      <p:ext uri="{BB962C8B-B14F-4D97-AF65-F5344CB8AC3E}">
        <p14:creationId xmlns:p14="http://schemas.microsoft.com/office/powerpoint/2010/main" val="319738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948" y="347197"/>
            <a:ext cx="9783676" cy="9706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пролактина.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948" y="1548581"/>
            <a:ext cx="9783676" cy="452775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Наиболее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распространены проба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проба с блокаторами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дофаминовых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рецепторов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типа 2.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непосредственно стимулирует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клетки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а блокаторы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типа 2 (например,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метоклопрамид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 подавляют действие эндогенного дофамина — основного ингибитора секреции пролактина. В норме в любой из этих проб уровень пролактина в сыворотке возрастает как минимум в два раза, причем максимальная концентрация пролактина должна быть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/мл.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базальный уровень пролактина низкий и не повышается под влиянием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других стимулов. </a:t>
            </a:r>
          </a:p>
        </p:txBody>
      </p:sp>
    </p:spTree>
    <p:extLst>
      <p:ext uri="{BB962C8B-B14F-4D97-AF65-F5344CB8AC3E}">
        <p14:creationId xmlns:p14="http://schemas.microsoft.com/office/powerpoint/2010/main" val="281033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436" y="252514"/>
            <a:ext cx="9731188" cy="100254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ТТГ.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1" y="1578077"/>
            <a:ext cx="10016274" cy="511855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этой целью также применяют пробу с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, который непосредственно стимулирует тиреотропные клетки. У больных с изолированными нарушениями функции гипофиза 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базальный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уровень ТТГ в сыворотке низок, а реакция на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отсутствует или гораздо слабее, чем в норме. Напротив, при изолированных заболеваниях гипоталамуса базальный уровень ТТГ может быть низким, нормальным или слегка повышенным. У таких больных концентрация ТТГ после введения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 повышается до уровня, свойственного здоровым людям, но это повышение запаздывает на 30—60 мин по сравнению с </a:t>
            </a: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нормой. 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Такой результат дает основание диагностировать дефицит </a:t>
            </a:r>
            <a:r>
              <a:rPr lang="ru-RU" sz="23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тиролиберина</a:t>
            </a:r>
            <a:r>
              <a:rPr lang="ru-RU" sz="23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6735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435" y="365125"/>
            <a:ext cx="9722224" cy="10333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ЛГ и ФСГ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435" y="1854368"/>
            <a:ext cx="9722225" cy="4878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Проба с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гонадолиберином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В/в вводят синтетический аналог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гонадорелин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оценивают изменение уровней ЛГ и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ФСГ.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Для больных с поражением гипофиза характерны низкие базальные уровни ЛГ и ФСГ и отсутствие реакции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При заболеваниях гипоталамуса реакция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сохранена. Иногда для выявления реакции требуется многократное предварительное введение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гонадорелина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(400 мкг/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п/к в течение 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б.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Проба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кломифеном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позволяет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оценить резерв ЛГ и ФСГ.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Женщины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принимают препарат в течение 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начиная с 5-го дня менструального цикла; мужчины — в течение 1—4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У здоровых взрослых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блокирует тормозящее действие половых гормонов на гипоталамус и тем самым разрывает петлю отрицательной обратной связи. В результате уровни ЛГ и ФСГ повышаются. Отсутствие реакции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кломифен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подтверждает дефицит ЛГ и ФСГ. </a:t>
            </a:r>
          </a:p>
        </p:txBody>
      </p:sp>
    </p:spTree>
    <p:extLst>
      <p:ext uri="{BB962C8B-B14F-4D97-AF65-F5344CB8AC3E}">
        <p14:creationId xmlns:p14="http://schemas.microsoft.com/office/powerpoint/2010/main" val="28629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294" y="329267"/>
            <a:ext cx="9695330" cy="9885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секреции АКТГ.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294" y="1771837"/>
            <a:ext cx="9695330" cy="33559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Ранее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этой целью использовали преимущественно косвенные методы, т. е. измеряли концентрации кортикостероидов в сыворотке или моче. Изменения уровня кортизола в сыворотке и уровней свободного кортизола и 17-ГКС в моче обычно соответствуют изменениям уровня АКТГ в плазме. В последнее время пользуются прямым методом определения уровня АКТГ в плазме (РИА или ИФА).</a:t>
            </a:r>
          </a:p>
        </p:txBody>
      </p:sp>
    </p:spTree>
    <p:extLst>
      <p:ext uri="{BB962C8B-B14F-4D97-AF65-F5344CB8AC3E}">
        <p14:creationId xmlns:p14="http://schemas.microsoft.com/office/powerpoint/2010/main" val="44672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65125"/>
            <a:ext cx="9704294" cy="13255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выявления хронического дефицита АКТГ, а также для оценки резерва АКТГ и сохранности гипоталамо-гипофизарно-надпочечниковой системы используют </a:t>
            </a:r>
            <a:r>
              <a:rPr lang="ru-RU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стимуляционные</a:t>
            </a:r>
            <a:r>
              <a:rPr lang="ru-RU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пробы.</a:t>
            </a:r>
            <a:endParaRPr lang="ru-RU" sz="240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1816660"/>
            <a:ext cx="9704294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 algn="ctr">
              <a:buAutoNum type="arabicParenR"/>
            </a:pPr>
            <a:r>
              <a:rPr lang="ru-RU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Гипогликемическая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проба с инсулином. </a:t>
            </a:r>
            <a:endParaRPr lang="ru-RU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Инсулин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снижает уровень глюкозы в крови. Нейроны гипоталамуса реагируют на гипогликемию выбросом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кортиколиберина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выброс АКТГ из кортикотропных клеток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свою очередь, АКТГ усиливает секрецию кортизола в коре надпочечников. В норме после введения инсулина концентрация кортизола в сыворотке &gt; 18 мкг%, а прирост концентрации кортизола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мкг%. Сниженная секреторная реакция заставляет заподозрить первичную или вторичную надпочечниковую недостаточность. </a:t>
            </a:r>
          </a:p>
        </p:txBody>
      </p:sp>
    </p:spTree>
    <p:extLst>
      <p:ext uri="{BB962C8B-B14F-4D97-AF65-F5344CB8AC3E}">
        <p14:creationId xmlns:p14="http://schemas.microsoft.com/office/powerpoint/2010/main" val="208507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752168"/>
            <a:ext cx="10016274" cy="53241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b="1" i="1" dirty="0">
                <a:latin typeface="Arial" panose="020B0604020202020204" pitchFamily="34" charset="0"/>
                <a:cs typeface="Arial" panose="020B0604020202020204" pitchFamily="34" charset="0"/>
              </a:rPr>
              <a:t>2) Короткая проба с </a:t>
            </a:r>
            <a:r>
              <a:rPr lang="ru-RU" sz="22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метирапоном</a:t>
            </a:r>
            <a:r>
              <a:rPr lang="ru-RU" sz="2200" b="1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ингибирует 11бетагидроксилазу, катализирующую превращение 11-дезоксикортизола в кортизол. Снижение уровня кортизола в плазме вызывает выброс АКТГ из кортикотропных клеток и накопление 11-дезоксикортизола в сыворотке.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дают внутрь в 24:00 — 2 г при весе &lt; 70 кг; 2,5 г при весе 70—90 кг; 3 г при весе &gt; 90 кг. Чтобы предупредить тошноту и рвоту,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метирапон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принимают с едой. В 8:00 измеряют уровень 11-дезоксикортизола в сыворотке. В норме концентрация 11-дезоксикортизола после приема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метирапона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&gt; 7,5 мкг%. Если концентрация 11-дезоксикортизола не повысилась до указанного уровня, измеряют содержание кортизола в той же пробе сыворотки, чтобы оценить степень ингибирования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11 бета-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гидроксилазы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Уровень кортизола &lt; 5 мкг% свидетельствует о нарушении секреции АКТГ. </a:t>
            </a:r>
          </a:p>
        </p:txBody>
      </p:sp>
    </p:spTree>
    <p:extLst>
      <p:ext uri="{BB962C8B-B14F-4D97-AF65-F5344CB8AC3E}">
        <p14:creationId xmlns:p14="http://schemas.microsoft.com/office/powerpoint/2010/main" val="1021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8682" y="365125"/>
            <a:ext cx="3101789" cy="594099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1" y="1267530"/>
            <a:ext cx="9998344" cy="47567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Заместительная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терапия гормонами желез-мишеней — основной метод лечения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Почти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всегда приходится назначать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Заместительную терапию гормонами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проводят в следующих случаях: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Детям с задержкой роста, обусловленной дефицитом СТГ, а также низкорослым взрослым больным с дефицитом СТГ и незакрытыми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эпифизарными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зонами роста назначают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соматропин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Больным с бесплодием, обусловленным дефицитом ЛГ и ФСГ, желающим иметь детей, для стимуляции гаметогенеза назначают гонадотропные гормоны. Используют человеческий ХГ (как заменитель ЛГ)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урофоллитропин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менотропин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(как заменители ФСГ). </a:t>
            </a:r>
          </a:p>
        </p:txBody>
      </p:sp>
    </p:spTree>
    <p:extLst>
      <p:ext uri="{BB962C8B-B14F-4D97-AF65-F5344CB8AC3E}">
        <p14:creationId xmlns:p14="http://schemas.microsoft.com/office/powerpoint/2010/main" val="275951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66647" y="365125"/>
            <a:ext cx="3680012" cy="809251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Акромегалия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395319"/>
            <a:ext cx="9735671" cy="50234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 и патогенез. </a:t>
            </a:r>
            <a:endParaRPr lang="ru-RU" sz="22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обусловлено избытком СТГ. Почти у всех больных обнаруживаются СТГ-секретирующие аденомы гипофиза, происходящие из соматотропных клеток. В большинстве случаев причиной опухолевой трансформации этих клеток являются активирующие мутации гена белка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Мутантный белок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непрерывно стимулирует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что приводит к усилению пролиферации соматотропных клеток и к усилению продукции СТГ. В единичных случаях гиперсекреция СТГ бывает вызвана гиперплазией гипофиза или избыточной секрецией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соматолиберина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sz="2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картина. </a:t>
            </a:r>
            <a:endParaRPr lang="ru-RU" sz="22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Гиперсекреция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СТГ у взрослых вызывает акромегалию; гиперсекреция СТГ у детей обычно приводит к гигантизму, а гиперсекреция СТГ на поздних стадиях полового развития (до закрытия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эпифизарных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зон роста) — к высокорослости.</a:t>
            </a:r>
          </a:p>
        </p:txBody>
      </p:sp>
    </p:spTree>
    <p:extLst>
      <p:ext uri="{BB962C8B-B14F-4D97-AF65-F5344CB8AC3E}">
        <p14:creationId xmlns:p14="http://schemas.microsoft.com/office/powerpoint/2010/main" val="257861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988" y="392019"/>
            <a:ext cx="9762565" cy="1006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Главные признаки акромегалии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825625"/>
            <a:ext cx="9762565" cy="205609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Огрубление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черт лица (увеличение надбровных дуг, скуловых костей, разрастание мягких тканей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Непропорциональное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увеличение размеров кистей и стоп.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9448" y="4112278"/>
            <a:ext cx="3934105" cy="222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5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47197"/>
            <a:ext cx="9722224" cy="9706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Другие признаки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1" y="1639215"/>
            <a:ext cx="9722224" cy="506638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9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Чрезмерная потливость; обусловлена увеличением потовых желез и усилением обмена веществ. </a:t>
            </a:r>
            <a:endParaRPr lang="ru-RU" sz="19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1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Синдром запястного канала; обусловлен сдавлением срединного нерва гипертрофированной фиброзно-хрящевой тканью лучезапястного сустава. </a:t>
            </a:r>
            <a:endParaRPr lang="ru-RU" sz="19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9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Деформирующий </a:t>
            </a:r>
            <a:r>
              <a:rPr lang="ru-RU" sz="1900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остеоартроз</a:t>
            </a:r>
            <a:r>
              <a:rPr lang="ru-RU" sz="19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особенно выражен в крупных суставах, развивается вторично вследствие разрастания костной ткани и деформаций суставов (под действием веса). </a:t>
            </a:r>
            <a:endParaRPr lang="ru-RU" sz="19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9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Артериальная гипертония; по-видимому, обусловлена задержкой натрия почками под влиянием СТГ. д. Нарушение толерантности к углеводам или </a:t>
            </a:r>
            <a:r>
              <a:rPr lang="ru-RU" sz="19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19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диабет; вызваны </a:t>
            </a:r>
            <a:r>
              <a:rPr lang="ru-RU" sz="19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контринсулярным</a:t>
            </a:r>
            <a:r>
              <a:rPr lang="ru-RU" sz="19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действием СТГ. </a:t>
            </a:r>
            <a:endParaRPr lang="ru-RU" sz="19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1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Гиперкальциурия</a:t>
            </a:r>
            <a:r>
              <a:rPr lang="ru-RU" sz="1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по-видимому, обусловлена стимулирующим действием СТГ на продукцию 1,25(OH)2D3. ж. </a:t>
            </a:r>
            <a:r>
              <a:rPr lang="ru-RU" sz="19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Галакторея</a:t>
            </a:r>
            <a:r>
              <a:rPr lang="ru-RU" sz="1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обусловлена либо собственной </a:t>
            </a:r>
            <a:r>
              <a:rPr lang="ru-RU" sz="19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лактогенной</a:t>
            </a:r>
            <a:r>
              <a:rPr lang="ru-RU" sz="19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активностью СТГ, либо смешанной аденомой, секретирующей не только СТГ, но и пролактин. </a:t>
            </a:r>
            <a:endParaRPr lang="ru-RU" sz="1900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19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Апноэ во сне; может быть вызвано как обструкцией дыхательных путей, так и угнетением дыхательного центра. и. Головная боль; обусловлена повышением ВЧД</a:t>
            </a:r>
          </a:p>
        </p:txBody>
      </p:sp>
    </p:spTree>
    <p:extLst>
      <p:ext uri="{BB962C8B-B14F-4D97-AF65-F5344CB8AC3E}">
        <p14:creationId xmlns:p14="http://schemas.microsoft.com/office/powerpoint/2010/main" val="189286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2" y="387021"/>
            <a:ext cx="9726707" cy="11369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Диагностика.</a:t>
            </a:r>
            <a: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Характерный внешний вид и анамнез позволяют сразу заподозрить</a:t>
            </a:r>
            <a:b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акромегалию. Для подтверждения диагноза проводят следующие </a:t>
            </a:r>
            <a:r>
              <a:rPr lang="ru-RU" sz="20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лабораторные исследования.</a:t>
            </a:r>
            <a:endParaRPr lang="ru-RU" sz="2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994624"/>
            <a:ext cx="9726707" cy="449582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Определяют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базальный уровень СТГ в сыворотке в разные дни (дважды или трижды), чтобы исключить случайные колебания уровня СТГ.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Проба с глюкозой. Это самая надежная подтверждающая проба. Больному дают выпить раствор, содержащий 50—100 г глюкозы, и через 60—90 мин определяют 66 уровень СТГ. В норме концентрация СТГ падает до очень низкого уровня (&lt; 2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/мл) или вообще не определяется. Почти у всех больных акромегалией уровень СТГ после приема глюкозы не снижается или даже повышается.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Определяют уровень ИФР-I в сыворотке. При акромегалии уровень ИФР-I всегда повышен (если нет тяжелых сопутствующих заболеваний). </a:t>
            </a:r>
          </a:p>
        </p:txBody>
      </p:sp>
    </p:spTree>
    <p:extLst>
      <p:ext uri="{BB962C8B-B14F-4D97-AF65-F5344CB8AC3E}">
        <p14:creationId xmlns:p14="http://schemas.microsoft.com/office/powerpoint/2010/main" val="421252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02659"/>
            <a:ext cx="10515600" cy="5074304"/>
          </a:xfrm>
          <a:ln w="76200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Обязательно определяют базальный уровень пролактина, поскольку почти у 40% больных имеются смешанные аденомы, секретирующие как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так и пролактин. </a:t>
            </a:r>
            <a:endParaRPr lang="ru-RU" dirty="0" smtClean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Когда диагноз акромегалии подтвержден, проводят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МРТ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турецкого седла для выявления новообразования и исследование полей зрения. Акромегалия может быть вызвана не только аденомой гипофиза, но и другими опухолями гипофиза и гипоталамуса, а также функциональными нарушениями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гипоталамогипофизарной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системы.</a:t>
            </a:r>
          </a:p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830236" y="96185"/>
            <a:ext cx="3137648" cy="91682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Продолжение</a:t>
            </a:r>
            <a:endParaRPr lang="ru-RU" sz="3600" dirty="0">
              <a:solidFill>
                <a:schemeClr val="lt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52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4164" y="365126"/>
            <a:ext cx="2922495" cy="91682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452282"/>
            <a:ext cx="9726706" cy="472468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Лучевая терапия и хирургическое вмешательство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дают одинаковые отдаленные результаты: примерно у 50—60% больных уровень СТГ становится ниже 5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/мл, содержание ИФР-I в сыворотке нормализуется. Преимущество хирургического вмешательства состоит в том, что уровень СТГ снижается сразу после операции. Если базальный уровень СТГ до лечения превышает 50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/мл, то после лучевой терапии часто сохраняется остаточная гиперсекреция СТГ. Таким образом, методом выбора для больных с базальным уровнем СТГ &gt; 50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/мл является операция. При выборе лечения учитывают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супра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параселлярное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распространение процесса и наличие нарушений зрения (см. табл. 6.5).</a:t>
            </a:r>
          </a:p>
        </p:txBody>
      </p:sp>
    </p:spTree>
    <p:extLst>
      <p:ext uri="{BB962C8B-B14F-4D97-AF65-F5344CB8AC3E}">
        <p14:creationId xmlns:p14="http://schemas.microsoft.com/office/powerpoint/2010/main" val="304780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452954"/>
            <a:ext cx="9744636" cy="115089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Для лечения акромегалии предлагалось множество лекарственных средств, но в настоящее время используют только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(длительный ежедневный прием внутрь) 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(п/к инъекции).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988839"/>
            <a:ext cx="9744636" cy="466297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 помощью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удается существенно снизить уровень СТГ лишь у 10—40% больных.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СТГсекретирующие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опухоли хуже поддаются лечению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чем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Поэтому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используют главным образом как дополнительное средство после хирургического вмешательства или лучевой терапии. Побочные эффекты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тошноту, рвоту и ортостатическую гипотонию — можно свести к минимуму, принимая препарат дробными дозами во время еды. Суточную дозу увеличивают постепенно: на 2,5 мг каждые 3—4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до 15—30 мг/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Дальнейшее увеличение суточной дозы (до 50—75 мг/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 лишь в редких случаях повышает эффективность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102807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0" y="4000500"/>
            <a:ext cx="2571750" cy="2857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8988" y="365125"/>
            <a:ext cx="2877671" cy="93475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 err="1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Октреотид</a:t>
            </a:r>
            <a:endParaRPr lang="ru-RU" sz="3600" dirty="0">
              <a:solidFill>
                <a:schemeClr val="lt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9" y="1825625"/>
            <a:ext cx="9296400" cy="42883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гораздо более эффективен, чем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Однако из-за необходимости ежедневных п/к инъекций этот препарат используют реже. Обычно начинают с дозы 50 мкг 3 раза в сутки, увеличивая ее при необходимости до максимальной — 200 мкг 3 раза в сутки. Побочные эффекты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кишечные колики, жидкий стул, нарушение толерантности к глюкозе, желчнокаменная болезнь. Как правило,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вызывает незначительную регрессию СТГ-секретирующих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аденом.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5"/>
            <a:ext cx="9717741" cy="97958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Критерии эффективности лечения: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988840"/>
            <a:ext cx="9717741" cy="3312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СТГ и ИФР-I нормализуются, разрастания мягких тканей регрессируют, синдром запястного канала исчезает или снижается его тяжесть, толерантность к глюкозе восстанавливается, потливость уменьшается, физическая активность повышается. Изменения скелета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остеоартроз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сохраняются, но не прогрессируют.</a:t>
            </a:r>
          </a:p>
        </p:txBody>
      </p:sp>
    </p:spTree>
    <p:extLst>
      <p:ext uri="{BB962C8B-B14F-4D97-AF65-F5344CB8AC3E}">
        <p14:creationId xmlns:p14="http://schemas.microsoft.com/office/powerpoint/2010/main" val="2638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2824" y="365126"/>
            <a:ext cx="3334870" cy="102440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 err="1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Пролактинома</a:t>
            </a:r>
            <a:endParaRPr lang="ru-RU" sz="3600" dirty="0">
              <a:solidFill>
                <a:schemeClr val="lt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825625"/>
            <a:ext cx="9726706" cy="47365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картина </a:t>
            </a:r>
          </a:p>
          <a:p>
            <a:pPr marL="0" indent="0" algn="just">
              <a:buNone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Пролактинсекретирующие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аденомы (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 — это самые распространенные гормонально-активные опухоли гипофиза. У женщин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обычно приводит к аменорее, возможна также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галакторея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Иногда сохраняются нерегулярные менструации, однако менструальный цикл либо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ановуляторный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либо с укороченной лютеиновой фазой. У мужчин снижаются половое влечение и потенция или появляются признаки внутричерепного объемного образования.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Галакторея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нехарактерна (поскольку клетки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ацинусов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молочных желез у мужчин не реагируют на пролактин). Главная причина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 больных обоего пола: торможение секреции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избытком пролактина и, как следствие, снижение секреции ЛГ и ФСГ. </a:t>
            </a:r>
          </a:p>
        </p:txBody>
      </p:sp>
    </p:spTree>
    <p:extLst>
      <p:ext uri="{BB962C8B-B14F-4D97-AF65-F5344CB8AC3E}">
        <p14:creationId xmlns:p14="http://schemas.microsoft.com/office/powerpoint/2010/main" val="342039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9340" y="365125"/>
            <a:ext cx="2976283" cy="952687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26705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Этиология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может быть обусловлена не только опухолью гипофиза, но и множеством других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причин.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исключения гипотиреоза, беременности и почечной недостаточности достаточно осмотра и простейших лабораторных исследований. Особое внимание обращают на лекарственный анамнез. Считается, что применение пероральных контрацептивов не увеличивает риск образования и роста пролактином.</a:t>
            </a:r>
          </a:p>
        </p:txBody>
      </p:sp>
    </p:spTree>
    <p:extLst>
      <p:ext uri="{BB962C8B-B14F-4D97-AF65-F5344CB8AC3E}">
        <p14:creationId xmlns:p14="http://schemas.microsoft.com/office/powerpoint/2010/main" val="363099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9706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Рекомендуется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трижды измерить уровень пролактина в сыворотке в разные дни, чтобы исключить случайные или связанные со стрессом колебания уровня гормона. Концентрация пролактина &gt; 200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/мл почти всегда свидетельствует о наличии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(в норме у мужчин уровень пролактина &lt; 15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/мл, у женщин &lt; 20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/мл). Уровень пролактина коррелирует с размерами опухоли, поэтому при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микропролактиноме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может быть и не столь выраженной. Небольшое повышение уровня пролактина (до 30— 50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нг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/мл) может быть обусловлено как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микропролактиномами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так и функциональными нарушениями гипоталамо-гипофизарной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174148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8899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Стимуляционные</a:t>
            </a:r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пробы.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466482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Поскольку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проба с подавлением секреции пролактина, которая позволила бы отличать опухолевую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от неопухолевой, до сих пор не разработана, применяют разные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стимуляционные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пробы. Наиболее надежна проба с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 здоровых людей в/в введение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вызывает быстрое (через 15—30 мин) усиление секреции пролактина; максимальный уровень гормона не менее чем в два раза превышает базальный уровень. У больных с опухолями секреция пролактина либо вообще не усиливается, либо усиливается незначительно: концентрация гормона крайне редко увеличивается более чем в два раза. У больных с неопухолевой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гиперпролактинемией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реакция на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близка к нормальной: уровень пролактина возрастает (обычно, но не всегда) не менее чем в два раза.</a:t>
            </a:r>
          </a:p>
        </p:txBody>
      </p:sp>
    </p:spTree>
    <p:extLst>
      <p:ext uri="{BB962C8B-B14F-4D97-AF65-F5344CB8AC3E}">
        <p14:creationId xmlns:p14="http://schemas.microsoft.com/office/powerpoint/2010/main" val="4084860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6258" y="365125"/>
            <a:ext cx="3209365" cy="70167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398495"/>
            <a:ext cx="9735670" cy="47515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Медикаментозное лечение стимуляторами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— метод выбора для большинства больных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Производные спорыньи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лизурид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перголид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надежно подавляют секрецию пролактина, устраняют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галакторею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восстанавливают функцию половых желез у большинства больных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любой этиологии. Кроме того,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сходные с ним препараты вызывают регрессию пролактином у 60—80% больных (хотя обычно опухоли не исчезают полностью).Таким образом, медикаментозное лечение либо позволяет избежать хирургического вмешательства, либо делает операцию менее сложной (за счет регрессии крупных опухолей).</a:t>
            </a:r>
          </a:p>
        </p:txBody>
      </p:sp>
    </p:spTree>
    <p:extLst>
      <p:ext uri="{BB962C8B-B14F-4D97-AF65-F5344CB8AC3E}">
        <p14:creationId xmlns:p14="http://schemas.microsoft.com/office/powerpoint/2010/main" val="147350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5"/>
            <a:ext cx="9735671" cy="8809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Радикальные методы.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5"/>
            <a:ext cx="973567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последнее время не принято начинать лечение с хирургического вмешательства или лучевой терапии. Эффект облучения развивается постепенно и проявляется полностью только через несколько лет, поэтому лучевую терапию не назначают молодым женщинам, желающим забеременеть (именно такие женщины преобладают среди больных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микропролактиномах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чаще всего производят селективную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транссфеноидальную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аденомэктомию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однако у 20—50% больных на протяжении 5 лет после операции опухоль рецидивирует и возобновляется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макропролактиномах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даже кратковременное первоначальное улучшение после операции наступает всего у 10— 30% больных.</a:t>
            </a:r>
          </a:p>
        </p:txBody>
      </p:sp>
    </p:spTree>
    <p:extLst>
      <p:ext uri="{BB962C8B-B14F-4D97-AF65-F5344CB8AC3E}">
        <p14:creationId xmlns:p14="http://schemas.microsoft.com/office/powerpoint/2010/main" val="352087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5"/>
            <a:ext cx="9717741" cy="9078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Бромокриптин</a:t>
            </a:r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и беременность.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2" y="1710934"/>
            <a:ext cx="9717742" cy="47615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сегодняшний день нет данных о том, что применение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до или во время беременности увеличивает частоту самопроизвольных абортов, мертворождений и аномалий развития плода. Если беременность установлена,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обычно отменяют, поэтому возможно возобновление роста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Несмотря на то что избыток эстрогенов во время беременности вызывает гиперплазию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клеток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клинически значимое усиление роста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микропролактином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наблюдается редко (у 3—5% больных). У беременных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макропролактиномами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риск осложнений несколько выше. Если во время беременности происходит значительный рост опухоли, сопровождающийся головными болями и нарушениями зрения, прибегают к досрочному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родоразрешению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или возобновляют прием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8379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6"/>
            <a:ext cx="9735671" cy="8720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 </a:t>
            </a:r>
            <a:r>
              <a:rPr lang="ru-RU" sz="36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бромокриптином</a:t>
            </a:r>
            <a:endParaRPr lang="ru-RU" sz="3600" b="1" dirty="0">
              <a:ln w="0"/>
              <a:solidFill>
                <a:schemeClr val="dk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504335"/>
            <a:ext cx="9735671" cy="47261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бромокриптином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обычно начинают с низких доз: 1,25—2,5 мг/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внутрь, перед сном, во время еды (чтобы предотвратить тошноту и ортостатическую гипотонию). Дозу увеличивают на 1,25 или 2,5 мг каждые 3—4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до достижения желаемой суточной дозы (обычно 5—10 мг, в 2—3 приема во время еды). Некоторым больным требуются еще большие дозы. Каждые 2—3 года прием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прерывают и оценивают необходимость продолжения </a:t>
            </a: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терапииСнижение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полового влечения и импотенция у мужчин, обусловленные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гиперпролактинемией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не всегда поддаются лечению тестостероном. Для нормализации уровня пролактина могут потребоваться лекарственные средства или другие методы. Диспансерное наблюдение ведут так же, как при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акромегалии.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23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6"/>
            <a:ext cx="9717741" cy="8899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ТТГ-секретирующая аденома.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988839"/>
            <a:ext cx="9717742" cy="47526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ТТГ-секретирующие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аденомы гипофиза встречаются редко; на их долю приходится менее 1% всех опухолей гипофиза. В типичных случаях развивается тиреотоксикоз на фоне нормального или повышенного уровня ТТГ.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Стимуляционная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проба с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неинформативна: уровень ТТГ обычно почти не изменяется после введения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протирелина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Содержание альфа-субъединиц ТТГ, ЛГ и ФСГ в сыворотке повышено и тоже практически не изменяется в ответ на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Примерно треть ТТГ-секретирующих опухолей продуцирует и другие гормоны, чаще всего СТГ или пролактин. Предпочтительное лечение — резекция опухоли или лучевая терапия. Иногда эффективен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и в очень редких случаях —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179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569" y="365126"/>
            <a:ext cx="9736055" cy="9885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АКТГ-секретирующая аденома.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569" y="1658470"/>
            <a:ext cx="9736055" cy="502023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Небольшие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(&lt; 10 мм) АКТГ-секретирующие аденомы гипофиза — самая частая причина гипофизарного синдрома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Избыток АКТГ вызывает двустороннюю гиперплазию коры надпочечников, поэтому характерным биохимическим признаком АКТГ-секретирующей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является усиление секреции кортизола на фоне повышенного уровня АКТГ. Радикальный и надежный метод лечения гипофизарного синдрома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селективная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транссфеноидальная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аденомэктомия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Лечение гипофизарного синдрома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путем двусторонней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адреналэктомии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без соответствующего лечения дисфункции гипофиза в 5—10% случаев приводит к ускорению роста аденомы и к гиперпигментации (синдром Нельсона). </a:t>
            </a:r>
          </a:p>
        </p:txBody>
      </p:sp>
    </p:spTree>
    <p:extLst>
      <p:ext uri="{BB962C8B-B14F-4D97-AF65-F5344CB8AC3E}">
        <p14:creationId xmlns:p14="http://schemas.microsoft.com/office/powerpoint/2010/main" val="39906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4" y="438785"/>
            <a:ext cx="9726706" cy="11508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Опухоли, секретирующие гонадотропные гормоны.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929845"/>
            <a:ext cx="9726706" cy="42020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Установлено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что около 25% гормонально-неактивных опухолей гипофиза (без признаков гиперсекреции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гормонов) на самом деле синтезируют и секретируют ЛГ, ФСГ или их альфа- или бета-субъединицы. Такие опухоли к моменту выявления обычно представляют собой крупные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Они проявляются головными болями, нарушениями зрения и иногда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некоторых мужчин с ФСГ-секретирующими опухолями увеличиваются яички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Уровень ЛГ у больных с ЛГ-секретирующими опухолями может возрастать при пробе 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чего не бывает у здоровых людей. Основной метод лечения — хирургический, часто требуется дополнительная лучевая терапия. Описаны единичные случаи, когда гиперсекрецию ЛГ и ФСГ удалось подавить с помощью антагонистов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4486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9706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Гиперплазия гипофиза.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988840"/>
            <a:ext cx="9717741" cy="438506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больных с первичной недостаточностью периферических эндокринных желез (щитовидной железы, половых желез) без лечения развивается гиперсекреция соответствующих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гормонов (ТТГ, ЛГ, ФСГ). Постоянная гиперсекреция этих гормонов в некоторых случаях сопровождается гиперплазией гипофиза и увеличением размеров турецкого седла при КТ и МРТ. Поэтому при подозрении на опухоль гипофиза до назначения специальных диагностических и лечебных процедур следует исключить гиперплазию гипофиза. Заместительная терапия 70 гормонами периферических эндокринных желез (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половыми гормонами) быстро снижает уровень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аденогипофизарных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гормонов; через несколько лет нормализуются и размеры турецкого седла.</a:t>
            </a:r>
          </a:p>
        </p:txBody>
      </p:sp>
    </p:spTree>
    <p:extLst>
      <p:ext uri="{BB962C8B-B14F-4D97-AF65-F5344CB8AC3E}">
        <p14:creationId xmlns:p14="http://schemas.microsoft.com/office/powerpoint/2010/main" val="230765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942" y="365125"/>
            <a:ext cx="9724682" cy="96165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 пустого турецкого седла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0943" y="1988840"/>
            <a:ext cx="9724682" cy="47615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Пустое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турецкое седло нередко обнаруживают случайно при КТ или МРТ, иногда — при обзорной рентгенографии черепа, проводимой для диагностики синуситов или черепно-мозговой травмы. С помощью КТ легко выявить СМЖ в полости седла; гипофиз обычно сдвинут к задней или нижней стенке седла. Эндокринологическое обследование при подозрении на первичный синдром пустого турецкого седла следует максимально ограничить. В отсутствие жалоб и симптомов, указывающих на эндокринное заболевание, достаточно определить уровни пролактина, тестостерона (у мужчин) и свободного T4. При выраженной симптоматике или наличии заболевания гипофиза в анамнезе проводят более детальное обследование.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228181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42094" y="365126"/>
            <a:ext cx="2913530" cy="81821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36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9" y="1988838"/>
            <a:ext cx="9726706" cy="434024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первичном синдроме пустого турецкого седла лечение обычно не требуется; больного нужно убедить в безопасности заболевания. Изредка возникает необходимость в заместительной гормональной терапии. Напротив, при вторичном синдроме заместительная гормональная терапия необходима почти всегда. Крайне редко встречается провисание зрительного перекреста в отверстие диафрагмы турецкого седла со сдавлением зрительных нервов и возникновением нарушений полей зрения. Очень редко наблюдается истечение из носа СМЖ, которая просачивается через истонченное дно турецкого седла. Только эти два осложнения служат показаниями к хирургическому вмешательству при первичном синдроме пустого турецкого седла. При вторичном синдроме может потребоваться лечение опухоли гипофиза.</a:t>
            </a:r>
          </a:p>
        </p:txBody>
      </p:sp>
    </p:spTree>
    <p:extLst>
      <p:ext uri="{BB962C8B-B14F-4D97-AF65-F5344CB8AC3E}">
        <p14:creationId xmlns:p14="http://schemas.microsoft.com/office/powerpoint/2010/main" val="157526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447" y="376611"/>
            <a:ext cx="9730177" cy="89637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Нарушения секреции и действия антидиуретического гормона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5447" y="1416424"/>
            <a:ext cx="9730177" cy="517263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Физиология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АДГ</a:t>
            </a: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Антидиуретическое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действие — важнейшая функция АДГ. Основной мишенью АДГ являются клетки дистальных канальцев и собирательных трубочек почек.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АДГ число водных каналов невелико и эпителий практически непроницаем для воды, поэтому из организма выводится большое количество гипотонической мочи. Присоединение АДГ к рецепторам активирует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 образующийся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встраивание водных каналов в апикальную мембрану, и эпителий становится проницаемым для воды, что обеспечивает ее пассивную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гипертоническое мозговое вещество почек. АДГ обладает также сосудосуживающим действием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Вазопрессорный эффект проявляется при выбросе больших количеств АДГ на фоне резкого падения АД (при кровопотере, шоке).</a:t>
            </a:r>
          </a:p>
        </p:txBody>
      </p:sp>
    </p:spTree>
    <p:extLst>
      <p:ext uri="{BB962C8B-B14F-4D97-AF65-F5344CB8AC3E}">
        <p14:creationId xmlns:p14="http://schemas.microsoft.com/office/powerpoint/2010/main" val="30735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5"/>
            <a:ext cx="9717741" cy="93475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Регуляция секреции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568824"/>
            <a:ext cx="9717741" cy="5029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плазмы.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физиологических условиях главным фактором, регулирующим секрецию АДГ и жажду, является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плазмы.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Осморецепторы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гипоталамуса весьма чувствительны к колебаниям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 ее сдвиг всего на 1% приводит к заметным изменениям секреции АДГ.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Когда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плазмы становится ниже порогового уровня (около 280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/кг), секреция АДГ тормозится. Это приводит к выведению большого объема максимально разведенной мочи. Повышенное выведение воды предотвращает дальнейшее снижение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плазмы, даже при значительном потреблении воды.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При повышении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плазмы секреция АДГ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усиливается.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Когда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достигает приблизительно 295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/кг, концентрация АДГ становится достаточной для обеспечения максимального антидиуретического эффекта (объем мочи &lt; 2 л/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мочи &gt; 800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/кг). Одновременно активируется и механизм утоления жажды, что приводит к увеличению потребления воды и препятствует дегидратации организма.</a:t>
            </a:r>
          </a:p>
        </p:txBody>
      </p:sp>
    </p:spTree>
    <p:extLst>
      <p:ext uri="{BB962C8B-B14F-4D97-AF65-F5344CB8AC3E}">
        <p14:creationId xmlns:p14="http://schemas.microsoft.com/office/powerpoint/2010/main" val="314854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5"/>
            <a:ext cx="9735670" cy="95268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Жажда и секреция АДГ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35670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Жажда и секреция АДГ регулируются одинаковыми механизмами.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Осморецепторы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участвующие в регуляции утоления жажды, сходны с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осморецепторами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контролирующими секрецию АДГ. Порог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для утоления жажды обычно выше, чем для секреции АДГ.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Гиповолемия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запускает механизм утоления жажды даже при нормальной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плазмы. Кроме того,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гиповолемия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ренинангиотензиновую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систему, которая, в свою очередь, стимулирует секрецию АДГ. Интеграция механизмов регуляции утоления жажды и секреции АДГ обеспечивает поддержание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плазмы в узком диапазоне (285 ± 5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/кг).</a:t>
            </a:r>
          </a:p>
        </p:txBody>
      </p:sp>
    </p:spTree>
    <p:extLst>
      <p:ext uri="{BB962C8B-B14F-4D97-AF65-F5344CB8AC3E}">
        <p14:creationId xmlns:p14="http://schemas.microsoft.com/office/powerpoint/2010/main" val="215590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5"/>
            <a:ext cx="9735671" cy="8809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Несахарный диабет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988840"/>
            <a:ext cx="9735672" cy="41759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Под этим названием объединяют несколько заболеваний с разной этиологией, для которых характерна гипотоническая полиурия — выделение больших количеств разведенной мочи. Диагностические критерии несахарного диабета: количество мочи &gt; 30 мл/кг/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&lt; 300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/кг, удельный вес &lt; 1,010. Гипотоническая полиурия может быть обусловлена: дефицитом АДГ (центральный несахарный диабет), резистентностью почек к АДГ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диабет), чрезмерным потреблением воды (нервная полидипсия).</a:t>
            </a:r>
          </a:p>
        </p:txBody>
      </p:sp>
    </p:spTree>
    <p:extLst>
      <p:ext uri="{BB962C8B-B14F-4D97-AF65-F5344CB8AC3E}">
        <p14:creationId xmlns:p14="http://schemas.microsoft.com/office/powerpoint/2010/main" val="352358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10244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Центральный несахарный диабет (нейрогенный несахарный диабет)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988839"/>
            <a:ext cx="9717741" cy="35603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Центральный несахарный диабет — это синдром гипотонической полиурии, возникающей вследствие недостаточной для концентрирования мочи секреции АДГ. Основные признаки: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Чрезмерно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разведенная моча (несмотря на наличие мощных осмотических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неосмотических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стимулов секреции АДГ).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Отсутствие болезни почек.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Пониженный уровень АДГ.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Повышение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мочи после лечения препаратами АДГ.</a:t>
            </a:r>
          </a:p>
        </p:txBody>
      </p:sp>
    </p:spTree>
    <p:extLst>
      <p:ext uri="{BB962C8B-B14F-4D97-AF65-F5344CB8AC3E}">
        <p14:creationId xmlns:p14="http://schemas.microsoft.com/office/powerpoint/2010/main" val="11287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4871" y="365126"/>
            <a:ext cx="3101788" cy="83614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СИМПТОМЫ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988839"/>
            <a:ext cx="9726706" cy="420548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Главные симптомы — полиурия и полидипсия. Объем мочи колеблется от нескольких литров в сутки при частичном центральном 76 несахарном диабете (с частичным дефицитом АДГ) до 20 литров в сутки при полном центральном несахарном диабете (с отсутствием АДГ), причем полиурия возникает, как правило, внезапно. Больные пьют очень много и обычно предпочитают холодные напитки. Если потребление жидкости ограничивают, то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 быстро возрастает и появляются симптомы повреждений ЦНС (раздражительность, заторможенность, атаксия, гипертермия и кома).</a:t>
            </a:r>
          </a:p>
        </p:txBody>
      </p:sp>
    </p:spTree>
    <p:extLst>
      <p:ext uri="{BB962C8B-B14F-4D97-AF65-F5344CB8AC3E}">
        <p14:creationId xmlns:p14="http://schemas.microsoft.com/office/powerpoint/2010/main" val="30755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988" y="365126"/>
            <a:ext cx="9726706" cy="84511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825625"/>
            <a:ext cx="9726706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1.Большой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объем мочи (как правило, &gt; 3 л/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мочи &lt; 200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мосмоль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/кг.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плазмы слегка повышена (степень повышения зависит от потребления жидкости).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Уровень АДГ в плазме понижен и не соответствует ее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Прежде всего дифференцируют центральный несахарный диабет,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и нервную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полидипсию.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Чтобы отличить центральный несахарный диабет от осмотического диуреза, определяют концентрацию осмотических средств (глюкоза,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маннитол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мочевина) в сыворотке и моче. Определение электролитов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креатинина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сыворотке позволяет исключить почечную недостаточность,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Сведения в анамнезе о недавней черепно-мозговой травме или операциях на головном мозге подтверждают диагноз центрального несахарного диабета.</a:t>
            </a:r>
          </a:p>
        </p:txBody>
      </p:sp>
    </p:spTree>
    <p:extLst>
      <p:ext uri="{BB962C8B-B14F-4D97-AF65-F5344CB8AC3E}">
        <p14:creationId xmlns:p14="http://schemas.microsoft.com/office/powerpoint/2010/main" val="422988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576" y="365126"/>
            <a:ext cx="2510118" cy="81821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5"/>
            <a:ext cx="9717741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лечения — возмещение дефицита АДГ.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Чаще всего используют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препарат АДГ пролонгированного действия. Антидиуретический эффект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длится 8—20 ч; вазопрессорный эффект минимален. Детям и взрослым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назначают в виде капель в нос или в виде аэрозоля для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интраназального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введения. Лучше всего начинать лечение вечером, чтобы подобрать наименьшую эффективную дозу, предотвращающую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никтурию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Обычно достаточно 5—10 мкг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1—2 раза в сутки. Для удобства ингалятор или пипетку калибруют для доз 5—20 мкг. Побочный эффект — головная боль (как правило, исчезает после снижения дозы). Если нельзя применять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интраназально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используют формы препарата для парентерального введения. </a:t>
            </a:r>
          </a:p>
        </p:txBody>
      </p:sp>
    </p:spTree>
    <p:extLst>
      <p:ext uri="{BB962C8B-B14F-4D97-AF65-F5344CB8AC3E}">
        <p14:creationId xmlns:p14="http://schemas.microsoft.com/office/powerpoint/2010/main" val="22728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825625"/>
            <a:ext cx="9726706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2. Для лечения частичного центрального несахарного диабета можно использовать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хлорпропамид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так как он не только усиливает действие АДГ на почечные канальцы, но и стимулирует секрецию АДГ.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Хлорпропамид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назначают внутрь в дозах 250—500 мг/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Эти дозы эффективны у 50—80% больных с частичным центральным несахарным диабетом. Опасный и частый побочный эффект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хлорпропамида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— гипогликемия.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Клофибрат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карбамазепин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стимулируют секрецию АДГ, поэтому их используют для лечения частичного центрального несахарного диабета.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Карбамазепин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также повышает чувствительность почек к АДГ.</a:t>
            </a:r>
          </a:p>
        </p:txBody>
      </p:sp>
    </p:spTree>
    <p:extLst>
      <p:ext uri="{BB962C8B-B14F-4D97-AF65-F5344CB8AC3E}">
        <p14:creationId xmlns:p14="http://schemas.microsoft.com/office/powerpoint/2010/main" val="392965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6"/>
            <a:ext cx="9735671" cy="84511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 err="1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Нефрогенный</a:t>
            </a:r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несахарный диабет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5"/>
            <a:ext cx="9735671" cy="300635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— это синдром гипотонической полиурии, обусловленной резистентностью почек к антидиуретическому действию АДГ. Полиурия возникает, когда чувствительность почек к АДГ снижается настолько, что физиологические концентрации АДГ не могут обеспечить концентрирование мочи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2588" y="4838388"/>
            <a:ext cx="2684680" cy="201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2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5"/>
            <a:ext cx="9717741" cy="9078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признаки: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27230090"/>
              </p:ext>
            </p:extLst>
          </p:nvPr>
        </p:nvGraphicFramePr>
        <p:xfrm>
          <a:off x="519952" y="1667435"/>
          <a:ext cx="9717741" cy="43942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017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2753" y="365125"/>
            <a:ext cx="2563906" cy="87200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Этиология.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488140"/>
            <a:ext cx="9735671" cy="499334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 центральный несахарный диабет,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может быть наследственным или приобретенным. Наследственный (семейный)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обусловлен мутацией гена рецептора АДГ типа V2 на Xq28. Заболевание наследуется рецессивно,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сцепленно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с X-хромосомой: у гемизиготных мужчин генетический дефект проявляется всегда, а у гетерозиготных женщин могут наблюдаться сильная жажда, потребление воды в ночное время и нарушение способности почек концентрировать мочу при ограничении жидкости. Наследственная форма болезни проявляется, как правило, уже у грудных детей. Возможные причины приобретенного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несахарного диабета: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серповидноклеточная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анемия, обструкция мочевых путей, а также прием лекарственных средств (например, лития,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демеклоциклина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метоксифлурана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16264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45506" y="219873"/>
            <a:ext cx="2510118" cy="82899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Патогенез.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407459"/>
            <a:ext cx="9735672" cy="501127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Главная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черта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несахарного диабета: пассивная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воды в дистальных канальцах и собирательных трубочках не усиливается под влиянием АДГ, что приводит 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гипостенурии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может быть обусловлен нарушением связывания АДГ с рецепторами типа V2, нарушением передачи сигнала от рецепторов либо обоими дефектами. При наследственном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несахарном диабете нарушена передача сигнала от рецепторов АДГ 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; продукция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ответ на действие АДГ снижена; число водных каналов в клетках дистальных канальцев и собирательных трубочек не увеличивается под действием АДГ.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стимулирует образование простагландина E2 и тем самым препятствует активации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Гиперкальциемия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уменьшает содержание растворенных веществ в мозговом веществе почек и блокирует взаимодействие рецепторов АДГ с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аденилатциклазой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2731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8899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Клиническая картина.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Наследственный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проявляется уже в грудном возрасте. В семейном анамнезе — случаи заболевания; полиурия не поддается лечению препаратами АДГ. Приобретенный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также устойчив к лечению АДГ.</a:t>
            </a:r>
          </a:p>
        </p:txBody>
      </p:sp>
    </p:spTree>
    <p:extLst>
      <p:ext uri="{BB962C8B-B14F-4D97-AF65-F5344CB8AC3E}">
        <p14:creationId xmlns:p14="http://schemas.microsoft.com/office/powerpoint/2010/main" val="81938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09647" y="365126"/>
            <a:ext cx="2545977" cy="746498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479176"/>
            <a:ext cx="9726706" cy="469778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несахарном диабете неэффективны ни препараты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АДГ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ни препараты, которые стимулируют секрецию АДГ или усиливают его действие на почки. Наиболее действенный метод лечения — назначение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диуретиков и умеренное ограничение потребления соли.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Тиазидные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диуретики можно использовать также при центральном несахарном диабете. Эти препараты блокируют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хлорида в дистальных извитых канальцах и тем самым слегка уменьшают содержание натрия в крови. В ответ на снижение концентрации натрия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воды в проксимальных отделах нефрона усиливается, а объем жидкости, поступающей в собирательные трубочки, уменьшается. Ограничение потребления соли усиливает эффект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тиазидных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диуретиков.</a:t>
            </a:r>
          </a:p>
        </p:txBody>
      </p:sp>
    </p:spTree>
    <p:extLst>
      <p:ext uri="{BB962C8B-B14F-4D97-AF65-F5344CB8AC3E}">
        <p14:creationId xmlns:p14="http://schemas.microsoft.com/office/powerpoint/2010/main" val="69061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988" y="365125"/>
            <a:ext cx="9735671" cy="9078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Несахарный диабет у беременных.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988839"/>
            <a:ext cx="9735671" cy="339432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преходящее состояние, обусловленное разрушением АДГ в крови плацентарными ферментами, например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цистиниламинопептидазой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Несахарному диабету у беременных свойственны признаки как центрального, так 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нефрогенного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несахарного диабета. Полиурия возникает обычно в III триместре, а после родов проходит без лечения. Уровень АДГ снижен. Полиурия не уменьшается при лечении вазопрессином или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аргипрессином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но поддается лечению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десмопрессином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972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4" y="365125"/>
            <a:ext cx="9726706" cy="9078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 гиперсекреции АДГ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825625"/>
            <a:ext cx="9726706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Лабораторная диагностика. </a:t>
            </a:r>
            <a:endParaRPr lang="ru-RU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признаки синдрома: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плазмы, разведение мочи ниже максимального.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мочи, как правило, превышает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плазмы. Концентрация АДГ в плазме превышает уровень, в норме соответствующий измеренной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плазмы. Функция надпочечников и щитовидной железы не нарушена; часто выявляется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гипоурикемия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056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563451"/>
            <a:ext cx="9762566" cy="59449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Дифференциальная диагностика. </a:t>
            </a:r>
            <a:endParaRPr lang="ru-RU" sz="2200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Диагноз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синдрома гиперсекреции АДГ устанавливают, если у больного обнаружена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фоне разведения мочи ниже максимального. Исключают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болезни щитовидной железы, надпочечников, печени, сердца и почек. У больных с тяжелой сердечной недостаточностью, почечной недостаточностью и циррозом печени с асцитом, а также после введения больших объемов гипотонических растворов обычно развивается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разведения.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Концентрация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натрия в моче, как правило, не превышает 20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мэкв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/л, а экскреция натрия — 1%. При синдроме гиперсекреции АДГ и почечной недостаточности уровень натрия в моче превышает 20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мэкв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/л, а его экскреция выше 1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%.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анамнезе могут встретиться сведения о значительной потере жидкости или о приеме диуретиков. У больных с синдромом гиперсекреции АДГ ограничение жидкости до 600—800 мл/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протяжении 2—3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должно приводить к снижению веса на 1,8—2,7 кг, исчезновению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 прекращению потери натрия с мочой. </a:t>
            </a:r>
          </a:p>
        </p:txBody>
      </p:sp>
    </p:spTree>
    <p:extLst>
      <p:ext uri="{BB962C8B-B14F-4D97-AF65-F5344CB8AC3E}">
        <p14:creationId xmlns:p14="http://schemas.microsoft.com/office/powerpoint/2010/main" val="244681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576" y="365125"/>
            <a:ext cx="2528048" cy="1006475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417424" cy="20112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лечения — нормализация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осмоляльности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плазмы и устранение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гипергидратации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Тактика лечения зависит от скорости развития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гипонатриемии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(острая или хроническая), концентрации натрия в сыворотке и состояния больного.</a:t>
            </a:r>
          </a:p>
        </p:txBody>
      </p:sp>
    </p:spTree>
    <p:extLst>
      <p:ext uri="{BB962C8B-B14F-4D97-AF65-F5344CB8AC3E}">
        <p14:creationId xmlns:p14="http://schemas.microsoft.com/office/powerpoint/2010/main" val="422850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882" y="365126"/>
            <a:ext cx="9699812" cy="8899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Нарушения секреции пролактина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882" y="1825625"/>
            <a:ext cx="9699812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приводит к нарушениям половой функции. У женщин наблюдаются нарушения менструального цикла (аменорея,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олигоменорея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ановуляторные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циклы, укорочение лютеиновой фазы, бесплодие); у мужчин снижаются половое влечение и потенция, развиваются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олигозооспермия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бесплодие. Все эти нарушения обусловлены тем, что избыток пролактина подавляет импульсную секрецию </a:t>
            </a:r>
            <a:r>
              <a:rPr lang="ru-RU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38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4" y="365125"/>
            <a:ext cx="9726706" cy="10333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 err="1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Гиперпролактинемия</a:t>
            </a:r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у женщин с нормальной функцией щитовидной железы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932039"/>
            <a:ext cx="9726706" cy="4576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Для физиологического торможения секреции пролактина необходимы: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marL="514350" indent="-514350" algn="just">
              <a:buAutoNum type="arabicPeriod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Секреция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дофамина гипоталамусом.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Доставка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дофамина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по воротной системе гипофиза.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Связывание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дофамина с рецепторами 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клетках. </a:t>
            </a: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Многие лекарственные средства, применяемые для лечения артериальной гипертонии, тошноты и рвоты, атонии желудка, психических расстройств, вызывают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снижая содержание дофамина в гипоталамусе, блокируя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рецепторы или противодействуя торможению секреции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пролактина.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Если у женщины с бесплодием или нарушением менструального цикла или у мужчины с импотенцией или бесплодием выявлена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необходимо более детальное обследование.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238260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576" y="365126"/>
            <a:ext cx="2519083" cy="81821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Диагностика.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646331"/>
            <a:ext cx="9726706" cy="26208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Собирают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анамнез и проводят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физикальное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исследование. Исключают ятрогенные и другие неспецифические причины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подозрении на первичное заболевание гипоталамуса или гипофиза проводят визуализацию и оценивают функцию этих органов.</a:t>
            </a:r>
          </a:p>
        </p:txBody>
      </p:sp>
    </p:spTree>
    <p:extLst>
      <p:ext uri="{BB962C8B-B14F-4D97-AF65-F5344CB8AC3E}">
        <p14:creationId xmlns:p14="http://schemas.microsoft.com/office/powerpoint/2010/main" val="161510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576" y="383055"/>
            <a:ext cx="2528048" cy="997510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МРТ и КТ.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9" y="1762872"/>
            <a:ext cx="9744636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аксиальной проекции удается хорошо визуализировать гипофиз и гипоталамус и выявить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гипофиза 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краниофарингиому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микропролактиномы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 имеют вид небольших (&lt; 10 мм) участков пониженной прозрачности и обычно локализуются в боковых отделах гипофиза.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Макроаденомы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) часто достигают размеров &gt; 10 мм и растут вверх, сдавливая зрительный перекрест; вбок, проникая в пещеристые синусы; или вниз, разрушая дно турецкого седла.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Краниофарингиомы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вызывают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нарушая транспорт дофамина из гипоталамуса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Они представляют собой кистозные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обызвествленные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объемные образования, расположенные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супраселлярно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Если новообразование не обнаружено, устанавливают диагноз идиопатической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645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5"/>
            <a:ext cx="9717741" cy="1006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резерва гормонов </a:t>
            </a:r>
            <a:r>
              <a:rPr lang="ru-RU" sz="2800" b="1" dirty="0" err="1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аденогипофиза</a:t>
            </a:r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заболеваниях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(особенно —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макропролактиномах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часто сочетается с другими формами дисфункции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 том числе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гипофизарнонадпочечниковой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гипофизарно-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недостаточностью. В таких случаях с помощью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стимуляционных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проб оценивают резерв АКТГ и ТТГ (см. гл. 6 и гл. 29) и при необходимости начинают заместительную терапию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левотироксином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479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7" y="2193178"/>
            <a:ext cx="9726705" cy="24774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женщин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определяют уровни ЛГ, ФСГ и эстрогенов, поскольку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нередко сочетается с синдромом поликистозных яичников. У некоторых больных после нормализации уровня пролактина восстанавливаются овуляции. Остальным для полного восстановления половой функции показано лечение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кломифеном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116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516777"/>
            <a:ext cx="9735671" cy="54895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У мужчин с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гиперпролактинемией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уровни ЛГ, ФСГ и тестостерона могут быть нормальным или сниженными.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Гиперпролактинемия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угнетает функцию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гипоталамогипофизарно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-гонадной системы, и концентрация тестостерона в сыворотке падает до уровня, характерного для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Заместительная терапия тестостероном не восстанавливает потенцию у мужчин с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гиперпролактинемическим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гипогонадизмом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Напротив, нормализация уровня пролактина может восстановить функцию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гипоталамогипофизарно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-гонадной системы и секрецию эндогенного тестостерона. В этом случае можно обойтись без лечения андрогенами. Дополнительное лечение тестостероном оправдано и эффективно только в том случае, когда после нормализации уровня пролактина секреция тестостерона остается недостаточной.</a:t>
            </a:r>
          </a:p>
        </p:txBody>
      </p:sp>
    </p:spTree>
    <p:extLst>
      <p:ext uri="{BB962C8B-B14F-4D97-AF65-F5344CB8AC3E}">
        <p14:creationId xmlns:p14="http://schemas.microsoft.com/office/powerpoint/2010/main" val="170165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88" y="1825625"/>
            <a:ext cx="9726706" cy="20291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Стимуляционные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пробы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леводофой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хлорпромазином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супрессивная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проба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(ингибитор секреции пролактина) не позволяют отличить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пролактиному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 идиопатической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гиперпролактинемии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436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7576" y="365126"/>
            <a:ext cx="2510118" cy="943722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5"/>
            <a:ext cx="9717741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 начальном этапе средство выбора —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Препарат подавляет секрецию пролактина и вызывает регрессию микро-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макропролактином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1. Механизм действия и дозы.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— стимулятор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рецепторов, действующий: а. На уровне гипоталамуса (замедляет разрушение дофамина). 105 б. На уровне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лактотропных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клеток (связывается с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дофаминовыми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рецепторами и снижает продукцию пролактина). Начальные дозы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для нормализации уровня пролактина: 1,25 или 2,5 мг/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внутрь, перед сном. Чтобы предупредить побочные эффекты, препарат принимают во время еды. В дальнейшем для поддержания нормального уровня пролактина обычно требуется принимать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дозе 2,5 мг 2 раза в сутки. </a:t>
            </a:r>
          </a:p>
        </p:txBody>
      </p:sp>
    </p:spTree>
    <p:extLst>
      <p:ext uri="{BB962C8B-B14F-4D97-AF65-F5344CB8AC3E}">
        <p14:creationId xmlns:p14="http://schemas.microsoft.com/office/powerpoint/2010/main" val="22769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4" y="365125"/>
            <a:ext cx="9726706" cy="78235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 err="1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Гипопролактинемия</a:t>
            </a:r>
            <a:endParaRPr lang="ru-RU" sz="2800" b="1" dirty="0">
              <a:ln w="0"/>
              <a:solidFill>
                <a:schemeClr val="dk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825625"/>
            <a:ext cx="9726706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Торможение секреции пролактина дофамином очень редко бывает причиной падения концентрации пролактина ниже уровня чувствительности РИА или ИФА. Отсутствие или резкое снижение секреции пролактина характерно для синдрома Шихана (послеродового инфаркта гипофиза) и для изолированного дефицита гонадотропных гормонов. У здоровых мужчин-добровольцев падение уровня пролактина в сыворотке после введения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бромокриптина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привело к угнетению сперматогенеза и к снижению базальной и стимулируемой ЛГ и ФСГ секреции тестостерона. По-видимому, для поддержания нормальной функции яичек в крови должна сохраняться некоторая минимальная концентрация пролактина.</a:t>
            </a:r>
          </a:p>
        </p:txBody>
      </p:sp>
    </p:spTree>
    <p:extLst>
      <p:ext uri="{BB962C8B-B14F-4D97-AF65-F5344CB8AC3E}">
        <p14:creationId xmlns:p14="http://schemas.microsoft.com/office/powerpoint/2010/main" val="185029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5"/>
            <a:ext cx="9717741" cy="80028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Синдром Шихана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Послеродовой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инфаркт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гипофиза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возникает, когда роды осложняются массивным кровотечением с артериальной гипотонией. Во время беременности размеры гипофиза увеличиваются, но кровоснабжение его не усиливается. Если послеродовое кровотечение вызывает артериальную гипотонию, гипофизарный кровоток резко падает и развиваются гипоксия и некроз гипофиза. В результате может быть поражен весь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но чаще всего повреждаются именно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лактотропные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клетки. Из-за отсутствия пролактина становится невозможным грудное вскармливание.</a:t>
            </a:r>
          </a:p>
        </p:txBody>
      </p:sp>
    </p:spTree>
    <p:extLst>
      <p:ext uri="{BB962C8B-B14F-4D97-AF65-F5344CB8AC3E}">
        <p14:creationId xmlns:p14="http://schemas.microsoft.com/office/powerpoint/2010/main" val="84408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953" y="365125"/>
            <a:ext cx="9717741" cy="8809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Нервная анорексия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5"/>
            <a:ext cx="9717741" cy="23250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Нервная анорексия была впервые описана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Мортоном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1689 г. Это тяжелая болезнь; летальность достигает 15%. Нервную анорексию считают преимущественно психическим заболеванием с многочисленными соматическими проявлениями.</a:t>
            </a:r>
          </a:p>
        </p:txBody>
      </p:sp>
    </p:spTree>
    <p:extLst>
      <p:ext uri="{BB962C8B-B14F-4D97-AF65-F5344CB8AC3E}">
        <p14:creationId xmlns:p14="http://schemas.microsoft.com/office/powerpoint/2010/main" val="60790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94372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Эпидемиология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825625"/>
            <a:ext cx="9717741" cy="344562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Нервная анорексия чаще всего (в 95% случаев) встречается у девочек и женщин.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Возраст больных — от 12 до 30 лет, причем в этой возрастной группе заболеваемость среди женщин достигает 1:200. Нервной анорексией чаще страдают девушки и неработающие женщины из материально обеспеченных слоев общества. Заболеваемость нервной анорексией постепенно растет.</a:t>
            </a:r>
          </a:p>
        </p:txBody>
      </p:sp>
    </p:spTree>
    <p:extLst>
      <p:ext uri="{BB962C8B-B14F-4D97-AF65-F5344CB8AC3E}">
        <p14:creationId xmlns:p14="http://schemas.microsoft.com/office/powerpoint/2010/main" val="370724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18" y="365126"/>
            <a:ext cx="9717741" cy="9024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b="1" dirty="0">
                <a:ln w="0"/>
                <a:solidFill>
                  <a:schemeClr val="dk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918" y="1697835"/>
            <a:ext cx="9717741" cy="492679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Низкая СОЭ.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Гипокалиемический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ацидоз (указывает на искусственно вызываемую рвоту).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Отсутствие изменений стула, характерных для нарушенного всасывания.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VI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Течение и прогноз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Частота выздоровления: 25—75%.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Осложнения длительного голодания: инфекция, остеопороз.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Смертность при нервной анорексии колеблется между 3 и 15%. Смерть может быть вызвана метаболическими и иммунологическими осложнениями голодания. Нередко больные нервной анорексией кончают жизнь самоубийством.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При длительном течении часто развивается депрессия.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Критерии неблагоприятного прогноза: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Неоднократные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госпитализации.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Значительная потеря веса к моменту установления диагноза.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Длительное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течение болезни.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Начало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болезни в позднем возрасте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14350" indent="-514350" algn="just"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Напряженные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отношения в семье.</a:t>
            </a:r>
          </a:p>
        </p:txBody>
      </p:sp>
    </p:spTree>
    <p:extLst>
      <p:ext uri="{BB962C8B-B14F-4D97-AF65-F5344CB8AC3E}">
        <p14:creationId xmlns:p14="http://schemas.microsoft.com/office/powerpoint/2010/main" val="147671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36541" y="365125"/>
            <a:ext cx="2510118" cy="755463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800" dirty="0">
                <a:solidFill>
                  <a:schemeClr val="l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4" y="1825625"/>
            <a:ext cx="9726706" cy="435133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лечения: восстановление нормального веса больного и психологическая коррекция его отношения к питанию. Поскольку больные, несмотря на предписания врача, уклоняются от потребления высококалорийной пищи, необходимо постоянно следить за весом больного. Лечение нервной анорексии включает психологическую поддержку, поведенческую психотерапию и медикаментозное лечение. Тяжелые осложнения нервной анорексии требуют главным образом медикаментозного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212012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28919" y="624748"/>
            <a:ext cx="9726706" cy="9839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800" b="1">
                <a:ln w="0"/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dirty="0"/>
              <a:t>Литература: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28920" y="1953104"/>
            <a:ext cx="9726706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Н. Лавин (ред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Эндокринология. Москва, «Практика»,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1999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</a:p>
        </p:txBody>
      </p:sp>
    </p:spTree>
    <p:extLst>
      <p:ext uri="{BB962C8B-B14F-4D97-AF65-F5344CB8AC3E}">
        <p14:creationId xmlns:p14="http://schemas.microsoft.com/office/powerpoint/2010/main" val="260138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5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5" id="{C2414553-BCFF-4F51-AEF3-B0531D393E1A}" vid="{4063B72B-483E-4907-B8C2-4E7F6C7AAD9D}"/>
    </a:ext>
  </a:extLst>
</a:theme>
</file>

<file path=ppt/theme/themeOverride1.xml><?xml version="1.0" encoding="utf-8"?>
<a:themeOverride xmlns:a="http://schemas.openxmlformats.org/drawingml/2006/main">
  <a:clrScheme name="Custom 5">
    <a:dk1>
      <a:srgbClr val="282F39"/>
    </a:dk1>
    <a:lt1>
      <a:srgbClr val="FFFFFF"/>
    </a:lt1>
    <a:dk2>
      <a:srgbClr val="000000"/>
    </a:dk2>
    <a:lt2>
      <a:srgbClr val="EEEEEE"/>
    </a:lt2>
    <a:accent1>
      <a:srgbClr val="C2C923"/>
    </a:accent1>
    <a:accent2>
      <a:srgbClr val="42AFB6"/>
    </a:accent2>
    <a:accent3>
      <a:srgbClr val="074D67"/>
    </a:accent3>
    <a:accent4>
      <a:srgbClr val="CB1B4A"/>
    </a:accent4>
    <a:accent5>
      <a:srgbClr val="FCB414"/>
    </a:accent5>
    <a:accent6>
      <a:srgbClr val="007A7D"/>
    </a:accent6>
    <a:hlink>
      <a:srgbClr val="1EB7EF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623</TotalTime>
  <Words>6924</Words>
  <Application>Microsoft Office PowerPoint</Application>
  <PresentationFormat>Широкоэкранный</PresentationFormat>
  <Paragraphs>233</Paragraphs>
  <Slides>81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Calibri Light</vt:lpstr>
      <vt:lpstr>Times New Roman</vt:lpstr>
      <vt:lpstr>Тема25</vt:lpstr>
      <vt:lpstr>Lecture_2 Disorders of the hypothalamic-pituitary system.</vt:lpstr>
      <vt:lpstr> ПЛАН:</vt:lpstr>
      <vt:lpstr>Гормоны аденогипофиза</vt:lpstr>
      <vt:lpstr>Презентация PowerPoint</vt:lpstr>
      <vt:lpstr>Пролактин</vt:lpstr>
      <vt:lpstr>Семейство гликопротеидных гормонов</vt:lpstr>
      <vt:lpstr>ЛГ и ФСГ</vt:lpstr>
      <vt:lpstr>ТТГ</vt:lpstr>
      <vt:lpstr>Семейство производных проопиомеланокортина.</vt:lpstr>
      <vt:lpstr>Презентация PowerPoint</vt:lpstr>
      <vt:lpstr>Регуляция секреции гормонов аденогипофиза</vt:lpstr>
      <vt:lpstr>Либерины и статины. Секреторная активность клеток аденогипофиза зависит не только от уровня гормонов эндокринных желез-мишеней. Важнейшую роль в регуляции секреции аденогипофизарных гормонов играет гипоталамус. В ядрах гипоталамуса образуются пептидные гормоны — либерины и статины, поступающие в воротную систему гипофиза:</vt:lpstr>
      <vt:lpstr>Гипопитуитаризм</vt:lpstr>
      <vt:lpstr>Принципы лабораторной диагностики</vt:lpstr>
      <vt:lpstr>Презентация PowerPoint</vt:lpstr>
      <vt:lpstr>Стимуляционные пробы.</vt:lpstr>
      <vt:lpstr>Оценка секреции пролактина.</vt:lpstr>
      <vt:lpstr>Оценка секреции ТТГ.</vt:lpstr>
      <vt:lpstr>Оценка секреции ЛГ и ФСГ</vt:lpstr>
      <vt:lpstr>Оценка секреции АКТГ.</vt:lpstr>
      <vt:lpstr>Для выявления хронического дефицита АКТГ, а также для оценки резерва АКТГ и сохранности гипоталамо-гипофизарно-надпочечниковой системы используют стимуляционные пробы.</vt:lpstr>
      <vt:lpstr>Презентация PowerPoint</vt:lpstr>
      <vt:lpstr>Лечение </vt:lpstr>
      <vt:lpstr>Акромегалия</vt:lpstr>
      <vt:lpstr>Главные признаки акромегалии</vt:lpstr>
      <vt:lpstr>Другие признаки</vt:lpstr>
      <vt:lpstr>Диагностика. Характерный внешний вид и анамнез позволяют сразу заподозрить акромегалию. Для подтверждения диагноза проводят следующие лабораторные исследования.</vt:lpstr>
      <vt:lpstr>Продолжение</vt:lpstr>
      <vt:lpstr>Лечение</vt:lpstr>
      <vt:lpstr>Для лечения акромегалии предлагалось множество лекарственных средств, но в настоящее время используют только бромокриптин (длительный ежедневный прием внутрь) и октреотид (п/к инъекции).</vt:lpstr>
      <vt:lpstr>Октреотид</vt:lpstr>
      <vt:lpstr>Критерии эффективности лечения:</vt:lpstr>
      <vt:lpstr>Пролактинома</vt:lpstr>
      <vt:lpstr>Диагностика</vt:lpstr>
      <vt:lpstr>Лабораторная диагностика.</vt:lpstr>
      <vt:lpstr>Стимуляционные пробы.</vt:lpstr>
      <vt:lpstr>Лечение</vt:lpstr>
      <vt:lpstr>Радикальные методы.</vt:lpstr>
      <vt:lpstr>Бромокриптин и беременность.</vt:lpstr>
      <vt:lpstr>Лечение бромокриптином</vt:lpstr>
      <vt:lpstr>ТТГ-секретирующая аденома.</vt:lpstr>
      <vt:lpstr>АКТГ-секретирующая аденома.</vt:lpstr>
      <vt:lpstr>Опухоли, секретирующие гонадотропные гормоны.</vt:lpstr>
      <vt:lpstr>Гиперплазия гипофиза.</vt:lpstr>
      <vt:lpstr>Синдром пустого турецкого седла</vt:lpstr>
      <vt:lpstr>Лечение.</vt:lpstr>
      <vt:lpstr>Нарушения секреции и действия антидиуретического гормона</vt:lpstr>
      <vt:lpstr>Регуляция секреции</vt:lpstr>
      <vt:lpstr>Жажда и секреция АДГ</vt:lpstr>
      <vt:lpstr>Несахарный диабет</vt:lpstr>
      <vt:lpstr>Центральный несахарный диабет (нейрогенный несахарный диабет)</vt:lpstr>
      <vt:lpstr>СИМПТОМЫ</vt:lpstr>
      <vt:lpstr>Лабораторная диагностика</vt:lpstr>
      <vt:lpstr>Лечение</vt:lpstr>
      <vt:lpstr>Презентация PowerPoint</vt:lpstr>
      <vt:lpstr>Нефрогенный несахарный диабет</vt:lpstr>
      <vt:lpstr>Основные признаки:</vt:lpstr>
      <vt:lpstr>Этиология.</vt:lpstr>
      <vt:lpstr>Патогенез.</vt:lpstr>
      <vt:lpstr>Клиническая картина.</vt:lpstr>
      <vt:lpstr>Лечение.</vt:lpstr>
      <vt:lpstr>Несахарный диабет у беременных.</vt:lpstr>
      <vt:lpstr>Синдром гиперсекреции АДГ</vt:lpstr>
      <vt:lpstr>Презентация PowerPoint</vt:lpstr>
      <vt:lpstr>Лечение.</vt:lpstr>
      <vt:lpstr>Нарушения секреции пролактина</vt:lpstr>
      <vt:lpstr>Гиперпролактинемия у женщин с нормальной функцией щитовидной железы</vt:lpstr>
      <vt:lpstr>Диагностика.</vt:lpstr>
      <vt:lpstr>МРТ и КТ.</vt:lpstr>
      <vt:lpstr>Оценка резерва гормонов аденогипофиза.</vt:lpstr>
      <vt:lpstr>Презентация PowerPoint</vt:lpstr>
      <vt:lpstr>Презентация PowerPoint</vt:lpstr>
      <vt:lpstr>Презентация PowerPoint</vt:lpstr>
      <vt:lpstr>Лечение</vt:lpstr>
      <vt:lpstr>Гипопролактинемия</vt:lpstr>
      <vt:lpstr>Синдром Шихана</vt:lpstr>
      <vt:lpstr>Нервная анорексия</vt:lpstr>
      <vt:lpstr>Эпидемиология</vt:lpstr>
      <vt:lpstr>Лабораторная диагностика</vt:lpstr>
      <vt:lpstr>Лечение.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Rayyona</dc:creator>
  <cp:lastModifiedBy>Учетная запись Майкрософт</cp:lastModifiedBy>
  <cp:revision>57</cp:revision>
  <dcterms:created xsi:type="dcterms:W3CDTF">2022-03-21T10:16:19Z</dcterms:created>
  <dcterms:modified xsi:type="dcterms:W3CDTF">2022-04-04T10:46:45Z</dcterms:modified>
</cp:coreProperties>
</file>