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3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37" r:id="rId72"/>
    <p:sldId id="338" r:id="rId73"/>
    <p:sldId id="326" r:id="rId74"/>
    <p:sldId id="327" r:id="rId75"/>
    <p:sldId id="328" r:id="rId76"/>
    <p:sldId id="329" r:id="rId77"/>
    <p:sldId id="330" r:id="rId78"/>
    <p:sldId id="331" r:id="rId79"/>
    <p:sldId id="332" r:id="rId80"/>
    <p:sldId id="333" r:id="rId81"/>
    <p:sldId id="334" r:id="rId82"/>
    <p:sldId id="335" r:id="rId83"/>
    <p:sldId id="339" r:id="rId84"/>
    <p:sldId id="340" r:id="rId8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B0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806" y="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89D3-6A3D-41AD-A44C-847882711C9A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C68C-0F2D-4765-82E7-AD973B62B4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046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89D3-6A3D-41AD-A44C-847882711C9A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C68C-0F2D-4765-82E7-AD973B62B4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02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89D3-6A3D-41AD-A44C-847882711C9A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C68C-0F2D-4765-82E7-AD973B62B4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69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89D3-6A3D-41AD-A44C-847882711C9A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C68C-0F2D-4765-82E7-AD973B62B4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45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89D3-6A3D-41AD-A44C-847882711C9A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C68C-0F2D-4765-82E7-AD973B62B4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24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89D3-6A3D-41AD-A44C-847882711C9A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C68C-0F2D-4765-82E7-AD973B62B4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613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89D3-6A3D-41AD-A44C-847882711C9A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C68C-0F2D-4765-82E7-AD973B62B4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70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89D3-6A3D-41AD-A44C-847882711C9A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C68C-0F2D-4765-82E7-AD973B62B4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792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89D3-6A3D-41AD-A44C-847882711C9A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C68C-0F2D-4765-82E7-AD973B62B4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1748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89D3-6A3D-41AD-A44C-847882711C9A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C68C-0F2D-4765-82E7-AD973B62B4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05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89D3-6A3D-41AD-A44C-847882711C9A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C68C-0F2D-4765-82E7-AD973B62B4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211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789D3-6A3D-41AD-A44C-847882711C9A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6C68C-0F2D-4765-82E7-AD973B62B4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9726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/>
              <a:t>Lecture </a:t>
            </a:r>
            <a:r>
              <a:rPr lang="ru-RU" dirty="0" smtClean="0"/>
              <a:t>№</a:t>
            </a:r>
            <a:r>
              <a:rPr lang="en-US" dirty="0" smtClean="0"/>
              <a:t>3</a:t>
            </a:r>
            <a:r>
              <a:rPr lang="ru-RU" dirty="0" smtClean="0"/>
              <a:t>: </a:t>
            </a:r>
            <a:r>
              <a:rPr lang="en-US" dirty="0" smtClean="0"/>
              <a:t>Diseases </a:t>
            </a:r>
            <a:r>
              <a:rPr lang="en-US" dirty="0"/>
              <a:t>of the adrenal glands. </a:t>
            </a:r>
            <a:r>
              <a:rPr lang="en-US" dirty="0" err="1"/>
              <a:t>Pheochromocytoma</a:t>
            </a:r>
            <a:r>
              <a:rPr lang="en-US" dirty="0"/>
              <a:t>. </a:t>
            </a:r>
            <a:r>
              <a:rPr lang="en-US" dirty="0" err="1"/>
              <a:t>Neuroblastoma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Lecturer: </a:t>
            </a:r>
            <a:r>
              <a:rPr lang="en-US" dirty="0" err="1" smtClean="0"/>
              <a:t>Aysacheva</a:t>
            </a:r>
            <a:r>
              <a:rPr lang="en-US" dirty="0" smtClean="0"/>
              <a:t> </a:t>
            </a:r>
            <a:r>
              <a:rPr lang="en-US" dirty="0" err="1" smtClean="0"/>
              <a:t>Maftunabonu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Andijan</a:t>
            </a:r>
            <a:r>
              <a:rPr lang="en-US" dirty="0" smtClean="0"/>
              <a:t> state medical institute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896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План лекции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/>
              <a:t>Болезни коры </a:t>
            </a:r>
            <a:r>
              <a:rPr lang="ru-RU" dirty="0" smtClean="0"/>
              <a:t>надпочечников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Надпочечниковая недостаточность</a:t>
            </a:r>
            <a:r>
              <a:rPr lang="ru-RU" dirty="0" smtClean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err="1" smtClean="0"/>
              <a:t>Феохромоцитома</a:t>
            </a: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r>
              <a:rPr lang="ru-RU" dirty="0" err="1" smtClean="0"/>
              <a:t>Нейробластома</a:t>
            </a: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Врожденная гиперплазия коры надпочечников </a:t>
            </a:r>
          </a:p>
        </p:txBody>
      </p:sp>
    </p:spTree>
    <p:extLst>
      <p:ext uri="{BB962C8B-B14F-4D97-AF65-F5344CB8AC3E}">
        <p14:creationId xmlns:p14="http://schemas.microsoft.com/office/powerpoint/2010/main" val="41700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200" dirty="0"/>
              <a:t>Под названием «синдром </a:t>
            </a:r>
            <a:r>
              <a:rPr lang="ru-RU" sz="3200" dirty="0" err="1"/>
              <a:t>Кушинга</a:t>
            </a:r>
            <a:r>
              <a:rPr lang="ru-RU" sz="3200" dirty="0"/>
              <a:t>» объединяют заболевания, обусловленные </a:t>
            </a:r>
            <a:r>
              <a:rPr lang="ru-RU" sz="3200" dirty="0" err="1"/>
              <a:t>гиперкортизолемией</a:t>
            </a:r>
            <a:r>
              <a:rPr lang="ru-RU" sz="3200" dirty="0"/>
              <a:t>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Классификация</a:t>
            </a:r>
          </a:p>
          <a:p>
            <a:pPr marL="0" indent="0" algn="just">
              <a:buNone/>
            </a:pPr>
            <a:r>
              <a:rPr lang="ru-RU" dirty="0" smtClean="0"/>
              <a:t>Выделяют 2 вида синдрома </a:t>
            </a:r>
            <a:r>
              <a:rPr lang="ru-RU" dirty="0" err="1" smtClean="0"/>
              <a:t>Кушинга</a:t>
            </a:r>
            <a:r>
              <a:rPr lang="ru-RU" dirty="0" smtClean="0"/>
              <a:t> </a:t>
            </a:r>
          </a:p>
          <a:p>
            <a:r>
              <a:rPr lang="ru-RU" b="1" i="1" dirty="0" smtClean="0"/>
              <a:t>Эндогенный </a:t>
            </a:r>
            <a:r>
              <a:rPr lang="ru-RU" b="1" i="1" dirty="0"/>
              <a:t>синдром </a:t>
            </a:r>
            <a:r>
              <a:rPr lang="ru-RU" b="1" i="1" dirty="0" err="1"/>
              <a:t>Кушинга</a:t>
            </a:r>
            <a:r>
              <a:rPr lang="ru-RU" b="1" i="1" dirty="0"/>
              <a:t> </a:t>
            </a:r>
            <a:endParaRPr lang="ru-RU" b="1" i="1" dirty="0" smtClean="0"/>
          </a:p>
          <a:p>
            <a:pPr algn="ctr"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FF0000"/>
                </a:solidFill>
              </a:rPr>
              <a:t>Гипофизарный </a:t>
            </a:r>
            <a:r>
              <a:rPr lang="ru-RU" dirty="0">
                <a:solidFill>
                  <a:srgbClr val="FF0000"/>
                </a:solidFill>
              </a:rPr>
              <a:t>синдром </a:t>
            </a:r>
            <a:r>
              <a:rPr lang="ru-RU" dirty="0" err="1" smtClean="0">
                <a:solidFill>
                  <a:srgbClr val="FF0000"/>
                </a:solidFill>
              </a:rPr>
              <a:t>Кушинга</a:t>
            </a:r>
            <a:endParaRPr lang="ru-RU" dirty="0" smtClean="0">
              <a:solidFill>
                <a:srgbClr val="FF0000"/>
              </a:solidFill>
            </a:endParaRPr>
          </a:p>
          <a:p>
            <a:pPr algn="ctr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FF0000"/>
                </a:solidFill>
              </a:rPr>
              <a:t>Надпочечниковый синдром </a:t>
            </a:r>
            <a:r>
              <a:rPr lang="ru-RU" dirty="0" err="1">
                <a:solidFill>
                  <a:srgbClr val="FF0000"/>
                </a:solidFill>
              </a:rPr>
              <a:t>Кушинга</a:t>
            </a:r>
            <a:r>
              <a:rPr lang="ru-RU" dirty="0">
                <a:solidFill>
                  <a:srgbClr val="FF0000"/>
                </a:solidFill>
              </a:rPr>
              <a:t> </a:t>
            </a:r>
            <a:endParaRPr lang="ru-RU" dirty="0" smtClean="0">
              <a:solidFill>
                <a:srgbClr val="FF0000"/>
              </a:solidFill>
            </a:endParaRPr>
          </a:p>
          <a:p>
            <a:pPr algn="ctr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FF0000"/>
                </a:solidFill>
              </a:rPr>
              <a:t>Эктопический синдром </a:t>
            </a:r>
            <a:r>
              <a:rPr lang="ru-RU" dirty="0" err="1" smtClean="0">
                <a:solidFill>
                  <a:srgbClr val="FF0000"/>
                </a:solidFill>
              </a:rPr>
              <a:t>Кушинга</a:t>
            </a:r>
            <a:endParaRPr lang="ru-RU" dirty="0" smtClean="0">
              <a:solidFill>
                <a:srgbClr val="FF0000"/>
              </a:solidFill>
            </a:endParaRPr>
          </a:p>
          <a:p>
            <a:r>
              <a:rPr lang="ru-RU" b="1" i="1" dirty="0" smtClean="0"/>
              <a:t>Экзогенный </a:t>
            </a:r>
            <a:r>
              <a:rPr lang="ru-RU" b="1" i="1" dirty="0"/>
              <a:t>синдром </a:t>
            </a:r>
            <a:r>
              <a:rPr lang="ru-RU" b="1" i="1" dirty="0" err="1"/>
              <a:t>Кушинга</a:t>
            </a:r>
            <a:endParaRPr lang="ru-RU" b="1" i="1" dirty="0" smtClean="0"/>
          </a:p>
        </p:txBody>
      </p:sp>
    </p:spTree>
    <p:extLst>
      <p:ext uri="{BB962C8B-B14F-4D97-AF65-F5344CB8AC3E}">
        <p14:creationId xmlns:p14="http://schemas.microsoft.com/office/powerpoint/2010/main" val="252051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>Гипофизарный синдром </a:t>
            </a:r>
            <a:r>
              <a:rPr lang="ru-RU" dirty="0" err="1"/>
              <a:t>Кушинга</a:t>
            </a:r>
            <a:r>
              <a:rPr lang="ru-RU" dirty="0"/>
              <a:t> (болезнь </a:t>
            </a:r>
            <a:r>
              <a:rPr lang="ru-RU" dirty="0" err="1"/>
              <a:t>Кушинга</a:t>
            </a:r>
            <a:r>
              <a:rPr lang="ru-RU" dirty="0"/>
              <a:t>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обусловлен </a:t>
            </a:r>
            <a:r>
              <a:rPr lang="ru-RU" dirty="0"/>
              <a:t>нерегулируемой избыточной секрецией АКТГ в </a:t>
            </a:r>
            <a:r>
              <a:rPr lang="ru-RU" dirty="0" err="1"/>
              <a:t>аденогипофизе</a:t>
            </a:r>
            <a:r>
              <a:rPr lang="ru-RU" dirty="0"/>
              <a:t>. Избыток АКТГ стимулирует продукцию </a:t>
            </a:r>
            <a:r>
              <a:rPr lang="ru-RU" dirty="0" err="1"/>
              <a:t>глюкокортикоидов</a:t>
            </a:r>
            <a:r>
              <a:rPr lang="ru-RU" dirty="0"/>
              <a:t> в коре надпочечников, что приводит к </a:t>
            </a:r>
            <a:r>
              <a:rPr lang="ru-RU" dirty="0" err="1"/>
              <a:t>гиперкортизолемии</a:t>
            </a:r>
            <a:r>
              <a:rPr lang="ru-RU" dirty="0"/>
              <a:t>. По данным патологоанатомических исследований, источником АКТГ в 90% случаев является </a:t>
            </a:r>
            <a:r>
              <a:rPr lang="ru-RU" dirty="0" err="1"/>
              <a:t>микроаденома</a:t>
            </a:r>
            <a:r>
              <a:rPr lang="ru-RU" dirty="0"/>
              <a:t>, в 5—7% случаев — </a:t>
            </a:r>
            <a:r>
              <a:rPr lang="ru-RU" dirty="0" err="1"/>
              <a:t>макроаденома</a:t>
            </a:r>
            <a:r>
              <a:rPr lang="ru-RU" dirty="0"/>
              <a:t>, а в остальных случаях обнаруживается гиперплазия кортикотропных клеток. Большинство исследователей считают, что АКТГ-секретирующие аденомы гипофиза возникают </a:t>
            </a:r>
            <a:r>
              <a:rPr lang="ru-RU" dirty="0" err="1"/>
              <a:t>de</a:t>
            </a:r>
            <a:r>
              <a:rPr lang="ru-RU" dirty="0"/>
              <a:t> </a:t>
            </a:r>
            <a:r>
              <a:rPr lang="ru-RU" dirty="0" err="1"/>
              <a:t>novo</a:t>
            </a:r>
            <a:r>
              <a:rPr lang="ru-RU" dirty="0"/>
              <a:t> в результате спонтанной опухолевой трансформации кортикотропных клеток. Согласно другой точке зрения, гиперплазия и опухолевая трансформация кортикотропных клеток могут быть вызваны гиперсекрецией </a:t>
            </a:r>
            <a:r>
              <a:rPr lang="ru-RU" dirty="0" err="1"/>
              <a:t>кортиколиберина</a:t>
            </a:r>
            <a:r>
              <a:rPr lang="ru-RU" dirty="0"/>
              <a:t> в гипоталамусе. </a:t>
            </a:r>
          </a:p>
        </p:txBody>
      </p:sp>
    </p:spTree>
    <p:extLst>
      <p:ext uri="{BB962C8B-B14F-4D97-AF65-F5344CB8AC3E}">
        <p14:creationId xmlns:p14="http://schemas.microsoft.com/office/powerpoint/2010/main" val="402882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Надпочечниковый синдром </a:t>
            </a:r>
            <a:r>
              <a:rPr lang="ru-RU" dirty="0" err="1"/>
              <a:t>Кушинга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ru-RU" dirty="0" smtClean="0"/>
              <a:t>Обусловлен </a:t>
            </a:r>
            <a:r>
              <a:rPr lang="ru-RU" dirty="0"/>
              <a:t>нерегулируемой избыточной секрецией кортизола опухолями коры надпочечников (аденома, рак) или гиперпластической тканью коры надпочечников (узловая, реже — мелкоузелковая гиперплазия). При надпочечниковом синдроме </a:t>
            </a:r>
            <a:r>
              <a:rPr lang="ru-RU" dirty="0" err="1"/>
              <a:t>Кушинга</a:t>
            </a:r>
            <a:r>
              <a:rPr lang="ru-RU" dirty="0"/>
              <a:t> уровень АКТГ в плазме понижен.</a:t>
            </a:r>
          </a:p>
        </p:txBody>
      </p:sp>
    </p:spTree>
    <p:extLst>
      <p:ext uri="{BB962C8B-B14F-4D97-AF65-F5344CB8AC3E}">
        <p14:creationId xmlns:p14="http://schemas.microsoft.com/office/powerpoint/2010/main" val="228574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Эктопический синдром </a:t>
            </a:r>
            <a:r>
              <a:rPr lang="ru-RU" dirty="0" err="1"/>
              <a:t>Кушинга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обусловлен </a:t>
            </a:r>
            <a:r>
              <a:rPr lang="ru-RU" dirty="0"/>
              <a:t>нерегулируемой избыточной секрецией АКТГ </a:t>
            </a:r>
            <a:r>
              <a:rPr lang="ru-RU" dirty="0" err="1"/>
              <a:t>негипофизарными</a:t>
            </a:r>
            <a:r>
              <a:rPr lang="ru-RU" dirty="0"/>
              <a:t> злокачественными новообразованиями и характеризуется сильным повышением уровня АКТГ в плазме. В большей части случаев эктопический синдром </a:t>
            </a:r>
            <a:r>
              <a:rPr lang="ru-RU" dirty="0" err="1"/>
              <a:t>Кушинга</a:t>
            </a:r>
            <a:r>
              <a:rPr lang="ru-RU" dirty="0"/>
              <a:t> вызван злокачественным новообразованием легких (например, </a:t>
            </a:r>
            <a:r>
              <a:rPr lang="ru-RU" dirty="0" err="1"/>
              <a:t>овсяноклеточным</a:t>
            </a:r>
            <a:r>
              <a:rPr lang="ru-RU" dirty="0"/>
              <a:t> раком). На долю гипофизарного, надпочечникового и эктопического синдромов приходится соответственно 68, 17 и 15% всех случаев эндогенного синдрома </a:t>
            </a:r>
            <a:r>
              <a:rPr lang="ru-RU" dirty="0" err="1"/>
              <a:t>Кушинга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7278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>Экзогенный синдром </a:t>
            </a:r>
            <a:r>
              <a:rPr lang="ru-RU" dirty="0" err="1"/>
              <a:t>Кушинга</a:t>
            </a:r>
            <a:r>
              <a:rPr lang="ru-RU" dirty="0"/>
              <a:t> (его называют также лекарственным, или ятрогенным)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обусловлен </a:t>
            </a:r>
            <a:r>
              <a:rPr lang="ru-RU" dirty="0"/>
              <a:t>длительным лечением </a:t>
            </a:r>
            <a:r>
              <a:rPr lang="ru-RU" dirty="0" err="1"/>
              <a:t>глюкокортикоидами</a:t>
            </a:r>
            <a:r>
              <a:rPr lang="ru-RU" dirty="0"/>
              <a:t> или другими стероидами, связывающимися с рецепторами </a:t>
            </a:r>
            <a:r>
              <a:rPr lang="ru-RU" dirty="0" err="1"/>
              <a:t>глюкокортикоидов</a:t>
            </a:r>
            <a:r>
              <a:rPr lang="ru-RU" dirty="0"/>
              <a:t>. Экзогенный синдром </a:t>
            </a:r>
            <a:r>
              <a:rPr lang="ru-RU" dirty="0" err="1"/>
              <a:t>Кушинга</a:t>
            </a:r>
            <a:r>
              <a:rPr lang="ru-RU" dirty="0"/>
              <a:t> может развиваться и после короткого курса лечения стероидами у больных с нарушениями периферического метаболизма стероидов (например, при гипотиреозе и заболеваниях печени). Отличительная черта экзогенного синдрома </a:t>
            </a:r>
            <a:r>
              <a:rPr lang="ru-RU" dirty="0" err="1"/>
              <a:t>Кушинга</a:t>
            </a:r>
            <a:r>
              <a:rPr lang="ru-RU" dirty="0"/>
              <a:t> — снижение уровня кортизола в сыворотке и моче из-за угнетения гипофизарно-надпочечниковой системы. Экзогенный синдром </a:t>
            </a:r>
            <a:r>
              <a:rPr lang="ru-RU" dirty="0" err="1"/>
              <a:t>Кушинга</a:t>
            </a:r>
            <a:r>
              <a:rPr lang="ru-RU" dirty="0"/>
              <a:t> встречается гораздо чаще, чем эндогенный: его доля среди всех случаев синдрома </a:t>
            </a:r>
            <a:r>
              <a:rPr lang="ru-RU" dirty="0" err="1"/>
              <a:t>Кушинга</a:t>
            </a:r>
            <a:r>
              <a:rPr lang="ru-RU" dirty="0"/>
              <a:t> составляет 60—80%. Диагностика и лечение экзогенного синдрома </a:t>
            </a:r>
            <a:r>
              <a:rPr lang="ru-RU" dirty="0" err="1"/>
              <a:t>Кушинга</a:t>
            </a:r>
            <a:r>
              <a:rPr lang="ru-RU" dirty="0"/>
              <a:t> не представляют трудности, поэтому далее в этой главе речь пойдет только об эндогенном синдроме.</a:t>
            </a:r>
          </a:p>
        </p:txBody>
      </p:sp>
    </p:spTree>
    <p:extLst>
      <p:ext uri="{BB962C8B-B14F-4D97-AF65-F5344CB8AC3E}">
        <p14:creationId xmlns:p14="http://schemas.microsoft.com/office/powerpoint/2010/main" val="238018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Клиническая картина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dirty="0"/>
              <a:t>Главные симптомы: </a:t>
            </a:r>
            <a:endParaRPr lang="ru-RU" b="1" dirty="0" smtClean="0"/>
          </a:p>
          <a:p>
            <a:r>
              <a:rPr lang="ru-RU" dirty="0" smtClean="0"/>
              <a:t>1</a:t>
            </a:r>
            <a:r>
              <a:rPr lang="ru-RU" dirty="0"/>
              <a:t>. Ожирение туловища (имеется у 90% больных). </a:t>
            </a:r>
            <a:endParaRPr lang="ru-RU" dirty="0" smtClean="0"/>
          </a:p>
          <a:p>
            <a:r>
              <a:rPr lang="ru-RU" dirty="0" smtClean="0"/>
              <a:t>2</a:t>
            </a:r>
            <a:r>
              <a:rPr lang="ru-RU" dirty="0"/>
              <a:t>. Артериальная гипертония (у 85%). 3. Нарушение толерантности к глюкозе (у 80%). </a:t>
            </a:r>
            <a:endParaRPr lang="ru-RU" dirty="0" smtClean="0"/>
          </a:p>
          <a:p>
            <a:r>
              <a:rPr lang="ru-RU" dirty="0" smtClean="0"/>
              <a:t>4</a:t>
            </a:r>
            <a:r>
              <a:rPr lang="ru-RU" dirty="0"/>
              <a:t>. Лунообразное лицо, багровый румянец (у 80</a:t>
            </a:r>
            <a:r>
              <a:rPr lang="ru-RU" dirty="0" smtClean="0"/>
              <a:t>%).</a:t>
            </a:r>
          </a:p>
          <a:p>
            <a:r>
              <a:rPr lang="ru-RU" dirty="0" smtClean="0"/>
              <a:t> </a:t>
            </a:r>
            <a:r>
              <a:rPr lang="ru-RU" dirty="0"/>
              <a:t>5. </a:t>
            </a:r>
            <a:r>
              <a:rPr lang="ru-RU" dirty="0" err="1"/>
              <a:t>Стрии</a:t>
            </a:r>
            <a:r>
              <a:rPr lang="ru-RU" dirty="0"/>
              <a:t> красно-фиолетового цвета на животе, груди и внутренней поверхности бедер (у 65</a:t>
            </a:r>
            <a:r>
              <a:rPr lang="ru-RU" dirty="0" smtClean="0"/>
              <a:t>%).</a:t>
            </a:r>
          </a:p>
          <a:p>
            <a:r>
              <a:rPr lang="ru-RU" dirty="0" smtClean="0"/>
              <a:t> </a:t>
            </a:r>
            <a:r>
              <a:rPr lang="ru-RU" dirty="0"/>
              <a:t>6. Вирилизация (у 65%). </a:t>
            </a:r>
            <a:endParaRPr lang="ru-RU" dirty="0" smtClean="0"/>
          </a:p>
          <a:p>
            <a:r>
              <a:rPr lang="ru-RU" dirty="0" smtClean="0"/>
              <a:t>7</a:t>
            </a:r>
            <a:r>
              <a:rPr lang="ru-RU" dirty="0"/>
              <a:t>. Нарушения менструального цикла (у 60</a:t>
            </a:r>
            <a:r>
              <a:rPr lang="ru-RU" dirty="0" smtClean="0"/>
              <a:t>%).</a:t>
            </a:r>
          </a:p>
          <a:p>
            <a:r>
              <a:rPr lang="ru-RU" dirty="0" smtClean="0"/>
              <a:t> </a:t>
            </a:r>
            <a:r>
              <a:rPr lang="ru-RU" dirty="0"/>
              <a:t>8. Гипотрофия мышц конечностей и живота (у 60%). </a:t>
            </a:r>
            <a:endParaRPr lang="ru-RU" dirty="0" smtClean="0"/>
          </a:p>
          <a:p>
            <a:r>
              <a:rPr lang="ru-RU" dirty="0" smtClean="0"/>
              <a:t>9</a:t>
            </a:r>
            <a:r>
              <a:rPr lang="ru-RU" dirty="0"/>
              <a:t>. Петехии, кровоподтеки (у 40%). </a:t>
            </a:r>
            <a:endParaRPr lang="ru-RU" dirty="0" smtClean="0"/>
          </a:p>
          <a:p>
            <a:r>
              <a:rPr lang="ru-RU" dirty="0" smtClean="0"/>
              <a:t>10</a:t>
            </a:r>
            <a:r>
              <a:rPr lang="ru-RU" dirty="0"/>
              <a:t>. Остеопороз (у 40%).</a:t>
            </a:r>
          </a:p>
        </p:txBody>
      </p:sp>
    </p:spTree>
    <p:extLst>
      <p:ext uri="{BB962C8B-B14F-4D97-AF65-F5344CB8AC3E}">
        <p14:creationId xmlns:p14="http://schemas.microsoft.com/office/powerpoint/2010/main" val="3391057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ru-RU" dirty="0"/>
              <a:t>Другие симптомы: </a:t>
            </a:r>
            <a:endParaRPr lang="ru-RU" dirty="0" smtClean="0"/>
          </a:p>
          <a:p>
            <a:r>
              <a:rPr lang="ru-RU" dirty="0" smtClean="0"/>
              <a:t>изменения </a:t>
            </a:r>
            <a:r>
              <a:rPr lang="ru-RU" dirty="0"/>
              <a:t>психики</a:t>
            </a:r>
            <a:r>
              <a:rPr lang="ru-RU" dirty="0" smtClean="0"/>
              <a:t>,</a:t>
            </a:r>
          </a:p>
          <a:p>
            <a:r>
              <a:rPr lang="ru-RU" dirty="0" smtClean="0"/>
              <a:t>гиперпигментация </a:t>
            </a:r>
            <a:r>
              <a:rPr lang="ru-RU" dirty="0"/>
              <a:t>кожи, </a:t>
            </a:r>
            <a:endParaRPr lang="ru-RU" dirty="0" smtClean="0"/>
          </a:p>
          <a:p>
            <a:r>
              <a:rPr lang="ru-RU" dirty="0" smtClean="0"/>
              <a:t>угри</a:t>
            </a:r>
            <a:r>
              <a:rPr lang="ru-RU" dirty="0"/>
              <a:t>, </a:t>
            </a:r>
            <a:endParaRPr lang="ru-RU" dirty="0" smtClean="0"/>
          </a:p>
          <a:p>
            <a:r>
              <a:rPr lang="ru-RU" dirty="0" err="1" smtClean="0"/>
              <a:t>гипокалиемический</a:t>
            </a:r>
            <a:r>
              <a:rPr lang="ru-RU" dirty="0" smtClean="0"/>
              <a:t> </a:t>
            </a:r>
            <a:r>
              <a:rPr lang="ru-RU" dirty="0"/>
              <a:t>алкалоз.</a:t>
            </a:r>
          </a:p>
        </p:txBody>
      </p:sp>
    </p:spTree>
    <p:extLst>
      <p:ext uri="{BB962C8B-B14F-4D97-AF65-F5344CB8AC3E}">
        <p14:creationId xmlns:p14="http://schemas.microsoft.com/office/powerpoint/2010/main" val="300529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Диагностика.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ru-RU" dirty="0" smtClean="0"/>
              <a:t>При </a:t>
            </a:r>
            <a:r>
              <a:rPr lang="ru-RU" dirty="0"/>
              <a:t>подозрении на эндогенный синдром </a:t>
            </a:r>
            <a:r>
              <a:rPr lang="ru-RU" dirty="0" err="1"/>
              <a:t>Кушинга</a:t>
            </a:r>
            <a:r>
              <a:rPr lang="ru-RU" dirty="0"/>
              <a:t> обследование включает три этапа: выявление </a:t>
            </a:r>
            <a:r>
              <a:rPr lang="ru-RU" dirty="0" err="1"/>
              <a:t>гиперкортизолемии</a:t>
            </a:r>
            <a:r>
              <a:rPr lang="ru-RU" dirty="0"/>
              <a:t>, дифференциальную диагностику вариантов синдрома и установление локализации основного патологического процесса. На каждом этапе могут быть использованы разные </a:t>
            </a:r>
            <a:r>
              <a:rPr lang="ru-RU" dirty="0" smtClean="0"/>
              <a:t>пробы, </a:t>
            </a:r>
            <a:r>
              <a:rPr lang="ru-RU" dirty="0"/>
              <a:t>однако ни одна из них в отдельности не позволяет точно диагностировать болезнь. Окончательный диагноз устанавливают по результатам нескольких разных проб.</a:t>
            </a:r>
          </a:p>
        </p:txBody>
      </p:sp>
    </p:spTree>
    <p:extLst>
      <p:ext uri="{BB962C8B-B14F-4D97-AF65-F5344CB8AC3E}">
        <p14:creationId xmlns:p14="http://schemas.microsoft.com/office/powerpoint/2010/main" val="717789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Выявление </a:t>
            </a:r>
            <a:r>
              <a:rPr lang="ru-RU" dirty="0" err="1"/>
              <a:t>гиперкортизолемии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dirty="0"/>
              <a:t>Короткая проба с </a:t>
            </a:r>
            <a:r>
              <a:rPr lang="ru-RU" dirty="0" err="1" smtClean="0"/>
              <a:t>дексаметазоном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/>
              <a:t>Методика. Пробу можно проводить амбулаторно. В 23:00 дают внутрь 1 мг </a:t>
            </a:r>
            <a:r>
              <a:rPr lang="ru-RU" dirty="0" err="1"/>
              <a:t>дексаметазона</a:t>
            </a:r>
            <a:r>
              <a:rPr lang="ru-RU" dirty="0"/>
              <a:t>. На следующее утро в 8:00 определяют концентрацию кортизола в сыворотке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dirty="0"/>
              <a:t>Оценка результата. Концентрация кортизола &gt; 10 мкг% свидетельствует о </a:t>
            </a:r>
            <a:r>
              <a:rPr lang="ru-RU" dirty="0" err="1"/>
              <a:t>гиперкортизолемии</a:t>
            </a:r>
            <a:r>
              <a:rPr lang="ru-RU" dirty="0"/>
              <a:t>; концентрация &lt; 5 мкг% позволяет исключить </a:t>
            </a:r>
            <a:r>
              <a:rPr lang="ru-RU" dirty="0" err="1"/>
              <a:t>гиперкортизолемию</a:t>
            </a:r>
            <a:r>
              <a:rPr lang="ru-RU" dirty="0"/>
              <a:t>. Ложноположительные результаты встречаются при активации коры надпочечников, обусловленной депрессией, алкоголизмом или стрессом. Ложноотрицательные результаты встречаются у больных с нарушениями метаболизма </a:t>
            </a:r>
            <a:r>
              <a:rPr lang="ru-RU" dirty="0" err="1"/>
              <a:t>дексаметазона</a:t>
            </a:r>
            <a:r>
              <a:rPr lang="ru-RU" dirty="0"/>
              <a:t> (например, на фоне приема противосудорожных средств, ускоряющих распад </a:t>
            </a:r>
            <a:r>
              <a:rPr lang="ru-RU" dirty="0" err="1"/>
              <a:t>дексаметазона</a:t>
            </a:r>
            <a:r>
              <a:rPr lang="ru-RU" dirty="0"/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69680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Экскреция кортикостероидов с мочой.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Высокий уровень кортикостероидов в моче подтверждает диагноз синдрома </a:t>
            </a:r>
            <a:r>
              <a:rPr lang="ru-RU" dirty="0" err="1"/>
              <a:t>Кушинга</a:t>
            </a:r>
            <a:r>
              <a:rPr lang="ru-RU" dirty="0"/>
              <a:t>. Для анализа используют суточную мочу; полноту ее сбора контролируют по общему объему и по содержанию </a:t>
            </a:r>
            <a:r>
              <a:rPr lang="ru-RU" dirty="0" err="1"/>
              <a:t>креатинина</a:t>
            </a:r>
            <a:r>
              <a:rPr lang="ru-RU" dirty="0" smtClean="0"/>
              <a:t>.</a:t>
            </a:r>
          </a:p>
          <a:p>
            <a:r>
              <a:rPr lang="ru-RU" dirty="0"/>
              <a:t>17-ГКС в моче</a:t>
            </a:r>
            <a:r>
              <a:rPr lang="ru-RU" dirty="0" smtClean="0"/>
              <a:t>.</a:t>
            </a:r>
          </a:p>
          <a:p>
            <a:r>
              <a:rPr lang="ru-RU" dirty="0"/>
              <a:t>Уровень свободного кортизола в моче</a:t>
            </a:r>
          </a:p>
        </p:txBody>
      </p:sp>
    </p:spTree>
    <p:extLst>
      <p:ext uri="{BB962C8B-B14F-4D97-AF65-F5344CB8AC3E}">
        <p14:creationId xmlns:p14="http://schemas.microsoft.com/office/powerpoint/2010/main" val="214880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17-ГКС в моче.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17-ГКС — это любые стероиды, содержащие </a:t>
            </a:r>
            <a:r>
              <a:rPr lang="ru-RU" dirty="0" err="1"/>
              <a:t>альфаOH</a:t>
            </a:r>
            <a:r>
              <a:rPr lang="ru-RU" dirty="0"/>
              <a:t>-группу при C-17, в том числе кортизол и его предшественники. Содержание 17-ГКС в суточной моче повышено у 76—89% больных с синдромом </a:t>
            </a:r>
            <a:r>
              <a:rPr lang="ru-RU" dirty="0" err="1"/>
              <a:t>Кушинга</a:t>
            </a:r>
            <a:r>
              <a:rPr lang="ru-RU" dirty="0"/>
              <a:t>. Диагностическая ценность этого показателя ограничена, поскольку экскреция 17- ГКС зависит от веса и не вполне соответствует продукции кортизола. Тем не менее уровень 17-ГКС в моче определяют при проведении проб с </a:t>
            </a:r>
            <a:r>
              <a:rPr lang="ru-RU" dirty="0" err="1"/>
              <a:t>дексаметазоном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9307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Уровень свободного кортизола в моче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dirty="0" smtClean="0"/>
              <a:t>Точно </a:t>
            </a:r>
            <a:r>
              <a:rPr lang="ru-RU" dirty="0"/>
              <a:t>соответствует содержанию свободного (не связанного с белками-переносчиками) кортизола в сыворотке и является самым надежным и ценным показателем скорости секреции этого гормона. Поскольку определяют именно кортизол, а не его метаболиты, суточные колебания экскреции метаболитов кортизола не влияют на результаты анализа. Уровень свободного кортизола в моче повышен примерно у 95% больных с синдромом </a:t>
            </a:r>
            <a:r>
              <a:rPr lang="ru-RU" dirty="0" err="1"/>
              <a:t>Кушинга</a:t>
            </a:r>
            <a:r>
              <a:rPr lang="ru-RU" dirty="0"/>
              <a:t>. Если за сутки </a:t>
            </a:r>
            <a:r>
              <a:rPr lang="ru-RU" dirty="0" err="1"/>
              <a:t>экскретируется</a:t>
            </a:r>
            <a:r>
              <a:rPr lang="ru-RU" dirty="0"/>
              <a:t> &gt; 250 мкг кортизола, диагноз синдрома </a:t>
            </a:r>
            <a:r>
              <a:rPr lang="ru-RU" dirty="0" err="1"/>
              <a:t>Кушинга</a:t>
            </a:r>
            <a:r>
              <a:rPr lang="ru-RU" dirty="0"/>
              <a:t> не вызывает сомнений.</a:t>
            </a:r>
          </a:p>
        </p:txBody>
      </p:sp>
    </p:spTree>
    <p:extLst>
      <p:ext uri="{BB962C8B-B14F-4D97-AF65-F5344CB8AC3E}">
        <p14:creationId xmlns:p14="http://schemas.microsoft.com/office/powerpoint/2010/main" val="420018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Суточный ритм секреции кортизола.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/>
              <a:t>У здоровых людей содержание кортизола в сыворотке максимально в 6:00—8:00 (5—25 мкг%), постепенно снижается в течение дня и в 22:00—24:00 становится в 2—5 раз ниже утреннего уровня (0— 10 мкг%). Почти у всех больных с синдромом </a:t>
            </a:r>
            <a:r>
              <a:rPr lang="ru-RU" dirty="0" err="1"/>
              <a:t>Кушинга</a:t>
            </a:r>
            <a:r>
              <a:rPr lang="ru-RU" dirty="0"/>
              <a:t> уже на самых ранних стадиях заболевания этот ритм нарушен</a:t>
            </a:r>
            <a:r>
              <a:rPr lang="ru-RU" dirty="0" smtClean="0"/>
              <a:t>.</a:t>
            </a:r>
          </a:p>
          <a:p>
            <a:pPr marL="0" indent="0" algn="ctr">
              <a:buNone/>
            </a:pPr>
            <a:r>
              <a:rPr lang="ru-RU" dirty="0"/>
              <a:t>Методика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dirty="0"/>
              <a:t>Секреция кортизола имеет импульсный характер, поэтому между 6:00 и 8:00 и между 22:00 и 24:00 берут многократные пробы с интервалами 30 мин. Кровь лучше брать с помощью постоянного венозного катетера. За 30 мин до взятия первой пробы нужно установить катетер и уложить больного на спину; во время исследования больной также должен лежать на спине.</a:t>
            </a:r>
          </a:p>
        </p:txBody>
      </p:sp>
    </p:spTree>
    <p:extLst>
      <p:ext uri="{BB962C8B-B14F-4D97-AF65-F5344CB8AC3E}">
        <p14:creationId xmlns:p14="http://schemas.microsoft.com/office/powerpoint/2010/main" val="402841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Оценка результатов.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r>
              <a:rPr lang="ru-RU" dirty="0" smtClean="0"/>
              <a:t>В </a:t>
            </a:r>
            <a:r>
              <a:rPr lang="ru-RU" dirty="0"/>
              <a:t>норме средний уровень кортизола между 6:00 и 8:00 не менее чем на 50% превышает средний уровень между 22:00 и 24:00, причем это различие статистически достоверно. Проба весьма чувствительна: она выявляет даже незначительные нарушения ритма секреции кортизола у больных с легкой и умеренной </a:t>
            </a:r>
            <a:r>
              <a:rPr lang="ru-RU" dirty="0" err="1"/>
              <a:t>гиперкортизолемией</a:t>
            </a:r>
            <a:r>
              <a:rPr lang="ru-RU" dirty="0"/>
              <a:t> (когда уровень свободного кортизола в моче не превышает нормы) и позволяет отличить синдром </a:t>
            </a:r>
            <a:r>
              <a:rPr lang="ru-RU" dirty="0" err="1"/>
              <a:t>Кушинга</a:t>
            </a:r>
            <a:r>
              <a:rPr lang="ru-RU" dirty="0"/>
              <a:t> от состояний, сопровождающихся активацией коры надпочечников (при которых сохраняется нормальный суточный ритм секреции кортизола).</a:t>
            </a:r>
          </a:p>
        </p:txBody>
      </p:sp>
    </p:spTree>
    <p:extLst>
      <p:ext uri="{BB962C8B-B14F-4D97-AF65-F5344CB8AC3E}">
        <p14:creationId xmlns:p14="http://schemas.microsoft.com/office/powerpoint/2010/main" val="2439741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Дифференциальная 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ru-RU" dirty="0"/>
              <a:t>Длинная проба с </a:t>
            </a:r>
            <a:r>
              <a:rPr lang="ru-RU" dirty="0" err="1"/>
              <a:t>дексаметазоном</a:t>
            </a:r>
            <a:r>
              <a:rPr lang="ru-RU" dirty="0"/>
              <a:t>. Длительный прием </a:t>
            </a:r>
            <a:r>
              <a:rPr lang="ru-RU" dirty="0" err="1"/>
              <a:t>дексаметазона</a:t>
            </a:r>
            <a:r>
              <a:rPr lang="ru-RU" dirty="0"/>
              <a:t> при гипофизарном (но не при надпочечниковом или эктопическом) синдроме </a:t>
            </a:r>
            <a:r>
              <a:rPr lang="ru-RU" dirty="0" err="1"/>
              <a:t>Кушинга</a:t>
            </a:r>
            <a:r>
              <a:rPr lang="ru-RU" dirty="0"/>
              <a:t> должен снижать содержание кортизола в моче или сыворотке более чем на 50% по сравнению с исходным уровнем. С помощью этой пробы примерно в 85% случаев удается отличить гипофизарный синдром </a:t>
            </a:r>
            <a:r>
              <a:rPr lang="ru-RU" dirty="0" err="1"/>
              <a:t>Кушинга</a:t>
            </a:r>
            <a:r>
              <a:rPr lang="ru-RU" dirty="0"/>
              <a:t> от других его разновидностей.</a:t>
            </a:r>
          </a:p>
        </p:txBody>
      </p:sp>
    </p:spTree>
    <p:extLst>
      <p:ext uri="{BB962C8B-B14F-4D97-AF65-F5344CB8AC3E}">
        <p14:creationId xmlns:p14="http://schemas.microsoft.com/office/powerpoint/2010/main" val="90817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Дифференциальная 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b="1" i="1" dirty="0"/>
              <a:t>Длинная проба с </a:t>
            </a:r>
            <a:r>
              <a:rPr lang="ru-RU" b="1" i="1" dirty="0" err="1"/>
              <a:t>дексаметазоном</a:t>
            </a:r>
            <a:r>
              <a:rPr lang="ru-RU" b="1" i="1" dirty="0" smtClean="0"/>
              <a:t>.</a:t>
            </a:r>
          </a:p>
          <a:p>
            <a:pPr marL="0" indent="0" algn="just">
              <a:buNone/>
            </a:pPr>
            <a:r>
              <a:rPr lang="ru-RU" dirty="0"/>
              <a:t>Длительный прием </a:t>
            </a:r>
            <a:r>
              <a:rPr lang="ru-RU" dirty="0" err="1"/>
              <a:t>дексаметазона</a:t>
            </a:r>
            <a:r>
              <a:rPr lang="ru-RU" dirty="0"/>
              <a:t> при гипофизарном (но не при надпочечниковом или эктопическом) синдроме </a:t>
            </a:r>
            <a:r>
              <a:rPr lang="ru-RU" dirty="0" err="1"/>
              <a:t>Кушинга</a:t>
            </a:r>
            <a:r>
              <a:rPr lang="ru-RU" dirty="0"/>
              <a:t> должен снижать содержание кортизола в моче или сыворотке более чем на 50% по сравнению с исходным уровнем. С помощью этой пробы примерно в 85% случаев удается отличить гипофизарный синдром </a:t>
            </a:r>
            <a:r>
              <a:rPr lang="ru-RU" dirty="0" err="1"/>
              <a:t>Кушинга</a:t>
            </a:r>
            <a:r>
              <a:rPr lang="ru-RU" dirty="0"/>
              <a:t> от других его разновидностей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b="1" i="1" dirty="0"/>
              <a:t>Методика.</a:t>
            </a:r>
            <a:r>
              <a:rPr lang="ru-RU" dirty="0"/>
              <a:t> 1-е сутки: собирают суточную мочу для определения исходного уровня 17-ГКС. 2-е и 3-и сутки: каждые 6 ч больной принимает по 2 мг </a:t>
            </a:r>
            <a:r>
              <a:rPr lang="ru-RU" dirty="0" err="1"/>
              <a:t>дексаметазона</a:t>
            </a:r>
            <a:r>
              <a:rPr lang="ru-RU" dirty="0"/>
              <a:t> внутрь. Собирают суточную мочу для определения 17-ГКС.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197553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Оценка </a:t>
            </a:r>
            <a:r>
              <a:rPr lang="ru-RU" dirty="0"/>
              <a:t>результатов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ru-RU" dirty="0" smtClean="0"/>
              <a:t>1</a:t>
            </a:r>
            <a:r>
              <a:rPr lang="ru-RU" dirty="0"/>
              <a:t>) Снижение уровня 17-ГКС в моче на 3-и сутки более чем на 50% по сравнению с исходным уровнем указывает на гипофизарный синдром </a:t>
            </a:r>
            <a:r>
              <a:rPr lang="ru-RU" dirty="0" err="1"/>
              <a:t>Кушинга</a:t>
            </a:r>
            <a:r>
              <a:rPr lang="ru-RU" dirty="0"/>
              <a:t>. В противном случае можно заподозрить надпочечниковый или эктопический синдром </a:t>
            </a:r>
            <a:r>
              <a:rPr lang="ru-RU" dirty="0" err="1"/>
              <a:t>Кушинга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2</a:t>
            </a:r>
            <a:r>
              <a:rPr lang="ru-RU" dirty="0"/>
              <a:t>) Исключения: а) Эктопический синдром </a:t>
            </a:r>
            <a:r>
              <a:rPr lang="ru-RU" dirty="0" err="1"/>
              <a:t>Кушинга</a:t>
            </a:r>
            <a:r>
              <a:rPr lang="ru-RU" dirty="0"/>
              <a:t>, обусловленный АКТГ-секретирующим раком легкого (</a:t>
            </a:r>
            <a:r>
              <a:rPr lang="ru-RU" dirty="0" err="1"/>
              <a:t>дексаметазон</a:t>
            </a:r>
            <a:r>
              <a:rPr lang="ru-RU" dirty="0"/>
              <a:t> подавляет секрецию АКТГ клетками этой опухоли, поэтому уровень 17-ГКС в моче снижается). </a:t>
            </a:r>
            <a:endParaRPr lang="ru-RU" dirty="0" smtClean="0"/>
          </a:p>
          <a:p>
            <a:r>
              <a:rPr lang="ru-RU" dirty="0" smtClean="0"/>
              <a:t>б</a:t>
            </a:r>
            <a:r>
              <a:rPr lang="ru-RU" dirty="0"/>
              <a:t>) Парадоксальное повышение уровня 17-ГКС (наблюдается у 10— 15% больных с гипофизарным синдромом </a:t>
            </a:r>
            <a:r>
              <a:rPr lang="ru-RU" dirty="0" err="1"/>
              <a:t>Кушинга</a:t>
            </a:r>
            <a:r>
              <a:rPr lang="ru-RU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45642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Уровень </a:t>
            </a:r>
            <a:r>
              <a:rPr lang="ru-RU" dirty="0"/>
              <a:t>АКТГ в плазме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b="1" i="1" dirty="0"/>
              <a:t>Базальный уровень АКТГ. </a:t>
            </a:r>
            <a:endParaRPr lang="ru-RU" b="1" i="1" dirty="0" smtClean="0"/>
          </a:p>
          <a:p>
            <a:pPr marL="0" indent="0" algn="just">
              <a:buNone/>
            </a:pPr>
            <a:r>
              <a:rPr lang="ru-RU" dirty="0" smtClean="0"/>
              <a:t>Современные </a:t>
            </a:r>
            <a:r>
              <a:rPr lang="ru-RU" dirty="0"/>
              <a:t>методы РИА, </a:t>
            </a:r>
            <a:r>
              <a:rPr lang="ru-RU" dirty="0" err="1"/>
              <a:t>иммунорадиометрического</a:t>
            </a:r>
            <a:r>
              <a:rPr lang="ru-RU" dirty="0"/>
              <a:t> анализа и ИФА позволяют точно определять базальную концентрацию АКТГ в плазме и упрощают дифференциальную диагностику синдрома </a:t>
            </a:r>
            <a:r>
              <a:rPr lang="ru-RU" dirty="0" err="1"/>
              <a:t>Кушинга</a:t>
            </a:r>
            <a:r>
              <a:rPr lang="ru-RU" dirty="0"/>
              <a:t>. Определение АКТГ, особенно в сочетании со стимуляцией </a:t>
            </a:r>
            <a:r>
              <a:rPr lang="ru-RU" dirty="0" err="1"/>
              <a:t>кортикорелином</a:t>
            </a:r>
            <a:r>
              <a:rPr lang="ru-RU" dirty="0"/>
              <a:t> и отбором крови из нижних каменистых синусов, дает лучшие результаты, чем длинная проба с </a:t>
            </a:r>
            <a:r>
              <a:rPr lang="ru-RU" dirty="0" err="1"/>
              <a:t>дексаметазоном</a:t>
            </a:r>
            <a:r>
              <a:rPr lang="ru-RU" dirty="0"/>
              <a:t>. Так, если у больного с </a:t>
            </a:r>
            <a:r>
              <a:rPr lang="ru-RU" dirty="0" err="1"/>
              <a:t>гиперкортизолемией</a:t>
            </a:r>
            <a:r>
              <a:rPr lang="ru-RU" dirty="0"/>
              <a:t> обнаружено хотя бы минимальное количество (базальный уровень) АКТГ, следует диагностировать эктопический или гипофизарный синдром </a:t>
            </a:r>
            <a:r>
              <a:rPr lang="ru-RU" dirty="0" err="1"/>
              <a:t>Кушинга</a:t>
            </a:r>
            <a:r>
              <a:rPr lang="ru-RU" dirty="0"/>
              <a:t> (АКТГ-зависимые варианты синдрома).</a:t>
            </a:r>
          </a:p>
        </p:txBody>
      </p:sp>
    </p:spTree>
    <p:extLst>
      <p:ext uri="{BB962C8B-B14F-4D97-AF65-F5344CB8AC3E}">
        <p14:creationId xmlns:p14="http://schemas.microsoft.com/office/powerpoint/2010/main" val="273731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err="1"/>
              <a:t>Стимуляционная</a:t>
            </a:r>
            <a:r>
              <a:rPr lang="ru-RU" dirty="0"/>
              <a:t> проба с </a:t>
            </a:r>
            <a:r>
              <a:rPr lang="ru-RU" dirty="0" err="1"/>
              <a:t>кортиколиберином</a:t>
            </a:r>
            <a:r>
              <a:rPr lang="ru-RU" dirty="0"/>
              <a:t>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 err="1"/>
              <a:t>Кортиколиберин</a:t>
            </a:r>
            <a:r>
              <a:rPr lang="ru-RU" dirty="0"/>
              <a:t> избирательно стимулирует секрецию АКТГ в кортикотропных клетках. При гипофизарном синдроме </a:t>
            </a:r>
            <a:r>
              <a:rPr lang="ru-RU" dirty="0" err="1"/>
              <a:t>Кушинга</a:t>
            </a:r>
            <a:r>
              <a:rPr lang="ru-RU" dirty="0"/>
              <a:t> быстрое в/в введение </a:t>
            </a:r>
            <a:r>
              <a:rPr lang="ru-RU" dirty="0" err="1"/>
              <a:t>кортикорелина</a:t>
            </a:r>
            <a:r>
              <a:rPr lang="ru-RU" dirty="0"/>
              <a:t> </a:t>
            </a:r>
            <a:r>
              <a:rPr lang="ru-RU" dirty="0" err="1"/>
              <a:t>трифлутата</a:t>
            </a:r>
            <a:r>
              <a:rPr lang="ru-RU" dirty="0"/>
              <a:t> в дозе 1 мкг/кг повышает уровни АКТГ и кортизола почти на 90%. У больных с эктопическим и надпочечниковым синдромом секреторной реакции на </a:t>
            </a:r>
            <a:r>
              <a:rPr lang="ru-RU" dirty="0" err="1"/>
              <a:t>кортиколиберин</a:t>
            </a:r>
            <a:r>
              <a:rPr lang="ru-RU" dirty="0"/>
              <a:t> нет. Проба с </a:t>
            </a:r>
            <a:r>
              <a:rPr lang="ru-RU" dirty="0" err="1"/>
              <a:t>кортиколиберином</a:t>
            </a:r>
            <a:r>
              <a:rPr lang="ru-RU" dirty="0"/>
              <a:t> позволяет отличить </a:t>
            </a:r>
            <a:r>
              <a:rPr lang="ru-RU" dirty="0" err="1"/>
              <a:t>АКТГзависимые</a:t>
            </a:r>
            <a:r>
              <a:rPr lang="ru-RU" dirty="0"/>
              <a:t> варианты синдрома </a:t>
            </a:r>
            <a:r>
              <a:rPr lang="ru-RU" dirty="0" err="1"/>
              <a:t>Кушинга</a:t>
            </a:r>
            <a:r>
              <a:rPr lang="ru-RU" dirty="0"/>
              <a:t> от АКТГ-независимого варианта, но не всегда позволяет дифференцировать гипофизарный и эктопический синдромы, поскольку у некоторых больных с гипофизарным синдромом реакция на </a:t>
            </a:r>
            <a:r>
              <a:rPr lang="ru-RU" dirty="0" err="1"/>
              <a:t>кортиколиберин</a:t>
            </a:r>
            <a:r>
              <a:rPr lang="ru-RU" dirty="0"/>
              <a:t> отсутствует. В таких случаях для установления источника АКТГ требуются более точные методы, например — взятие крови из нижних каменистых синусов путем их катетеризации.</a:t>
            </a:r>
          </a:p>
        </p:txBody>
      </p:sp>
    </p:spTree>
    <p:extLst>
      <p:ext uri="{BB962C8B-B14F-4D97-AF65-F5344CB8AC3E}">
        <p14:creationId xmlns:p14="http://schemas.microsoft.com/office/powerpoint/2010/main" val="1276809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>Пробы крови из нижних каменистых синусов.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/>
              <a:t>Для решения вопроса о центральной или эктопической локализации источника АКТГ определяют концентрации АКТГ в плазме из нижних каменистых синусов (места венозного дренажа гипофиза) и в плазме из периферической вены и вычисляют отношение этих концентраций. У здоровых людей это отношение равно 20, у больных с гипофизарным синдромом </a:t>
            </a:r>
            <a:r>
              <a:rPr lang="ru-RU" dirty="0" err="1"/>
              <a:t>Кушинга</a:t>
            </a:r>
            <a:r>
              <a:rPr lang="ru-RU" dirty="0"/>
              <a:t> &gt; 2, а при эктопическом синдроме </a:t>
            </a:r>
            <a:r>
              <a:rPr lang="ru-RU" dirty="0" err="1"/>
              <a:t>Кушинга</a:t>
            </a:r>
            <a:r>
              <a:rPr lang="ru-RU" dirty="0"/>
              <a:t>  2. Через 3 мин после в/в введения </a:t>
            </a:r>
            <a:r>
              <a:rPr lang="ru-RU" dirty="0" err="1"/>
              <a:t>кортикорелина</a:t>
            </a:r>
            <a:r>
              <a:rPr lang="ru-RU" dirty="0"/>
              <a:t> </a:t>
            </a:r>
            <a:r>
              <a:rPr lang="ru-RU" dirty="0" err="1"/>
              <a:t>трифлутата</a:t>
            </a:r>
            <a:r>
              <a:rPr lang="ru-RU" dirty="0"/>
              <a:t> это отношение у больных с гипофизарным синдромом возрастает до 3,3 и более, а при эктопическом синдроме не превышает 2. </a:t>
            </a:r>
          </a:p>
        </p:txBody>
      </p:sp>
    </p:spTree>
    <p:extLst>
      <p:ext uri="{BB962C8B-B14F-4D97-AF65-F5344CB8AC3E}">
        <p14:creationId xmlns:p14="http://schemas.microsoft.com/office/powerpoint/2010/main" val="399487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dirty="0"/>
              <a:t>Гипофизарный синдром </a:t>
            </a:r>
            <a:r>
              <a:rPr lang="ru-RU" dirty="0" err="1"/>
              <a:t>Кушинга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dirty="0"/>
              <a:t>В большей части случаев метод выбора — селективная </a:t>
            </a:r>
            <a:r>
              <a:rPr lang="ru-RU" dirty="0" err="1"/>
              <a:t>транссфеноидальная</a:t>
            </a:r>
            <a:r>
              <a:rPr lang="ru-RU" dirty="0"/>
              <a:t> </a:t>
            </a:r>
            <a:r>
              <a:rPr lang="ru-RU" dirty="0" err="1"/>
              <a:t>аденомэктомия</a:t>
            </a:r>
            <a:r>
              <a:rPr lang="ru-RU" dirty="0"/>
              <a:t> или </a:t>
            </a:r>
            <a:r>
              <a:rPr lang="ru-RU" dirty="0" err="1"/>
              <a:t>гипофизэктомия</a:t>
            </a:r>
            <a:r>
              <a:rPr lang="ru-RU" dirty="0"/>
              <a:t>. Селективное удаление </a:t>
            </a:r>
            <a:r>
              <a:rPr lang="ru-RU" dirty="0" err="1"/>
              <a:t>микроаденом</a:t>
            </a:r>
            <a:r>
              <a:rPr lang="ru-RU" dirty="0"/>
              <a:t> гипофиза приводит к ремиссии болезни в 85% случаев (до 93% при изолированных опухолях и менее 50% при их инвазивном росте). Взятие крови из левого и правого нижнего каменистого синуса позволяет установить, в какой половине гипофиза локализуется </a:t>
            </a:r>
            <a:r>
              <a:rPr lang="ru-RU" dirty="0" err="1"/>
              <a:t>микроаденома</a:t>
            </a:r>
            <a:r>
              <a:rPr lang="ru-RU" dirty="0"/>
              <a:t>, и в отдельных случаях выполнить </a:t>
            </a:r>
            <a:r>
              <a:rPr lang="ru-RU" dirty="0" err="1"/>
              <a:t>гемигипофизэктомию</a:t>
            </a:r>
            <a:r>
              <a:rPr lang="ru-RU" dirty="0"/>
              <a:t>. Смертность при </a:t>
            </a:r>
            <a:r>
              <a:rPr lang="ru-RU" dirty="0" err="1"/>
              <a:t>гипофизэктомии</a:t>
            </a:r>
            <a:r>
              <a:rPr lang="ru-RU" dirty="0"/>
              <a:t> и </a:t>
            </a:r>
            <a:r>
              <a:rPr lang="ru-RU" dirty="0" err="1"/>
              <a:t>гемигипофизэктомии</a:t>
            </a:r>
            <a:r>
              <a:rPr lang="ru-RU" dirty="0"/>
              <a:t> невысока, а осложнения (преходящий несахарный диабет, истечение СМЖ из носа, кровотечение) наблюдаются примерно у 5% больных. Рецидивы </a:t>
            </a:r>
            <a:r>
              <a:rPr lang="ru-RU" dirty="0" err="1"/>
              <a:t>гиперкортизолемии</a:t>
            </a:r>
            <a:r>
              <a:rPr lang="ru-RU" dirty="0"/>
              <a:t> после </a:t>
            </a:r>
            <a:r>
              <a:rPr lang="ru-RU" dirty="0" err="1"/>
              <a:t>гипофизэктомии</a:t>
            </a:r>
            <a:r>
              <a:rPr lang="ru-RU" dirty="0"/>
              <a:t> наблюдаются редко (в 5% случаев).</a:t>
            </a:r>
          </a:p>
        </p:txBody>
      </p:sp>
    </p:spTree>
    <p:extLst>
      <p:ext uri="{BB962C8B-B14F-4D97-AF65-F5344CB8AC3E}">
        <p14:creationId xmlns:p14="http://schemas.microsoft.com/office/powerpoint/2010/main" val="109078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это лечение особенно эффективно у молодых. </a:t>
            </a:r>
            <a:r>
              <a:rPr lang="ru-RU" dirty="0" err="1"/>
              <a:t>Гиперкортизолемия</a:t>
            </a:r>
            <a:r>
              <a:rPr lang="ru-RU" dirty="0"/>
              <a:t> полностью исчезает через 12—18 </a:t>
            </a:r>
            <a:r>
              <a:rPr lang="ru-RU" dirty="0" err="1"/>
              <a:t>мес</a:t>
            </a:r>
            <a:r>
              <a:rPr lang="ru-RU" dirty="0"/>
              <a:t> после облучения; для предупреждения рецидива опухоли и для лечения проявлений </a:t>
            </a:r>
            <a:r>
              <a:rPr lang="ru-RU" dirty="0" err="1"/>
              <a:t>гиперкортизолемии</a:t>
            </a:r>
            <a:r>
              <a:rPr lang="ru-RU" dirty="0"/>
              <a:t> назначают </a:t>
            </a:r>
            <a:r>
              <a:rPr lang="ru-RU" dirty="0" err="1"/>
              <a:t>митотан</a:t>
            </a:r>
            <a:r>
              <a:rPr lang="ru-RU" dirty="0"/>
              <a:t> внутрь в дозе 3 г/</a:t>
            </a:r>
            <a:r>
              <a:rPr lang="ru-RU" dirty="0" err="1"/>
              <a:t>сут</a:t>
            </a:r>
            <a:r>
              <a:rPr lang="ru-RU" dirty="0"/>
              <a:t>. Таким способом удается излечивать примерно 85% больных. Частота ремиссии после облучения у взрослых больных составляет только 20%, а у детей достигает 70—80%. После облучения протонами или </a:t>
            </a:r>
            <a:r>
              <a:rPr lang="ru-RU" dirty="0" err="1"/>
              <a:t>альфачастицами</a:t>
            </a:r>
            <a:r>
              <a:rPr lang="ru-RU" dirty="0"/>
              <a:t> ремиссия наступает быстрее и наблюдается у большего числа больных. </a:t>
            </a:r>
          </a:p>
        </p:txBody>
      </p:sp>
    </p:spTree>
    <p:extLst>
      <p:ext uri="{BB962C8B-B14F-4D97-AF65-F5344CB8AC3E}">
        <p14:creationId xmlns:p14="http://schemas.microsoft.com/office/powerpoint/2010/main" val="197816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Надпочечниковый </a:t>
            </a:r>
            <a:r>
              <a:rPr lang="ru-RU" dirty="0"/>
              <a:t>синдром </a:t>
            </a:r>
            <a:r>
              <a:rPr lang="ru-RU" dirty="0" err="1"/>
              <a:t>Кушинга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dirty="0"/>
              <a:t>Одностороннюю аденому удаляют хирургически; частота ремиссий после операции высокая. Поскольку функция противоположного надпочечника у больных с односторонней аденомой подавлена, в течение нескольких месяцев проводят заместительную терапию </a:t>
            </a:r>
            <a:r>
              <a:rPr lang="ru-RU" dirty="0" err="1"/>
              <a:t>глюкокортикоидами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662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Рак надпочечников.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Метод выбора — хирургическое вмешательство. Лучше использовать </a:t>
            </a:r>
            <a:r>
              <a:rPr lang="ru-RU" dirty="0" err="1"/>
              <a:t>чрезбрюшинный</a:t>
            </a:r>
            <a:r>
              <a:rPr lang="ru-RU" dirty="0"/>
              <a:t> доступ, поскольку он позволяет оценить широту распространения опухоли и удалить пораженные органы. Если опухоль удалена не полностью или признана неоперабельной, можно назначить </a:t>
            </a:r>
            <a:r>
              <a:rPr lang="ru-RU" dirty="0" err="1"/>
              <a:t>митотан</a:t>
            </a:r>
            <a:r>
              <a:rPr lang="ru-RU" dirty="0"/>
              <a:t> внутрь. Начинают с 250 мг 4 раза в сутки; увеличивают дозу до порога переносимости (24 г/</a:t>
            </a:r>
            <a:r>
              <a:rPr lang="ru-RU" dirty="0" err="1"/>
              <a:t>сут</a:t>
            </a:r>
            <a:r>
              <a:rPr lang="ru-RU" dirty="0"/>
              <a:t>). У 80% больных возникают тяжелые желудочно-кишечные нарушения (тошнота, рвота, понос). Поскольку </a:t>
            </a:r>
            <a:r>
              <a:rPr lang="ru-RU" dirty="0" err="1"/>
              <a:t>митотан</a:t>
            </a:r>
            <a:r>
              <a:rPr lang="ru-RU" dirty="0"/>
              <a:t> </a:t>
            </a:r>
            <a:r>
              <a:rPr lang="ru-RU" dirty="0" err="1"/>
              <a:t>жирорастворим</a:t>
            </a:r>
            <a:r>
              <a:rPr lang="ru-RU" dirty="0"/>
              <a:t>, нередко наблюдаются неврологические нарушения (сонливость, дурнота, головокружение). </a:t>
            </a:r>
          </a:p>
        </p:txBody>
      </p:sp>
    </p:spTree>
    <p:extLst>
      <p:ext uri="{BB962C8B-B14F-4D97-AF65-F5344CB8AC3E}">
        <p14:creationId xmlns:p14="http://schemas.microsoft.com/office/powerpoint/2010/main" val="227967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Возможно развитие надпочечниковой недостаточности, поэтому за больными, получающими </a:t>
            </a:r>
            <a:r>
              <a:rPr lang="ru-RU" dirty="0" err="1"/>
              <a:t>митотан</a:t>
            </a:r>
            <a:r>
              <a:rPr lang="ru-RU" dirty="0"/>
              <a:t>, необходимо постоянно наблюдать (определять уровни кортизола в сыворотке, свободного кортизола в моче). Иногда локализацию и скорость роста опухоли удается оценить с помощью МРТ (путем анализа T2-взвешенных </a:t>
            </a:r>
            <a:r>
              <a:rPr lang="ru-RU" dirty="0" err="1"/>
              <a:t>томограмм</a:t>
            </a:r>
            <a:r>
              <a:rPr lang="ru-RU" dirty="0"/>
              <a:t>); результаты этого исследования имеют прогностическое значение. </a:t>
            </a:r>
          </a:p>
        </p:txBody>
      </p:sp>
    </p:spTree>
    <p:extLst>
      <p:ext uri="{BB962C8B-B14F-4D97-AF65-F5344CB8AC3E}">
        <p14:creationId xmlns:p14="http://schemas.microsoft.com/office/powerpoint/2010/main" val="192259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Эктопический синдром </a:t>
            </a:r>
            <a:r>
              <a:rPr lang="ru-RU" dirty="0" err="1"/>
              <a:t>Кушинга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dirty="0"/>
              <a:t>Хирургическое вмешательство.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Удаление </a:t>
            </a:r>
            <a:r>
              <a:rPr lang="ru-RU" dirty="0"/>
              <a:t>АКТГ-секретирующей опухоли — предпочтительное лечение, но операция далеко не всегда выполнима (например, при мелкоклеточном раке легкого). В тех случаях, когда опухоль выявляют на неоперабельной стадии (как это бывает при некоторых формах медуллярного рака щитовидной железы), можно прибегнуть к </a:t>
            </a:r>
            <a:r>
              <a:rPr lang="ru-RU" dirty="0" err="1"/>
              <a:t>адреналэктомии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351603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dirty="0"/>
              <a:t>Ингибиторы ферментов </a:t>
            </a:r>
            <a:r>
              <a:rPr lang="ru-RU" sz="3200" dirty="0" err="1"/>
              <a:t>стероидогенеза</a:t>
            </a:r>
            <a:r>
              <a:rPr lang="ru-RU" sz="3200" dirty="0"/>
              <a:t> позволяют снизить уровень кортизола при эктопическом синдроме </a:t>
            </a:r>
            <a:r>
              <a:rPr lang="ru-RU" sz="3200" dirty="0" err="1"/>
              <a:t>Кушинга</a:t>
            </a:r>
            <a:r>
              <a:rPr lang="ru-RU" sz="3200" dirty="0"/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ru-RU" dirty="0" err="1"/>
              <a:t>Метирапон</a:t>
            </a:r>
            <a:r>
              <a:rPr lang="ru-RU" dirty="0"/>
              <a:t>, ингибитор 11бета-гидроксилазы, в дозе 250—500 мг 3 раза в сутки эффективно снижает уровень кортизола. Однако прием </a:t>
            </a:r>
            <a:r>
              <a:rPr lang="ru-RU" dirty="0" err="1"/>
              <a:t>метирапона</a:t>
            </a:r>
            <a:r>
              <a:rPr lang="ru-RU" dirty="0"/>
              <a:t> может привести к артериальной гипертонии и </a:t>
            </a:r>
            <a:r>
              <a:rPr lang="ru-RU" dirty="0" err="1"/>
              <a:t>гипокалиемии</a:t>
            </a:r>
            <a:r>
              <a:rPr lang="ru-RU" dirty="0"/>
              <a:t>, поскольку </a:t>
            </a:r>
            <a:r>
              <a:rPr lang="ru-RU" dirty="0" err="1"/>
              <a:t>метирапон</a:t>
            </a:r>
            <a:r>
              <a:rPr lang="ru-RU" dirty="0"/>
              <a:t> вызывает накопление 11-дезоксикортикостерона, обладающего минералокортикоидной активностью. </a:t>
            </a:r>
          </a:p>
        </p:txBody>
      </p:sp>
    </p:spTree>
    <p:extLst>
      <p:ext uri="{BB962C8B-B14F-4D97-AF65-F5344CB8AC3E}">
        <p14:creationId xmlns:p14="http://schemas.microsoft.com/office/powerpoint/2010/main" val="113573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Можно использовать также </a:t>
            </a:r>
            <a:r>
              <a:rPr lang="ru-RU" dirty="0" err="1"/>
              <a:t>аминоглутетимид</a:t>
            </a:r>
            <a:r>
              <a:rPr lang="ru-RU" dirty="0"/>
              <a:t>, блокирующий превращение холестерина в </a:t>
            </a:r>
            <a:r>
              <a:rPr lang="ru-RU" dirty="0" err="1"/>
              <a:t>прегненолон</a:t>
            </a:r>
            <a:r>
              <a:rPr lang="ru-RU" dirty="0"/>
              <a:t>. Начальная доза составляет 250 мг 4 раза в сутки внутрь; ее повышают до 2 г/</a:t>
            </a:r>
            <a:r>
              <a:rPr lang="ru-RU" dirty="0" err="1"/>
              <a:t>сут</a:t>
            </a:r>
            <a:r>
              <a:rPr lang="ru-RU" dirty="0"/>
              <a:t>. Из-за опасности развития надпочечниковой недостаточности необходимо периодически определять уровни кортизола в сыворотке и свободного кортизола в моче. </a:t>
            </a:r>
            <a:r>
              <a:rPr lang="ru-RU" dirty="0" err="1"/>
              <a:t>Аминоглутетимид</a:t>
            </a:r>
            <a:r>
              <a:rPr lang="ru-RU" dirty="0"/>
              <a:t> ускоряет метаболизм </a:t>
            </a:r>
            <a:r>
              <a:rPr lang="ru-RU" dirty="0" err="1"/>
              <a:t>дексаметазона</a:t>
            </a:r>
            <a:r>
              <a:rPr lang="ru-RU" dirty="0"/>
              <a:t> и может вызвать </a:t>
            </a:r>
            <a:r>
              <a:rPr lang="ru-RU" dirty="0" err="1"/>
              <a:t>гипоальдостеронизм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7778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ru-RU" dirty="0"/>
              <a:t>При неэффективности </a:t>
            </a:r>
            <a:r>
              <a:rPr lang="ru-RU" dirty="0" err="1"/>
              <a:t>метирапона</a:t>
            </a:r>
            <a:r>
              <a:rPr lang="ru-RU" dirty="0"/>
              <a:t> или </a:t>
            </a:r>
            <a:r>
              <a:rPr lang="ru-RU" dirty="0" err="1"/>
              <a:t>аминоглутетимида</a:t>
            </a:r>
            <a:r>
              <a:rPr lang="ru-RU" dirty="0"/>
              <a:t> можно использовать адренолитические средства, такие, как </a:t>
            </a:r>
            <a:r>
              <a:rPr lang="ru-RU" dirty="0" err="1"/>
              <a:t>митотан</a:t>
            </a:r>
            <a:r>
              <a:rPr lang="ru-RU" dirty="0"/>
              <a:t> («медикаментозная </a:t>
            </a:r>
            <a:r>
              <a:rPr lang="ru-RU" dirty="0" err="1"/>
              <a:t>адреналэктомия</a:t>
            </a:r>
            <a:r>
              <a:rPr lang="ru-RU" dirty="0"/>
              <a:t>»). Назначают один </a:t>
            </a:r>
            <a:r>
              <a:rPr lang="ru-RU" dirty="0" err="1"/>
              <a:t>митотан</a:t>
            </a:r>
            <a:r>
              <a:rPr lang="ru-RU" dirty="0"/>
              <a:t> либо </a:t>
            </a:r>
            <a:r>
              <a:rPr lang="ru-RU" dirty="0" err="1"/>
              <a:t>митотан</a:t>
            </a:r>
            <a:r>
              <a:rPr lang="ru-RU" dirty="0"/>
              <a:t> в сочетании с ингибиторами ферментов синтеза кортизола. </a:t>
            </a:r>
          </a:p>
        </p:txBody>
      </p:sp>
    </p:spTree>
    <p:extLst>
      <p:ext uri="{BB962C8B-B14F-4D97-AF65-F5344CB8AC3E}">
        <p14:creationId xmlns:p14="http://schemas.microsoft.com/office/powerpoint/2010/main" val="1179757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/>
              <a:t>При выборе средств, подавляющих функцию коры надпочечников, предпочтение следует отдавать </a:t>
            </a:r>
            <a:r>
              <a:rPr lang="ru-RU" dirty="0" err="1"/>
              <a:t>кетоконазолу</a:t>
            </a:r>
            <a:r>
              <a:rPr lang="ru-RU" dirty="0"/>
              <a:t>, поскольку этот препарат дает мало побочных эффектов. </a:t>
            </a:r>
            <a:r>
              <a:rPr lang="ru-RU" dirty="0" err="1"/>
              <a:t>Кетоконазол</a:t>
            </a:r>
            <a:r>
              <a:rPr lang="ru-RU" dirty="0"/>
              <a:t> блокирует </a:t>
            </a:r>
            <a:r>
              <a:rPr lang="ru-RU" dirty="0" err="1"/>
              <a:t>стероидогенез</a:t>
            </a:r>
            <a:r>
              <a:rPr lang="ru-RU" dirty="0"/>
              <a:t> на нескольких уровнях; наибольшее значение имеет подавление активности 20,22-десмолазы, катализирующей превращение холестерина в </a:t>
            </a:r>
            <a:r>
              <a:rPr lang="ru-RU" dirty="0" err="1"/>
              <a:t>прегненолон</a:t>
            </a:r>
            <a:r>
              <a:rPr lang="ru-RU" dirty="0"/>
              <a:t>. </a:t>
            </a:r>
            <a:r>
              <a:rPr lang="ru-RU" dirty="0" err="1"/>
              <a:t>Кетоконазол</a:t>
            </a:r>
            <a:r>
              <a:rPr lang="ru-RU" dirty="0"/>
              <a:t> назначают внутрь в дозах от 400 до 2000 мг/</a:t>
            </a:r>
            <a:r>
              <a:rPr lang="ru-RU" dirty="0" err="1"/>
              <a:t>сут</a:t>
            </a:r>
            <a:r>
              <a:rPr lang="ru-RU" dirty="0"/>
              <a:t>. Препарат </a:t>
            </a:r>
            <a:r>
              <a:rPr lang="ru-RU" dirty="0" err="1"/>
              <a:t>гепатотоксичен</a:t>
            </a:r>
            <a:r>
              <a:rPr lang="ru-RU" dirty="0"/>
              <a:t>, поэтому необходимо следить за активностью печеночных ферментов. С помощью </a:t>
            </a:r>
            <a:r>
              <a:rPr lang="ru-RU" dirty="0" err="1"/>
              <a:t>кетоконазола</a:t>
            </a:r>
            <a:r>
              <a:rPr lang="ru-RU" dirty="0"/>
              <a:t> у больных удается годами поддерживать нормальный уровень кортизола. Поскольку </a:t>
            </a:r>
            <a:r>
              <a:rPr lang="ru-RU" dirty="0" err="1"/>
              <a:t>кетоконазол</a:t>
            </a:r>
            <a:r>
              <a:rPr lang="ru-RU" dirty="0"/>
              <a:t> блокирует ранние этапы биосинтеза кортикостероидов, промежуточные токсичные метаболиты не накапливаются. </a:t>
            </a:r>
            <a:r>
              <a:rPr lang="ru-RU" dirty="0" err="1"/>
              <a:t>Кетоконазол</a:t>
            </a:r>
            <a:r>
              <a:rPr lang="ru-RU" dirty="0"/>
              <a:t> можно сочетать с другими препаратами (</a:t>
            </a:r>
            <a:r>
              <a:rPr lang="ru-RU" dirty="0" err="1"/>
              <a:t>метирапоном</a:t>
            </a:r>
            <a:r>
              <a:rPr lang="ru-RU" dirty="0"/>
              <a:t>, </a:t>
            </a:r>
            <a:r>
              <a:rPr lang="ru-RU" dirty="0" err="1"/>
              <a:t>аминоглутетимидом</a:t>
            </a:r>
            <a:r>
              <a:rPr lang="ru-RU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215098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Надпочечниковая недостаточность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ru-RU" dirty="0"/>
              <a:t>Под этим названием объединяют болезни, вызванные гипофункцией коры надпочечников. Клинические проявления надпочечниковой недостаточности обусловлены дефицитом </a:t>
            </a:r>
            <a:r>
              <a:rPr lang="ru-RU" dirty="0" err="1"/>
              <a:t>глюкокортикоидов</a:t>
            </a:r>
            <a:r>
              <a:rPr lang="ru-RU" dirty="0"/>
              <a:t> и (реже) дефицитом </a:t>
            </a:r>
            <a:r>
              <a:rPr lang="ru-RU" dirty="0" err="1"/>
              <a:t>минералокортикоидов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5233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Этиология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Первичная надпочечниковая </a:t>
            </a:r>
            <a:r>
              <a:rPr lang="ru-RU" dirty="0" smtClean="0"/>
              <a:t>недостаточность</a:t>
            </a:r>
          </a:p>
          <a:p>
            <a:r>
              <a:rPr lang="ru-RU" dirty="0"/>
              <a:t>Вторичная надпочечниковая </a:t>
            </a:r>
            <a:r>
              <a:rPr lang="ru-RU" dirty="0" smtClean="0"/>
              <a:t>недостаточность</a:t>
            </a:r>
          </a:p>
          <a:p>
            <a:r>
              <a:rPr lang="ru-RU" dirty="0"/>
              <a:t>Ятрогенная надпочечниковая недостаточность</a:t>
            </a:r>
          </a:p>
        </p:txBody>
      </p:sp>
    </p:spTree>
    <p:extLst>
      <p:ext uri="{BB962C8B-B14F-4D97-AF65-F5344CB8AC3E}">
        <p14:creationId xmlns:p14="http://schemas.microsoft.com/office/powerpoint/2010/main" val="336098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Классификация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dirty="0"/>
              <a:t>Надпочечниковая недостаточность может быть острой и хронической. Причины острой надпочечниковой недостаточности: быстрое разрушение коры надпочечников 119 (например, при двустороннем кровоизлиянии в надпочечники), повреждение надпочечников при травме или хирургическом вмешательстве.</a:t>
            </a:r>
          </a:p>
        </p:txBody>
      </p:sp>
    </p:spTree>
    <p:extLst>
      <p:ext uri="{BB962C8B-B14F-4D97-AF65-F5344CB8AC3E}">
        <p14:creationId xmlns:p14="http://schemas.microsoft.com/office/powerpoint/2010/main" val="282314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dirty="0"/>
              <a:t>Хроническая надпочечниковая </a:t>
            </a:r>
            <a:r>
              <a:rPr lang="ru-RU" dirty="0" smtClean="0"/>
              <a:t>недостаточность</a:t>
            </a:r>
          </a:p>
          <a:p>
            <a:pPr marL="0" indent="0" algn="just">
              <a:buNone/>
            </a:pPr>
            <a:r>
              <a:rPr lang="ru-RU" dirty="0"/>
              <a:t>Хроническая надпочечниковая недостаточность может быть первичной и вторичной; клиническая картина в этих случаях несколько различается. В последнее время самой распространенной причиной первичной надпочечниковой недостаточности является аутоиммунное поражение коры надпочечников (примерно 80% случаев). Аутоиммунное поражение надпочечников может сопровождаться другими аутоиммунными эндокринными заболеваниями, например инсулинозависимым сахарным диабетом и гипотиреозом, а иногда и </a:t>
            </a:r>
            <a:r>
              <a:rPr lang="ru-RU" dirty="0" err="1"/>
              <a:t>гипогонадизмом</a:t>
            </a:r>
            <a:r>
              <a:rPr lang="ru-RU" dirty="0"/>
              <a:t>, </a:t>
            </a:r>
            <a:r>
              <a:rPr lang="ru-RU" dirty="0" err="1"/>
              <a:t>гипопаратиреозом</a:t>
            </a:r>
            <a:r>
              <a:rPr lang="ru-RU" dirty="0"/>
              <a:t> и аутоиммунным гастритом (аутоиммунный </a:t>
            </a:r>
            <a:r>
              <a:rPr lang="ru-RU" dirty="0" err="1"/>
              <a:t>полигландулярный</a:t>
            </a:r>
            <a:r>
              <a:rPr lang="ru-RU" dirty="0"/>
              <a:t> синдром типа I).</a:t>
            </a:r>
          </a:p>
        </p:txBody>
      </p:sp>
    </p:spTree>
    <p:extLst>
      <p:ext uri="{BB962C8B-B14F-4D97-AF65-F5344CB8AC3E}">
        <p14:creationId xmlns:p14="http://schemas.microsoft.com/office/powerpoint/2010/main" val="73814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Клиническая картина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Общие </a:t>
            </a:r>
            <a:r>
              <a:rPr lang="ru-RU" dirty="0"/>
              <a:t>для первичной и вторичной надпочечниковой недостаточности, обусловлены в первую очередь дефицитом </a:t>
            </a:r>
            <a:r>
              <a:rPr lang="ru-RU" dirty="0" err="1"/>
              <a:t>глюкокортикоидов</a:t>
            </a:r>
            <a:r>
              <a:rPr lang="ru-RU" dirty="0"/>
              <a:t> и включают утомляемость, слабость, гипогликемию, потерю веса и желудочно-кишечные нарушения. При первичной надпочечниковой недостаточности поражаются и клетки клубочковой зоны коры надпочечников, секретирующие </a:t>
            </a:r>
            <a:r>
              <a:rPr lang="ru-RU" dirty="0" err="1"/>
              <a:t>минералокортикоиды</a:t>
            </a:r>
            <a:r>
              <a:rPr lang="ru-RU" dirty="0"/>
              <a:t>, что приводит к </a:t>
            </a:r>
            <a:r>
              <a:rPr lang="ru-RU" dirty="0" err="1"/>
              <a:t>гипоальдостеронизму</a:t>
            </a:r>
            <a:r>
              <a:rPr lang="ru-RU" dirty="0"/>
              <a:t>. Симптомы </a:t>
            </a:r>
            <a:r>
              <a:rPr lang="ru-RU" dirty="0" err="1"/>
              <a:t>гипоальдостеронизма</a:t>
            </a:r>
            <a:r>
              <a:rPr lang="ru-RU" dirty="0"/>
              <a:t>: потеря натрия, повышенное потребление соли, </a:t>
            </a:r>
            <a:r>
              <a:rPr lang="ru-RU" dirty="0" err="1"/>
              <a:t>гиповолемия</a:t>
            </a:r>
            <a:r>
              <a:rPr lang="ru-RU" dirty="0"/>
              <a:t>, артериальная гипотония, </a:t>
            </a:r>
            <a:r>
              <a:rPr lang="ru-RU" dirty="0" err="1"/>
              <a:t>гиперкалиемия</a:t>
            </a:r>
            <a:r>
              <a:rPr lang="ru-RU" dirty="0"/>
              <a:t>, легкий метаболический ацидоз. Поскольку при первичной надпочечниковой недостаточности гипофиз не повреждается, дефицит кортизола вызывает компенсаторное повышение секреции АКТГ и МСГ, что приводит к гиперпигментации кожи и слизистых.</a:t>
            </a:r>
          </a:p>
        </p:txBody>
      </p:sp>
    </p:spTree>
    <p:extLst>
      <p:ext uri="{BB962C8B-B14F-4D97-AF65-F5344CB8AC3E}">
        <p14:creationId xmlns:p14="http://schemas.microsoft.com/office/powerpoint/2010/main" val="385567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err="1"/>
              <a:t>Гипоадреналовый</a:t>
            </a:r>
            <a:r>
              <a:rPr lang="ru-RU" dirty="0"/>
              <a:t> криз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dirty="0"/>
              <a:t>Тяжелые инфекции, прием </a:t>
            </a:r>
            <a:r>
              <a:rPr lang="ru-RU" dirty="0" err="1"/>
              <a:t>метирапона</a:t>
            </a:r>
            <a:r>
              <a:rPr lang="ru-RU" dirty="0"/>
              <a:t>, травма или хирургическое вмешательство у больных с хронической надпочечниковой недостаточностью могут спровоцировать </a:t>
            </a:r>
            <a:r>
              <a:rPr lang="ru-RU" dirty="0" err="1"/>
              <a:t>гипоадреналовый</a:t>
            </a:r>
            <a:r>
              <a:rPr lang="ru-RU" dirty="0"/>
              <a:t> криз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784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. Клиническая картина.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Высокая лихорадка, дегидратация, тошнота, рвота и падение АД, которое быстро приводит к обмороку. При дефиците </a:t>
            </a:r>
            <a:r>
              <a:rPr lang="ru-RU" dirty="0" err="1"/>
              <a:t>минералокортикоидов</a:t>
            </a:r>
            <a:r>
              <a:rPr lang="ru-RU" dirty="0"/>
              <a:t> наблюдаются </a:t>
            </a:r>
            <a:r>
              <a:rPr lang="ru-RU" dirty="0" err="1"/>
              <a:t>гиперкалиемия</a:t>
            </a:r>
            <a:r>
              <a:rPr lang="ru-RU" dirty="0"/>
              <a:t> и </a:t>
            </a:r>
            <a:r>
              <a:rPr lang="ru-RU" dirty="0" err="1"/>
              <a:t>гипонатриемия</a:t>
            </a:r>
            <a:r>
              <a:rPr lang="ru-RU" dirty="0"/>
              <a:t>. Дегидратация приводит к повышению АМК и (не всегда) к </a:t>
            </a:r>
            <a:r>
              <a:rPr lang="ru-RU" dirty="0" err="1"/>
              <a:t>гиперкальциемии</a:t>
            </a:r>
            <a:r>
              <a:rPr lang="ru-RU" dirty="0"/>
              <a:t>. </a:t>
            </a:r>
            <a:r>
              <a:rPr lang="ru-RU" dirty="0" err="1"/>
              <a:t>Гипоадреналовый</a:t>
            </a:r>
            <a:r>
              <a:rPr lang="ru-RU" dirty="0"/>
              <a:t> криз может быть вызван двусторонним кровоизлиянием в надпочечники, например при передозировке гепарина.</a:t>
            </a:r>
          </a:p>
        </p:txBody>
      </p:sp>
    </p:spTree>
    <p:extLst>
      <p:ext uri="{BB962C8B-B14F-4D97-AF65-F5344CB8AC3E}">
        <p14:creationId xmlns:p14="http://schemas.microsoft.com/office/powerpoint/2010/main" val="268542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/>
              <a:t>Ятрогенная надпочечниковая недостаточность.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/>
              <a:t>Длительное лечение </a:t>
            </a:r>
            <a:r>
              <a:rPr lang="ru-RU" dirty="0" err="1"/>
              <a:t>глюкокортикоидами</a:t>
            </a:r>
            <a:r>
              <a:rPr lang="ru-RU" dirty="0"/>
              <a:t> угнетает гипоталамо-гипофизарно-надпочечниковую систему. Устойчивость этой системы к экзогенным </a:t>
            </a:r>
            <a:r>
              <a:rPr lang="ru-RU" dirty="0" err="1"/>
              <a:t>глюкокортикоидам</a:t>
            </a:r>
            <a:r>
              <a:rPr lang="ru-RU" dirty="0"/>
              <a:t> у разных больных неодинакова. Обычные симптомы угнетения гипоталамо-гипофизарно-надпочечниковой системы после отмены глюкокортикоидной терапии: слабость, утомляемость, депрессия, артериальная гипотония. При тяжелом стрессе, если вовремя не увеличить дозу </a:t>
            </a:r>
            <a:r>
              <a:rPr lang="ru-RU" dirty="0" err="1"/>
              <a:t>глюкокортикоидов</a:t>
            </a:r>
            <a:r>
              <a:rPr lang="ru-RU" dirty="0"/>
              <a:t>, у больного может развиться </a:t>
            </a:r>
            <a:r>
              <a:rPr lang="ru-RU" dirty="0" err="1"/>
              <a:t>гипоадреналовый</a:t>
            </a:r>
            <a:r>
              <a:rPr lang="ru-RU" dirty="0"/>
              <a:t> криз. Угнетение гипоталамо-гипофизарно-надпочечниковой системы иногда проявляется резкой слабостью во время или после незначительных стрессов или недомоганий, например при респираторных заболеваниях.</a:t>
            </a:r>
          </a:p>
        </p:txBody>
      </p:sp>
    </p:spTree>
    <p:extLst>
      <p:ext uri="{BB962C8B-B14F-4D97-AF65-F5344CB8AC3E}">
        <p14:creationId xmlns:p14="http://schemas.microsoft.com/office/powerpoint/2010/main" val="3572302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/>
            <a:r>
              <a:rPr lang="ru-RU" sz="2000" dirty="0"/>
              <a:t>Клинические симптомы могут отсутствовать, и только биохимические сдвиги (например, сниженная секреция кортизола в пробах с АКТГ) свидетельствуют о недостаточности гипоталамо-гипофизарно-надпочечниковой системы. Ятрогенную надпочечниковую недостаточность следует заподозрить в следующих случаях: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numCol="2">
            <a:noAutofit/>
          </a:bodyPr>
          <a:lstStyle/>
          <a:p>
            <a:r>
              <a:rPr lang="ru-RU" sz="2200" dirty="0"/>
              <a:t>У любого больного, получавшего </a:t>
            </a:r>
            <a:r>
              <a:rPr lang="ru-RU" sz="2200" dirty="0" err="1"/>
              <a:t>преднизон</a:t>
            </a:r>
            <a:r>
              <a:rPr lang="ru-RU" sz="2200" dirty="0"/>
              <a:t> в дозе 15—30 мг/</a:t>
            </a:r>
            <a:r>
              <a:rPr lang="ru-RU" sz="2200" dirty="0" err="1"/>
              <a:t>сут</a:t>
            </a:r>
            <a:r>
              <a:rPr lang="ru-RU" sz="2200" dirty="0"/>
              <a:t> на протяжении 3— 4 </a:t>
            </a:r>
            <a:r>
              <a:rPr lang="ru-RU" sz="2200" dirty="0" err="1"/>
              <a:t>нед</a:t>
            </a:r>
            <a:r>
              <a:rPr lang="ru-RU" sz="2200" dirty="0"/>
              <a:t>. У таких больных после отмены глюкокортикоидной терапии угнетение гипоталамо-гипофизарно-надпочечниковой системы может сохраняться в течение 8— 12 мес. </a:t>
            </a:r>
            <a:r>
              <a:rPr lang="ru-RU" sz="2200" dirty="0" smtClean="0"/>
              <a:t> </a:t>
            </a:r>
          </a:p>
          <a:p>
            <a:r>
              <a:rPr lang="ru-RU" sz="2200" dirty="0" smtClean="0"/>
              <a:t>У </a:t>
            </a:r>
            <a:r>
              <a:rPr lang="ru-RU" sz="2200" dirty="0"/>
              <a:t>любого больного, получавшего </a:t>
            </a:r>
            <a:r>
              <a:rPr lang="ru-RU" sz="2200" dirty="0" err="1"/>
              <a:t>преднизон</a:t>
            </a:r>
            <a:r>
              <a:rPr lang="ru-RU" sz="2200" dirty="0"/>
              <a:t> в дозе 12,5 мг/</a:t>
            </a:r>
            <a:r>
              <a:rPr lang="ru-RU" sz="2200" dirty="0" err="1"/>
              <a:t>сут</a:t>
            </a:r>
            <a:r>
              <a:rPr lang="ru-RU" sz="2200" dirty="0"/>
              <a:t> на протяжении 4 </a:t>
            </a:r>
            <a:r>
              <a:rPr lang="ru-RU" sz="2200" dirty="0" err="1"/>
              <a:t>нед</a:t>
            </a:r>
            <a:r>
              <a:rPr lang="ru-RU" sz="2200" dirty="0"/>
              <a:t>. Угнетение гипоталамо-гипофизарно-надпочечниковой системы может сохраняться в течение 1—4 мес. </a:t>
            </a:r>
            <a:r>
              <a:rPr lang="ru-RU" sz="2200" dirty="0" smtClean="0"/>
              <a:t> </a:t>
            </a:r>
          </a:p>
          <a:p>
            <a:r>
              <a:rPr lang="ru-RU" sz="2200" dirty="0" smtClean="0"/>
              <a:t>У </a:t>
            </a:r>
            <a:r>
              <a:rPr lang="ru-RU" sz="2200" dirty="0"/>
              <a:t>любого больного с синдромом </a:t>
            </a:r>
            <a:r>
              <a:rPr lang="ru-RU" sz="2200" dirty="0" err="1"/>
              <a:t>Кушинга</a:t>
            </a:r>
            <a:r>
              <a:rPr lang="ru-RU" sz="2200" dirty="0"/>
              <a:t> после удаления аденомы или злокачественного новообразования надпочечника. </a:t>
            </a:r>
            <a:endParaRPr lang="ru-RU" sz="2200" dirty="0" smtClean="0"/>
          </a:p>
          <a:p>
            <a:r>
              <a:rPr lang="ru-RU" sz="2200" dirty="0" smtClean="0"/>
              <a:t>У </a:t>
            </a:r>
            <a:r>
              <a:rPr lang="ru-RU" sz="2200" dirty="0"/>
              <a:t>любого больного со снижением секреции кортизола в ответ на АКТГ, получающего </a:t>
            </a:r>
            <a:r>
              <a:rPr lang="ru-RU" sz="2200" dirty="0" err="1"/>
              <a:t>глюкокортикоиды</a:t>
            </a:r>
            <a:r>
              <a:rPr lang="ru-RU" sz="2200" dirty="0"/>
              <a:t> (независимо от дозы и продолжительности глюкокортикоидной терапии).</a:t>
            </a:r>
          </a:p>
        </p:txBody>
      </p:sp>
    </p:spTree>
    <p:extLst>
      <p:ext uri="{BB962C8B-B14F-4D97-AF65-F5344CB8AC3E}">
        <p14:creationId xmlns:p14="http://schemas.microsoft.com/office/powerpoint/2010/main" val="55719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Лабораторная 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just"/>
            <a:r>
              <a:rPr lang="ru-RU" dirty="0"/>
              <a:t>Короткая проба с </a:t>
            </a:r>
            <a:r>
              <a:rPr lang="ru-RU" dirty="0" smtClean="0"/>
              <a:t>АКТГ. </a:t>
            </a:r>
            <a:r>
              <a:rPr lang="ru-RU" dirty="0"/>
              <a:t>Используют синтетический аналог АКТГ — </a:t>
            </a:r>
            <a:r>
              <a:rPr lang="ru-RU" dirty="0" err="1"/>
              <a:t>тетракозактид</a:t>
            </a:r>
            <a:r>
              <a:rPr lang="ru-RU" dirty="0"/>
              <a:t> — мощный и быстродействующий стимулятор секреции кортизола и альдостерона. Пробу можно проводить в стационаре или амбулаторно, причем ни время суток, ни прием пищи не влияют на точность результатов.</a:t>
            </a:r>
          </a:p>
        </p:txBody>
      </p:sp>
    </p:spTree>
    <p:extLst>
      <p:ext uri="{BB962C8B-B14F-4D97-AF65-F5344CB8AC3E}">
        <p14:creationId xmlns:p14="http://schemas.microsoft.com/office/powerpoint/2010/main" val="2055413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Методика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417639"/>
            <a:ext cx="10972800" cy="470852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dirty="0"/>
              <a:t>Берут кровь для определения базальных уровней кортизола и альдостерона в сыворотке и АКТГ в плазме. Определение альдостерона и АКТГ помогает отличить первичную надпочечниковую недостаточность от вторичной. </a:t>
            </a:r>
            <a:endParaRPr lang="ru-RU" dirty="0" smtClean="0"/>
          </a:p>
          <a:p>
            <a:r>
              <a:rPr lang="ru-RU" dirty="0" smtClean="0"/>
              <a:t>б</a:t>
            </a:r>
            <a:r>
              <a:rPr lang="ru-RU" dirty="0"/>
              <a:t>. В/в или в/м вводят 0,25 мг </a:t>
            </a:r>
            <a:r>
              <a:rPr lang="ru-RU" dirty="0" err="1"/>
              <a:t>тетракозактида</a:t>
            </a:r>
            <a:r>
              <a:rPr lang="ru-RU" dirty="0"/>
              <a:t>. Для в/в введения </a:t>
            </a:r>
            <a:r>
              <a:rPr lang="ru-RU" dirty="0" err="1"/>
              <a:t>тетракозактид</a:t>
            </a:r>
            <a:r>
              <a:rPr lang="ru-RU" dirty="0"/>
              <a:t> разводят в 2—5 мл физиологического раствора; продолжительность </a:t>
            </a:r>
            <a:r>
              <a:rPr lang="ru-RU" dirty="0" err="1"/>
              <a:t>инфузии</a:t>
            </a:r>
            <a:r>
              <a:rPr lang="ru-RU" dirty="0"/>
              <a:t> — 2 мин. </a:t>
            </a:r>
            <a:endParaRPr lang="ru-RU" dirty="0" smtClean="0"/>
          </a:p>
          <a:p>
            <a:r>
              <a:rPr lang="ru-RU" dirty="0" smtClean="0"/>
              <a:t>в</a:t>
            </a:r>
            <a:r>
              <a:rPr lang="ru-RU" dirty="0"/>
              <a:t>. Через 30 и 60 мин после введения </a:t>
            </a:r>
            <a:r>
              <a:rPr lang="ru-RU" dirty="0" err="1"/>
              <a:t>тетракозактида</a:t>
            </a:r>
            <a:r>
              <a:rPr lang="ru-RU" dirty="0"/>
              <a:t> берут кровь для определения уровней кортизола (и при необходимости — альдостерона и АКТГ).</a:t>
            </a:r>
          </a:p>
        </p:txBody>
      </p:sp>
    </p:spTree>
    <p:extLst>
      <p:ext uri="{BB962C8B-B14F-4D97-AF65-F5344CB8AC3E}">
        <p14:creationId xmlns:p14="http://schemas.microsoft.com/office/powerpoint/2010/main" val="3897782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Оценка результатов.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В норме уровень кортизола после введения </a:t>
            </a:r>
            <a:r>
              <a:rPr lang="ru-RU" dirty="0" err="1"/>
              <a:t>тетракозактида</a:t>
            </a:r>
            <a:r>
              <a:rPr lang="ru-RU" dirty="0"/>
              <a:t> повышается не менее чем на 10 мкг%. Если базальная концентрация кортизола превышала 20 мкг%, результаты пробы недостоверны. Нормальная секреторная реакция позволяет с уверенностью исключить первичную надпочечниковую недостаточность. У больных со вторичной надпочечниковой недостаточностью реакция на </a:t>
            </a:r>
            <a:r>
              <a:rPr lang="ru-RU" dirty="0" err="1"/>
              <a:t>тетракозактид</a:t>
            </a:r>
            <a:r>
              <a:rPr lang="ru-RU" dirty="0"/>
              <a:t> обычно снижена, но иногда бывает нормальной. Первичную надпочечниковую недостаточность можно отличить от вторичной, измерив базальный уровень АКТГ и уровень альдостерона до и после введения </a:t>
            </a:r>
            <a:r>
              <a:rPr lang="ru-RU" dirty="0" err="1"/>
              <a:t>тетракозактида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7364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dirty="0"/>
              <a:t>При первичной надпочечниковой недостаточности базальный уровень АКТГ повышен (обычно &gt; 250 </a:t>
            </a:r>
            <a:r>
              <a:rPr lang="ru-RU" dirty="0" err="1"/>
              <a:t>пг</a:t>
            </a:r>
            <a:r>
              <a:rPr lang="ru-RU" dirty="0"/>
              <a:t>/мл), тогда как при вторичной он снижен или находится в пределах нормы. При первичной надпочечниковой недостаточности базальный уровень альдостерона снижен, а после введения </a:t>
            </a:r>
            <a:r>
              <a:rPr lang="ru-RU" dirty="0" err="1"/>
              <a:t>тетракозактида</a:t>
            </a:r>
            <a:r>
              <a:rPr lang="ru-RU" dirty="0"/>
              <a:t> секреция альдостерона не усиливается. При вторичной надпочечниковой недостаточности базальный уровень альдостерона в пределах нормы или снижен, но через 30 мин после введения </a:t>
            </a:r>
            <a:r>
              <a:rPr lang="ru-RU" dirty="0" err="1"/>
              <a:t>тетракозактида</a:t>
            </a:r>
            <a:r>
              <a:rPr lang="ru-RU" dirty="0"/>
              <a:t> концентрация альдостерона возрастает не менее чем на 111 </a:t>
            </a:r>
            <a:r>
              <a:rPr lang="ru-RU" dirty="0" err="1"/>
              <a:t>пмоль</a:t>
            </a:r>
            <a:r>
              <a:rPr lang="ru-RU" dirty="0"/>
              <a:t>/л.</a:t>
            </a:r>
          </a:p>
        </p:txBody>
      </p:sp>
    </p:spTree>
    <p:extLst>
      <p:ext uri="{BB962C8B-B14F-4D97-AF65-F5344CB8AC3E}">
        <p14:creationId xmlns:p14="http://schemas.microsoft.com/office/powerpoint/2010/main" val="231172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Короткая проба с </a:t>
            </a:r>
            <a:r>
              <a:rPr lang="ru-RU" dirty="0" err="1"/>
              <a:t>метирапоном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err="1" smtClean="0"/>
              <a:t>Метирапон</a:t>
            </a:r>
            <a:r>
              <a:rPr lang="ru-RU" dirty="0" smtClean="0"/>
              <a:t> </a:t>
            </a:r>
            <a:r>
              <a:rPr lang="ru-RU" dirty="0"/>
              <a:t>дают внутрь в 24:00. При весе &lt; 70 кг доза </a:t>
            </a:r>
            <a:r>
              <a:rPr lang="ru-RU" dirty="0" err="1"/>
              <a:t>метирапона</a:t>
            </a:r>
            <a:r>
              <a:rPr lang="ru-RU" dirty="0"/>
              <a:t> составляет 2 г, при весе 70—90 кг — 2,5 г, при весе &gt; 90 кг — 3 г. Препарат принимают с едой, чтобы уменьшить тошноту. </a:t>
            </a:r>
            <a:endParaRPr lang="ru-RU" dirty="0" smtClean="0"/>
          </a:p>
          <a:p>
            <a:r>
              <a:rPr lang="ru-RU" dirty="0" smtClean="0"/>
              <a:t>На </a:t>
            </a:r>
            <a:r>
              <a:rPr lang="ru-RU" dirty="0"/>
              <a:t>следующее утро в 8:00 определяют содержание кортизола и 11- </a:t>
            </a:r>
            <a:r>
              <a:rPr lang="ru-RU" dirty="0" err="1"/>
              <a:t>дезоксикортизола</a:t>
            </a:r>
            <a:r>
              <a:rPr lang="ru-RU" dirty="0"/>
              <a:t> в сыворотке.</a:t>
            </a:r>
          </a:p>
        </p:txBody>
      </p:sp>
    </p:spTree>
    <p:extLst>
      <p:ext uri="{BB962C8B-B14F-4D97-AF65-F5344CB8AC3E}">
        <p14:creationId xmlns:p14="http://schemas.microsoft.com/office/powerpoint/2010/main" val="108338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Оценка результатов.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В норме концентрация 11-дезоксикортизола после введения </a:t>
            </a:r>
            <a:r>
              <a:rPr lang="ru-RU" dirty="0" err="1"/>
              <a:t>метирапона</a:t>
            </a:r>
            <a:r>
              <a:rPr lang="ru-RU" dirty="0"/>
              <a:t> должна превышать 7,5 мкг%. При первичной или вторичной надпочечниковой недостаточности концентрация 11-дезоксикортизола не достигает 5 мкг%. </a:t>
            </a:r>
            <a:r>
              <a:rPr lang="ru-RU" dirty="0" err="1"/>
              <a:t>Метирапоновая</a:t>
            </a:r>
            <a:r>
              <a:rPr lang="ru-RU" dirty="0"/>
              <a:t> блокада считается полной при концентрации кортизола &lt; 5 мкг%. Если у больного с почти нормальной реакцией на АКТГ уровень 11- </a:t>
            </a:r>
            <a:r>
              <a:rPr lang="ru-RU" dirty="0" err="1"/>
              <a:t>дезоксикортизола</a:t>
            </a:r>
            <a:r>
              <a:rPr lang="ru-RU" dirty="0"/>
              <a:t> после введения </a:t>
            </a:r>
            <a:r>
              <a:rPr lang="ru-RU" dirty="0" err="1"/>
              <a:t>метирапона</a:t>
            </a:r>
            <a:r>
              <a:rPr lang="ru-RU" dirty="0"/>
              <a:t> &lt; 5 мкг%, диагностируют вторичную надпочечниковую недостаточность.</a:t>
            </a:r>
          </a:p>
        </p:txBody>
      </p:sp>
    </p:spTree>
    <p:extLst>
      <p:ext uri="{BB962C8B-B14F-4D97-AF65-F5344CB8AC3E}">
        <p14:creationId xmlns:p14="http://schemas.microsoft.com/office/powerpoint/2010/main" val="152418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/>
              <a:t>При обследовании больных, получающих </a:t>
            </a:r>
            <a:r>
              <a:rPr lang="ru-RU" dirty="0" err="1"/>
              <a:t>фенитоин</a:t>
            </a:r>
            <a:r>
              <a:rPr lang="ru-RU" dirty="0"/>
              <a:t>, дозу </a:t>
            </a:r>
            <a:r>
              <a:rPr lang="ru-RU" dirty="0" err="1"/>
              <a:t>метирапона</a:t>
            </a:r>
            <a:r>
              <a:rPr lang="ru-RU" dirty="0"/>
              <a:t> увеличивают, так как </a:t>
            </a:r>
            <a:r>
              <a:rPr lang="ru-RU" dirty="0" err="1"/>
              <a:t>фенитоин</a:t>
            </a:r>
            <a:r>
              <a:rPr lang="ru-RU" dirty="0"/>
              <a:t> ускоряет его выведение почками. Короткая проба с </a:t>
            </a:r>
            <a:r>
              <a:rPr lang="ru-RU" dirty="0" err="1"/>
              <a:t>метирапоном</a:t>
            </a:r>
            <a:r>
              <a:rPr lang="ru-RU" dirty="0"/>
              <a:t> проще и безопаснее длинной пробы с многократным приемом препарата (см. приложение А, п. XIV.Б). Однако и при проведении короткой пробы необходимо соблюдать осторожность, особенно при подозрении на первичную надпочечниковую недостаточность, поскольку есть угроза </a:t>
            </a:r>
            <a:r>
              <a:rPr lang="ru-RU" dirty="0" err="1"/>
              <a:t>гипоадреналового</a:t>
            </a:r>
            <a:r>
              <a:rPr lang="ru-RU" dirty="0"/>
              <a:t> криза. Перед назначением проб с </a:t>
            </a:r>
            <a:r>
              <a:rPr lang="ru-RU" dirty="0" err="1"/>
              <a:t>метирапоном</a:t>
            </a:r>
            <a:r>
              <a:rPr lang="ru-RU" dirty="0"/>
              <a:t> нужно убедиться в том, что клетки коры надпочечников реагируют на АКТГ (провести пробу с АКТГ). Если реакция на АКТГ резко ослаблена, пробы с </a:t>
            </a:r>
            <a:r>
              <a:rPr lang="ru-RU" dirty="0" err="1"/>
              <a:t>метирапоном</a:t>
            </a:r>
            <a:r>
              <a:rPr lang="ru-RU" dirty="0"/>
              <a:t> нецелесообразны.</a:t>
            </a:r>
          </a:p>
        </p:txBody>
      </p:sp>
    </p:spTree>
    <p:extLst>
      <p:ext uri="{BB962C8B-B14F-4D97-AF65-F5344CB8AC3E}">
        <p14:creationId xmlns:p14="http://schemas.microsoft.com/office/powerpoint/2010/main" val="3651512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r>
              <a:rPr lang="ru-RU" dirty="0"/>
              <a:t>Хроническая надпочечниковая </a:t>
            </a:r>
            <a:r>
              <a:rPr lang="ru-RU" dirty="0" smtClean="0"/>
              <a:t>недостаточность</a:t>
            </a:r>
          </a:p>
          <a:p>
            <a:pPr marL="0" indent="0" algn="just">
              <a:buNone/>
            </a:pPr>
            <a:r>
              <a:rPr lang="ru-RU" dirty="0"/>
              <a:t>При первичной надпочечниковой недостаточности необходима заместительная терапия </a:t>
            </a:r>
            <a:r>
              <a:rPr lang="ru-RU" dirty="0" err="1"/>
              <a:t>глюкокортикоидами</a:t>
            </a:r>
            <a:r>
              <a:rPr lang="ru-RU" dirty="0"/>
              <a:t> и </a:t>
            </a:r>
            <a:r>
              <a:rPr lang="ru-RU" dirty="0" err="1"/>
              <a:t>минералокортикоидами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dirty="0"/>
              <a:t>Некоторым больным с </a:t>
            </a:r>
            <a:r>
              <a:rPr lang="ru-RU" dirty="0" err="1"/>
              <a:t>гипогонадизмом</a:t>
            </a:r>
            <a:r>
              <a:rPr lang="ru-RU" dirty="0"/>
              <a:t> требуется заместительная терапия половыми гормонами</a:t>
            </a:r>
          </a:p>
        </p:txBody>
      </p:sp>
    </p:spTree>
    <p:extLst>
      <p:ext uri="{BB962C8B-B14F-4D97-AF65-F5344CB8AC3E}">
        <p14:creationId xmlns:p14="http://schemas.microsoft.com/office/powerpoint/2010/main" val="4175256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/>
              <a:t>Заместительная глюкокортикоидная терапия.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/>
              <a:t>Назначают </a:t>
            </a:r>
            <a:r>
              <a:rPr lang="ru-RU" dirty="0" err="1"/>
              <a:t>преднизон</a:t>
            </a:r>
            <a:r>
              <a:rPr lang="ru-RU" dirty="0"/>
              <a:t> внутрь в дробных дозах: 5 мг утром и 2,5 мг вечером. Такое лечение покрывает потребность в </a:t>
            </a:r>
            <a:r>
              <a:rPr lang="ru-RU" dirty="0" err="1"/>
              <a:t>глюкокортикоидах</a:t>
            </a:r>
            <a:r>
              <a:rPr lang="ru-RU" dirty="0"/>
              <a:t> у больных любого роста и веса. Следует учитывать, однако, что уровень секреции кортизола прямо пропорционален площади поверхности тела и повышается при физической нагрузке, а при ожирении обмен кортизола ускоряется. Поэтому при ожирении или больших физических нагрузках могут потребоваться большие дозы </a:t>
            </a:r>
            <a:r>
              <a:rPr lang="ru-RU" dirty="0" err="1"/>
              <a:t>преднизона</a:t>
            </a:r>
            <a:r>
              <a:rPr lang="ru-RU" dirty="0"/>
              <a:t>. Увеличивать дозы приходится и в тех случаях, когда больные одновременно получают лекарственные средства, ускоряющие обмен кортикостероидов (например, барбитураты, </a:t>
            </a:r>
            <a:r>
              <a:rPr lang="ru-RU" dirty="0" err="1"/>
              <a:t>фенитоин</a:t>
            </a:r>
            <a:r>
              <a:rPr lang="ru-RU" dirty="0"/>
              <a:t>, </a:t>
            </a:r>
            <a:r>
              <a:rPr lang="ru-RU" dirty="0" err="1"/>
              <a:t>рифампицин</a:t>
            </a:r>
            <a:r>
              <a:rPr lang="ru-RU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35588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/>
              <a:t>Заместительная минералокортикоидная терапия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Также </a:t>
            </a:r>
            <a:r>
              <a:rPr lang="ru-RU" dirty="0"/>
              <a:t>необходима при первичной надпочечниковой недостаточности. Назначают синтетический </a:t>
            </a:r>
            <a:r>
              <a:rPr lang="ru-RU" dirty="0" err="1"/>
              <a:t>минералокортикоид</a:t>
            </a:r>
            <a:r>
              <a:rPr lang="ru-RU" dirty="0"/>
              <a:t> </a:t>
            </a:r>
            <a:r>
              <a:rPr lang="ru-RU" dirty="0" err="1"/>
              <a:t>флудрокортизон</a:t>
            </a:r>
            <a:r>
              <a:rPr lang="ru-RU" dirty="0"/>
              <a:t> внутрь в дозе 0,05—0,3 мг 1 раз в сутки. После восстановления ОЦК и устранения </a:t>
            </a:r>
            <a:r>
              <a:rPr lang="ru-RU" dirty="0" err="1"/>
              <a:t>гипонатриемии</a:t>
            </a:r>
            <a:r>
              <a:rPr lang="ru-RU" dirty="0"/>
              <a:t> можно начать прием </a:t>
            </a:r>
            <a:r>
              <a:rPr lang="ru-RU" dirty="0" err="1"/>
              <a:t>флудрокортизона</a:t>
            </a:r>
            <a:r>
              <a:rPr lang="ru-RU" dirty="0"/>
              <a:t> по 0,1 мг/</a:t>
            </a:r>
            <a:r>
              <a:rPr lang="ru-RU" dirty="0" err="1"/>
              <a:t>сут</a:t>
            </a:r>
            <a:r>
              <a:rPr lang="ru-RU" dirty="0"/>
              <a:t> при неограниченном потреблении соли. Если имеется стойкая артериальная гипотония в положении лежа или ортостатическая гипотония либо стойкая </a:t>
            </a:r>
            <a:r>
              <a:rPr lang="ru-RU" dirty="0" err="1"/>
              <a:t>гиперкалиемия</a:t>
            </a:r>
            <a:r>
              <a:rPr lang="ru-RU" dirty="0"/>
              <a:t>, дозу </a:t>
            </a:r>
            <a:r>
              <a:rPr lang="ru-RU" dirty="0" err="1"/>
              <a:t>флудрокортизона</a:t>
            </a:r>
            <a:r>
              <a:rPr lang="ru-RU" dirty="0"/>
              <a:t> увеличивают. Наоборот, артериальная гипертония, </a:t>
            </a:r>
            <a:r>
              <a:rPr lang="ru-RU" dirty="0" err="1"/>
              <a:t>гипокалиемия</a:t>
            </a:r>
            <a:r>
              <a:rPr lang="ru-RU" dirty="0"/>
              <a:t> и отеки — показания для уменьшения дозы. Дозу </a:t>
            </a:r>
            <a:r>
              <a:rPr lang="ru-RU" dirty="0" err="1"/>
              <a:t>флудрокортизона</a:t>
            </a:r>
            <a:r>
              <a:rPr lang="ru-RU" dirty="0"/>
              <a:t> изменяют постепенно (на 0,05 мг/</a:t>
            </a:r>
            <a:r>
              <a:rPr lang="ru-RU" dirty="0" err="1"/>
              <a:t>сут</a:t>
            </a:r>
            <a:r>
              <a:rPr lang="ru-RU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892414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Обучение больных.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Прежде </a:t>
            </a:r>
            <a:r>
              <a:rPr lang="ru-RU" dirty="0"/>
              <a:t>всего больного предупреждают о том, что при сопутствующих заболеваниях необходимо корректировать дозы </a:t>
            </a:r>
            <a:r>
              <a:rPr lang="ru-RU" dirty="0" err="1"/>
              <a:t>глюкокортикоидов</a:t>
            </a:r>
            <a:r>
              <a:rPr lang="ru-RU" dirty="0"/>
              <a:t>. Больной должен всегда носить жетон или браслет с надписью «надпочечниковая недостаточность» и с указанием потребности в </a:t>
            </a:r>
            <a:r>
              <a:rPr lang="ru-RU" dirty="0" err="1"/>
              <a:t>глюкокортикоидах</a:t>
            </a:r>
            <a:r>
              <a:rPr lang="ru-RU" dirty="0"/>
              <a:t>. Для длительных поездок рекомендуют иметь с собой флаконы с кортизона ацетатом для в/м инъекций, а также ампулы с гидрокортизоном (100 мг) для в/в введения (на случай оказания неотложной помощи медицинскими работниками).</a:t>
            </a:r>
          </a:p>
        </p:txBody>
      </p:sp>
    </p:spTree>
    <p:extLst>
      <p:ext uri="{BB962C8B-B14F-4D97-AF65-F5344CB8AC3E}">
        <p14:creationId xmlns:p14="http://schemas.microsoft.com/office/powerpoint/2010/main" val="200333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2200" dirty="0"/>
              <a:t>Вторичная надпочечниковая недостаточность. При вторичной надпочечниковой недостаточности лечение </a:t>
            </a:r>
            <a:r>
              <a:rPr lang="ru-RU" sz="2200" dirty="0" err="1"/>
              <a:t>минералокортикоидами</a:t>
            </a:r>
            <a:r>
              <a:rPr lang="ru-RU" sz="2200" dirty="0"/>
              <a:t> не требуется. При сопутствующем дефиците ЛГ и ФСГ может возникнуть необходимость в заместительной терапии половыми гормонами.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err="1" smtClean="0"/>
              <a:t>Гипоадреналовый</a:t>
            </a:r>
            <a:r>
              <a:rPr lang="ru-RU" dirty="0" smtClean="0"/>
              <a:t> </a:t>
            </a:r>
            <a:r>
              <a:rPr lang="ru-RU" dirty="0"/>
              <a:t>криз </a:t>
            </a:r>
            <a:endParaRPr lang="ru-RU" dirty="0" smtClean="0"/>
          </a:p>
          <a:p>
            <a:r>
              <a:rPr lang="ru-RU" dirty="0" smtClean="0"/>
              <a:t>1</a:t>
            </a:r>
            <a:r>
              <a:rPr lang="ru-RU" dirty="0"/>
              <a:t>. Гидрокортизон в дозе 100 мг в/в </a:t>
            </a:r>
            <a:r>
              <a:rPr lang="ru-RU" dirty="0" err="1"/>
              <a:t>струйно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2</a:t>
            </a:r>
            <a:r>
              <a:rPr lang="ru-RU" dirty="0"/>
              <a:t>. </a:t>
            </a:r>
            <a:r>
              <a:rPr lang="ru-RU" dirty="0" err="1"/>
              <a:t>Инфузионная</a:t>
            </a:r>
            <a:r>
              <a:rPr lang="ru-RU" dirty="0"/>
              <a:t> терапия (0,9% </a:t>
            </a:r>
            <a:r>
              <a:rPr lang="ru-RU" dirty="0" err="1"/>
              <a:t>NaCl</a:t>
            </a:r>
            <a:r>
              <a:rPr lang="ru-RU" dirty="0"/>
              <a:t> и 5% глюкоза в/в). </a:t>
            </a:r>
            <a:endParaRPr lang="ru-RU" dirty="0" smtClean="0"/>
          </a:p>
          <a:p>
            <a:r>
              <a:rPr lang="ru-RU" dirty="0" smtClean="0"/>
              <a:t>3</a:t>
            </a:r>
            <a:r>
              <a:rPr lang="ru-RU" dirty="0"/>
              <a:t>. </a:t>
            </a:r>
            <a:r>
              <a:rPr lang="ru-RU" dirty="0" err="1"/>
              <a:t>Инфузия</a:t>
            </a:r>
            <a:r>
              <a:rPr lang="ru-RU" dirty="0"/>
              <a:t> гидрокортизона в течение 24 ч со скоростью 100 мг за 8 ч. </a:t>
            </a:r>
            <a:endParaRPr lang="ru-RU" dirty="0" smtClean="0"/>
          </a:p>
          <a:p>
            <a:r>
              <a:rPr lang="ru-RU" dirty="0" smtClean="0"/>
              <a:t>4</a:t>
            </a:r>
            <a:r>
              <a:rPr lang="ru-RU" dirty="0"/>
              <a:t>. Когда состояние больного стабилизируется, дозу гидрокортизона постепенно снижают (на треть в сутки). Когда доза гидрокортизона станет ниже 100 мг/</a:t>
            </a:r>
            <a:r>
              <a:rPr lang="ru-RU" dirty="0" err="1"/>
              <a:t>сут</a:t>
            </a:r>
            <a:r>
              <a:rPr lang="ru-RU" dirty="0"/>
              <a:t>, добавляют </a:t>
            </a:r>
            <a:r>
              <a:rPr lang="ru-RU" dirty="0" err="1"/>
              <a:t>флудрокортизон</a:t>
            </a:r>
            <a:r>
              <a:rPr lang="ru-RU" dirty="0"/>
              <a:t> (0,1 мг/</a:t>
            </a:r>
            <a:r>
              <a:rPr lang="ru-RU" dirty="0" err="1"/>
              <a:t>сут</a:t>
            </a:r>
            <a:r>
              <a:rPr lang="ru-RU" dirty="0"/>
              <a:t>). Обычно для достижения поддерживающей дозы гидрокортизона требуется 5 дней.</a:t>
            </a:r>
          </a:p>
        </p:txBody>
      </p:sp>
    </p:spTree>
    <p:extLst>
      <p:ext uri="{BB962C8B-B14F-4D97-AF65-F5344CB8AC3E}">
        <p14:creationId xmlns:p14="http://schemas.microsoft.com/office/powerpoint/2010/main" val="97574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>Ятрогенная надпочечниковая недостаточность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/>
              <a:t>Прием </a:t>
            </a:r>
            <a:r>
              <a:rPr lang="ru-RU" dirty="0" err="1"/>
              <a:t>глюкокортикоидов</a:t>
            </a:r>
            <a:r>
              <a:rPr lang="ru-RU" dirty="0"/>
              <a:t> через день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dirty="0"/>
              <a:t>На начальном этапе лечения </a:t>
            </a:r>
            <a:r>
              <a:rPr lang="ru-RU" dirty="0" err="1"/>
              <a:t>глюкокортикоиды</a:t>
            </a:r>
            <a:r>
              <a:rPr lang="ru-RU" dirty="0"/>
              <a:t> принимают каждый день. Желателен однократный прием всей суточной дозы в ранние утренние часы, что наиболее соответствует биоритму секреции эндогенного кортизола. Чтобы предупредить осложнения, используют </a:t>
            </a:r>
            <a:r>
              <a:rPr lang="ru-RU" dirty="0" err="1"/>
              <a:t>глюкокортикоиды</a:t>
            </a:r>
            <a:r>
              <a:rPr lang="ru-RU" dirty="0"/>
              <a:t> короткого действия (гидрокортизон, </a:t>
            </a:r>
            <a:r>
              <a:rPr lang="ru-RU" dirty="0" err="1"/>
              <a:t>преднизон</a:t>
            </a:r>
            <a:r>
              <a:rPr lang="ru-RU" dirty="0"/>
              <a:t>), а не длительно действующие препараты (</a:t>
            </a:r>
            <a:r>
              <a:rPr lang="ru-RU" dirty="0" err="1"/>
              <a:t>дексаметазон</a:t>
            </a:r>
            <a:r>
              <a:rPr lang="ru-RU" dirty="0"/>
              <a:t>, </a:t>
            </a:r>
            <a:r>
              <a:rPr lang="ru-RU" dirty="0" err="1"/>
              <a:t>беклометазон</a:t>
            </a:r>
            <a:r>
              <a:rPr lang="ru-RU" dirty="0"/>
              <a:t>). Интервал между приемами короткодействующих препаратов достаточен для частичного восстановления функции гипоталамо-гипофизарно-надпочечниковой системы. Затем постепенно переходят с однократного ежедневного приема </a:t>
            </a:r>
            <a:r>
              <a:rPr lang="ru-RU" dirty="0" err="1"/>
              <a:t>глюкокортикоидов</a:t>
            </a:r>
            <a:r>
              <a:rPr lang="ru-RU" dirty="0"/>
              <a:t> на однократный прием через день.</a:t>
            </a:r>
          </a:p>
        </p:txBody>
      </p:sp>
    </p:spTree>
    <p:extLst>
      <p:ext uri="{BB962C8B-B14F-4D97-AF65-F5344CB8AC3E}">
        <p14:creationId xmlns:p14="http://schemas.microsoft.com/office/powerpoint/2010/main" val="159952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dirty="0"/>
              <a:t>Первый вариант смены режима лечения: больного одномоментно переводят на прием </a:t>
            </a:r>
            <a:r>
              <a:rPr lang="ru-RU" dirty="0" err="1"/>
              <a:t>глюкокортикоидов</a:t>
            </a:r>
            <a:r>
              <a:rPr lang="ru-RU" dirty="0"/>
              <a:t> через день; суточную дозу </a:t>
            </a:r>
            <a:r>
              <a:rPr lang="ru-RU" dirty="0" err="1"/>
              <a:t>глюкокортикоидов</a:t>
            </a:r>
            <a:r>
              <a:rPr lang="ru-RU" dirty="0"/>
              <a:t> при этом удваивают (например, </a:t>
            </a:r>
            <a:r>
              <a:rPr lang="ru-RU" dirty="0" err="1"/>
              <a:t>преднизон</a:t>
            </a:r>
            <a:r>
              <a:rPr lang="ru-RU" dirty="0"/>
              <a:t> по 50—100 мг в ранние утренние часы через день). Второй вариант: по 5 мг из ежедневной дозы </a:t>
            </a:r>
            <a:r>
              <a:rPr lang="ru-RU" dirty="0" err="1"/>
              <a:t>преднизона</a:t>
            </a:r>
            <a:r>
              <a:rPr lang="ru-RU" dirty="0"/>
              <a:t> переносят на следующий день. Когда доза, приходящаяся на «разгрузочный» день, снизится до 5 мг, ее продолжают уменьшать со скоростью 1 мг/</a:t>
            </a:r>
            <a:r>
              <a:rPr lang="ru-RU" dirty="0" err="1"/>
              <a:t>сут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7690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Снижение дозы </a:t>
            </a:r>
            <a:r>
              <a:rPr lang="ru-RU" dirty="0" err="1"/>
              <a:t>глюкокортикоидов</a:t>
            </a:r>
            <a:r>
              <a:rPr lang="ru-RU" dirty="0"/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/>
              <a:t>Как только доза </a:t>
            </a:r>
            <a:r>
              <a:rPr lang="ru-RU" dirty="0" err="1"/>
              <a:t>преднизона</a:t>
            </a:r>
            <a:r>
              <a:rPr lang="ru-RU" dirty="0"/>
              <a:t> снизится до 5 мг/</a:t>
            </a:r>
            <a:r>
              <a:rPr lang="ru-RU" dirty="0" err="1"/>
              <a:t>сут</a:t>
            </a:r>
            <a:r>
              <a:rPr lang="ru-RU" dirty="0"/>
              <a:t>, переходят на гидрокортизон по 20—25 мг каждое утро. Поскольку гидрокортизон быстро выводится из крови, интервал между приемами препарата достаточен для частичного восстановления функции гипоталамо-</a:t>
            </a:r>
            <a:r>
              <a:rPr lang="ru-RU" dirty="0" err="1"/>
              <a:t>гипофизарнонадпочечниковой</a:t>
            </a:r>
            <a:r>
              <a:rPr lang="ru-RU" dirty="0"/>
              <a:t> системы. Ежемесячно определяют уровень кортизола в сыворотке в 8:00. Уровень кортизола &lt; 10 мкг% свидетельствует о том, что функция </a:t>
            </a:r>
            <a:r>
              <a:rPr lang="ru-RU" dirty="0" err="1"/>
              <a:t>гипоталамогипофизарно</a:t>
            </a:r>
            <a:r>
              <a:rPr lang="ru-RU" dirty="0"/>
              <a:t>-надпочечниковой системы еще не восстановилась. Когда уровень кортизола в 8:00 превысит 10 мкг%, гидрокортизон можно отменить.</a:t>
            </a:r>
          </a:p>
        </p:txBody>
      </p:sp>
    </p:spTree>
    <p:extLst>
      <p:ext uri="{BB962C8B-B14F-4D97-AF65-F5344CB8AC3E}">
        <p14:creationId xmlns:p14="http://schemas.microsoft.com/office/powerpoint/2010/main" val="259015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/>
              <a:t>Для детальной оценки функции гипоталамо-гипофизарно-надпочечниковой системы проводят пробу с АКТГ. Повышение концентрации кортизола в сыворотке более чем на 6 мкг% или максимальная концентрация кортизола &gt; 20 мкг% указывают на полное восстановление функции гипоталамо-гипофизарно-надпочечниковой системы. Если уровень кортизола в 8:00 &gt; 10 мкг%, но реакция на АКТГ снижена, то при тяжелых сопутствующих заболеваниях могут вновь потребоваться экзогенные </a:t>
            </a:r>
            <a:r>
              <a:rPr lang="ru-RU" dirty="0" err="1"/>
              <a:t>глюкокортикоиды</a:t>
            </a:r>
            <a:r>
              <a:rPr lang="ru-RU" dirty="0"/>
              <a:t>. Эта потребность будет сохраняться до тех пор, пока секреторная реакция надпочечников на АКТГ не нормализуется. </a:t>
            </a:r>
          </a:p>
        </p:txBody>
      </p:sp>
    </p:spTree>
    <p:extLst>
      <p:ext uri="{BB962C8B-B14F-4D97-AF65-F5344CB8AC3E}">
        <p14:creationId xmlns:p14="http://schemas.microsoft.com/office/powerpoint/2010/main" val="129499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r>
              <a:rPr lang="ru-RU" dirty="0" err="1"/>
              <a:t>Феохромоцитома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ru-RU" dirty="0" smtClean="0"/>
              <a:t>Чаще </a:t>
            </a:r>
            <a:r>
              <a:rPr lang="ru-RU" dirty="0"/>
              <a:t>всего наблюдаются артериальная гипертония или гипертонические кризы, головная боль, сердцебиение и потливость. Поскольку симптомы определяются </a:t>
            </a:r>
            <a:r>
              <a:rPr lang="ru-RU" dirty="0" smtClean="0"/>
              <a:t>эффектами </a:t>
            </a:r>
            <a:r>
              <a:rPr lang="ru-RU" dirty="0"/>
              <a:t>секретируемых веществ, заболевание может иметь крайне разнообразные проявления. </a:t>
            </a:r>
          </a:p>
        </p:txBody>
      </p:sp>
    </p:spTree>
    <p:extLst>
      <p:ext uri="{BB962C8B-B14F-4D97-AF65-F5344CB8AC3E}">
        <p14:creationId xmlns:p14="http://schemas.microsoft.com/office/powerpoint/2010/main" val="300652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/>
              <a:t>Приступы (</a:t>
            </a:r>
            <a:r>
              <a:rPr lang="ru-RU" dirty="0" err="1"/>
              <a:t>катехоламиновые</a:t>
            </a:r>
            <a:r>
              <a:rPr lang="ru-RU" dirty="0"/>
              <a:t> кризы</a:t>
            </a:r>
            <a:r>
              <a:rPr lang="ru-RU" dirty="0" smtClean="0"/>
              <a:t>).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/>
              <a:t>Приступы могут быть редкими (раз в несколько месяцев) или очень частыми (до 24—30 раз в сутки). Примерно у 75% больных приступы случаются не реже одного раза в неделю. Со временем приступы случаются все чаще, но тяжесть их не увеличивается. Продолжительность приступа обычно менее 1 ч, но некоторые приступы могут длиться целую неделю. Как правило, приступы развиваются быстро, а проходят медленно. Для приступов характерны одни и те же симптомы: чаще всего в начале приступа ощущаются сердцебиение и нехватка воздуха. Опосредуемый альфа-</a:t>
            </a:r>
            <a:r>
              <a:rPr lang="ru-RU" dirty="0" err="1"/>
              <a:t>адренорецепторами</a:t>
            </a:r>
            <a:r>
              <a:rPr lang="ru-RU" dirty="0"/>
              <a:t> спазм периферических сосудов обусловливает похолодание и влажность кистей и стоп, а также бледность лица.</a:t>
            </a:r>
          </a:p>
        </p:txBody>
      </p:sp>
    </p:spTree>
    <p:extLst>
      <p:ext uri="{BB962C8B-B14F-4D97-AF65-F5344CB8AC3E}">
        <p14:creationId xmlns:p14="http://schemas.microsoft.com/office/powerpoint/2010/main" val="417665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Артериальная гипертония.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600201"/>
            <a:ext cx="12192000" cy="5257799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300" dirty="0"/>
              <a:t>Почти у 50% больных с </a:t>
            </a:r>
            <a:r>
              <a:rPr lang="ru-RU" sz="2300" dirty="0" err="1"/>
              <a:t>феохромоцитомой</a:t>
            </a:r>
            <a:r>
              <a:rPr lang="ru-RU" sz="2300" dirty="0"/>
              <a:t> имеется артериальная гипертония, а у 40—50% наблюдаются гипертонические кризы. Нормальное АД не характерно для </a:t>
            </a:r>
            <a:r>
              <a:rPr lang="ru-RU" sz="2300" dirty="0" err="1"/>
              <a:t>катехоламинсекретирующих</a:t>
            </a:r>
            <a:r>
              <a:rPr lang="ru-RU" sz="2300" dirty="0"/>
              <a:t> </a:t>
            </a:r>
            <a:r>
              <a:rPr lang="ru-RU" sz="2300" dirty="0" err="1"/>
              <a:t>феохромоцитом</a:t>
            </a:r>
            <a:r>
              <a:rPr lang="ru-RU" sz="2300" dirty="0"/>
              <a:t> и свидетельствует скорее о </a:t>
            </a:r>
            <a:r>
              <a:rPr lang="ru-RU" sz="2300" dirty="0" err="1"/>
              <a:t>дофаминсекретирующей</a:t>
            </a:r>
            <a:r>
              <a:rPr lang="ru-RU" sz="2300" dirty="0"/>
              <a:t> семейной опухоли. Если </a:t>
            </a:r>
            <a:r>
              <a:rPr lang="ru-RU" sz="2300" dirty="0" err="1"/>
              <a:t>феохромоцитома</a:t>
            </a:r>
            <a:r>
              <a:rPr lang="ru-RU" sz="2300" dirty="0"/>
              <a:t> секретирует преимущественно адреналин, артериальная гипертония может сменяться периодами артериальной гипотонии с обмороками (по-видимому, выбросы больших количеств адреналина вызывают </a:t>
            </a:r>
            <a:r>
              <a:rPr lang="ru-RU" sz="2300" dirty="0" err="1"/>
              <a:t>гиперактивацию</a:t>
            </a:r>
            <a:r>
              <a:rPr lang="ru-RU" sz="2300" dirty="0"/>
              <a:t> </a:t>
            </a:r>
            <a:r>
              <a:rPr lang="ru-RU" sz="2300" dirty="0" err="1"/>
              <a:t>бетаадренорецепторов</a:t>
            </a:r>
            <a:r>
              <a:rPr lang="ru-RU" sz="2300" dirty="0"/>
              <a:t> и обусловливают </a:t>
            </a:r>
            <a:r>
              <a:rPr lang="ru-RU" sz="2300" dirty="0" err="1"/>
              <a:t>вазодилатацию</a:t>
            </a:r>
            <a:r>
              <a:rPr lang="ru-RU" sz="2300" dirty="0"/>
              <a:t> даже на фоне сокращения внутрисосудистого пространства). Ортостатические изменения АД и ЧСС у </a:t>
            </a:r>
            <a:r>
              <a:rPr lang="ru-RU" sz="2300" dirty="0" err="1"/>
              <a:t>нелеченных</a:t>
            </a:r>
            <a:r>
              <a:rPr lang="ru-RU" sz="2300" dirty="0"/>
              <a:t> больных с артериальной гипертонией заставляют заподозрить </a:t>
            </a:r>
            <a:r>
              <a:rPr lang="ru-RU" sz="2300" dirty="0" err="1"/>
              <a:t>феохромоцитому</a:t>
            </a:r>
            <a:r>
              <a:rPr lang="ru-RU" sz="2300" dirty="0"/>
              <a:t>. Эти изменения могут быть обусловлены подавлением симпатических рефлексов и уменьшением ОЦК. У больных с </a:t>
            </a:r>
            <a:r>
              <a:rPr lang="ru-RU" sz="2300" dirty="0" err="1"/>
              <a:t>феохромоцитомой</a:t>
            </a:r>
            <a:r>
              <a:rPr lang="ru-RU" sz="2300" dirty="0"/>
              <a:t> АД нестабильно, колеблется в широких пределах и плохо контролируется лекарственными средствами. </a:t>
            </a:r>
            <a:r>
              <a:rPr lang="ru-RU" sz="2300" dirty="0" err="1"/>
              <a:t>Бетаадреноблокаторы</a:t>
            </a:r>
            <a:r>
              <a:rPr lang="ru-RU" sz="2300" dirty="0"/>
              <a:t>, </a:t>
            </a:r>
            <a:r>
              <a:rPr lang="ru-RU" sz="2300" dirty="0" err="1"/>
              <a:t>гидралазин</a:t>
            </a:r>
            <a:r>
              <a:rPr lang="ru-RU" sz="2300" dirty="0"/>
              <a:t>, </a:t>
            </a:r>
            <a:r>
              <a:rPr lang="ru-RU" sz="2300" dirty="0" err="1"/>
              <a:t>гуанетидин</a:t>
            </a:r>
            <a:r>
              <a:rPr lang="ru-RU" sz="2300" dirty="0"/>
              <a:t> и </a:t>
            </a:r>
            <a:r>
              <a:rPr lang="ru-RU" sz="2300" dirty="0" err="1"/>
              <a:t>ганглиоблокаторы</a:t>
            </a:r>
            <a:r>
              <a:rPr lang="ru-RU" sz="2300" dirty="0"/>
              <a:t> могут вызвать парадоксальное повышение АД.</a:t>
            </a:r>
          </a:p>
        </p:txBody>
      </p:sp>
    </p:spTree>
    <p:extLst>
      <p:ext uri="{BB962C8B-B14F-4D97-AF65-F5344CB8AC3E}">
        <p14:creationId xmlns:p14="http://schemas.microsoft.com/office/powerpoint/2010/main" val="167140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err="1"/>
              <a:t>Физикальное</a:t>
            </a:r>
            <a:r>
              <a:rPr lang="ru-RU" dirty="0"/>
              <a:t> исследование.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Больные </a:t>
            </a:r>
            <a:r>
              <a:rPr lang="ru-RU" dirty="0"/>
              <a:t>с активно секретирующими опухолями обычно худые, возбужденные; АД повышено. У больных имеется чувство жара, хотя кожа лица и груди бледная, а конечности — холодные и влажные. Из-за постоянного спазма сосудов и снижения ОЦК могут наблюдаться ортостатическая гипотония и тахикардия. Пальпация объемного образования, обнаруженного в области шеи или в 137 брюшной полости, может вызвать приступ. У 40% больных с артериальной гипертонией имеется гипертоническая </a:t>
            </a:r>
            <a:r>
              <a:rPr lang="ru-RU" dirty="0" err="1"/>
              <a:t>ретинопатия</a:t>
            </a:r>
            <a:r>
              <a:rPr lang="ru-RU" dirty="0"/>
              <a:t> 1-й или 2-й степени, у 53% — 3-й или 4- й степени. После удаления опухоли и нормализации АД состояние глазного дна почти всегда улучшается. </a:t>
            </a:r>
          </a:p>
        </p:txBody>
      </p:sp>
    </p:spTree>
    <p:extLst>
      <p:ext uri="{BB962C8B-B14F-4D97-AF65-F5344CB8AC3E}">
        <p14:creationId xmlns:p14="http://schemas.microsoft.com/office/powerpoint/2010/main" val="119146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/>
            <a:r>
              <a:rPr lang="ru-RU" sz="2000" dirty="0"/>
              <a:t>Показания к обследованию. Обследовать необходимо всех больных с тяжелой стойкой артериальной гипертонией и больных с артериальной гипертонией с </a:t>
            </a:r>
            <a:r>
              <a:rPr lang="ru-RU" sz="2000" dirty="0" err="1"/>
              <a:t>кризовым</a:t>
            </a:r>
            <a:r>
              <a:rPr lang="ru-RU" sz="2000" dirty="0"/>
              <a:t> течением, особенно если обычное лечение неэффективно. В обследовании также нуждаются больные с иными симптомами </a:t>
            </a:r>
            <a:r>
              <a:rPr lang="ru-RU" sz="2000" dirty="0" err="1"/>
              <a:t>феохромоцитомы</a:t>
            </a:r>
            <a:r>
              <a:rPr lang="ru-RU" sz="2000" dirty="0"/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 smtClean="0"/>
              <a:t>К </a:t>
            </a:r>
            <a:r>
              <a:rPr lang="ru-RU" dirty="0"/>
              <a:t>другим показаниям относятся: </a:t>
            </a:r>
            <a:endParaRPr lang="ru-RU" dirty="0" smtClean="0"/>
          </a:p>
          <a:p>
            <a:r>
              <a:rPr lang="ru-RU" dirty="0" smtClean="0"/>
              <a:t>А</a:t>
            </a:r>
            <a:r>
              <a:rPr lang="ru-RU" dirty="0"/>
              <a:t>. Любая форма артериальной гипертонии у детей. </a:t>
            </a:r>
            <a:endParaRPr lang="ru-RU" dirty="0" smtClean="0"/>
          </a:p>
          <a:p>
            <a:r>
              <a:rPr lang="ru-RU" dirty="0" smtClean="0"/>
              <a:t>Б</a:t>
            </a:r>
            <a:r>
              <a:rPr lang="ru-RU" dirty="0"/>
              <a:t>. Сахарный диабет или повышенный обмен веществ на фоне артериальной гипертонии. </a:t>
            </a:r>
            <a:endParaRPr lang="ru-RU" dirty="0" smtClean="0"/>
          </a:p>
          <a:p>
            <a:r>
              <a:rPr lang="ru-RU" dirty="0" smtClean="0"/>
              <a:t>В</a:t>
            </a:r>
            <a:r>
              <a:rPr lang="ru-RU" dirty="0"/>
              <a:t>. Наличие МЭН типа </a:t>
            </a:r>
            <a:r>
              <a:rPr lang="ru-RU" dirty="0" err="1"/>
              <a:t>IIa</a:t>
            </a:r>
            <a:r>
              <a:rPr lang="ru-RU" dirty="0"/>
              <a:t> или МЭН типа </a:t>
            </a:r>
            <a:r>
              <a:rPr lang="ru-RU" dirty="0" err="1"/>
              <a:t>IIb</a:t>
            </a:r>
            <a:r>
              <a:rPr lang="ru-RU" dirty="0"/>
              <a:t>, а также ближайшее родство с такими больными, даже если симптомы </a:t>
            </a:r>
            <a:r>
              <a:rPr lang="ru-RU" dirty="0" err="1"/>
              <a:t>феохромоцитомы</a:t>
            </a:r>
            <a:r>
              <a:rPr lang="ru-RU" dirty="0"/>
              <a:t> и нарушения АД отсутствуют. 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741883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9200" y="226512"/>
            <a:ext cx="10972800" cy="5851526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ru-RU" dirty="0"/>
              <a:t>Г. Приступы, сопровождающиеся повышением АД во время физической нагрузки, общей анестезии или рентгенологического обследования. </a:t>
            </a:r>
          </a:p>
          <a:p>
            <a:r>
              <a:rPr lang="ru-RU" dirty="0" smtClean="0"/>
              <a:t>Д</a:t>
            </a:r>
            <a:r>
              <a:rPr lang="ru-RU" dirty="0"/>
              <a:t>. Повышение АД после назначения бета-адреноблокаторов, </a:t>
            </a:r>
            <a:r>
              <a:rPr lang="ru-RU" dirty="0" err="1"/>
              <a:t>гидралазина</a:t>
            </a:r>
            <a:r>
              <a:rPr lang="ru-RU" dirty="0"/>
              <a:t>, </a:t>
            </a:r>
            <a:r>
              <a:rPr lang="ru-RU" dirty="0" err="1"/>
              <a:t>гуанетидина</a:t>
            </a:r>
            <a:r>
              <a:rPr lang="ru-RU" dirty="0"/>
              <a:t> или </a:t>
            </a:r>
            <a:r>
              <a:rPr lang="ru-RU" dirty="0" err="1"/>
              <a:t>ганглиоблокаторов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Е</a:t>
            </a:r>
            <a:r>
              <a:rPr lang="ru-RU" dirty="0"/>
              <a:t>. Изменения ЭКГ или лабораторных показателей, которые можно объяснить повышением уровня катехоламинов в крови. </a:t>
            </a:r>
            <a:endParaRPr lang="ru-RU" dirty="0" smtClean="0"/>
          </a:p>
          <a:p>
            <a:r>
              <a:rPr lang="ru-RU" dirty="0" smtClean="0"/>
              <a:t>Ж</a:t>
            </a:r>
            <a:r>
              <a:rPr lang="ru-RU" dirty="0"/>
              <a:t>. Необъяснимая лихорадка. </a:t>
            </a:r>
            <a:endParaRPr lang="ru-RU" dirty="0" smtClean="0"/>
          </a:p>
          <a:p>
            <a:r>
              <a:rPr lang="ru-RU" dirty="0" smtClean="0"/>
              <a:t>З</a:t>
            </a:r>
            <a:r>
              <a:rPr lang="ru-RU" dirty="0"/>
              <a:t>. Новообразование в области надпочечников, выявленное при рентгенографии, КТ или МРТ.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318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dirty="0">
                <a:solidFill>
                  <a:srgbClr val="FF0000"/>
                </a:solidFill>
              </a:rPr>
              <a:t>Лабораторная диагностика. Основной критерий диагноза </a:t>
            </a:r>
            <a:r>
              <a:rPr lang="ru-RU" sz="2400" dirty="0" err="1">
                <a:solidFill>
                  <a:srgbClr val="FF0000"/>
                </a:solidFill>
              </a:rPr>
              <a:t>феохромоцитомы</a:t>
            </a:r>
            <a:r>
              <a:rPr lang="ru-RU" sz="2400" dirty="0">
                <a:solidFill>
                  <a:srgbClr val="FF0000"/>
                </a:solidFill>
              </a:rPr>
              <a:t> — повышенный уровень катехоламинов в моче или плазме.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/>
              <a:t>Самая надежная и доступная проба — определение общей концентрации </a:t>
            </a:r>
            <a:r>
              <a:rPr lang="ru-RU" dirty="0" err="1"/>
              <a:t>метанефринов</a:t>
            </a:r>
            <a:r>
              <a:rPr lang="ru-RU" dirty="0"/>
              <a:t> (</a:t>
            </a:r>
            <a:r>
              <a:rPr lang="ru-RU" dirty="0" err="1"/>
              <a:t>метанефрина</a:t>
            </a:r>
            <a:r>
              <a:rPr lang="ru-RU" dirty="0"/>
              <a:t> и </a:t>
            </a:r>
            <a:r>
              <a:rPr lang="ru-RU" dirty="0" err="1"/>
              <a:t>норметанефрина</a:t>
            </a:r>
            <a:r>
              <a:rPr lang="ru-RU" dirty="0"/>
              <a:t> — биологически неактивных продуктов </a:t>
            </a:r>
            <a:r>
              <a:rPr lang="ru-RU" dirty="0" err="1"/>
              <a:t>метилирования</a:t>
            </a:r>
            <a:r>
              <a:rPr lang="ru-RU" dirty="0"/>
              <a:t> адреналина и норадреналина) в суточной моче. Более чем у 95% больных с </a:t>
            </a:r>
            <a:r>
              <a:rPr lang="ru-RU" dirty="0" err="1"/>
              <a:t>феохромоцитомой</a:t>
            </a:r>
            <a:r>
              <a:rPr lang="ru-RU" dirty="0"/>
              <a:t> уровень </a:t>
            </a:r>
            <a:r>
              <a:rPr lang="ru-RU" dirty="0" err="1"/>
              <a:t>метанефринов</a:t>
            </a:r>
            <a:r>
              <a:rPr lang="ru-RU" dirty="0"/>
              <a:t> в моче повышен. Можно определять общую концентрацию </a:t>
            </a:r>
            <a:r>
              <a:rPr lang="ru-RU" dirty="0" err="1"/>
              <a:t>метанефринов</a:t>
            </a:r>
            <a:r>
              <a:rPr lang="ru-RU" dirty="0"/>
              <a:t> и в разовой порции мочи; этот анализ особенно информативен, когда исследуют мочу, полученную сразу после приступа. Ложноположительные результаты могут быть получены у больных, принимавших </a:t>
            </a:r>
            <a:r>
              <a:rPr lang="ru-RU" dirty="0" err="1"/>
              <a:t>хлорпромазин</a:t>
            </a:r>
            <a:r>
              <a:rPr lang="ru-RU" dirty="0"/>
              <a:t>, </a:t>
            </a:r>
            <a:r>
              <a:rPr lang="ru-RU" dirty="0" err="1"/>
              <a:t>бензодиазепины</a:t>
            </a:r>
            <a:r>
              <a:rPr lang="ru-RU" dirty="0"/>
              <a:t> или симпатомиметики. </a:t>
            </a:r>
          </a:p>
        </p:txBody>
      </p:sp>
    </p:spTree>
    <p:extLst>
      <p:ext uri="{BB962C8B-B14F-4D97-AF65-F5344CB8AC3E}">
        <p14:creationId xmlns:p14="http://schemas.microsoft.com/office/powerpoint/2010/main" val="391651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Для подтверждения диагноза </a:t>
            </a:r>
            <a:r>
              <a:rPr lang="ru-RU" dirty="0" err="1"/>
              <a:t>феохромоцитомы</a:t>
            </a:r>
            <a:r>
              <a:rPr lang="ru-RU" dirty="0"/>
              <a:t> у больных с повышенным уровнем </a:t>
            </a:r>
            <a:r>
              <a:rPr lang="ru-RU" dirty="0" err="1"/>
              <a:t>метанефринов</a:t>
            </a:r>
            <a:r>
              <a:rPr lang="ru-RU" dirty="0"/>
              <a:t> или </a:t>
            </a:r>
            <a:r>
              <a:rPr lang="ru-RU" dirty="0" err="1"/>
              <a:t>ванилилминдальной</a:t>
            </a:r>
            <a:r>
              <a:rPr lang="ru-RU" dirty="0"/>
              <a:t> кислоты (конечный продукт метаболизма адреналина и норадреналина) определяют общую концентрацию свободных катехоламинов (норадреналина, адреналина и дофамина) в моче. Для дифференциальной диагностики целесообразно определять отдельные катехоламины, особенно в тех случаях, когда опухоль секретирует только адреналин или только дофамин. </a:t>
            </a:r>
          </a:p>
        </p:txBody>
      </p:sp>
    </p:spTree>
    <p:extLst>
      <p:ext uri="{BB962C8B-B14F-4D97-AF65-F5344CB8AC3E}">
        <p14:creationId xmlns:p14="http://schemas.microsoft.com/office/powerpoint/2010/main" val="1647462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dirty="0"/>
              <a:t>Определение концентрации </a:t>
            </a:r>
            <a:r>
              <a:rPr lang="ru-RU" dirty="0" err="1"/>
              <a:t>ванилилминдальной</a:t>
            </a:r>
            <a:r>
              <a:rPr lang="ru-RU" dirty="0"/>
              <a:t> кислоты в моче — простой и доступный метод, но он наименее надежен, поскольку часто дает ложноотрицательные или ложноположительные результаты. Многие лекарственные средства и пищевые продукты влияют на результат этого анализа. </a:t>
            </a:r>
          </a:p>
        </p:txBody>
      </p:sp>
    </p:spTree>
    <p:extLst>
      <p:ext uri="{BB962C8B-B14F-4D97-AF65-F5344CB8AC3E}">
        <p14:creationId xmlns:p14="http://schemas.microsoft.com/office/powerpoint/2010/main" val="84837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/>
              <a:t>В последнее время для подтверждения диагноза </a:t>
            </a:r>
            <a:r>
              <a:rPr lang="ru-RU" dirty="0" err="1"/>
              <a:t>феохромоцитомы</a:t>
            </a:r>
            <a:r>
              <a:rPr lang="ru-RU" dirty="0"/>
              <a:t> измеряют уровень катехоламинов в плазме. В периферическую вену устанавливают постоянный катетер; перед взятием крови больной должен спокойно лежать на спине не менее 30 мин. Необходимо помнить, что уровень катехоламинов может повышаться и в отсутствие </a:t>
            </a:r>
            <a:r>
              <a:rPr lang="ru-RU" dirty="0" err="1"/>
              <a:t>феохромоцитомы</a:t>
            </a:r>
            <a:r>
              <a:rPr lang="ru-RU" dirty="0"/>
              <a:t> при тревожных состояниях, уменьшении ОЦК, ацидозе, артериальной гипотонии, гипоксии, физической нагрузке, курении, почечной недостаточности, повышенном ВЧД, ожирении, а также на фоне лечения </a:t>
            </a:r>
            <a:r>
              <a:rPr lang="ru-RU" dirty="0" err="1"/>
              <a:t>леводофой</a:t>
            </a:r>
            <a:r>
              <a:rPr lang="ru-RU" dirty="0"/>
              <a:t>, </a:t>
            </a:r>
            <a:r>
              <a:rPr lang="ru-RU" dirty="0" err="1"/>
              <a:t>метилдофой</a:t>
            </a:r>
            <a:r>
              <a:rPr lang="ru-RU" dirty="0"/>
              <a:t>, гистамином, глюкагоном. </a:t>
            </a:r>
          </a:p>
        </p:txBody>
      </p:sp>
    </p:spTree>
    <p:extLst>
      <p:ext uri="{BB962C8B-B14F-4D97-AF65-F5344CB8AC3E}">
        <p14:creationId xmlns:p14="http://schemas.microsoft.com/office/powerpoint/2010/main" val="209051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 algn="just">
              <a:buNone/>
            </a:pPr>
            <a:r>
              <a:rPr lang="ru-RU" dirty="0"/>
              <a:t>Самый надежный способ лечения </a:t>
            </a:r>
            <a:r>
              <a:rPr lang="ru-RU" dirty="0" err="1"/>
              <a:t>феохромоцитомы</a:t>
            </a:r>
            <a:r>
              <a:rPr lang="ru-RU" dirty="0"/>
              <a:t> — ее удаление. Однако перед операцией необходимо стабилизировать АД; как правило, этого удается достичь за несколько дней. Во многих лечебных учреждениях больным со стабильной гемодинамикой непосредственно перед операцией альфа-</a:t>
            </a:r>
            <a:r>
              <a:rPr lang="ru-RU" dirty="0" err="1"/>
              <a:t>адреноблокаторы</a:t>
            </a:r>
            <a:r>
              <a:rPr lang="ru-RU" dirty="0"/>
              <a:t> не назначают. Полная блокада альфа-</a:t>
            </a:r>
            <a:r>
              <a:rPr lang="ru-RU" dirty="0" err="1"/>
              <a:t>адренорецепторов</a:t>
            </a:r>
            <a:r>
              <a:rPr lang="ru-RU" dirty="0"/>
              <a:t> противопоказана, поскольку хирург лишается возможности найти опухоль по реакции АД на пальпацию. </a:t>
            </a:r>
          </a:p>
        </p:txBody>
      </p:sp>
    </p:spTree>
    <p:extLst>
      <p:ext uri="{BB962C8B-B14F-4D97-AF65-F5344CB8AC3E}">
        <p14:creationId xmlns:p14="http://schemas.microsoft.com/office/powerpoint/2010/main" val="827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Неотложное медикаментозное лечение.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/>
              <a:t>1. Постельный режим; изголовье кровати должно быть приподнято. </a:t>
            </a:r>
            <a:endParaRPr lang="ru-RU" dirty="0" smtClean="0"/>
          </a:p>
          <a:p>
            <a:r>
              <a:rPr lang="ru-RU" dirty="0" smtClean="0"/>
              <a:t>2</a:t>
            </a:r>
            <a:r>
              <a:rPr lang="ru-RU" dirty="0"/>
              <a:t>. Блокада альфа-</a:t>
            </a:r>
            <a:r>
              <a:rPr lang="ru-RU" dirty="0" err="1"/>
              <a:t>адренорецепторов</a:t>
            </a:r>
            <a:r>
              <a:rPr lang="ru-RU" dirty="0"/>
              <a:t> (</a:t>
            </a:r>
            <a:r>
              <a:rPr lang="ru-RU" dirty="0" err="1"/>
              <a:t>фентоламин</a:t>
            </a:r>
            <a:r>
              <a:rPr lang="ru-RU" dirty="0"/>
              <a:t> в/в; 2—5 мг каждые 5 мин, пока АД не стабилизируется). </a:t>
            </a:r>
            <a:endParaRPr lang="ru-RU" dirty="0" smtClean="0"/>
          </a:p>
          <a:p>
            <a:r>
              <a:rPr lang="ru-RU" dirty="0" smtClean="0"/>
              <a:t>3</a:t>
            </a:r>
            <a:r>
              <a:rPr lang="ru-RU" dirty="0"/>
              <a:t>. Для снижения АД можно использовать </a:t>
            </a:r>
            <a:r>
              <a:rPr lang="ru-RU" dirty="0" err="1"/>
              <a:t>нитропруссид</a:t>
            </a:r>
            <a:r>
              <a:rPr lang="ru-RU" dirty="0"/>
              <a:t> натрия (100 мг в 500 мл 5% глюкозы; скорость </a:t>
            </a:r>
            <a:r>
              <a:rPr lang="ru-RU" dirty="0" err="1"/>
              <a:t>инфузии</a:t>
            </a:r>
            <a:r>
              <a:rPr lang="ru-RU" dirty="0"/>
              <a:t> регулируют до достижения </a:t>
            </a:r>
            <a:r>
              <a:rPr lang="ru-RU" dirty="0" smtClean="0"/>
              <a:t>эффекта).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0618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529389"/>
            <a:ext cx="10972800" cy="5596775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 smtClean="0"/>
              <a:t>4</a:t>
            </a:r>
            <a:r>
              <a:rPr lang="ru-RU" dirty="0"/>
              <a:t>. Блокаду бета-</a:t>
            </a:r>
            <a:r>
              <a:rPr lang="ru-RU" dirty="0" err="1"/>
              <a:t>адренорецепторов</a:t>
            </a:r>
            <a:r>
              <a:rPr lang="ru-RU" dirty="0"/>
              <a:t> для предупреждения или устранения аритмий можно проводить только на фоне блокады альфа-</a:t>
            </a:r>
            <a:r>
              <a:rPr lang="ru-RU" dirty="0" err="1"/>
              <a:t>адренорецепторов</a:t>
            </a:r>
            <a:r>
              <a:rPr lang="ru-RU" dirty="0"/>
              <a:t>. Используют </a:t>
            </a:r>
            <a:r>
              <a:rPr lang="ru-RU" dirty="0" err="1"/>
              <a:t>пропранолол</a:t>
            </a:r>
            <a:r>
              <a:rPr lang="ru-RU" dirty="0"/>
              <a:t> (1—2 мг в/в каждые 5—10 мин) или </a:t>
            </a:r>
            <a:r>
              <a:rPr lang="ru-RU" dirty="0" err="1"/>
              <a:t>эсмолол</a:t>
            </a:r>
            <a:r>
              <a:rPr lang="ru-RU" dirty="0"/>
              <a:t> (0,5 мг/кг в/в </a:t>
            </a:r>
            <a:r>
              <a:rPr lang="ru-RU" dirty="0" err="1"/>
              <a:t>в</a:t>
            </a:r>
            <a:r>
              <a:rPr lang="ru-RU" dirty="0"/>
              <a:t> течение 1 мин, затем </a:t>
            </a:r>
            <a:r>
              <a:rPr lang="ru-RU" dirty="0" err="1"/>
              <a:t>инфузия</a:t>
            </a:r>
            <a:r>
              <a:rPr lang="ru-RU" dirty="0"/>
              <a:t> со скоростью 0,1—0,3 мг/кг/мин). </a:t>
            </a:r>
            <a:endParaRPr lang="ru-RU" dirty="0" smtClean="0"/>
          </a:p>
          <a:p>
            <a:r>
              <a:rPr lang="ru-RU" dirty="0" smtClean="0"/>
              <a:t>5</a:t>
            </a:r>
            <a:r>
              <a:rPr lang="ru-RU" dirty="0"/>
              <a:t>. Если блокада альфа-</a:t>
            </a:r>
            <a:r>
              <a:rPr lang="ru-RU" dirty="0" err="1"/>
              <a:t>адренорецепторов</a:t>
            </a:r>
            <a:r>
              <a:rPr lang="ru-RU" dirty="0"/>
              <a:t> оказалась эффективной, может потребоваться восполнение ОЦК. Для определения нужного количества жидкости измеряют ДЗЛА.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497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/>
              <a:t>Клиническая картина </a:t>
            </a:r>
          </a:p>
          <a:p>
            <a:r>
              <a:rPr lang="ru-RU" dirty="0"/>
              <a:t>1. Новообразование в брюшной полости. </a:t>
            </a:r>
          </a:p>
          <a:p>
            <a:r>
              <a:rPr lang="ru-RU" dirty="0"/>
              <a:t>2. </a:t>
            </a:r>
            <a:r>
              <a:rPr lang="ru-RU" dirty="0" err="1"/>
              <a:t>Периорбитальный</a:t>
            </a:r>
            <a:r>
              <a:rPr lang="ru-RU" dirty="0"/>
              <a:t> отек. </a:t>
            </a:r>
          </a:p>
          <a:p>
            <a:r>
              <a:rPr lang="ru-RU" dirty="0"/>
              <a:t>3. Похудание, анорексия. </a:t>
            </a:r>
          </a:p>
          <a:p>
            <a:r>
              <a:rPr lang="ru-RU" dirty="0"/>
              <a:t>4. Боли в костях (метастазы). </a:t>
            </a:r>
          </a:p>
          <a:p>
            <a:r>
              <a:rPr lang="ru-RU" dirty="0" smtClean="0"/>
              <a:t>5. Анемия</a:t>
            </a:r>
          </a:p>
          <a:p>
            <a:r>
              <a:rPr lang="ru-RU" dirty="0"/>
              <a:t>6. Лихорадка. 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 smtClean="0"/>
              <a:t>7</a:t>
            </a:r>
            <a:r>
              <a:rPr lang="ru-RU" dirty="0"/>
              <a:t>. Симптомы, обусловленные избытком катехоламинов</a:t>
            </a:r>
            <a:r>
              <a:rPr lang="ru-RU" dirty="0" smtClean="0"/>
              <a:t>: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а. Покраснение лица. 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б</a:t>
            </a:r>
            <a:r>
              <a:rPr lang="ru-RU" dirty="0"/>
              <a:t>. Потливость.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в</a:t>
            </a:r>
            <a:r>
              <a:rPr lang="ru-RU" dirty="0"/>
              <a:t>. Тахикардия.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г</a:t>
            </a:r>
            <a:r>
              <a:rPr lang="ru-RU" dirty="0"/>
              <a:t>. Артериальная гипертония.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д</a:t>
            </a:r>
            <a:r>
              <a:rPr lang="ru-RU" dirty="0"/>
              <a:t>. Головная боль.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е</a:t>
            </a:r>
            <a:r>
              <a:rPr lang="ru-RU" dirty="0"/>
              <a:t>. Хронический понос (редко).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err="1"/>
              <a:t>Нейробластома</a:t>
            </a:r>
            <a:r>
              <a:rPr lang="ru-RU" dirty="0"/>
              <a:t>, </a:t>
            </a:r>
            <a:r>
              <a:rPr lang="ru-RU" dirty="0" err="1"/>
              <a:t>ганглионейробластома</a:t>
            </a:r>
            <a:r>
              <a:rPr lang="ru-RU" dirty="0"/>
              <a:t> и </a:t>
            </a:r>
            <a:r>
              <a:rPr lang="ru-RU" dirty="0" err="1"/>
              <a:t>ганглионеврома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243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Лабораторная 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1612234"/>
            <a:ext cx="5384800" cy="4525963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/>
              <a:t>Диагностика </a:t>
            </a:r>
            <a:r>
              <a:rPr lang="ru-RU" sz="2000" dirty="0" err="1"/>
              <a:t>нейробластомы</a:t>
            </a:r>
            <a:r>
              <a:rPr lang="ru-RU" sz="2000" dirty="0"/>
              <a:t> основана прежде всего на определении содержания </a:t>
            </a:r>
            <a:r>
              <a:rPr lang="ru-RU" sz="2000" dirty="0" err="1"/>
              <a:t>ванилилминдальной</a:t>
            </a:r>
            <a:r>
              <a:rPr lang="ru-RU" sz="2000" dirty="0"/>
              <a:t> кислоты (конечный продукт тканевого метаболизма адреналина и норадреналина) и </a:t>
            </a:r>
            <a:r>
              <a:rPr lang="ru-RU" sz="2000" dirty="0" err="1"/>
              <a:t>гомованилиновой</a:t>
            </a:r>
            <a:r>
              <a:rPr lang="ru-RU" sz="2000" dirty="0"/>
              <a:t> кислоты (конечный продукт метаболизма дофамина) в моче. Обычно при первичном обследовании определяют содержание </a:t>
            </a:r>
            <a:r>
              <a:rPr lang="ru-RU" sz="2000" dirty="0" err="1"/>
              <a:t>ванилилминдальной</a:t>
            </a:r>
            <a:r>
              <a:rPr lang="ru-RU" sz="2000" dirty="0"/>
              <a:t> кислоты, однако у 15—20% больных уровень </a:t>
            </a:r>
            <a:r>
              <a:rPr lang="ru-RU" sz="2000" dirty="0" err="1"/>
              <a:t>ванилилминдальной</a:t>
            </a:r>
            <a:r>
              <a:rPr lang="ru-RU" sz="2000" dirty="0"/>
              <a:t> кислоты в моче нормален, но повышено содержание </a:t>
            </a:r>
            <a:r>
              <a:rPr lang="ru-RU" sz="2000" dirty="0" err="1"/>
              <a:t>гомованилиновой</a:t>
            </a:r>
            <a:r>
              <a:rPr lang="ru-RU" sz="2000" dirty="0"/>
              <a:t> кислоты. Поэтому следует определять оба соединения. Уровень адреналина остается нормальным. 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07200" y="1652342"/>
            <a:ext cx="5384800" cy="4525963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/>
              <a:t>Массовые обследования и профилактика. Проведенные в Японии исследования показали, что выявление </a:t>
            </a:r>
            <a:r>
              <a:rPr lang="ru-RU" dirty="0" err="1"/>
              <a:t>нейробластомы</a:t>
            </a:r>
            <a:r>
              <a:rPr lang="ru-RU" dirty="0"/>
              <a:t> на доклинической стадии по данным определения </a:t>
            </a:r>
            <a:r>
              <a:rPr lang="ru-RU" dirty="0" err="1"/>
              <a:t>ванилилминдальной</a:t>
            </a:r>
            <a:r>
              <a:rPr lang="ru-RU" dirty="0"/>
              <a:t> или </a:t>
            </a:r>
            <a:r>
              <a:rPr lang="ru-RU" dirty="0" err="1"/>
              <a:t>гомованилиновой</a:t>
            </a:r>
            <a:r>
              <a:rPr lang="ru-RU" dirty="0"/>
              <a:t> кислоты в моче у детей 6-месячного возраста и своевременно начатое лечение значительно повышают выживаемость (излечивается до 97% больных).</a:t>
            </a:r>
          </a:p>
        </p:txBody>
      </p:sp>
    </p:spTree>
    <p:extLst>
      <p:ext uri="{BB962C8B-B14F-4D97-AF65-F5344CB8AC3E}">
        <p14:creationId xmlns:p14="http://schemas.microsoft.com/office/powerpoint/2010/main" val="1041139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Методы визуализации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1</a:t>
            </a:r>
            <a:r>
              <a:rPr lang="ru-RU" dirty="0"/>
              <a:t>. Экскреторная урография. </a:t>
            </a:r>
            <a:endParaRPr lang="ru-RU" dirty="0" smtClean="0"/>
          </a:p>
          <a:p>
            <a:r>
              <a:rPr lang="ru-RU" dirty="0" smtClean="0"/>
              <a:t>2</a:t>
            </a:r>
            <a:r>
              <a:rPr lang="ru-RU" dirty="0"/>
              <a:t>. КТ. </a:t>
            </a:r>
            <a:endParaRPr lang="ru-RU" dirty="0" smtClean="0"/>
          </a:p>
          <a:p>
            <a:r>
              <a:rPr lang="ru-RU" dirty="0" smtClean="0"/>
              <a:t>3</a:t>
            </a:r>
            <a:r>
              <a:rPr lang="ru-RU" dirty="0"/>
              <a:t>. </a:t>
            </a:r>
            <a:r>
              <a:rPr lang="ru-RU" dirty="0" err="1"/>
              <a:t>Сцинтиграфия</a:t>
            </a:r>
            <a:r>
              <a:rPr lang="ru-RU" dirty="0"/>
              <a:t> костей или рентгенография скелета. </a:t>
            </a:r>
            <a:endParaRPr lang="ru-RU" dirty="0" smtClean="0"/>
          </a:p>
          <a:p>
            <a:r>
              <a:rPr lang="ru-RU" dirty="0" smtClean="0"/>
              <a:t>4</a:t>
            </a:r>
            <a:r>
              <a:rPr lang="ru-RU" dirty="0"/>
              <a:t>. Рентгенография грудной клетки. </a:t>
            </a:r>
            <a:endParaRPr lang="ru-RU" dirty="0" smtClean="0"/>
          </a:p>
          <a:p>
            <a:r>
              <a:rPr lang="ru-RU" dirty="0" smtClean="0"/>
              <a:t>5</a:t>
            </a:r>
            <a:r>
              <a:rPr lang="ru-RU" dirty="0"/>
              <a:t>. </a:t>
            </a:r>
            <a:r>
              <a:rPr lang="ru-RU" dirty="0" err="1"/>
              <a:t>Сцинтиграфия</a:t>
            </a:r>
            <a:r>
              <a:rPr lang="ru-RU" dirty="0"/>
              <a:t> печени. </a:t>
            </a:r>
            <a:endParaRPr lang="ru-RU" dirty="0" smtClean="0"/>
          </a:p>
          <a:p>
            <a:r>
              <a:rPr lang="ru-RU" dirty="0" smtClean="0"/>
              <a:t>6</a:t>
            </a:r>
            <a:r>
              <a:rPr lang="ru-RU" dirty="0"/>
              <a:t>. Ангиография. </a:t>
            </a:r>
          </a:p>
        </p:txBody>
      </p:sp>
    </p:spTree>
    <p:extLst>
      <p:ext uri="{BB962C8B-B14F-4D97-AF65-F5344CB8AC3E}">
        <p14:creationId xmlns:p14="http://schemas.microsoft.com/office/powerpoint/2010/main" val="423324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Лечение (зависит от стадии опухоли) </a:t>
            </a:r>
            <a:endParaRPr lang="ru-RU" dirty="0" smtClean="0"/>
          </a:p>
          <a:p>
            <a:r>
              <a:rPr lang="ru-RU" dirty="0" smtClean="0"/>
              <a:t>1</a:t>
            </a:r>
            <a:r>
              <a:rPr lang="ru-RU" dirty="0"/>
              <a:t>. Хирургическое вмешательство. </a:t>
            </a:r>
            <a:endParaRPr lang="ru-RU" dirty="0" smtClean="0"/>
          </a:p>
          <a:p>
            <a:r>
              <a:rPr lang="ru-RU" dirty="0" smtClean="0"/>
              <a:t>2</a:t>
            </a:r>
            <a:r>
              <a:rPr lang="ru-RU" dirty="0"/>
              <a:t>. Лучевая терапия (60Co). </a:t>
            </a:r>
            <a:endParaRPr lang="ru-RU" dirty="0" smtClean="0"/>
          </a:p>
          <a:p>
            <a:r>
              <a:rPr lang="ru-RU" dirty="0" smtClean="0"/>
              <a:t>3</a:t>
            </a:r>
            <a:r>
              <a:rPr lang="ru-RU" dirty="0"/>
              <a:t>. Химиотерапия (</a:t>
            </a:r>
            <a:r>
              <a:rPr lang="ru-RU" dirty="0" err="1"/>
              <a:t>циклофосфамид</a:t>
            </a:r>
            <a:r>
              <a:rPr lang="ru-RU" dirty="0"/>
              <a:t> и </a:t>
            </a:r>
            <a:r>
              <a:rPr lang="ru-RU" dirty="0" err="1"/>
              <a:t>винкристин</a:t>
            </a:r>
            <a:r>
              <a:rPr lang="ru-RU" dirty="0"/>
              <a:t>). </a:t>
            </a:r>
            <a:endParaRPr lang="ru-RU" dirty="0" smtClean="0"/>
          </a:p>
          <a:p>
            <a:r>
              <a:rPr lang="ru-RU" dirty="0" smtClean="0"/>
              <a:t>4</a:t>
            </a:r>
            <a:r>
              <a:rPr lang="ru-RU" dirty="0"/>
              <a:t>. Трансплантация костного мозга.</a:t>
            </a:r>
          </a:p>
        </p:txBody>
      </p:sp>
    </p:spTree>
    <p:extLst>
      <p:ext uri="{BB962C8B-B14F-4D97-AF65-F5344CB8AC3E}">
        <p14:creationId xmlns:p14="http://schemas.microsoft.com/office/powerpoint/2010/main" val="128485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320843"/>
            <a:ext cx="10972800" cy="5805322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 err="1" smtClean="0"/>
              <a:t>Ганглионейробластома</a:t>
            </a:r>
            <a:r>
              <a:rPr lang="ru-RU" sz="2400" dirty="0" smtClean="0"/>
              <a:t> </a:t>
            </a:r>
          </a:p>
          <a:p>
            <a:pPr marL="0" indent="0" algn="just">
              <a:buNone/>
            </a:pPr>
            <a:r>
              <a:rPr lang="ru-RU" sz="2400" i="1" dirty="0" smtClean="0"/>
              <a:t>Морфология</a:t>
            </a:r>
            <a:r>
              <a:rPr lang="ru-RU" sz="2400" i="1" dirty="0"/>
              <a:t>.</a:t>
            </a:r>
            <a:r>
              <a:rPr lang="ru-RU" sz="2400" dirty="0"/>
              <a:t> Эта опухоль содержит как </a:t>
            </a:r>
            <a:r>
              <a:rPr lang="ru-RU" sz="2400" dirty="0" err="1"/>
              <a:t>нейробласты</a:t>
            </a:r>
            <a:r>
              <a:rPr lang="ru-RU" sz="2400" dirty="0"/>
              <a:t>, так и ганглиозные клетки на разных стадиях дифференцировки; образуется путем трансформации клеток </a:t>
            </a:r>
            <a:r>
              <a:rPr lang="ru-RU" sz="2400" dirty="0" err="1"/>
              <a:t>нейробластомы</a:t>
            </a:r>
            <a:r>
              <a:rPr lang="ru-RU" sz="2400" dirty="0"/>
              <a:t>. </a:t>
            </a:r>
            <a:endParaRPr lang="ru-RU" sz="2400" dirty="0" smtClean="0"/>
          </a:p>
          <a:p>
            <a:pPr marL="0" indent="0" algn="just">
              <a:buNone/>
            </a:pPr>
            <a:r>
              <a:rPr lang="ru-RU" sz="2400" i="1" dirty="0" smtClean="0"/>
              <a:t>Клиническая </a:t>
            </a:r>
            <a:r>
              <a:rPr lang="ru-RU" sz="2400" i="1" dirty="0"/>
              <a:t>картина. </a:t>
            </a:r>
            <a:r>
              <a:rPr lang="ru-RU" sz="2400" dirty="0" smtClean="0"/>
              <a:t>Помимо признаков, описанных выше, может </a:t>
            </a:r>
            <a:r>
              <a:rPr lang="ru-RU" sz="2400" dirty="0"/>
              <a:t>наблюдаться хронический понос. </a:t>
            </a:r>
            <a:endParaRPr lang="ru-RU" sz="2400" dirty="0" smtClean="0"/>
          </a:p>
          <a:p>
            <a:pPr marL="0" indent="0" algn="just">
              <a:buNone/>
            </a:pPr>
            <a:r>
              <a:rPr lang="ru-RU" sz="2400" i="1" dirty="0" smtClean="0"/>
              <a:t>Лабораторная </a:t>
            </a:r>
            <a:r>
              <a:rPr lang="ru-RU" sz="2400" i="1" dirty="0"/>
              <a:t>диагностика. </a:t>
            </a:r>
            <a:r>
              <a:rPr lang="ru-RU" sz="2400" dirty="0"/>
              <a:t>Могут обнаруживаться высокие концентрации дофамина, норадреналина, ВИП и простагландинов в сыворотке и моче. </a:t>
            </a:r>
            <a:endParaRPr lang="ru-RU" sz="2400" dirty="0" smtClean="0"/>
          </a:p>
          <a:p>
            <a:pPr marL="0" indent="0" algn="just">
              <a:buNone/>
            </a:pPr>
            <a:r>
              <a:rPr lang="ru-RU" sz="2400" i="1" dirty="0" smtClean="0"/>
              <a:t>Методы </a:t>
            </a:r>
            <a:r>
              <a:rPr lang="ru-RU" sz="2400" i="1" dirty="0"/>
              <a:t>визуализации. </a:t>
            </a:r>
            <a:r>
              <a:rPr lang="ru-RU" sz="2400" dirty="0"/>
              <a:t>На 50% рентгенограмм брюшной полости выявляются </a:t>
            </a:r>
            <a:r>
              <a:rPr lang="ru-RU" sz="2400" dirty="0" err="1"/>
              <a:t>паравертебральные</a:t>
            </a:r>
            <a:r>
              <a:rPr lang="ru-RU" sz="2400" dirty="0"/>
              <a:t> </a:t>
            </a:r>
            <a:r>
              <a:rPr lang="ru-RU" sz="2400" dirty="0" err="1"/>
              <a:t>кальцификаты</a:t>
            </a:r>
            <a:r>
              <a:rPr lang="ru-RU" sz="2400" dirty="0"/>
              <a:t>; наблюдается также растяжение петель кишечника. При УЗИ и КТ обычно удается выявить новообразование. Таким образом, наличие 145 </a:t>
            </a:r>
            <a:r>
              <a:rPr lang="ru-RU" sz="2400" dirty="0" err="1"/>
              <a:t>паравертебральных</a:t>
            </a:r>
            <a:r>
              <a:rPr lang="ru-RU" sz="2400" dirty="0"/>
              <a:t> </a:t>
            </a:r>
            <a:r>
              <a:rPr lang="ru-RU" sz="2400" dirty="0" err="1"/>
              <a:t>кальцификатов</a:t>
            </a:r>
            <a:r>
              <a:rPr lang="ru-RU" sz="2400" dirty="0"/>
              <a:t> и растяжения петель кишечника у страдающего хроническим поносом ребенка указывает на присутствие опухоли, секретирующей ВИП. Д. Прогноз. Более благоприятный, чем при </a:t>
            </a:r>
            <a:r>
              <a:rPr lang="ru-RU" sz="2400" dirty="0" err="1"/>
              <a:t>нейробластоме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7924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err="1"/>
              <a:t>Ганглионеврома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0" indent="0" algn="just">
              <a:buNone/>
            </a:pPr>
            <a:r>
              <a:rPr lang="ru-RU" i="1" dirty="0" smtClean="0"/>
              <a:t>Морфология</a:t>
            </a:r>
            <a:r>
              <a:rPr lang="ru-RU" i="1" dirty="0"/>
              <a:t>.</a:t>
            </a:r>
            <a:r>
              <a:rPr lang="ru-RU" dirty="0"/>
              <a:t> Эта доброкачественная опухоль состоит из зрелых ганглиозных клеток. </a:t>
            </a:r>
            <a:endParaRPr lang="ru-RU" dirty="0" smtClean="0"/>
          </a:p>
          <a:p>
            <a:pPr marL="0" indent="0" algn="just">
              <a:buNone/>
            </a:pPr>
            <a:r>
              <a:rPr lang="ru-RU" i="1" dirty="0" smtClean="0"/>
              <a:t>Клиническая </a:t>
            </a:r>
            <a:r>
              <a:rPr lang="ru-RU" i="1" dirty="0"/>
              <a:t>картина. </a:t>
            </a:r>
            <a:r>
              <a:rPr lang="ru-RU" dirty="0"/>
              <a:t>Помимо признаков, описанных </a:t>
            </a:r>
            <a:r>
              <a:rPr lang="ru-RU" dirty="0" smtClean="0"/>
              <a:t>выше, </a:t>
            </a:r>
            <a:r>
              <a:rPr lang="ru-RU" dirty="0"/>
              <a:t>может наблюдаться хронический понос. </a:t>
            </a:r>
            <a:endParaRPr lang="ru-RU" dirty="0" smtClean="0"/>
          </a:p>
          <a:p>
            <a:pPr marL="0" indent="0" algn="just">
              <a:buNone/>
            </a:pPr>
            <a:r>
              <a:rPr lang="ru-RU" i="1" dirty="0" smtClean="0"/>
              <a:t>Лабораторная </a:t>
            </a:r>
            <a:r>
              <a:rPr lang="ru-RU" i="1" dirty="0"/>
              <a:t>диагностика. </a:t>
            </a:r>
            <a:r>
              <a:rPr lang="ru-RU" dirty="0"/>
              <a:t>Могут обнаруживаться высокие концентрации дофамина, норадреналина, ВИП и простагландинов в сыворотке и моче.</a:t>
            </a:r>
          </a:p>
        </p:txBody>
      </p:sp>
    </p:spTree>
    <p:extLst>
      <p:ext uri="{BB962C8B-B14F-4D97-AF65-F5344CB8AC3E}">
        <p14:creationId xmlns:p14="http://schemas.microsoft.com/office/powerpoint/2010/main" val="211274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 fontScale="90000"/>
          </a:bodyPr>
          <a:lstStyle/>
          <a:p>
            <a:r>
              <a:rPr lang="ru-RU" dirty="0"/>
              <a:t>Врожденная гиперплазия коры надпочечников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Классические </a:t>
            </a:r>
            <a:r>
              <a:rPr lang="ru-RU" dirty="0" smtClean="0"/>
              <a:t>формы</a:t>
            </a:r>
          </a:p>
          <a:p>
            <a:r>
              <a:rPr lang="ru-RU" dirty="0"/>
              <a:t>Недостаточность 20,22-десмолазы (врожденная липоидная гиперплазия коры надпочечников</a:t>
            </a:r>
            <a:r>
              <a:rPr lang="ru-RU" dirty="0" smtClean="0"/>
              <a:t>)</a:t>
            </a:r>
          </a:p>
          <a:p>
            <a:r>
              <a:rPr lang="ru-RU" dirty="0"/>
              <a:t>Недостаточность </a:t>
            </a:r>
            <a:r>
              <a:rPr lang="ru-RU" dirty="0" smtClean="0"/>
              <a:t>3бета-гидроксистероиддегидрогеназы</a:t>
            </a:r>
          </a:p>
          <a:p>
            <a:r>
              <a:rPr lang="ru-RU" dirty="0"/>
              <a:t>Недостаточность </a:t>
            </a:r>
            <a:r>
              <a:rPr lang="ru-RU" dirty="0" smtClean="0"/>
              <a:t>17альфа-гидроксилазы</a:t>
            </a:r>
          </a:p>
          <a:p>
            <a:r>
              <a:rPr lang="ru-RU" dirty="0"/>
              <a:t>Недостаточность 21-гидроксилазы (простая </a:t>
            </a:r>
            <a:r>
              <a:rPr lang="ru-RU" dirty="0" err="1"/>
              <a:t>вирилизирующая</a:t>
            </a:r>
            <a:r>
              <a:rPr lang="ru-RU" dirty="0"/>
              <a:t> форма врожденной гиперплазии коры надпочечников</a:t>
            </a:r>
            <a:r>
              <a:rPr lang="ru-RU" dirty="0" smtClean="0"/>
              <a:t>)</a:t>
            </a:r>
          </a:p>
          <a:p>
            <a:r>
              <a:rPr lang="ru-RU" dirty="0"/>
              <a:t>Недостаточность 11бета-гидроксилазы (гипертоническая форма врожденной гиперплазии коры надпочечников)</a:t>
            </a:r>
          </a:p>
        </p:txBody>
      </p:sp>
    </p:spTree>
    <p:extLst>
      <p:ext uri="{BB962C8B-B14F-4D97-AF65-F5344CB8AC3E}">
        <p14:creationId xmlns:p14="http://schemas.microsoft.com/office/powerpoint/2010/main" val="227488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Диагностика.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r>
              <a:rPr lang="ru-RU" dirty="0"/>
              <a:t>Короткая проба с </a:t>
            </a:r>
            <a:r>
              <a:rPr lang="ru-RU" dirty="0" smtClean="0"/>
              <a:t>АКТГ</a:t>
            </a:r>
          </a:p>
          <a:p>
            <a:r>
              <a:rPr lang="ru-RU" dirty="0"/>
              <a:t>Пробу с </a:t>
            </a:r>
            <a:r>
              <a:rPr lang="ru-RU" dirty="0" smtClean="0"/>
              <a:t>ХГ</a:t>
            </a:r>
          </a:p>
          <a:p>
            <a:r>
              <a:rPr lang="ru-RU" dirty="0"/>
              <a:t>Диагноз недостаточности 17альфа-гидроксилазы устанавливают, если уровень 17-ГКС (17альфа-гидроксилированных стероидов) в моче понижен, а их секреция в ответ на АКТГ или ХГ ослаблена или отсутствует. Наблюдаются низкие базальные и стимулированные АКТГ уровни кортизола (&lt; 5 и &lt; 10 мкг% соответственно) и альдостерона (&lt; 111 и &lt; 278 </a:t>
            </a:r>
            <a:r>
              <a:rPr lang="ru-RU" dirty="0" err="1"/>
              <a:t>пмоль</a:t>
            </a:r>
            <a:r>
              <a:rPr lang="ru-RU" dirty="0"/>
              <a:t>/л соответственно) и резко повышенные уровни </a:t>
            </a:r>
            <a:r>
              <a:rPr lang="ru-RU" dirty="0" err="1"/>
              <a:t>кортикостерона</a:t>
            </a:r>
            <a:r>
              <a:rPr lang="ru-RU" dirty="0"/>
              <a:t> (в 30—100 раз по сравнению с нормой), 11- </a:t>
            </a:r>
            <a:r>
              <a:rPr lang="ru-RU" dirty="0" err="1"/>
              <a:t>дезоксикортикостерона</a:t>
            </a:r>
            <a:r>
              <a:rPr lang="ru-RU" dirty="0"/>
              <a:t> (в 10—40 раз), 18-гидроксикортикостерона (в 10 раз) и 18- гидрокси-11-дезоксикортикостерона (в 30—60 раз).</a:t>
            </a:r>
          </a:p>
        </p:txBody>
      </p:sp>
    </p:spTree>
    <p:extLst>
      <p:ext uri="{BB962C8B-B14F-4D97-AF65-F5344CB8AC3E}">
        <p14:creationId xmlns:p14="http://schemas.microsoft.com/office/powerpoint/2010/main" val="359889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r>
              <a:rPr lang="ru-RU" dirty="0"/>
              <a:t>Диагноз недостаточности 21-гидроксилазы устанавливают, если базальные и стимулированные АКТГ уровни 17-гидроксипрогестерона и надпочечниковых андрогенов (особенно </a:t>
            </a:r>
            <a:r>
              <a:rPr lang="ru-RU" dirty="0" err="1"/>
              <a:t>андростендиона</a:t>
            </a:r>
            <a:r>
              <a:rPr lang="ru-RU" dirty="0"/>
              <a:t>) в сыворотке повышены и снижаются на фоне лечения </a:t>
            </a:r>
            <a:r>
              <a:rPr lang="ru-RU" dirty="0" err="1"/>
              <a:t>глюкокортикоидами</a:t>
            </a:r>
            <a:r>
              <a:rPr lang="ru-RU" dirty="0"/>
              <a:t>. Для подтверждения диагноза определяют уровень </a:t>
            </a:r>
            <a:r>
              <a:rPr lang="ru-RU" dirty="0" err="1"/>
              <a:t>прегнантриола</a:t>
            </a:r>
            <a:r>
              <a:rPr lang="ru-RU" dirty="0"/>
              <a:t> и 17-кетостероидов в моче. При недостаточности 21-гидроксилазы базальный уровень 17-гидроксипрогестерона находится в пределах 10 000—100 000 </a:t>
            </a:r>
            <a:r>
              <a:rPr lang="ru-RU" dirty="0" err="1"/>
              <a:t>нг</a:t>
            </a:r>
            <a:r>
              <a:rPr lang="ru-RU" dirty="0"/>
              <a:t>%; после введения </a:t>
            </a:r>
            <a:r>
              <a:rPr lang="ru-RU" dirty="0" err="1"/>
              <a:t>тетракозактида</a:t>
            </a:r>
            <a:r>
              <a:rPr lang="ru-RU" dirty="0"/>
              <a:t> он возрастает до 25 000— 100 000 </a:t>
            </a:r>
            <a:r>
              <a:rPr lang="ru-RU" dirty="0" err="1"/>
              <a:t>нг</a:t>
            </a:r>
            <a:r>
              <a:rPr lang="ru-RU" dirty="0"/>
              <a:t>% и выше.</a:t>
            </a:r>
          </a:p>
        </p:txBody>
      </p:sp>
    </p:spTree>
    <p:extLst>
      <p:ext uri="{BB962C8B-B14F-4D97-AF65-F5344CB8AC3E}">
        <p14:creationId xmlns:p14="http://schemas.microsoft.com/office/powerpoint/2010/main" val="382331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Диагноз недостаточности 11бета-гидроксилазы устанавливают, если базальные и стимулированные АКТГ уровни 11-дезоксикортизола, 11- </a:t>
            </a:r>
            <a:r>
              <a:rPr lang="ru-RU" dirty="0" err="1"/>
              <a:t>дезоксикортикостерона</a:t>
            </a:r>
            <a:r>
              <a:rPr lang="ru-RU" dirty="0"/>
              <a:t> и андрогенов (особенно </a:t>
            </a:r>
            <a:r>
              <a:rPr lang="ru-RU" dirty="0" err="1"/>
              <a:t>андростендиона</a:t>
            </a:r>
            <a:r>
              <a:rPr lang="ru-RU" dirty="0"/>
              <a:t>) в сыворотке повышены и снижаются на фоне лечения </a:t>
            </a:r>
            <a:r>
              <a:rPr lang="ru-RU" dirty="0" err="1"/>
              <a:t>глюкокортикоидами</a:t>
            </a:r>
            <a:r>
              <a:rPr lang="ru-RU" dirty="0"/>
              <a:t>. Для подтверждения диагноза определяют уровень тетрагидро-11-дезоксикортизола, тетрагидро-11- </a:t>
            </a:r>
            <a:r>
              <a:rPr lang="ru-RU" dirty="0" err="1"/>
              <a:t>дезоксикортикостерона</a:t>
            </a:r>
            <a:r>
              <a:rPr lang="ru-RU" dirty="0"/>
              <a:t> и 17-кетостероидов в моче</a:t>
            </a:r>
          </a:p>
        </p:txBody>
      </p:sp>
    </p:spTree>
    <p:extLst>
      <p:ext uri="{BB962C8B-B14F-4D97-AF65-F5344CB8AC3E}">
        <p14:creationId xmlns:p14="http://schemas.microsoft.com/office/powerpoint/2010/main" val="233122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/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r>
              <a:rPr lang="ru-RU" dirty="0" err="1"/>
              <a:t>Глюкокортикоиды</a:t>
            </a:r>
            <a:r>
              <a:rPr lang="ru-RU" dirty="0"/>
              <a:t>. Применяют гидрокортизон, кортизона ацетат, </a:t>
            </a:r>
            <a:r>
              <a:rPr lang="ru-RU" dirty="0" err="1"/>
              <a:t>преднизон</a:t>
            </a:r>
            <a:r>
              <a:rPr lang="ru-RU" dirty="0"/>
              <a:t> или преднизолон, </a:t>
            </a:r>
            <a:r>
              <a:rPr lang="ru-RU" dirty="0" err="1"/>
              <a:t>дексаметазон</a:t>
            </a:r>
            <a:r>
              <a:rPr lang="ru-RU" dirty="0"/>
              <a:t> или их комбинации; используют разные схемы введения этих препаратов. Спорным остается вопрос о том, какая схема лечения предпочтительнее: назначение двух-трех равных доз в сутки или назначение общей дозы утром или во второй половине дня. Потребность в </a:t>
            </a:r>
            <a:r>
              <a:rPr lang="ru-RU" dirty="0" err="1"/>
              <a:t>глюкокортикоидах</a:t>
            </a:r>
            <a:r>
              <a:rPr lang="ru-RU" dirty="0"/>
              <a:t> обычно эквивалентна дозе гидрокортизона 10—15 мг/м2 /</a:t>
            </a:r>
            <a:r>
              <a:rPr lang="ru-RU" dirty="0" err="1"/>
              <a:t>сут</a:t>
            </a:r>
            <a:r>
              <a:rPr lang="ru-RU" dirty="0"/>
              <a:t>. При формах, сопровождающихся избыточной секрецией андрогенов или </a:t>
            </a:r>
            <a:r>
              <a:rPr lang="ru-RU" dirty="0" err="1"/>
              <a:t>минералокортикоидов</a:t>
            </a:r>
            <a:r>
              <a:rPr lang="ru-RU" dirty="0"/>
              <a:t>, следует использовать минимальные дозы </a:t>
            </a:r>
            <a:r>
              <a:rPr lang="ru-RU" dirty="0" err="1"/>
              <a:t>глюкокортикоидов</a:t>
            </a:r>
            <a:r>
              <a:rPr lang="ru-RU" dirty="0"/>
              <a:t>, в достаточной степени подавляющие продукцию этих гормонов.</a:t>
            </a:r>
          </a:p>
        </p:txBody>
      </p:sp>
    </p:spTree>
    <p:extLst>
      <p:ext uri="{BB962C8B-B14F-4D97-AF65-F5344CB8AC3E}">
        <p14:creationId xmlns:p14="http://schemas.microsoft.com/office/powerpoint/2010/main" val="81662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336885"/>
            <a:ext cx="10972800" cy="578928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r>
              <a:rPr lang="ru-RU" dirty="0"/>
              <a:t>В. </a:t>
            </a:r>
            <a:r>
              <a:rPr lang="ru-RU" dirty="0" err="1"/>
              <a:t>Минералокортикоиды</a:t>
            </a:r>
            <a:r>
              <a:rPr lang="ru-RU" dirty="0"/>
              <a:t>. Детям с синдромом потери соли назначают </a:t>
            </a:r>
            <a:r>
              <a:rPr lang="ru-RU" dirty="0" err="1"/>
              <a:t>минералокортикоиды</a:t>
            </a:r>
            <a:r>
              <a:rPr lang="ru-RU" dirty="0"/>
              <a:t>, обычно </a:t>
            </a:r>
            <a:r>
              <a:rPr lang="ru-RU" dirty="0" err="1"/>
              <a:t>флудрокортизон</a:t>
            </a:r>
            <a:r>
              <a:rPr lang="ru-RU" dirty="0"/>
              <a:t> внутрь, по 0,1—0,3 мг/</a:t>
            </a:r>
            <a:r>
              <a:rPr lang="ru-RU" dirty="0" err="1"/>
              <a:t>сут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Г</a:t>
            </a:r>
            <a:r>
              <a:rPr lang="ru-RU" dirty="0"/>
              <a:t>. Возмещение потери соли. Грудным детям с сольтеряющей формой врожденной гиперплазии коры надпочечников к рациону добавляют поваренную соль (1—3 г/</a:t>
            </a:r>
            <a:r>
              <a:rPr lang="ru-RU" dirty="0" err="1"/>
              <a:t>сут</a:t>
            </a:r>
            <a:r>
              <a:rPr lang="ru-RU" dirty="0"/>
              <a:t>), чтобы восполнить дефицит натрия в организме и нормализовать АРП. </a:t>
            </a:r>
            <a:endParaRPr lang="ru-RU" dirty="0" smtClean="0"/>
          </a:p>
          <a:p>
            <a:r>
              <a:rPr lang="ru-RU" dirty="0" smtClean="0"/>
              <a:t>Д</a:t>
            </a:r>
            <a:r>
              <a:rPr lang="ru-RU" dirty="0"/>
              <a:t>. Половые гормоны. Если врожденная гиперплазия коры надпочечников сопровождается дефицитом половых гормонов, для стимуляции развития вторичных половых признаков в пубертатном возрасте проводят заместительную терапию андрогенами или эстрогенами.</a:t>
            </a:r>
          </a:p>
        </p:txBody>
      </p:sp>
    </p:spTree>
    <p:extLst>
      <p:ext uri="{BB962C8B-B14F-4D97-AF65-F5344CB8AC3E}">
        <p14:creationId xmlns:p14="http://schemas.microsoft.com/office/powerpoint/2010/main" val="35605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529389"/>
            <a:ext cx="10972800" cy="5596775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/>
              <a:t>Хирургическое лечение. Чтобы строение наружных половых органов соответствовало полу воспитания или генетическому полу, при наружных половых органах промежуточного типа проводят их хирургическую коррекцию. Операцию выполняют только на первом году жизни и при стабильном состоянии ребенка. </a:t>
            </a:r>
            <a:endParaRPr lang="en-US" dirty="0" smtClean="0"/>
          </a:p>
          <a:p>
            <a:pPr marL="0" indent="0" algn="just">
              <a:buNone/>
            </a:pPr>
            <a:r>
              <a:rPr lang="ru-RU" dirty="0" smtClean="0"/>
              <a:t>Ж</a:t>
            </a:r>
            <a:r>
              <a:rPr lang="ru-RU" dirty="0"/>
              <a:t>. Аналоги </a:t>
            </a:r>
            <a:r>
              <a:rPr lang="ru-RU" dirty="0" err="1"/>
              <a:t>гонадолиберина</a:t>
            </a:r>
            <a:r>
              <a:rPr lang="ru-RU" dirty="0"/>
              <a:t>. В последнее время для лечения детей с недостаточностью 21-гидроксилазы и истинным преждевременным половым развитием применяют аналоги </a:t>
            </a:r>
            <a:r>
              <a:rPr lang="ru-RU" dirty="0" err="1"/>
              <a:t>гонадолиберина</a:t>
            </a:r>
            <a:r>
              <a:rPr lang="ru-RU" dirty="0"/>
              <a:t> в сочетании с </a:t>
            </a:r>
            <a:r>
              <a:rPr lang="ru-RU" dirty="0" err="1"/>
              <a:t>глюкокортикоидами</a:t>
            </a:r>
            <a:r>
              <a:rPr lang="ru-RU" dirty="0"/>
              <a:t>. Пока неясно, позволяет ли такая терапия добиться увеличения окончательного роста больных.</a:t>
            </a:r>
          </a:p>
        </p:txBody>
      </p:sp>
    </p:spTree>
    <p:extLst>
      <p:ext uri="{BB962C8B-B14F-4D97-AF65-F5344CB8AC3E}">
        <p14:creationId xmlns:p14="http://schemas.microsoft.com/office/powerpoint/2010/main" val="202459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60821" y="112295"/>
            <a:ext cx="5470358" cy="6397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Литература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74820"/>
            <a:ext cx="12192000" cy="578317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Aron DC, et al. Cushing's disease.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Endocrinol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North Am 16:705, 1987.</a:t>
            </a: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Bretan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PN, Jr,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Lorig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R. Adrenal imaging: Computed tomographic scanning and magnetic</a:t>
            </a: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resonance imaging.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North Am 16:505, 1989.</a:t>
            </a: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Carpenter PC. Cushing's syndrome: An update of diagnosis and management Mayo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Proc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61:49, 1986.</a:t>
            </a: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Chezmar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JL, et al. Adrenal masses: Characterization with T1-weighted MR imaging. Radiology</a:t>
            </a: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166:357, 1988.</a:t>
            </a: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Connell JMC, et al. Dexamethasone-suppressible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hyperaldosteronism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Hypertension 8:669, 1986.</a:t>
            </a: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Doppman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JL, et al. Ectopic adrenocorticotropic hormone syndrome: Localization studies in</a:t>
            </a: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28 patients. Radiology 172:115, 1989.</a:t>
            </a: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Doppman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JL, et al.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Macronodular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adrenal hyperplasia in Cushing disease. Radiology 166:347,</a:t>
            </a: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1988.</a:t>
            </a: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Findling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JW, et al. Selective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hypoaldosteronism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due to an endogenous impairment in angiotensin</a:t>
            </a: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 production. 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 Med 316:1632, 1987.</a:t>
            </a: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Findling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JW, Tyrrell JB. Occult ectopic secretion of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corticotropin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Arc Intern Med 146:929, 1986.</a:t>
            </a: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Funder JW, et al. Mineralocorticoid action: Target tissue specificity is enzyme, not receptor,</a:t>
            </a: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mediated. Science 242:583, 1988.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6172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2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2" id="{E086FC29-206B-4AD1-A053-FD27843320BE}" vid="{B347FE94-196B-471C-8B58-090956DFBE2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Тема2</Template>
  <TotalTime>2258</TotalTime>
  <Words>6158</Words>
  <Application>Microsoft Office PowerPoint</Application>
  <PresentationFormat>Широкоэкранный</PresentationFormat>
  <Paragraphs>264</Paragraphs>
  <Slides>84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84</vt:i4>
      </vt:variant>
    </vt:vector>
  </HeadingPairs>
  <TitlesOfParts>
    <vt:vector size="89" baseType="lpstr">
      <vt:lpstr>Arial</vt:lpstr>
      <vt:lpstr>Calibri</vt:lpstr>
      <vt:lpstr>Times New Roman</vt:lpstr>
      <vt:lpstr>Wingdings</vt:lpstr>
      <vt:lpstr>Тема2</vt:lpstr>
      <vt:lpstr>Lecture №3: Diseases of the adrenal glands. Pheochromocytoma. Neuroblastoma.</vt:lpstr>
      <vt:lpstr>План лекции</vt:lpstr>
      <vt:lpstr>Под названием «синдром Кушинга» объединяют заболевания, обусловленные гиперкортизолемией. </vt:lpstr>
      <vt:lpstr>Гипофизарный синдром Кушинга (болезнь Кушинга)</vt:lpstr>
      <vt:lpstr>Надпочечниковый синдром Кушинга</vt:lpstr>
      <vt:lpstr>Эктопический синдром Кушинга</vt:lpstr>
      <vt:lpstr>Экзогенный синдром Кушинга (его называют также лекарственным, или ятрогенным)</vt:lpstr>
      <vt:lpstr>Клиническая картина</vt:lpstr>
      <vt:lpstr>Презентация PowerPoint</vt:lpstr>
      <vt:lpstr>Диагностика.</vt:lpstr>
      <vt:lpstr>Выявление гиперкортизолемии</vt:lpstr>
      <vt:lpstr>Экскреция кортикостероидов с мочой.</vt:lpstr>
      <vt:lpstr>17-ГКС в моче.</vt:lpstr>
      <vt:lpstr>Уровень свободного кортизола в моче</vt:lpstr>
      <vt:lpstr>Суточный ритм секреции кортизола.</vt:lpstr>
      <vt:lpstr>Оценка результатов.</vt:lpstr>
      <vt:lpstr>Дифференциальная диагностика</vt:lpstr>
      <vt:lpstr>Дифференциальная диагностика</vt:lpstr>
      <vt:lpstr>Оценка результатов</vt:lpstr>
      <vt:lpstr>Уровень АКТГ в плазме</vt:lpstr>
      <vt:lpstr>Стимуляционная проба с кортиколиберином. </vt:lpstr>
      <vt:lpstr>Пробы крови из нижних каменистых синусов.</vt:lpstr>
      <vt:lpstr>Лечение</vt:lpstr>
      <vt:lpstr>Презентация PowerPoint</vt:lpstr>
      <vt:lpstr>Надпочечниковый синдром Кушинга</vt:lpstr>
      <vt:lpstr>Рак надпочечников.</vt:lpstr>
      <vt:lpstr>Презентация PowerPoint</vt:lpstr>
      <vt:lpstr>Эктопический синдром Кушинга</vt:lpstr>
      <vt:lpstr>Ингибиторы ферментов стероидогенеза позволяют снизить уровень кортизола при эктопическом синдроме Кушинга.</vt:lpstr>
      <vt:lpstr>Презентация PowerPoint</vt:lpstr>
      <vt:lpstr>Презентация PowerPoint</vt:lpstr>
      <vt:lpstr>Презентация PowerPoint</vt:lpstr>
      <vt:lpstr>Надпочечниковая недостаточность </vt:lpstr>
      <vt:lpstr>Этиология </vt:lpstr>
      <vt:lpstr>Классификация</vt:lpstr>
      <vt:lpstr>Презентация PowerPoint</vt:lpstr>
      <vt:lpstr>Клиническая картина</vt:lpstr>
      <vt:lpstr>Гипоадреналовый криз</vt:lpstr>
      <vt:lpstr>. Клиническая картина.</vt:lpstr>
      <vt:lpstr>Ятрогенная надпочечниковая недостаточность.</vt:lpstr>
      <vt:lpstr>Клинические симптомы могут отсутствовать, и только биохимические сдвиги (например, сниженная секреция кортизола в пробах с АКТГ) свидетельствуют о недостаточности гипоталамо-гипофизарно-надпочечниковой системы. Ятрогенную надпочечниковую недостаточность следует заподозрить в следующих случаях:</vt:lpstr>
      <vt:lpstr>Лабораторная диагностика</vt:lpstr>
      <vt:lpstr>Методика</vt:lpstr>
      <vt:lpstr>Оценка результатов.</vt:lpstr>
      <vt:lpstr>Презентация PowerPoint</vt:lpstr>
      <vt:lpstr>Короткая проба с метирапоном</vt:lpstr>
      <vt:lpstr>Оценка результатов.</vt:lpstr>
      <vt:lpstr>Презентация PowerPoint</vt:lpstr>
      <vt:lpstr>Лечение</vt:lpstr>
      <vt:lpstr>Заместительная глюкокортикоидная терапия.</vt:lpstr>
      <vt:lpstr>Заместительная минералокортикоидная терапия</vt:lpstr>
      <vt:lpstr>Обучение больных.</vt:lpstr>
      <vt:lpstr>Вторичная надпочечниковая недостаточность. При вторичной надпочечниковой недостаточности лечение минералокортикоидами не требуется. При сопутствующем дефиците ЛГ и ФСГ может возникнуть необходимость в заместительной терапии половыми гормонами.</vt:lpstr>
      <vt:lpstr>Ятрогенная надпочечниковая недостаточность</vt:lpstr>
      <vt:lpstr>Презентация PowerPoint</vt:lpstr>
      <vt:lpstr>Снижение дозы глюкокортикоидов.</vt:lpstr>
      <vt:lpstr>Презентация PowerPoint</vt:lpstr>
      <vt:lpstr>Феохромоцитома</vt:lpstr>
      <vt:lpstr>Приступы (катехоламиновые кризы).</vt:lpstr>
      <vt:lpstr>Артериальная гипертония. </vt:lpstr>
      <vt:lpstr>Физикальное исследование.</vt:lpstr>
      <vt:lpstr>Показания к обследованию. Обследовать необходимо всех больных с тяжелой стойкой артериальной гипертонией и больных с артериальной гипертонией с кризовым течением, особенно если обычное лечение неэффективно. В обследовании также нуждаются больные с иными симптомами феохромоцитомы.</vt:lpstr>
      <vt:lpstr>Презентация PowerPoint</vt:lpstr>
      <vt:lpstr>Лабораторная диагностика. Основной критерий диагноза феохромоцитомы — повышенный уровень катехоламинов в моче или плазме.</vt:lpstr>
      <vt:lpstr>Презентация PowerPoint</vt:lpstr>
      <vt:lpstr>Презентация PowerPoint</vt:lpstr>
      <vt:lpstr>Презентация PowerPoint</vt:lpstr>
      <vt:lpstr>Лечение</vt:lpstr>
      <vt:lpstr>Неотложное медикаментозное лечение.</vt:lpstr>
      <vt:lpstr>Презентация PowerPoint</vt:lpstr>
      <vt:lpstr>Нейробластома, ганглионейробластома и ганглионеврома</vt:lpstr>
      <vt:lpstr>Лабораторная диагностика</vt:lpstr>
      <vt:lpstr>Методы визуализации</vt:lpstr>
      <vt:lpstr>Презентация PowerPoint</vt:lpstr>
      <vt:lpstr>Презентация PowerPoint</vt:lpstr>
      <vt:lpstr>Ганглионеврома</vt:lpstr>
      <vt:lpstr>Врожденная гиперплазия коры надпочечников</vt:lpstr>
      <vt:lpstr>Диагностика.</vt:lpstr>
      <vt:lpstr>Презентация PowerPoint</vt:lpstr>
      <vt:lpstr>Презентация PowerPoint</vt:lpstr>
      <vt:lpstr>Лечение</vt:lpstr>
      <vt:lpstr>Презентация PowerPoint</vt:lpstr>
      <vt:lpstr>Презентация PowerPoint</vt:lpstr>
      <vt:lpstr>Литература</vt:lpstr>
    </vt:vector>
  </TitlesOfParts>
  <Company>rg-adguard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Rayyona</dc:creator>
  <cp:lastModifiedBy>Rayyona</cp:lastModifiedBy>
  <cp:revision>28</cp:revision>
  <dcterms:created xsi:type="dcterms:W3CDTF">2022-03-22T05:17:02Z</dcterms:created>
  <dcterms:modified xsi:type="dcterms:W3CDTF">2022-04-13T13:09:17Z</dcterms:modified>
</cp:coreProperties>
</file>