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335"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 id="288" r:id="rId35"/>
    <p:sldId id="289" r:id="rId36"/>
    <p:sldId id="290" r:id="rId37"/>
    <p:sldId id="291" r:id="rId38"/>
    <p:sldId id="292" r:id="rId39"/>
    <p:sldId id="293" r:id="rId40"/>
    <p:sldId id="294" r:id="rId41"/>
    <p:sldId id="295" r:id="rId42"/>
    <p:sldId id="296" r:id="rId43"/>
    <p:sldId id="297" r:id="rId44"/>
    <p:sldId id="298" r:id="rId45"/>
    <p:sldId id="299" r:id="rId46"/>
    <p:sldId id="300" r:id="rId47"/>
    <p:sldId id="301" r:id="rId48"/>
    <p:sldId id="302" r:id="rId49"/>
    <p:sldId id="311" r:id="rId50"/>
    <p:sldId id="303" r:id="rId51"/>
    <p:sldId id="304" r:id="rId52"/>
    <p:sldId id="305" r:id="rId53"/>
    <p:sldId id="306" r:id="rId54"/>
    <p:sldId id="307" r:id="rId55"/>
    <p:sldId id="308" r:id="rId56"/>
    <p:sldId id="309" r:id="rId57"/>
    <p:sldId id="312" r:id="rId58"/>
    <p:sldId id="313" r:id="rId59"/>
    <p:sldId id="314" r:id="rId60"/>
    <p:sldId id="315" r:id="rId61"/>
    <p:sldId id="316" r:id="rId62"/>
    <p:sldId id="310" r:id="rId63"/>
    <p:sldId id="317" r:id="rId64"/>
    <p:sldId id="318" r:id="rId65"/>
    <p:sldId id="319" r:id="rId66"/>
    <p:sldId id="320" r:id="rId67"/>
    <p:sldId id="321" r:id="rId68"/>
    <p:sldId id="329" r:id="rId69"/>
    <p:sldId id="330" r:id="rId70"/>
    <p:sldId id="322" r:id="rId71"/>
    <p:sldId id="323" r:id="rId72"/>
    <p:sldId id="324" r:id="rId73"/>
    <p:sldId id="333" r:id="rId74"/>
    <p:sldId id="325" r:id="rId75"/>
    <p:sldId id="326" r:id="rId76"/>
    <p:sldId id="334" r:id="rId77"/>
    <p:sldId id="331" r:id="rId78"/>
    <p:sldId id="332" r:id="rId79"/>
    <p:sldId id="328" r:id="rId80"/>
  </p:sldIdLst>
  <p:sldSz cx="12192000" cy="6858000"/>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8" d="100"/>
          <a:sy n="48" d="100"/>
        </p:scale>
        <p:origin x="80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slide" Target="slides/slide75.xml"/><Relationship Id="rId84" Type="http://schemas.openxmlformats.org/officeDocument/2006/relationships/tableStyles" Target="tableStyles.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8188ACF8-5647-49DE-9DFE-4877AE2310FB}" type="datetimeFigureOut">
              <a:rPr lang="ru-RU" smtClean="0"/>
              <a:t>17.04.2022</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276061037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188ACF8-5647-49DE-9DFE-4877AE2310FB}" type="datetimeFigureOut">
              <a:rPr lang="ru-RU" smtClean="0"/>
              <a:t>17.04.2022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133683604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188ACF8-5647-49DE-9DFE-4877AE2310FB}" type="datetimeFigureOut">
              <a:rPr lang="ru-RU" smtClean="0"/>
              <a:t>17.04.2022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59916644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8188ACF8-5647-49DE-9DFE-4877AE2310FB}" type="datetimeFigureOut">
              <a:rPr lang="ru-RU" smtClean="0"/>
              <a:t>17.04.2022</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66031416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8188ACF8-5647-49DE-9DFE-4877AE2310FB}" type="datetimeFigureOut">
              <a:rPr lang="ru-RU" smtClean="0"/>
              <a:t>17.04.2022</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331838503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8188ACF8-5647-49DE-9DFE-4877AE2310FB}" type="datetimeFigureOut">
              <a:rPr lang="ru-RU" smtClean="0"/>
              <a:t>17.04.2022</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48521749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188ACF8-5647-49DE-9DFE-4877AE2310FB}" type="datetimeFigureOut">
              <a:rPr lang="ru-RU" smtClean="0"/>
              <a:t>17.04.2022</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19993338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188ACF8-5647-49DE-9DFE-4877AE2310FB}" type="datetimeFigureOut">
              <a:rPr lang="ru-RU" smtClean="0"/>
              <a:t>17.04.2022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219594277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8188ACF8-5647-49DE-9DFE-4877AE2310FB}" type="datetimeFigureOut">
              <a:rPr lang="ru-RU" smtClean="0"/>
              <a:t>17.04.2022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227249644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188ACF8-5647-49DE-9DFE-4877AE2310FB}" type="datetimeFigureOut">
              <a:rPr lang="ru-RU" smtClean="0"/>
              <a:t>17.04.2022</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58063300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8188ACF8-5647-49DE-9DFE-4877AE2310FB}" type="datetimeFigureOut">
              <a:rPr lang="ru-RU" smtClean="0"/>
              <a:t>17.04.2022</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35092AED-6B38-4B74-8611-C4079A163E2D}"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682555541"/>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8188ACF8-5647-49DE-9DFE-4877AE2310FB}" type="datetimeFigureOut">
              <a:rPr lang="ru-RU" smtClean="0"/>
              <a:t>17.04.2022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368820865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8188ACF8-5647-49DE-9DFE-4877AE2310FB}" type="datetimeFigureOut">
              <a:rPr lang="ru-RU" smtClean="0"/>
              <a:t>17.04.2022</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5092AED-6B38-4B74-8611-C4079A163E2D}"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47700231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8188ACF8-5647-49DE-9DFE-4877AE2310FB}" type="datetimeFigureOut">
              <a:rPr lang="ru-RU" smtClean="0"/>
              <a:t>17.04.2022</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342048217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188ACF8-5647-49DE-9DFE-4877AE2310FB}" type="datetimeFigureOut">
              <a:rPr lang="ru-RU" smtClean="0"/>
              <a:t>17.04.2022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188772544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8188ACF8-5647-49DE-9DFE-4877AE2310FB}" type="datetimeFigureOut">
              <a:rPr lang="ru-RU" smtClean="0"/>
              <a:t>17.04.2022</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35092AED-6B38-4B74-8611-C4079A163E2D}" type="slidenum">
              <a:rPr lang="ru-RU" smtClean="0"/>
              <a:t>‹#›</a:t>
            </a:fld>
            <a:endParaRPr lang="ru-RU"/>
          </a:p>
        </p:txBody>
      </p:sp>
    </p:spTree>
    <p:extLst>
      <p:ext uri="{BB962C8B-B14F-4D97-AF65-F5344CB8AC3E}">
        <p14:creationId xmlns:p14="http://schemas.microsoft.com/office/powerpoint/2010/main" val="307433080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8188ACF8-5647-49DE-9DFE-4877AE2310FB}" type="datetimeFigureOut">
              <a:rPr lang="ru-RU" smtClean="0"/>
              <a:t>17.04.2022</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35092AED-6B38-4B74-8611-C4079A163E2D}" type="slidenum">
              <a:rPr lang="ru-RU" smtClean="0"/>
              <a:t>‹#›</a:t>
            </a:fld>
            <a:endParaRPr lang="ru-RU"/>
          </a:p>
        </p:txBody>
      </p:sp>
    </p:spTree>
    <p:extLst>
      <p:ext uri="{BB962C8B-B14F-4D97-AF65-F5344CB8AC3E}">
        <p14:creationId xmlns:p14="http://schemas.microsoft.com/office/powerpoint/2010/main" val="248371603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737937" y="1074822"/>
            <a:ext cx="10461875" cy="2579612"/>
          </a:xfrm>
        </p:spPr>
        <p:style>
          <a:lnRef idx="1">
            <a:schemeClr val="accent5"/>
          </a:lnRef>
          <a:fillRef idx="2">
            <a:schemeClr val="accent5"/>
          </a:fillRef>
          <a:effectRef idx="1">
            <a:schemeClr val="accent5"/>
          </a:effectRef>
          <a:fontRef idx="minor">
            <a:schemeClr val="dk1"/>
          </a:fontRef>
        </p:style>
        <p:txBody>
          <a:bodyPr>
            <a:normAutofit/>
          </a:bodyPr>
          <a:lstStyle/>
          <a:p>
            <a:pPr algn="just"/>
            <a:r>
              <a:rPr lang="en-US" dirty="0" smtClean="0"/>
              <a:t>Lecture_4:Diseases </a:t>
            </a:r>
            <a:r>
              <a:rPr lang="en-US" dirty="0"/>
              <a:t>of the reproductive system. Violation of sexual differentiation.</a:t>
            </a:r>
            <a:endParaRPr lang="ru-RU" dirty="0"/>
          </a:p>
        </p:txBody>
      </p:sp>
      <p:sp>
        <p:nvSpPr>
          <p:cNvPr id="3" name="Подзаголовок 2"/>
          <p:cNvSpPr>
            <a:spLocks noGrp="1"/>
          </p:cNvSpPr>
          <p:nvPr>
            <p:ph type="subTitle" idx="1"/>
          </p:nvPr>
        </p:nvSpPr>
        <p:spPr>
          <a:xfrm>
            <a:off x="2133601" y="4777379"/>
            <a:ext cx="9371012" cy="1126283"/>
          </a:xfrm>
        </p:spPr>
        <p:style>
          <a:lnRef idx="1">
            <a:schemeClr val="accent1"/>
          </a:lnRef>
          <a:fillRef idx="2">
            <a:schemeClr val="accent1"/>
          </a:fillRef>
          <a:effectRef idx="1">
            <a:schemeClr val="accent1"/>
          </a:effectRef>
          <a:fontRef idx="minor">
            <a:schemeClr val="dk1"/>
          </a:fontRef>
        </p:style>
        <p:txBody>
          <a:bodyPr>
            <a:normAutofit/>
          </a:bodyPr>
          <a:lstStyle/>
          <a:p>
            <a:r>
              <a:rPr lang="en-US" sz="2800" dirty="0" smtClean="0"/>
              <a:t>Lecturer: </a:t>
            </a:r>
            <a:r>
              <a:rPr lang="en-US" sz="2800" dirty="0" err="1" smtClean="0"/>
              <a:t>Aysacheva</a:t>
            </a:r>
            <a:r>
              <a:rPr lang="en-US" sz="2800" dirty="0" smtClean="0"/>
              <a:t> </a:t>
            </a:r>
            <a:r>
              <a:rPr lang="en-US" sz="2800" dirty="0" err="1" smtClean="0"/>
              <a:t>Maftunabonu</a:t>
            </a:r>
            <a:endParaRPr lang="en-US" sz="2800" dirty="0" smtClean="0"/>
          </a:p>
          <a:p>
            <a:r>
              <a:rPr lang="en-US" sz="2800" dirty="0" err="1" smtClean="0"/>
              <a:t>Andijan</a:t>
            </a:r>
            <a:r>
              <a:rPr lang="en-US" sz="2800" dirty="0" smtClean="0"/>
              <a:t> state medical institute</a:t>
            </a:r>
            <a:endParaRPr lang="ru-RU" sz="2800" dirty="0"/>
          </a:p>
        </p:txBody>
      </p:sp>
    </p:spTree>
    <p:extLst>
      <p:ext uri="{BB962C8B-B14F-4D97-AF65-F5344CB8AC3E}">
        <p14:creationId xmlns:p14="http://schemas.microsoft.com/office/powerpoint/2010/main" val="1830475791"/>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62735" y="624110"/>
            <a:ext cx="8911687" cy="691343"/>
          </a:xfrm>
        </p:spPr>
        <p:style>
          <a:lnRef idx="1">
            <a:schemeClr val="accent2"/>
          </a:lnRef>
          <a:fillRef idx="2">
            <a:schemeClr val="accent2"/>
          </a:fillRef>
          <a:effectRef idx="1">
            <a:schemeClr val="accent2"/>
          </a:effectRef>
          <a:fontRef idx="minor">
            <a:schemeClr val="dk1"/>
          </a:fontRef>
        </p:style>
        <p:txBody>
          <a:bodyPr/>
          <a:lstStyle/>
          <a:p>
            <a:pPr algn="ctr"/>
            <a:r>
              <a:rPr lang="ru-RU" dirty="0" smtClean="0"/>
              <a:t>ПЛАН ЛЕКЦИИ</a:t>
            </a:r>
            <a:endParaRPr lang="ru-RU" dirty="0"/>
          </a:p>
        </p:txBody>
      </p:sp>
      <p:sp>
        <p:nvSpPr>
          <p:cNvPr id="3" name="Объект 2"/>
          <p:cNvSpPr>
            <a:spLocks noGrp="1"/>
          </p:cNvSpPr>
          <p:nvPr>
            <p:ph idx="1"/>
          </p:nvPr>
        </p:nvSpPr>
        <p:spPr>
          <a:xfrm>
            <a:off x="1732547" y="1780674"/>
            <a:ext cx="9772065" cy="3777622"/>
          </a:xfrm>
        </p:spPr>
        <p:style>
          <a:lnRef idx="1">
            <a:schemeClr val="accent4"/>
          </a:lnRef>
          <a:fillRef idx="2">
            <a:schemeClr val="accent4"/>
          </a:fillRef>
          <a:effectRef idx="1">
            <a:schemeClr val="accent4"/>
          </a:effectRef>
          <a:fontRef idx="minor">
            <a:schemeClr val="dk1"/>
          </a:fontRef>
        </p:style>
        <p:txBody>
          <a:bodyPr anchor="ctr">
            <a:normAutofit/>
          </a:bodyPr>
          <a:lstStyle/>
          <a:p>
            <a:r>
              <a:rPr lang="ru-RU" sz="2800" dirty="0"/>
              <a:t>Нарушения половой </a:t>
            </a:r>
            <a:r>
              <a:rPr lang="ru-RU" sz="2800" dirty="0" smtClean="0"/>
              <a:t>дифференцировки</a:t>
            </a:r>
          </a:p>
          <a:p>
            <a:r>
              <a:rPr lang="ru-RU" sz="2800" dirty="0"/>
              <a:t>Преждевременное половое развитие </a:t>
            </a:r>
            <a:r>
              <a:rPr lang="ru-RU" sz="2800" dirty="0" smtClean="0"/>
              <a:t> </a:t>
            </a:r>
          </a:p>
          <a:p>
            <a:r>
              <a:rPr lang="ru-RU" sz="2800" dirty="0"/>
              <a:t>Первичный (</a:t>
            </a:r>
            <a:r>
              <a:rPr lang="ru-RU" sz="2800" dirty="0" err="1"/>
              <a:t>гипергонадотропный</a:t>
            </a:r>
            <a:r>
              <a:rPr lang="ru-RU" sz="2800" dirty="0"/>
              <a:t>) </a:t>
            </a:r>
            <a:r>
              <a:rPr lang="ru-RU" sz="2800" dirty="0" err="1" smtClean="0"/>
              <a:t>гипогонадизм</a:t>
            </a:r>
            <a:endParaRPr lang="ru-RU" sz="2800" dirty="0" smtClean="0"/>
          </a:p>
          <a:p>
            <a:r>
              <a:rPr lang="ru-RU" sz="2800" dirty="0"/>
              <a:t>Вторичный (</a:t>
            </a:r>
            <a:r>
              <a:rPr lang="ru-RU" sz="2800" dirty="0" err="1"/>
              <a:t>гипогонадотропный</a:t>
            </a:r>
            <a:r>
              <a:rPr lang="ru-RU" sz="2800" dirty="0"/>
              <a:t>) </a:t>
            </a:r>
            <a:r>
              <a:rPr lang="ru-RU" sz="2800" dirty="0" err="1"/>
              <a:t>гипогонадизм</a:t>
            </a:r>
            <a:endParaRPr lang="ru-RU" sz="2800" dirty="0"/>
          </a:p>
        </p:txBody>
      </p:sp>
    </p:spTree>
    <p:extLst>
      <p:ext uri="{BB962C8B-B14F-4D97-AF65-F5344CB8AC3E}">
        <p14:creationId xmlns:p14="http://schemas.microsoft.com/office/powerpoint/2010/main" val="3797857686"/>
      </p:ext>
    </p:extLst>
  </p:cSld>
  <p:clrMapOvr>
    <a:masterClrMapping/>
  </p:clrMapOvr>
  <mc:AlternateContent xmlns:mc="http://schemas.openxmlformats.org/markup-compatibility/2006">
    <mc:Choice xmlns:p14="http://schemas.microsoft.com/office/powerpoint/2010/main" Requires="p14">
      <p:transition spd="slow" p14:dur="3000">
        <p:push dir="u"/>
      </p:transition>
    </mc:Choice>
    <mc:Fallback>
      <p:transition spd="slow">
        <p:push dir="u"/>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1"/>
          </a:lnRef>
          <a:fillRef idx="2">
            <a:schemeClr val="accent1"/>
          </a:fillRef>
          <a:effectRef idx="1">
            <a:schemeClr val="accent1"/>
          </a:effectRef>
          <a:fontRef idx="minor">
            <a:schemeClr val="dk1"/>
          </a:fontRef>
        </p:style>
        <p:txBody>
          <a:bodyPr/>
          <a:lstStyle/>
          <a:p>
            <a:pPr algn="ctr"/>
            <a:r>
              <a:rPr lang="ru-RU" dirty="0"/>
              <a:t>Нарушения половой дифференцировки </a:t>
            </a:r>
          </a:p>
        </p:txBody>
      </p:sp>
      <p:sp>
        <p:nvSpPr>
          <p:cNvPr id="3" name="Объект 2"/>
          <p:cNvSpPr>
            <a:spLocks noGrp="1"/>
          </p:cNvSpPr>
          <p:nvPr>
            <p:ph idx="1"/>
          </p:nvPr>
        </p:nvSpPr>
        <p:spPr/>
        <p:style>
          <a:lnRef idx="1">
            <a:schemeClr val="accent2"/>
          </a:lnRef>
          <a:fillRef idx="2">
            <a:schemeClr val="accent2"/>
          </a:fillRef>
          <a:effectRef idx="1">
            <a:schemeClr val="accent2"/>
          </a:effectRef>
          <a:fontRef idx="minor">
            <a:schemeClr val="dk1"/>
          </a:fontRef>
        </p:style>
        <p:txBody>
          <a:bodyPr/>
          <a:lstStyle/>
          <a:p>
            <a:pPr marL="0" indent="0" algn="ctr">
              <a:buNone/>
            </a:pPr>
            <a:r>
              <a:rPr lang="ru-RU" dirty="0"/>
              <a:t>Главный признак нарушений половой дифференцировки — наружные половые органы промежуточного типа у новорожденных. Такие новорожденные нуждаются в срочном обследовании и постоянном наблюдении, так как у них могут развиться криз потери соли и шок. Необходимо как можно быстрее выяснить причину аномалии половых органов, успокоить и обнадежить родителей и вместе с ними выбрать для ребенка тот пол воспитания, которому лучше всего соответствуют строение и функция половых органов. </a:t>
            </a:r>
          </a:p>
        </p:txBody>
      </p:sp>
    </p:spTree>
    <p:extLst>
      <p:ext uri="{BB962C8B-B14F-4D97-AF65-F5344CB8AC3E}">
        <p14:creationId xmlns:p14="http://schemas.microsoft.com/office/powerpoint/2010/main" val="336648561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1798248"/>
          </a:xfrm>
        </p:spPr>
        <p:style>
          <a:lnRef idx="1">
            <a:schemeClr val="accent6"/>
          </a:lnRef>
          <a:fillRef idx="2">
            <a:schemeClr val="accent6"/>
          </a:fillRef>
          <a:effectRef idx="1">
            <a:schemeClr val="accent6"/>
          </a:effectRef>
          <a:fontRef idx="minor">
            <a:schemeClr val="dk1"/>
          </a:fontRef>
        </p:style>
        <p:txBody>
          <a:bodyPr>
            <a:noAutofit/>
          </a:bodyPr>
          <a:lstStyle/>
          <a:p>
            <a:pPr algn="ctr"/>
            <a:r>
              <a:rPr lang="ru-RU" sz="2800" dirty="0"/>
              <a:t>Генетический пол зависит от кариотипа зиготы. Кариотип 46,XX соответствует женскому полу, а 46,XY — мужскому. Причины нарушений генетического пола: </a:t>
            </a:r>
          </a:p>
        </p:txBody>
      </p:sp>
      <p:sp>
        <p:nvSpPr>
          <p:cNvPr id="3" name="Объект 2"/>
          <p:cNvSpPr>
            <a:spLocks noGrp="1"/>
          </p:cNvSpPr>
          <p:nvPr>
            <p:ph idx="1"/>
          </p:nvPr>
        </p:nvSpPr>
        <p:spPr>
          <a:xfrm>
            <a:off x="926729" y="3384884"/>
            <a:ext cx="10577883" cy="2390274"/>
          </a:xfrm>
        </p:spPr>
        <p:style>
          <a:lnRef idx="1">
            <a:schemeClr val="accent5"/>
          </a:lnRef>
          <a:fillRef idx="3">
            <a:schemeClr val="accent5"/>
          </a:fillRef>
          <a:effectRef idx="2">
            <a:schemeClr val="accent5"/>
          </a:effectRef>
          <a:fontRef idx="minor">
            <a:schemeClr val="lt1"/>
          </a:fontRef>
        </p:style>
        <p:txBody>
          <a:bodyPr>
            <a:normAutofit/>
          </a:bodyPr>
          <a:lstStyle/>
          <a:p>
            <a:r>
              <a:rPr lang="ru-RU" sz="2400" dirty="0"/>
              <a:t>Изменения числа или структуры половых хромосом</a:t>
            </a:r>
            <a:r>
              <a:rPr lang="ru-RU" sz="2400" dirty="0" smtClean="0"/>
              <a:t>.</a:t>
            </a:r>
          </a:p>
          <a:p>
            <a:r>
              <a:rPr lang="ru-RU" sz="2400" dirty="0" err="1"/>
              <a:t>Мозаицизм</a:t>
            </a:r>
            <a:r>
              <a:rPr lang="ru-RU" sz="2400" dirty="0"/>
              <a:t> по половым хромосомам (XX/XY</a:t>
            </a:r>
            <a:r>
              <a:rPr lang="ru-RU" sz="2400" dirty="0" smtClean="0"/>
              <a:t>).</a:t>
            </a:r>
          </a:p>
          <a:p>
            <a:r>
              <a:rPr lang="ru-RU" sz="2400" dirty="0"/>
              <a:t>Точечные мутации генов на половых хромосомах</a:t>
            </a:r>
          </a:p>
        </p:txBody>
      </p:sp>
    </p:spTree>
    <p:extLst>
      <p:ext uri="{BB962C8B-B14F-4D97-AF65-F5344CB8AC3E}">
        <p14:creationId xmlns:p14="http://schemas.microsoft.com/office/powerpoint/2010/main" val="123218139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481263"/>
            <a:ext cx="8911687" cy="802106"/>
          </a:xfrm>
        </p:spPr>
        <p:style>
          <a:lnRef idx="0">
            <a:schemeClr val="accent5"/>
          </a:lnRef>
          <a:fillRef idx="3">
            <a:schemeClr val="accent5"/>
          </a:fillRef>
          <a:effectRef idx="3">
            <a:schemeClr val="accent5"/>
          </a:effectRef>
          <a:fontRef idx="minor">
            <a:schemeClr val="lt1"/>
          </a:fontRef>
        </p:style>
        <p:txBody>
          <a:bodyPr/>
          <a:lstStyle/>
          <a:p>
            <a:pPr algn="ctr"/>
            <a:r>
              <a:rPr lang="ru-RU" dirty="0"/>
              <a:t>Нарушения гонадного пола </a:t>
            </a:r>
          </a:p>
        </p:txBody>
      </p:sp>
      <p:sp>
        <p:nvSpPr>
          <p:cNvPr id="3" name="Объект 2"/>
          <p:cNvSpPr>
            <a:spLocks noGrp="1"/>
          </p:cNvSpPr>
          <p:nvPr>
            <p:ph idx="1"/>
          </p:nvPr>
        </p:nvSpPr>
        <p:spPr>
          <a:xfrm>
            <a:off x="978568" y="2133600"/>
            <a:ext cx="10526044" cy="3777622"/>
          </a:xfrm>
        </p:spPr>
        <p:style>
          <a:lnRef idx="2">
            <a:schemeClr val="accent2">
              <a:shade val="50000"/>
            </a:schemeClr>
          </a:lnRef>
          <a:fillRef idx="1">
            <a:schemeClr val="accent2"/>
          </a:fillRef>
          <a:effectRef idx="0">
            <a:schemeClr val="accent2"/>
          </a:effectRef>
          <a:fontRef idx="minor">
            <a:schemeClr val="lt1"/>
          </a:fontRef>
        </p:style>
        <p:txBody>
          <a:bodyPr>
            <a:normAutofit/>
          </a:bodyPr>
          <a:lstStyle/>
          <a:p>
            <a:pPr algn="just"/>
            <a:r>
              <a:rPr lang="ru-RU" dirty="0" smtClean="0"/>
              <a:t>1</a:t>
            </a:r>
            <a:r>
              <a:rPr lang="ru-RU" dirty="0"/>
              <a:t>. Дифференцировка половых желез справа и слева происходит независимо. Поэтому их гистологическое строение может различаться. Более того, в одном половом тяже могут одновременно формироваться разные половые железы</a:t>
            </a:r>
            <a:r>
              <a:rPr lang="ru-RU" dirty="0" smtClean="0"/>
              <a:t>.</a:t>
            </a:r>
          </a:p>
          <a:p>
            <a:pPr algn="just"/>
            <a:r>
              <a:rPr lang="ru-RU" dirty="0" smtClean="0"/>
              <a:t>2.В </a:t>
            </a:r>
            <a:r>
              <a:rPr lang="ru-RU" dirty="0"/>
              <a:t>норме развитие яичек определяется геном SRY, локализованным на Y-хромосоме. Однако этот ген обнаруживают у некоторых больных с гонадным и фенотипическим мужским полом, не имеющих Y-хромосомы. Вероятно, в таких случаях ген SRY переносится на X-хромосому или на </a:t>
            </a:r>
            <a:r>
              <a:rPr lang="ru-RU" dirty="0" err="1"/>
              <a:t>аутосому</a:t>
            </a:r>
            <a:r>
              <a:rPr lang="ru-RU" dirty="0"/>
              <a:t> в результате </a:t>
            </a:r>
            <a:r>
              <a:rPr lang="ru-RU" dirty="0" err="1"/>
              <a:t>транслокации</a:t>
            </a:r>
            <a:r>
              <a:rPr lang="ru-RU" dirty="0"/>
              <a:t>. Яички могут формироваться и у больных с кариотипом 46,XX, не имеющих гена SRY.</a:t>
            </a:r>
          </a:p>
        </p:txBody>
      </p:sp>
    </p:spTree>
    <p:extLst>
      <p:ext uri="{BB962C8B-B14F-4D97-AF65-F5344CB8AC3E}">
        <p14:creationId xmlns:p14="http://schemas.microsoft.com/office/powerpoint/2010/main" val="330845832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417095"/>
            <a:ext cx="8911687" cy="1487905"/>
          </a:xfrm>
        </p:spPr>
        <p:style>
          <a:lnRef idx="0">
            <a:schemeClr val="accent6"/>
          </a:lnRef>
          <a:fillRef idx="3">
            <a:schemeClr val="accent6"/>
          </a:fillRef>
          <a:effectRef idx="3">
            <a:schemeClr val="accent6"/>
          </a:effectRef>
          <a:fontRef idx="minor">
            <a:schemeClr val="lt1"/>
          </a:fontRef>
        </p:style>
        <p:txBody>
          <a:bodyPr>
            <a:normAutofit fontScale="90000"/>
          </a:bodyPr>
          <a:lstStyle/>
          <a:p>
            <a:pPr algn="ctr"/>
            <a:r>
              <a:rPr lang="ru-RU" sz="3200" dirty="0"/>
              <a:t>3. На этапе миграции первичных половых клеток в половые тяжи могут возникать следующие аномалии: </a:t>
            </a:r>
          </a:p>
        </p:txBody>
      </p:sp>
      <p:sp>
        <p:nvSpPr>
          <p:cNvPr id="3" name="Объект 2"/>
          <p:cNvSpPr>
            <a:spLocks noGrp="1"/>
          </p:cNvSpPr>
          <p:nvPr>
            <p:ph idx="1"/>
          </p:nvPr>
        </p:nvSpPr>
        <p:spPr>
          <a:xfrm>
            <a:off x="535821" y="2245894"/>
            <a:ext cx="11158873" cy="3777622"/>
          </a:xfrm>
        </p:spPr>
        <p:style>
          <a:lnRef idx="1">
            <a:schemeClr val="accent5"/>
          </a:lnRef>
          <a:fillRef idx="2">
            <a:schemeClr val="accent5"/>
          </a:fillRef>
          <a:effectRef idx="1">
            <a:schemeClr val="accent5"/>
          </a:effectRef>
          <a:fontRef idx="minor">
            <a:schemeClr val="dk1"/>
          </a:fontRef>
        </p:style>
        <p:txBody>
          <a:bodyPr>
            <a:normAutofit/>
          </a:bodyPr>
          <a:lstStyle/>
          <a:p>
            <a:pPr algn="just"/>
            <a:r>
              <a:rPr lang="ru-RU" sz="2000" dirty="0" smtClean="0"/>
              <a:t>Кариотипы </a:t>
            </a:r>
            <a:r>
              <a:rPr lang="ru-RU" sz="2000" dirty="0"/>
              <a:t>первичных половых клеток и соматических клеток половых тяжей не совпадают (например, клетка 46,XX мигрирует в половой тяж, образованный клетками 46,XY). Первичные половые клетки обычно погибают, и формируется «стерильное» яичко, не содержащее половых клеток. Однако бывают случаи, когда первичные половые клетки выживают. Тогда яичко содержит только половые клетки с кариотипом 46,XX. </a:t>
            </a:r>
            <a:endParaRPr lang="ru-RU" sz="2000" dirty="0" smtClean="0"/>
          </a:p>
          <a:p>
            <a:pPr algn="just"/>
            <a:r>
              <a:rPr lang="ru-RU" sz="2000" dirty="0" smtClean="0"/>
              <a:t>Возможен </a:t>
            </a:r>
            <a:r>
              <a:rPr lang="ru-RU" sz="2000" dirty="0"/>
              <a:t>и обратный вариант. Первичные половые клетки 46,XY могут индуцировать гены, которые направляют дифференцировку соматических клеток 46,XX в половых тяжах по пути формирования яичка. </a:t>
            </a:r>
          </a:p>
        </p:txBody>
      </p:sp>
    </p:spTree>
    <p:extLst>
      <p:ext uri="{BB962C8B-B14F-4D97-AF65-F5344CB8AC3E}">
        <p14:creationId xmlns:p14="http://schemas.microsoft.com/office/powerpoint/2010/main" val="206148935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88169" y="624110"/>
            <a:ext cx="9916444" cy="1280890"/>
          </a:xfrm>
        </p:spPr>
        <p:style>
          <a:lnRef idx="0">
            <a:schemeClr val="accent6"/>
          </a:lnRef>
          <a:fillRef idx="3">
            <a:schemeClr val="accent6"/>
          </a:fillRef>
          <a:effectRef idx="3">
            <a:schemeClr val="accent6"/>
          </a:effectRef>
          <a:fontRef idx="minor">
            <a:schemeClr val="lt1"/>
          </a:fontRef>
        </p:style>
        <p:txBody>
          <a:bodyPr>
            <a:noAutofit/>
          </a:bodyPr>
          <a:lstStyle/>
          <a:p>
            <a:pPr algn="just"/>
            <a:r>
              <a:rPr lang="ru-RU" sz="2000" dirty="0"/>
              <a:t>В отличие от яичка, яичники могут </a:t>
            </a:r>
            <a:r>
              <a:rPr lang="ru-RU" sz="2000" dirty="0" err="1"/>
              <a:t>дедифференцироваться</a:t>
            </a:r>
            <a:r>
              <a:rPr lang="ru-RU" sz="2000" dirty="0"/>
              <a:t> и превращаться в соединительнотканные </a:t>
            </a:r>
            <a:r>
              <a:rPr lang="ru-RU" sz="2000" dirty="0" err="1"/>
              <a:t>тяжевидные</a:t>
            </a:r>
            <a:r>
              <a:rPr lang="ru-RU" sz="2000" dirty="0"/>
              <a:t> образования. Возможные причины </a:t>
            </a:r>
            <a:r>
              <a:rPr lang="ru-RU" sz="2000" dirty="0" err="1"/>
              <a:t>дедифференцировки</a:t>
            </a:r>
            <a:r>
              <a:rPr lang="ru-RU" sz="2000" dirty="0"/>
              <a:t> яичников: </a:t>
            </a:r>
          </a:p>
        </p:txBody>
      </p:sp>
      <p:sp>
        <p:nvSpPr>
          <p:cNvPr id="3" name="Объект 2"/>
          <p:cNvSpPr>
            <a:spLocks noGrp="1"/>
          </p:cNvSpPr>
          <p:nvPr>
            <p:ph idx="1"/>
          </p:nvPr>
        </p:nvSpPr>
        <p:spPr>
          <a:xfrm>
            <a:off x="737937" y="2149642"/>
            <a:ext cx="10766676" cy="3777622"/>
          </a:xfrm>
        </p:spPr>
        <p:style>
          <a:lnRef idx="1">
            <a:schemeClr val="accent1"/>
          </a:lnRef>
          <a:fillRef idx="2">
            <a:schemeClr val="accent1"/>
          </a:fillRef>
          <a:effectRef idx="1">
            <a:schemeClr val="accent1"/>
          </a:effectRef>
          <a:fontRef idx="minor">
            <a:schemeClr val="dk1"/>
          </a:fontRef>
        </p:style>
        <p:txBody>
          <a:bodyPr>
            <a:normAutofit/>
          </a:bodyPr>
          <a:lstStyle/>
          <a:p>
            <a:r>
              <a:rPr lang="ru-RU" sz="2000" dirty="0"/>
              <a:t>а. Из </a:t>
            </a:r>
            <a:r>
              <a:rPr lang="ru-RU" sz="2000" dirty="0" err="1"/>
              <a:t>оогониев</a:t>
            </a:r>
            <a:r>
              <a:rPr lang="ru-RU" sz="2000" dirty="0"/>
              <a:t> не образуются ооциты I порядка. </a:t>
            </a:r>
            <a:endParaRPr lang="ru-RU" sz="2000" dirty="0" smtClean="0"/>
          </a:p>
          <a:p>
            <a:r>
              <a:rPr lang="ru-RU" sz="2000" dirty="0" smtClean="0"/>
              <a:t>б</a:t>
            </a:r>
            <a:r>
              <a:rPr lang="ru-RU" sz="2000" dirty="0"/>
              <a:t>. Ооциты I порядка не способны к </a:t>
            </a:r>
            <a:r>
              <a:rPr lang="ru-RU" sz="2000" dirty="0" err="1"/>
              <a:t>мейотическому</a:t>
            </a:r>
            <a:r>
              <a:rPr lang="ru-RU" sz="2000" dirty="0"/>
              <a:t> делению (например, при анеуплоидии или хромосомных аберрациях). Вероятно, именно так развиваются </a:t>
            </a:r>
            <a:r>
              <a:rPr lang="ru-RU" sz="2000" dirty="0" err="1"/>
              <a:t>тяжевидные</a:t>
            </a:r>
            <a:r>
              <a:rPr lang="ru-RU" sz="2000" dirty="0"/>
              <a:t> гонады у девочек с синдромом Тернера (кариотипы 45,X или 46,X[</a:t>
            </a:r>
            <a:r>
              <a:rPr lang="ru-RU" sz="2000" dirty="0" err="1"/>
              <a:t>delXp</a:t>
            </a:r>
            <a:r>
              <a:rPr lang="ru-RU" sz="2000" dirty="0"/>
              <a:t>– </a:t>
            </a:r>
            <a:r>
              <a:rPr lang="ru-RU" sz="2000" dirty="0" smtClean="0"/>
              <a:t>]).</a:t>
            </a:r>
          </a:p>
          <a:p>
            <a:r>
              <a:rPr lang="ru-RU" sz="2000" dirty="0" smtClean="0"/>
              <a:t> </a:t>
            </a:r>
            <a:r>
              <a:rPr lang="ru-RU" sz="2000" dirty="0"/>
              <a:t>в. Вокруг ооцитов не формируются фолликулы. Таким образом, для развития яичника необходимо не только наличие нормальных </a:t>
            </a:r>
            <a:r>
              <a:rPr lang="ru-RU" sz="2000" dirty="0" err="1"/>
              <a:t>Xхромосом</a:t>
            </a:r>
            <a:r>
              <a:rPr lang="ru-RU" sz="2000" dirty="0"/>
              <a:t> в клетках половых тяжей, но и наличие нормальных ооцитов I порядка. </a:t>
            </a:r>
            <a:endParaRPr lang="ru-RU" sz="2000" dirty="0" smtClean="0"/>
          </a:p>
        </p:txBody>
      </p:sp>
    </p:spTree>
    <p:extLst>
      <p:ext uri="{BB962C8B-B14F-4D97-AF65-F5344CB8AC3E}">
        <p14:creationId xmlns:p14="http://schemas.microsoft.com/office/powerpoint/2010/main" val="204704486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432504" y="1105373"/>
            <a:ext cx="8911687" cy="819679"/>
          </a:xfrm>
          <a:ln>
            <a:solidFill>
              <a:schemeClr val="accent2">
                <a:lumMod val="50000"/>
              </a:schemeClr>
            </a:solidFill>
          </a:ln>
          <a:scene3d>
            <a:camera prst="orthographicFront"/>
            <a:lightRig rig="threePt" dir="t"/>
          </a:scene3d>
          <a:sp3d>
            <a:bevelT w="165100" prst="coolSlant"/>
          </a:sp3d>
        </p:spPr>
        <p:style>
          <a:lnRef idx="1">
            <a:schemeClr val="accent3"/>
          </a:lnRef>
          <a:fillRef idx="3">
            <a:schemeClr val="accent3"/>
          </a:fillRef>
          <a:effectRef idx="2">
            <a:schemeClr val="accent3"/>
          </a:effectRef>
          <a:fontRef idx="minor">
            <a:schemeClr val="lt1"/>
          </a:fontRef>
        </p:style>
        <p:txBody>
          <a:bodyPr>
            <a:noAutofit/>
          </a:bodyPr>
          <a:lstStyle/>
          <a:p>
            <a:r>
              <a:rPr lang="ru-RU" sz="3200" dirty="0"/>
              <a:t>Развитие наружных половых органов.</a:t>
            </a:r>
          </a:p>
        </p:txBody>
      </p:sp>
      <p:sp>
        <p:nvSpPr>
          <p:cNvPr id="3" name="Объект 2"/>
          <p:cNvSpPr>
            <a:spLocks noGrp="1"/>
          </p:cNvSpPr>
          <p:nvPr>
            <p:ph idx="1"/>
          </p:nvPr>
        </p:nvSpPr>
        <p:spPr>
          <a:xfrm>
            <a:off x="2188160" y="3368842"/>
            <a:ext cx="8915400" cy="1620253"/>
          </a:xfrm>
          <a:effectLst>
            <a:outerShdw blurRad="38100" dist="25400" dir="5400000" rotWithShape="0">
              <a:srgbClr val="000000">
                <a:alpha val="25000"/>
              </a:srgbClr>
            </a:outerShdw>
            <a:reflection blurRad="6350" stA="50000" endA="300" endPos="90000" dist="50800" dir="5400000" sy="-100000" algn="bl" rotWithShape="0"/>
          </a:effectLst>
        </p:spPr>
        <p:style>
          <a:lnRef idx="1">
            <a:schemeClr val="accent4"/>
          </a:lnRef>
          <a:fillRef idx="3">
            <a:schemeClr val="accent4"/>
          </a:fillRef>
          <a:effectRef idx="2">
            <a:schemeClr val="accent4"/>
          </a:effectRef>
          <a:fontRef idx="minor">
            <a:schemeClr val="lt1"/>
          </a:fontRef>
        </p:style>
        <p:txBody>
          <a:bodyPr/>
          <a:lstStyle/>
          <a:p>
            <a:pPr algn="ctr"/>
            <a:r>
              <a:rPr lang="ru-RU" dirty="0" smtClean="0"/>
              <a:t>Фенотипический </a:t>
            </a:r>
            <a:r>
              <a:rPr lang="ru-RU" dirty="0"/>
              <a:t>пол новорожденного определяют именно по наружным половым органам. Их развитие происходит одновременно с развитием мочевых путей и дистальных отделов ЖКТ. </a:t>
            </a:r>
          </a:p>
        </p:txBody>
      </p:sp>
    </p:spTree>
    <p:extLst>
      <p:ext uri="{BB962C8B-B14F-4D97-AF65-F5344CB8AC3E}">
        <p14:creationId xmlns:p14="http://schemas.microsoft.com/office/powerpoint/2010/main" val="51498757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68379" y="367435"/>
            <a:ext cx="9836233" cy="1573659"/>
          </a:xfrm>
        </p:spPr>
        <p:style>
          <a:lnRef idx="1">
            <a:schemeClr val="dk1"/>
          </a:lnRef>
          <a:fillRef idx="2">
            <a:schemeClr val="dk1"/>
          </a:fillRef>
          <a:effectRef idx="1">
            <a:schemeClr val="dk1"/>
          </a:effectRef>
          <a:fontRef idx="minor">
            <a:schemeClr val="dk1"/>
          </a:fontRef>
        </p:style>
        <p:txBody>
          <a:bodyPr>
            <a:normAutofit/>
          </a:bodyPr>
          <a:lstStyle/>
          <a:p>
            <a:r>
              <a:rPr lang="ru-RU" sz="2400" dirty="0"/>
              <a:t>Различия мужских и женских наружных половых органов появляются после 8- й недели эмбриогенеза. Направление развития наружных половых органов определяется половыми гормонами, прежде всего — тестостероном. </a:t>
            </a:r>
          </a:p>
        </p:txBody>
      </p:sp>
      <p:sp>
        <p:nvSpPr>
          <p:cNvPr id="3" name="Объект 2"/>
          <p:cNvSpPr>
            <a:spLocks noGrp="1"/>
          </p:cNvSpPr>
          <p:nvPr>
            <p:ph idx="1"/>
          </p:nvPr>
        </p:nvSpPr>
        <p:spPr>
          <a:xfrm>
            <a:off x="705853" y="2614862"/>
            <a:ext cx="10798759" cy="3296359"/>
          </a:xfrm>
        </p:spPr>
        <p:style>
          <a:lnRef idx="1">
            <a:schemeClr val="accent3"/>
          </a:lnRef>
          <a:fillRef idx="2">
            <a:schemeClr val="accent3"/>
          </a:fillRef>
          <a:effectRef idx="1">
            <a:schemeClr val="accent3"/>
          </a:effectRef>
          <a:fontRef idx="minor">
            <a:schemeClr val="dk1"/>
          </a:fontRef>
        </p:style>
        <p:txBody>
          <a:bodyPr>
            <a:normAutofit/>
          </a:bodyPr>
          <a:lstStyle/>
          <a:p>
            <a:pPr algn="just"/>
            <a:r>
              <a:rPr lang="ru-RU" sz="2400" dirty="0"/>
              <a:t>У плода мужского пола тестостерон, образующийся в яичках, с кровью достигает полового бугорка, где превращается ферментом 5альфа-редуктазой в </a:t>
            </a:r>
            <a:r>
              <a:rPr lang="ru-RU" sz="2400" dirty="0" err="1"/>
              <a:t>дигидротестостерон</a:t>
            </a:r>
            <a:r>
              <a:rPr lang="ru-RU" sz="2400" dirty="0"/>
              <a:t>. Этот гормон действует на рецепторы андрогенов и вызывает быстрый рост полового бугорка. Мочеполовая бороздка смещается вперед, ее края (мочеполовые складки) срастаются и к 12-й неделе формируется губчатая часть мочеиспускательного канала.</a:t>
            </a:r>
          </a:p>
        </p:txBody>
      </p:sp>
    </p:spTree>
    <p:extLst>
      <p:ext uri="{BB962C8B-B14F-4D97-AF65-F5344CB8AC3E}">
        <p14:creationId xmlns:p14="http://schemas.microsoft.com/office/powerpoint/2010/main" val="381800133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818148" y="1235242"/>
            <a:ext cx="11085094" cy="4235116"/>
          </a:xfrm>
        </p:spPr>
        <p:style>
          <a:lnRef idx="1">
            <a:schemeClr val="accent4"/>
          </a:lnRef>
          <a:fillRef idx="2">
            <a:schemeClr val="accent4"/>
          </a:fillRef>
          <a:effectRef idx="1">
            <a:schemeClr val="accent4"/>
          </a:effectRef>
          <a:fontRef idx="minor">
            <a:schemeClr val="dk1"/>
          </a:fontRef>
        </p:style>
        <p:txBody>
          <a:bodyPr>
            <a:noAutofit/>
          </a:bodyPr>
          <a:lstStyle/>
          <a:p>
            <a:pPr algn="just"/>
            <a:r>
              <a:rPr lang="ru-RU" sz="2400" dirty="0"/>
              <a:t>У плода женского пола уровни тестостерона в крови в норме очень низкие. Поэтому индифферентные наружные половые органы, сформировавшиеся к 8- й неделе эмбриогенеза, в дальнейшем подвергаются лишь незначительным изменениям. Половой бугорок превращается в клитор, который может увеличиваться под действием андрогенов не только во внутриутробном периоде, но и после рождения. Мочеполовые складки остаются на прежнем месте и образуют малые половые губы. Губно-мошоночные складки увеличиваются, не смещаясь, и превращаются в большие половые губы, а мочеполовая бороздка остается открытой, образуя преддверие влагалища. </a:t>
            </a:r>
          </a:p>
        </p:txBody>
      </p:sp>
    </p:spTree>
    <p:extLst>
      <p:ext uri="{BB962C8B-B14F-4D97-AF65-F5344CB8AC3E}">
        <p14:creationId xmlns:p14="http://schemas.microsoft.com/office/powerpoint/2010/main" val="306152956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675301"/>
          </a:xfrm>
        </p:spPr>
        <p:style>
          <a:lnRef idx="2">
            <a:schemeClr val="accent2"/>
          </a:lnRef>
          <a:fillRef idx="1">
            <a:schemeClr val="lt1"/>
          </a:fillRef>
          <a:effectRef idx="0">
            <a:schemeClr val="accent2"/>
          </a:effectRef>
          <a:fontRef idx="minor">
            <a:schemeClr val="dk1"/>
          </a:fontRef>
        </p:style>
        <p:txBody>
          <a:bodyPr/>
          <a:lstStyle/>
          <a:p>
            <a:pPr algn="ctr"/>
            <a:r>
              <a:rPr lang="ru-RU" dirty="0"/>
              <a:t>Дифференциальный диагноз.</a:t>
            </a:r>
          </a:p>
        </p:txBody>
      </p:sp>
      <p:sp>
        <p:nvSpPr>
          <p:cNvPr id="3" name="Объект 2"/>
          <p:cNvSpPr>
            <a:spLocks noGrp="1"/>
          </p:cNvSpPr>
          <p:nvPr>
            <p:ph idx="1"/>
          </p:nvPr>
        </p:nvSpPr>
        <p:spPr>
          <a:xfrm>
            <a:off x="946484" y="2133600"/>
            <a:ext cx="10558128" cy="3777622"/>
          </a:xfrm>
        </p:spPr>
        <p:style>
          <a:lnRef idx="1">
            <a:schemeClr val="accent6"/>
          </a:lnRef>
          <a:fillRef idx="2">
            <a:schemeClr val="accent6"/>
          </a:fillRef>
          <a:effectRef idx="1">
            <a:schemeClr val="accent6"/>
          </a:effectRef>
          <a:fontRef idx="minor">
            <a:schemeClr val="dk1"/>
          </a:fontRef>
        </p:style>
        <p:txBody>
          <a:bodyPr>
            <a:normAutofit/>
          </a:bodyPr>
          <a:lstStyle/>
          <a:p>
            <a:pPr marL="0" indent="0" algn="just">
              <a:buNone/>
            </a:pPr>
            <a:r>
              <a:rPr lang="ru-RU" sz="2000" dirty="0"/>
              <a:t>Строение наружных половых органов уточняют при </a:t>
            </a:r>
            <a:r>
              <a:rPr lang="ru-RU" sz="2000" dirty="0" err="1"/>
              <a:t>физикальном</a:t>
            </a:r>
            <a:r>
              <a:rPr lang="ru-RU" sz="2000" dirty="0"/>
              <a:t> исследовании и с помощью инструментальных методов. Вид наружных половых органов может измениться со временем, что требует повторного осмотра. Проводят экскреторную урографию, УЗИ, </a:t>
            </a:r>
            <a:r>
              <a:rPr lang="ru-RU" sz="2000" dirty="0" err="1"/>
              <a:t>фистулографию</a:t>
            </a:r>
            <a:r>
              <a:rPr lang="ru-RU" sz="2000" dirty="0"/>
              <a:t> и при необходимости цистоскопию и цистографию (целесообразность применения МРТ пока не подтверждена из-за малочисленности наблюдений). Затем проводят цитогенетическое исследование, определяют уровни гормонов гипофиза, надпочечников и половых желез и при необходимости проводят </a:t>
            </a:r>
            <a:r>
              <a:rPr lang="ru-RU" sz="2000" dirty="0" err="1"/>
              <a:t>стимуляционные</a:t>
            </a:r>
            <a:r>
              <a:rPr lang="ru-RU" sz="2000" dirty="0"/>
              <a:t> или </a:t>
            </a:r>
            <a:r>
              <a:rPr lang="ru-RU" sz="2000" dirty="0" err="1"/>
              <a:t>супрессивные</a:t>
            </a:r>
            <a:r>
              <a:rPr lang="ru-RU" sz="2000" dirty="0"/>
              <a:t> пробы. </a:t>
            </a:r>
          </a:p>
        </p:txBody>
      </p:sp>
    </p:spTree>
    <p:extLst>
      <p:ext uri="{BB962C8B-B14F-4D97-AF65-F5344CB8AC3E}">
        <p14:creationId xmlns:p14="http://schemas.microsoft.com/office/powerpoint/2010/main" val="3778428347"/>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379621" y="1379621"/>
            <a:ext cx="10327105" cy="4331370"/>
          </a:xfrm>
        </p:spPr>
        <p:style>
          <a:lnRef idx="3">
            <a:schemeClr val="lt1"/>
          </a:lnRef>
          <a:fillRef idx="1">
            <a:schemeClr val="accent2"/>
          </a:fillRef>
          <a:effectRef idx="1">
            <a:schemeClr val="accent2"/>
          </a:effectRef>
          <a:fontRef idx="minor">
            <a:schemeClr val="lt1"/>
          </a:fontRef>
        </p:style>
        <p:txBody>
          <a:bodyPr>
            <a:normAutofit/>
          </a:bodyPr>
          <a:lstStyle/>
          <a:p>
            <a:pPr algn="just"/>
            <a:r>
              <a:rPr lang="ru-RU" sz="2400" dirty="0" smtClean="0"/>
              <a:t>В </a:t>
            </a:r>
            <a:r>
              <a:rPr lang="ru-RU" sz="2400" dirty="0"/>
              <a:t>некоторых случаях показаны диагностическая лапаротомия и биопсия половых желез. Для окончательного выбора пола может потребоваться пробное лечение андрогенами</a:t>
            </a:r>
            <a:r>
              <a:rPr lang="ru-RU" sz="2400" dirty="0" smtClean="0"/>
              <a:t>. </a:t>
            </a:r>
            <a:r>
              <a:rPr lang="ru-RU" sz="2400" dirty="0"/>
              <a:t>Некоторые ключевые этапы диагноза обсуждаются ниже. Особенно важно </a:t>
            </a:r>
            <a:r>
              <a:rPr lang="ru-RU" sz="2400" dirty="0" err="1"/>
              <a:t>пальпаторное</a:t>
            </a:r>
            <a:r>
              <a:rPr lang="ru-RU" sz="2400" dirty="0"/>
              <a:t> исследование половых желез. Если у новорожденного с неясным фенотипическим полом в паховых каналах или губно-мошоночных складках определяются половые железы, следует заподозрить неполную вирилизацию плода мужского пола. У </a:t>
            </a:r>
            <a:r>
              <a:rPr lang="ru-RU" sz="2400" dirty="0" err="1"/>
              <a:t>вирилизированных</a:t>
            </a:r>
            <a:r>
              <a:rPr lang="ru-RU" sz="2400" dirty="0"/>
              <a:t> девочек такая аномалия не встречается. </a:t>
            </a:r>
          </a:p>
        </p:txBody>
      </p:sp>
    </p:spTree>
    <p:extLst>
      <p:ext uri="{BB962C8B-B14F-4D97-AF65-F5344CB8AC3E}">
        <p14:creationId xmlns:p14="http://schemas.microsoft.com/office/powerpoint/2010/main" val="75437057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1367" y="447646"/>
            <a:ext cx="8911687" cy="1750121"/>
          </a:xfrm>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just"/>
            <a:r>
              <a:rPr lang="ru-RU" sz="2800" dirty="0"/>
              <a:t>Половые железы в наружных половых органах не определяются. Следует заподозрить вирилизацию плода женского пола, вызванную врожденной гиперплазией коры надпочечников. </a:t>
            </a:r>
          </a:p>
        </p:txBody>
      </p:sp>
      <p:sp>
        <p:nvSpPr>
          <p:cNvPr id="3" name="Объект 2"/>
          <p:cNvSpPr>
            <a:spLocks noGrp="1"/>
          </p:cNvSpPr>
          <p:nvPr>
            <p:ph idx="1"/>
          </p:nvPr>
        </p:nvSpPr>
        <p:spPr>
          <a:xfrm>
            <a:off x="689811" y="2695074"/>
            <a:ext cx="10814801" cy="3048000"/>
          </a:xfrm>
        </p:spPr>
        <p:style>
          <a:lnRef idx="1">
            <a:schemeClr val="accent4"/>
          </a:lnRef>
          <a:fillRef idx="3">
            <a:schemeClr val="accent4"/>
          </a:fillRef>
          <a:effectRef idx="2">
            <a:schemeClr val="accent4"/>
          </a:effectRef>
          <a:fontRef idx="minor">
            <a:schemeClr val="lt1"/>
          </a:fontRef>
        </p:style>
        <p:txBody>
          <a:bodyPr>
            <a:normAutofit/>
          </a:bodyPr>
          <a:lstStyle/>
          <a:p>
            <a:r>
              <a:rPr lang="ru-RU" sz="2200" dirty="0"/>
              <a:t>С первого же дня следят за водно-электролитным балансом, так как при некоторых формах врожденной гиперплазии коры надпочечников развивается криз потери соли. </a:t>
            </a:r>
            <a:endParaRPr lang="ru-RU" sz="2200" dirty="0" smtClean="0"/>
          </a:p>
          <a:p>
            <a:r>
              <a:rPr lang="ru-RU" sz="2200" dirty="0" smtClean="0"/>
              <a:t>Проводят </a:t>
            </a:r>
            <a:r>
              <a:rPr lang="ru-RU" sz="2200" dirty="0" err="1"/>
              <a:t>рентгеноконтрастное</a:t>
            </a:r>
            <a:r>
              <a:rPr lang="ru-RU" sz="2200" dirty="0"/>
              <a:t> исследование половых органов и УЗИ малого таза для визуализации верхнего отдела влагалища, шейки и тела матки. У новорожденных яичники или яички в брюшной полости не всегда видны при УЗИ, поэтому результаты УЗИ ненадежны. </a:t>
            </a:r>
          </a:p>
        </p:txBody>
      </p:sp>
    </p:spTree>
    <p:extLst>
      <p:ext uri="{BB962C8B-B14F-4D97-AF65-F5344CB8AC3E}">
        <p14:creationId xmlns:p14="http://schemas.microsoft.com/office/powerpoint/2010/main" val="378896895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962526" y="1909011"/>
            <a:ext cx="10856496" cy="3610226"/>
          </a:xfrm>
        </p:spPr>
        <p:style>
          <a:lnRef idx="1">
            <a:schemeClr val="accent2"/>
          </a:lnRef>
          <a:fillRef idx="2">
            <a:schemeClr val="accent2"/>
          </a:fillRef>
          <a:effectRef idx="1">
            <a:schemeClr val="accent2"/>
          </a:effectRef>
          <a:fontRef idx="minor">
            <a:schemeClr val="dk1"/>
          </a:fontRef>
        </p:style>
        <p:txBody>
          <a:bodyPr>
            <a:normAutofit/>
          </a:bodyPr>
          <a:lstStyle/>
          <a:p>
            <a:pPr algn="just"/>
            <a:r>
              <a:rPr lang="ru-RU" sz="2000" dirty="0"/>
              <a:t>Одновременно проводят УЗИ почек, так как их аномалии часто встречаются у не полностью </a:t>
            </a:r>
            <a:r>
              <a:rPr lang="ru-RU" sz="2000" dirty="0" err="1"/>
              <a:t>вирилизированных</a:t>
            </a:r>
            <a:r>
              <a:rPr lang="ru-RU" sz="2000" dirty="0"/>
              <a:t> мальчиков и у новорожденных с множественными анатомическими аномалиями. </a:t>
            </a:r>
            <a:endParaRPr lang="ru-RU" sz="2000" dirty="0" smtClean="0"/>
          </a:p>
          <a:p>
            <a:pPr algn="just"/>
            <a:r>
              <a:rPr lang="ru-RU" sz="2000" dirty="0"/>
              <a:t>Проводят цитогенетическое исследование (определяют кариотип лейкоцитов). </a:t>
            </a:r>
            <a:endParaRPr lang="ru-RU" sz="2000" dirty="0" smtClean="0"/>
          </a:p>
          <a:p>
            <a:pPr algn="just"/>
            <a:r>
              <a:rPr lang="ru-RU" sz="2000" dirty="0"/>
              <a:t>У новорожденных с нормальными внутренними женскими половыми органами на 2- е сутки определяют уровни стероидов и продолжают следить за </a:t>
            </a:r>
            <a:r>
              <a:rPr lang="ru-RU" sz="2000" dirty="0" err="1"/>
              <a:t>водноэлектролитным</a:t>
            </a:r>
            <a:r>
              <a:rPr lang="ru-RU" sz="2000" dirty="0"/>
              <a:t> балансом. Наиболее вероятный диагноз — </a:t>
            </a:r>
            <a:r>
              <a:rPr lang="ru-RU" sz="2000" dirty="0" err="1"/>
              <a:t>вирилизирующая</a:t>
            </a:r>
            <a:r>
              <a:rPr lang="ru-RU" sz="2000" dirty="0"/>
              <a:t> форма врожденной гиперплазии коры надпочечников с недостаточностью 21-гидроксилазы (с синдромом потери соли или без него). </a:t>
            </a:r>
          </a:p>
        </p:txBody>
      </p:sp>
    </p:spTree>
    <p:extLst>
      <p:ext uri="{BB962C8B-B14F-4D97-AF65-F5344CB8AC3E}">
        <p14:creationId xmlns:p14="http://schemas.microsoft.com/office/powerpoint/2010/main" val="274335222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21578" y="431604"/>
            <a:ext cx="8911687" cy="2070964"/>
          </a:xfrm>
        </p:spPr>
        <p:style>
          <a:lnRef idx="3">
            <a:schemeClr val="lt1"/>
          </a:lnRef>
          <a:fillRef idx="1">
            <a:schemeClr val="accent5"/>
          </a:fillRef>
          <a:effectRef idx="1">
            <a:schemeClr val="accent5"/>
          </a:effectRef>
          <a:fontRef idx="minor">
            <a:schemeClr val="lt1"/>
          </a:fontRef>
        </p:style>
        <p:txBody>
          <a:bodyPr>
            <a:noAutofit/>
          </a:bodyPr>
          <a:lstStyle/>
          <a:p>
            <a:pPr algn="just"/>
            <a:r>
              <a:rPr lang="ru-RU" sz="2400" dirty="0"/>
              <a:t>Если инструментальное и цитогенетическое исследования и определение базальных уровней гормонов не выявили причину нарушений половой дифференцировки, проводят </a:t>
            </a:r>
            <a:r>
              <a:rPr lang="ru-RU" sz="2400" dirty="0" err="1"/>
              <a:t>стимуляционные</a:t>
            </a:r>
            <a:r>
              <a:rPr lang="ru-RU" sz="2400" dirty="0"/>
              <a:t> пробы с ХГ или </a:t>
            </a:r>
            <a:r>
              <a:rPr lang="ru-RU" sz="2400" dirty="0" err="1"/>
              <a:t>тетракозактидом</a:t>
            </a:r>
            <a:r>
              <a:rPr lang="ru-RU" sz="2400" dirty="0"/>
              <a:t>. Эти пробы позволяют:</a:t>
            </a:r>
          </a:p>
        </p:txBody>
      </p:sp>
      <p:sp>
        <p:nvSpPr>
          <p:cNvPr id="3" name="Объект 2"/>
          <p:cNvSpPr>
            <a:spLocks noGrp="1"/>
          </p:cNvSpPr>
          <p:nvPr>
            <p:ph idx="1"/>
          </p:nvPr>
        </p:nvSpPr>
        <p:spPr>
          <a:xfrm>
            <a:off x="850232" y="3336758"/>
            <a:ext cx="10654380" cy="2574464"/>
          </a:xfrm>
        </p:spPr>
        <p:style>
          <a:lnRef idx="1">
            <a:schemeClr val="accent6"/>
          </a:lnRef>
          <a:fillRef idx="3">
            <a:schemeClr val="accent6"/>
          </a:fillRef>
          <a:effectRef idx="2">
            <a:schemeClr val="accent6"/>
          </a:effectRef>
          <a:fontRef idx="minor">
            <a:schemeClr val="lt1"/>
          </a:fontRef>
        </p:style>
        <p:txBody>
          <a:bodyPr>
            <a:normAutofit/>
          </a:bodyPr>
          <a:lstStyle/>
          <a:p>
            <a:pPr algn="just"/>
            <a:r>
              <a:rPr lang="ru-RU" sz="2000" dirty="0"/>
              <a:t>Обнаружить блок синтеза кортикостероидов и половых гормонов (по избытку предшественника или недостатку продукта). </a:t>
            </a:r>
            <a:endParaRPr lang="ru-RU" sz="2000" dirty="0" smtClean="0"/>
          </a:p>
          <a:p>
            <a:pPr algn="just"/>
            <a:r>
              <a:rPr lang="ru-RU" sz="2000" dirty="0"/>
              <a:t>Удостовериться в том, что половые железы функционально полноценны. Возможно, что во время определения базальных уровней половых гормонов отсутствовала физиологическая стимуляция половых желез. </a:t>
            </a:r>
          </a:p>
        </p:txBody>
      </p:sp>
    </p:spTree>
    <p:extLst>
      <p:ext uri="{BB962C8B-B14F-4D97-AF65-F5344CB8AC3E}">
        <p14:creationId xmlns:p14="http://schemas.microsoft.com/office/powerpoint/2010/main" val="322443218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40835" y="592026"/>
            <a:ext cx="8911687" cy="1280890"/>
          </a:xfrm>
        </p:spPr>
        <p:style>
          <a:lnRef idx="1">
            <a:schemeClr val="accent2"/>
          </a:lnRef>
          <a:fillRef idx="2">
            <a:schemeClr val="accent2"/>
          </a:fillRef>
          <a:effectRef idx="1">
            <a:schemeClr val="accent2"/>
          </a:effectRef>
          <a:fontRef idx="minor">
            <a:schemeClr val="dk1"/>
          </a:fontRef>
        </p:style>
        <p:txBody>
          <a:bodyPr/>
          <a:lstStyle/>
          <a:p>
            <a:r>
              <a:rPr lang="ru-RU" dirty="0"/>
              <a:t>Половая железа определяется с одной стороны (асимметрия гонад).</a:t>
            </a:r>
          </a:p>
        </p:txBody>
      </p:sp>
      <p:sp>
        <p:nvSpPr>
          <p:cNvPr id="3" name="Объект 2"/>
          <p:cNvSpPr>
            <a:spLocks noGrp="1"/>
          </p:cNvSpPr>
          <p:nvPr>
            <p:ph idx="1"/>
          </p:nvPr>
        </p:nvSpPr>
        <p:spPr>
          <a:xfrm>
            <a:off x="888748" y="2550695"/>
            <a:ext cx="10615863" cy="2342147"/>
          </a:xfrm>
        </p:spPr>
        <p:style>
          <a:lnRef idx="1">
            <a:schemeClr val="accent3"/>
          </a:lnRef>
          <a:fillRef idx="2">
            <a:schemeClr val="accent3"/>
          </a:fillRef>
          <a:effectRef idx="1">
            <a:schemeClr val="accent3"/>
          </a:effectRef>
          <a:fontRef idx="minor">
            <a:schemeClr val="dk1"/>
          </a:fontRef>
        </p:style>
        <p:txBody>
          <a:bodyPr>
            <a:normAutofit/>
          </a:bodyPr>
          <a:lstStyle/>
          <a:p>
            <a:pPr marL="0" indent="0" algn="just">
              <a:buNone/>
            </a:pPr>
            <a:r>
              <a:rPr lang="ru-RU" sz="2400" dirty="0"/>
              <a:t>Наиболее вероятны смешанная </a:t>
            </a:r>
            <a:r>
              <a:rPr lang="ru-RU" sz="2400" dirty="0" err="1"/>
              <a:t>дисгенезия</a:t>
            </a:r>
            <a:r>
              <a:rPr lang="ru-RU" sz="2400" dirty="0"/>
              <a:t> гонад либо истинный гермафродитизм. Нормальные яичники, как правило, не образуют грыж и не опускаются в </a:t>
            </a:r>
            <a:r>
              <a:rPr lang="ru-RU" sz="2400" dirty="0" err="1"/>
              <a:t>губномошоночные</a:t>
            </a:r>
            <a:r>
              <a:rPr lang="ru-RU" sz="2400" dirty="0"/>
              <a:t> складки. Яички же или </a:t>
            </a:r>
            <a:r>
              <a:rPr lang="ru-RU" sz="2400" dirty="0" err="1"/>
              <a:t>овотестис</a:t>
            </a:r>
            <a:r>
              <a:rPr lang="ru-RU" sz="2400" dirty="0"/>
              <a:t> вместе с проводником яичка могут располагаться на любом уровне нормального пути низведения яичек. </a:t>
            </a:r>
          </a:p>
        </p:txBody>
      </p:sp>
    </p:spTree>
    <p:extLst>
      <p:ext uri="{BB962C8B-B14F-4D97-AF65-F5344CB8AC3E}">
        <p14:creationId xmlns:p14="http://schemas.microsoft.com/office/powerpoint/2010/main" val="408957534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86063" y="1652336"/>
            <a:ext cx="10583779" cy="3481137"/>
          </a:xfrm>
        </p:spPr>
        <p:style>
          <a:lnRef idx="1">
            <a:schemeClr val="accent1"/>
          </a:lnRef>
          <a:fillRef idx="2">
            <a:schemeClr val="accent1"/>
          </a:fillRef>
          <a:effectRef idx="1">
            <a:schemeClr val="accent1"/>
          </a:effectRef>
          <a:fontRef idx="minor">
            <a:schemeClr val="dk1"/>
          </a:fontRef>
        </p:style>
        <p:txBody>
          <a:bodyPr>
            <a:noAutofit/>
          </a:bodyPr>
          <a:lstStyle/>
          <a:p>
            <a:r>
              <a:rPr lang="ru-RU" sz="2400" dirty="0"/>
              <a:t>1. В первую очередь проводят </a:t>
            </a:r>
            <a:r>
              <a:rPr lang="ru-RU" sz="2400" dirty="0" err="1"/>
              <a:t>рентгеноконтрастное</a:t>
            </a:r>
            <a:r>
              <a:rPr lang="ru-RU" sz="2400" dirty="0"/>
              <a:t> исследование внутренних половых органов и УЗИ малого таза и брюшной полости. </a:t>
            </a:r>
            <a:endParaRPr lang="ru-RU" sz="2400" dirty="0" smtClean="0"/>
          </a:p>
          <a:p>
            <a:r>
              <a:rPr lang="ru-RU" sz="2400" dirty="0" smtClean="0"/>
              <a:t>2</a:t>
            </a:r>
            <a:r>
              <a:rPr lang="ru-RU" sz="2400" dirty="0"/>
              <a:t>. Цитогенетический анализ может выявить </a:t>
            </a:r>
            <a:r>
              <a:rPr lang="ru-RU" sz="2400" dirty="0" err="1"/>
              <a:t>мозаицизм</a:t>
            </a:r>
            <a:r>
              <a:rPr lang="ru-RU" sz="2400" dirty="0"/>
              <a:t> (46,XX/46,XY или 46,XX/45,X). Однако надо помнить, что 80% истинных гермафродитов, у которых в одной или двух половых железах одновременно определяются фолликулы и семенные канальцы, имеют кариотип 46,XX. </a:t>
            </a:r>
          </a:p>
        </p:txBody>
      </p:sp>
    </p:spTree>
    <p:extLst>
      <p:ext uri="{BB962C8B-B14F-4D97-AF65-F5344CB8AC3E}">
        <p14:creationId xmlns:p14="http://schemas.microsoft.com/office/powerpoint/2010/main" val="158773528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275346" y="656193"/>
            <a:ext cx="9563517" cy="2006795"/>
          </a:xfrm>
        </p:spPr>
        <p:style>
          <a:lnRef idx="2">
            <a:schemeClr val="accent6">
              <a:shade val="50000"/>
            </a:schemeClr>
          </a:lnRef>
          <a:fillRef idx="1">
            <a:schemeClr val="accent6"/>
          </a:fillRef>
          <a:effectRef idx="0">
            <a:schemeClr val="accent6"/>
          </a:effectRef>
          <a:fontRef idx="minor">
            <a:schemeClr val="lt1"/>
          </a:fontRef>
        </p:style>
        <p:txBody>
          <a:bodyPr>
            <a:noAutofit/>
          </a:bodyPr>
          <a:lstStyle/>
          <a:p>
            <a:pPr algn="just"/>
            <a:r>
              <a:rPr lang="ru-RU" sz="2400" dirty="0"/>
              <a:t>Пол воспитания выбирают не по кариотипу, а по анатомическим критериям с учетом наиболее благоприятного прогноза. Для уточнения анатомического диагноза может потребоваться лапаротомия. Женский пол рекомендуется выбирать в следующих случаях:</a:t>
            </a:r>
          </a:p>
        </p:txBody>
      </p:sp>
      <p:sp>
        <p:nvSpPr>
          <p:cNvPr id="3" name="Объект 2"/>
          <p:cNvSpPr>
            <a:spLocks noGrp="1"/>
          </p:cNvSpPr>
          <p:nvPr>
            <p:ph idx="1"/>
          </p:nvPr>
        </p:nvSpPr>
        <p:spPr>
          <a:xfrm>
            <a:off x="609600" y="3224462"/>
            <a:ext cx="10895011" cy="2686759"/>
          </a:xfrm>
        </p:spPr>
        <p:style>
          <a:lnRef idx="1">
            <a:schemeClr val="accent5"/>
          </a:lnRef>
          <a:fillRef idx="2">
            <a:schemeClr val="accent5"/>
          </a:fillRef>
          <a:effectRef idx="1">
            <a:schemeClr val="accent5"/>
          </a:effectRef>
          <a:fontRef idx="minor">
            <a:schemeClr val="dk1"/>
          </a:fontRef>
        </p:style>
        <p:txBody>
          <a:bodyPr>
            <a:normAutofit/>
          </a:bodyPr>
          <a:lstStyle/>
          <a:p>
            <a:r>
              <a:rPr lang="ru-RU" sz="2000" dirty="0"/>
              <a:t>а. У ребенка с кариотипом 46,XX/46,XY сформированы яичники, матка и половой член. </a:t>
            </a:r>
            <a:endParaRPr lang="ru-RU" sz="2000" dirty="0" smtClean="0"/>
          </a:p>
          <a:p>
            <a:r>
              <a:rPr lang="ru-RU" sz="2000" dirty="0" smtClean="0"/>
              <a:t>б</a:t>
            </a:r>
            <a:r>
              <a:rPr lang="ru-RU" sz="2000" dirty="0"/>
              <a:t>. Обнаружено яичко, но есть сомнения в том, что половой член будет развиваться нормально. 185 Если у истинного гермафродита с кариотипом 46,XX и нормальным половым членом отсутствуют внутренние женские половые органы, следует выбрать мужской пол. И наоборот, в некоторых случаях для истинного гермафродита с кариотипом 46,XY лучше выбрать женский пол. </a:t>
            </a:r>
          </a:p>
        </p:txBody>
      </p:sp>
    </p:spTree>
    <p:extLst>
      <p:ext uri="{BB962C8B-B14F-4D97-AF65-F5344CB8AC3E}">
        <p14:creationId xmlns:p14="http://schemas.microsoft.com/office/powerpoint/2010/main" val="342545736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24000" y="365125"/>
            <a:ext cx="9829800" cy="1608053"/>
          </a:xfrm>
        </p:spPr>
        <p:style>
          <a:lnRef idx="1">
            <a:schemeClr val="accent6"/>
          </a:lnRef>
          <a:fillRef idx="2">
            <a:schemeClr val="accent6"/>
          </a:fillRef>
          <a:effectRef idx="1">
            <a:schemeClr val="accent6"/>
          </a:effectRef>
          <a:fontRef idx="minor">
            <a:schemeClr val="dk1"/>
          </a:fontRef>
        </p:style>
        <p:txBody>
          <a:bodyPr>
            <a:noAutofit/>
          </a:bodyPr>
          <a:lstStyle/>
          <a:p>
            <a:pPr algn="just"/>
            <a:r>
              <a:rPr lang="ru-RU" sz="2400" dirty="0"/>
              <a:t>Симметричные половые железы в мошонке. Чаще всего это яички или </a:t>
            </a:r>
            <a:r>
              <a:rPr lang="ru-RU" sz="2400" dirty="0" err="1"/>
              <a:t>овотестис</a:t>
            </a:r>
            <a:r>
              <a:rPr lang="ru-RU" sz="2400" dirty="0"/>
              <a:t>. Наиболее вероятные диагнозы — синдром неполной маскулинизации, синдром </a:t>
            </a:r>
            <a:r>
              <a:rPr lang="ru-RU" sz="2400" dirty="0" err="1"/>
              <a:t>Рейфенштейна</a:t>
            </a:r>
            <a:r>
              <a:rPr lang="ru-RU" sz="2400" dirty="0"/>
              <a:t>, истинный гермафродитизм. </a:t>
            </a:r>
          </a:p>
        </p:txBody>
      </p:sp>
      <p:sp>
        <p:nvSpPr>
          <p:cNvPr id="3" name="Объект 2"/>
          <p:cNvSpPr>
            <a:spLocks noGrp="1"/>
          </p:cNvSpPr>
          <p:nvPr>
            <p:ph idx="1"/>
          </p:nvPr>
        </p:nvSpPr>
        <p:spPr>
          <a:xfrm>
            <a:off x="962526" y="2310063"/>
            <a:ext cx="10952747" cy="4219074"/>
          </a:xfrm>
        </p:spPr>
        <p:style>
          <a:lnRef idx="1">
            <a:schemeClr val="accent5"/>
          </a:lnRef>
          <a:fillRef idx="2">
            <a:schemeClr val="accent5"/>
          </a:fillRef>
          <a:effectRef idx="1">
            <a:schemeClr val="accent5"/>
          </a:effectRef>
          <a:fontRef idx="minor">
            <a:schemeClr val="dk1"/>
          </a:fontRef>
        </p:style>
        <p:txBody>
          <a:bodyPr>
            <a:noAutofit/>
          </a:bodyPr>
          <a:lstStyle/>
          <a:p>
            <a:pPr algn="just"/>
            <a:r>
              <a:rPr lang="ru-RU" sz="2000" dirty="0"/>
              <a:t>1. Причиной неполной маскулинизации может быть врожденная гиперплазия коры надпочечников, в том числе самая тяжелая сольтеряющая форма — недостаточность 3бета-гидроксистероиддегидрогеназы. Чтобы избежать криза потери соли и шока, следят за уровнями электролитов. </a:t>
            </a:r>
            <a:endParaRPr lang="ru-RU" sz="2000" dirty="0" smtClean="0"/>
          </a:p>
          <a:p>
            <a:pPr algn="just"/>
            <a:r>
              <a:rPr lang="ru-RU" sz="2000" dirty="0" smtClean="0"/>
              <a:t>2.Обязательно </a:t>
            </a:r>
            <a:r>
              <a:rPr lang="ru-RU" sz="2000" dirty="0"/>
              <a:t>определяют уровни стероидов в сыворотке. Диагноз сольтеряющей формы врожденной гиперплазии коры надпочечников подтверждается, если: </a:t>
            </a:r>
            <a:endParaRPr lang="ru-RU" sz="2000" dirty="0" smtClean="0"/>
          </a:p>
          <a:p>
            <a:pPr algn="just"/>
            <a:r>
              <a:rPr lang="ru-RU" sz="2000" dirty="0" smtClean="0"/>
              <a:t>а</a:t>
            </a:r>
            <a:r>
              <a:rPr lang="ru-RU" sz="2000" dirty="0"/>
              <a:t>. Уровень </a:t>
            </a:r>
            <a:r>
              <a:rPr lang="ru-RU" sz="2000" dirty="0" err="1"/>
              <a:t>андростендиона</a:t>
            </a:r>
            <a:r>
              <a:rPr lang="ru-RU" sz="2000" dirty="0"/>
              <a:t> понижен на фоне повышенного уровня </a:t>
            </a:r>
            <a:r>
              <a:rPr lang="ru-RU" sz="2000" dirty="0" err="1"/>
              <a:t>дегидроэпиандростерона</a:t>
            </a:r>
            <a:r>
              <a:rPr lang="ru-RU" sz="2000" dirty="0"/>
              <a:t>. </a:t>
            </a:r>
            <a:endParaRPr lang="ru-RU" sz="2000" dirty="0" smtClean="0"/>
          </a:p>
          <a:p>
            <a:pPr algn="just"/>
            <a:r>
              <a:rPr lang="ru-RU" sz="2000" dirty="0" smtClean="0"/>
              <a:t>б</a:t>
            </a:r>
            <a:r>
              <a:rPr lang="ru-RU" sz="2000" dirty="0"/>
              <a:t>. Отношение 17-гидроксипрегненолон/17-гидроксипрогестерон повышено. 3. Проводят инструментальные исследования, в частности УЗИ. </a:t>
            </a:r>
          </a:p>
        </p:txBody>
      </p:sp>
    </p:spTree>
    <p:extLst>
      <p:ext uri="{BB962C8B-B14F-4D97-AF65-F5344CB8AC3E}">
        <p14:creationId xmlns:p14="http://schemas.microsoft.com/office/powerpoint/2010/main" val="245993500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04211" y="575984"/>
            <a:ext cx="9691854" cy="1280890"/>
          </a:xfrm>
        </p:spPr>
        <p:style>
          <a:lnRef idx="2">
            <a:schemeClr val="accent5"/>
          </a:lnRef>
          <a:fillRef idx="1">
            <a:schemeClr val="lt1"/>
          </a:fillRef>
          <a:effectRef idx="0">
            <a:schemeClr val="accent5"/>
          </a:effectRef>
          <a:fontRef idx="minor">
            <a:schemeClr val="dk1"/>
          </a:fontRef>
        </p:style>
        <p:txBody>
          <a:bodyPr/>
          <a:lstStyle/>
          <a:p>
            <a:pPr algn="ctr"/>
            <a:r>
              <a:rPr lang="ru-RU" dirty="0"/>
              <a:t>Изолированная </a:t>
            </a:r>
            <a:r>
              <a:rPr lang="ru-RU" dirty="0" err="1"/>
              <a:t>микропения</a:t>
            </a:r>
            <a:r>
              <a:rPr lang="ru-RU" dirty="0"/>
              <a:t>.</a:t>
            </a:r>
          </a:p>
        </p:txBody>
      </p:sp>
      <p:sp>
        <p:nvSpPr>
          <p:cNvPr id="3" name="Объект 2"/>
          <p:cNvSpPr>
            <a:spLocks noGrp="1"/>
          </p:cNvSpPr>
          <p:nvPr>
            <p:ph idx="1"/>
          </p:nvPr>
        </p:nvSpPr>
        <p:spPr>
          <a:xfrm>
            <a:off x="986590" y="2614861"/>
            <a:ext cx="10927096" cy="1074822"/>
          </a:xfrm>
        </p:spPr>
        <p:style>
          <a:lnRef idx="2">
            <a:schemeClr val="accent2"/>
          </a:lnRef>
          <a:fillRef idx="1">
            <a:schemeClr val="lt1"/>
          </a:fillRef>
          <a:effectRef idx="0">
            <a:schemeClr val="accent2"/>
          </a:effectRef>
          <a:fontRef idx="minor">
            <a:schemeClr val="dk1"/>
          </a:fontRef>
        </p:style>
        <p:txBody>
          <a:bodyPr/>
          <a:lstStyle/>
          <a:p>
            <a:pPr algn="ctr"/>
            <a:r>
              <a:rPr lang="ru-RU" dirty="0"/>
              <a:t>При </a:t>
            </a:r>
            <a:r>
              <a:rPr lang="ru-RU" dirty="0" err="1"/>
              <a:t>микропении</a:t>
            </a:r>
            <a:r>
              <a:rPr lang="ru-RU" dirty="0"/>
              <a:t>, не сопровождающейся другими анатомическими аномалиями, следует заподозрить </a:t>
            </a:r>
            <a:r>
              <a:rPr lang="ru-RU" dirty="0" err="1"/>
              <a:t>гипопитуитаризм</a:t>
            </a:r>
            <a:r>
              <a:rPr lang="ru-RU" dirty="0"/>
              <a:t> или дефицит тестостерона. </a:t>
            </a:r>
          </a:p>
        </p:txBody>
      </p:sp>
    </p:spTree>
    <p:extLst>
      <p:ext uri="{BB962C8B-B14F-4D97-AF65-F5344CB8AC3E}">
        <p14:creationId xmlns:p14="http://schemas.microsoft.com/office/powerpoint/2010/main" val="307005131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251284" y="1668379"/>
            <a:ext cx="10118558" cy="4363453"/>
          </a:xfrm>
        </p:spPr>
        <p:style>
          <a:lnRef idx="1">
            <a:schemeClr val="accent2"/>
          </a:lnRef>
          <a:fillRef idx="2">
            <a:schemeClr val="accent2"/>
          </a:fillRef>
          <a:effectRef idx="1">
            <a:schemeClr val="accent2"/>
          </a:effectRef>
          <a:fontRef idx="minor">
            <a:schemeClr val="dk1"/>
          </a:fontRef>
        </p:style>
        <p:txBody>
          <a:bodyPr>
            <a:normAutofit/>
          </a:bodyPr>
          <a:lstStyle/>
          <a:p>
            <a:pPr algn="just"/>
            <a:r>
              <a:rPr lang="ru-RU" sz="2000" dirty="0"/>
              <a:t>1. У мальчиков с </a:t>
            </a:r>
            <a:r>
              <a:rPr lang="ru-RU" sz="2000" dirty="0" err="1"/>
              <a:t>гипопитуитаризмом</a:t>
            </a:r>
            <a:r>
              <a:rPr lang="ru-RU" sz="2000" dirty="0"/>
              <a:t> и </a:t>
            </a:r>
            <a:r>
              <a:rPr lang="ru-RU" sz="2000" dirty="0" err="1"/>
              <a:t>микропенией</a:t>
            </a:r>
            <a:r>
              <a:rPr lang="ru-RU" sz="2000" dirty="0"/>
              <a:t> нередко развивается гипогликемия, поэтому такие больные нуждаются в постоянном наблюдении. Для исключения вторичного гипотиреоза определяют уровни </a:t>
            </a:r>
            <a:r>
              <a:rPr lang="ru-RU" sz="2000" dirty="0" err="1"/>
              <a:t>тиреоидных</a:t>
            </a:r>
            <a:r>
              <a:rPr lang="ru-RU" sz="2000" dirty="0"/>
              <a:t> гормонов. </a:t>
            </a:r>
            <a:endParaRPr lang="ru-RU" sz="2000" dirty="0" smtClean="0"/>
          </a:p>
          <a:p>
            <a:pPr algn="just"/>
            <a:r>
              <a:rPr lang="ru-RU" sz="2000" dirty="0" smtClean="0"/>
              <a:t>2</a:t>
            </a:r>
            <a:r>
              <a:rPr lang="ru-RU" sz="2000" dirty="0"/>
              <a:t>. Дефицит тестостерона может быть обусловлен нарушениями его синтеза в яичках либо нарушениями его действия на ткани-мишени. Нарушение синтеза тестостерона в яичках может сочетаться с сольтеряющей формой врожденной гиперплазии коры надпочечников</a:t>
            </a:r>
            <a:r>
              <a:rPr lang="ru-RU" sz="2000" dirty="0" smtClean="0"/>
              <a:t>. </a:t>
            </a:r>
            <a:r>
              <a:rPr lang="ru-RU" sz="2000" dirty="0"/>
              <a:t>Труднее всего диагностировать и лечить частичную резистентность к андрогенам. Для подтверждения этого диагноза берут биопсию крайней плоти и исследуют рецепторы андрогенов </a:t>
            </a:r>
            <a:r>
              <a:rPr lang="ru-RU" sz="2000" dirty="0" err="1"/>
              <a:t>in</a:t>
            </a:r>
            <a:r>
              <a:rPr lang="ru-RU" sz="2000" dirty="0"/>
              <a:t> </a:t>
            </a:r>
            <a:r>
              <a:rPr lang="ru-RU" sz="2000" dirty="0" err="1"/>
              <a:t>vitro</a:t>
            </a:r>
            <a:r>
              <a:rPr lang="ru-RU" sz="2000" dirty="0"/>
              <a:t>. Проводят пробное лечение тестостероном: если чувствительность к андрогенам не нарушена, половой член увеличивается. </a:t>
            </a:r>
          </a:p>
        </p:txBody>
      </p:sp>
    </p:spTree>
    <p:extLst>
      <p:ext uri="{BB962C8B-B14F-4D97-AF65-F5344CB8AC3E}">
        <p14:creationId xmlns:p14="http://schemas.microsoft.com/office/powerpoint/2010/main" val="724904097"/>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16505" y="433136"/>
            <a:ext cx="9897979" cy="1325563"/>
          </a:xfrm>
        </p:spPr>
        <p:style>
          <a:lnRef idx="1">
            <a:schemeClr val="accent1"/>
          </a:lnRef>
          <a:fillRef idx="2">
            <a:schemeClr val="accent1"/>
          </a:fillRef>
          <a:effectRef idx="1">
            <a:schemeClr val="accent1"/>
          </a:effectRef>
          <a:fontRef idx="minor">
            <a:schemeClr val="dk1"/>
          </a:fontRef>
        </p:style>
        <p:txBody>
          <a:bodyPr>
            <a:normAutofit fontScale="90000"/>
          </a:bodyPr>
          <a:lstStyle/>
          <a:p>
            <a:r>
              <a:rPr lang="ru-RU" dirty="0"/>
              <a:t>Аномалии наружных половых органов сочетаются с аномалиями заднего прохода.</a:t>
            </a:r>
          </a:p>
        </p:txBody>
      </p:sp>
      <p:sp>
        <p:nvSpPr>
          <p:cNvPr id="3" name="Объект 2"/>
          <p:cNvSpPr>
            <a:spLocks noGrp="1"/>
          </p:cNvSpPr>
          <p:nvPr>
            <p:ph idx="1"/>
          </p:nvPr>
        </p:nvSpPr>
        <p:spPr>
          <a:xfrm>
            <a:off x="1155032" y="2277979"/>
            <a:ext cx="10198767" cy="3705726"/>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just">
              <a:buNone/>
            </a:pPr>
            <a:r>
              <a:rPr lang="ru-RU" sz="2000" dirty="0"/>
              <a:t>Следует заподозрить синдромы </a:t>
            </a:r>
            <a:r>
              <a:rPr lang="en-US" sz="2000" dirty="0"/>
              <a:t>CHARGE </a:t>
            </a:r>
            <a:r>
              <a:rPr lang="ru-RU" sz="2000" dirty="0"/>
              <a:t>или </a:t>
            </a:r>
            <a:r>
              <a:rPr lang="en-US" sz="2000" dirty="0"/>
              <a:t>VACTERL </a:t>
            </a:r>
            <a:r>
              <a:rPr lang="ru-RU" sz="2000" dirty="0"/>
              <a:t>либо транспозицию полового члена и мошонки. Все эти синдромы обусловлены нарушениями формирования клоаки и заднего прохода на ранних стадиях эмбриогенеза. </a:t>
            </a:r>
            <a:endParaRPr lang="ru-RU" sz="2000" dirty="0" smtClean="0"/>
          </a:p>
          <a:p>
            <a:pPr marL="514350" indent="-514350" algn="just">
              <a:buAutoNum type="arabicPeriod"/>
            </a:pPr>
            <a:r>
              <a:rPr lang="ru-RU" sz="2000" dirty="0" smtClean="0"/>
              <a:t>Синдром </a:t>
            </a:r>
            <a:r>
              <a:rPr lang="en-US" sz="2000" dirty="0"/>
              <a:t>CHARGE </a:t>
            </a:r>
            <a:r>
              <a:rPr lang="ru-RU" sz="2000" dirty="0"/>
              <a:t>обычно возникает спорадически. Компоненты синдрома: </a:t>
            </a:r>
            <a:r>
              <a:rPr lang="en-US" sz="2000" dirty="0" err="1"/>
              <a:t>Coloboma</a:t>
            </a:r>
            <a:r>
              <a:rPr lang="en-US" sz="2000" dirty="0"/>
              <a:t> — </a:t>
            </a:r>
            <a:r>
              <a:rPr lang="ru-RU" sz="2000" dirty="0"/>
              <a:t>колобома, </a:t>
            </a:r>
            <a:r>
              <a:rPr lang="en-US" sz="2000" dirty="0"/>
              <a:t>Heart defect — </a:t>
            </a:r>
            <a:r>
              <a:rPr lang="ru-RU" sz="2000" dirty="0"/>
              <a:t>порок сердца, </a:t>
            </a:r>
            <a:r>
              <a:rPr lang="en-US" sz="2000" dirty="0"/>
              <a:t>Atresia </a:t>
            </a:r>
            <a:r>
              <a:rPr lang="en-US" sz="2000" dirty="0" err="1"/>
              <a:t>choanae</a:t>
            </a:r>
            <a:r>
              <a:rPr lang="en-US" sz="2000" dirty="0"/>
              <a:t> — </a:t>
            </a:r>
            <a:r>
              <a:rPr lang="ru-RU" sz="2000" dirty="0"/>
              <a:t>атрезия хоан, </a:t>
            </a:r>
            <a:r>
              <a:rPr lang="en-US" sz="2000" dirty="0"/>
              <a:t>Retarded growth and development — </a:t>
            </a:r>
            <a:r>
              <a:rPr lang="ru-RU" sz="2000" dirty="0"/>
              <a:t>задержка роста и развития, </a:t>
            </a:r>
            <a:r>
              <a:rPr lang="en-US" sz="2000" dirty="0"/>
              <a:t>Genital anomalies — </a:t>
            </a:r>
            <a:r>
              <a:rPr lang="ru-RU" sz="2000" dirty="0"/>
              <a:t>аномалии наружных половых органов, </a:t>
            </a:r>
            <a:r>
              <a:rPr lang="en-US" sz="2000" dirty="0"/>
              <a:t>Ear anomalies — </a:t>
            </a:r>
            <a:r>
              <a:rPr lang="ru-RU" sz="2000" dirty="0"/>
              <a:t>аномалии ушей. Иногда имеется </a:t>
            </a:r>
            <a:r>
              <a:rPr lang="ru-RU" sz="2000" dirty="0" err="1"/>
              <a:t>гипопитуитаризм</a:t>
            </a:r>
            <a:r>
              <a:rPr lang="ru-RU" sz="2000" dirty="0"/>
              <a:t>. </a:t>
            </a:r>
            <a:endParaRPr lang="ru-RU" sz="2000" dirty="0" smtClean="0"/>
          </a:p>
        </p:txBody>
      </p:sp>
    </p:spTree>
    <p:extLst>
      <p:ext uri="{BB962C8B-B14F-4D97-AF65-F5344CB8AC3E}">
        <p14:creationId xmlns:p14="http://schemas.microsoft.com/office/powerpoint/2010/main" val="164278440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64632" y="1572126"/>
            <a:ext cx="9589168" cy="3144254"/>
          </a:xfrm>
        </p:spPr>
        <p:style>
          <a:lnRef idx="1">
            <a:schemeClr val="accent2"/>
          </a:lnRef>
          <a:fillRef idx="3">
            <a:schemeClr val="accent2"/>
          </a:fillRef>
          <a:effectRef idx="2">
            <a:schemeClr val="accent2"/>
          </a:effectRef>
          <a:fontRef idx="minor">
            <a:schemeClr val="lt1"/>
          </a:fontRef>
        </p:style>
        <p:txBody>
          <a:bodyPr>
            <a:normAutofit/>
          </a:bodyPr>
          <a:lstStyle/>
          <a:p>
            <a:r>
              <a:rPr lang="ru-RU" dirty="0"/>
              <a:t>2. Синдром </a:t>
            </a:r>
            <a:r>
              <a:rPr lang="en-US" dirty="0"/>
              <a:t>VACTERL </a:t>
            </a:r>
            <a:r>
              <a:rPr lang="ru-RU" dirty="0"/>
              <a:t>чаще спорадический, но может быть обусловлен приемом половых гормонов на ранних сроках беременности. Компоненты синдрома: </a:t>
            </a:r>
            <a:r>
              <a:rPr lang="en-US" dirty="0"/>
              <a:t>Vertebral anomalies — </a:t>
            </a:r>
            <a:r>
              <a:rPr lang="ru-RU" dirty="0"/>
              <a:t>аномалии позвонков и других костей, </a:t>
            </a:r>
            <a:r>
              <a:rPr lang="en-US" dirty="0"/>
              <a:t>Anal atresia — </a:t>
            </a:r>
            <a:r>
              <a:rPr lang="ru-RU" dirty="0"/>
              <a:t>атрезия заднего прохода, </a:t>
            </a:r>
            <a:r>
              <a:rPr lang="en-US" dirty="0"/>
              <a:t>Cardiac defects — </a:t>
            </a:r>
            <a:r>
              <a:rPr lang="ru-RU" dirty="0"/>
              <a:t>пороки сердца, </a:t>
            </a:r>
            <a:r>
              <a:rPr lang="en-US" dirty="0" err="1"/>
              <a:t>TracheoEsophageal</a:t>
            </a:r>
            <a:r>
              <a:rPr lang="en-US" dirty="0"/>
              <a:t> fistula — </a:t>
            </a:r>
            <a:r>
              <a:rPr lang="ru-RU" dirty="0"/>
              <a:t>трахеопищеводные свищи, </a:t>
            </a:r>
            <a:r>
              <a:rPr lang="en-US" dirty="0"/>
              <a:t>Radial dysplasia and Renal anomalies — </a:t>
            </a:r>
            <a:r>
              <a:rPr lang="ru-RU" dirty="0"/>
              <a:t>дисплазия лучевой кости и аномалии почек, </a:t>
            </a:r>
            <a:r>
              <a:rPr lang="en-US" dirty="0"/>
              <a:t>Limb anomalies — </a:t>
            </a:r>
            <a:r>
              <a:rPr lang="ru-RU" dirty="0"/>
              <a:t>пороки развития конечностей (например, полидактилия). </a:t>
            </a:r>
            <a:endParaRPr lang="ru-RU" dirty="0" smtClean="0"/>
          </a:p>
          <a:p>
            <a:r>
              <a:rPr lang="ru-RU" dirty="0"/>
              <a:t>3.Транспозиция полового члена может быть изолированной или сочетаться с атрезией заднего прохода. </a:t>
            </a:r>
          </a:p>
          <a:p>
            <a:endParaRPr lang="ru-RU" dirty="0"/>
          </a:p>
        </p:txBody>
      </p:sp>
    </p:spTree>
    <p:extLst>
      <p:ext uri="{BB962C8B-B14F-4D97-AF65-F5344CB8AC3E}">
        <p14:creationId xmlns:p14="http://schemas.microsoft.com/office/powerpoint/2010/main" val="328191889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46167" y="239100"/>
            <a:ext cx="8911687" cy="1280890"/>
          </a:xfrm>
        </p:spPr>
        <p:style>
          <a:lnRef idx="1">
            <a:schemeClr val="accent4"/>
          </a:lnRef>
          <a:fillRef idx="2">
            <a:schemeClr val="accent4"/>
          </a:fillRef>
          <a:effectRef idx="1">
            <a:schemeClr val="accent4"/>
          </a:effectRef>
          <a:fontRef idx="minor">
            <a:schemeClr val="dk1"/>
          </a:fontRef>
        </p:style>
        <p:txBody>
          <a:bodyPr>
            <a:normAutofit/>
          </a:bodyPr>
          <a:lstStyle/>
          <a:p>
            <a:pPr algn="ctr"/>
            <a:r>
              <a:rPr lang="ru-RU" dirty="0"/>
              <a:t>Лечение. </a:t>
            </a:r>
          </a:p>
        </p:txBody>
      </p:sp>
      <p:sp>
        <p:nvSpPr>
          <p:cNvPr id="3" name="Объект 2"/>
          <p:cNvSpPr>
            <a:spLocks noGrp="1"/>
          </p:cNvSpPr>
          <p:nvPr>
            <p:ph idx="1"/>
          </p:nvPr>
        </p:nvSpPr>
        <p:spPr>
          <a:xfrm>
            <a:off x="1299409" y="2630905"/>
            <a:ext cx="10205201" cy="1604211"/>
          </a:xfrm>
        </p:spPr>
        <p:style>
          <a:lnRef idx="1">
            <a:schemeClr val="accent5"/>
          </a:lnRef>
          <a:fillRef idx="2">
            <a:schemeClr val="accent5"/>
          </a:fillRef>
          <a:effectRef idx="1">
            <a:schemeClr val="accent5"/>
          </a:effectRef>
          <a:fontRef idx="minor">
            <a:schemeClr val="dk1"/>
          </a:fontRef>
        </p:style>
        <p:txBody>
          <a:bodyPr>
            <a:normAutofit/>
          </a:bodyPr>
          <a:lstStyle/>
          <a:p>
            <a:pPr marL="0" indent="0" algn="just">
              <a:buNone/>
            </a:pPr>
            <a:r>
              <a:rPr lang="ru-RU" sz="2000" dirty="0"/>
              <a:t>Ведение ребенка с наружными половыми органами промежуточного типа — сложная работа, которую надо планировать на несколько лет вперед. Главные составляющие лечения: реконструктивные операции, медикаментозная терапия, психологическая помощь больному и его семье. </a:t>
            </a:r>
          </a:p>
        </p:txBody>
      </p:sp>
    </p:spTree>
    <p:extLst>
      <p:ext uri="{BB962C8B-B14F-4D97-AF65-F5344CB8AC3E}">
        <p14:creationId xmlns:p14="http://schemas.microsoft.com/office/powerpoint/2010/main" val="160914597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37093" y="640152"/>
            <a:ext cx="8911687" cy="787595"/>
          </a:xfrm>
        </p:spPr>
        <p:style>
          <a:lnRef idx="1">
            <a:schemeClr val="accent6"/>
          </a:lnRef>
          <a:fillRef idx="2">
            <a:schemeClr val="accent6"/>
          </a:fillRef>
          <a:effectRef idx="1">
            <a:schemeClr val="accent6"/>
          </a:effectRef>
          <a:fontRef idx="minor">
            <a:schemeClr val="dk1"/>
          </a:fontRef>
        </p:style>
        <p:txBody>
          <a:bodyPr/>
          <a:lstStyle/>
          <a:p>
            <a:pPr algn="ctr"/>
            <a:r>
              <a:rPr lang="ru-RU" dirty="0"/>
              <a:t>План реконструктивных операций</a:t>
            </a:r>
          </a:p>
        </p:txBody>
      </p:sp>
      <p:sp>
        <p:nvSpPr>
          <p:cNvPr id="3" name="Объект 2"/>
          <p:cNvSpPr>
            <a:spLocks noGrp="1"/>
          </p:cNvSpPr>
          <p:nvPr>
            <p:ph idx="1"/>
          </p:nvPr>
        </p:nvSpPr>
        <p:spPr>
          <a:xfrm>
            <a:off x="481263" y="2133600"/>
            <a:ext cx="11023349" cy="3777622"/>
          </a:xfrm>
        </p:spPr>
        <p:style>
          <a:lnRef idx="1">
            <a:schemeClr val="accent4"/>
          </a:lnRef>
          <a:fillRef idx="2">
            <a:schemeClr val="accent4"/>
          </a:fillRef>
          <a:effectRef idx="1">
            <a:schemeClr val="accent4"/>
          </a:effectRef>
          <a:fontRef idx="minor">
            <a:schemeClr val="dk1"/>
          </a:fontRef>
        </p:style>
        <p:txBody>
          <a:bodyPr>
            <a:noAutofit/>
          </a:bodyPr>
          <a:lstStyle/>
          <a:p>
            <a:pPr algn="just"/>
            <a:r>
              <a:rPr lang="ru-RU" sz="2200" dirty="0"/>
              <a:t>Девочкам проводят пластику или резекцию клитора. Мы рекомендуем выполнять эти операции между 1,5 и 2 годами. Другие авторы предпочитают более ранние сроки. Но всеми признано, что цель операции — восстановить нормальный вид половых органов до того, как ребенок начнет осознавать свое состояние. Операции по реконструкции влагалища следует отложить до подросткового возраста. Для этой операции требуются трансплантаты фиксированной формы, а в послеоперационном периоде применяют влагалищные расширители. Поэтому успешный исход зависит от сотрудничества больной и ее желания лечиться; в противном случае может возникнуть стеноз влагалища. </a:t>
            </a:r>
          </a:p>
        </p:txBody>
      </p:sp>
    </p:spTree>
    <p:extLst>
      <p:ext uri="{BB962C8B-B14F-4D97-AF65-F5344CB8AC3E}">
        <p14:creationId xmlns:p14="http://schemas.microsoft.com/office/powerpoint/2010/main" val="120138764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21895" y="1620251"/>
            <a:ext cx="10680031" cy="3673644"/>
          </a:xfrm>
        </p:spPr>
        <p:style>
          <a:lnRef idx="1">
            <a:schemeClr val="accent1"/>
          </a:lnRef>
          <a:fillRef idx="2">
            <a:schemeClr val="accent1"/>
          </a:fillRef>
          <a:effectRef idx="1">
            <a:schemeClr val="accent1"/>
          </a:effectRef>
          <a:fontRef idx="minor">
            <a:schemeClr val="dk1"/>
          </a:fontRef>
        </p:style>
        <p:txBody>
          <a:bodyPr>
            <a:normAutofit/>
          </a:bodyPr>
          <a:lstStyle/>
          <a:p>
            <a:pPr algn="just"/>
            <a:r>
              <a:rPr lang="ru-RU" sz="2400" dirty="0"/>
              <a:t>У мальчиков </a:t>
            </a:r>
            <a:r>
              <a:rPr lang="ru-RU" sz="2400" dirty="0" err="1"/>
              <a:t>фаллопластику</a:t>
            </a:r>
            <a:r>
              <a:rPr lang="ru-RU" sz="2400" dirty="0"/>
              <a:t> проводят обычно в несколько этапов, что зависит от степени гипоспадии и степени искривления полового члена. В отсутствие яичек их замещают трансплантатами, выкроенными из мошонки. Мы предпочитаем проводить подросткам одномоментную имплантацию полового члена с протезом взрослого размера после короткого курса андрогенов. Если же ребенок начинает страдать от своей аномалии в более раннем возрасте, операцию делают раньше и применяют протез детского размера. </a:t>
            </a:r>
          </a:p>
        </p:txBody>
      </p:sp>
    </p:spTree>
    <p:extLst>
      <p:ext uri="{BB962C8B-B14F-4D97-AF65-F5344CB8AC3E}">
        <p14:creationId xmlns:p14="http://schemas.microsoft.com/office/powerpoint/2010/main" val="165929115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65430" y="592026"/>
            <a:ext cx="8911687" cy="1280890"/>
          </a:xfrm>
        </p:spPr>
        <p:style>
          <a:lnRef idx="0">
            <a:schemeClr val="accent6"/>
          </a:lnRef>
          <a:fillRef idx="3">
            <a:schemeClr val="accent6"/>
          </a:fillRef>
          <a:effectRef idx="3">
            <a:schemeClr val="accent6"/>
          </a:effectRef>
          <a:fontRef idx="minor">
            <a:schemeClr val="lt1"/>
          </a:fontRef>
        </p:style>
        <p:txBody>
          <a:bodyPr>
            <a:normAutofit fontScale="90000"/>
          </a:bodyPr>
          <a:lstStyle/>
          <a:p>
            <a:pPr algn="just"/>
            <a:r>
              <a:rPr lang="ru-RU" dirty="0"/>
              <a:t>Лечение ребенка с врожденными аномалиями должно быть комплексным.</a:t>
            </a:r>
          </a:p>
        </p:txBody>
      </p:sp>
      <p:sp>
        <p:nvSpPr>
          <p:cNvPr id="3" name="Объект 2"/>
          <p:cNvSpPr>
            <a:spLocks noGrp="1"/>
          </p:cNvSpPr>
          <p:nvPr>
            <p:ph idx="1"/>
          </p:nvPr>
        </p:nvSpPr>
        <p:spPr>
          <a:xfrm>
            <a:off x="737937" y="2133600"/>
            <a:ext cx="10766675" cy="3777622"/>
          </a:xfrm>
        </p:spPr>
        <p:style>
          <a:lnRef idx="1">
            <a:schemeClr val="accent6"/>
          </a:lnRef>
          <a:fillRef idx="2">
            <a:schemeClr val="accent6"/>
          </a:fillRef>
          <a:effectRef idx="1">
            <a:schemeClr val="accent6"/>
          </a:effectRef>
          <a:fontRef idx="minor">
            <a:schemeClr val="dk1"/>
          </a:fontRef>
        </p:style>
        <p:txBody>
          <a:bodyPr>
            <a:normAutofit/>
          </a:bodyPr>
          <a:lstStyle/>
          <a:p>
            <a:pPr algn="ctr"/>
            <a:r>
              <a:rPr lang="ru-RU" dirty="0"/>
              <a:t>План комплексного </a:t>
            </a:r>
            <a:r>
              <a:rPr lang="ru-RU" dirty="0" smtClean="0"/>
              <a:t>лечения</a:t>
            </a:r>
          </a:p>
          <a:p>
            <a:pPr algn="just"/>
            <a:r>
              <a:rPr lang="ru-RU" dirty="0"/>
              <a:t>1. Показания к медикаментозному и хирургическому лечению определяет специалист (обычно — детский эндокринолог). Длительное лечение должно включать регулярные беседы с родителями. Они позволяют родителям лучше понять, что происходит с ребенком, и укрепляют доверие к врачу. </a:t>
            </a:r>
            <a:endParaRPr lang="ru-RU" dirty="0" smtClean="0"/>
          </a:p>
          <a:p>
            <a:pPr algn="just"/>
            <a:r>
              <a:rPr lang="ru-RU" dirty="0" smtClean="0"/>
              <a:t>2</a:t>
            </a:r>
            <a:r>
              <a:rPr lang="ru-RU" dirty="0"/>
              <a:t>. Если причина аномалии — аутосомно-рецессивное или сцепленное с X-хромосомой заболевание, показано медико-генетическое консультирование. Может потребоваться обследование родственников (особенно при заболеваниях, обусловленных резистентностью к андрогенам). </a:t>
            </a:r>
            <a:endParaRPr lang="ru-RU" dirty="0" smtClean="0"/>
          </a:p>
          <a:p>
            <a:pPr algn="just"/>
            <a:r>
              <a:rPr lang="ru-RU" dirty="0" smtClean="0"/>
              <a:t>3</a:t>
            </a:r>
            <a:r>
              <a:rPr lang="ru-RU" dirty="0"/>
              <a:t>. Длительное лечение и повторные операции — тяжелое испытание для больных и их родственников. Поэтому к ним всегда надо относиться с теплотой и сочувствием. </a:t>
            </a:r>
          </a:p>
        </p:txBody>
      </p:sp>
    </p:spTree>
    <p:extLst>
      <p:ext uri="{BB962C8B-B14F-4D97-AF65-F5344CB8AC3E}">
        <p14:creationId xmlns:p14="http://schemas.microsoft.com/office/powerpoint/2010/main" val="4001627217"/>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65430" y="592026"/>
            <a:ext cx="8911687" cy="1280890"/>
          </a:xfrm>
        </p:spPr>
        <p:style>
          <a:lnRef idx="1">
            <a:schemeClr val="accent1"/>
          </a:lnRef>
          <a:fillRef idx="2">
            <a:schemeClr val="accent1"/>
          </a:fillRef>
          <a:effectRef idx="1">
            <a:schemeClr val="accent1"/>
          </a:effectRef>
          <a:fontRef idx="minor">
            <a:schemeClr val="dk1"/>
          </a:fontRef>
        </p:style>
        <p:txBody>
          <a:bodyPr/>
          <a:lstStyle/>
          <a:p>
            <a:pPr algn="ctr"/>
            <a:r>
              <a:rPr lang="ru-RU" dirty="0"/>
              <a:t>Преждевременное половое развитие </a:t>
            </a:r>
          </a:p>
        </p:txBody>
      </p:sp>
      <p:sp>
        <p:nvSpPr>
          <p:cNvPr id="3" name="Объект 2"/>
          <p:cNvSpPr>
            <a:spLocks noGrp="1"/>
          </p:cNvSpPr>
          <p:nvPr>
            <p:ph idx="1"/>
          </p:nvPr>
        </p:nvSpPr>
        <p:spPr>
          <a:xfrm>
            <a:off x="1395663" y="3031957"/>
            <a:ext cx="9451223" cy="1756317"/>
          </a:xfrm>
        </p:spPr>
        <p:style>
          <a:lnRef idx="1">
            <a:schemeClr val="accent2"/>
          </a:lnRef>
          <a:fillRef idx="2">
            <a:schemeClr val="accent2"/>
          </a:fillRef>
          <a:effectRef idx="1">
            <a:schemeClr val="accent2"/>
          </a:effectRef>
          <a:fontRef idx="minor">
            <a:schemeClr val="dk1"/>
          </a:fontRef>
        </p:style>
        <p:txBody>
          <a:bodyPr/>
          <a:lstStyle/>
          <a:p>
            <a:r>
              <a:rPr lang="ru-RU" dirty="0"/>
              <a:t>Преждевременное половое развитие — это появление всех или некоторых вторичных половых признаков (а в некоторых случаях — и </a:t>
            </a:r>
            <a:r>
              <a:rPr lang="ru-RU" dirty="0" err="1"/>
              <a:t>менархе</a:t>
            </a:r>
            <a:r>
              <a:rPr lang="ru-RU" dirty="0"/>
              <a:t>) у девочек младше 8 лет.</a:t>
            </a:r>
          </a:p>
        </p:txBody>
      </p:sp>
    </p:spTree>
    <p:extLst>
      <p:ext uri="{BB962C8B-B14F-4D97-AF65-F5344CB8AC3E}">
        <p14:creationId xmlns:p14="http://schemas.microsoft.com/office/powerpoint/2010/main" val="420341159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6">
              <a:shade val="50000"/>
            </a:schemeClr>
          </a:lnRef>
          <a:fillRef idx="1">
            <a:schemeClr val="accent6"/>
          </a:fillRef>
          <a:effectRef idx="0">
            <a:schemeClr val="accent6"/>
          </a:effectRef>
          <a:fontRef idx="minor">
            <a:schemeClr val="lt1"/>
          </a:fontRef>
        </p:style>
        <p:txBody>
          <a:bodyPr/>
          <a:lstStyle/>
          <a:p>
            <a:pPr algn="ctr"/>
            <a:r>
              <a:rPr lang="ru-RU" dirty="0"/>
              <a:t>Истинное преждевременное половое развитие</a:t>
            </a:r>
          </a:p>
        </p:txBody>
      </p:sp>
      <p:sp>
        <p:nvSpPr>
          <p:cNvPr id="3" name="Объект 2"/>
          <p:cNvSpPr>
            <a:spLocks noGrp="1"/>
          </p:cNvSpPr>
          <p:nvPr>
            <p:ph idx="1"/>
          </p:nvPr>
        </p:nvSpPr>
        <p:spPr>
          <a:xfrm>
            <a:off x="1235243" y="2326105"/>
            <a:ext cx="10138610" cy="3777622"/>
          </a:xfrm>
        </p:spPr>
        <p:style>
          <a:lnRef idx="1">
            <a:schemeClr val="accent6"/>
          </a:lnRef>
          <a:fillRef idx="2">
            <a:schemeClr val="accent6"/>
          </a:fillRef>
          <a:effectRef idx="1">
            <a:schemeClr val="accent6"/>
          </a:effectRef>
          <a:fontRef idx="minor">
            <a:schemeClr val="dk1"/>
          </a:fontRef>
        </p:style>
        <p:txBody>
          <a:bodyPr>
            <a:normAutofit/>
          </a:bodyPr>
          <a:lstStyle/>
          <a:p>
            <a:pPr marL="0" indent="0">
              <a:buNone/>
            </a:pPr>
            <a:r>
              <a:rPr lang="ru-RU" sz="2000" dirty="0"/>
              <a:t>обусловлено ранней активацией гипоталамуса или </a:t>
            </a:r>
            <a:r>
              <a:rPr lang="ru-RU" sz="2000" dirty="0" err="1"/>
              <a:t>аденогипофиза</a:t>
            </a:r>
            <a:r>
              <a:rPr lang="ru-RU" sz="2000" dirty="0"/>
              <a:t>, что приводит к избыточной секреции ЛГ и ФСГ. Важнейшие особенности истинного преждевременного полового развития: </a:t>
            </a:r>
            <a:endParaRPr lang="ru-RU" sz="2000" dirty="0" smtClean="0"/>
          </a:p>
          <a:p>
            <a:pPr marL="0" indent="0">
              <a:buNone/>
            </a:pPr>
            <a:r>
              <a:rPr lang="ru-RU" sz="2000" dirty="0" smtClean="0"/>
              <a:t>а</a:t>
            </a:r>
            <a:r>
              <a:rPr lang="ru-RU" sz="2000" dirty="0"/>
              <a:t>. Всегда </a:t>
            </a:r>
            <a:r>
              <a:rPr lang="ru-RU" sz="2000" dirty="0" err="1"/>
              <a:t>изосексуальное</a:t>
            </a:r>
            <a:r>
              <a:rPr lang="ru-RU" sz="2000" dirty="0"/>
              <a:t> (соответствует генетическому и гонадному женскому полу). </a:t>
            </a:r>
            <a:endParaRPr lang="ru-RU" sz="2000" dirty="0" smtClean="0"/>
          </a:p>
          <a:p>
            <a:pPr marL="0" indent="0">
              <a:buNone/>
            </a:pPr>
            <a:r>
              <a:rPr lang="ru-RU" sz="2000" dirty="0" smtClean="0"/>
              <a:t>б</a:t>
            </a:r>
            <a:r>
              <a:rPr lang="ru-RU" sz="2000" dirty="0"/>
              <a:t>. Всегда полное, т. е. включает </a:t>
            </a:r>
            <a:r>
              <a:rPr lang="ru-RU" sz="2000" dirty="0" err="1"/>
              <a:t>телархе</a:t>
            </a:r>
            <a:r>
              <a:rPr lang="ru-RU" sz="2000" dirty="0"/>
              <a:t> (увеличение молочных желез), </a:t>
            </a:r>
            <a:r>
              <a:rPr lang="ru-RU" sz="2000" dirty="0" err="1"/>
              <a:t>адренархе</a:t>
            </a:r>
            <a:r>
              <a:rPr lang="ru-RU" sz="2000" dirty="0"/>
              <a:t> (лобковое и подмышечное </a:t>
            </a:r>
            <a:r>
              <a:rPr lang="ru-RU" sz="2000" dirty="0" err="1"/>
              <a:t>оволосение</a:t>
            </a:r>
            <a:r>
              <a:rPr lang="ru-RU" sz="2000" dirty="0"/>
              <a:t>) и ускорение роста. </a:t>
            </a:r>
            <a:endParaRPr lang="ru-RU" sz="2000" dirty="0" smtClean="0"/>
          </a:p>
          <a:p>
            <a:pPr marL="0" indent="0">
              <a:buNone/>
            </a:pPr>
            <a:r>
              <a:rPr lang="ru-RU" sz="2000" dirty="0" smtClean="0"/>
              <a:t>в</a:t>
            </a:r>
            <a:r>
              <a:rPr lang="ru-RU" sz="2000" dirty="0"/>
              <a:t>. Всегда завершенное (преждевременно наступает </a:t>
            </a:r>
            <a:r>
              <a:rPr lang="ru-RU" sz="2000" dirty="0" err="1"/>
              <a:t>менархе</a:t>
            </a:r>
            <a:r>
              <a:rPr lang="ru-RU" sz="2000" dirty="0"/>
              <a:t>). </a:t>
            </a:r>
          </a:p>
        </p:txBody>
      </p:sp>
    </p:spTree>
    <p:extLst>
      <p:ext uri="{BB962C8B-B14F-4D97-AF65-F5344CB8AC3E}">
        <p14:creationId xmlns:p14="http://schemas.microsoft.com/office/powerpoint/2010/main" val="1662292411"/>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pPr algn="ctr"/>
            <a:r>
              <a:rPr lang="ru-RU" dirty="0"/>
              <a:t>Ложное преждевременное половое развитие</a:t>
            </a:r>
          </a:p>
        </p:txBody>
      </p:sp>
      <p:sp>
        <p:nvSpPr>
          <p:cNvPr id="3" name="Объект 2"/>
          <p:cNvSpPr>
            <a:spLocks noGrp="1"/>
          </p:cNvSpPr>
          <p:nvPr>
            <p:ph idx="1"/>
          </p:nvPr>
        </p:nvSpPr>
        <p:spPr>
          <a:xfrm>
            <a:off x="838200" y="2368550"/>
            <a:ext cx="10515600" cy="3430671"/>
          </a:xfrm>
        </p:spPr>
        <p:style>
          <a:lnRef idx="1">
            <a:schemeClr val="accent3"/>
          </a:lnRef>
          <a:fillRef idx="3">
            <a:schemeClr val="accent3"/>
          </a:fillRef>
          <a:effectRef idx="2">
            <a:schemeClr val="accent3"/>
          </a:effectRef>
          <a:fontRef idx="minor">
            <a:schemeClr val="lt1"/>
          </a:fontRef>
        </p:style>
        <p:txBody>
          <a:bodyPr>
            <a:normAutofit/>
          </a:bodyPr>
          <a:lstStyle/>
          <a:p>
            <a:pPr marL="0" indent="0" algn="just">
              <a:buNone/>
            </a:pPr>
            <a:r>
              <a:rPr lang="ru-RU" sz="2200" dirty="0"/>
              <a:t>обусловлено автономной избыточной секрецией эстрогенов в надпочечниках или яичниках либо приемом эстрогенов или гонадотропных гормонов. Ложное преждевременное половое развитие, так же как и истинное, сопровождается ускорением роста. В отличие от истинного преждевременного полового развития, ложное преждевременное половое развитие всегда незавершенное (преждевременное </a:t>
            </a:r>
            <a:r>
              <a:rPr lang="ru-RU" sz="2200" dirty="0" err="1"/>
              <a:t>менархе</a:t>
            </a:r>
            <a:r>
              <a:rPr lang="ru-RU" sz="2200" dirty="0"/>
              <a:t> не наступает) и может быть как </a:t>
            </a:r>
            <a:r>
              <a:rPr lang="ru-RU" sz="2200" dirty="0" err="1"/>
              <a:t>изосексуальным</a:t>
            </a:r>
            <a:r>
              <a:rPr lang="ru-RU" sz="2200" dirty="0"/>
              <a:t>, так и гетеросексуальным. </a:t>
            </a:r>
          </a:p>
        </p:txBody>
      </p:sp>
    </p:spTree>
    <p:extLst>
      <p:ext uri="{BB962C8B-B14F-4D97-AF65-F5344CB8AC3E}">
        <p14:creationId xmlns:p14="http://schemas.microsoft.com/office/powerpoint/2010/main" val="183338747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87072" y="543899"/>
            <a:ext cx="8911687" cy="1280890"/>
          </a:xfrm>
        </p:spPr>
        <p:style>
          <a:lnRef idx="3">
            <a:schemeClr val="lt1"/>
          </a:lnRef>
          <a:fillRef idx="1">
            <a:schemeClr val="accent2"/>
          </a:fillRef>
          <a:effectRef idx="1">
            <a:schemeClr val="accent2"/>
          </a:effectRef>
          <a:fontRef idx="minor">
            <a:schemeClr val="lt1"/>
          </a:fontRef>
        </p:style>
        <p:txBody>
          <a:bodyPr/>
          <a:lstStyle/>
          <a:p>
            <a:pPr algn="ctr"/>
            <a:r>
              <a:rPr lang="ru-RU" dirty="0"/>
              <a:t>Неполное преждевременное половое развитие</a:t>
            </a:r>
          </a:p>
        </p:txBody>
      </p:sp>
      <p:sp>
        <p:nvSpPr>
          <p:cNvPr id="3" name="Объект 2"/>
          <p:cNvSpPr>
            <a:spLocks noGrp="1"/>
          </p:cNvSpPr>
          <p:nvPr>
            <p:ph idx="1"/>
          </p:nvPr>
        </p:nvSpPr>
        <p:spPr>
          <a:xfrm>
            <a:off x="1304482" y="2871537"/>
            <a:ext cx="10076865" cy="2558422"/>
          </a:xfrm>
          <a:solidFill>
            <a:schemeClr val="accent1">
              <a:lumMod val="40000"/>
              <a:lumOff val="60000"/>
            </a:schemeClr>
          </a:solidFill>
          <a:ln w="76200">
            <a:solidFill>
              <a:schemeClr val="accent1">
                <a:lumMod val="40000"/>
                <a:lumOff val="60000"/>
              </a:schemeClr>
            </a:solidFill>
          </a:ln>
        </p:spPr>
        <p:txBody>
          <a:bodyPr>
            <a:normAutofit/>
          </a:bodyPr>
          <a:lstStyle/>
          <a:p>
            <a:pPr algn="just"/>
            <a:r>
              <a:rPr lang="ru-RU" sz="2400" dirty="0"/>
              <a:t>а. Изолированное преждевременное </a:t>
            </a:r>
            <a:r>
              <a:rPr lang="ru-RU" sz="2400" dirty="0" err="1"/>
              <a:t>телархе</a:t>
            </a:r>
            <a:r>
              <a:rPr lang="ru-RU" sz="2400" dirty="0"/>
              <a:t>. </a:t>
            </a:r>
            <a:endParaRPr lang="ru-RU" sz="2400" dirty="0" smtClean="0"/>
          </a:p>
          <a:p>
            <a:pPr algn="just"/>
            <a:r>
              <a:rPr lang="ru-RU" sz="2400" dirty="0" smtClean="0"/>
              <a:t>б</a:t>
            </a:r>
            <a:r>
              <a:rPr lang="ru-RU" sz="2400" dirty="0"/>
              <a:t>. Изолированное преждевременное </a:t>
            </a:r>
            <a:r>
              <a:rPr lang="ru-RU" sz="2400" dirty="0" err="1"/>
              <a:t>адренархе</a:t>
            </a:r>
            <a:r>
              <a:rPr lang="ru-RU" sz="2400" dirty="0"/>
              <a:t>. Неполное преждевременное половое развитие может быть обусловлено как избытком гонадотропных гормонов, так и избытком половых гормонов и обычно не сопровождается ускорением роста.</a:t>
            </a:r>
          </a:p>
        </p:txBody>
      </p:sp>
    </p:spTree>
    <p:extLst>
      <p:ext uri="{BB962C8B-B14F-4D97-AF65-F5344CB8AC3E}">
        <p14:creationId xmlns:p14="http://schemas.microsoft.com/office/powerpoint/2010/main" val="225983549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17830" y="656194"/>
            <a:ext cx="8911687" cy="835722"/>
          </a:xfrm>
        </p:spPr>
        <p:style>
          <a:lnRef idx="1">
            <a:schemeClr val="accent4"/>
          </a:lnRef>
          <a:fillRef idx="3">
            <a:schemeClr val="accent4"/>
          </a:fillRef>
          <a:effectRef idx="2">
            <a:schemeClr val="accent4"/>
          </a:effectRef>
          <a:fontRef idx="minor">
            <a:schemeClr val="lt1"/>
          </a:fontRef>
        </p:style>
        <p:txBody>
          <a:bodyPr/>
          <a:lstStyle/>
          <a:p>
            <a:pPr algn="ctr"/>
            <a:r>
              <a:rPr lang="ru-RU" dirty="0"/>
              <a:t>Трудности </a:t>
            </a:r>
            <a:r>
              <a:rPr lang="ru-RU" dirty="0" smtClean="0"/>
              <a:t>диагноза</a:t>
            </a:r>
            <a:r>
              <a:rPr lang="ru-RU" dirty="0"/>
              <a:t>. </a:t>
            </a:r>
          </a:p>
        </p:txBody>
      </p:sp>
      <p:sp>
        <p:nvSpPr>
          <p:cNvPr id="3" name="Объект 2"/>
          <p:cNvSpPr>
            <a:spLocks noGrp="1"/>
          </p:cNvSpPr>
          <p:nvPr>
            <p:ph idx="1"/>
          </p:nvPr>
        </p:nvSpPr>
        <p:spPr>
          <a:xfrm>
            <a:off x="1042737" y="2133600"/>
            <a:ext cx="10461875" cy="3777622"/>
          </a:xfrm>
        </p:spPr>
        <p:style>
          <a:lnRef idx="3">
            <a:schemeClr val="lt1"/>
          </a:lnRef>
          <a:fillRef idx="1">
            <a:schemeClr val="accent5"/>
          </a:fillRef>
          <a:effectRef idx="1">
            <a:schemeClr val="accent5"/>
          </a:effectRef>
          <a:fontRef idx="minor">
            <a:schemeClr val="lt1"/>
          </a:fontRef>
        </p:style>
        <p:txBody>
          <a:bodyPr>
            <a:normAutofit/>
          </a:bodyPr>
          <a:lstStyle/>
          <a:p>
            <a:pPr marL="0" indent="0" algn="just">
              <a:buNone/>
            </a:pPr>
            <a:r>
              <a:rPr lang="ru-RU" sz="2000" dirty="0"/>
              <a:t>Если у девочки младше 8 лет одновременно выявлены </a:t>
            </a:r>
            <a:r>
              <a:rPr lang="ru-RU" sz="2000" dirty="0" err="1"/>
              <a:t>телархе</a:t>
            </a:r>
            <a:r>
              <a:rPr lang="ru-RU" sz="2000" dirty="0"/>
              <a:t>, </a:t>
            </a:r>
            <a:r>
              <a:rPr lang="ru-RU" sz="2000" dirty="0" err="1"/>
              <a:t>адренархе</a:t>
            </a:r>
            <a:r>
              <a:rPr lang="ru-RU" sz="2000" dirty="0"/>
              <a:t> и ускорение роста, диагноз преждевременного полового развития не вызывает сомнений. В таких случаях остается только выяснить причину заболевания с помощью лабораторных исследований. Однако гораздо чаще врачу приходится сталкиваться всего с одним или двумя симптомами, поскольку они обычно появляются последовательно. Кроме того, каждый из симптомов может быть проявлением полной формы преждевременного полового развития (истинного или ложного), неполного преждевременного полового развития либо других заболеваний. </a:t>
            </a:r>
          </a:p>
        </p:txBody>
      </p:sp>
    </p:spTree>
    <p:extLst>
      <p:ext uri="{BB962C8B-B14F-4D97-AF65-F5344CB8AC3E}">
        <p14:creationId xmlns:p14="http://schemas.microsoft.com/office/powerpoint/2010/main" val="3815354231"/>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3">
            <a:schemeClr val="lt1"/>
          </a:lnRef>
          <a:fillRef idx="1">
            <a:schemeClr val="accent2"/>
          </a:fillRef>
          <a:effectRef idx="1">
            <a:schemeClr val="accent2"/>
          </a:effectRef>
          <a:fontRef idx="minor">
            <a:schemeClr val="lt1"/>
          </a:fontRef>
        </p:style>
        <p:txBody>
          <a:bodyPr/>
          <a:lstStyle/>
          <a:p>
            <a:pPr algn="ctr"/>
            <a:r>
              <a:rPr lang="ru-RU" dirty="0"/>
              <a:t>Истинное преждевременное половое развитие</a:t>
            </a:r>
          </a:p>
        </p:txBody>
      </p:sp>
      <p:sp>
        <p:nvSpPr>
          <p:cNvPr id="3" name="Объект 2"/>
          <p:cNvSpPr>
            <a:spLocks noGrp="1"/>
          </p:cNvSpPr>
          <p:nvPr>
            <p:ph idx="1"/>
          </p:nvPr>
        </p:nvSpPr>
        <p:spPr>
          <a:xfrm>
            <a:off x="240632" y="2438400"/>
            <a:ext cx="11694694" cy="4082715"/>
          </a:xfrm>
        </p:spPr>
        <p:style>
          <a:lnRef idx="1">
            <a:schemeClr val="accent3"/>
          </a:lnRef>
          <a:fillRef idx="2">
            <a:schemeClr val="accent3"/>
          </a:fillRef>
          <a:effectRef idx="1">
            <a:schemeClr val="accent3"/>
          </a:effectRef>
          <a:fontRef idx="minor">
            <a:schemeClr val="dk1"/>
          </a:fontRef>
        </p:style>
        <p:txBody>
          <a:bodyPr>
            <a:normAutofit/>
          </a:bodyPr>
          <a:lstStyle/>
          <a:p>
            <a:pPr algn="just"/>
            <a:r>
              <a:rPr lang="ru-RU" sz="2000" dirty="0"/>
              <a:t>Клиническая </a:t>
            </a:r>
            <a:r>
              <a:rPr lang="ru-RU" sz="2000" dirty="0" smtClean="0"/>
              <a:t>картина</a:t>
            </a:r>
          </a:p>
          <a:p>
            <a:pPr algn="just"/>
            <a:r>
              <a:rPr lang="ru-RU" sz="2000" dirty="0"/>
              <a:t>1. При истинном преждевременном половом развитии последовательность событий обычно такая же, как в норме: сначала наступает </a:t>
            </a:r>
            <a:r>
              <a:rPr lang="ru-RU" sz="2000" dirty="0" err="1"/>
              <a:t>телархе</a:t>
            </a:r>
            <a:r>
              <a:rPr lang="ru-RU" sz="2000" dirty="0"/>
              <a:t>, затем </a:t>
            </a:r>
            <a:r>
              <a:rPr lang="ru-RU" sz="2000" dirty="0" err="1"/>
              <a:t>адренархе</a:t>
            </a:r>
            <a:r>
              <a:rPr lang="ru-RU" sz="2000" dirty="0"/>
              <a:t>, затем ускорение роста и, наконец, </a:t>
            </a:r>
            <a:r>
              <a:rPr lang="ru-RU" sz="2000" dirty="0" err="1" smtClean="0"/>
              <a:t>менархе</a:t>
            </a:r>
            <a:r>
              <a:rPr lang="ru-RU" sz="2000" dirty="0" smtClean="0"/>
              <a:t>. </a:t>
            </a:r>
            <a:r>
              <a:rPr lang="ru-RU" sz="2000" dirty="0"/>
              <a:t>Однако у некоторых больных </a:t>
            </a:r>
            <a:r>
              <a:rPr lang="ru-RU" sz="2000" dirty="0" err="1"/>
              <a:t>телархе</a:t>
            </a:r>
            <a:r>
              <a:rPr lang="ru-RU" sz="2000" dirty="0"/>
              <a:t> и </a:t>
            </a:r>
            <a:r>
              <a:rPr lang="ru-RU" sz="2000" dirty="0" err="1"/>
              <a:t>менархе</a:t>
            </a:r>
            <a:r>
              <a:rPr lang="ru-RU" sz="2000" dirty="0"/>
              <a:t> могут наступить задолго до </a:t>
            </a:r>
            <a:r>
              <a:rPr lang="ru-RU" sz="2000" dirty="0" err="1"/>
              <a:t>адренархе</a:t>
            </a:r>
            <a:r>
              <a:rPr lang="ru-RU" sz="2000" dirty="0"/>
              <a:t>. Это объясняется тем, что секреция эстрогенов в яичниках и секреция андрогенов в надпочечниках регулируются независимо. </a:t>
            </a:r>
            <a:endParaRPr lang="ru-RU" sz="2000" dirty="0" smtClean="0"/>
          </a:p>
          <a:p>
            <a:pPr algn="just"/>
            <a:r>
              <a:rPr lang="ru-RU" sz="2000" dirty="0" smtClean="0"/>
              <a:t>2</a:t>
            </a:r>
            <a:r>
              <a:rPr lang="ru-RU" sz="2000" dirty="0"/>
              <a:t>. В норме </a:t>
            </a:r>
            <a:r>
              <a:rPr lang="ru-RU" sz="2000" dirty="0" err="1"/>
              <a:t>менархе</a:t>
            </a:r>
            <a:r>
              <a:rPr lang="ru-RU" sz="2000" dirty="0"/>
              <a:t> обычно наступает не раньше чем через 2 года после начала полового развития. При истинном преждевременном половом развитии </a:t>
            </a:r>
            <a:r>
              <a:rPr lang="ru-RU" sz="2000" dirty="0" err="1"/>
              <a:t>менархе</a:t>
            </a:r>
            <a:r>
              <a:rPr lang="ru-RU" sz="2000" dirty="0"/>
              <a:t> может наступить гораздо раньше: через 0,5—1 год после начала заболевания. </a:t>
            </a:r>
          </a:p>
        </p:txBody>
      </p:sp>
    </p:spTree>
    <p:extLst>
      <p:ext uri="{BB962C8B-B14F-4D97-AF65-F5344CB8AC3E}">
        <p14:creationId xmlns:p14="http://schemas.microsoft.com/office/powerpoint/2010/main" val="153432446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2">
              <a:shade val="50000"/>
            </a:schemeClr>
          </a:lnRef>
          <a:fillRef idx="1">
            <a:schemeClr val="accent2"/>
          </a:fillRef>
          <a:effectRef idx="0">
            <a:schemeClr val="accent2"/>
          </a:effectRef>
          <a:fontRef idx="minor">
            <a:schemeClr val="lt1"/>
          </a:fontRef>
        </p:style>
        <p:txBody>
          <a:bodyPr/>
          <a:lstStyle/>
          <a:p>
            <a:pPr algn="ctr"/>
            <a:r>
              <a:rPr lang="ru-RU" dirty="0"/>
              <a:t>Ложное преждевременное половое развитие</a:t>
            </a:r>
          </a:p>
        </p:txBody>
      </p:sp>
      <p:sp>
        <p:nvSpPr>
          <p:cNvPr id="3" name="Объект 2"/>
          <p:cNvSpPr>
            <a:spLocks noGrp="1"/>
          </p:cNvSpPr>
          <p:nvPr>
            <p:ph idx="1"/>
          </p:nvPr>
        </p:nvSpPr>
        <p:spPr>
          <a:xfrm>
            <a:off x="2589212" y="2743200"/>
            <a:ext cx="8915400" cy="2935705"/>
          </a:xfrm>
        </p:spPr>
        <p:style>
          <a:lnRef idx="1">
            <a:schemeClr val="accent1"/>
          </a:lnRef>
          <a:fillRef idx="2">
            <a:schemeClr val="accent1"/>
          </a:fillRef>
          <a:effectRef idx="1">
            <a:schemeClr val="accent1"/>
          </a:effectRef>
          <a:fontRef idx="minor">
            <a:schemeClr val="dk1"/>
          </a:fontRef>
        </p:style>
        <p:txBody>
          <a:bodyPr>
            <a:normAutofit fontScale="92500" lnSpcReduction="20000"/>
          </a:bodyPr>
          <a:lstStyle/>
          <a:p>
            <a:pPr algn="ctr"/>
            <a:r>
              <a:rPr lang="ru-RU" sz="3200" dirty="0" err="1" smtClean="0"/>
              <a:t>Изосексуальное</a:t>
            </a:r>
            <a:r>
              <a:rPr lang="ru-RU" sz="3200" dirty="0" smtClean="0"/>
              <a:t> </a:t>
            </a:r>
            <a:r>
              <a:rPr lang="ru-RU" sz="3200" dirty="0"/>
              <a:t>ложное преждевременное половое </a:t>
            </a:r>
            <a:r>
              <a:rPr lang="ru-RU" sz="3200" dirty="0" smtClean="0"/>
              <a:t>развитие</a:t>
            </a:r>
          </a:p>
          <a:p>
            <a:pPr algn="ctr"/>
            <a:endParaRPr lang="ru-RU" sz="3200" dirty="0" smtClean="0"/>
          </a:p>
          <a:p>
            <a:pPr marL="0" indent="0" algn="ctr">
              <a:buNone/>
            </a:pPr>
            <a:endParaRPr lang="ru-RU" sz="3200" dirty="0" smtClean="0"/>
          </a:p>
          <a:p>
            <a:pPr algn="ctr"/>
            <a:r>
              <a:rPr lang="ru-RU" sz="3200" dirty="0" smtClean="0"/>
              <a:t>Гетеросексуальное </a:t>
            </a:r>
            <a:r>
              <a:rPr lang="ru-RU" sz="3200" dirty="0"/>
              <a:t>ложное преждевременное половое </a:t>
            </a:r>
            <a:r>
              <a:rPr lang="ru-RU" sz="3200" dirty="0" smtClean="0"/>
              <a:t>развитие</a:t>
            </a:r>
          </a:p>
        </p:txBody>
      </p:sp>
    </p:spTree>
    <p:extLst>
      <p:ext uri="{BB962C8B-B14F-4D97-AF65-F5344CB8AC3E}">
        <p14:creationId xmlns:p14="http://schemas.microsoft.com/office/powerpoint/2010/main" val="360493070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0">
            <a:schemeClr val="accent1"/>
          </a:lnRef>
          <a:fillRef idx="3">
            <a:schemeClr val="accent1"/>
          </a:fillRef>
          <a:effectRef idx="3">
            <a:schemeClr val="accent1"/>
          </a:effectRef>
          <a:fontRef idx="minor">
            <a:schemeClr val="lt1"/>
          </a:fontRef>
        </p:style>
        <p:txBody>
          <a:bodyPr/>
          <a:lstStyle/>
          <a:p>
            <a:pPr algn="ctr"/>
            <a:r>
              <a:rPr lang="ru-RU" dirty="0" err="1"/>
              <a:t>Изосексуальное</a:t>
            </a:r>
            <a:r>
              <a:rPr lang="ru-RU" dirty="0"/>
              <a:t> ложное преждевременное половое развитие</a:t>
            </a:r>
          </a:p>
        </p:txBody>
      </p:sp>
      <p:sp>
        <p:nvSpPr>
          <p:cNvPr id="3" name="Объект 2"/>
          <p:cNvSpPr>
            <a:spLocks noGrp="1"/>
          </p:cNvSpPr>
          <p:nvPr>
            <p:ph idx="1"/>
          </p:nvPr>
        </p:nvSpPr>
        <p:spPr>
          <a:xfrm>
            <a:off x="2589212" y="2566736"/>
            <a:ext cx="8915400" cy="3344485"/>
          </a:xfrm>
        </p:spPr>
        <p:style>
          <a:lnRef idx="1">
            <a:schemeClr val="accent2"/>
          </a:lnRef>
          <a:fillRef idx="3">
            <a:schemeClr val="accent2"/>
          </a:fillRef>
          <a:effectRef idx="2">
            <a:schemeClr val="accent2"/>
          </a:effectRef>
          <a:fontRef idx="minor">
            <a:schemeClr val="lt1"/>
          </a:fontRef>
        </p:style>
        <p:txBody>
          <a:bodyPr>
            <a:normAutofit/>
          </a:bodyPr>
          <a:lstStyle/>
          <a:p>
            <a:pPr marL="0" indent="0" algn="ctr">
              <a:buNone/>
            </a:pPr>
            <a:r>
              <a:rPr lang="ru-RU" sz="2000" dirty="0"/>
              <a:t>Клиническая картина</a:t>
            </a:r>
            <a:r>
              <a:rPr lang="ru-RU" sz="2000" dirty="0" smtClean="0"/>
              <a:t>.</a:t>
            </a:r>
          </a:p>
          <a:p>
            <a:pPr marL="0" indent="0" algn="just">
              <a:buNone/>
            </a:pPr>
            <a:r>
              <a:rPr lang="ru-RU" sz="2000" dirty="0" smtClean="0"/>
              <a:t> </a:t>
            </a:r>
            <a:r>
              <a:rPr lang="ru-RU" sz="2000" dirty="0"/>
              <a:t>Симптомы такие же, как при истинном преждевременном половом развитии: </a:t>
            </a:r>
            <a:r>
              <a:rPr lang="ru-RU" sz="2000" dirty="0" err="1"/>
              <a:t>телархе</a:t>
            </a:r>
            <a:r>
              <a:rPr lang="ru-RU" sz="2000" dirty="0"/>
              <a:t>, ускорение роста, </a:t>
            </a:r>
            <a:r>
              <a:rPr lang="ru-RU" sz="2000" dirty="0" err="1"/>
              <a:t>адренархе</a:t>
            </a:r>
            <a:r>
              <a:rPr lang="ru-RU" sz="2000" dirty="0"/>
              <a:t>. Несмотря на отсутствие овуляторных циклов, у некоторых больных появляются маточные кровотечения, часто нерегулярные. Причина отторжения эндометрия — колебания или резкое падение уровня эстрогенов. Последовательность появления симптомов и их выраженность зависят от причины заболевания. Чем больше избыток эстрогенов, тем быстрее и ярче проявляются симптомы. </a:t>
            </a:r>
          </a:p>
        </p:txBody>
      </p:sp>
    </p:spTree>
    <p:extLst>
      <p:ext uri="{BB962C8B-B14F-4D97-AF65-F5344CB8AC3E}">
        <p14:creationId xmlns:p14="http://schemas.microsoft.com/office/powerpoint/2010/main" val="137746978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49914" y="511815"/>
            <a:ext cx="8911687" cy="1280890"/>
          </a:xfrm>
        </p:spPr>
        <p:style>
          <a:lnRef idx="0">
            <a:schemeClr val="accent2"/>
          </a:lnRef>
          <a:fillRef idx="3">
            <a:schemeClr val="accent2"/>
          </a:fillRef>
          <a:effectRef idx="3">
            <a:schemeClr val="accent2"/>
          </a:effectRef>
          <a:fontRef idx="minor">
            <a:schemeClr val="lt1"/>
          </a:fontRef>
        </p:style>
        <p:txBody>
          <a:bodyPr>
            <a:normAutofit fontScale="90000"/>
          </a:bodyPr>
          <a:lstStyle/>
          <a:p>
            <a:pPr algn="ctr"/>
            <a:r>
              <a:rPr lang="ru-RU" dirty="0"/>
              <a:t>Гетеросексуальное ложное преждевременное половое развитие. </a:t>
            </a:r>
          </a:p>
        </p:txBody>
      </p:sp>
      <p:sp>
        <p:nvSpPr>
          <p:cNvPr id="3" name="Объект 2"/>
          <p:cNvSpPr>
            <a:spLocks noGrp="1"/>
          </p:cNvSpPr>
          <p:nvPr>
            <p:ph idx="1"/>
          </p:nvPr>
        </p:nvSpPr>
        <p:spPr>
          <a:xfrm>
            <a:off x="1106905" y="2133600"/>
            <a:ext cx="10397707" cy="3777622"/>
          </a:xfrm>
        </p:spPr>
        <p:style>
          <a:lnRef idx="1">
            <a:schemeClr val="accent4"/>
          </a:lnRef>
          <a:fillRef idx="2">
            <a:schemeClr val="accent4"/>
          </a:fillRef>
          <a:effectRef idx="1">
            <a:schemeClr val="accent4"/>
          </a:effectRef>
          <a:fontRef idx="minor">
            <a:schemeClr val="dk1"/>
          </a:fontRef>
        </p:style>
        <p:txBody>
          <a:bodyPr>
            <a:normAutofit/>
          </a:bodyPr>
          <a:lstStyle/>
          <a:p>
            <a:pPr marL="0" indent="0" algn="just">
              <a:buNone/>
            </a:pPr>
            <a:r>
              <a:rPr lang="ru-RU" sz="2000" dirty="0"/>
              <a:t>Эта форма преждевременного полового развития характеризуется появлением мужских вторичных половых признаков у девочек из-за избытка андрогенов. </a:t>
            </a:r>
            <a:endParaRPr lang="ru-RU" sz="2000" dirty="0" smtClean="0"/>
          </a:p>
          <a:p>
            <a:pPr marL="0" indent="0" algn="just">
              <a:buNone/>
            </a:pPr>
            <a:endParaRPr lang="ru-RU" sz="2000" dirty="0"/>
          </a:p>
          <a:p>
            <a:pPr marL="0" indent="0" algn="ctr">
              <a:buNone/>
            </a:pPr>
            <a:r>
              <a:rPr lang="ru-RU" sz="2000" dirty="0"/>
              <a:t>Клиническая </a:t>
            </a:r>
            <a:r>
              <a:rPr lang="ru-RU" sz="2000" dirty="0" smtClean="0"/>
              <a:t>картина</a:t>
            </a:r>
          </a:p>
          <a:p>
            <a:pPr marL="0" indent="0" algn="just">
              <a:buNone/>
            </a:pPr>
            <a:r>
              <a:rPr lang="ru-RU" sz="2000" dirty="0" err="1" smtClean="0"/>
              <a:t>Адренархе</a:t>
            </a:r>
            <a:r>
              <a:rPr lang="ru-RU" sz="2000" dirty="0"/>
              <a:t>, гирсутизм, угри, гипертрофия клитора, изменение голоса, ускорение роста или высокорослость, мужское телосложение. При обследовании следует помнить следующее.</a:t>
            </a:r>
          </a:p>
        </p:txBody>
      </p:sp>
    </p:spTree>
    <p:extLst>
      <p:ext uri="{BB962C8B-B14F-4D97-AF65-F5344CB8AC3E}">
        <p14:creationId xmlns:p14="http://schemas.microsoft.com/office/powerpoint/2010/main" val="363618065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2589212" y="2342146"/>
            <a:ext cx="8915400" cy="2943433"/>
          </a:xfrm>
        </p:spPr>
        <p:style>
          <a:lnRef idx="0">
            <a:schemeClr val="accent4"/>
          </a:lnRef>
          <a:fillRef idx="3">
            <a:schemeClr val="accent4"/>
          </a:fillRef>
          <a:effectRef idx="3">
            <a:schemeClr val="accent4"/>
          </a:effectRef>
          <a:fontRef idx="minor">
            <a:schemeClr val="lt1"/>
          </a:fontRef>
        </p:style>
        <p:txBody>
          <a:bodyPr>
            <a:normAutofit/>
          </a:bodyPr>
          <a:lstStyle/>
          <a:p>
            <a:r>
              <a:rPr lang="ru-RU" sz="2000" dirty="0"/>
              <a:t>а. Наружные половые органы промежуточного типа у ребенка младшего возраста и гетеросексуальное развитие в </a:t>
            </a:r>
            <a:r>
              <a:rPr lang="ru-RU" sz="2000" dirty="0" err="1"/>
              <a:t>препубертатном</a:t>
            </a:r>
            <a:r>
              <a:rPr lang="ru-RU" sz="2000" dirty="0"/>
              <a:t> периоде (истинный гермафродитизм или мужской </a:t>
            </a:r>
            <a:r>
              <a:rPr lang="ru-RU" sz="2000" dirty="0" err="1"/>
              <a:t>псевдогермафродитизм</a:t>
            </a:r>
            <a:r>
              <a:rPr lang="ru-RU" sz="2000" dirty="0"/>
              <a:t>) могут быть обусловлены нарушениями половой </a:t>
            </a:r>
            <a:r>
              <a:rPr lang="ru-RU" sz="2000" dirty="0" smtClean="0"/>
              <a:t>дифференцировки. </a:t>
            </a:r>
          </a:p>
          <a:p>
            <a:r>
              <a:rPr lang="ru-RU" sz="2000" dirty="0" smtClean="0"/>
              <a:t>б</a:t>
            </a:r>
            <a:r>
              <a:rPr lang="ru-RU" sz="2000" dirty="0"/>
              <a:t>. Гипертрофия клитора может быть вызвана не только вирилизацией, но и новообразованием, например </a:t>
            </a:r>
            <a:r>
              <a:rPr lang="ru-RU" sz="2000" dirty="0" err="1"/>
              <a:t>нейрофибромой</a:t>
            </a:r>
            <a:r>
              <a:rPr lang="ru-RU" sz="2000" dirty="0"/>
              <a:t>.</a:t>
            </a:r>
          </a:p>
        </p:txBody>
      </p:sp>
    </p:spTree>
    <p:extLst>
      <p:ext uri="{BB962C8B-B14F-4D97-AF65-F5344CB8AC3E}">
        <p14:creationId xmlns:p14="http://schemas.microsoft.com/office/powerpoint/2010/main" val="254773670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2"/>
          </a:lnRef>
          <a:fillRef idx="3">
            <a:schemeClr val="accent2"/>
          </a:fillRef>
          <a:effectRef idx="2">
            <a:schemeClr val="accent2"/>
          </a:effectRef>
          <a:fontRef idx="minor">
            <a:schemeClr val="lt1"/>
          </a:fontRef>
        </p:style>
        <p:txBody>
          <a:bodyPr/>
          <a:lstStyle/>
          <a:p>
            <a:pPr algn="ctr"/>
            <a:r>
              <a:rPr lang="ru-RU" dirty="0"/>
              <a:t>Лабораторная диагностика</a:t>
            </a:r>
          </a:p>
        </p:txBody>
      </p:sp>
      <p:sp>
        <p:nvSpPr>
          <p:cNvPr id="3" name="Объект 2"/>
          <p:cNvSpPr>
            <a:spLocks noGrp="1"/>
          </p:cNvSpPr>
          <p:nvPr>
            <p:ph idx="1"/>
          </p:nvPr>
        </p:nvSpPr>
        <p:spPr>
          <a:xfrm>
            <a:off x="1443789" y="3112168"/>
            <a:ext cx="10060823" cy="2799054"/>
          </a:xfrm>
        </p:spPr>
        <p:style>
          <a:lnRef idx="1">
            <a:schemeClr val="accent2"/>
          </a:lnRef>
          <a:fillRef idx="2">
            <a:schemeClr val="accent2"/>
          </a:fillRef>
          <a:effectRef idx="1">
            <a:schemeClr val="accent2"/>
          </a:effectRef>
          <a:fontRef idx="minor">
            <a:schemeClr val="dk1"/>
          </a:fontRef>
        </p:style>
        <p:txBody>
          <a:bodyPr>
            <a:normAutofit/>
          </a:bodyPr>
          <a:lstStyle/>
          <a:p>
            <a:pPr algn="just"/>
            <a:r>
              <a:rPr lang="ru-RU" sz="2400" dirty="0" smtClean="0"/>
              <a:t>Уровни </a:t>
            </a:r>
            <a:r>
              <a:rPr lang="ru-RU" sz="2400" dirty="0"/>
              <a:t>тестостерона и </a:t>
            </a:r>
            <a:r>
              <a:rPr lang="ru-RU" sz="2400" dirty="0" err="1"/>
              <a:t>дегидроэпиандростерона</a:t>
            </a:r>
            <a:r>
              <a:rPr lang="ru-RU" sz="2400" dirty="0"/>
              <a:t> в сыворотке и 17-кетостероидов в моче, как правило, превышают возрастную норму. Костный возраст значительно опережает паспортный. </a:t>
            </a:r>
          </a:p>
        </p:txBody>
      </p:sp>
    </p:spTree>
    <p:extLst>
      <p:ext uri="{BB962C8B-B14F-4D97-AF65-F5344CB8AC3E}">
        <p14:creationId xmlns:p14="http://schemas.microsoft.com/office/powerpoint/2010/main" val="1328925127"/>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907918" y="608068"/>
            <a:ext cx="8911687" cy="1280890"/>
          </a:xfrm>
        </p:spPr>
        <p:style>
          <a:lnRef idx="0">
            <a:schemeClr val="accent5"/>
          </a:lnRef>
          <a:fillRef idx="3">
            <a:schemeClr val="accent5"/>
          </a:fillRef>
          <a:effectRef idx="3">
            <a:schemeClr val="accent5"/>
          </a:effectRef>
          <a:fontRef idx="minor">
            <a:schemeClr val="lt1"/>
          </a:fontRef>
        </p:style>
        <p:txBody>
          <a:bodyPr/>
          <a:lstStyle/>
          <a:p>
            <a:pPr algn="ctr"/>
            <a:r>
              <a:rPr lang="ru-RU" dirty="0" smtClean="0"/>
              <a:t>Неполное </a:t>
            </a:r>
            <a:r>
              <a:rPr lang="ru-RU" dirty="0"/>
              <a:t>преждевременное половое развитие</a:t>
            </a:r>
          </a:p>
        </p:txBody>
      </p:sp>
      <p:sp>
        <p:nvSpPr>
          <p:cNvPr id="3" name="Объект 2"/>
          <p:cNvSpPr>
            <a:spLocks noGrp="1"/>
          </p:cNvSpPr>
          <p:nvPr>
            <p:ph idx="1"/>
          </p:nvPr>
        </p:nvSpPr>
        <p:spPr>
          <a:xfrm>
            <a:off x="1219200" y="2695072"/>
            <a:ext cx="10289125" cy="2029033"/>
          </a:xfrm>
        </p:spPr>
        <p:style>
          <a:lnRef idx="1">
            <a:schemeClr val="accent6"/>
          </a:lnRef>
          <a:fillRef idx="3">
            <a:schemeClr val="accent6"/>
          </a:fillRef>
          <a:effectRef idx="2">
            <a:schemeClr val="accent6"/>
          </a:effectRef>
          <a:fontRef idx="minor">
            <a:schemeClr val="lt1"/>
          </a:fontRef>
        </p:style>
        <p:txBody>
          <a:bodyPr>
            <a:normAutofit/>
          </a:bodyPr>
          <a:lstStyle/>
          <a:p>
            <a:r>
              <a:rPr lang="ru-RU" sz="2400" dirty="0"/>
              <a:t>Изолированное преждевременное </a:t>
            </a:r>
            <a:r>
              <a:rPr lang="ru-RU" sz="2400" dirty="0" err="1"/>
              <a:t>телархе</a:t>
            </a:r>
            <a:r>
              <a:rPr lang="ru-RU" sz="2400" dirty="0" smtClean="0"/>
              <a:t>.</a:t>
            </a:r>
          </a:p>
          <a:p>
            <a:r>
              <a:rPr lang="ru-RU" sz="2400" dirty="0"/>
              <a:t>Изолированное преждевременное </a:t>
            </a:r>
            <a:r>
              <a:rPr lang="ru-RU" sz="2400" dirty="0" err="1"/>
              <a:t>адренархе</a:t>
            </a:r>
            <a:r>
              <a:rPr lang="ru-RU" sz="2400" dirty="0"/>
              <a:t>.</a:t>
            </a:r>
          </a:p>
        </p:txBody>
      </p:sp>
    </p:spTree>
    <p:extLst>
      <p:ext uri="{BB962C8B-B14F-4D97-AF65-F5344CB8AC3E}">
        <p14:creationId xmlns:p14="http://schemas.microsoft.com/office/powerpoint/2010/main" val="2613247117"/>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06862" y="672237"/>
            <a:ext cx="8911687" cy="1280890"/>
          </a:xfrm>
        </p:spPr>
        <p:style>
          <a:lnRef idx="3">
            <a:schemeClr val="lt1"/>
          </a:lnRef>
          <a:fillRef idx="1">
            <a:schemeClr val="accent5"/>
          </a:fillRef>
          <a:effectRef idx="1">
            <a:schemeClr val="accent5"/>
          </a:effectRef>
          <a:fontRef idx="minor">
            <a:schemeClr val="lt1"/>
          </a:fontRef>
        </p:style>
        <p:txBody>
          <a:bodyPr>
            <a:normAutofit/>
          </a:bodyPr>
          <a:lstStyle/>
          <a:p>
            <a:pPr algn="ctr"/>
            <a:r>
              <a:rPr lang="ru-RU" dirty="0"/>
              <a:t>Изолированное преждевременное </a:t>
            </a:r>
            <a:r>
              <a:rPr lang="ru-RU" dirty="0" err="1"/>
              <a:t>телархе</a:t>
            </a:r>
            <a:r>
              <a:rPr lang="ru-RU" dirty="0" smtClean="0"/>
              <a:t>.</a:t>
            </a:r>
            <a:endParaRPr lang="ru-RU" dirty="0"/>
          </a:p>
        </p:txBody>
      </p:sp>
      <p:sp>
        <p:nvSpPr>
          <p:cNvPr id="3" name="Объект 2"/>
          <p:cNvSpPr>
            <a:spLocks noGrp="1"/>
          </p:cNvSpPr>
          <p:nvPr>
            <p:ph idx="1"/>
          </p:nvPr>
        </p:nvSpPr>
        <p:spPr>
          <a:xfrm>
            <a:off x="593558" y="2133600"/>
            <a:ext cx="10911054" cy="3777622"/>
          </a:xfrm>
        </p:spPr>
        <p:style>
          <a:lnRef idx="1">
            <a:schemeClr val="accent4"/>
          </a:lnRef>
          <a:fillRef idx="3">
            <a:schemeClr val="accent4"/>
          </a:fillRef>
          <a:effectRef idx="2">
            <a:schemeClr val="accent4"/>
          </a:effectRef>
          <a:fontRef idx="minor">
            <a:schemeClr val="lt1"/>
          </a:fontRef>
        </p:style>
        <p:txBody>
          <a:bodyPr>
            <a:normAutofit/>
          </a:bodyPr>
          <a:lstStyle/>
          <a:p>
            <a:pPr marL="0" indent="0" algn="just">
              <a:buNone/>
            </a:pPr>
            <a:r>
              <a:rPr lang="ru-RU" dirty="0"/>
              <a:t>Преждевременное </a:t>
            </a:r>
            <a:r>
              <a:rPr lang="ru-RU" dirty="0" err="1"/>
              <a:t>телархе</a:t>
            </a:r>
            <a:r>
              <a:rPr lang="ru-RU" dirty="0"/>
              <a:t> чаще всего встречается у девочек младше 2 лет, но может возникать и позже, особенно после 6 лет. При осмотре и пальпации определяются увеличенные молочные железы (даже у новорожденных). Главная причина преждевременного </a:t>
            </a:r>
            <a:r>
              <a:rPr lang="ru-RU" dirty="0" err="1"/>
              <a:t>телархе</a:t>
            </a:r>
            <a:r>
              <a:rPr lang="ru-RU" dirty="0"/>
              <a:t> — постоянно повышенная секреторная активность яичников. Другие причины: периодические выбросы эстрогенов либо повышенная чувствительность молочных желез к эстрогенам. Обычно молочные железы уменьшаются до нормальных размеров в течение года, но в некоторых случаях остаются увеличенными вплоть до пубертатного периода. Прогноз при изолированном преждевременном </a:t>
            </a:r>
            <a:r>
              <a:rPr lang="ru-RU" dirty="0" err="1"/>
              <a:t>телархе</a:t>
            </a:r>
            <a:r>
              <a:rPr lang="ru-RU" dirty="0"/>
              <a:t> благоприятный, лечение не требуется. Родителям объясняют, что это преходящее состояние и вариант нормы, поэтому причин для беспокойства нет.</a:t>
            </a:r>
          </a:p>
        </p:txBody>
      </p:sp>
    </p:spTree>
    <p:extLst>
      <p:ext uri="{BB962C8B-B14F-4D97-AF65-F5344CB8AC3E}">
        <p14:creationId xmlns:p14="http://schemas.microsoft.com/office/powerpoint/2010/main" val="1668943038"/>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537093" y="688278"/>
            <a:ext cx="8911687" cy="1280890"/>
          </a:xfrm>
        </p:spPr>
        <p:style>
          <a:lnRef idx="1">
            <a:schemeClr val="accent2"/>
          </a:lnRef>
          <a:fillRef idx="2">
            <a:schemeClr val="accent2"/>
          </a:fillRef>
          <a:effectRef idx="1">
            <a:schemeClr val="accent2"/>
          </a:effectRef>
          <a:fontRef idx="minor">
            <a:schemeClr val="dk1"/>
          </a:fontRef>
        </p:style>
        <p:txBody>
          <a:bodyPr/>
          <a:lstStyle/>
          <a:p>
            <a:pPr algn="ctr"/>
            <a:r>
              <a:rPr lang="ru-RU" dirty="0"/>
              <a:t>Изолированное преждевременное </a:t>
            </a:r>
            <a:r>
              <a:rPr lang="ru-RU" dirty="0" err="1"/>
              <a:t>адренархе</a:t>
            </a:r>
            <a:r>
              <a:rPr lang="ru-RU" dirty="0"/>
              <a:t>.</a:t>
            </a:r>
          </a:p>
        </p:txBody>
      </p:sp>
      <p:sp>
        <p:nvSpPr>
          <p:cNvPr id="3" name="Объект 2"/>
          <p:cNvSpPr>
            <a:spLocks noGrp="1"/>
          </p:cNvSpPr>
          <p:nvPr>
            <p:ph idx="1"/>
          </p:nvPr>
        </p:nvSpPr>
        <p:spPr>
          <a:xfrm>
            <a:off x="481263" y="2550694"/>
            <a:ext cx="11023349" cy="3360527"/>
          </a:xfrm>
        </p:spPr>
        <p:style>
          <a:lnRef idx="0">
            <a:schemeClr val="accent1"/>
          </a:lnRef>
          <a:fillRef idx="3">
            <a:schemeClr val="accent1"/>
          </a:fillRef>
          <a:effectRef idx="3">
            <a:schemeClr val="accent1"/>
          </a:effectRef>
          <a:fontRef idx="minor">
            <a:schemeClr val="lt1"/>
          </a:fontRef>
        </p:style>
        <p:txBody>
          <a:bodyPr>
            <a:normAutofit/>
          </a:bodyPr>
          <a:lstStyle/>
          <a:p>
            <a:pPr algn="just"/>
            <a:r>
              <a:rPr lang="ru-RU" sz="2000" dirty="0"/>
              <a:t>Раннее лобковое и подмышечное </a:t>
            </a:r>
            <a:r>
              <a:rPr lang="ru-RU" sz="2000" dirty="0" err="1"/>
              <a:t>оволосение</a:t>
            </a:r>
            <a:r>
              <a:rPr lang="ru-RU" sz="2000" dirty="0"/>
              <a:t> у девочек обусловлено повышенной секрецией надпочечниковых андрогенов в </a:t>
            </a:r>
            <a:r>
              <a:rPr lang="ru-RU" sz="2000" dirty="0" err="1"/>
              <a:t>препубертатном</a:t>
            </a:r>
            <a:r>
              <a:rPr lang="ru-RU" sz="2000" dirty="0"/>
              <a:t> периоде. При изолированном преждевременном </a:t>
            </a:r>
            <a:r>
              <a:rPr lang="ru-RU" sz="2000" dirty="0" err="1"/>
              <a:t>адренархе</a:t>
            </a:r>
            <a:r>
              <a:rPr lang="ru-RU" sz="2000" dirty="0"/>
              <a:t> гиперсекреция андрогенов имеет преходящий характер, поэтому прогноз благоприятный. Лечение обычно не требуется. </a:t>
            </a:r>
            <a:r>
              <a:rPr lang="ru-RU" sz="2000" dirty="0" err="1"/>
              <a:t>Адренархе</a:t>
            </a:r>
            <a:r>
              <a:rPr lang="ru-RU" sz="2000" dirty="0"/>
              <a:t> может быть первым симптомом </a:t>
            </a:r>
            <a:r>
              <a:rPr lang="ru-RU" sz="2000" dirty="0" err="1"/>
              <a:t>изосексуального</a:t>
            </a:r>
            <a:r>
              <a:rPr lang="ru-RU" sz="2000" dirty="0"/>
              <a:t> преждевременного полового развития (вызванного избытком гонадотропных гормонов либо эстрогенов) или гетеросексуального преждевременного полового развития (вызванного </a:t>
            </a:r>
            <a:r>
              <a:rPr lang="ru-RU" sz="2000" dirty="0" err="1"/>
              <a:t>вирилизирующим</a:t>
            </a:r>
            <a:r>
              <a:rPr lang="ru-RU" sz="2000" dirty="0"/>
              <a:t> заболеванием, например врожденной гиперплазией коры надпочечников). </a:t>
            </a:r>
          </a:p>
        </p:txBody>
      </p:sp>
    </p:spTree>
    <p:extLst>
      <p:ext uri="{BB962C8B-B14F-4D97-AF65-F5344CB8AC3E}">
        <p14:creationId xmlns:p14="http://schemas.microsoft.com/office/powerpoint/2010/main" val="3791023088"/>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058779" y="2133600"/>
            <a:ext cx="10445833" cy="3777622"/>
          </a:xfrm>
        </p:spPr>
        <p:style>
          <a:lnRef idx="1">
            <a:schemeClr val="accent4"/>
          </a:lnRef>
          <a:fillRef idx="2">
            <a:schemeClr val="accent4"/>
          </a:fillRef>
          <a:effectRef idx="1">
            <a:schemeClr val="accent4"/>
          </a:effectRef>
          <a:fontRef idx="minor">
            <a:schemeClr val="dk1"/>
          </a:fontRef>
        </p:style>
        <p:txBody>
          <a:bodyPr>
            <a:normAutofit/>
          </a:bodyPr>
          <a:lstStyle/>
          <a:p>
            <a:pPr algn="just"/>
            <a:r>
              <a:rPr lang="ru-RU" sz="2000" dirty="0"/>
              <a:t>Чтобы отличить изолированное преждевременное </a:t>
            </a:r>
            <a:r>
              <a:rPr lang="ru-RU" sz="2000" dirty="0" err="1"/>
              <a:t>адренархе</a:t>
            </a:r>
            <a:r>
              <a:rPr lang="ru-RU" sz="2000" dirty="0"/>
              <a:t> от истинного или ложного преждевременного полового развития, надо оценить скорость роста ребенка и костный возраст. При преждевременном половом развитии рост значительно ускорен, а костный возраст опережает паспортный. При изолированном преждевременном </a:t>
            </a:r>
            <a:r>
              <a:rPr lang="ru-RU" sz="2000" dirty="0" err="1"/>
              <a:t>адренархе</a:t>
            </a:r>
            <a:r>
              <a:rPr lang="ru-RU" sz="2000" dirty="0"/>
              <a:t> костный возраст почти всегда соответствует паспортному. Характерные признаки </a:t>
            </a:r>
            <a:r>
              <a:rPr lang="ru-RU" sz="2000" dirty="0" err="1"/>
              <a:t>вирилизирующего</a:t>
            </a:r>
            <a:r>
              <a:rPr lang="ru-RU" sz="2000" dirty="0"/>
              <a:t> заболевания: угри, жирная кожа, гипертрофия клитора, чрезмерное развитие мускулатуры. Без лечения все эти симптомы сохраняются, а в пубертатном периоде к ним присоединяются гирсутизм и аменорея. </a:t>
            </a:r>
          </a:p>
        </p:txBody>
      </p:sp>
    </p:spTree>
    <p:extLst>
      <p:ext uri="{BB962C8B-B14F-4D97-AF65-F5344CB8AC3E}">
        <p14:creationId xmlns:p14="http://schemas.microsoft.com/office/powerpoint/2010/main" val="229510594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2">
            <a:schemeClr val="accent5">
              <a:shade val="50000"/>
            </a:schemeClr>
          </a:lnRef>
          <a:fillRef idx="1">
            <a:schemeClr val="accent5"/>
          </a:fillRef>
          <a:effectRef idx="0">
            <a:schemeClr val="accent5"/>
          </a:effectRef>
          <a:fontRef idx="minor">
            <a:schemeClr val="lt1"/>
          </a:fontRef>
        </p:style>
        <p:txBody>
          <a:bodyPr>
            <a:normAutofit fontScale="90000"/>
          </a:bodyPr>
          <a:lstStyle/>
          <a:p>
            <a:pPr algn="ctr"/>
            <a:r>
              <a:rPr lang="ru-RU" dirty="0"/>
              <a:t>Заболевания, сопровождающиеся преждевременным половым развитием</a:t>
            </a:r>
          </a:p>
        </p:txBody>
      </p:sp>
      <p:sp>
        <p:nvSpPr>
          <p:cNvPr id="3" name="Объект 2"/>
          <p:cNvSpPr>
            <a:spLocks noGrp="1"/>
          </p:cNvSpPr>
          <p:nvPr>
            <p:ph idx="1"/>
          </p:nvPr>
        </p:nvSpPr>
        <p:spPr>
          <a:xfrm>
            <a:off x="2589212" y="2646946"/>
            <a:ext cx="8915400" cy="3264275"/>
          </a:xfrm>
        </p:spPr>
        <p:style>
          <a:lnRef idx="3">
            <a:schemeClr val="lt1"/>
          </a:lnRef>
          <a:fillRef idx="1">
            <a:schemeClr val="accent3"/>
          </a:fillRef>
          <a:effectRef idx="1">
            <a:schemeClr val="accent3"/>
          </a:effectRef>
          <a:fontRef idx="minor">
            <a:schemeClr val="lt1"/>
          </a:fontRef>
        </p:style>
        <p:txBody>
          <a:bodyPr>
            <a:normAutofit/>
          </a:bodyPr>
          <a:lstStyle/>
          <a:p>
            <a:r>
              <a:rPr lang="ru-RU" sz="2400" dirty="0"/>
              <a:t>Кисты </a:t>
            </a:r>
            <a:r>
              <a:rPr lang="ru-RU" sz="2400" dirty="0" smtClean="0"/>
              <a:t>яичников</a:t>
            </a:r>
          </a:p>
          <a:p>
            <a:r>
              <a:rPr lang="ru-RU" sz="2400" dirty="0"/>
              <a:t>Первичный гипотиреоз</a:t>
            </a:r>
            <a:r>
              <a:rPr lang="ru-RU" sz="2400" dirty="0" smtClean="0"/>
              <a:t>.</a:t>
            </a:r>
          </a:p>
          <a:p>
            <a:r>
              <a:rPr lang="ru-RU" sz="2400" dirty="0"/>
              <a:t>Синдром </a:t>
            </a:r>
            <a:r>
              <a:rPr lang="ru-RU" sz="2400" dirty="0" smtClean="0"/>
              <a:t>Мак-</a:t>
            </a:r>
            <a:r>
              <a:rPr lang="ru-RU" sz="2400" dirty="0" err="1" smtClean="0"/>
              <a:t>Кьюна</a:t>
            </a:r>
            <a:r>
              <a:rPr lang="ru-RU" sz="2400" dirty="0" smtClean="0"/>
              <a:t>—Олбрайта</a:t>
            </a:r>
          </a:p>
          <a:p>
            <a:r>
              <a:rPr lang="ru-RU" sz="2400" dirty="0"/>
              <a:t>Синдром Рассела—</a:t>
            </a:r>
            <a:r>
              <a:rPr lang="ru-RU" sz="2400" dirty="0" err="1"/>
              <a:t>Сильвера</a:t>
            </a:r>
            <a:r>
              <a:rPr lang="ru-RU" sz="2400" dirty="0"/>
              <a:t>.</a:t>
            </a:r>
          </a:p>
        </p:txBody>
      </p:sp>
    </p:spTree>
    <p:extLst>
      <p:ext uri="{BB962C8B-B14F-4D97-AF65-F5344CB8AC3E}">
        <p14:creationId xmlns:p14="http://schemas.microsoft.com/office/powerpoint/2010/main" val="65931995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915932"/>
          </a:xfrm>
        </p:spPr>
        <p:style>
          <a:lnRef idx="2">
            <a:schemeClr val="accent4">
              <a:shade val="50000"/>
            </a:schemeClr>
          </a:lnRef>
          <a:fillRef idx="1">
            <a:schemeClr val="accent4"/>
          </a:fillRef>
          <a:effectRef idx="0">
            <a:schemeClr val="accent4"/>
          </a:effectRef>
          <a:fontRef idx="minor">
            <a:schemeClr val="lt1"/>
          </a:fontRef>
        </p:style>
        <p:txBody>
          <a:bodyPr/>
          <a:lstStyle/>
          <a:p>
            <a:pPr algn="ctr"/>
            <a:r>
              <a:rPr lang="ru-RU" dirty="0"/>
              <a:t>Кисты яичников</a:t>
            </a:r>
          </a:p>
        </p:txBody>
      </p:sp>
      <p:sp>
        <p:nvSpPr>
          <p:cNvPr id="3" name="Объект 2"/>
          <p:cNvSpPr>
            <a:spLocks noGrp="1"/>
          </p:cNvSpPr>
          <p:nvPr>
            <p:ph idx="1"/>
          </p:nvPr>
        </p:nvSpPr>
        <p:spPr>
          <a:xfrm>
            <a:off x="850232" y="2133600"/>
            <a:ext cx="10654380" cy="3777622"/>
          </a:xfrm>
        </p:spPr>
        <p:style>
          <a:lnRef idx="1">
            <a:schemeClr val="accent4"/>
          </a:lnRef>
          <a:fillRef idx="2">
            <a:schemeClr val="accent4"/>
          </a:fillRef>
          <a:effectRef idx="1">
            <a:schemeClr val="accent4"/>
          </a:effectRef>
          <a:fontRef idx="minor">
            <a:schemeClr val="dk1"/>
          </a:fontRef>
        </p:style>
        <p:txBody>
          <a:bodyPr>
            <a:normAutofit/>
          </a:bodyPr>
          <a:lstStyle/>
          <a:p>
            <a:pPr algn="just"/>
            <a:r>
              <a:rPr lang="ru-RU" sz="2000" dirty="0"/>
              <a:t>могут быть причиной истинного преждевременного полового развития и преждевременного </a:t>
            </a:r>
            <a:r>
              <a:rPr lang="ru-RU" sz="2000" dirty="0" err="1"/>
              <a:t>телархе</a:t>
            </a:r>
            <a:r>
              <a:rPr lang="ru-RU" sz="2000" dirty="0"/>
              <a:t>. Кисты яичников нередко обнаруживают и у здоровых девочек </a:t>
            </a:r>
            <a:r>
              <a:rPr lang="ru-RU" sz="2000" dirty="0" err="1"/>
              <a:t>препубертатного</a:t>
            </a:r>
            <a:r>
              <a:rPr lang="ru-RU" sz="2000" dirty="0"/>
              <a:t> возраста</a:t>
            </a:r>
            <a:r>
              <a:rPr lang="ru-RU" sz="2000" dirty="0" smtClean="0"/>
              <a:t>.</a:t>
            </a:r>
          </a:p>
          <a:p>
            <a:pPr marL="0" indent="0" algn="ctr">
              <a:buNone/>
            </a:pPr>
            <a:r>
              <a:rPr lang="ru-RU" sz="2000" b="1" dirty="0" smtClean="0"/>
              <a:t> </a:t>
            </a:r>
          </a:p>
          <a:p>
            <a:pPr algn="just"/>
            <a:r>
              <a:rPr lang="ru-RU" sz="2000" dirty="0" smtClean="0"/>
              <a:t>Кисты </a:t>
            </a:r>
            <a:r>
              <a:rPr lang="ru-RU" sz="2000" dirty="0"/>
              <a:t>яичника обнаруживают при УЗИ малого таза. В большинстве случаев кисты самопроизвольно регрессируют, даже при истинном преждевременном половом развитии. Обычно при повторном УЗИ (через 2—3 </a:t>
            </a:r>
            <a:r>
              <a:rPr lang="ru-RU" sz="2000" dirty="0" err="1"/>
              <a:t>мес</a:t>
            </a:r>
            <a:r>
              <a:rPr lang="ru-RU" sz="2000" dirty="0"/>
              <a:t>) выясняется, что киста уменьшилась и не требует лечения. Поэтому кисту удаляют только при разрыве или </a:t>
            </a:r>
            <a:r>
              <a:rPr lang="ru-RU" sz="2000" dirty="0" err="1"/>
              <a:t>перекруте</a:t>
            </a:r>
            <a:r>
              <a:rPr lang="ru-RU" sz="2000" dirty="0"/>
              <a:t> ножки.</a:t>
            </a:r>
          </a:p>
        </p:txBody>
      </p:sp>
    </p:spTree>
    <p:extLst>
      <p:ext uri="{BB962C8B-B14F-4D97-AF65-F5344CB8AC3E}">
        <p14:creationId xmlns:p14="http://schemas.microsoft.com/office/powerpoint/2010/main" val="415179163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32547" y="624110"/>
            <a:ext cx="9772065" cy="1541574"/>
          </a:xfrm>
        </p:spPr>
        <p:style>
          <a:lnRef idx="0">
            <a:schemeClr val="accent4"/>
          </a:lnRef>
          <a:fillRef idx="3">
            <a:schemeClr val="accent4"/>
          </a:fillRef>
          <a:effectRef idx="3">
            <a:schemeClr val="accent4"/>
          </a:effectRef>
          <a:fontRef idx="minor">
            <a:schemeClr val="lt1"/>
          </a:fontRef>
        </p:style>
        <p:txBody>
          <a:bodyPr>
            <a:normAutofit fontScale="90000"/>
          </a:bodyPr>
          <a:lstStyle/>
          <a:p>
            <a:pPr algn="ctr"/>
            <a:r>
              <a:rPr lang="ru-RU" sz="2400" dirty="0"/>
              <a:t>Первичный гипотиреоз. Согласно нашим наблюдениям, первичный гипотиреоз и преждевременное половое развитие сочетаются очень редко. Другие авторы, напротив, полагают, что это достаточно распространенное сочетание. </a:t>
            </a:r>
          </a:p>
        </p:txBody>
      </p:sp>
      <p:sp>
        <p:nvSpPr>
          <p:cNvPr id="3" name="Объект 2"/>
          <p:cNvSpPr>
            <a:spLocks noGrp="1"/>
          </p:cNvSpPr>
          <p:nvPr>
            <p:ph idx="1"/>
          </p:nvPr>
        </p:nvSpPr>
        <p:spPr>
          <a:xfrm>
            <a:off x="1122948" y="2582779"/>
            <a:ext cx="10684042" cy="3777622"/>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ctr">
              <a:buNone/>
            </a:pPr>
            <a:r>
              <a:rPr lang="ru-RU" sz="2200" dirty="0"/>
              <a:t>Клиническая картина. </a:t>
            </a:r>
            <a:endParaRPr lang="ru-RU" sz="2200" dirty="0" smtClean="0"/>
          </a:p>
          <a:p>
            <a:pPr marL="0" indent="0" algn="just">
              <a:buNone/>
            </a:pPr>
            <a:r>
              <a:rPr lang="ru-RU" sz="2200" dirty="0" smtClean="0"/>
              <a:t>При </a:t>
            </a:r>
            <a:r>
              <a:rPr lang="ru-RU" sz="2200" dirty="0"/>
              <a:t>первичном гипотиреозе преждевременное половое развитие проявляется только увеличением молочных желез и изредка — </a:t>
            </a:r>
            <a:r>
              <a:rPr lang="ru-RU" sz="2200" dirty="0" err="1"/>
              <a:t>галактореей</a:t>
            </a:r>
            <a:r>
              <a:rPr lang="ru-RU" sz="2200" dirty="0"/>
              <a:t>. Преждевременное </a:t>
            </a:r>
            <a:r>
              <a:rPr lang="ru-RU" sz="2200" dirty="0" err="1"/>
              <a:t>адренархе</a:t>
            </a:r>
            <a:r>
              <a:rPr lang="ru-RU" sz="2200" dirty="0"/>
              <a:t> и ускорение роста отсутствуют. Часто выявляют поликистозные яичники. </a:t>
            </a:r>
            <a:endParaRPr lang="ru-RU" sz="2200" dirty="0" smtClean="0"/>
          </a:p>
          <a:p>
            <a:pPr marL="0" indent="0">
              <a:buNone/>
            </a:pPr>
            <a:r>
              <a:rPr lang="ru-RU" sz="2200" dirty="0" smtClean="0"/>
              <a:t>Лечение </a:t>
            </a:r>
            <a:r>
              <a:rPr lang="ru-RU" sz="2200" dirty="0"/>
              <a:t>гипотиреоза </a:t>
            </a:r>
            <a:r>
              <a:rPr lang="ru-RU" sz="2200" dirty="0" err="1"/>
              <a:t>тиреоидными</a:t>
            </a:r>
            <a:r>
              <a:rPr lang="ru-RU" sz="2200" dirty="0"/>
              <a:t> гормонами нормализует уровень ТТГ и половое развитие. Если кисты яичников не рассасываются самопроизвольно, показано лечение </a:t>
            </a:r>
            <a:r>
              <a:rPr lang="ru-RU" sz="2200" dirty="0" err="1"/>
              <a:t>медроксипрогестероном</a:t>
            </a:r>
            <a:r>
              <a:rPr lang="ru-RU" sz="2200" dirty="0"/>
              <a:t>.</a:t>
            </a:r>
          </a:p>
        </p:txBody>
      </p:sp>
    </p:spTree>
    <p:extLst>
      <p:ext uri="{BB962C8B-B14F-4D97-AF65-F5344CB8AC3E}">
        <p14:creationId xmlns:p14="http://schemas.microsoft.com/office/powerpoint/2010/main" val="345618421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755511"/>
          </a:xfrm>
        </p:spPr>
        <p:style>
          <a:lnRef idx="2">
            <a:schemeClr val="accent3">
              <a:shade val="50000"/>
            </a:schemeClr>
          </a:lnRef>
          <a:fillRef idx="1">
            <a:schemeClr val="accent3"/>
          </a:fillRef>
          <a:effectRef idx="0">
            <a:schemeClr val="accent3"/>
          </a:effectRef>
          <a:fontRef idx="minor">
            <a:schemeClr val="lt1"/>
          </a:fontRef>
        </p:style>
        <p:txBody>
          <a:bodyPr/>
          <a:lstStyle/>
          <a:p>
            <a:r>
              <a:rPr lang="ru-RU" dirty="0"/>
              <a:t>Синдром Мак-</a:t>
            </a:r>
            <a:r>
              <a:rPr lang="ru-RU" dirty="0" err="1"/>
              <a:t>Кьюна</a:t>
            </a:r>
            <a:r>
              <a:rPr lang="ru-RU" dirty="0"/>
              <a:t>—Олбрайта</a:t>
            </a:r>
          </a:p>
        </p:txBody>
      </p:sp>
      <p:sp>
        <p:nvSpPr>
          <p:cNvPr id="3" name="Объект 2"/>
          <p:cNvSpPr>
            <a:spLocks noGrp="1"/>
          </p:cNvSpPr>
          <p:nvPr>
            <p:ph idx="1"/>
          </p:nvPr>
        </p:nvSpPr>
        <p:spPr>
          <a:xfrm>
            <a:off x="888748" y="2005262"/>
            <a:ext cx="10615863" cy="4058653"/>
          </a:xfrm>
        </p:spPr>
        <p:style>
          <a:lnRef idx="1">
            <a:schemeClr val="accent2"/>
          </a:lnRef>
          <a:fillRef idx="3">
            <a:schemeClr val="accent2"/>
          </a:fillRef>
          <a:effectRef idx="2">
            <a:schemeClr val="accent2"/>
          </a:effectRef>
          <a:fontRef idx="minor">
            <a:schemeClr val="lt1"/>
          </a:fontRef>
        </p:style>
        <p:txBody>
          <a:bodyPr>
            <a:noAutofit/>
          </a:bodyPr>
          <a:lstStyle/>
          <a:p>
            <a:pPr marL="0" indent="0" algn="ctr">
              <a:buNone/>
            </a:pPr>
            <a:r>
              <a:rPr lang="ru-RU" sz="2400" dirty="0"/>
              <a:t>Клиническая картина. </a:t>
            </a:r>
            <a:endParaRPr lang="ru-RU" sz="2400" dirty="0" smtClean="0"/>
          </a:p>
          <a:p>
            <a:pPr marL="0" indent="0" algn="just">
              <a:buNone/>
            </a:pPr>
            <a:r>
              <a:rPr lang="ru-RU" sz="2400" dirty="0" smtClean="0"/>
              <a:t>Главные </a:t>
            </a:r>
            <a:r>
              <a:rPr lang="ru-RU" sz="2400" dirty="0"/>
              <a:t>компоненты синдрома: преждевременное половое развитие; светло-коричневая пятнистая пигментация кожи, напоминающая географическую карту; </a:t>
            </a:r>
            <a:r>
              <a:rPr lang="ru-RU" sz="2400" dirty="0" err="1"/>
              <a:t>полиоссальная</a:t>
            </a:r>
            <a:r>
              <a:rPr lang="ru-RU" sz="2400" dirty="0"/>
              <a:t> фиброзная остеодисплазия. Могут встречаться и другие эндокринные заболевания: тиреотоксикоз, синдром </a:t>
            </a:r>
            <a:r>
              <a:rPr lang="ru-RU" sz="2400" dirty="0" err="1"/>
              <a:t>Кушинга</a:t>
            </a:r>
            <a:r>
              <a:rPr lang="ru-RU" sz="2400" dirty="0"/>
              <a:t>, акромегалия. Преждевременное половое развитие при синдроме Мак-</a:t>
            </a:r>
            <a:r>
              <a:rPr lang="ru-RU" sz="2400" dirty="0" err="1"/>
              <a:t>Кьюна</a:t>
            </a:r>
            <a:r>
              <a:rPr lang="ru-RU" sz="2400" dirty="0"/>
              <a:t>—Олбрайта начинается позже и протекает медленнее, чем другие формы преждевременного полового развития.</a:t>
            </a:r>
          </a:p>
        </p:txBody>
      </p:sp>
    </p:spTree>
    <p:extLst>
      <p:ext uri="{BB962C8B-B14F-4D97-AF65-F5344CB8AC3E}">
        <p14:creationId xmlns:p14="http://schemas.microsoft.com/office/powerpoint/2010/main" val="234537118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89212" y="852710"/>
            <a:ext cx="8911687" cy="687332"/>
          </a:xfrm>
        </p:spPr>
        <p:style>
          <a:lnRef idx="1">
            <a:schemeClr val="accent2"/>
          </a:lnRef>
          <a:fillRef idx="2">
            <a:schemeClr val="accent2"/>
          </a:fillRef>
          <a:effectRef idx="1">
            <a:schemeClr val="accent2"/>
          </a:effectRef>
          <a:fontRef idx="minor">
            <a:schemeClr val="dk1"/>
          </a:fontRef>
        </p:style>
        <p:txBody>
          <a:bodyPr/>
          <a:lstStyle/>
          <a:p>
            <a:pPr algn="ctr"/>
            <a:r>
              <a:rPr lang="ru-RU" dirty="0"/>
              <a:t>Лечение.</a:t>
            </a:r>
          </a:p>
        </p:txBody>
      </p:sp>
      <p:sp>
        <p:nvSpPr>
          <p:cNvPr id="3" name="Объект 2"/>
          <p:cNvSpPr>
            <a:spLocks noGrp="1"/>
          </p:cNvSpPr>
          <p:nvPr>
            <p:ph idx="1"/>
          </p:nvPr>
        </p:nvSpPr>
        <p:spPr>
          <a:xfrm>
            <a:off x="1203158" y="2133600"/>
            <a:ext cx="10301454" cy="3777622"/>
          </a:xfrm>
        </p:spPr>
        <p:style>
          <a:lnRef idx="1">
            <a:schemeClr val="accent1"/>
          </a:lnRef>
          <a:fillRef idx="2">
            <a:schemeClr val="accent1"/>
          </a:fillRef>
          <a:effectRef idx="1">
            <a:schemeClr val="accent1"/>
          </a:effectRef>
          <a:fontRef idx="minor">
            <a:schemeClr val="dk1"/>
          </a:fontRef>
        </p:style>
        <p:txBody>
          <a:bodyPr>
            <a:normAutofit/>
          </a:bodyPr>
          <a:lstStyle/>
          <a:p>
            <a:pPr algn="just"/>
            <a:r>
              <a:rPr lang="ru-RU" sz="2400" dirty="0"/>
              <a:t>Этиологические методы терапии не разработаны. Применение аналогов </a:t>
            </a:r>
            <a:r>
              <a:rPr lang="ru-RU" sz="2400" dirty="0" err="1"/>
              <a:t>гонадолиберина</a:t>
            </a:r>
            <a:r>
              <a:rPr lang="ru-RU" sz="2400" dirty="0"/>
              <a:t> бессмысленно, поскольку секреция эстрогенов не связана с избытком гонадотропных гормонов. Поэтому для лечения преждевременного полового развития используют </a:t>
            </a:r>
            <a:r>
              <a:rPr lang="ru-RU" sz="2400" dirty="0" err="1"/>
              <a:t>медроксипрогестерона</a:t>
            </a:r>
            <a:r>
              <a:rPr lang="ru-RU" sz="2400" dirty="0"/>
              <a:t> ацетат. При тяжелом поражении костей этот препарат применяют с осторожностью, так как он вызывает </a:t>
            </a:r>
            <a:r>
              <a:rPr lang="ru-RU" sz="2400" dirty="0" err="1"/>
              <a:t>гипокальциемию</a:t>
            </a:r>
            <a:r>
              <a:rPr lang="ru-RU" sz="2400" dirty="0"/>
              <a:t>.</a:t>
            </a:r>
          </a:p>
        </p:txBody>
      </p:sp>
    </p:spTree>
    <p:extLst>
      <p:ext uri="{BB962C8B-B14F-4D97-AF65-F5344CB8AC3E}">
        <p14:creationId xmlns:p14="http://schemas.microsoft.com/office/powerpoint/2010/main" val="342382035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851764"/>
          </a:xfrm>
        </p:spPr>
        <p:style>
          <a:lnRef idx="2">
            <a:schemeClr val="accent6">
              <a:shade val="50000"/>
            </a:schemeClr>
          </a:lnRef>
          <a:fillRef idx="1">
            <a:schemeClr val="accent6"/>
          </a:fillRef>
          <a:effectRef idx="0">
            <a:schemeClr val="accent6"/>
          </a:effectRef>
          <a:fontRef idx="minor">
            <a:schemeClr val="lt1"/>
          </a:fontRef>
        </p:style>
        <p:txBody>
          <a:bodyPr/>
          <a:lstStyle/>
          <a:p>
            <a:pPr algn="ctr"/>
            <a:r>
              <a:rPr lang="ru-RU" dirty="0"/>
              <a:t>Синдром Рассела—</a:t>
            </a:r>
            <a:r>
              <a:rPr lang="ru-RU" dirty="0" err="1"/>
              <a:t>Сильвера</a:t>
            </a:r>
            <a:r>
              <a:rPr lang="ru-RU" dirty="0"/>
              <a:t>.</a:t>
            </a:r>
          </a:p>
        </p:txBody>
      </p:sp>
      <p:sp>
        <p:nvSpPr>
          <p:cNvPr id="3" name="Объект 2"/>
          <p:cNvSpPr>
            <a:spLocks noGrp="1"/>
          </p:cNvSpPr>
          <p:nvPr>
            <p:ph idx="1"/>
          </p:nvPr>
        </p:nvSpPr>
        <p:spPr>
          <a:xfrm>
            <a:off x="978568" y="2133600"/>
            <a:ext cx="10526044" cy="2807368"/>
          </a:xfrm>
        </p:spPr>
        <p:style>
          <a:lnRef idx="0">
            <a:schemeClr val="accent2"/>
          </a:lnRef>
          <a:fillRef idx="3">
            <a:schemeClr val="accent2"/>
          </a:fillRef>
          <a:effectRef idx="3">
            <a:schemeClr val="accent2"/>
          </a:effectRef>
          <a:fontRef idx="minor">
            <a:schemeClr val="lt1"/>
          </a:fontRef>
        </p:style>
        <p:txBody>
          <a:bodyPr>
            <a:normAutofit/>
          </a:bodyPr>
          <a:lstStyle/>
          <a:p>
            <a:pPr marL="0" indent="0" algn="just">
              <a:buNone/>
            </a:pPr>
            <a:r>
              <a:rPr lang="ru-RU" sz="2000" dirty="0"/>
              <a:t>Это врожденное заболевание, характеризующееся внутриутробной задержкой развития, поздним закрытием большого родничка и нарушениями формирования скелета в раннем детском возрасте. Причина преждевременного полового развития — избыток гонадотропных гормонов. У больных своеобразное треугольное лицо, рост не превышает 155 см, нередко наблюдается асимметрия туловища и конечностей. Поскольку преждевременное половое развитие начинается относительно поздно (в 5—6 лет), лечение аналогами </a:t>
            </a:r>
            <a:r>
              <a:rPr lang="ru-RU" sz="2000" dirty="0" err="1"/>
              <a:t>гонадолиберина</a:t>
            </a:r>
            <a:r>
              <a:rPr lang="ru-RU" sz="2000" dirty="0"/>
              <a:t> нецелесообразно. </a:t>
            </a:r>
          </a:p>
        </p:txBody>
      </p:sp>
    </p:spTree>
    <p:extLst>
      <p:ext uri="{BB962C8B-B14F-4D97-AF65-F5344CB8AC3E}">
        <p14:creationId xmlns:p14="http://schemas.microsoft.com/office/powerpoint/2010/main" val="2587727796"/>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84421" y="224589"/>
            <a:ext cx="10266947" cy="1680411"/>
          </a:xfrm>
        </p:spPr>
        <p:style>
          <a:lnRef idx="2">
            <a:schemeClr val="accent2">
              <a:shade val="50000"/>
            </a:schemeClr>
          </a:lnRef>
          <a:fillRef idx="1">
            <a:schemeClr val="accent2"/>
          </a:fillRef>
          <a:effectRef idx="0">
            <a:schemeClr val="accent2"/>
          </a:effectRef>
          <a:fontRef idx="minor">
            <a:schemeClr val="lt1"/>
          </a:fontRef>
        </p:style>
        <p:txBody>
          <a:bodyPr>
            <a:noAutofit/>
          </a:bodyPr>
          <a:lstStyle/>
          <a:p>
            <a:pPr algn="just"/>
            <a:r>
              <a:rPr lang="ru-RU" sz="2000" dirty="0"/>
              <a:t>Обнаружено только преждевременное увеличение молочных желез либо преждевременное лобковое или подмышечное </a:t>
            </a:r>
            <a:r>
              <a:rPr lang="ru-RU" sz="2000" dirty="0" err="1"/>
              <a:t>оволосение</a:t>
            </a:r>
            <a:r>
              <a:rPr lang="ru-RU" sz="2000" dirty="0"/>
              <a:t>. Следует заподозрить изолированное преждевременное </a:t>
            </a:r>
            <a:r>
              <a:rPr lang="ru-RU" sz="2000" dirty="0" err="1"/>
              <a:t>телархе</a:t>
            </a:r>
            <a:r>
              <a:rPr lang="ru-RU" sz="2000" dirty="0"/>
              <a:t> либо изолированное преждевременное </a:t>
            </a:r>
            <a:r>
              <a:rPr lang="ru-RU" sz="2000" dirty="0" err="1"/>
              <a:t>адренархе</a:t>
            </a:r>
            <a:r>
              <a:rPr lang="ru-RU" sz="2000" dirty="0"/>
              <a:t> и исключить преждевременное половое развитие.</a:t>
            </a:r>
          </a:p>
        </p:txBody>
      </p:sp>
      <p:sp>
        <p:nvSpPr>
          <p:cNvPr id="3" name="Объект 2"/>
          <p:cNvSpPr>
            <a:spLocks noGrp="1"/>
          </p:cNvSpPr>
          <p:nvPr>
            <p:ph idx="1"/>
          </p:nvPr>
        </p:nvSpPr>
        <p:spPr>
          <a:xfrm>
            <a:off x="1026696" y="2743200"/>
            <a:ext cx="10477916" cy="3168022"/>
          </a:xfrm>
        </p:spPr>
        <p:style>
          <a:lnRef idx="1">
            <a:schemeClr val="accent4"/>
          </a:lnRef>
          <a:fillRef idx="2">
            <a:schemeClr val="accent4"/>
          </a:fillRef>
          <a:effectRef idx="1">
            <a:schemeClr val="accent4"/>
          </a:effectRef>
          <a:fontRef idx="minor">
            <a:schemeClr val="dk1"/>
          </a:fontRef>
        </p:style>
        <p:txBody>
          <a:bodyPr>
            <a:normAutofit/>
          </a:bodyPr>
          <a:lstStyle/>
          <a:p>
            <a:pPr algn="just"/>
            <a:r>
              <a:rPr lang="ru-RU" sz="2000" dirty="0"/>
              <a:t>1. При сборе анамнеза выясняют, когда родители впервые заметили увеличение молочных желез (например, сразу после рождения). Нужно узнать, не получала ли девочка или ее мать половые гормоны или гонадотропные гормоны. </a:t>
            </a:r>
            <a:endParaRPr lang="ru-RU" sz="2000" dirty="0" smtClean="0"/>
          </a:p>
          <a:p>
            <a:pPr algn="just"/>
            <a:r>
              <a:rPr lang="ru-RU" sz="2000" dirty="0" smtClean="0"/>
              <a:t>2</a:t>
            </a:r>
            <a:r>
              <a:rPr lang="ru-RU" sz="2000" dirty="0"/>
              <a:t>. Если ускорения роста нет (показатели роста сохраняются на уровне одного и того же </a:t>
            </a:r>
            <a:r>
              <a:rPr lang="ru-RU" sz="2000" dirty="0" err="1"/>
              <a:t>процентиля</a:t>
            </a:r>
            <a:r>
              <a:rPr lang="ru-RU" sz="2000" dirty="0"/>
              <a:t> для данного возраста), дальнейшее обследование не требуется. Однако необходимо следить за развитием молочных желез и </a:t>
            </a:r>
            <a:r>
              <a:rPr lang="ru-RU" sz="2000" dirty="0" err="1"/>
              <a:t>оволосения</a:t>
            </a:r>
            <a:r>
              <a:rPr lang="ru-RU" sz="2000" dirty="0"/>
              <a:t>, появлением других признаков полового созревания и скоростью роста. </a:t>
            </a:r>
          </a:p>
        </p:txBody>
      </p:sp>
    </p:spTree>
    <p:extLst>
      <p:ext uri="{BB962C8B-B14F-4D97-AF65-F5344CB8AC3E}">
        <p14:creationId xmlns:p14="http://schemas.microsoft.com/office/powerpoint/2010/main" val="392198820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1267326" y="2133600"/>
            <a:ext cx="10237286" cy="3777622"/>
          </a:xfrm>
        </p:spPr>
        <p:style>
          <a:lnRef idx="1">
            <a:schemeClr val="accent4"/>
          </a:lnRef>
          <a:fillRef idx="2">
            <a:schemeClr val="accent4"/>
          </a:fillRef>
          <a:effectRef idx="1">
            <a:schemeClr val="accent4"/>
          </a:effectRef>
          <a:fontRef idx="minor">
            <a:schemeClr val="dk1"/>
          </a:fontRef>
        </p:style>
        <p:txBody>
          <a:bodyPr>
            <a:normAutofit/>
          </a:bodyPr>
          <a:lstStyle/>
          <a:p>
            <a:r>
              <a:rPr lang="ru-RU" sz="2400" dirty="0"/>
              <a:t>3. Если у девочки с ускоренным развитием молочных желез рост несколько превышает возрастную норму, а как она росла раньше — неизвестно, определяют костный возраст по рентгенограмме левой кисти и запястья. При изолированном преждевременном </a:t>
            </a:r>
            <a:r>
              <a:rPr lang="ru-RU" sz="2400" dirty="0" err="1"/>
              <a:t>телархе</a:t>
            </a:r>
            <a:r>
              <a:rPr lang="ru-RU" sz="2400" dirty="0"/>
              <a:t> и изолированном преждевременном </a:t>
            </a:r>
            <a:r>
              <a:rPr lang="ru-RU" sz="2400" dirty="0" err="1"/>
              <a:t>адренархе</a:t>
            </a:r>
            <a:r>
              <a:rPr lang="ru-RU" sz="2400" dirty="0"/>
              <a:t> костный возраст соответствует паспортному, а при преждевременном половом развитии опережает его. </a:t>
            </a:r>
          </a:p>
        </p:txBody>
      </p:sp>
    </p:spTree>
    <p:extLst>
      <p:ext uri="{BB962C8B-B14F-4D97-AF65-F5344CB8AC3E}">
        <p14:creationId xmlns:p14="http://schemas.microsoft.com/office/powerpoint/2010/main" val="99520671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 y="0"/>
            <a:ext cx="12192000" cy="6858000"/>
          </a:xfrm>
        </p:spPr>
        <p:style>
          <a:lnRef idx="0">
            <a:schemeClr val="accent6"/>
          </a:lnRef>
          <a:fillRef idx="3">
            <a:schemeClr val="accent6"/>
          </a:fillRef>
          <a:effectRef idx="3">
            <a:schemeClr val="accent6"/>
          </a:effectRef>
          <a:fontRef idx="minor">
            <a:schemeClr val="lt1"/>
          </a:fontRef>
        </p:style>
        <p:txBody>
          <a:bodyPr>
            <a:noAutofit/>
          </a:bodyPr>
          <a:lstStyle/>
          <a:p>
            <a:pPr marL="0" indent="0" algn="just">
              <a:buNone/>
            </a:pPr>
            <a:r>
              <a:rPr lang="ru-RU" sz="2400" dirty="0"/>
              <a:t>4. Чтобы отличить изолированное преждевременное </a:t>
            </a:r>
            <a:r>
              <a:rPr lang="ru-RU" sz="2400" dirty="0" err="1"/>
              <a:t>телархе</a:t>
            </a:r>
            <a:r>
              <a:rPr lang="ru-RU" sz="2400" dirty="0"/>
              <a:t> от преждевременного полового развития, оценивают секрецию эстрогенов и их действие на слизистую влагалища. Для этого измеряют уровень </a:t>
            </a:r>
            <a:r>
              <a:rPr lang="ru-RU" sz="2400" dirty="0" err="1"/>
              <a:t>эстрадиола</a:t>
            </a:r>
            <a:r>
              <a:rPr lang="ru-RU" sz="2400" dirty="0"/>
              <a:t> в сыворотке или </a:t>
            </a:r>
            <a:r>
              <a:rPr lang="ru-RU" sz="2400" dirty="0" smtClean="0"/>
              <a:t>плазме исследуют </a:t>
            </a:r>
            <a:r>
              <a:rPr lang="ru-RU" sz="2400" dirty="0"/>
              <a:t>мазок из преддверия влагалища. Мазок берут ватным тампоном либо промывают преддверие влагалища теплым физиологическим раствором и берут аспират. Нельзя брать мазок или аспират из влагалища. Мазок или аспират наносят на предметное стекло, подсушивают и фиксируют спиртом. Эффект эстрогенов оценивают по соотношению базальных, промежуточных и поверхностных эпителиальных клеток. Чем больше поверхностных и чем меньше базальных клеток, тем сильнее эффект эстрогенов. При преждевременном </a:t>
            </a:r>
            <a:r>
              <a:rPr lang="ru-RU" sz="2400" dirty="0" err="1"/>
              <a:t>телархе</a:t>
            </a:r>
            <a:r>
              <a:rPr lang="ru-RU" sz="2400" dirty="0"/>
              <a:t> уровень </a:t>
            </a:r>
            <a:r>
              <a:rPr lang="ru-RU" sz="2400" dirty="0" err="1"/>
              <a:t>эстрадиола</a:t>
            </a:r>
            <a:r>
              <a:rPr lang="ru-RU" sz="2400" dirty="0"/>
              <a:t> соответствует </a:t>
            </a:r>
            <a:r>
              <a:rPr lang="ru-RU" sz="2400" dirty="0" err="1"/>
              <a:t>препубертатному</a:t>
            </a:r>
            <a:r>
              <a:rPr lang="ru-RU" sz="2400" dirty="0"/>
              <a:t> периоду или слегка повышен; в мазке преобладают базальные клетки. При преждевременном половом развитии уровень </a:t>
            </a:r>
            <a:r>
              <a:rPr lang="ru-RU" sz="2400" dirty="0" err="1"/>
              <a:t>эстрадиола</a:t>
            </a:r>
            <a:r>
              <a:rPr lang="ru-RU" sz="2400" dirty="0"/>
              <a:t> значительно повышен и соответствует пубертатному или зрелому возрасту; в мазке преобладают поверхностные клетки. </a:t>
            </a:r>
          </a:p>
        </p:txBody>
      </p:sp>
    </p:spTree>
    <p:extLst>
      <p:ext uri="{BB962C8B-B14F-4D97-AF65-F5344CB8AC3E}">
        <p14:creationId xmlns:p14="http://schemas.microsoft.com/office/powerpoint/2010/main" val="1169338088"/>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138989" y="1283369"/>
            <a:ext cx="10230853" cy="4860757"/>
          </a:xfrm>
        </p:spPr>
        <p:style>
          <a:lnRef idx="1">
            <a:schemeClr val="accent1"/>
          </a:lnRef>
          <a:fillRef idx="2">
            <a:schemeClr val="accent1"/>
          </a:fillRef>
          <a:effectRef idx="1">
            <a:schemeClr val="accent1"/>
          </a:effectRef>
          <a:fontRef idx="minor">
            <a:schemeClr val="dk1"/>
          </a:fontRef>
        </p:style>
        <p:txBody>
          <a:bodyPr>
            <a:noAutofit/>
          </a:bodyPr>
          <a:lstStyle/>
          <a:p>
            <a:pPr marL="0" indent="0" algn="just">
              <a:buNone/>
            </a:pPr>
            <a:r>
              <a:rPr lang="ru-RU" sz="2000" dirty="0"/>
              <a:t>Чтобы подтвердить преждевременное </a:t>
            </a:r>
            <a:r>
              <a:rPr lang="ru-RU" sz="2000" dirty="0" err="1"/>
              <a:t>адренархе</a:t>
            </a:r>
            <a:r>
              <a:rPr lang="ru-RU" sz="2000" dirty="0"/>
              <a:t> у девочек с ранним </a:t>
            </a:r>
            <a:r>
              <a:rPr lang="ru-RU" sz="2000" dirty="0" err="1"/>
              <a:t>оволосением</a:t>
            </a:r>
            <a:r>
              <a:rPr lang="ru-RU" sz="2000" dirty="0"/>
              <a:t>, определяют уровни </a:t>
            </a:r>
            <a:r>
              <a:rPr lang="ru-RU" sz="2000" dirty="0" err="1"/>
              <a:t>дегидроэпиандростерона</a:t>
            </a:r>
            <a:r>
              <a:rPr lang="ru-RU" sz="2000" dirty="0"/>
              <a:t> или </a:t>
            </a:r>
            <a:r>
              <a:rPr lang="ru-RU" sz="2000" dirty="0" err="1"/>
              <a:t>дегидроэпиандростерона</a:t>
            </a:r>
            <a:r>
              <a:rPr lang="ru-RU" sz="2000" dirty="0"/>
              <a:t> сульфата в сыворотке. </a:t>
            </a:r>
            <a:r>
              <a:rPr lang="ru-RU" sz="2000" dirty="0" err="1"/>
              <a:t>Дегидроэпиандростерон</a:t>
            </a:r>
            <a:r>
              <a:rPr lang="ru-RU" sz="2000" dirty="0"/>
              <a:t> — это слабый андроген, а </a:t>
            </a:r>
            <a:r>
              <a:rPr lang="ru-RU" sz="2000" dirty="0" err="1"/>
              <a:t>дегидроэпиандростерона</a:t>
            </a:r>
            <a:r>
              <a:rPr lang="ru-RU" sz="2000" dirty="0"/>
              <a:t> сульфат почти не оказывает андрогенного действия. В норме уровни этих гормонов повышаются еще до появления лобкового и подмышечного </a:t>
            </a:r>
            <a:r>
              <a:rPr lang="ru-RU" sz="2000" dirty="0" err="1"/>
              <a:t>оволосения</a:t>
            </a:r>
            <a:r>
              <a:rPr lang="ru-RU" sz="2000" dirty="0"/>
              <a:t> (т. е. в самом начале пубертатного периода). Определение </a:t>
            </a:r>
            <a:r>
              <a:rPr lang="ru-RU" sz="2000" dirty="0" err="1"/>
              <a:t>дегидроэпиандростерона</a:t>
            </a:r>
            <a:r>
              <a:rPr lang="ru-RU" sz="2000" dirty="0"/>
              <a:t> сульфата более информативно, так как он циркулирует в крови дольше, чем </a:t>
            </a:r>
            <a:r>
              <a:rPr lang="ru-RU" sz="2000" dirty="0" err="1"/>
              <a:t>дегидроэпиандростерон</a:t>
            </a:r>
            <a:r>
              <a:rPr lang="ru-RU" sz="2000" dirty="0"/>
              <a:t>. Поэтому повышение концентрации </a:t>
            </a:r>
            <a:r>
              <a:rPr lang="ru-RU" sz="2000" dirty="0" err="1"/>
              <a:t>дегидроэпиандростерона</a:t>
            </a:r>
            <a:r>
              <a:rPr lang="ru-RU" sz="2000" dirty="0"/>
              <a:t> сульфата можно обнаружить до того, как концентрация </a:t>
            </a:r>
            <a:r>
              <a:rPr lang="ru-RU" sz="2000" dirty="0" err="1"/>
              <a:t>дегидроэпиандростерона</a:t>
            </a:r>
            <a:r>
              <a:rPr lang="ru-RU" sz="2000" dirty="0"/>
              <a:t> превысит уровень, характерный для </a:t>
            </a:r>
            <a:r>
              <a:rPr lang="ru-RU" sz="2000" dirty="0" err="1"/>
              <a:t>препубертатного</a:t>
            </a:r>
            <a:r>
              <a:rPr lang="ru-RU" sz="2000" dirty="0"/>
              <a:t> периода. При преждевременном </a:t>
            </a:r>
            <a:r>
              <a:rPr lang="ru-RU" sz="2000" dirty="0" err="1"/>
              <a:t>адренархе</a:t>
            </a:r>
            <a:r>
              <a:rPr lang="ru-RU" sz="2000" dirty="0"/>
              <a:t> уровни </a:t>
            </a:r>
            <a:r>
              <a:rPr lang="ru-RU" sz="2000" dirty="0" err="1"/>
              <a:t>дегидроэпиандростерона</a:t>
            </a:r>
            <a:r>
              <a:rPr lang="ru-RU" sz="2000" dirty="0"/>
              <a:t> и </a:t>
            </a:r>
            <a:r>
              <a:rPr lang="ru-RU" sz="2000" dirty="0" err="1"/>
              <a:t>дегидроэпиандростерона</a:t>
            </a:r>
            <a:r>
              <a:rPr lang="ru-RU" sz="2000" dirty="0"/>
              <a:t> сульфата повышаются и соответствуют раннему пубертатному периоду. </a:t>
            </a:r>
          </a:p>
        </p:txBody>
      </p:sp>
    </p:spTree>
    <p:extLst>
      <p:ext uri="{BB962C8B-B14F-4D97-AF65-F5344CB8AC3E}">
        <p14:creationId xmlns:p14="http://schemas.microsoft.com/office/powerpoint/2010/main" val="353608821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700462" y="705853"/>
            <a:ext cx="9653337" cy="5471110"/>
          </a:xfrm>
        </p:spPr>
        <p:style>
          <a:lnRef idx="1">
            <a:schemeClr val="accent2"/>
          </a:lnRef>
          <a:fillRef idx="3">
            <a:schemeClr val="accent2"/>
          </a:fillRef>
          <a:effectRef idx="2">
            <a:schemeClr val="accent2"/>
          </a:effectRef>
          <a:fontRef idx="minor">
            <a:schemeClr val="lt1"/>
          </a:fontRef>
        </p:style>
        <p:txBody>
          <a:bodyPr>
            <a:normAutofit lnSpcReduction="10000"/>
          </a:bodyPr>
          <a:lstStyle/>
          <a:p>
            <a:pPr marL="0" indent="0" algn="just">
              <a:buNone/>
            </a:pPr>
            <a:r>
              <a:rPr lang="ru-RU" sz="3200" dirty="0"/>
              <a:t>Обнаружено преждевременное увеличение молочных желез либо преждевременное лобковое или подмышечное </a:t>
            </a:r>
            <a:r>
              <a:rPr lang="ru-RU" sz="3200" dirty="0" err="1"/>
              <a:t>оволосение</a:t>
            </a:r>
            <a:r>
              <a:rPr lang="ru-RU" sz="3200" dirty="0"/>
              <a:t>; имеется ускорение роста. Если костный возраст опережает паспортный либо обнаружено ускорение роста или другие симптомы, указывающие на более тяжелое нарушение, чем изолированное преждевременное </a:t>
            </a:r>
            <a:r>
              <a:rPr lang="ru-RU" sz="3200" dirty="0" err="1"/>
              <a:t>телархе</a:t>
            </a:r>
            <a:r>
              <a:rPr lang="ru-RU" sz="3200" dirty="0"/>
              <a:t> или </a:t>
            </a:r>
            <a:r>
              <a:rPr lang="ru-RU" sz="3200" dirty="0" err="1"/>
              <a:t>адренархе</a:t>
            </a:r>
            <a:r>
              <a:rPr lang="ru-RU" sz="3200" dirty="0"/>
              <a:t>, следует заподозрить преждевременное половое развитие. Диагноз уточняют с помощью пробы с </a:t>
            </a:r>
            <a:r>
              <a:rPr lang="ru-RU" sz="3200" dirty="0" err="1"/>
              <a:t>гонадолиберином</a:t>
            </a:r>
            <a:r>
              <a:rPr lang="ru-RU" sz="3200" dirty="0"/>
              <a:t>.</a:t>
            </a:r>
          </a:p>
        </p:txBody>
      </p:sp>
    </p:spTree>
    <p:extLst>
      <p:ext uri="{BB962C8B-B14F-4D97-AF65-F5344CB8AC3E}">
        <p14:creationId xmlns:p14="http://schemas.microsoft.com/office/powerpoint/2010/main" val="3402100388"/>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style>
          <a:lnRef idx="1">
            <a:schemeClr val="accent3"/>
          </a:lnRef>
          <a:fillRef idx="2">
            <a:schemeClr val="accent3"/>
          </a:fillRef>
          <a:effectRef idx="1">
            <a:schemeClr val="accent3"/>
          </a:effectRef>
          <a:fontRef idx="minor">
            <a:schemeClr val="dk1"/>
          </a:fontRef>
        </p:style>
        <p:txBody>
          <a:bodyPr>
            <a:normAutofit/>
          </a:bodyPr>
          <a:lstStyle/>
          <a:p>
            <a:pPr marL="0" indent="0" algn="ctr">
              <a:buNone/>
            </a:pPr>
            <a:r>
              <a:rPr lang="ru-RU" sz="2400" dirty="0"/>
              <a:t>Методика. </a:t>
            </a:r>
            <a:endParaRPr lang="ru-RU" sz="2400" dirty="0" smtClean="0"/>
          </a:p>
          <a:p>
            <a:pPr marL="0" indent="0" algn="just">
              <a:buNone/>
            </a:pPr>
            <a:r>
              <a:rPr lang="ru-RU" sz="2400" dirty="0" smtClean="0"/>
              <a:t>Устанавливают </a:t>
            </a:r>
            <a:r>
              <a:rPr lang="ru-RU" sz="2400" dirty="0"/>
              <a:t>катетер в периферическую вену и берут кровь для определения уровней ЛГ и ФСГ. </a:t>
            </a:r>
            <a:r>
              <a:rPr lang="ru-RU" sz="2400" dirty="0" err="1"/>
              <a:t>Струйно</a:t>
            </a:r>
            <a:r>
              <a:rPr lang="ru-RU" sz="2400" dirty="0"/>
              <a:t> вводят </a:t>
            </a:r>
            <a:r>
              <a:rPr lang="ru-RU" sz="2400" dirty="0" err="1"/>
              <a:t>гонадорелин</a:t>
            </a:r>
            <a:r>
              <a:rPr lang="ru-RU" sz="2400" dirty="0"/>
              <a:t> в дозе 25—50 мкг/м2 (обычно 100 мкг). На протяжении 60—120 мин с интервалами 15—20 мин берут кровь для определения уровней ЛГ и ФСГ.</a:t>
            </a:r>
          </a:p>
        </p:txBody>
      </p:sp>
    </p:spTree>
    <p:extLst>
      <p:ext uri="{BB962C8B-B14F-4D97-AF65-F5344CB8AC3E}">
        <p14:creationId xmlns:p14="http://schemas.microsoft.com/office/powerpoint/2010/main" val="2047677668"/>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2"/>
          </a:lnRef>
          <a:fillRef idx="2">
            <a:schemeClr val="accent2"/>
          </a:fillRef>
          <a:effectRef idx="1">
            <a:schemeClr val="accent2"/>
          </a:effectRef>
          <a:fontRef idx="minor">
            <a:schemeClr val="dk1"/>
          </a:fontRef>
        </p:style>
        <p:txBody>
          <a:bodyPr/>
          <a:lstStyle/>
          <a:p>
            <a:pPr algn="ctr"/>
            <a:r>
              <a:rPr lang="ru-RU" dirty="0"/>
              <a:t>Оценка результатов</a:t>
            </a:r>
          </a:p>
        </p:txBody>
      </p:sp>
      <p:sp>
        <p:nvSpPr>
          <p:cNvPr id="3" name="Объект 2"/>
          <p:cNvSpPr>
            <a:spLocks noGrp="1"/>
          </p:cNvSpPr>
          <p:nvPr>
            <p:ph idx="1"/>
          </p:nvPr>
        </p:nvSpPr>
        <p:spPr/>
        <p:style>
          <a:lnRef idx="1">
            <a:schemeClr val="accent5"/>
          </a:lnRef>
          <a:fillRef idx="3">
            <a:schemeClr val="accent5"/>
          </a:fillRef>
          <a:effectRef idx="2">
            <a:schemeClr val="accent5"/>
          </a:effectRef>
          <a:fontRef idx="minor">
            <a:schemeClr val="lt1"/>
          </a:fontRef>
        </p:style>
        <p:txBody>
          <a:bodyPr>
            <a:normAutofit/>
          </a:bodyPr>
          <a:lstStyle/>
          <a:p>
            <a:pPr marL="0" indent="0" algn="ctr">
              <a:buNone/>
            </a:pPr>
            <a:r>
              <a:rPr lang="ru-RU" sz="2000" dirty="0"/>
              <a:t>Норма. </a:t>
            </a:r>
            <a:endParaRPr lang="ru-RU" sz="2000" dirty="0" smtClean="0"/>
          </a:p>
          <a:p>
            <a:pPr marL="0" indent="0">
              <a:buNone/>
            </a:pPr>
            <a:r>
              <a:rPr lang="ru-RU" sz="2000" dirty="0" smtClean="0"/>
              <a:t>У </a:t>
            </a:r>
            <a:r>
              <a:rPr lang="ru-RU" sz="2000" dirty="0"/>
              <a:t>здоровых девочек в </a:t>
            </a:r>
            <a:r>
              <a:rPr lang="ru-RU" sz="2000" dirty="0" err="1"/>
              <a:t>препубертатном</a:t>
            </a:r>
            <a:r>
              <a:rPr lang="ru-RU" sz="2000" dirty="0"/>
              <a:t> периоде уровень ЛГ после введения </a:t>
            </a:r>
            <a:r>
              <a:rPr lang="ru-RU" sz="2000" dirty="0" err="1"/>
              <a:t>гонадолиберина</a:t>
            </a:r>
            <a:r>
              <a:rPr lang="ru-RU" sz="2000" dirty="0"/>
              <a:t> возрастает в 2—4 раза, а в пубертатном периоде — в 8— 10 раз. Секреция ФСГ также усиливается в ответ на </a:t>
            </a:r>
            <a:r>
              <a:rPr lang="ru-RU" sz="2000" dirty="0" err="1"/>
              <a:t>гонадолиберин</a:t>
            </a:r>
            <a:r>
              <a:rPr lang="ru-RU" sz="2000" dirty="0"/>
              <a:t>, однако разница между </a:t>
            </a:r>
            <a:r>
              <a:rPr lang="ru-RU" sz="2000" dirty="0" err="1"/>
              <a:t>препубертатным</a:t>
            </a:r>
            <a:r>
              <a:rPr lang="ru-RU" sz="2000" dirty="0"/>
              <a:t> и пубертатным периодами не так велика. Поэтому изменения уровня ФСГ — менее надежный показатель функциональной зрелости гипоталамо-гипофизарно-гонадной системы. </a:t>
            </a:r>
          </a:p>
        </p:txBody>
      </p:sp>
    </p:spTree>
    <p:extLst>
      <p:ext uri="{BB962C8B-B14F-4D97-AF65-F5344CB8AC3E}">
        <p14:creationId xmlns:p14="http://schemas.microsoft.com/office/powerpoint/2010/main" val="272845168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2"/>
          </a:lnRef>
          <a:fillRef idx="3">
            <a:schemeClr val="accent2"/>
          </a:fillRef>
          <a:effectRef idx="2">
            <a:schemeClr val="accent2"/>
          </a:effectRef>
          <a:fontRef idx="minor">
            <a:schemeClr val="lt1"/>
          </a:fontRef>
        </p:style>
        <p:txBody>
          <a:bodyPr/>
          <a:lstStyle/>
          <a:p>
            <a:pPr algn="ctr"/>
            <a:r>
              <a:rPr lang="ru-RU" dirty="0"/>
              <a:t>Истинное преждевременное половое развитие.</a:t>
            </a:r>
          </a:p>
        </p:txBody>
      </p:sp>
      <p:sp>
        <p:nvSpPr>
          <p:cNvPr id="3" name="Объект 2"/>
          <p:cNvSpPr>
            <a:spLocks noGrp="1"/>
          </p:cNvSpPr>
          <p:nvPr>
            <p:ph idx="1"/>
          </p:nvPr>
        </p:nvSpPr>
        <p:spPr>
          <a:xfrm>
            <a:off x="2589212" y="2759242"/>
            <a:ext cx="8915400" cy="3151980"/>
          </a:xfrm>
        </p:spPr>
        <p:style>
          <a:lnRef idx="1">
            <a:schemeClr val="accent5"/>
          </a:lnRef>
          <a:fillRef idx="2">
            <a:schemeClr val="accent5"/>
          </a:fillRef>
          <a:effectRef idx="1">
            <a:schemeClr val="accent5"/>
          </a:effectRef>
          <a:fontRef idx="minor">
            <a:schemeClr val="dk1"/>
          </a:fontRef>
        </p:style>
        <p:txBody>
          <a:bodyPr>
            <a:normAutofit/>
          </a:bodyPr>
          <a:lstStyle/>
          <a:p>
            <a:pPr algn="ctr"/>
            <a:r>
              <a:rPr lang="ru-RU" sz="2000" dirty="0" smtClean="0"/>
              <a:t>Секреторная </a:t>
            </a:r>
            <a:r>
              <a:rPr lang="ru-RU" sz="2000" dirty="0"/>
              <a:t>реакция на </a:t>
            </a:r>
            <a:r>
              <a:rPr lang="ru-RU" sz="2000" dirty="0" err="1"/>
              <a:t>гонадолиберин</a:t>
            </a:r>
            <a:r>
              <a:rPr lang="ru-RU" sz="2000" dirty="0"/>
              <a:t> (особенно секреция ЛГ) резко усилена и соответствует 193 пубертатному периоду. Это означает, что гипоталамо-гипофизарно-гонадная система достигла функциональной зрелости</a:t>
            </a:r>
            <a:r>
              <a:rPr lang="ru-RU" sz="2000" dirty="0" smtClean="0"/>
              <a:t>.</a:t>
            </a:r>
          </a:p>
          <a:p>
            <a:pPr algn="ctr"/>
            <a:r>
              <a:rPr lang="ru-RU" sz="2000" dirty="0"/>
              <a:t>Ложное преждевременное половое развитие. Секреторная реакция на </a:t>
            </a:r>
            <a:r>
              <a:rPr lang="ru-RU" sz="2000" dirty="0" err="1"/>
              <a:t>гонадолиберин</a:t>
            </a:r>
            <a:r>
              <a:rPr lang="ru-RU" sz="2000" dirty="0"/>
              <a:t> нормальная (соответствует </a:t>
            </a:r>
            <a:r>
              <a:rPr lang="ru-RU" sz="2000" dirty="0" err="1"/>
              <a:t>препубертатному</a:t>
            </a:r>
            <a:r>
              <a:rPr lang="ru-RU" sz="2000" dirty="0"/>
              <a:t> периоду).</a:t>
            </a:r>
          </a:p>
        </p:txBody>
      </p:sp>
    </p:spTree>
    <p:extLst>
      <p:ext uri="{BB962C8B-B14F-4D97-AF65-F5344CB8AC3E}">
        <p14:creationId xmlns:p14="http://schemas.microsoft.com/office/powerpoint/2010/main" val="360532838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723427"/>
          </a:xfrm>
        </p:spPr>
        <p:style>
          <a:lnRef idx="1">
            <a:schemeClr val="accent2"/>
          </a:lnRef>
          <a:fillRef idx="2">
            <a:schemeClr val="accent2"/>
          </a:fillRef>
          <a:effectRef idx="1">
            <a:schemeClr val="accent2"/>
          </a:effectRef>
          <a:fontRef idx="minor">
            <a:schemeClr val="dk1"/>
          </a:fontRef>
        </p:style>
        <p:txBody>
          <a:bodyPr/>
          <a:lstStyle/>
          <a:p>
            <a:pPr algn="ctr"/>
            <a:r>
              <a:rPr lang="ru-RU" dirty="0"/>
              <a:t>Лечение</a:t>
            </a:r>
          </a:p>
        </p:txBody>
      </p:sp>
      <p:sp>
        <p:nvSpPr>
          <p:cNvPr id="3" name="Объект 2"/>
          <p:cNvSpPr>
            <a:spLocks noGrp="1"/>
          </p:cNvSpPr>
          <p:nvPr>
            <p:ph idx="1"/>
          </p:nvPr>
        </p:nvSpPr>
        <p:spPr>
          <a:xfrm>
            <a:off x="1106905" y="2133600"/>
            <a:ext cx="10397707" cy="3777622"/>
          </a:xfrm>
        </p:spPr>
        <p:style>
          <a:lnRef idx="1">
            <a:schemeClr val="accent6"/>
          </a:lnRef>
          <a:fillRef idx="2">
            <a:schemeClr val="accent6"/>
          </a:fillRef>
          <a:effectRef idx="1">
            <a:schemeClr val="accent6"/>
          </a:effectRef>
          <a:fontRef idx="minor">
            <a:schemeClr val="dk1"/>
          </a:fontRef>
        </p:style>
        <p:txBody>
          <a:bodyPr>
            <a:normAutofit/>
          </a:bodyPr>
          <a:lstStyle/>
          <a:p>
            <a:pPr algn="just"/>
            <a:r>
              <a:rPr lang="ru-RU" sz="2400" dirty="0"/>
              <a:t>Изолированное преждевременное </a:t>
            </a:r>
            <a:r>
              <a:rPr lang="ru-RU" sz="2400" dirty="0" err="1"/>
              <a:t>телархе</a:t>
            </a:r>
            <a:r>
              <a:rPr lang="ru-RU" sz="2400" dirty="0"/>
              <a:t> или </a:t>
            </a:r>
            <a:r>
              <a:rPr lang="ru-RU" sz="2400" dirty="0" err="1"/>
              <a:t>адренархе</a:t>
            </a:r>
            <a:r>
              <a:rPr lang="ru-RU" sz="2400" dirty="0"/>
              <a:t>. Медикаментозное лечение не требуется. Необходимы только повторные осмотры на протяжении 1—2 лет. Периодичность осмотров — 4—8 мес. Ребенок и родители нуждаются в моральной и психологической поддержке. Родителям объясняют, что состояние их дочери — вариант нормы, что это состояние преходящее и не опасное для здоровья и будущей жизни.</a:t>
            </a:r>
          </a:p>
        </p:txBody>
      </p:sp>
    </p:spTree>
    <p:extLst>
      <p:ext uri="{BB962C8B-B14F-4D97-AF65-F5344CB8AC3E}">
        <p14:creationId xmlns:p14="http://schemas.microsoft.com/office/powerpoint/2010/main" val="117777905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style>
          <a:lnRef idx="1">
            <a:schemeClr val="accent4"/>
          </a:lnRef>
          <a:fillRef idx="2">
            <a:schemeClr val="accent4"/>
          </a:fillRef>
          <a:effectRef idx="1">
            <a:schemeClr val="accent4"/>
          </a:effectRef>
          <a:fontRef idx="minor">
            <a:schemeClr val="dk1"/>
          </a:fontRef>
        </p:style>
        <p:txBody>
          <a:bodyPr/>
          <a:lstStyle/>
          <a:p>
            <a:pPr algn="ctr"/>
            <a:r>
              <a:rPr lang="ru-RU" dirty="0" err="1"/>
              <a:t>Изосексуальное</a:t>
            </a:r>
            <a:r>
              <a:rPr lang="ru-RU" dirty="0"/>
              <a:t> преждевременное половое развитие</a:t>
            </a:r>
          </a:p>
        </p:txBody>
      </p:sp>
      <p:sp>
        <p:nvSpPr>
          <p:cNvPr id="3" name="Объект 2"/>
          <p:cNvSpPr>
            <a:spLocks noGrp="1"/>
          </p:cNvSpPr>
          <p:nvPr>
            <p:ph idx="1"/>
          </p:nvPr>
        </p:nvSpPr>
        <p:spPr>
          <a:xfrm>
            <a:off x="593558" y="2133599"/>
            <a:ext cx="10911054" cy="4379495"/>
          </a:xfrm>
        </p:spPr>
        <p:style>
          <a:lnRef idx="1">
            <a:schemeClr val="accent5"/>
          </a:lnRef>
          <a:fillRef idx="3">
            <a:schemeClr val="accent5"/>
          </a:fillRef>
          <a:effectRef idx="2">
            <a:schemeClr val="accent5"/>
          </a:effectRef>
          <a:fontRef idx="minor">
            <a:schemeClr val="lt1"/>
          </a:fontRef>
        </p:style>
        <p:txBody>
          <a:bodyPr>
            <a:normAutofit/>
          </a:bodyPr>
          <a:lstStyle/>
          <a:p>
            <a:r>
              <a:rPr lang="ru-RU" sz="2000" dirty="0" smtClean="0"/>
              <a:t>1</a:t>
            </a:r>
            <a:r>
              <a:rPr lang="ru-RU" sz="2000" dirty="0"/>
              <a:t>. Общие цели лечения </a:t>
            </a:r>
            <a:endParaRPr lang="ru-RU" sz="2000" dirty="0" smtClean="0"/>
          </a:p>
          <a:p>
            <a:r>
              <a:rPr lang="ru-RU" sz="2000" dirty="0" smtClean="0"/>
              <a:t>а</a:t>
            </a:r>
            <a:r>
              <a:rPr lang="ru-RU" sz="2000" dirty="0"/>
              <a:t>. Половое развитие больной резко опережает ее интеллектуальное развитие. В результате затрудняется общение со сверстниками, нарушается формирование личности. Если появляются овуляторные циклы, больная может забеременеть. Раннее развитие сексуальности повышает риск беременности. Поэтому необходимо задержать половое созревание, остановить </a:t>
            </a:r>
            <a:r>
              <a:rPr lang="ru-RU" sz="2000" dirty="0" err="1"/>
              <a:t>менархе</a:t>
            </a:r>
            <a:r>
              <a:rPr lang="ru-RU" sz="2000" dirty="0"/>
              <a:t> и добиться обратного развития вторичных половых признаков. </a:t>
            </a:r>
            <a:endParaRPr lang="ru-RU" sz="2000" dirty="0" smtClean="0"/>
          </a:p>
          <a:p>
            <a:r>
              <a:rPr lang="ru-RU" sz="2000" dirty="0" smtClean="0"/>
              <a:t>б</a:t>
            </a:r>
            <a:r>
              <a:rPr lang="ru-RU" sz="2000" dirty="0"/>
              <a:t>. Избыток половых гормонов, особенно </a:t>
            </a:r>
            <a:r>
              <a:rPr lang="ru-RU" sz="2000" dirty="0" err="1"/>
              <a:t>эстрадиола</a:t>
            </a:r>
            <a:r>
              <a:rPr lang="ru-RU" sz="2000" dirty="0"/>
              <a:t>, вызывает не только ускорение роста длинных костей, но и преждевременное закрытие </a:t>
            </a:r>
            <a:r>
              <a:rPr lang="ru-RU" sz="2000" dirty="0" err="1"/>
              <a:t>эпифизарных</a:t>
            </a:r>
            <a:r>
              <a:rPr lang="ru-RU" sz="2000" dirty="0"/>
              <a:t> зон роста. В детстве больные выше своих сверстников, а в зрелом возрасте им угрожает низкорослость. Поэтому при лечении надо стремиться снизить скорость роста до возрастной нормы.</a:t>
            </a:r>
          </a:p>
        </p:txBody>
      </p:sp>
    </p:spTree>
    <p:extLst>
      <p:ext uri="{BB962C8B-B14F-4D97-AF65-F5344CB8AC3E}">
        <p14:creationId xmlns:p14="http://schemas.microsoft.com/office/powerpoint/2010/main" val="250675706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256041" y="608068"/>
            <a:ext cx="8911687" cy="1280890"/>
          </a:xfrm>
        </p:spPr>
        <p:style>
          <a:lnRef idx="2">
            <a:schemeClr val="accent4">
              <a:shade val="50000"/>
            </a:schemeClr>
          </a:lnRef>
          <a:fillRef idx="1">
            <a:schemeClr val="accent4"/>
          </a:fillRef>
          <a:effectRef idx="0">
            <a:schemeClr val="accent4"/>
          </a:effectRef>
          <a:fontRef idx="minor">
            <a:schemeClr val="lt1"/>
          </a:fontRef>
        </p:style>
        <p:txBody>
          <a:bodyPr/>
          <a:lstStyle/>
          <a:p>
            <a:pPr algn="ctr"/>
            <a:r>
              <a:rPr lang="ru-RU" dirty="0"/>
              <a:t>Медикаментозное лечение</a:t>
            </a:r>
          </a:p>
        </p:txBody>
      </p:sp>
      <p:sp>
        <p:nvSpPr>
          <p:cNvPr id="3" name="Объект 2"/>
          <p:cNvSpPr>
            <a:spLocks noGrp="1"/>
          </p:cNvSpPr>
          <p:nvPr>
            <p:ph idx="1"/>
          </p:nvPr>
        </p:nvSpPr>
        <p:spPr>
          <a:xfrm>
            <a:off x="1219200" y="2711116"/>
            <a:ext cx="10510001" cy="3192379"/>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pPr algn="just"/>
            <a:r>
              <a:rPr lang="ru-RU" sz="2000" dirty="0"/>
              <a:t>Медикаментозное лечение истинного преждевременного полового развития должно быть направлено на подавление импульсной секреции гонадотропных гормонов. Ранее с этой целью использовали </a:t>
            </a:r>
            <a:r>
              <a:rPr lang="ru-RU" sz="2000" dirty="0" err="1"/>
              <a:t>медроксипрогестерона</a:t>
            </a:r>
            <a:r>
              <a:rPr lang="ru-RU" sz="2000" dirty="0"/>
              <a:t> ацетат, </a:t>
            </a:r>
            <a:r>
              <a:rPr lang="ru-RU" sz="2000" dirty="0" err="1"/>
              <a:t>даназол</a:t>
            </a:r>
            <a:r>
              <a:rPr lang="ru-RU" sz="2000" dirty="0"/>
              <a:t> и </a:t>
            </a:r>
            <a:r>
              <a:rPr lang="ru-RU" sz="2000" dirty="0" err="1"/>
              <a:t>ципротерона</a:t>
            </a:r>
            <a:r>
              <a:rPr lang="ru-RU" sz="2000" dirty="0"/>
              <a:t> ацетат. С помощью этих препаратов удавалось прекратить менструации, но не удавалось нормализовать рост и вызвать обратное развитие вторичных половых признаков. Поэтому в последнее время для лечения истинного преждевременного полового развития все шире применяют аналоги </a:t>
            </a:r>
            <a:r>
              <a:rPr lang="ru-RU" sz="2000" dirty="0" err="1"/>
              <a:t>гонадолиберина</a:t>
            </a:r>
            <a:r>
              <a:rPr lang="ru-RU" sz="2000" dirty="0"/>
              <a:t>.</a:t>
            </a:r>
          </a:p>
        </p:txBody>
      </p:sp>
    </p:spTree>
    <p:extLst>
      <p:ext uri="{BB962C8B-B14F-4D97-AF65-F5344CB8AC3E}">
        <p14:creationId xmlns:p14="http://schemas.microsoft.com/office/powerpoint/2010/main" val="347185103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a:xfrm>
            <a:off x="657726" y="2133600"/>
            <a:ext cx="10846886" cy="3777622"/>
          </a:xfrm>
        </p:spPr>
        <p:style>
          <a:lnRef idx="1">
            <a:schemeClr val="accent2"/>
          </a:lnRef>
          <a:fillRef idx="2">
            <a:schemeClr val="accent2"/>
          </a:fillRef>
          <a:effectRef idx="1">
            <a:schemeClr val="accent2"/>
          </a:effectRef>
          <a:fontRef idx="minor">
            <a:schemeClr val="dk1"/>
          </a:fontRef>
        </p:style>
        <p:txBody>
          <a:bodyPr>
            <a:normAutofit/>
          </a:bodyPr>
          <a:lstStyle/>
          <a:p>
            <a:r>
              <a:rPr lang="ru-RU" sz="2400" dirty="0"/>
              <a:t>Если единственная цель лечения — прекращение менструаций, назначают </a:t>
            </a:r>
            <a:r>
              <a:rPr lang="ru-RU" sz="2400" dirty="0" err="1"/>
              <a:t>медроксипрогестерона</a:t>
            </a:r>
            <a:r>
              <a:rPr lang="ru-RU" sz="2400" dirty="0"/>
              <a:t> ацетат внутрь в дозе 10—100 мг/</a:t>
            </a:r>
            <a:r>
              <a:rPr lang="ru-RU" sz="2400" dirty="0" err="1"/>
              <a:t>сут</a:t>
            </a:r>
            <a:r>
              <a:rPr lang="ru-RU" sz="2400" dirty="0"/>
              <a:t> (обычно 20— 30 мг/</a:t>
            </a:r>
            <a:r>
              <a:rPr lang="ru-RU" sz="2400" dirty="0" err="1"/>
              <a:t>сут</a:t>
            </a:r>
            <a:r>
              <a:rPr lang="ru-RU" sz="2400" dirty="0"/>
              <a:t>) либо в/м в дозе 100—200 мг 1 раз в 2 </a:t>
            </a:r>
            <a:r>
              <a:rPr lang="ru-RU" sz="2400" dirty="0" err="1"/>
              <a:t>нед</a:t>
            </a:r>
            <a:r>
              <a:rPr lang="ru-RU" sz="2400" dirty="0"/>
              <a:t>. По мере необходимости дозы увеличивают. Побочные эффекты: экзогенный синдром </a:t>
            </a:r>
            <a:r>
              <a:rPr lang="ru-RU" sz="2400" dirty="0" err="1"/>
              <a:t>Кушинга</a:t>
            </a:r>
            <a:r>
              <a:rPr lang="ru-RU" sz="2400" dirty="0"/>
              <a:t>, угнетение секреции АКТГ и кортизола. Эти эффекты обусловлены глюкокортикоидными свойствами препарата.</a:t>
            </a:r>
          </a:p>
        </p:txBody>
      </p:sp>
    </p:spTree>
    <p:extLst>
      <p:ext uri="{BB962C8B-B14F-4D97-AF65-F5344CB8AC3E}">
        <p14:creationId xmlns:p14="http://schemas.microsoft.com/office/powerpoint/2010/main" val="355764712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803637"/>
          </a:xfrm>
        </p:spPr>
        <p:style>
          <a:lnRef idx="1">
            <a:schemeClr val="accent3"/>
          </a:lnRef>
          <a:fillRef idx="2">
            <a:schemeClr val="accent3"/>
          </a:fillRef>
          <a:effectRef idx="1">
            <a:schemeClr val="accent3"/>
          </a:effectRef>
          <a:fontRef idx="minor">
            <a:schemeClr val="dk1"/>
          </a:fontRef>
        </p:style>
        <p:txBody>
          <a:bodyPr/>
          <a:lstStyle/>
          <a:p>
            <a:pPr algn="ctr"/>
            <a:r>
              <a:rPr lang="ru-RU" dirty="0"/>
              <a:t>Задержка полового развития</a:t>
            </a:r>
          </a:p>
        </p:txBody>
      </p:sp>
      <p:sp>
        <p:nvSpPr>
          <p:cNvPr id="3" name="Объект 2"/>
          <p:cNvSpPr>
            <a:spLocks noGrp="1"/>
          </p:cNvSpPr>
          <p:nvPr>
            <p:ph idx="1"/>
          </p:nvPr>
        </p:nvSpPr>
        <p:spPr>
          <a:xfrm>
            <a:off x="770021" y="2133600"/>
            <a:ext cx="10734591" cy="3015916"/>
          </a:xfrm>
        </p:spPr>
        <p:style>
          <a:lnRef idx="1">
            <a:schemeClr val="accent2"/>
          </a:lnRef>
          <a:fillRef idx="3">
            <a:schemeClr val="accent2"/>
          </a:fillRef>
          <a:effectRef idx="2">
            <a:schemeClr val="accent2"/>
          </a:effectRef>
          <a:fontRef idx="minor">
            <a:schemeClr val="lt1"/>
          </a:fontRef>
        </p:style>
        <p:txBody>
          <a:bodyPr>
            <a:normAutofit/>
          </a:bodyPr>
          <a:lstStyle/>
          <a:p>
            <a:pPr algn="just"/>
            <a:r>
              <a:rPr lang="ru-RU" sz="2000" dirty="0"/>
              <a:t>Главные признаки задержки полового развития — это отсутствие </a:t>
            </a:r>
            <a:r>
              <a:rPr lang="ru-RU" sz="2000" dirty="0" err="1"/>
              <a:t>телархе</a:t>
            </a:r>
            <a:r>
              <a:rPr lang="ru-RU" sz="2000" dirty="0"/>
              <a:t> и </a:t>
            </a:r>
            <a:r>
              <a:rPr lang="ru-RU" sz="2000" dirty="0" err="1"/>
              <a:t>адренархе</a:t>
            </a:r>
            <a:r>
              <a:rPr lang="ru-RU" sz="2000" dirty="0"/>
              <a:t> к 13 годам и отсутствие </a:t>
            </a:r>
            <a:r>
              <a:rPr lang="ru-RU" sz="2000" dirty="0" err="1"/>
              <a:t>менархе</a:t>
            </a:r>
            <a:r>
              <a:rPr lang="ru-RU" sz="2000" dirty="0"/>
              <a:t> к 15 годам. Если половое развитие начинается своевременно, но в течение 5 лет менструации не наступают, говорят об изолированной задержке </a:t>
            </a:r>
            <a:r>
              <a:rPr lang="ru-RU" sz="2000" dirty="0" err="1"/>
              <a:t>менархе</a:t>
            </a:r>
            <a:r>
              <a:rPr lang="ru-RU" sz="2000" dirty="0"/>
              <a:t>. Кроме того, выделяют неполное половое развитие. Оно характеризуется своевременным появлением одних и отставанием других вторичных половых признаков и, как правило, задержкой </a:t>
            </a:r>
            <a:r>
              <a:rPr lang="ru-RU" sz="2000" dirty="0" err="1"/>
              <a:t>менархе</a:t>
            </a:r>
            <a:r>
              <a:rPr lang="ru-RU" sz="2000" dirty="0"/>
              <a:t>. Задержка полового развития, изолированная задержка </a:t>
            </a:r>
            <a:r>
              <a:rPr lang="ru-RU" sz="2000" dirty="0" err="1"/>
              <a:t>менархе</a:t>
            </a:r>
            <a:r>
              <a:rPr lang="ru-RU" sz="2000" dirty="0"/>
              <a:t> и неполное половое развитие обусловлены дефицитом половых гормонов — </a:t>
            </a:r>
            <a:r>
              <a:rPr lang="ru-RU" sz="2000" dirty="0" err="1"/>
              <a:t>гипогонадизмом</a:t>
            </a:r>
            <a:r>
              <a:rPr lang="ru-RU" sz="2000" dirty="0"/>
              <a:t>.</a:t>
            </a:r>
          </a:p>
        </p:txBody>
      </p:sp>
    </p:spTree>
    <p:extLst>
      <p:ext uri="{BB962C8B-B14F-4D97-AF65-F5344CB8AC3E}">
        <p14:creationId xmlns:p14="http://schemas.microsoft.com/office/powerpoint/2010/main" val="249568977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851276" y="1475873"/>
            <a:ext cx="8915400" cy="3777622"/>
          </a:xfrm>
        </p:spPr>
        <p:style>
          <a:lnRef idx="1">
            <a:schemeClr val="accent4"/>
          </a:lnRef>
          <a:fillRef idx="2">
            <a:schemeClr val="accent4"/>
          </a:fillRef>
          <a:effectRef idx="1">
            <a:schemeClr val="accent4"/>
          </a:effectRef>
          <a:fontRef idx="minor">
            <a:schemeClr val="dk1"/>
          </a:fontRef>
        </p:style>
        <p:txBody>
          <a:bodyPr>
            <a:normAutofit/>
          </a:bodyPr>
          <a:lstStyle/>
          <a:p>
            <a:r>
              <a:rPr lang="ru-RU" sz="2400" dirty="0"/>
              <a:t>Первичный (</a:t>
            </a:r>
            <a:r>
              <a:rPr lang="ru-RU" sz="2400" dirty="0" err="1"/>
              <a:t>гипергонадотропный</a:t>
            </a:r>
            <a:r>
              <a:rPr lang="ru-RU" sz="2400" dirty="0"/>
              <a:t>) </a:t>
            </a:r>
            <a:r>
              <a:rPr lang="ru-RU" sz="2400" dirty="0" err="1" smtClean="0"/>
              <a:t>гипогонадизм</a:t>
            </a:r>
            <a:endParaRPr lang="ru-RU" sz="2400" dirty="0" smtClean="0"/>
          </a:p>
          <a:p>
            <a:r>
              <a:rPr lang="ru-RU" sz="2400" dirty="0"/>
              <a:t>Вторичный (</a:t>
            </a:r>
            <a:r>
              <a:rPr lang="ru-RU" sz="2400" dirty="0" err="1"/>
              <a:t>гипогонадотропный</a:t>
            </a:r>
            <a:r>
              <a:rPr lang="ru-RU" sz="2400" dirty="0"/>
              <a:t>) </a:t>
            </a:r>
            <a:r>
              <a:rPr lang="ru-RU" sz="2400" dirty="0" err="1"/>
              <a:t>гипогонадизм</a:t>
            </a:r>
            <a:r>
              <a:rPr lang="ru-RU" sz="2400" dirty="0" smtClean="0"/>
              <a:t>.</a:t>
            </a:r>
          </a:p>
          <a:p>
            <a:pPr marL="0" indent="0">
              <a:buNone/>
            </a:pPr>
            <a:r>
              <a:rPr lang="ru-RU" sz="2400" dirty="0" smtClean="0"/>
              <a:t>      А</a:t>
            </a:r>
            <a:r>
              <a:rPr lang="ru-RU" sz="2400" dirty="0"/>
              <a:t>. Изолированный дефицит гонадотропных гормонов</a:t>
            </a:r>
            <a:r>
              <a:rPr lang="ru-RU" sz="2400" dirty="0" smtClean="0"/>
              <a:t>.</a:t>
            </a:r>
          </a:p>
          <a:p>
            <a:pPr marL="0" indent="0">
              <a:buNone/>
            </a:pPr>
            <a:r>
              <a:rPr lang="ru-RU" sz="2400" dirty="0"/>
              <a:t> </a:t>
            </a:r>
            <a:r>
              <a:rPr lang="ru-RU" sz="2400" dirty="0" smtClean="0"/>
              <a:t>     Б</a:t>
            </a:r>
            <a:r>
              <a:rPr lang="ru-RU" sz="2400" dirty="0"/>
              <a:t>. Синдром Кальмана</a:t>
            </a:r>
            <a:r>
              <a:rPr lang="ru-RU" sz="2400" dirty="0" smtClean="0"/>
              <a:t>.</a:t>
            </a:r>
          </a:p>
          <a:p>
            <a:r>
              <a:rPr lang="ru-RU" sz="2400" dirty="0"/>
              <a:t> Изолированная задержка </a:t>
            </a:r>
            <a:r>
              <a:rPr lang="ru-RU" sz="2400" dirty="0" err="1" smtClean="0"/>
              <a:t>менархе</a:t>
            </a:r>
            <a:endParaRPr lang="ru-RU" sz="2400" dirty="0" smtClean="0"/>
          </a:p>
          <a:p>
            <a:r>
              <a:rPr lang="ru-RU" sz="2400" dirty="0"/>
              <a:t>Неполное половое развитие.</a:t>
            </a:r>
          </a:p>
        </p:txBody>
      </p:sp>
    </p:spTree>
    <p:extLst>
      <p:ext uri="{BB962C8B-B14F-4D97-AF65-F5344CB8AC3E}">
        <p14:creationId xmlns:p14="http://schemas.microsoft.com/office/powerpoint/2010/main" val="1730889848"/>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04167" y="190973"/>
            <a:ext cx="8911687" cy="1280890"/>
          </a:xfrm>
        </p:spPr>
        <p:style>
          <a:lnRef idx="1">
            <a:schemeClr val="accent1"/>
          </a:lnRef>
          <a:fillRef idx="2">
            <a:schemeClr val="accent1"/>
          </a:fillRef>
          <a:effectRef idx="1">
            <a:schemeClr val="accent1"/>
          </a:effectRef>
          <a:fontRef idx="minor">
            <a:schemeClr val="dk1"/>
          </a:fontRef>
        </p:style>
        <p:txBody>
          <a:bodyPr/>
          <a:lstStyle/>
          <a:p>
            <a:pPr algn="ctr"/>
            <a:r>
              <a:rPr lang="ru-RU" dirty="0"/>
              <a:t>Первичный (</a:t>
            </a:r>
            <a:r>
              <a:rPr lang="ru-RU" dirty="0" err="1"/>
              <a:t>гипергонадотропный</a:t>
            </a:r>
            <a:r>
              <a:rPr lang="ru-RU" dirty="0"/>
              <a:t>) </a:t>
            </a:r>
            <a:r>
              <a:rPr lang="ru-RU" dirty="0" err="1"/>
              <a:t>гипогонадизм</a:t>
            </a:r>
            <a:endParaRPr lang="ru-RU" dirty="0"/>
          </a:p>
        </p:txBody>
      </p:sp>
      <p:sp>
        <p:nvSpPr>
          <p:cNvPr id="3" name="Объект 2"/>
          <p:cNvSpPr>
            <a:spLocks noGrp="1"/>
          </p:cNvSpPr>
          <p:nvPr>
            <p:ph idx="1"/>
          </p:nvPr>
        </p:nvSpPr>
        <p:spPr>
          <a:xfrm>
            <a:off x="882316" y="1732547"/>
            <a:ext cx="10911054" cy="4684295"/>
          </a:xfrm>
        </p:spPr>
        <p:style>
          <a:lnRef idx="1">
            <a:schemeClr val="accent2"/>
          </a:lnRef>
          <a:fillRef idx="2">
            <a:schemeClr val="accent2"/>
          </a:fillRef>
          <a:effectRef idx="1">
            <a:schemeClr val="accent2"/>
          </a:effectRef>
          <a:fontRef idx="minor">
            <a:schemeClr val="dk1"/>
          </a:fontRef>
        </p:style>
        <p:txBody>
          <a:bodyPr>
            <a:noAutofit/>
          </a:bodyPr>
          <a:lstStyle/>
          <a:p>
            <a:pPr algn="ctr"/>
            <a:r>
              <a:rPr lang="ru-RU" sz="2000" b="1" dirty="0"/>
              <a:t>Синдром </a:t>
            </a:r>
            <a:r>
              <a:rPr lang="ru-RU" sz="2000" b="1" dirty="0" smtClean="0"/>
              <a:t>Тернера</a:t>
            </a:r>
            <a:endParaRPr lang="ru-RU" sz="2000" b="1" dirty="0"/>
          </a:p>
          <a:p>
            <a:pPr marL="0" indent="0" algn="just">
              <a:buNone/>
            </a:pPr>
            <a:r>
              <a:rPr lang="ru-RU" sz="2000" dirty="0"/>
              <a:t>— самая частая причина первичного </a:t>
            </a:r>
            <a:r>
              <a:rPr lang="ru-RU" sz="2000" dirty="0" err="1"/>
              <a:t>гипогонадизма</a:t>
            </a:r>
            <a:r>
              <a:rPr lang="ru-RU" sz="2000" dirty="0"/>
              <a:t>. Встречается только у девочек. </a:t>
            </a:r>
            <a:endParaRPr lang="ru-RU" sz="2000" dirty="0" smtClean="0"/>
          </a:p>
          <a:p>
            <a:pPr marL="0" indent="0" algn="just">
              <a:buNone/>
            </a:pPr>
            <a:r>
              <a:rPr lang="ru-RU" sz="2000" b="1" dirty="0"/>
              <a:t>Клиническая картина.</a:t>
            </a:r>
            <a:r>
              <a:rPr lang="ru-RU" sz="2000" dirty="0"/>
              <a:t> Синдром характеризуется множественными пороками развития скелета и внутренних органов. Важнейшие признаки: низкорослость и </a:t>
            </a:r>
            <a:r>
              <a:rPr lang="ru-RU" sz="2000" dirty="0" err="1"/>
              <a:t>дисгенезия</a:t>
            </a:r>
            <a:r>
              <a:rPr lang="ru-RU" sz="2000" dirty="0"/>
              <a:t> или полное отсутствие яичников (на их месте находят недифференцированные </a:t>
            </a:r>
            <a:r>
              <a:rPr lang="ru-RU" sz="2000" dirty="0" err="1"/>
              <a:t>тяжевидные</a:t>
            </a:r>
            <a:r>
              <a:rPr lang="ru-RU" sz="2000" dirty="0"/>
              <a:t> зачатки, не содержащие фолликулов). Другие признаки: короткая шея с крыловидными складками; характерное «старушечье» лицо; </a:t>
            </a:r>
            <a:r>
              <a:rPr lang="ru-RU" sz="2000" dirty="0" err="1"/>
              <a:t>микрогнатия</a:t>
            </a:r>
            <a:r>
              <a:rPr lang="ru-RU" sz="2000" dirty="0"/>
              <a:t>; оттопыренные, низко расположенные уши; готическое небо; низкая линия роста волос на затылке; бочкообразная или плоская грудная клетка; широко расставленные, недоразвитые соски; непропорционально маленькие ноги, </a:t>
            </a:r>
            <a:r>
              <a:rPr lang="ru-RU" sz="2000" dirty="0" err="1"/>
              <a:t>Ообразное</a:t>
            </a:r>
            <a:r>
              <a:rPr lang="ru-RU" sz="2000" dirty="0"/>
              <a:t> искривление рук (деформация локтевых суставов), X-образное искривление ног; лимфатические отеки кистей и стоп; множественные пигментные </a:t>
            </a:r>
            <a:r>
              <a:rPr lang="ru-RU" sz="2000" dirty="0" err="1"/>
              <a:t>невусы</a:t>
            </a:r>
            <a:r>
              <a:rPr lang="ru-RU" sz="2000" dirty="0"/>
              <a:t>; уплощенные ногти на руках</a:t>
            </a:r>
            <a:endParaRPr lang="ru-RU" sz="2000" b="1" dirty="0"/>
          </a:p>
        </p:txBody>
      </p:sp>
    </p:spTree>
    <p:extLst>
      <p:ext uri="{BB962C8B-B14F-4D97-AF65-F5344CB8AC3E}">
        <p14:creationId xmlns:p14="http://schemas.microsoft.com/office/powerpoint/2010/main" val="242368375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883848"/>
          </a:xfrm>
        </p:spPr>
        <p:style>
          <a:lnRef idx="2">
            <a:schemeClr val="accent6">
              <a:shade val="50000"/>
            </a:schemeClr>
          </a:lnRef>
          <a:fillRef idx="1">
            <a:schemeClr val="accent6"/>
          </a:fillRef>
          <a:effectRef idx="0">
            <a:schemeClr val="accent6"/>
          </a:effectRef>
          <a:fontRef idx="minor">
            <a:schemeClr val="lt1"/>
          </a:fontRef>
        </p:style>
        <p:txBody>
          <a:bodyPr>
            <a:normAutofit/>
          </a:bodyPr>
          <a:lstStyle/>
          <a:p>
            <a:pPr algn="ctr"/>
            <a:r>
              <a:rPr lang="ru-RU" b="1" dirty="0"/>
              <a:t>Биохимические признаки.</a:t>
            </a:r>
          </a:p>
        </p:txBody>
      </p:sp>
      <p:sp>
        <p:nvSpPr>
          <p:cNvPr id="3" name="Объект 2"/>
          <p:cNvSpPr>
            <a:spLocks noGrp="1"/>
          </p:cNvSpPr>
          <p:nvPr>
            <p:ph idx="1"/>
          </p:nvPr>
        </p:nvSpPr>
        <p:spPr>
          <a:xfrm>
            <a:off x="497305" y="2261936"/>
            <a:ext cx="11007307" cy="3930317"/>
          </a:xfrm>
        </p:spPr>
        <p:style>
          <a:lnRef idx="3">
            <a:schemeClr val="lt1"/>
          </a:lnRef>
          <a:fillRef idx="1">
            <a:schemeClr val="accent5"/>
          </a:fillRef>
          <a:effectRef idx="1">
            <a:schemeClr val="accent5"/>
          </a:effectRef>
          <a:fontRef idx="minor">
            <a:schemeClr val="lt1"/>
          </a:fontRef>
        </p:style>
        <p:txBody>
          <a:bodyPr>
            <a:normAutofit/>
          </a:bodyPr>
          <a:lstStyle/>
          <a:p>
            <a:r>
              <a:rPr lang="ru-RU" sz="2000" dirty="0" smtClean="0"/>
              <a:t>Уровни </a:t>
            </a:r>
            <a:r>
              <a:rPr lang="ru-RU" sz="2000" dirty="0"/>
              <a:t>ЛГ и ФСГ значительно повышены в первые 3—4 года жизни, к 5—8 годам они снижаются до возрастной нормы, а позже вновь возрастают (сначала ФСГ, затем ЛГ). При обследовании по поводу задержки полового развития выявляется именно это повторное повышение. </a:t>
            </a:r>
            <a:endParaRPr lang="ru-RU" sz="2000" dirty="0" smtClean="0"/>
          </a:p>
          <a:p>
            <a:r>
              <a:rPr lang="ru-RU" sz="2000" b="1" dirty="0"/>
              <a:t>Другие особенности синдрома.</a:t>
            </a:r>
            <a:r>
              <a:rPr lang="ru-RU" sz="2000" dirty="0"/>
              <a:t> </a:t>
            </a:r>
            <a:r>
              <a:rPr lang="ru-RU" sz="2000" dirty="0" err="1"/>
              <a:t>Тяжевидные</a:t>
            </a:r>
            <a:r>
              <a:rPr lang="ru-RU" sz="2000" dirty="0"/>
              <a:t> гонады у больных с кариотипом 45,X или </a:t>
            </a:r>
            <a:r>
              <a:rPr lang="ru-RU" sz="2000" dirty="0" err="1"/>
              <a:t>мозаицизмом</a:t>
            </a:r>
            <a:r>
              <a:rPr lang="ru-RU" sz="2000" dirty="0"/>
              <a:t> 45,X/46,XX не подвержены злокачественному перерождению. У больных с </a:t>
            </a:r>
            <a:r>
              <a:rPr lang="ru-RU" sz="2000" dirty="0" err="1"/>
              <a:t>мозаицизмом</a:t>
            </a:r>
            <a:r>
              <a:rPr lang="ru-RU" sz="2000" dirty="0"/>
              <a:t> 45,X/46,XY в зачатках половых желез может присутствовать гормонально-активная ткань яичек, поэтому повышен риск </a:t>
            </a:r>
            <a:r>
              <a:rPr lang="ru-RU" sz="2000" dirty="0" err="1"/>
              <a:t>гонадобластомы</a:t>
            </a:r>
            <a:r>
              <a:rPr lang="ru-RU" sz="2000" dirty="0"/>
              <a:t>. В таких случаях зачатки половых желез надо удалять</a:t>
            </a:r>
          </a:p>
        </p:txBody>
      </p:sp>
    </p:spTree>
    <p:extLst>
      <p:ext uri="{BB962C8B-B14F-4D97-AF65-F5344CB8AC3E}">
        <p14:creationId xmlns:p14="http://schemas.microsoft.com/office/powerpoint/2010/main" val="198430271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13556" y="672237"/>
            <a:ext cx="8911687" cy="1280890"/>
          </a:xfrm>
        </p:spPr>
        <p:style>
          <a:lnRef idx="0">
            <a:schemeClr val="accent5"/>
          </a:lnRef>
          <a:fillRef idx="3">
            <a:schemeClr val="accent5"/>
          </a:fillRef>
          <a:effectRef idx="3">
            <a:schemeClr val="accent5"/>
          </a:effectRef>
          <a:fontRef idx="minor">
            <a:schemeClr val="lt1"/>
          </a:fontRef>
        </p:style>
        <p:txBody>
          <a:bodyPr/>
          <a:lstStyle/>
          <a:p>
            <a:pPr algn="ctr"/>
            <a:r>
              <a:rPr lang="ru-RU" dirty="0"/>
              <a:t>Дифференциальная диагностика.</a:t>
            </a:r>
          </a:p>
        </p:txBody>
      </p:sp>
      <p:sp>
        <p:nvSpPr>
          <p:cNvPr id="3" name="Объект 2"/>
          <p:cNvSpPr>
            <a:spLocks noGrp="1"/>
          </p:cNvSpPr>
          <p:nvPr>
            <p:ph idx="1"/>
          </p:nvPr>
        </p:nvSpPr>
        <p:spPr>
          <a:xfrm>
            <a:off x="834189" y="2342147"/>
            <a:ext cx="10670423" cy="3593432"/>
          </a:xfrm>
        </p:spPr>
        <p:style>
          <a:lnRef idx="0">
            <a:schemeClr val="accent6"/>
          </a:lnRef>
          <a:fillRef idx="3">
            <a:schemeClr val="accent6"/>
          </a:fillRef>
          <a:effectRef idx="3">
            <a:schemeClr val="accent6"/>
          </a:effectRef>
          <a:fontRef idx="minor">
            <a:schemeClr val="lt1"/>
          </a:fontRef>
        </p:style>
        <p:txBody>
          <a:bodyPr>
            <a:normAutofit/>
          </a:bodyPr>
          <a:lstStyle/>
          <a:p>
            <a:pPr algn="just"/>
            <a:r>
              <a:rPr lang="ru-RU" sz="2000" dirty="0"/>
              <a:t>При смешанной </a:t>
            </a:r>
            <a:r>
              <a:rPr lang="ru-RU" sz="2000" dirty="0" err="1"/>
              <a:t>дисгенезии</a:t>
            </a:r>
            <a:r>
              <a:rPr lang="ru-RU" sz="2000" dirty="0"/>
              <a:t> гонад с одной стороны выявляется яичко, а с другой — </a:t>
            </a:r>
            <a:r>
              <a:rPr lang="ru-RU" sz="2000" dirty="0" err="1"/>
              <a:t>тяжевидная</a:t>
            </a:r>
            <a:r>
              <a:rPr lang="ru-RU" sz="2000" dirty="0"/>
              <a:t> гонада</a:t>
            </a:r>
            <a:r>
              <a:rPr lang="ru-RU" sz="2000" dirty="0" smtClean="0"/>
              <a:t>.</a:t>
            </a:r>
          </a:p>
          <a:p>
            <a:pPr algn="just"/>
            <a:r>
              <a:rPr lang="ru-RU" sz="2000" dirty="0"/>
              <a:t>При чистой </a:t>
            </a:r>
            <a:r>
              <a:rPr lang="ru-RU" sz="2000" dirty="0" err="1"/>
              <a:t>дисгенезии</a:t>
            </a:r>
            <a:r>
              <a:rPr lang="ru-RU" sz="2000" dirty="0"/>
              <a:t> гонад с двух сторон выявляются </a:t>
            </a:r>
            <a:r>
              <a:rPr lang="ru-RU" sz="2000" dirty="0" err="1"/>
              <a:t>тяжевидные</a:t>
            </a:r>
            <a:r>
              <a:rPr lang="ru-RU" sz="2000" dirty="0"/>
              <a:t> гонады, но кариотип нормальный: 46,XX либо 46,XY</a:t>
            </a:r>
            <a:r>
              <a:rPr lang="ru-RU" sz="2000" dirty="0" smtClean="0"/>
              <a:t>.</a:t>
            </a:r>
          </a:p>
          <a:p>
            <a:pPr algn="just"/>
            <a:r>
              <a:rPr lang="ru-RU" sz="2000" dirty="0"/>
              <a:t>Синдром </a:t>
            </a:r>
            <a:r>
              <a:rPr lang="ru-RU" sz="2000" dirty="0" err="1"/>
              <a:t>Нунан</a:t>
            </a:r>
            <a:r>
              <a:rPr lang="ru-RU" sz="2000" dirty="0"/>
              <a:t> по клинической картине очень близок к синдрому Тернера. В отличие от синдрома Тернера, синдром </a:t>
            </a:r>
            <a:r>
              <a:rPr lang="ru-RU" sz="2000" dirty="0" err="1"/>
              <a:t>Нунан</a:t>
            </a:r>
            <a:r>
              <a:rPr lang="ru-RU" sz="2000" dirty="0"/>
              <a:t> встречается у обоих полов. Это моногенное заболевание с аутосомно-доминантным наследованием; при цитогенетическом исследовании аномалии кариотипа не выявляются. У девочек с синдромом </a:t>
            </a:r>
            <a:r>
              <a:rPr lang="ru-RU" sz="2000" dirty="0" err="1"/>
              <a:t>Нунан</a:t>
            </a:r>
            <a:r>
              <a:rPr lang="ru-RU" sz="2000" dirty="0"/>
              <a:t> функция яичников, как правило, не нарушена; иногда снижены уровни гонадотропных гормонов.</a:t>
            </a:r>
          </a:p>
        </p:txBody>
      </p:sp>
    </p:spTree>
    <p:extLst>
      <p:ext uri="{BB962C8B-B14F-4D97-AF65-F5344CB8AC3E}">
        <p14:creationId xmlns:p14="http://schemas.microsoft.com/office/powerpoint/2010/main" val="226191090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49388" y="575984"/>
            <a:ext cx="8911687" cy="1280890"/>
          </a:xfrm>
        </p:spPr>
        <p:style>
          <a:lnRef idx="1">
            <a:schemeClr val="accent4"/>
          </a:lnRef>
          <a:fillRef idx="3">
            <a:schemeClr val="accent4"/>
          </a:fillRef>
          <a:effectRef idx="2">
            <a:schemeClr val="accent4"/>
          </a:effectRef>
          <a:fontRef idx="minor">
            <a:schemeClr val="lt1"/>
          </a:fontRef>
        </p:style>
        <p:txBody>
          <a:bodyPr/>
          <a:lstStyle/>
          <a:p>
            <a:pPr algn="ctr"/>
            <a:r>
              <a:rPr lang="ru-RU" dirty="0"/>
              <a:t>Вторичный (</a:t>
            </a:r>
            <a:r>
              <a:rPr lang="ru-RU" dirty="0" err="1"/>
              <a:t>гипогонадотропный</a:t>
            </a:r>
            <a:r>
              <a:rPr lang="ru-RU" dirty="0"/>
              <a:t>) </a:t>
            </a:r>
            <a:r>
              <a:rPr lang="ru-RU" dirty="0" err="1"/>
              <a:t>гипогонадизм</a:t>
            </a:r>
            <a:endParaRPr lang="ru-RU" dirty="0"/>
          </a:p>
        </p:txBody>
      </p:sp>
      <p:sp>
        <p:nvSpPr>
          <p:cNvPr id="3" name="Объект 2"/>
          <p:cNvSpPr>
            <a:spLocks noGrp="1"/>
          </p:cNvSpPr>
          <p:nvPr>
            <p:ph idx="1"/>
          </p:nvPr>
        </p:nvSpPr>
        <p:spPr>
          <a:xfrm>
            <a:off x="705853" y="2133599"/>
            <a:ext cx="10798759" cy="4395537"/>
          </a:xfrm>
        </p:spPr>
        <p:style>
          <a:lnRef idx="1">
            <a:schemeClr val="accent2"/>
          </a:lnRef>
          <a:fillRef idx="2">
            <a:schemeClr val="accent2"/>
          </a:fillRef>
          <a:effectRef idx="1">
            <a:schemeClr val="accent2"/>
          </a:effectRef>
          <a:fontRef idx="minor">
            <a:schemeClr val="dk1"/>
          </a:fontRef>
        </p:style>
        <p:txBody>
          <a:bodyPr>
            <a:noAutofit/>
          </a:bodyPr>
          <a:lstStyle/>
          <a:p>
            <a:pPr marL="0" indent="0" algn="ctr">
              <a:buNone/>
            </a:pPr>
            <a:r>
              <a:rPr lang="ru-RU" sz="2200" dirty="0"/>
              <a:t>Изолированный дефицит гонадотропных гормонов</a:t>
            </a:r>
            <a:r>
              <a:rPr lang="ru-RU" sz="2200" dirty="0" smtClean="0"/>
              <a:t>.</a:t>
            </a:r>
          </a:p>
          <a:p>
            <a:pPr marL="0" indent="0" algn="ctr">
              <a:buNone/>
            </a:pPr>
            <a:r>
              <a:rPr lang="ru-RU" sz="2200" dirty="0"/>
              <a:t>Под этим названием объединяют группу заболеваний, которые характеризуются пониженными уровнями ЛГ и ФСГ в сыворотке и нормальными уровнями других гормонов </a:t>
            </a:r>
            <a:r>
              <a:rPr lang="ru-RU" sz="2200" dirty="0" err="1"/>
              <a:t>аденогипофиза</a:t>
            </a:r>
            <a:r>
              <a:rPr lang="ru-RU" sz="2200" dirty="0"/>
              <a:t> и проявляются </a:t>
            </a:r>
            <a:r>
              <a:rPr lang="ru-RU" sz="2200" dirty="0" err="1"/>
              <a:t>гипогонадизмом</a:t>
            </a:r>
            <a:r>
              <a:rPr lang="ru-RU" sz="2200" dirty="0"/>
              <a:t>. Почти всегда причиной изолированного дефицита гонадотропных гормонов является патология гипоталамуса и лишь в редких случаях — патология </a:t>
            </a:r>
            <a:r>
              <a:rPr lang="ru-RU" sz="2200" dirty="0" err="1"/>
              <a:t>аденогипофиза</a:t>
            </a:r>
            <a:r>
              <a:rPr lang="ru-RU" sz="2200" dirty="0"/>
              <a:t>. Врожденный изолированный дефицит гонадотропных гормонов гипоталамической природы может быть самостоятельным заболеванием, но чаще сочетается с другими аномалиями развития: </a:t>
            </a:r>
            <a:r>
              <a:rPr lang="ru-RU" sz="2200" dirty="0" err="1"/>
              <a:t>голопрозэнцефалией</a:t>
            </a:r>
            <a:r>
              <a:rPr lang="ru-RU" sz="2200" dirty="0"/>
              <a:t>, односторонней агенезией почки, </a:t>
            </a:r>
            <a:r>
              <a:rPr lang="ru-RU" sz="2200" dirty="0" err="1"/>
              <a:t>нейросенсорной</a:t>
            </a:r>
            <a:r>
              <a:rPr lang="ru-RU" sz="2200" dirty="0"/>
              <a:t> тугоухостью.</a:t>
            </a:r>
          </a:p>
        </p:txBody>
      </p:sp>
    </p:spTree>
    <p:extLst>
      <p:ext uri="{BB962C8B-B14F-4D97-AF65-F5344CB8AC3E}">
        <p14:creationId xmlns:p14="http://schemas.microsoft.com/office/powerpoint/2010/main" val="2487392534"/>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931974"/>
          </a:xfrm>
        </p:spPr>
        <p:style>
          <a:lnRef idx="0">
            <a:schemeClr val="accent5"/>
          </a:lnRef>
          <a:fillRef idx="3">
            <a:schemeClr val="accent5"/>
          </a:fillRef>
          <a:effectRef idx="3">
            <a:schemeClr val="accent5"/>
          </a:effectRef>
          <a:fontRef idx="minor">
            <a:schemeClr val="lt1"/>
          </a:fontRef>
        </p:style>
        <p:txBody>
          <a:bodyPr/>
          <a:lstStyle/>
          <a:p>
            <a:pPr algn="ctr"/>
            <a:r>
              <a:rPr lang="ru-RU" dirty="0"/>
              <a:t>Синдром Кальмана.</a:t>
            </a:r>
          </a:p>
        </p:txBody>
      </p:sp>
      <p:sp>
        <p:nvSpPr>
          <p:cNvPr id="3" name="Объект 2"/>
          <p:cNvSpPr>
            <a:spLocks noGrp="1"/>
          </p:cNvSpPr>
          <p:nvPr>
            <p:ph idx="1"/>
          </p:nvPr>
        </p:nvSpPr>
        <p:spPr>
          <a:xfrm>
            <a:off x="1363579" y="2133600"/>
            <a:ext cx="10141033" cy="3777622"/>
          </a:xfrm>
        </p:spPr>
        <p:style>
          <a:lnRef idx="1">
            <a:schemeClr val="accent6"/>
          </a:lnRef>
          <a:fillRef idx="2">
            <a:schemeClr val="accent6"/>
          </a:fillRef>
          <a:effectRef idx="1">
            <a:schemeClr val="accent6"/>
          </a:effectRef>
          <a:fontRef idx="minor">
            <a:schemeClr val="dk1"/>
          </a:fontRef>
        </p:style>
        <p:txBody>
          <a:bodyPr>
            <a:normAutofit/>
          </a:bodyPr>
          <a:lstStyle/>
          <a:p>
            <a:pPr algn="ctr"/>
            <a:r>
              <a:rPr lang="ru-RU" sz="2200" dirty="0"/>
              <a:t>Это самый распространенный вариант изолированного дефицита гонадотропных гормонов и самая частая причина врожденного вторичного </a:t>
            </a:r>
            <a:r>
              <a:rPr lang="ru-RU" sz="2200" dirty="0" err="1"/>
              <a:t>гипогонадизма</a:t>
            </a:r>
            <a:r>
              <a:rPr lang="ru-RU" sz="2200" dirty="0"/>
              <a:t>. Синдром Кальмана обусловлен пороками развития переднего мозга, в частности — нарушением миграции </a:t>
            </a:r>
            <a:r>
              <a:rPr lang="ru-RU" sz="2200" dirty="0" err="1"/>
              <a:t>гонадолиберинсекретирующих</a:t>
            </a:r>
            <a:r>
              <a:rPr lang="ru-RU" sz="2200" dirty="0"/>
              <a:t> нейронов в обонятельные луковицы и впоследствии в гипоталамус. Эти анатомические аномалии приводят к дефициту </a:t>
            </a:r>
            <a:r>
              <a:rPr lang="ru-RU" sz="2200" dirty="0" err="1"/>
              <a:t>гонадолиберина</a:t>
            </a:r>
            <a:r>
              <a:rPr lang="ru-RU" sz="2200" dirty="0"/>
              <a:t> или к нарушению ритма его секреции. В результате нарушается секреция эстрогенов. </a:t>
            </a:r>
          </a:p>
        </p:txBody>
      </p:sp>
    </p:spTree>
    <p:extLst>
      <p:ext uri="{BB962C8B-B14F-4D97-AF65-F5344CB8AC3E}">
        <p14:creationId xmlns:p14="http://schemas.microsoft.com/office/powerpoint/2010/main" val="151018797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13556" y="367437"/>
            <a:ext cx="8911687" cy="1280890"/>
          </a:xfrm>
        </p:spPr>
        <p:style>
          <a:lnRef idx="0">
            <a:schemeClr val="accent2"/>
          </a:lnRef>
          <a:fillRef idx="3">
            <a:schemeClr val="accent2"/>
          </a:fillRef>
          <a:effectRef idx="3">
            <a:schemeClr val="accent2"/>
          </a:effectRef>
          <a:fontRef idx="minor">
            <a:schemeClr val="lt1"/>
          </a:fontRef>
        </p:style>
        <p:txBody>
          <a:bodyPr>
            <a:normAutofit fontScale="90000"/>
          </a:bodyPr>
          <a:lstStyle/>
          <a:p>
            <a:pPr algn="ctr"/>
            <a:r>
              <a:rPr lang="ru-RU" dirty="0"/>
              <a:t>Изолированная задержка </a:t>
            </a:r>
            <a:r>
              <a:rPr lang="ru-RU" dirty="0" err="1"/>
              <a:t>менархе</a:t>
            </a:r>
            <a:r>
              <a:rPr lang="ru-RU" dirty="0"/>
              <a:t> (изолированная первичная аменорея) </a:t>
            </a:r>
          </a:p>
        </p:txBody>
      </p:sp>
      <p:sp>
        <p:nvSpPr>
          <p:cNvPr id="3" name="Объект 2"/>
          <p:cNvSpPr>
            <a:spLocks noGrp="1"/>
          </p:cNvSpPr>
          <p:nvPr>
            <p:ph idx="1"/>
          </p:nvPr>
        </p:nvSpPr>
        <p:spPr>
          <a:xfrm>
            <a:off x="834189" y="2133600"/>
            <a:ext cx="10670423" cy="3777622"/>
          </a:xfrm>
        </p:spPr>
        <p:style>
          <a:lnRef idx="1">
            <a:schemeClr val="accent4"/>
          </a:lnRef>
          <a:fillRef idx="2">
            <a:schemeClr val="accent4"/>
          </a:fillRef>
          <a:effectRef idx="1">
            <a:schemeClr val="accent4"/>
          </a:effectRef>
          <a:fontRef idx="minor">
            <a:schemeClr val="dk1"/>
          </a:fontRef>
        </p:style>
        <p:txBody>
          <a:bodyPr>
            <a:normAutofit/>
          </a:bodyPr>
          <a:lstStyle/>
          <a:p>
            <a:pPr algn="ctr"/>
            <a:r>
              <a:rPr lang="ru-RU" dirty="0"/>
              <a:t>Распространенная причина изолированной задержки </a:t>
            </a:r>
            <a:r>
              <a:rPr lang="ru-RU" dirty="0" err="1"/>
              <a:t>менархе</a:t>
            </a:r>
            <a:r>
              <a:rPr lang="ru-RU" dirty="0"/>
              <a:t> — </a:t>
            </a:r>
            <a:r>
              <a:rPr lang="ru-RU" dirty="0" err="1"/>
              <a:t>тестикулярная</a:t>
            </a:r>
            <a:r>
              <a:rPr lang="ru-RU" dirty="0"/>
              <a:t> феминизация. </a:t>
            </a:r>
            <a:endParaRPr lang="ru-RU" dirty="0" smtClean="0"/>
          </a:p>
          <a:p>
            <a:pPr algn="ctr"/>
            <a:r>
              <a:rPr lang="ru-RU" dirty="0" err="1"/>
              <a:t>Тестикулярная</a:t>
            </a:r>
            <a:r>
              <a:rPr lang="ru-RU" dirty="0"/>
              <a:t> феминизация. </a:t>
            </a:r>
            <a:endParaRPr lang="ru-RU" dirty="0" smtClean="0"/>
          </a:p>
          <a:p>
            <a:pPr marL="0" indent="0" algn="ctr">
              <a:buNone/>
            </a:pPr>
            <a:r>
              <a:rPr lang="ru-RU" dirty="0" smtClean="0"/>
              <a:t>Это </a:t>
            </a:r>
            <a:r>
              <a:rPr lang="ru-RU" dirty="0"/>
              <a:t>заболевание, называемое также синдромом полной резистентности к андрогенам, обусловлено нарушением действия тестостерона. Причина — отсутствие или структурные дефекты рецепторов андрогенов в </a:t>
            </a:r>
            <a:r>
              <a:rPr lang="ru-RU" dirty="0" err="1"/>
              <a:t>клеткахмишенях</a:t>
            </a:r>
            <a:r>
              <a:rPr lang="ru-RU" dirty="0"/>
              <a:t>. Кариотип при </a:t>
            </a:r>
            <a:r>
              <a:rPr lang="ru-RU" dirty="0" err="1"/>
              <a:t>тестикулярной</a:t>
            </a:r>
            <a:r>
              <a:rPr lang="ru-RU" dirty="0"/>
              <a:t> феминизации мужской (46,XY), но фенотип женский, поскольку во внутриутробном периоде не развиваются наружные мужские половые органы, а в пубертатном периоде — вторичные мужские половые признаки. У взрослых больных лобковое и подмышечное </a:t>
            </a:r>
            <a:r>
              <a:rPr lang="ru-RU" dirty="0" err="1"/>
              <a:t>оволосение</a:t>
            </a:r>
            <a:r>
              <a:rPr lang="ru-RU" dirty="0"/>
              <a:t> скудное или отсутствует; молочные железы сформированы по женскому типу и обычно хорошо развиты, что обусловлено превращением андрогенов в эстрогены в периферических тканях. </a:t>
            </a:r>
          </a:p>
        </p:txBody>
      </p:sp>
    </p:spTree>
    <p:extLst>
      <p:ext uri="{BB962C8B-B14F-4D97-AF65-F5344CB8AC3E}">
        <p14:creationId xmlns:p14="http://schemas.microsoft.com/office/powerpoint/2010/main" val="1655622721"/>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348431" y="431604"/>
            <a:ext cx="7545686" cy="835722"/>
          </a:xfrm>
        </p:spPr>
        <p:style>
          <a:lnRef idx="3">
            <a:schemeClr val="lt1"/>
          </a:lnRef>
          <a:fillRef idx="1">
            <a:schemeClr val="accent3"/>
          </a:fillRef>
          <a:effectRef idx="1">
            <a:schemeClr val="accent3"/>
          </a:effectRef>
          <a:fontRef idx="minor">
            <a:schemeClr val="lt1"/>
          </a:fontRef>
        </p:style>
        <p:txBody>
          <a:bodyPr/>
          <a:lstStyle/>
          <a:p>
            <a:pPr algn="ctr"/>
            <a:r>
              <a:rPr lang="ru-RU" dirty="0" smtClean="0"/>
              <a:t>Диагностика</a:t>
            </a:r>
            <a:endParaRPr lang="ru-RU" dirty="0"/>
          </a:p>
        </p:txBody>
      </p:sp>
      <p:sp>
        <p:nvSpPr>
          <p:cNvPr id="3" name="Объект 2"/>
          <p:cNvSpPr>
            <a:spLocks noGrp="1"/>
          </p:cNvSpPr>
          <p:nvPr>
            <p:ph idx="1"/>
          </p:nvPr>
        </p:nvSpPr>
        <p:spPr>
          <a:xfrm>
            <a:off x="737937" y="1668379"/>
            <a:ext cx="10766675" cy="4732421"/>
          </a:xfrm>
        </p:spPr>
        <p:style>
          <a:lnRef idx="1">
            <a:schemeClr val="accent2"/>
          </a:lnRef>
          <a:fillRef idx="2">
            <a:schemeClr val="accent2"/>
          </a:fillRef>
          <a:effectRef idx="1">
            <a:schemeClr val="accent2"/>
          </a:effectRef>
          <a:fontRef idx="minor">
            <a:schemeClr val="dk1"/>
          </a:fontRef>
        </p:style>
        <p:txBody>
          <a:bodyPr>
            <a:normAutofit/>
          </a:bodyPr>
          <a:lstStyle/>
          <a:p>
            <a:pPr marL="0" indent="0" algn="just">
              <a:buNone/>
            </a:pPr>
            <a:r>
              <a:rPr lang="ru-RU" dirty="0"/>
              <a:t>Как правило, диагноз устанавливают в грудном или раннем детском возрасте, когда в паховой грыже у девочки обнаруживают яичко. Яички могут находиться и в паховых каналах или в половых губах. Иногда </a:t>
            </a:r>
            <a:r>
              <a:rPr lang="ru-RU" dirty="0" err="1"/>
              <a:t>тестикулярную</a:t>
            </a:r>
            <a:r>
              <a:rPr lang="ru-RU" dirty="0"/>
              <a:t> феминизацию выявляют у девочки пубертатного возраста при обследовании по поводу задержки </a:t>
            </a:r>
            <a:r>
              <a:rPr lang="ru-RU" dirty="0" err="1"/>
              <a:t>менархе</a:t>
            </a:r>
            <a:r>
              <a:rPr lang="ru-RU" dirty="0"/>
              <a:t> или у взрослой женщины с первичной аменореей. </a:t>
            </a:r>
            <a:endParaRPr lang="ru-RU" dirty="0" smtClean="0"/>
          </a:p>
          <a:p>
            <a:pPr marL="0" indent="0" algn="just">
              <a:buNone/>
            </a:pPr>
            <a:r>
              <a:rPr lang="ru-RU" dirty="0" smtClean="0"/>
              <a:t>Влагалище </a:t>
            </a:r>
            <a:r>
              <a:rPr lang="ru-RU" dirty="0"/>
              <a:t>оканчивается слепо, внутренние половые протоки (матка, маточные трубы, семявыносящий и семявыбрасывающий протоки) не развиваются. Отсутствие внутренних половых протоков объясняется тем, что в эмбриогенезе фактор регрессии </a:t>
            </a:r>
            <a:r>
              <a:rPr lang="ru-RU" dirty="0" err="1"/>
              <a:t>мюллеровых</a:t>
            </a:r>
            <a:r>
              <a:rPr lang="ru-RU" dirty="0"/>
              <a:t> протоков вырабатывается клетками </a:t>
            </a:r>
            <a:r>
              <a:rPr lang="ru-RU" dirty="0" err="1"/>
              <a:t>Сертоли</a:t>
            </a:r>
            <a:r>
              <a:rPr lang="ru-RU" dirty="0"/>
              <a:t> в нормальных количествах, но резистентность к андрогенам препятствует формированию </a:t>
            </a:r>
            <a:r>
              <a:rPr lang="ru-RU" dirty="0" err="1"/>
              <a:t>вольфовых</a:t>
            </a:r>
            <a:r>
              <a:rPr lang="ru-RU" dirty="0"/>
              <a:t> протоков. </a:t>
            </a:r>
            <a:endParaRPr lang="ru-RU" dirty="0" smtClean="0"/>
          </a:p>
          <a:p>
            <a:pPr marL="0" indent="0" algn="just">
              <a:buNone/>
            </a:pPr>
            <a:r>
              <a:rPr lang="ru-RU" dirty="0" smtClean="0"/>
              <a:t>В </a:t>
            </a:r>
            <a:r>
              <a:rPr lang="ru-RU" dirty="0"/>
              <a:t>пубертатном возрасте уровни ЛГ и ФСГ в сыворотке нормальные или повышены, уровень тестостерона в сыворотке повышен. Уровни эстрогенов несколько выше, чем у здоровых мальчиков с нормальным кариотипом. В пубертатном периоде возможен рак яичка, поэтому показана профилактическая </a:t>
            </a:r>
            <a:r>
              <a:rPr lang="ru-RU" dirty="0" err="1"/>
              <a:t>орхиэктомия</a:t>
            </a:r>
            <a:r>
              <a:rPr lang="ru-RU" dirty="0"/>
              <a:t>.</a:t>
            </a:r>
          </a:p>
        </p:txBody>
      </p:sp>
    </p:spTree>
    <p:extLst>
      <p:ext uri="{BB962C8B-B14F-4D97-AF65-F5344CB8AC3E}">
        <p14:creationId xmlns:p14="http://schemas.microsoft.com/office/powerpoint/2010/main" val="3932290469"/>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592925" y="624110"/>
            <a:ext cx="8911687" cy="787595"/>
          </a:xfrm>
        </p:spPr>
        <p:style>
          <a:lnRef idx="0">
            <a:schemeClr val="accent5"/>
          </a:lnRef>
          <a:fillRef idx="3">
            <a:schemeClr val="accent5"/>
          </a:fillRef>
          <a:effectRef idx="3">
            <a:schemeClr val="accent5"/>
          </a:effectRef>
          <a:fontRef idx="minor">
            <a:schemeClr val="lt1"/>
          </a:fontRef>
        </p:style>
        <p:txBody>
          <a:bodyPr/>
          <a:lstStyle/>
          <a:p>
            <a:pPr algn="ctr"/>
            <a:r>
              <a:rPr lang="ru-RU" dirty="0"/>
              <a:t>Неполное половое развитие.</a:t>
            </a:r>
          </a:p>
        </p:txBody>
      </p:sp>
      <p:sp>
        <p:nvSpPr>
          <p:cNvPr id="3" name="Объект 2"/>
          <p:cNvSpPr>
            <a:spLocks noGrp="1"/>
          </p:cNvSpPr>
          <p:nvPr>
            <p:ph idx="1"/>
          </p:nvPr>
        </p:nvSpPr>
        <p:spPr>
          <a:xfrm>
            <a:off x="1155032" y="1732547"/>
            <a:ext cx="10349580" cy="4636169"/>
          </a:xfrm>
        </p:spPr>
        <p:style>
          <a:lnRef idx="1">
            <a:schemeClr val="accent4"/>
          </a:lnRef>
          <a:fillRef idx="2">
            <a:schemeClr val="accent4"/>
          </a:fillRef>
          <a:effectRef idx="1">
            <a:schemeClr val="accent4"/>
          </a:effectRef>
          <a:fontRef idx="minor">
            <a:schemeClr val="dk1"/>
          </a:fontRef>
        </p:style>
        <p:txBody>
          <a:bodyPr>
            <a:noAutofit/>
          </a:bodyPr>
          <a:lstStyle/>
          <a:p>
            <a:r>
              <a:rPr lang="ru-RU" sz="2000" dirty="0"/>
              <a:t>Обследование </a:t>
            </a:r>
            <a:endParaRPr lang="ru-RU" sz="2000" dirty="0" smtClean="0"/>
          </a:p>
          <a:p>
            <a:pPr marL="0" indent="0">
              <a:buNone/>
            </a:pPr>
            <a:r>
              <a:rPr lang="ru-RU" sz="2000" dirty="0" smtClean="0"/>
              <a:t>А</a:t>
            </a:r>
            <a:r>
              <a:rPr lang="ru-RU" sz="2000" dirty="0"/>
              <a:t>. Анамнез. Собирают следующие сведения: </a:t>
            </a:r>
            <a:endParaRPr lang="ru-RU" sz="2000" dirty="0" smtClean="0"/>
          </a:p>
          <a:p>
            <a:pPr>
              <a:buAutoNum type="arabicPeriod"/>
            </a:pPr>
            <a:r>
              <a:rPr lang="ru-RU" sz="2000" dirty="0" smtClean="0"/>
              <a:t>Скорость </a:t>
            </a:r>
            <a:r>
              <a:rPr lang="ru-RU" sz="2000" dirty="0"/>
              <a:t>роста и прибавки в весе </a:t>
            </a:r>
            <a:r>
              <a:rPr lang="ru-RU" sz="2000" dirty="0" smtClean="0"/>
              <a:t> </a:t>
            </a:r>
          </a:p>
          <a:p>
            <a:pPr>
              <a:buAutoNum type="arabicPeriod"/>
            </a:pPr>
            <a:r>
              <a:rPr lang="ru-RU" sz="2000" dirty="0" smtClean="0"/>
              <a:t>Перенесенные </a:t>
            </a:r>
            <a:r>
              <a:rPr lang="ru-RU" sz="2000" dirty="0"/>
              <a:t>и сопутствующие хронические заболевания, в том числе заболевания ЖКТ (например, болезнь Крона) и эндокринных желез (вторичный гипотиреоз, вторичная надпочечниковая недостаточность, несахарный диабет). </a:t>
            </a:r>
            <a:endParaRPr lang="ru-RU" sz="2000" dirty="0" smtClean="0"/>
          </a:p>
          <a:p>
            <a:pPr>
              <a:buAutoNum type="arabicPeriod"/>
            </a:pPr>
            <a:r>
              <a:rPr lang="ru-RU" sz="2000" dirty="0" smtClean="0"/>
              <a:t>Прием </a:t>
            </a:r>
            <a:r>
              <a:rPr lang="ru-RU" sz="2000" dirty="0"/>
              <a:t>лекарственных средств, хирургические вмешательства, лучевая и химиотерапия. </a:t>
            </a:r>
            <a:endParaRPr lang="ru-RU" sz="2000" dirty="0" smtClean="0"/>
          </a:p>
          <a:p>
            <a:pPr>
              <a:buAutoNum type="arabicPeriod"/>
            </a:pPr>
            <a:r>
              <a:rPr lang="ru-RU" sz="2000" dirty="0" smtClean="0"/>
              <a:t>Семейный </a:t>
            </a:r>
            <a:r>
              <a:rPr lang="ru-RU" sz="2000" dirty="0"/>
              <a:t>анамнез (прежде всего — особенности роста и полового развития родителей). </a:t>
            </a:r>
            <a:endParaRPr lang="ru-RU" sz="2000" dirty="0" smtClean="0"/>
          </a:p>
          <a:p>
            <a:pPr>
              <a:buAutoNum type="arabicPeriod"/>
            </a:pPr>
            <a:r>
              <a:rPr lang="ru-RU" sz="2000" dirty="0" smtClean="0"/>
              <a:t>Нарушения </a:t>
            </a:r>
            <a:r>
              <a:rPr lang="ru-RU" sz="2000" dirty="0"/>
              <a:t>обоняния.</a:t>
            </a:r>
          </a:p>
        </p:txBody>
      </p:sp>
    </p:spTree>
    <p:extLst>
      <p:ext uri="{BB962C8B-B14F-4D97-AF65-F5344CB8AC3E}">
        <p14:creationId xmlns:p14="http://schemas.microsoft.com/office/powerpoint/2010/main" val="1606877398"/>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617304" y="608068"/>
            <a:ext cx="8911687" cy="1280890"/>
          </a:xfrm>
        </p:spPr>
        <p:style>
          <a:lnRef idx="1">
            <a:schemeClr val="accent5"/>
          </a:lnRef>
          <a:fillRef idx="3">
            <a:schemeClr val="accent5"/>
          </a:fillRef>
          <a:effectRef idx="2">
            <a:schemeClr val="accent5"/>
          </a:effectRef>
          <a:fontRef idx="minor">
            <a:schemeClr val="lt1"/>
          </a:fontRef>
        </p:style>
        <p:txBody>
          <a:bodyPr/>
          <a:lstStyle/>
          <a:p>
            <a:pPr algn="ctr"/>
            <a:r>
              <a:rPr lang="ru-RU" dirty="0"/>
              <a:t>Лабораторная и инструментальная диагностика</a:t>
            </a:r>
          </a:p>
        </p:txBody>
      </p:sp>
      <p:sp>
        <p:nvSpPr>
          <p:cNvPr id="3" name="Объект 2"/>
          <p:cNvSpPr>
            <a:spLocks noGrp="1"/>
          </p:cNvSpPr>
          <p:nvPr>
            <p:ph idx="1"/>
          </p:nvPr>
        </p:nvSpPr>
        <p:spPr>
          <a:xfrm>
            <a:off x="641684" y="2133600"/>
            <a:ext cx="10862928" cy="3320716"/>
          </a:xfrm>
        </p:spPr>
        <p:style>
          <a:lnRef idx="0">
            <a:schemeClr val="accent3"/>
          </a:lnRef>
          <a:fillRef idx="3">
            <a:schemeClr val="accent3"/>
          </a:fillRef>
          <a:effectRef idx="3">
            <a:schemeClr val="accent3"/>
          </a:effectRef>
          <a:fontRef idx="minor">
            <a:schemeClr val="lt1"/>
          </a:fontRef>
        </p:style>
        <p:txBody>
          <a:bodyPr>
            <a:normAutofit/>
          </a:bodyPr>
          <a:lstStyle/>
          <a:p>
            <a:r>
              <a:rPr lang="ru-RU" sz="2400" dirty="0" smtClean="0"/>
              <a:t>Базальные </a:t>
            </a:r>
            <a:r>
              <a:rPr lang="ru-RU" sz="2400" dirty="0"/>
              <a:t>уровни ЛГ и ФСГ ниже возрастной нормы. Это признак вторичного </a:t>
            </a:r>
            <a:r>
              <a:rPr lang="ru-RU" sz="2400" dirty="0" err="1"/>
              <a:t>гипогонадизма</a:t>
            </a:r>
            <a:r>
              <a:rPr lang="ru-RU" sz="2400" dirty="0"/>
              <a:t>. Однако уровни ЛГ и ФСГ могут временно снижаться и при чрезмерных физических нагрузках, стрессе, голодании и </a:t>
            </a:r>
            <a:r>
              <a:rPr lang="ru-RU" sz="2400" dirty="0" smtClean="0"/>
              <a:t>тяжелых  </a:t>
            </a:r>
            <a:r>
              <a:rPr lang="ru-RU" sz="2400" dirty="0"/>
              <a:t>сопутствующих </a:t>
            </a:r>
            <a:r>
              <a:rPr lang="ru-RU" sz="2400" dirty="0" smtClean="0"/>
              <a:t>заболеваниях.</a:t>
            </a:r>
          </a:p>
          <a:p>
            <a:r>
              <a:rPr lang="ru-RU" sz="2400" dirty="0" smtClean="0"/>
              <a:t>Определение </a:t>
            </a:r>
            <a:r>
              <a:rPr lang="ru-RU" sz="2400" dirty="0"/>
              <a:t>костного </a:t>
            </a:r>
            <a:r>
              <a:rPr lang="ru-RU" sz="2400" dirty="0" smtClean="0"/>
              <a:t>возраста.</a:t>
            </a:r>
          </a:p>
          <a:p>
            <a:pPr marL="0" indent="0">
              <a:buNone/>
            </a:pPr>
            <a:r>
              <a:rPr lang="ru-RU" sz="2400" dirty="0"/>
              <a:t>по рентгенограммам левой кисти и запястья позволяет оценить зрелость гипоталамо-гипофизарной системы</a:t>
            </a:r>
          </a:p>
        </p:txBody>
      </p:sp>
    </p:spTree>
    <p:extLst>
      <p:ext uri="{BB962C8B-B14F-4D97-AF65-F5344CB8AC3E}">
        <p14:creationId xmlns:p14="http://schemas.microsoft.com/office/powerpoint/2010/main" val="285196193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524000" y="465221"/>
            <a:ext cx="9980612" cy="5967663"/>
          </a:xfrm>
        </p:spPr>
        <p:style>
          <a:lnRef idx="1">
            <a:schemeClr val="accent4"/>
          </a:lnRef>
          <a:fillRef idx="2">
            <a:schemeClr val="accent4"/>
          </a:fillRef>
          <a:effectRef idx="1">
            <a:schemeClr val="accent4"/>
          </a:effectRef>
          <a:fontRef idx="minor">
            <a:schemeClr val="dk1"/>
          </a:fontRef>
        </p:style>
        <p:txBody>
          <a:bodyPr>
            <a:normAutofit/>
          </a:bodyPr>
          <a:lstStyle/>
          <a:p>
            <a:pPr algn="just"/>
            <a:r>
              <a:rPr lang="ru-RU" sz="2200" dirty="0"/>
              <a:t>1) Костный возраст </a:t>
            </a:r>
            <a:r>
              <a:rPr lang="ru-RU" sz="2200" dirty="0" smtClean="0"/>
              <a:t> </a:t>
            </a:r>
            <a:r>
              <a:rPr lang="ru-RU" sz="2200" dirty="0"/>
              <a:t>13 лет (соответствует пубертатному периоду): снижение уровней ЛГ и ФСГ обусловлено заболеванием гипоталамуса или гипофиза. Показаны КТ или МРТ головы. </a:t>
            </a:r>
            <a:endParaRPr lang="ru-RU" sz="2200" dirty="0" smtClean="0"/>
          </a:p>
          <a:p>
            <a:pPr algn="just"/>
            <a:r>
              <a:rPr lang="ru-RU" sz="2200" dirty="0" smtClean="0"/>
              <a:t>2</a:t>
            </a:r>
            <a:r>
              <a:rPr lang="ru-RU" sz="2200" dirty="0"/>
              <a:t>) Костный возраст значительно отстает от паспортного (например, костный возраст — 12 лет; паспортный — 16 лет): снижение уровней ЛГ и ФСГ обусловлено заболеванием гипоталамуса или </a:t>
            </a:r>
            <a:r>
              <a:rPr lang="ru-RU" sz="2200" dirty="0" err="1"/>
              <a:t>гипопитуитаризмом</a:t>
            </a:r>
            <a:r>
              <a:rPr lang="ru-RU" sz="2200" dirty="0"/>
              <a:t>. Показано определение уровней СТГ, ТТГ, АКТГ, пролактина, АДГ, гормонов гипоталамуса. </a:t>
            </a:r>
            <a:endParaRPr lang="ru-RU" sz="2200" dirty="0" smtClean="0"/>
          </a:p>
          <a:p>
            <a:pPr algn="just"/>
            <a:r>
              <a:rPr lang="ru-RU" sz="2200" dirty="0" smtClean="0"/>
              <a:t>3</a:t>
            </a:r>
            <a:r>
              <a:rPr lang="ru-RU" sz="2200" dirty="0"/>
              <a:t>) Костный возраст &lt; 10—11 лет (соответствует </a:t>
            </a:r>
            <a:r>
              <a:rPr lang="ru-RU" sz="2200" dirty="0" err="1"/>
              <a:t>препубертатному</a:t>
            </a:r>
            <a:r>
              <a:rPr lang="ru-RU" sz="2200" dirty="0"/>
              <a:t> периоду): отличить незрелость гипоталамо-гипофизарной системы от заболевания гипоталамуса или гипофиза невозможно. </a:t>
            </a:r>
            <a:endParaRPr lang="ru-RU" sz="2200" dirty="0" smtClean="0"/>
          </a:p>
          <a:p>
            <a:pPr algn="just"/>
            <a:r>
              <a:rPr lang="ru-RU" sz="2200" dirty="0" smtClean="0"/>
              <a:t>4</a:t>
            </a:r>
            <a:r>
              <a:rPr lang="ru-RU" sz="2200" dirty="0"/>
              <a:t>) Костный возраст соответствует началу пубертатного периода, но анатомические аномалии гипоталамуса и гипофиза не выявлены: проводят дополнительные гормональные исследования (пробу с </a:t>
            </a:r>
            <a:r>
              <a:rPr lang="ru-RU" sz="2200" dirty="0" err="1"/>
              <a:t>гонадолиберином</a:t>
            </a:r>
            <a:r>
              <a:rPr lang="ru-RU" sz="2200" dirty="0"/>
              <a:t>, оценку импульсной секреции ЛГ).</a:t>
            </a:r>
          </a:p>
        </p:txBody>
      </p:sp>
    </p:spTree>
    <p:extLst>
      <p:ext uri="{BB962C8B-B14F-4D97-AF65-F5344CB8AC3E}">
        <p14:creationId xmlns:p14="http://schemas.microsoft.com/office/powerpoint/2010/main" val="59944621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1668379" y="818147"/>
            <a:ext cx="9111917" cy="5181600"/>
          </a:xfrm>
        </p:spPr>
        <p:style>
          <a:lnRef idx="1">
            <a:schemeClr val="accent1"/>
          </a:lnRef>
          <a:fillRef idx="3">
            <a:schemeClr val="accent1"/>
          </a:fillRef>
          <a:effectRef idx="2">
            <a:schemeClr val="accent1"/>
          </a:effectRef>
          <a:fontRef idx="minor">
            <a:schemeClr val="lt1"/>
          </a:fontRef>
        </p:style>
        <p:txBody>
          <a:bodyPr>
            <a:noAutofit/>
          </a:bodyPr>
          <a:lstStyle/>
          <a:p>
            <a:r>
              <a:rPr lang="ru-RU" sz="2400" dirty="0" smtClean="0"/>
              <a:t>Проба с </a:t>
            </a:r>
            <a:r>
              <a:rPr lang="ru-RU" sz="2400" dirty="0" err="1" smtClean="0"/>
              <a:t>гонадолиберином</a:t>
            </a:r>
            <a:endParaRPr lang="ru-RU" sz="2400" dirty="0" smtClean="0"/>
          </a:p>
          <a:p>
            <a:r>
              <a:rPr lang="ru-RU" sz="2400" dirty="0"/>
              <a:t>Оценка импульсной секреции ЛГ</a:t>
            </a:r>
            <a:r>
              <a:rPr lang="ru-RU" sz="2400" dirty="0" smtClean="0"/>
              <a:t>.</a:t>
            </a:r>
          </a:p>
          <a:p>
            <a:r>
              <a:rPr lang="ru-RU" sz="2400" dirty="0"/>
              <a:t>Базальные уровни ЛГ и ФСГ выше возрастной нормы</a:t>
            </a:r>
            <a:r>
              <a:rPr lang="ru-RU" sz="2400" dirty="0" smtClean="0"/>
              <a:t>.</a:t>
            </a:r>
          </a:p>
          <a:p>
            <a:r>
              <a:rPr lang="ru-RU" sz="2400" dirty="0"/>
              <a:t>Цитогенетическое </a:t>
            </a:r>
            <a:r>
              <a:rPr lang="ru-RU" sz="2400" dirty="0" smtClean="0"/>
              <a:t>исследование</a:t>
            </a:r>
          </a:p>
          <a:p>
            <a:r>
              <a:rPr lang="ru-RU" sz="2400" dirty="0"/>
              <a:t>Определение </a:t>
            </a:r>
            <a:r>
              <a:rPr lang="ru-RU" sz="2400" dirty="0" err="1"/>
              <a:t>аутоантител</a:t>
            </a:r>
            <a:r>
              <a:rPr lang="ru-RU" sz="2400" dirty="0"/>
              <a:t> к антигенам </a:t>
            </a:r>
            <a:r>
              <a:rPr lang="ru-RU" sz="2400" dirty="0" smtClean="0"/>
              <a:t>яичников</a:t>
            </a:r>
          </a:p>
          <a:p>
            <a:r>
              <a:rPr lang="ru-RU" sz="2400" dirty="0"/>
              <a:t>Уровни кортикостероидов </a:t>
            </a:r>
            <a:endParaRPr lang="ru-RU" sz="2400" dirty="0" smtClean="0"/>
          </a:p>
          <a:p>
            <a:pPr marL="0" indent="0">
              <a:buNone/>
            </a:pPr>
            <a:r>
              <a:rPr lang="ru-RU" sz="2400" dirty="0" smtClean="0"/>
              <a:t>                      -</a:t>
            </a:r>
            <a:r>
              <a:rPr lang="ru-RU" sz="2400" dirty="0"/>
              <a:t>1) Недостаточность </a:t>
            </a:r>
            <a:r>
              <a:rPr lang="ru-RU" sz="2400" dirty="0" smtClean="0"/>
              <a:t>17альфа-гидроксилазы</a:t>
            </a:r>
          </a:p>
          <a:p>
            <a:pPr marL="0" indent="0">
              <a:buNone/>
            </a:pPr>
            <a:r>
              <a:rPr lang="ru-RU" sz="2400" dirty="0" smtClean="0"/>
              <a:t>                      -2)Недостаточность 20,22-десмолазы</a:t>
            </a:r>
          </a:p>
          <a:p>
            <a:r>
              <a:rPr lang="ru-RU" sz="2400" dirty="0"/>
              <a:t>Дополнительные исследования при изолированной задержке </a:t>
            </a:r>
            <a:r>
              <a:rPr lang="ru-RU" sz="2400" dirty="0" err="1"/>
              <a:t>менархе</a:t>
            </a:r>
            <a:endParaRPr lang="ru-RU" sz="2400" dirty="0"/>
          </a:p>
        </p:txBody>
      </p:sp>
    </p:spTree>
    <p:extLst>
      <p:ext uri="{BB962C8B-B14F-4D97-AF65-F5344CB8AC3E}">
        <p14:creationId xmlns:p14="http://schemas.microsoft.com/office/powerpoint/2010/main" val="419341224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69704" y="624110"/>
            <a:ext cx="8911687" cy="659258"/>
          </a:xfrm>
        </p:spPr>
        <p:style>
          <a:lnRef idx="1">
            <a:schemeClr val="accent3"/>
          </a:lnRef>
          <a:fillRef idx="2">
            <a:schemeClr val="accent3"/>
          </a:fillRef>
          <a:effectRef idx="1">
            <a:schemeClr val="accent3"/>
          </a:effectRef>
          <a:fontRef idx="minor">
            <a:schemeClr val="dk1"/>
          </a:fontRef>
        </p:style>
        <p:txBody>
          <a:bodyPr/>
          <a:lstStyle/>
          <a:p>
            <a:pPr algn="ctr"/>
            <a:r>
              <a:rPr lang="ru-RU" dirty="0"/>
              <a:t>Лечение</a:t>
            </a:r>
          </a:p>
        </p:txBody>
      </p:sp>
      <p:sp>
        <p:nvSpPr>
          <p:cNvPr id="3" name="Объект 2"/>
          <p:cNvSpPr>
            <a:spLocks noGrp="1"/>
          </p:cNvSpPr>
          <p:nvPr>
            <p:ph idx="1"/>
          </p:nvPr>
        </p:nvSpPr>
        <p:spPr>
          <a:xfrm>
            <a:off x="946484" y="1780673"/>
            <a:ext cx="10558128" cy="4716379"/>
          </a:xfrm>
        </p:spPr>
        <p:style>
          <a:lnRef idx="1">
            <a:schemeClr val="accent1"/>
          </a:lnRef>
          <a:fillRef idx="2">
            <a:schemeClr val="accent1"/>
          </a:fillRef>
          <a:effectRef idx="1">
            <a:schemeClr val="accent1"/>
          </a:effectRef>
          <a:fontRef idx="minor">
            <a:schemeClr val="dk1"/>
          </a:fontRef>
        </p:style>
        <p:txBody>
          <a:bodyPr>
            <a:normAutofit/>
          </a:bodyPr>
          <a:lstStyle/>
          <a:p>
            <a:r>
              <a:rPr lang="ru-RU" sz="2000" dirty="0"/>
              <a:t>Преходящий дефицит гонадотропных гормонов, вызванный чрезмерной физической нагрузкой, стрессом или сопутствующими заболеваниями, не требует заместительной терапии. Необходимо устранить причину преходящего дефицита ЛГ и </a:t>
            </a:r>
            <a:r>
              <a:rPr lang="ru-RU" sz="2000" dirty="0" smtClean="0"/>
              <a:t>ФСГ</a:t>
            </a:r>
          </a:p>
          <a:p>
            <a:r>
              <a:rPr lang="ru-RU" sz="2000" dirty="0"/>
              <a:t>1. Начало лечения. </a:t>
            </a:r>
            <a:r>
              <a:rPr lang="ru-RU" sz="2000" dirty="0" err="1"/>
              <a:t>Этинилэстрадиол</a:t>
            </a:r>
            <a:r>
              <a:rPr lang="ru-RU" sz="2000" dirty="0"/>
              <a:t>, 0,02—0,1 мг/</a:t>
            </a:r>
            <a:r>
              <a:rPr lang="ru-RU" sz="2000" dirty="0" err="1"/>
              <a:t>сут</a:t>
            </a:r>
            <a:r>
              <a:rPr lang="ru-RU" sz="2000" dirty="0"/>
              <a:t>, или конъюгированные эстрогены, 0,3—1,25 мг/</a:t>
            </a:r>
            <a:r>
              <a:rPr lang="ru-RU" sz="2000" dirty="0" err="1"/>
              <a:t>сут</a:t>
            </a:r>
            <a:r>
              <a:rPr lang="ru-RU" sz="2000" dirty="0"/>
              <a:t>, назначают внутрь либо используют пластыри с </a:t>
            </a:r>
            <a:r>
              <a:rPr lang="ru-RU" sz="2000" dirty="0" err="1"/>
              <a:t>эстрадиолом</a:t>
            </a:r>
            <a:r>
              <a:rPr lang="ru-RU" sz="2000" dirty="0"/>
              <a:t> (0,05—0,1 мг, 1 или 2 раза в неделю). </a:t>
            </a:r>
            <a:r>
              <a:rPr lang="ru-RU" sz="2000" dirty="0" err="1"/>
              <a:t>Диэтилстильбэстрол</a:t>
            </a:r>
            <a:r>
              <a:rPr lang="ru-RU" sz="2000" dirty="0"/>
              <a:t> не применяют. Лучше начинать с минимальных доз эстрогенов для приема внутрь или наклеивать пластырь 1 раз в </a:t>
            </a:r>
            <a:r>
              <a:rPr lang="ru-RU" sz="2000" dirty="0" smtClean="0"/>
              <a:t>неделю</a:t>
            </a:r>
          </a:p>
          <a:p>
            <a:r>
              <a:rPr lang="ru-RU" sz="2000" dirty="0"/>
              <a:t>Не позднее чем через год переходят к заместительной циклической терапии эстрогенами и </a:t>
            </a:r>
            <a:r>
              <a:rPr lang="ru-RU" sz="2000" dirty="0" err="1"/>
              <a:t>прогестагенами</a:t>
            </a:r>
            <a:r>
              <a:rPr lang="ru-RU" sz="2000" dirty="0"/>
              <a:t>. Первоначальное лечение эстрогенами и последующее добавление </a:t>
            </a:r>
            <a:r>
              <a:rPr lang="ru-RU" sz="2000" dirty="0" err="1"/>
              <a:t>прогестагенов</a:t>
            </a:r>
            <a:r>
              <a:rPr lang="ru-RU" sz="2000" dirty="0"/>
              <a:t> имитируют естественную последовательность событий пубертатного периода.</a:t>
            </a:r>
          </a:p>
        </p:txBody>
      </p:sp>
    </p:spTree>
    <p:extLst>
      <p:ext uri="{BB962C8B-B14F-4D97-AF65-F5344CB8AC3E}">
        <p14:creationId xmlns:p14="http://schemas.microsoft.com/office/powerpoint/2010/main" val="122667120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53979" y="1540042"/>
            <a:ext cx="10750633" cy="4371180"/>
          </a:xfrm>
        </p:spPr>
        <p:style>
          <a:lnRef idx="1">
            <a:schemeClr val="accent4"/>
          </a:lnRef>
          <a:fillRef idx="2">
            <a:schemeClr val="accent4"/>
          </a:fillRef>
          <a:effectRef idx="1">
            <a:schemeClr val="accent4"/>
          </a:effectRef>
          <a:fontRef idx="minor">
            <a:schemeClr val="dk1"/>
          </a:fontRef>
        </p:style>
        <p:txBody>
          <a:bodyPr>
            <a:normAutofit/>
          </a:bodyPr>
          <a:lstStyle/>
          <a:p>
            <a:pPr algn="just"/>
            <a:r>
              <a:rPr lang="ru-RU" sz="2400" dirty="0"/>
              <a:t>Схема циклической терапии. Эстрогены принимают ежедневно с 1-го по 21- е число каждого календарного месяца. С 12-го или с 15-го числа по 21-е число добавляют </a:t>
            </a:r>
            <a:r>
              <a:rPr lang="ru-RU" sz="2400" dirty="0" err="1"/>
              <a:t>прогестагены</a:t>
            </a:r>
            <a:r>
              <a:rPr lang="ru-RU" sz="2400" dirty="0"/>
              <a:t> (</a:t>
            </a:r>
            <a:r>
              <a:rPr lang="ru-RU" sz="2400" dirty="0" err="1"/>
              <a:t>медроксипрогестерона</a:t>
            </a:r>
            <a:r>
              <a:rPr lang="ru-RU" sz="2400" dirty="0"/>
              <a:t> ацетат, 5—10 мг/</a:t>
            </a:r>
            <a:r>
              <a:rPr lang="ru-RU" sz="2400" dirty="0" err="1"/>
              <a:t>сут</a:t>
            </a:r>
            <a:r>
              <a:rPr lang="ru-RU" sz="2400" dirty="0"/>
              <a:t> внутрь, или </a:t>
            </a:r>
            <a:r>
              <a:rPr lang="ru-RU" sz="2400" dirty="0" err="1"/>
              <a:t>норэтистерон</a:t>
            </a:r>
            <a:r>
              <a:rPr lang="ru-RU" sz="2400" dirty="0"/>
              <a:t>, 5 мг/</a:t>
            </a:r>
            <a:r>
              <a:rPr lang="ru-RU" sz="2400" dirty="0" err="1"/>
              <a:t>сут</a:t>
            </a:r>
            <a:r>
              <a:rPr lang="ru-RU" sz="2400" dirty="0"/>
              <a:t> внутрь). С 22-го числа до конца месяца прием всех препаратов прекращают, а с 1-го числа следующего календарного месяца цикл лечения повторяют</a:t>
            </a:r>
            <a:r>
              <a:rPr lang="ru-RU" sz="2400" dirty="0" smtClean="0"/>
              <a:t>.</a:t>
            </a:r>
          </a:p>
          <a:p>
            <a:pPr algn="just"/>
            <a:r>
              <a:rPr lang="ru-RU" sz="2400" dirty="0"/>
              <a:t>Поддерживающая терапия. После наступления </a:t>
            </a:r>
            <a:r>
              <a:rPr lang="ru-RU" sz="2400" dirty="0" err="1"/>
              <a:t>менархе</a:t>
            </a:r>
            <a:r>
              <a:rPr lang="ru-RU" sz="2400" dirty="0"/>
              <a:t> для поддержания регулярных менструаций переходят на минимальные дозы эстрогенов.</a:t>
            </a:r>
          </a:p>
        </p:txBody>
      </p:sp>
    </p:spTree>
    <p:extLst>
      <p:ext uri="{BB962C8B-B14F-4D97-AF65-F5344CB8AC3E}">
        <p14:creationId xmlns:p14="http://schemas.microsoft.com/office/powerpoint/2010/main" val="97897040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09691" y="624110"/>
            <a:ext cx="8094830" cy="723427"/>
          </a:xfrm>
        </p:spPr>
        <p:style>
          <a:lnRef idx="3">
            <a:schemeClr val="lt1"/>
          </a:lnRef>
          <a:fillRef idx="1">
            <a:schemeClr val="accent5"/>
          </a:fillRef>
          <a:effectRef idx="1">
            <a:schemeClr val="accent5"/>
          </a:effectRef>
          <a:fontRef idx="minor">
            <a:schemeClr val="lt1"/>
          </a:fontRef>
        </p:style>
        <p:txBody>
          <a:bodyPr/>
          <a:lstStyle/>
          <a:p>
            <a:pPr algn="ctr"/>
            <a:r>
              <a:rPr lang="ru-RU" dirty="0"/>
              <a:t>Поддерживающая терапия.</a:t>
            </a:r>
          </a:p>
        </p:txBody>
      </p:sp>
      <p:sp>
        <p:nvSpPr>
          <p:cNvPr id="3" name="Объект 2"/>
          <p:cNvSpPr>
            <a:spLocks noGrp="1"/>
          </p:cNvSpPr>
          <p:nvPr>
            <p:ph idx="1"/>
          </p:nvPr>
        </p:nvSpPr>
        <p:spPr>
          <a:xfrm>
            <a:off x="609600" y="1876927"/>
            <a:ext cx="10895012" cy="4636168"/>
          </a:xfrm>
        </p:spPr>
        <p:style>
          <a:lnRef idx="1">
            <a:schemeClr val="accent4"/>
          </a:lnRef>
          <a:fillRef idx="2">
            <a:schemeClr val="accent4"/>
          </a:fillRef>
          <a:effectRef idx="1">
            <a:schemeClr val="accent4"/>
          </a:effectRef>
          <a:fontRef idx="minor">
            <a:schemeClr val="dk1"/>
          </a:fontRef>
        </p:style>
        <p:txBody>
          <a:bodyPr>
            <a:normAutofit/>
          </a:bodyPr>
          <a:lstStyle/>
          <a:p>
            <a:pPr algn="just"/>
            <a:r>
              <a:rPr lang="ru-RU" sz="2000" dirty="0" smtClean="0"/>
              <a:t>После </a:t>
            </a:r>
            <a:r>
              <a:rPr lang="ru-RU" sz="2000" dirty="0"/>
              <a:t>наступления </a:t>
            </a:r>
            <a:r>
              <a:rPr lang="ru-RU" sz="2000" dirty="0" err="1"/>
              <a:t>менархе</a:t>
            </a:r>
            <a:r>
              <a:rPr lang="ru-RU" sz="2000" dirty="0"/>
              <a:t> для поддержания регулярных менструаций переходят на минимальные дозы эстрогенов. </a:t>
            </a:r>
            <a:endParaRPr lang="en-US" sz="2000" dirty="0" smtClean="0"/>
          </a:p>
          <a:p>
            <a:pPr algn="just"/>
            <a:r>
              <a:rPr lang="ru-RU" sz="2000" dirty="0" smtClean="0"/>
              <a:t>Для </a:t>
            </a:r>
            <a:r>
              <a:rPr lang="ru-RU" sz="2000" dirty="0"/>
              <a:t>индукции </a:t>
            </a:r>
            <a:r>
              <a:rPr lang="ru-RU" sz="2000" dirty="0" err="1"/>
              <a:t>менархе</a:t>
            </a:r>
            <a:r>
              <a:rPr lang="ru-RU" sz="2000" dirty="0"/>
              <a:t> и овуляций у больных с функционально зрелыми яичниками требуется другое лечение. </a:t>
            </a:r>
            <a:endParaRPr lang="en-US" sz="2000" dirty="0" smtClean="0"/>
          </a:p>
          <a:p>
            <a:pPr algn="just"/>
            <a:r>
              <a:rPr lang="ru-RU" sz="2000" dirty="0" smtClean="0"/>
              <a:t>При </a:t>
            </a:r>
            <a:r>
              <a:rPr lang="ru-RU" sz="2000" dirty="0"/>
              <a:t>неполном половом развитии и при позднем наступлении </a:t>
            </a:r>
            <a:r>
              <a:rPr lang="ru-RU" sz="2000" dirty="0" err="1"/>
              <a:t>менархе</a:t>
            </a:r>
            <a:r>
              <a:rPr lang="ru-RU" sz="2000" dirty="0"/>
              <a:t> </a:t>
            </a:r>
            <a:r>
              <a:rPr lang="ru-RU" sz="2000" dirty="0" smtClean="0"/>
              <a:t>лечение </a:t>
            </a:r>
            <a:r>
              <a:rPr lang="ru-RU" sz="2000" dirty="0"/>
              <a:t>половыми гормонами не показано. Однако по желанию девочки или ее родителей эти препараты можно назначить для ускорения развития вторичных половых признаков. </a:t>
            </a:r>
            <a:endParaRPr lang="en-US" sz="2000" dirty="0" smtClean="0"/>
          </a:p>
          <a:p>
            <a:pPr algn="just"/>
            <a:r>
              <a:rPr lang="ru-RU" sz="2000" dirty="0" smtClean="0"/>
              <a:t>Больные </a:t>
            </a:r>
            <a:r>
              <a:rPr lang="ru-RU" sz="2000" dirty="0"/>
              <a:t>с функционально зрелыми яичниками и маткой способны к зачатию после индукции овуляции. Бесплодным больным с яичниковой недостаточностью, но с нормальной маткой рекомендуют экстракорпоральное оплодотворение. </a:t>
            </a:r>
          </a:p>
        </p:txBody>
      </p:sp>
    </p:spTree>
    <p:extLst>
      <p:ext uri="{BB962C8B-B14F-4D97-AF65-F5344CB8AC3E}">
        <p14:creationId xmlns:p14="http://schemas.microsoft.com/office/powerpoint/2010/main" val="2067132943"/>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65843" y="431604"/>
            <a:ext cx="8951494" cy="1220731"/>
          </a:xfrm>
        </p:spPr>
        <p:style>
          <a:lnRef idx="1">
            <a:schemeClr val="accent3"/>
          </a:lnRef>
          <a:fillRef idx="2">
            <a:schemeClr val="accent3"/>
          </a:fillRef>
          <a:effectRef idx="1">
            <a:schemeClr val="accent3"/>
          </a:effectRef>
          <a:fontRef idx="minor">
            <a:schemeClr val="dk1"/>
          </a:fontRef>
        </p:style>
        <p:txBody>
          <a:bodyPr>
            <a:normAutofit/>
          </a:bodyPr>
          <a:lstStyle/>
          <a:p>
            <a:pPr algn="ctr"/>
            <a:r>
              <a:rPr lang="ru-RU" dirty="0"/>
              <a:t>Лечение низкорослости при синдроме Тернера</a:t>
            </a:r>
          </a:p>
        </p:txBody>
      </p:sp>
      <p:sp>
        <p:nvSpPr>
          <p:cNvPr id="3" name="Объект 2"/>
          <p:cNvSpPr>
            <a:spLocks noGrp="1"/>
          </p:cNvSpPr>
          <p:nvPr>
            <p:ph idx="1"/>
          </p:nvPr>
        </p:nvSpPr>
        <p:spPr>
          <a:xfrm>
            <a:off x="737936" y="2117558"/>
            <a:ext cx="11007307" cy="4283242"/>
          </a:xfrm>
        </p:spPr>
        <p:style>
          <a:lnRef idx="2">
            <a:schemeClr val="accent4">
              <a:shade val="50000"/>
            </a:schemeClr>
          </a:lnRef>
          <a:fillRef idx="1">
            <a:schemeClr val="accent4"/>
          </a:fillRef>
          <a:effectRef idx="0">
            <a:schemeClr val="accent4"/>
          </a:effectRef>
          <a:fontRef idx="minor">
            <a:schemeClr val="lt1"/>
          </a:fontRef>
        </p:style>
        <p:txBody>
          <a:bodyPr>
            <a:normAutofit/>
          </a:bodyPr>
          <a:lstStyle/>
          <a:p>
            <a:pPr algn="just"/>
            <a:r>
              <a:rPr lang="ru-RU" sz="2000" dirty="0" smtClean="0"/>
              <a:t>1</a:t>
            </a:r>
            <a:r>
              <a:rPr lang="ru-RU" sz="2000" dirty="0"/>
              <a:t>. </a:t>
            </a:r>
            <a:r>
              <a:rPr lang="ru-RU" sz="2000" dirty="0" err="1"/>
              <a:t>Соматропин</a:t>
            </a:r>
            <a:r>
              <a:rPr lang="ru-RU" sz="2000" dirty="0"/>
              <a:t>. У большинства больных с синдромом Тернера уровень СТГ нормальный. Тем не менее назначение </a:t>
            </a:r>
            <a:r>
              <a:rPr lang="ru-RU" sz="2000" dirty="0" err="1"/>
              <a:t>соматропина</a:t>
            </a:r>
            <a:r>
              <a:rPr lang="ru-RU" sz="2000" dirty="0"/>
              <a:t> таким больным почти всегда ускоряет развитие скелета и увеличивает окончательный рост. </a:t>
            </a:r>
            <a:endParaRPr lang="ru-RU" sz="2000" dirty="0" smtClean="0"/>
          </a:p>
          <a:p>
            <a:pPr algn="just"/>
            <a:r>
              <a:rPr lang="ru-RU" sz="2000" dirty="0" smtClean="0"/>
              <a:t>2</a:t>
            </a:r>
            <a:r>
              <a:rPr lang="ru-RU" sz="2000" dirty="0"/>
              <a:t>. Анаболические стероиды со слабым анаболическим действием широко применяли в прошлом для ускорения роста (не только у больных с синдромом Тернера). Обычно использовали </a:t>
            </a:r>
            <a:r>
              <a:rPr lang="ru-RU" sz="2000" dirty="0" err="1"/>
              <a:t>оксандролон</a:t>
            </a:r>
            <a:r>
              <a:rPr lang="ru-RU" sz="2000" dirty="0"/>
              <a:t> в дозе 0,1 мг/кг/</a:t>
            </a:r>
            <a:r>
              <a:rPr lang="ru-RU" sz="2000" dirty="0" err="1"/>
              <a:t>сут</a:t>
            </a:r>
            <a:r>
              <a:rPr lang="ru-RU" sz="2000" dirty="0"/>
              <a:t> внутрь. Сейчас считается, что эти препараты показаны только при значительном отставании костного возраста от паспортного. Надо учитывать, что анаболические стероиды менее эффективны, чем </a:t>
            </a:r>
            <a:r>
              <a:rPr lang="ru-RU" sz="2000" dirty="0" err="1"/>
              <a:t>соматропин</a:t>
            </a:r>
            <a:r>
              <a:rPr lang="ru-RU" sz="2000" dirty="0"/>
              <a:t>. 3. Предполагают, что у больных </a:t>
            </a:r>
            <a:r>
              <a:rPr lang="ru-RU" sz="2000" dirty="0" err="1"/>
              <a:t>препубертатного</a:t>
            </a:r>
            <a:r>
              <a:rPr lang="ru-RU" sz="2000" dirty="0"/>
              <a:t> возраста очень низкие дозы эстрогенов в сочетании с </a:t>
            </a:r>
            <a:r>
              <a:rPr lang="ru-RU" sz="2000" dirty="0" err="1"/>
              <a:t>соматропином</a:t>
            </a:r>
            <a:r>
              <a:rPr lang="ru-RU" sz="2000" dirty="0"/>
              <a:t> могут стимулировать рост и ускорять половое развитие. Для подтверждения этой гипотезы проводятся клинические испытания.</a:t>
            </a:r>
          </a:p>
        </p:txBody>
      </p:sp>
    </p:spTree>
    <p:extLst>
      <p:ext uri="{BB962C8B-B14F-4D97-AF65-F5344CB8AC3E}">
        <p14:creationId xmlns:p14="http://schemas.microsoft.com/office/powerpoint/2010/main" val="2566276632"/>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816619" y="479731"/>
            <a:ext cx="8911687" cy="675301"/>
          </a:xfrm>
        </p:spPr>
        <p:style>
          <a:lnRef idx="1">
            <a:schemeClr val="accent2"/>
          </a:lnRef>
          <a:fillRef idx="2">
            <a:schemeClr val="accent2"/>
          </a:fillRef>
          <a:effectRef idx="1">
            <a:schemeClr val="accent2"/>
          </a:effectRef>
          <a:fontRef idx="minor">
            <a:schemeClr val="dk1"/>
          </a:fontRef>
        </p:style>
        <p:txBody>
          <a:bodyPr/>
          <a:lstStyle/>
          <a:p>
            <a:pPr algn="ctr"/>
            <a:r>
              <a:rPr lang="ru-RU" dirty="0"/>
              <a:t>Литература</a:t>
            </a:r>
          </a:p>
        </p:txBody>
      </p:sp>
      <p:sp>
        <p:nvSpPr>
          <p:cNvPr id="3" name="Объект 2"/>
          <p:cNvSpPr>
            <a:spLocks noGrp="1"/>
          </p:cNvSpPr>
          <p:nvPr>
            <p:ph idx="1"/>
          </p:nvPr>
        </p:nvSpPr>
        <p:spPr>
          <a:xfrm>
            <a:off x="737937" y="1556083"/>
            <a:ext cx="11069052" cy="4924927"/>
          </a:xfrm>
        </p:spPr>
        <p:style>
          <a:lnRef idx="2">
            <a:schemeClr val="accent2"/>
          </a:lnRef>
          <a:fillRef idx="1">
            <a:schemeClr val="lt1"/>
          </a:fillRef>
          <a:effectRef idx="0">
            <a:schemeClr val="accent2"/>
          </a:effectRef>
          <a:fontRef idx="minor">
            <a:schemeClr val="dk1"/>
          </a:fontRef>
        </p:style>
        <p:txBody>
          <a:bodyPr>
            <a:normAutofit fontScale="92500" lnSpcReduction="10000"/>
          </a:bodyPr>
          <a:lstStyle/>
          <a:p>
            <a:r>
              <a:rPr lang="ru-RU" dirty="0" smtClean="0"/>
              <a:t>1</a:t>
            </a:r>
            <a:r>
              <a:rPr lang="ru-RU" dirty="0"/>
              <a:t>. </a:t>
            </a:r>
            <a:r>
              <a:rPr lang="en-US" dirty="0"/>
              <a:t>Hung W. Ovaries and variants of female sexual development. In W Hung (</a:t>
            </a:r>
            <a:r>
              <a:rPr lang="en-US" dirty="0" err="1"/>
              <a:t>ed</a:t>
            </a:r>
            <a:r>
              <a:rPr lang="en-US" dirty="0"/>
              <a:t>), Clinical Pediatric Endocrinology. St. Louis: Mosby, 1992. </a:t>
            </a:r>
            <a:endParaRPr lang="ru-RU" dirty="0" smtClean="0"/>
          </a:p>
          <a:p>
            <a:r>
              <a:rPr lang="en-US" dirty="0" smtClean="0"/>
              <a:t>2</a:t>
            </a:r>
            <a:r>
              <a:rPr lang="en-US" dirty="0"/>
              <a:t>. Kaplan SL, </a:t>
            </a:r>
            <a:r>
              <a:rPr lang="en-US" dirty="0" err="1"/>
              <a:t>Grumbach</a:t>
            </a:r>
            <a:r>
              <a:rPr lang="en-US" dirty="0"/>
              <a:t> MM. Clinical Review 14: Pathophysiology and treatment of sexual precocity. J </a:t>
            </a:r>
            <a:r>
              <a:rPr lang="en-US" dirty="0" err="1"/>
              <a:t>Clin</a:t>
            </a:r>
            <a:r>
              <a:rPr lang="en-US" dirty="0"/>
              <a:t> </a:t>
            </a:r>
            <a:r>
              <a:rPr lang="en-US" dirty="0" err="1"/>
              <a:t>Endocrinol</a:t>
            </a:r>
            <a:r>
              <a:rPr lang="en-US" dirty="0"/>
              <a:t> </a:t>
            </a:r>
            <a:r>
              <a:rPr lang="en-US" dirty="0" err="1"/>
              <a:t>Metab</a:t>
            </a:r>
            <a:r>
              <a:rPr lang="en-US" dirty="0"/>
              <a:t> 71:785, 1990. </a:t>
            </a:r>
            <a:endParaRPr lang="ru-RU" dirty="0" smtClean="0"/>
          </a:p>
          <a:p>
            <a:r>
              <a:rPr lang="en-US" dirty="0" smtClean="0"/>
              <a:t>3</a:t>
            </a:r>
            <a:r>
              <a:rPr lang="en-US" dirty="0"/>
              <a:t>. </a:t>
            </a:r>
            <a:r>
              <a:rPr lang="en-US" dirty="0" err="1"/>
              <a:t>Kelch</a:t>
            </a:r>
            <a:r>
              <a:rPr lang="en-US" dirty="0"/>
              <a:t> RP. Sexual precocity and retardation. In KL Becker (</a:t>
            </a:r>
            <a:r>
              <a:rPr lang="en-US" dirty="0" err="1"/>
              <a:t>ed</a:t>
            </a:r>
            <a:r>
              <a:rPr lang="en-US" dirty="0"/>
              <a:t>), Principles and Practice of Endocrinology and Metabolism. Philadelphia; Lippincott, 1990. </a:t>
            </a:r>
            <a:endParaRPr lang="ru-RU" dirty="0" smtClean="0"/>
          </a:p>
          <a:p>
            <a:r>
              <a:rPr lang="en-US" dirty="0" smtClean="0"/>
              <a:t>4</a:t>
            </a:r>
            <a:r>
              <a:rPr lang="en-US" dirty="0"/>
              <a:t>. Lee PA. Disorders of puberty. In F </a:t>
            </a:r>
            <a:r>
              <a:rPr lang="en-US" dirty="0" err="1"/>
              <a:t>Lifshitz</a:t>
            </a:r>
            <a:r>
              <a:rPr lang="en-US" dirty="0"/>
              <a:t> (</a:t>
            </a:r>
            <a:r>
              <a:rPr lang="en-US" dirty="0" err="1"/>
              <a:t>ed</a:t>
            </a:r>
            <a:r>
              <a:rPr lang="en-US" dirty="0"/>
              <a:t>), Pediatric Endocrinology; A Clinical Guide. New York; Dekker, 1990. </a:t>
            </a:r>
            <a:endParaRPr lang="ru-RU" dirty="0" smtClean="0"/>
          </a:p>
          <a:p>
            <a:r>
              <a:rPr lang="en-US" dirty="0" smtClean="0"/>
              <a:t>5</a:t>
            </a:r>
            <a:r>
              <a:rPr lang="en-US" dirty="0"/>
              <a:t>. Mazur T, </a:t>
            </a:r>
            <a:r>
              <a:rPr lang="en-US" dirty="0" err="1"/>
              <a:t>Clopper</a:t>
            </a:r>
            <a:r>
              <a:rPr lang="en-US" dirty="0"/>
              <a:t> RR. Pubertal disorders; Psychology and clinical management. </a:t>
            </a:r>
            <a:r>
              <a:rPr lang="en-US" dirty="0" err="1"/>
              <a:t>Endocrinol</a:t>
            </a:r>
            <a:r>
              <a:rPr lang="en-US" dirty="0"/>
              <a:t> </a:t>
            </a:r>
            <a:r>
              <a:rPr lang="en-US" dirty="0" err="1"/>
              <a:t>Metab</a:t>
            </a:r>
            <a:r>
              <a:rPr lang="en-US" dirty="0"/>
              <a:t> </a:t>
            </a:r>
            <a:r>
              <a:rPr lang="en-US" dirty="0" err="1"/>
              <a:t>Clin</a:t>
            </a:r>
            <a:r>
              <a:rPr lang="en-US" dirty="0"/>
              <a:t> North Am 20:211, 1991. </a:t>
            </a:r>
            <a:endParaRPr lang="ru-RU" dirty="0" smtClean="0"/>
          </a:p>
          <a:p>
            <a:r>
              <a:rPr lang="en-US" dirty="0" smtClean="0"/>
              <a:t>6</a:t>
            </a:r>
            <a:r>
              <a:rPr lang="en-US" dirty="0"/>
              <a:t>. </a:t>
            </a:r>
            <a:r>
              <a:rPr lang="en-US" dirty="0" err="1"/>
              <a:t>Rosenfield</a:t>
            </a:r>
            <a:r>
              <a:rPr lang="en-US" dirty="0"/>
              <a:t> RL. Clinical Review 6: Diagnosis and management of delayed puberty. J </a:t>
            </a:r>
            <a:r>
              <a:rPr lang="en-US" dirty="0" err="1"/>
              <a:t>Clin</a:t>
            </a:r>
            <a:r>
              <a:rPr lang="en-US" dirty="0"/>
              <a:t> </a:t>
            </a:r>
            <a:r>
              <a:rPr lang="en-US" dirty="0" err="1"/>
              <a:t>Endocrinol</a:t>
            </a:r>
            <a:r>
              <a:rPr lang="en-US" dirty="0"/>
              <a:t> </a:t>
            </a:r>
            <a:r>
              <a:rPr lang="en-US" dirty="0" err="1"/>
              <a:t>Metab</a:t>
            </a:r>
            <a:r>
              <a:rPr lang="en-US" dirty="0"/>
              <a:t> 70:559, 1990. </a:t>
            </a:r>
            <a:endParaRPr lang="ru-RU" dirty="0" smtClean="0"/>
          </a:p>
          <a:p>
            <a:r>
              <a:rPr lang="en-US" dirty="0" smtClean="0"/>
              <a:t>7</a:t>
            </a:r>
            <a:r>
              <a:rPr lang="en-US" dirty="0"/>
              <a:t>. </a:t>
            </a:r>
            <a:r>
              <a:rPr lang="en-US" dirty="0" err="1"/>
              <a:t>Rosenfield</a:t>
            </a:r>
            <a:r>
              <a:rPr lang="en-US" dirty="0"/>
              <a:t> RL. Puberty and its disorders in girls. </a:t>
            </a:r>
            <a:r>
              <a:rPr lang="en-US" dirty="0" err="1"/>
              <a:t>Endocrinol</a:t>
            </a:r>
            <a:r>
              <a:rPr lang="en-US" dirty="0"/>
              <a:t> </a:t>
            </a:r>
            <a:r>
              <a:rPr lang="en-US" dirty="0" err="1"/>
              <a:t>Metab</a:t>
            </a:r>
            <a:r>
              <a:rPr lang="en-US" dirty="0"/>
              <a:t> </a:t>
            </a:r>
            <a:r>
              <a:rPr lang="en-US" dirty="0" err="1"/>
              <a:t>Clin</a:t>
            </a:r>
            <a:r>
              <a:rPr lang="en-US" dirty="0"/>
              <a:t> North Am 20:15, 1991. </a:t>
            </a:r>
            <a:endParaRPr lang="ru-RU" dirty="0" smtClean="0"/>
          </a:p>
          <a:p>
            <a:r>
              <a:rPr lang="en-US" dirty="0" smtClean="0"/>
              <a:t>8</a:t>
            </a:r>
            <a:r>
              <a:rPr lang="en-US" dirty="0"/>
              <a:t>. Siegel SF, et al. Premature </a:t>
            </a:r>
            <a:r>
              <a:rPr lang="en-US" dirty="0" err="1"/>
              <a:t>pubarche</a:t>
            </a:r>
            <a:r>
              <a:rPr lang="en-US" dirty="0"/>
              <a:t>: Etiological heterogeneity. J </a:t>
            </a:r>
            <a:r>
              <a:rPr lang="en-US" dirty="0" err="1"/>
              <a:t>Clin</a:t>
            </a:r>
            <a:r>
              <a:rPr lang="en-US" dirty="0"/>
              <a:t> </a:t>
            </a:r>
            <a:r>
              <a:rPr lang="en-US" dirty="0" err="1"/>
              <a:t>Endocrinol</a:t>
            </a:r>
            <a:r>
              <a:rPr lang="en-US" dirty="0"/>
              <a:t> </a:t>
            </a:r>
            <a:r>
              <a:rPr lang="en-US" dirty="0" err="1"/>
              <a:t>Metab</a:t>
            </a:r>
            <a:r>
              <a:rPr lang="en-US" dirty="0"/>
              <a:t> 74:239, 1992. 9. Wheeler MD, </a:t>
            </a:r>
            <a:r>
              <a:rPr lang="en-US" dirty="0" err="1"/>
              <a:t>Styne</a:t>
            </a:r>
            <a:r>
              <a:rPr lang="en-US" dirty="0"/>
              <a:t> DM. Diagnosis and management of precocious puberty. </a:t>
            </a:r>
            <a:r>
              <a:rPr lang="en-US" dirty="0" err="1"/>
              <a:t>Pediatr</a:t>
            </a:r>
            <a:r>
              <a:rPr lang="en-US" dirty="0"/>
              <a:t> </a:t>
            </a:r>
            <a:r>
              <a:rPr lang="en-US" dirty="0" err="1"/>
              <a:t>Clin</a:t>
            </a:r>
            <a:r>
              <a:rPr lang="en-US" dirty="0"/>
              <a:t> North Am 37:1225, 1990.</a:t>
            </a:r>
            <a:endParaRPr lang="ru-RU" dirty="0"/>
          </a:p>
        </p:txBody>
      </p:sp>
    </p:spTree>
    <p:extLst>
      <p:ext uri="{BB962C8B-B14F-4D97-AF65-F5344CB8AC3E}">
        <p14:creationId xmlns:p14="http://schemas.microsoft.com/office/powerpoint/2010/main" val="3299908350"/>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589212" y="2935705"/>
            <a:ext cx="8915399" cy="814981"/>
          </a:xfrm>
        </p:spPr>
        <p:style>
          <a:lnRef idx="1">
            <a:schemeClr val="accent5"/>
          </a:lnRef>
          <a:fillRef idx="3">
            <a:schemeClr val="accent5"/>
          </a:fillRef>
          <a:effectRef idx="2">
            <a:schemeClr val="accent5"/>
          </a:effectRef>
          <a:fontRef idx="minor">
            <a:schemeClr val="lt1"/>
          </a:fontRef>
        </p:style>
        <p:txBody>
          <a:bodyPr>
            <a:normAutofit fontScale="90000"/>
          </a:bodyPr>
          <a:lstStyle/>
          <a:p>
            <a:pPr algn="ctr"/>
            <a:r>
              <a:rPr lang="ru-RU" dirty="0" smtClean="0"/>
              <a:t>Спасибо за внимание</a:t>
            </a:r>
            <a:endParaRPr lang="ru-RU" dirty="0"/>
          </a:p>
        </p:txBody>
      </p:sp>
    </p:spTree>
    <p:extLst>
      <p:ext uri="{BB962C8B-B14F-4D97-AF65-F5344CB8AC3E}">
        <p14:creationId xmlns:p14="http://schemas.microsoft.com/office/powerpoint/2010/main" val="1137142205"/>
      </p:ext>
    </p:extLst>
  </p:cSld>
  <p:clrMapOvr>
    <a:masterClrMapping/>
  </p:clrMapOvr>
  <mc:AlternateContent xmlns:mc="http://schemas.openxmlformats.org/markup-compatibility/2006" xmlns:p14="http://schemas.microsoft.com/office/powerpoint/2010/main">
    <mc:Choice Requires="p14">
      <p:transition spd="slow" p14:dur="3000">
        <p:push dir="u"/>
      </p:transition>
    </mc:Choice>
    <mc:Fallback xmlns="">
      <p:transition spd="slow">
        <p:push dir="u"/>
      </p:transition>
    </mc:Fallback>
  </mc:AlternateContent>
  <p:timing>
    <p:tnLst>
      <p:par>
        <p:cTn id="1" dur="indefinite" restart="never" nodeType="tmRoot"/>
      </p:par>
    </p:tnLst>
  </p:timing>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749</TotalTime>
  <Words>5982</Words>
  <Application>Microsoft Office PowerPoint</Application>
  <PresentationFormat>Широкоэкранный</PresentationFormat>
  <Paragraphs>240</Paragraphs>
  <Slides>79</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79</vt:i4>
      </vt:variant>
    </vt:vector>
  </HeadingPairs>
  <TitlesOfParts>
    <vt:vector size="83" baseType="lpstr">
      <vt:lpstr>Arial</vt:lpstr>
      <vt:lpstr>Century Gothic</vt:lpstr>
      <vt:lpstr>Wingdings 3</vt:lpstr>
      <vt:lpstr>Легкий дым</vt:lpstr>
      <vt:lpstr>Lecture_4:Diseases of the reproductive system. Violation of sexual differentiation.</vt:lpstr>
      <vt:lpstr>ПЛАН ЛЕКЦИИ</vt:lpstr>
      <vt:lpstr>Нарушения половой дифференцировки </vt:lpstr>
      <vt:lpstr>Генетический пол зависит от кариотипа зиготы. Кариотип 46,XX соответствует женскому полу, а 46,XY — мужскому. Причины нарушений генетического пола: </vt:lpstr>
      <vt:lpstr>Нарушения гонадного пола </vt:lpstr>
      <vt:lpstr>3. На этапе миграции первичных половых клеток в половые тяжи могут возникать следующие аномалии: </vt:lpstr>
      <vt:lpstr>В отличие от яичка, яичники могут дедифференцироваться и превращаться в соединительнотканные тяжевидные образования. Возможные причины дедифференцировки яичников: </vt:lpstr>
      <vt:lpstr>Развитие наружных половых органов.</vt:lpstr>
      <vt:lpstr>Различия мужских и женских наружных половых органов появляются после 8- й недели эмбриогенеза. Направление развития наружных половых органов определяется половыми гормонами, прежде всего — тестостероном. </vt:lpstr>
      <vt:lpstr>Презентация PowerPoint</vt:lpstr>
      <vt:lpstr>Дифференциальный диагноз.</vt:lpstr>
      <vt:lpstr>Презентация PowerPoint</vt:lpstr>
      <vt:lpstr>Половые железы в наружных половых органах не определяются. Следует заподозрить вирилизацию плода женского пола, вызванную врожденной гиперплазией коры надпочечников. </vt:lpstr>
      <vt:lpstr>Презентация PowerPoint</vt:lpstr>
      <vt:lpstr>Если инструментальное и цитогенетическое исследования и определение базальных уровней гормонов не выявили причину нарушений половой дифференцировки, проводят стимуляционные пробы с ХГ или тетракозактидом. Эти пробы позволяют:</vt:lpstr>
      <vt:lpstr>Половая железа определяется с одной стороны (асимметрия гонад).</vt:lpstr>
      <vt:lpstr>Презентация PowerPoint</vt:lpstr>
      <vt:lpstr>Пол воспитания выбирают не по кариотипу, а по анатомическим критериям с учетом наиболее благоприятного прогноза. Для уточнения анатомического диагноза может потребоваться лапаротомия. Женский пол рекомендуется выбирать в следующих случаях:</vt:lpstr>
      <vt:lpstr>Симметричные половые железы в мошонке. Чаще всего это яички или овотестис. Наиболее вероятные диагнозы — синдром неполной маскулинизации, синдром Рейфенштейна, истинный гермафродитизм. </vt:lpstr>
      <vt:lpstr>Изолированная микропения.</vt:lpstr>
      <vt:lpstr>Презентация PowerPoint</vt:lpstr>
      <vt:lpstr>Аномалии наружных половых органов сочетаются с аномалиями заднего прохода.</vt:lpstr>
      <vt:lpstr>Презентация PowerPoint</vt:lpstr>
      <vt:lpstr>Лечение. </vt:lpstr>
      <vt:lpstr>План реконструктивных операций</vt:lpstr>
      <vt:lpstr>Презентация PowerPoint</vt:lpstr>
      <vt:lpstr>Лечение ребенка с врожденными аномалиями должно быть комплексным.</vt:lpstr>
      <vt:lpstr>Преждевременное половое развитие </vt:lpstr>
      <vt:lpstr>Истинное преждевременное половое развитие</vt:lpstr>
      <vt:lpstr>Ложное преждевременное половое развитие</vt:lpstr>
      <vt:lpstr>Неполное преждевременное половое развитие</vt:lpstr>
      <vt:lpstr>Трудности диагноза. </vt:lpstr>
      <vt:lpstr>Истинное преждевременное половое развитие</vt:lpstr>
      <vt:lpstr>Ложное преждевременное половое развитие</vt:lpstr>
      <vt:lpstr>Изосексуальное ложное преждевременное половое развитие</vt:lpstr>
      <vt:lpstr>Гетеросексуальное ложное преждевременное половое развитие. </vt:lpstr>
      <vt:lpstr>Презентация PowerPoint</vt:lpstr>
      <vt:lpstr>Лабораторная диагностика</vt:lpstr>
      <vt:lpstr>Неполное преждевременное половое развитие</vt:lpstr>
      <vt:lpstr>Изолированное преждевременное телархе.</vt:lpstr>
      <vt:lpstr>Изолированное преждевременное адренархе.</vt:lpstr>
      <vt:lpstr>Презентация PowerPoint</vt:lpstr>
      <vt:lpstr>Заболевания, сопровождающиеся преждевременным половым развитием</vt:lpstr>
      <vt:lpstr>Кисты яичников</vt:lpstr>
      <vt:lpstr>Первичный гипотиреоз. Согласно нашим наблюдениям, первичный гипотиреоз и преждевременное половое развитие сочетаются очень редко. Другие авторы, напротив, полагают, что это достаточно распространенное сочетание. </vt:lpstr>
      <vt:lpstr>Синдром Мак-Кьюна—Олбрайта</vt:lpstr>
      <vt:lpstr>Лечение.</vt:lpstr>
      <vt:lpstr>Синдром Рассела—Сильвера.</vt:lpstr>
      <vt:lpstr>Обнаружено только преждевременное увеличение молочных желез либо преждевременное лобковое или подмышечное оволосение. Следует заподозрить изолированное преждевременное телархе либо изолированное преждевременное адренархе и исключить преждевременное половое развитие.</vt:lpstr>
      <vt:lpstr>Презентация PowerPoint</vt:lpstr>
      <vt:lpstr>Презентация PowerPoint</vt:lpstr>
      <vt:lpstr>Презентация PowerPoint</vt:lpstr>
      <vt:lpstr>Презентация PowerPoint</vt:lpstr>
      <vt:lpstr>Презентация PowerPoint</vt:lpstr>
      <vt:lpstr>Оценка результатов</vt:lpstr>
      <vt:lpstr>Истинное преждевременное половое развитие.</vt:lpstr>
      <vt:lpstr>Лечение</vt:lpstr>
      <vt:lpstr>Изосексуальное преждевременное половое развитие</vt:lpstr>
      <vt:lpstr>Медикаментозное лечение</vt:lpstr>
      <vt:lpstr>Презентация PowerPoint</vt:lpstr>
      <vt:lpstr>Задержка полового развития</vt:lpstr>
      <vt:lpstr>Презентация PowerPoint</vt:lpstr>
      <vt:lpstr>Первичный (гипергонадотропный) гипогонадизм</vt:lpstr>
      <vt:lpstr>Биохимические признаки.</vt:lpstr>
      <vt:lpstr>Дифференциальная диагностика.</vt:lpstr>
      <vt:lpstr>Вторичный (гипогонадотропный) гипогонадизм</vt:lpstr>
      <vt:lpstr>Синдром Кальмана.</vt:lpstr>
      <vt:lpstr>Изолированная задержка менархе (изолированная первичная аменорея) </vt:lpstr>
      <vt:lpstr>Диагностика</vt:lpstr>
      <vt:lpstr>Неполное половое развитие.</vt:lpstr>
      <vt:lpstr>Лабораторная и инструментальная диагностика</vt:lpstr>
      <vt:lpstr>Презентация PowerPoint</vt:lpstr>
      <vt:lpstr>Презентация PowerPoint</vt:lpstr>
      <vt:lpstr>Лечение</vt:lpstr>
      <vt:lpstr>Презентация PowerPoint</vt:lpstr>
      <vt:lpstr>Поддерживающая терапия.</vt:lpstr>
      <vt:lpstr>Лечение низкорослости при синдроме Тернера</vt:lpstr>
      <vt:lpstr>Литература</vt:lpstr>
      <vt:lpstr>Спасибо за внимание</vt:lpstr>
    </vt:vector>
  </TitlesOfParts>
  <Company>rg-adguard</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Rayyona</dc:creator>
  <cp:lastModifiedBy>Rayyona</cp:lastModifiedBy>
  <cp:revision>37</cp:revision>
  <dcterms:created xsi:type="dcterms:W3CDTF">2022-03-30T07:48:57Z</dcterms:created>
  <dcterms:modified xsi:type="dcterms:W3CDTF">2022-04-17T12:33:33Z</dcterms:modified>
</cp:coreProperties>
</file>