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9" r:id="rId34"/>
    <p:sldId id="288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6" r:id="rId61"/>
    <p:sldId id="317" r:id="rId62"/>
    <p:sldId id="315" r:id="rId63"/>
    <p:sldId id="320" r:id="rId64"/>
    <p:sldId id="318" r:id="rId65"/>
    <p:sldId id="319" r:id="rId66"/>
    <p:sldId id="321" r:id="rId67"/>
    <p:sldId id="324" r:id="rId68"/>
    <p:sldId id="325" r:id="rId69"/>
    <p:sldId id="322" r:id="rId70"/>
    <p:sldId id="323" r:id="rId7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8" d="100"/>
          <a:sy n="48" d="100"/>
        </p:scale>
        <p:origin x="80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Овал 12">
            <a:extLst>
              <a:ext uri="{FF2B5EF4-FFF2-40B4-BE49-F238E27FC236}">
                <a16:creationId xmlns="" xmlns:a16="http://schemas.microsoft.com/office/drawing/2014/main" id="{F9046F49-5D5B-4DE2-A3CD-F322F82C9C80}"/>
              </a:ext>
            </a:extLst>
          </p:cNvPr>
          <p:cNvSpPr/>
          <p:nvPr/>
        </p:nvSpPr>
        <p:spPr>
          <a:xfrm>
            <a:off x="10286945" y="5024418"/>
            <a:ext cx="1422437" cy="142243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0C084F0-3DA8-4E52-9D7F-4F32E01CE8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89629" y="1040210"/>
            <a:ext cx="6697883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43EC5600-6F15-4FD4-822E-10715A57A4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89629" y="3519885"/>
            <a:ext cx="6697883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A7B23674-7299-4851-BA97-2F2506404C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75C9A-F7EB-430C-AAF6-2A7277D93E35}" type="datetimeFigureOut">
              <a:rPr lang="ru-RU" smtClean="0"/>
              <a:t>17.04.2022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82A2104A-B792-4333-871E-76311CFC01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393370F-BF11-4C70-9E5B-C666C9F7A6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1A033-8512-4080-8B0D-5A2C9522375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6714959A-25B3-4631-8DEA-3865999DE53A}"/>
              </a:ext>
            </a:extLst>
          </p:cNvPr>
          <p:cNvSpPr/>
          <p:nvPr/>
        </p:nvSpPr>
        <p:spPr>
          <a:xfrm>
            <a:off x="-1" y="-30480"/>
            <a:ext cx="3241975" cy="3271202"/>
          </a:xfrm>
          <a:custGeom>
            <a:avLst/>
            <a:gdLst>
              <a:gd name="connsiteX0" fmla="*/ 0 w 3141785"/>
              <a:gd name="connsiteY0" fmla="*/ 0 h 3255962"/>
              <a:gd name="connsiteX1" fmla="*/ 3141785 w 3141785"/>
              <a:gd name="connsiteY1" fmla="*/ 0 h 3255962"/>
              <a:gd name="connsiteX2" fmla="*/ 3141785 w 3141785"/>
              <a:gd name="connsiteY2" fmla="*/ 3255962 h 3255962"/>
              <a:gd name="connsiteX3" fmla="*/ 0 w 3141785"/>
              <a:gd name="connsiteY3" fmla="*/ 3255962 h 3255962"/>
              <a:gd name="connsiteX4" fmla="*/ 0 w 3141785"/>
              <a:gd name="connsiteY4" fmla="*/ 0 h 3255962"/>
              <a:gd name="connsiteX0" fmla="*/ 0 w 3141785"/>
              <a:gd name="connsiteY0" fmla="*/ 0 h 3255962"/>
              <a:gd name="connsiteX1" fmla="*/ 3141785 w 3141785"/>
              <a:gd name="connsiteY1" fmla="*/ 0 h 3255962"/>
              <a:gd name="connsiteX2" fmla="*/ 474785 w 3141785"/>
              <a:gd name="connsiteY2" fmla="*/ 1701482 h 3255962"/>
              <a:gd name="connsiteX3" fmla="*/ 0 w 3141785"/>
              <a:gd name="connsiteY3" fmla="*/ 3255962 h 3255962"/>
              <a:gd name="connsiteX4" fmla="*/ 0 w 3141785"/>
              <a:gd name="connsiteY4" fmla="*/ 0 h 3255962"/>
              <a:gd name="connsiteX0" fmla="*/ 0 w 3141785"/>
              <a:gd name="connsiteY0" fmla="*/ 0 h 3255962"/>
              <a:gd name="connsiteX1" fmla="*/ 3141785 w 3141785"/>
              <a:gd name="connsiteY1" fmla="*/ 0 h 3255962"/>
              <a:gd name="connsiteX2" fmla="*/ 550985 w 3141785"/>
              <a:gd name="connsiteY2" fmla="*/ 1610042 h 3255962"/>
              <a:gd name="connsiteX3" fmla="*/ 0 w 3141785"/>
              <a:gd name="connsiteY3" fmla="*/ 3255962 h 3255962"/>
              <a:gd name="connsiteX4" fmla="*/ 0 w 3141785"/>
              <a:gd name="connsiteY4" fmla="*/ 0 h 3255962"/>
              <a:gd name="connsiteX0" fmla="*/ 0 w 3141785"/>
              <a:gd name="connsiteY0" fmla="*/ 0 h 3255962"/>
              <a:gd name="connsiteX1" fmla="*/ 3141785 w 3141785"/>
              <a:gd name="connsiteY1" fmla="*/ 0 h 3255962"/>
              <a:gd name="connsiteX2" fmla="*/ 2209800 w 3141785"/>
              <a:gd name="connsiteY2" fmla="*/ 594360 h 3255962"/>
              <a:gd name="connsiteX3" fmla="*/ 550985 w 3141785"/>
              <a:gd name="connsiteY3" fmla="*/ 1610042 h 3255962"/>
              <a:gd name="connsiteX4" fmla="*/ 0 w 3141785"/>
              <a:gd name="connsiteY4" fmla="*/ 3255962 h 3255962"/>
              <a:gd name="connsiteX5" fmla="*/ 0 w 3141785"/>
              <a:gd name="connsiteY5" fmla="*/ 0 h 3255962"/>
              <a:gd name="connsiteX0" fmla="*/ 0 w 3185160"/>
              <a:gd name="connsiteY0" fmla="*/ 0 h 3255962"/>
              <a:gd name="connsiteX1" fmla="*/ 3141785 w 3185160"/>
              <a:gd name="connsiteY1" fmla="*/ 0 h 3255962"/>
              <a:gd name="connsiteX2" fmla="*/ 3185160 w 3185160"/>
              <a:gd name="connsiteY2" fmla="*/ 929640 h 3255962"/>
              <a:gd name="connsiteX3" fmla="*/ 550985 w 3185160"/>
              <a:gd name="connsiteY3" fmla="*/ 1610042 h 3255962"/>
              <a:gd name="connsiteX4" fmla="*/ 0 w 3185160"/>
              <a:gd name="connsiteY4" fmla="*/ 3255962 h 3255962"/>
              <a:gd name="connsiteX5" fmla="*/ 0 w 3185160"/>
              <a:gd name="connsiteY5" fmla="*/ 0 h 3255962"/>
              <a:gd name="connsiteX0" fmla="*/ 0 w 3279700"/>
              <a:gd name="connsiteY0" fmla="*/ 0 h 3255962"/>
              <a:gd name="connsiteX1" fmla="*/ 3141785 w 3279700"/>
              <a:gd name="connsiteY1" fmla="*/ 0 h 3255962"/>
              <a:gd name="connsiteX2" fmla="*/ 3185160 w 3279700"/>
              <a:gd name="connsiteY2" fmla="*/ 929640 h 3255962"/>
              <a:gd name="connsiteX3" fmla="*/ 550985 w 3279700"/>
              <a:gd name="connsiteY3" fmla="*/ 1610042 h 3255962"/>
              <a:gd name="connsiteX4" fmla="*/ 0 w 3279700"/>
              <a:gd name="connsiteY4" fmla="*/ 3255962 h 3255962"/>
              <a:gd name="connsiteX5" fmla="*/ 0 w 3279700"/>
              <a:gd name="connsiteY5" fmla="*/ 0 h 3255962"/>
              <a:gd name="connsiteX0" fmla="*/ 0 w 3279700"/>
              <a:gd name="connsiteY0" fmla="*/ 0 h 3255962"/>
              <a:gd name="connsiteX1" fmla="*/ 3141785 w 3279700"/>
              <a:gd name="connsiteY1" fmla="*/ 0 h 3255962"/>
              <a:gd name="connsiteX2" fmla="*/ 3185160 w 3279700"/>
              <a:gd name="connsiteY2" fmla="*/ 929640 h 3255962"/>
              <a:gd name="connsiteX3" fmla="*/ 550985 w 3279700"/>
              <a:gd name="connsiteY3" fmla="*/ 1610042 h 3255962"/>
              <a:gd name="connsiteX4" fmla="*/ 0 w 3279700"/>
              <a:gd name="connsiteY4" fmla="*/ 3255962 h 3255962"/>
              <a:gd name="connsiteX5" fmla="*/ 0 w 3279700"/>
              <a:gd name="connsiteY5" fmla="*/ 0 h 3255962"/>
              <a:gd name="connsiteX0" fmla="*/ 0 w 3279700"/>
              <a:gd name="connsiteY0" fmla="*/ 0 h 3255962"/>
              <a:gd name="connsiteX1" fmla="*/ 3141785 w 3279700"/>
              <a:gd name="connsiteY1" fmla="*/ 0 h 3255962"/>
              <a:gd name="connsiteX2" fmla="*/ 3185160 w 3279700"/>
              <a:gd name="connsiteY2" fmla="*/ 929640 h 3255962"/>
              <a:gd name="connsiteX3" fmla="*/ 550985 w 3279700"/>
              <a:gd name="connsiteY3" fmla="*/ 1610042 h 3255962"/>
              <a:gd name="connsiteX4" fmla="*/ 0 w 3279700"/>
              <a:gd name="connsiteY4" fmla="*/ 3255962 h 3255962"/>
              <a:gd name="connsiteX5" fmla="*/ 0 w 3279700"/>
              <a:gd name="connsiteY5" fmla="*/ 0 h 3255962"/>
              <a:gd name="connsiteX0" fmla="*/ 0 w 3279700"/>
              <a:gd name="connsiteY0" fmla="*/ 0 h 3255962"/>
              <a:gd name="connsiteX1" fmla="*/ 3141785 w 3279700"/>
              <a:gd name="connsiteY1" fmla="*/ 0 h 3255962"/>
              <a:gd name="connsiteX2" fmla="*/ 3185160 w 3279700"/>
              <a:gd name="connsiteY2" fmla="*/ 929640 h 3255962"/>
              <a:gd name="connsiteX3" fmla="*/ 550985 w 3279700"/>
              <a:gd name="connsiteY3" fmla="*/ 1610042 h 3255962"/>
              <a:gd name="connsiteX4" fmla="*/ 0 w 3279700"/>
              <a:gd name="connsiteY4" fmla="*/ 3255962 h 3255962"/>
              <a:gd name="connsiteX5" fmla="*/ 0 w 3279700"/>
              <a:gd name="connsiteY5" fmla="*/ 0 h 3255962"/>
              <a:gd name="connsiteX0" fmla="*/ 0 w 3279700"/>
              <a:gd name="connsiteY0" fmla="*/ 0 h 3255962"/>
              <a:gd name="connsiteX1" fmla="*/ 3141785 w 3279700"/>
              <a:gd name="connsiteY1" fmla="*/ 0 h 3255962"/>
              <a:gd name="connsiteX2" fmla="*/ 3185160 w 3279700"/>
              <a:gd name="connsiteY2" fmla="*/ 929640 h 3255962"/>
              <a:gd name="connsiteX3" fmla="*/ 550985 w 3279700"/>
              <a:gd name="connsiteY3" fmla="*/ 1610042 h 3255962"/>
              <a:gd name="connsiteX4" fmla="*/ 0 w 3279700"/>
              <a:gd name="connsiteY4" fmla="*/ 3255962 h 3255962"/>
              <a:gd name="connsiteX5" fmla="*/ 0 w 3279700"/>
              <a:gd name="connsiteY5" fmla="*/ 0 h 3255962"/>
              <a:gd name="connsiteX0" fmla="*/ 0 w 3279700"/>
              <a:gd name="connsiteY0" fmla="*/ 0 h 3255962"/>
              <a:gd name="connsiteX1" fmla="*/ 3141785 w 3279700"/>
              <a:gd name="connsiteY1" fmla="*/ 0 h 3255962"/>
              <a:gd name="connsiteX2" fmla="*/ 3185160 w 3279700"/>
              <a:gd name="connsiteY2" fmla="*/ 929640 h 3255962"/>
              <a:gd name="connsiteX3" fmla="*/ 550985 w 3279700"/>
              <a:gd name="connsiteY3" fmla="*/ 1610042 h 3255962"/>
              <a:gd name="connsiteX4" fmla="*/ 0 w 3279700"/>
              <a:gd name="connsiteY4" fmla="*/ 3255962 h 3255962"/>
              <a:gd name="connsiteX5" fmla="*/ 0 w 3279700"/>
              <a:gd name="connsiteY5" fmla="*/ 0 h 3255962"/>
              <a:gd name="connsiteX0" fmla="*/ 0 w 3279700"/>
              <a:gd name="connsiteY0" fmla="*/ 0 h 3255962"/>
              <a:gd name="connsiteX1" fmla="*/ 3141785 w 3279700"/>
              <a:gd name="connsiteY1" fmla="*/ 0 h 3255962"/>
              <a:gd name="connsiteX2" fmla="*/ 3185160 w 3279700"/>
              <a:gd name="connsiteY2" fmla="*/ 929640 h 3255962"/>
              <a:gd name="connsiteX3" fmla="*/ 550985 w 3279700"/>
              <a:gd name="connsiteY3" fmla="*/ 1610042 h 3255962"/>
              <a:gd name="connsiteX4" fmla="*/ 0 w 3279700"/>
              <a:gd name="connsiteY4" fmla="*/ 3255962 h 3255962"/>
              <a:gd name="connsiteX5" fmla="*/ 0 w 3279700"/>
              <a:gd name="connsiteY5" fmla="*/ 0 h 3255962"/>
              <a:gd name="connsiteX0" fmla="*/ 0 w 3279700"/>
              <a:gd name="connsiteY0" fmla="*/ 0 h 3255962"/>
              <a:gd name="connsiteX1" fmla="*/ 3141785 w 3279700"/>
              <a:gd name="connsiteY1" fmla="*/ 0 h 3255962"/>
              <a:gd name="connsiteX2" fmla="*/ 3185160 w 3279700"/>
              <a:gd name="connsiteY2" fmla="*/ 929640 h 3255962"/>
              <a:gd name="connsiteX3" fmla="*/ 782478 w 3279700"/>
              <a:gd name="connsiteY3" fmla="*/ 1806812 h 3255962"/>
              <a:gd name="connsiteX4" fmla="*/ 0 w 3279700"/>
              <a:gd name="connsiteY4" fmla="*/ 3255962 h 3255962"/>
              <a:gd name="connsiteX5" fmla="*/ 0 w 3279700"/>
              <a:gd name="connsiteY5" fmla="*/ 0 h 3255962"/>
              <a:gd name="connsiteX0" fmla="*/ 0 w 3279700"/>
              <a:gd name="connsiteY0" fmla="*/ 0 h 3255962"/>
              <a:gd name="connsiteX1" fmla="*/ 3141785 w 3279700"/>
              <a:gd name="connsiteY1" fmla="*/ 0 h 3255962"/>
              <a:gd name="connsiteX2" fmla="*/ 3185160 w 3279700"/>
              <a:gd name="connsiteY2" fmla="*/ 929640 h 3255962"/>
              <a:gd name="connsiteX3" fmla="*/ 782478 w 3279700"/>
              <a:gd name="connsiteY3" fmla="*/ 1806812 h 3255962"/>
              <a:gd name="connsiteX4" fmla="*/ 0 w 3279700"/>
              <a:gd name="connsiteY4" fmla="*/ 3255962 h 3255962"/>
              <a:gd name="connsiteX5" fmla="*/ 0 w 3279700"/>
              <a:gd name="connsiteY5" fmla="*/ 0 h 3255962"/>
              <a:gd name="connsiteX0" fmla="*/ 0 w 3143681"/>
              <a:gd name="connsiteY0" fmla="*/ 0 h 3255962"/>
              <a:gd name="connsiteX1" fmla="*/ 3141785 w 3143681"/>
              <a:gd name="connsiteY1" fmla="*/ 0 h 3255962"/>
              <a:gd name="connsiteX2" fmla="*/ 2861069 w 3143681"/>
              <a:gd name="connsiteY2" fmla="*/ 883342 h 3255962"/>
              <a:gd name="connsiteX3" fmla="*/ 782478 w 3143681"/>
              <a:gd name="connsiteY3" fmla="*/ 1806812 h 3255962"/>
              <a:gd name="connsiteX4" fmla="*/ 0 w 3143681"/>
              <a:gd name="connsiteY4" fmla="*/ 3255962 h 3255962"/>
              <a:gd name="connsiteX5" fmla="*/ 0 w 3143681"/>
              <a:gd name="connsiteY5" fmla="*/ 0 h 3255962"/>
              <a:gd name="connsiteX0" fmla="*/ 0 w 3221257"/>
              <a:gd name="connsiteY0" fmla="*/ 0 h 3255962"/>
              <a:gd name="connsiteX1" fmla="*/ 3141785 w 3221257"/>
              <a:gd name="connsiteY1" fmla="*/ 0 h 3255962"/>
              <a:gd name="connsiteX2" fmla="*/ 3104909 w 3221257"/>
              <a:gd name="connsiteY2" fmla="*/ 929062 h 3255962"/>
              <a:gd name="connsiteX3" fmla="*/ 782478 w 3221257"/>
              <a:gd name="connsiteY3" fmla="*/ 1806812 h 3255962"/>
              <a:gd name="connsiteX4" fmla="*/ 0 w 3221257"/>
              <a:gd name="connsiteY4" fmla="*/ 3255962 h 3255962"/>
              <a:gd name="connsiteX5" fmla="*/ 0 w 3221257"/>
              <a:gd name="connsiteY5" fmla="*/ 0 h 3255962"/>
              <a:gd name="connsiteX0" fmla="*/ 0 w 3176736"/>
              <a:gd name="connsiteY0" fmla="*/ 0 h 3255962"/>
              <a:gd name="connsiteX1" fmla="*/ 3141785 w 3176736"/>
              <a:gd name="connsiteY1" fmla="*/ 0 h 3255962"/>
              <a:gd name="connsiteX2" fmla="*/ 3028709 w 3176736"/>
              <a:gd name="connsiteY2" fmla="*/ 990022 h 3255962"/>
              <a:gd name="connsiteX3" fmla="*/ 782478 w 3176736"/>
              <a:gd name="connsiteY3" fmla="*/ 1806812 h 3255962"/>
              <a:gd name="connsiteX4" fmla="*/ 0 w 3176736"/>
              <a:gd name="connsiteY4" fmla="*/ 3255962 h 3255962"/>
              <a:gd name="connsiteX5" fmla="*/ 0 w 3176736"/>
              <a:gd name="connsiteY5" fmla="*/ 0 h 3255962"/>
              <a:gd name="connsiteX0" fmla="*/ 0 w 3394732"/>
              <a:gd name="connsiteY0" fmla="*/ 0 h 3255962"/>
              <a:gd name="connsiteX1" fmla="*/ 3141785 w 3394732"/>
              <a:gd name="connsiteY1" fmla="*/ 0 h 3255962"/>
              <a:gd name="connsiteX2" fmla="*/ 3028709 w 3394732"/>
              <a:gd name="connsiteY2" fmla="*/ 990022 h 3255962"/>
              <a:gd name="connsiteX3" fmla="*/ 782478 w 3394732"/>
              <a:gd name="connsiteY3" fmla="*/ 1806812 h 3255962"/>
              <a:gd name="connsiteX4" fmla="*/ 0 w 3394732"/>
              <a:gd name="connsiteY4" fmla="*/ 3255962 h 3255962"/>
              <a:gd name="connsiteX5" fmla="*/ 0 w 3394732"/>
              <a:gd name="connsiteY5" fmla="*/ 0 h 3255962"/>
              <a:gd name="connsiteX0" fmla="*/ 0 w 3241975"/>
              <a:gd name="connsiteY0" fmla="*/ 15240 h 3271202"/>
              <a:gd name="connsiteX1" fmla="*/ 2806505 w 3241975"/>
              <a:gd name="connsiteY1" fmla="*/ 0 h 3271202"/>
              <a:gd name="connsiteX2" fmla="*/ 3028709 w 3241975"/>
              <a:gd name="connsiteY2" fmla="*/ 1005262 h 3271202"/>
              <a:gd name="connsiteX3" fmla="*/ 782478 w 3241975"/>
              <a:gd name="connsiteY3" fmla="*/ 1822052 h 3271202"/>
              <a:gd name="connsiteX4" fmla="*/ 0 w 3241975"/>
              <a:gd name="connsiteY4" fmla="*/ 3271202 h 3271202"/>
              <a:gd name="connsiteX5" fmla="*/ 0 w 3241975"/>
              <a:gd name="connsiteY5" fmla="*/ 15240 h 3271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41975" h="3271202">
                <a:moveTo>
                  <a:pt x="0" y="15240"/>
                </a:moveTo>
                <a:lnTo>
                  <a:pt x="2806505" y="0"/>
                </a:lnTo>
                <a:cubicBezTo>
                  <a:pt x="3311290" y="165004"/>
                  <a:pt x="3366047" y="701587"/>
                  <a:pt x="3028709" y="1005262"/>
                </a:cubicBezTo>
                <a:cubicBezTo>
                  <a:pt x="2691371" y="1308937"/>
                  <a:pt x="1287263" y="1444395"/>
                  <a:pt x="782478" y="1822052"/>
                </a:cubicBezTo>
                <a:cubicBezTo>
                  <a:pt x="277693" y="2199709"/>
                  <a:pt x="183662" y="2722562"/>
                  <a:pt x="0" y="3271202"/>
                </a:cubicBezTo>
                <a:lnTo>
                  <a:pt x="0" y="152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006309EB-C297-4754-84AD-052B2710CC84}"/>
              </a:ext>
            </a:extLst>
          </p:cNvPr>
          <p:cNvSpPr/>
          <p:nvPr/>
        </p:nvSpPr>
        <p:spPr>
          <a:xfrm>
            <a:off x="3108960" y="4612005"/>
            <a:ext cx="9144000" cy="2387600"/>
          </a:xfrm>
          <a:custGeom>
            <a:avLst/>
            <a:gdLst>
              <a:gd name="connsiteX0" fmla="*/ 0 w 8915400"/>
              <a:gd name="connsiteY0" fmla="*/ 0 h 2057400"/>
              <a:gd name="connsiteX1" fmla="*/ 8915400 w 8915400"/>
              <a:gd name="connsiteY1" fmla="*/ 0 h 2057400"/>
              <a:gd name="connsiteX2" fmla="*/ 8915400 w 8915400"/>
              <a:gd name="connsiteY2" fmla="*/ 2057400 h 2057400"/>
              <a:gd name="connsiteX3" fmla="*/ 0 w 8915400"/>
              <a:gd name="connsiteY3" fmla="*/ 2057400 h 2057400"/>
              <a:gd name="connsiteX4" fmla="*/ 0 w 8915400"/>
              <a:gd name="connsiteY4" fmla="*/ 0 h 2057400"/>
              <a:gd name="connsiteX0" fmla="*/ 2575560 w 8915400"/>
              <a:gd name="connsiteY0" fmla="*/ 1173480 h 2057400"/>
              <a:gd name="connsiteX1" fmla="*/ 8915400 w 8915400"/>
              <a:gd name="connsiteY1" fmla="*/ 0 h 2057400"/>
              <a:gd name="connsiteX2" fmla="*/ 8915400 w 8915400"/>
              <a:gd name="connsiteY2" fmla="*/ 2057400 h 2057400"/>
              <a:gd name="connsiteX3" fmla="*/ 0 w 8915400"/>
              <a:gd name="connsiteY3" fmla="*/ 2057400 h 2057400"/>
              <a:gd name="connsiteX4" fmla="*/ 2575560 w 8915400"/>
              <a:gd name="connsiteY4" fmla="*/ 1173480 h 2057400"/>
              <a:gd name="connsiteX0" fmla="*/ 2575560 w 8915400"/>
              <a:gd name="connsiteY0" fmla="*/ 1173480 h 2057400"/>
              <a:gd name="connsiteX1" fmla="*/ 6629400 w 8915400"/>
              <a:gd name="connsiteY1" fmla="*/ 381000 h 2057400"/>
              <a:gd name="connsiteX2" fmla="*/ 8915400 w 8915400"/>
              <a:gd name="connsiteY2" fmla="*/ 0 h 2057400"/>
              <a:gd name="connsiteX3" fmla="*/ 8915400 w 8915400"/>
              <a:gd name="connsiteY3" fmla="*/ 2057400 h 2057400"/>
              <a:gd name="connsiteX4" fmla="*/ 0 w 8915400"/>
              <a:gd name="connsiteY4" fmla="*/ 2057400 h 2057400"/>
              <a:gd name="connsiteX5" fmla="*/ 2575560 w 8915400"/>
              <a:gd name="connsiteY5" fmla="*/ 1173480 h 2057400"/>
              <a:gd name="connsiteX0" fmla="*/ 2575560 w 8915400"/>
              <a:gd name="connsiteY0" fmla="*/ 1173480 h 2057400"/>
              <a:gd name="connsiteX1" fmla="*/ 7376160 w 8915400"/>
              <a:gd name="connsiteY1" fmla="*/ 1219200 h 2057400"/>
              <a:gd name="connsiteX2" fmla="*/ 8915400 w 8915400"/>
              <a:gd name="connsiteY2" fmla="*/ 0 h 2057400"/>
              <a:gd name="connsiteX3" fmla="*/ 8915400 w 8915400"/>
              <a:gd name="connsiteY3" fmla="*/ 2057400 h 2057400"/>
              <a:gd name="connsiteX4" fmla="*/ 0 w 8915400"/>
              <a:gd name="connsiteY4" fmla="*/ 2057400 h 2057400"/>
              <a:gd name="connsiteX5" fmla="*/ 2575560 w 8915400"/>
              <a:gd name="connsiteY5" fmla="*/ 1173480 h 2057400"/>
              <a:gd name="connsiteX0" fmla="*/ 2575560 w 8915400"/>
              <a:gd name="connsiteY0" fmla="*/ 1185090 h 2069010"/>
              <a:gd name="connsiteX1" fmla="*/ 7376160 w 8915400"/>
              <a:gd name="connsiteY1" fmla="*/ 1230810 h 2069010"/>
              <a:gd name="connsiteX2" fmla="*/ 8915400 w 8915400"/>
              <a:gd name="connsiteY2" fmla="*/ 11610 h 2069010"/>
              <a:gd name="connsiteX3" fmla="*/ 8915400 w 8915400"/>
              <a:gd name="connsiteY3" fmla="*/ 2069010 h 2069010"/>
              <a:gd name="connsiteX4" fmla="*/ 0 w 8915400"/>
              <a:gd name="connsiteY4" fmla="*/ 2069010 h 2069010"/>
              <a:gd name="connsiteX5" fmla="*/ 2575560 w 8915400"/>
              <a:gd name="connsiteY5" fmla="*/ 1185090 h 2069010"/>
              <a:gd name="connsiteX0" fmla="*/ 2837328 w 9177168"/>
              <a:gd name="connsiteY0" fmla="*/ 1185090 h 2069010"/>
              <a:gd name="connsiteX1" fmla="*/ 7637928 w 9177168"/>
              <a:gd name="connsiteY1" fmla="*/ 1230810 h 2069010"/>
              <a:gd name="connsiteX2" fmla="*/ 9177168 w 9177168"/>
              <a:gd name="connsiteY2" fmla="*/ 11610 h 2069010"/>
              <a:gd name="connsiteX3" fmla="*/ 9177168 w 9177168"/>
              <a:gd name="connsiteY3" fmla="*/ 2069010 h 2069010"/>
              <a:gd name="connsiteX4" fmla="*/ 261768 w 9177168"/>
              <a:gd name="connsiteY4" fmla="*/ 2069010 h 2069010"/>
              <a:gd name="connsiteX5" fmla="*/ 2837328 w 9177168"/>
              <a:gd name="connsiteY5" fmla="*/ 1185090 h 2069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77168" h="2069010">
                <a:moveTo>
                  <a:pt x="2837328" y="1185090"/>
                </a:moveTo>
                <a:cubicBezTo>
                  <a:pt x="4066688" y="1045390"/>
                  <a:pt x="6581288" y="1426390"/>
                  <a:pt x="7637928" y="1230810"/>
                </a:cubicBezTo>
                <a:cubicBezTo>
                  <a:pt x="8694568" y="1035230"/>
                  <a:pt x="8920628" y="-128090"/>
                  <a:pt x="9177168" y="11610"/>
                </a:cubicBezTo>
                <a:lnTo>
                  <a:pt x="9177168" y="2069010"/>
                </a:lnTo>
                <a:lnTo>
                  <a:pt x="261768" y="2069010"/>
                </a:lnTo>
                <a:cubicBezTo>
                  <a:pt x="-794872" y="1921690"/>
                  <a:pt x="1607968" y="1324790"/>
                  <a:pt x="2837328" y="118509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>
            <a:extLst>
              <a:ext uri="{FF2B5EF4-FFF2-40B4-BE49-F238E27FC236}">
                <a16:creationId xmlns="" xmlns:a16="http://schemas.microsoft.com/office/drawing/2014/main" id="{647F97C3-115D-4059-98C1-81AF44962C91}"/>
              </a:ext>
            </a:extLst>
          </p:cNvPr>
          <p:cNvSpPr/>
          <p:nvPr/>
        </p:nvSpPr>
        <p:spPr>
          <a:xfrm>
            <a:off x="10836355" y="-379570"/>
            <a:ext cx="1949290" cy="194929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>
            <a:extLst>
              <a:ext uri="{FF2B5EF4-FFF2-40B4-BE49-F238E27FC236}">
                <a16:creationId xmlns="" xmlns:a16="http://schemas.microsoft.com/office/drawing/2014/main" id="{697EE5C7-EF86-4EE1-9700-A58367938A1B}"/>
              </a:ext>
            </a:extLst>
          </p:cNvPr>
          <p:cNvSpPr/>
          <p:nvPr/>
        </p:nvSpPr>
        <p:spPr>
          <a:xfrm>
            <a:off x="9511190" y="456328"/>
            <a:ext cx="775810" cy="77581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>
            <a:extLst>
              <a:ext uri="{FF2B5EF4-FFF2-40B4-BE49-F238E27FC236}">
                <a16:creationId xmlns="" xmlns:a16="http://schemas.microsoft.com/office/drawing/2014/main" id="{EA7AB70A-DD20-4CC3-AB82-1AF899DEA166}"/>
              </a:ext>
            </a:extLst>
          </p:cNvPr>
          <p:cNvSpPr/>
          <p:nvPr/>
        </p:nvSpPr>
        <p:spPr>
          <a:xfrm>
            <a:off x="4861556" y="-642852"/>
            <a:ext cx="3383284" cy="1532146"/>
          </a:xfrm>
          <a:custGeom>
            <a:avLst/>
            <a:gdLst>
              <a:gd name="connsiteX0" fmla="*/ 0 w 2164080"/>
              <a:gd name="connsiteY0" fmla="*/ 1082040 h 2164080"/>
              <a:gd name="connsiteX1" fmla="*/ 1082040 w 2164080"/>
              <a:gd name="connsiteY1" fmla="*/ 0 h 2164080"/>
              <a:gd name="connsiteX2" fmla="*/ 2164080 w 2164080"/>
              <a:gd name="connsiteY2" fmla="*/ 1082040 h 2164080"/>
              <a:gd name="connsiteX3" fmla="*/ 1082040 w 2164080"/>
              <a:gd name="connsiteY3" fmla="*/ 2164080 h 2164080"/>
              <a:gd name="connsiteX4" fmla="*/ 0 w 2164080"/>
              <a:gd name="connsiteY4" fmla="*/ 1082040 h 2164080"/>
              <a:gd name="connsiteX0" fmla="*/ 10 w 2164090"/>
              <a:gd name="connsiteY0" fmla="*/ 1082040 h 1542254"/>
              <a:gd name="connsiteX1" fmla="*/ 1082050 w 2164090"/>
              <a:gd name="connsiteY1" fmla="*/ 0 h 1542254"/>
              <a:gd name="connsiteX2" fmla="*/ 2164090 w 2164090"/>
              <a:gd name="connsiteY2" fmla="*/ 1082040 h 1542254"/>
              <a:gd name="connsiteX3" fmla="*/ 1066810 w 2164090"/>
              <a:gd name="connsiteY3" fmla="*/ 1524000 h 1542254"/>
              <a:gd name="connsiteX4" fmla="*/ 10 w 2164090"/>
              <a:gd name="connsiteY4" fmla="*/ 1082040 h 1542254"/>
              <a:gd name="connsiteX0" fmla="*/ 9 w 2910849"/>
              <a:gd name="connsiteY0" fmla="*/ 1087221 h 1534942"/>
              <a:gd name="connsiteX1" fmla="*/ 1082049 w 2910849"/>
              <a:gd name="connsiteY1" fmla="*/ 5181 h 1534942"/>
              <a:gd name="connsiteX2" fmla="*/ 2910849 w 2910849"/>
              <a:gd name="connsiteY2" fmla="*/ 812901 h 1534942"/>
              <a:gd name="connsiteX3" fmla="*/ 1066809 w 2910849"/>
              <a:gd name="connsiteY3" fmla="*/ 1529181 h 1534942"/>
              <a:gd name="connsiteX4" fmla="*/ 9 w 2910849"/>
              <a:gd name="connsiteY4" fmla="*/ 1087221 h 1534942"/>
              <a:gd name="connsiteX0" fmla="*/ 4 w 3383284"/>
              <a:gd name="connsiteY0" fmla="*/ 581891 h 1532146"/>
              <a:gd name="connsiteX1" fmla="*/ 1554484 w 3383284"/>
              <a:gd name="connsiteY1" fmla="*/ 2771 h 1532146"/>
              <a:gd name="connsiteX2" fmla="*/ 3383284 w 3383284"/>
              <a:gd name="connsiteY2" fmla="*/ 810491 h 1532146"/>
              <a:gd name="connsiteX3" fmla="*/ 1539244 w 3383284"/>
              <a:gd name="connsiteY3" fmla="*/ 1526771 h 1532146"/>
              <a:gd name="connsiteX4" fmla="*/ 4 w 3383284"/>
              <a:gd name="connsiteY4" fmla="*/ 581891 h 1532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83284" h="1532146">
                <a:moveTo>
                  <a:pt x="4" y="581891"/>
                </a:moveTo>
                <a:cubicBezTo>
                  <a:pt x="2544" y="327891"/>
                  <a:pt x="990604" y="-35329"/>
                  <a:pt x="1554484" y="2771"/>
                </a:cubicBezTo>
                <a:cubicBezTo>
                  <a:pt x="2118364" y="40871"/>
                  <a:pt x="3383284" y="212897"/>
                  <a:pt x="3383284" y="810491"/>
                </a:cubicBezTo>
                <a:cubicBezTo>
                  <a:pt x="3383284" y="1408085"/>
                  <a:pt x="2103124" y="1564871"/>
                  <a:pt x="1539244" y="1526771"/>
                </a:cubicBezTo>
                <a:cubicBezTo>
                  <a:pt x="975364" y="1488671"/>
                  <a:pt x="-2536" y="835891"/>
                  <a:pt x="4" y="581891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Рисунок 16" descr="Изображение выглядит как человек, кровать, внутренний, рама картины&#10;&#10;Автоматически созданное описание">
            <a:extLst>
              <a:ext uri="{FF2B5EF4-FFF2-40B4-BE49-F238E27FC236}">
                <a16:creationId xmlns="" xmlns:a16="http://schemas.microsoft.com/office/drawing/2014/main" id="{B9C9D22C-E622-47D6-9078-0C24ECB4E6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8" r="10243"/>
          <a:stretch>
            <a:fillRect/>
          </a:stretch>
        </p:blipFill>
        <p:spPr>
          <a:xfrm>
            <a:off x="954065" y="1414639"/>
            <a:ext cx="4054844" cy="4026341"/>
          </a:xfrm>
          <a:custGeom>
            <a:avLst/>
            <a:gdLst>
              <a:gd name="connsiteX0" fmla="*/ 2027403 w 4054844"/>
              <a:gd name="connsiteY0" fmla="*/ 0 h 4026341"/>
              <a:gd name="connsiteX1" fmla="*/ 2027441 w 4054844"/>
              <a:gd name="connsiteY1" fmla="*/ 0 h 4026341"/>
              <a:gd name="connsiteX2" fmla="*/ 2234714 w 4054844"/>
              <a:gd name="connsiteY2" fmla="*/ 10467 h 4026341"/>
              <a:gd name="connsiteX3" fmla="*/ 4054844 w 4054844"/>
              <a:gd name="connsiteY3" fmla="*/ 2027421 h 4026341"/>
              <a:gd name="connsiteX4" fmla="*/ 2436018 w 4054844"/>
              <a:gd name="connsiteY4" fmla="*/ 4013653 h 4026341"/>
              <a:gd name="connsiteX5" fmla="*/ 2352883 w 4054844"/>
              <a:gd name="connsiteY5" fmla="*/ 4026341 h 4026341"/>
              <a:gd name="connsiteX6" fmla="*/ 1701962 w 4054844"/>
              <a:gd name="connsiteY6" fmla="*/ 4026341 h 4026341"/>
              <a:gd name="connsiteX7" fmla="*/ 1618826 w 4054844"/>
              <a:gd name="connsiteY7" fmla="*/ 4013653 h 4026341"/>
              <a:gd name="connsiteX8" fmla="*/ 0 w 4054844"/>
              <a:gd name="connsiteY8" fmla="*/ 2027421 h 4026341"/>
              <a:gd name="connsiteX9" fmla="*/ 1820130 w 4054844"/>
              <a:gd name="connsiteY9" fmla="*/ 10467 h 4026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054844" h="4026341">
                <a:moveTo>
                  <a:pt x="2027403" y="0"/>
                </a:moveTo>
                <a:lnTo>
                  <a:pt x="2027441" y="0"/>
                </a:lnTo>
                <a:lnTo>
                  <a:pt x="2234714" y="10467"/>
                </a:lnTo>
                <a:cubicBezTo>
                  <a:pt x="3257054" y="114291"/>
                  <a:pt x="4054844" y="977689"/>
                  <a:pt x="4054844" y="2027421"/>
                </a:cubicBezTo>
                <a:cubicBezTo>
                  <a:pt x="4054844" y="3007171"/>
                  <a:pt x="3359880" y="3824604"/>
                  <a:pt x="2436018" y="4013653"/>
                </a:cubicBezTo>
                <a:lnTo>
                  <a:pt x="2352883" y="4026341"/>
                </a:lnTo>
                <a:lnTo>
                  <a:pt x="1701962" y="4026341"/>
                </a:lnTo>
                <a:lnTo>
                  <a:pt x="1618826" y="4013653"/>
                </a:lnTo>
                <a:cubicBezTo>
                  <a:pt x="694964" y="3824604"/>
                  <a:pt x="0" y="3007171"/>
                  <a:pt x="0" y="2027421"/>
                </a:cubicBezTo>
                <a:cubicBezTo>
                  <a:pt x="0" y="977689"/>
                  <a:pt x="797790" y="114291"/>
                  <a:pt x="1820130" y="10467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821479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E07995E-C759-4037-B9C5-11001E63D3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365125"/>
            <a:ext cx="10134600" cy="1325563"/>
          </a:xfrm>
        </p:spPr>
        <p:txBody>
          <a:bodyPr/>
          <a:lstStyle>
            <a:lvl1pPr>
              <a:defRPr b="1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0E1BE60-37F4-4A02-A69C-2067590E18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9200" y="1825625"/>
            <a:ext cx="10134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1569ED11-1DFD-435F-8121-0AF48E3CE7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75C9A-F7EB-430C-AAF6-2A7277D93E35}" type="datetimeFigureOut">
              <a:rPr lang="ru-RU" smtClean="0"/>
              <a:t>17.04.2022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5F386F23-78F8-497B-AF05-9E0ADCC6F7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8758041E-F752-4CBD-867F-C874B5D07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1A033-8512-4080-8B0D-5A2C95223751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="" xmlns:a16="http://schemas.microsoft.com/office/drawing/2014/main" id="{C9EE62A3-C3F9-4BA2-927E-6D326B7F5727}"/>
              </a:ext>
            </a:extLst>
          </p:cNvPr>
          <p:cNvSpPr/>
          <p:nvPr/>
        </p:nvSpPr>
        <p:spPr>
          <a:xfrm>
            <a:off x="10716047" y="5453520"/>
            <a:ext cx="993335" cy="9933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8">
            <a:extLst>
              <a:ext uri="{FF2B5EF4-FFF2-40B4-BE49-F238E27FC236}">
                <a16:creationId xmlns="" xmlns:a16="http://schemas.microsoft.com/office/drawing/2014/main" id="{EFA1AE53-6301-4349-B71F-63EF271B1D7C}"/>
              </a:ext>
            </a:extLst>
          </p:cNvPr>
          <p:cNvSpPr/>
          <p:nvPr/>
        </p:nvSpPr>
        <p:spPr>
          <a:xfrm>
            <a:off x="-1" y="-30480"/>
            <a:ext cx="1905001" cy="1922175"/>
          </a:xfrm>
          <a:custGeom>
            <a:avLst/>
            <a:gdLst>
              <a:gd name="connsiteX0" fmla="*/ 0 w 3141785"/>
              <a:gd name="connsiteY0" fmla="*/ 0 h 3255962"/>
              <a:gd name="connsiteX1" fmla="*/ 3141785 w 3141785"/>
              <a:gd name="connsiteY1" fmla="*/ 0 h 3255962"/>
              <a:gd name="connsiteX2" fmla="*/ 3141785 w 3141785"/>
              <a:gd name="connsiteY2" fmla="*/ 3255962 h 3255962"/>
              <a:gd name="connsiteX3" fmla="*/ 0 w 3141785"/>
              <a:gd name="connsiteY3" fmla="*/ 3255962 h 3255962"/>
              <a:gd name="connsiteX4" fmla="*/ 0 w 3141785"/>
              <a:gd name="connsiteY4" fmla="*/ 0 h 3255962"/>
              <a:gd name="connsiteX0" fmla="*/ 0 w 3141785"/>
              <a:gd name="connsiteY0" fmla="*/ 0 h 3255962"/>
              <a:gd name="connsiteX1" fmla="*/ 3141785 w 3141785"/>
              <a:gd name="connsiteY1" fmla="*/ 0 h 3255962"/>
              <a:gd name="connsiteX2" fmla="*/ 474785 w 3141785"/>
              <a:gd name="connsiteY2" fmla="*/ 1701482 h 3255962"/>
              <a:gd name="connsiteX3" fmla="*/ 0 w 3141785"/>
              <a:gd name="connsiteY3" fmla="*/ 3255962 h 3255962"/>
              <a:gd name="connsiteX4" fmla="*/ 0 w 3141785"/>
              <a:gd name="connsiteY4" fmla="*/ 0 h 3255962"/>
              <a:gd name="connsiteX0" fmla="*/ 0 w 3141785"/>
              <a:gd name="connsiteY0" fmla="*/ 0 h 3255962"/>
              <a:gd name="connsiteX1" fmla="*/ 3141785 w 3141785"/>
              <a:gd name="connsiteY1" fmla="*/ 0 h 3255962"/>
              <a:gd name="connsiteX2" fmla="*/ 550985 w 3141785"/>
              <a:gd name="connsiteY2" fmla="*/ 1610042 h 3255962"/>
              <a:gd name="connsiteX3" fmla="*/ 0 w 3141785"/>
              <a:gd name="connsiteY3" fmla="*/ 3255962 h 3255962"/>
              <a:gd name="connsiteX4" fmla="*/ 0 w 3141785"/>
              <a:gd name="connsiteY4" fmla="*/ 0 h 3255962"/>
              <a:gd name="connsiteX0" fmla="*/ 0 w 3141785"/>
              <a:gd name="connsiteY0" fmla="*/ 0 h 3255962"/>
              <a:gd name="connsiteX1" fmla="*/ 3141785 w 3141785"/>
              <a:gd name="connsiteY1" fmla="*/ 0 h 3255962"/>
              <a:gd name="connsiteX2" fmla="*/ 2209800 w 3141785"/>
              <a:gd name="connsiteY2" fmla="*/ 594360 h 3255962"/>
              <a:gd name="connsiteX3" fmla="*/ 550985 w 3141785"/>
              <a:gd name="connsiteY3" fmla="*/ 1610042 h 3255962"/>
              <a:gd name="connsiteX4" fmla="*/ 0 w 3141785"/>
              <a:gd name="connsiteY4" fmla="*/ 3255962 h 3255962"/>
              <a:gd name="connsiteX5" fmla="*/ 0 w 3141785"/>
              <a:gd name="connsiteY5" fmla="*/ 0 h 3255962"/>
              <a:gd name="connsiteX0" fmla="*/ 0 w 3185160"/>
              <a:gd name="connsiteY0" fmla="*/ 0 h 3255962"/>
              <a:gd name="connsiteX1" fmla="*/ 3141785 w 3185160"/>
              <a:gd name="connsiteY1" fmla="*/ 0 h 3255962"/>
              <a:gd name="connsiteX2" fmla="*/ 3185160 w 3185160"/>
              <a:gd name="connsiteY2" fmla="*/ 929640 h 3255962"/>
              <a:gd name="connsiteX3" fmla="*/ 550985 w 3185160"/>
              <a:gd name="connsiteY3" fmla="*/ 1610042 h 3255962"/>
              <a:gd name="connsiteX4" fmla="*/ 0 w 3185160"/>
              <a:gd name="connsiteY4" fmla="*/ 3255962 h 3255962"/>
              <a:gd name="connsiteX5" fmla="*/ 0 w 3185160"/>
              <a:gd name="connsiteY5" fmla="*/ 0 h 3255962"/>
              <a:gd name="connsiteX0" fmla="*/ 0 w 3279700"/>
              <a:gd name="connsiteY0" fmla="*/ 0 h 3255962"/>
              <a:gd name="connsiteX1" fmla="*/ 3141785 w 3279700"/>
              <a:gd name="connsiteY1" fmla="*/ 0 h 3255962"/>
              <a:gd name="connsiteX2" fmla="*/ 3185160 w 3279700"/>
              <a:gd name="connsiteY2" fmla="*/ 929640 h 3255962"/>
              <a:gd name="connsiteX3" fmla="*/ 550985 w 3279700"/>
              <a:gd name="connsiteY3" fmla="*/ 1610042 h 3255962"/>
              <a:gd name="connsiteX4" fmla="*/ 0 w 3279700"/>
              <a:gd name="connsiteY4" fmla="*/ 3255962 h 3255962"/>
              <a:gd name="connsiteX5" fmla="*/ 0 w 3279700"/>
              <a:gd name="connsiteY5" fmla="*/ 0 h 3255962"/>
              <a:gd name="connsiteX0" fmla="*/ 0 w 3279700"/>
              <a:gd name="connsiteY0" fmla="*/ 0 h 3255962"/>
              <a:gd name="connsiteX1" fmla="*/ 3141785 w 3279700"/>
              <a:gd name="connsiteY1" fmla="*/ 0 h 3255962"/>
              <a:gd name="connsiteX2" fmla="*/ 3185160 w 3279700"/>
              <a:gd name="connsiteY2" fmla="*/ 929640 h 3255962"/>
              <a:gd name="connsiteX3" fmla="*/ 550985 w 3279700"/>
              <a:gd name="connsiteY3" fmla="*/ 1610042 h 3255962"/>
              <a:gd name="connsiteX4" fmla="*/ 0 w 3279700"/>
              <a:gd name="connsiteY4" fmla="*/ 3255962 h 3255962"/>
              <a:gd name="connsiteX5" fmla="*/ 0 w 3279700"/>
              <a:gd name="connsiteY5" fmla="*/ 0 h 3255962"/>
              <a:gd name="connsiteX0" fmla="*/ 0 w 3279700"/>
              <a:gd name="connsiteY0" fmla="*/ 0 h 3255962"/>
              <a:gd name="connsiteX1" fmla="*/ 3141785 w 3279700"/>
              <a:gd name="connsiteY1" fmla="*/ 0 h 3255962"/>
              <a:gd name="connsiteX2" fmla="*/ 3185160 w 3279700"/>
              <a:gd name="connsiteY2" fmla="*/ 929640 h 3255962"/>
              <a:gd name="connsiteX3" fmla="*/ 550985 w 3279700"/>
              <a:gd name="connsiteY3" fmla="*/ 1610042 h 3255962"/>
              <a:gd name="connsiteX4" fmla="*/ 0 w 3279700"/>
              <a:gd name="connsiteY4" fmla="*/ 3255962 h 3255962"/>
              <a:gd name="connsiteX5" fmla="*/ 0 w 3279700"/>
              <a:gd name="connsiteY5" fmla="*/ 0 h 3255962"/>
              <a:gd name="connsiteX0" fmla="*/ 0 w 3279700"/>
              <a:gd name="connsiteY0" fmla="*/ 0 h 3255962"/>
              <a:gd name="connsiteX1" fmla="*/ 3141785 w 3279700"/>
              <a:gd name="connsiteY1" fmla="*/ 0 h 3255962"/>
              <a:gd name="connsiteX2" fmla="*/ 3185160 w 3279700"/>
              <a:gd name="connsiteY2" fmla="*/ 929640 h 3255962"/>
              <a:gd name="connsiteX3" fmla="*/ 550985 w 3279700"/>
              <a:gd name="connsiteY3" fmla="*/ 1610042 h 3255962"/>
              <a:gd name="connsiteX4" fmla="*/ 0 w 3279700"/>
              <a:gd name="connsiteY4" fmla="*/ 3255962 h 3255962"/>
              <a:gd name="connsiteX5" fmla="*/ 0 w 3279700"/>
              <a:gd name="connsiteY5" fmla="*/ 0 h 3255962"/>
              <a:gd name="connsiteX0" fmla="*/ 0 w 3279700"/>
              <a:gd name="connsiteY0" fmla="*/ 0 h 3255962"/>
              <a:gd name="connsiteX1" fmla="*/ 3141785 w 3279700"/>
              <a:gd name="connsiteY1" fmla="*/ 0 h 3255962"/>
              <a:gd name="connsiteX2" fmla="*/ 3185160 w 3279700"/>
              <a:gd name="connsiteY2" fmla="*/ 929640 h 3255962"/>
              <a:gd name="connsiteX3" fmla="*/ 550985 w 3279700"/>
              <a:gd name="connsiteY3" fmla="*/ 1610042 h 3255962"/>
              <a:gd name="connsiteX4" fmla="*/ 0 w 3279700"/>
              <a:gd name="connsiteY4" fmla="*/ 3255962 h 3255962"/>
              <a:gd name="connsiteX5" fmla="*/ 0 w 3279700"/>
              <a:gd name="connsiteY5" fmla="*/ 0 h 3255962"/>
              <a:gd name="connsiteX0" fmla="*/ 0 w 3279700"/>
              <a:gd name="connsiteY0" fmla="*/ 0 h 3255962"/>
              <a:gd name="connsiteX1" fmla="*/ 3141785 w 3279700"/>
              <a:gd name="connsiteY1" fmla="*/ 0 h 3255962"/>
              <a:gd name="connsiteX2" fmla="*/ 3185160 w 3279700"/>
              <a:gd name="connsiteY2" fmla="*/ 929640 h 3255962"/>
              <a:gd name="connsiteX3" fmla="*/ 550985 w 3279700"/>
              <a:gd name="connsiteY3" fmla="*/ 1610042 h 3255962"/>
              <a:gd name="connsiteX4" fmla="*/ 0 w 3279700"/>
              <a:gd name="connsiteY4" fmla="*/ 3255962 h 3255962"/>
              <a:gd name="connsiteX5" fmla="*/ 0 w 3279700"/>
              <a:gd name="connsiteY5" fmla="*/ 0 h 3255962"/>
              <a:gd name="connsiteX0" fmla="*/ 0 w 3279700"/>
              <a:gd name="connsiteY0" fmla="*/ 0 h 3255962"/>
              <a:gd name="connsiteX1" fmla="*/ 3141785 w 3279700"/>
              <a:gd name="connsiteY1" fmla="*/ 0 h 3255962"/>
              <a:gd name="connsiteX2" fmla="*/ 3185160 w 3279700"/>
              <a:gd name="connsiteY2" fmla="*/ 929640 h 3255962"/>
              <a:gd name="connsiteX3" fmla="*/ 550985 w 3279700"/>
              <a:gd name="connsiteY3" fmla="*/ 1610042 h 3255962"/>
              <a:gd name="connsiteX4" fmla="*/ 0 w 3279700"/>
              <a:gd name="connsiteY4" fmla="*/ 3255962 h 3255962"/>
              <a:gd name="connsiteX5" fmla="*/ 0 w 3279700"/>
              <a:gd name="connsiteY5" fmla="*/ 0 h 3255962"/>
              <a:gd name="connsiteX0" fmla="*/ 0 w 3279700"/>
              <a:gd name="connsiteY0" fmla="*/ 0 h 3255962"/>
              <a:gd name="connsiteX1" fmla="*/ 3141785 w 3279700"/>
              <a:gd name="connsiteY1" fmla="*/ 0 h 3255962"/>
              <a:gd name="connsiteX2" fmla="*/ 3185160 w 3279700"/>
              <a:gd name="connsiteY2" fmla="*/ 929640 h 3255962"/>
              <a:gd name="connsiteX3" fmla="*/ 782478 w 3279700"/>
              <a:gd name="connsiteY3" fmla="*/ 1806812 h 3255962"/>
              <a:gd name="connsiteX4" fmla="*/ 0 w 3279700"/>
              <a:gd name="connsiteY4" fmla="*/ 3255962 h 3255962"/>
              <a:gd name="connsiteX5" fmla="*/ 0 w 3279700"/>
              <a:gd name="connsiteY5" fmla="*/ 0 h 3255962"/>
              <a:gd name="connsiteX0" fmla="*/ 0 w 3279700"/>
              <a:gd name="connsiteY0" fmla="*/ 0 h 3255962"/>
              <a:gd name="connsiteX1" fmla="*/ 3141785 w 3279700"/>
              <a:gd name="connsiteY1" fmla="*/ 0 h 3255962"/>
              <a:gd name="connsiteX2" fmla="*/ 3185160 w 3279700"/>
              <a:gd name="connsiteY2" fmla="*/ 929640 h 3255962"/>
              <a:gd name="connsiteX3" fmla="*/ 782478 w 3279700"/>
              <a:gd name="connsiteY3" fmla="*/ 1806812 h 3255962"/>
              <a:gd name="connsiteX4" fmla="*/ 0 w 3279700"/>
              <a:gd name="connsiteY4" fmla="*/ 3255962 h 3255962"/>
              <a:gd name="connsiteX5" fmla="*/ 0 w 3279700"/>
              <a:gd name="connsiteY5" fmla="*/ 0 h 3255962"/>
              <a:gd name="connsiteX0" fmla="*/ 0 w 3143681"/>
              <a:gd name="connsiteY0" fmla="*/ 0 h 3255962"/>
              <a:gd name="connsiteX1" fmla="*/ 3141785 w 3143681"/>
              <a:gd name="connsiteY1" fmla="*/ 0 h 3255962"/>
              <a:gd name="connsiteX2" fmla="*/ 2861069 w 3143681"/>
              <a:gd name="connsiteY2" fmla="*/ 883342 h 3255962"/>
              <a:gd name="connsiteX3" fmla="*/ 782478 w 3143681"/>
              <a:gd name="connsiteY3" fmla="*/ 1806812 h 3255962"/>
              <a:gd name="connsiteX4" fmla="*/ 0 w 3143681"/>
              <a:gd name="connsiteY4" fmla="*/ 3255962 h 3255962"/>
              <a:gd name="connsiteX5" fmla="*/ 0 w 3143681"/>
              <a:gd name="connsiteY5" fmla="*/ 0 h 3255962"/>
              <a:gd name="connsiteX0" fmla="*/ 0 w 3221257"/>
              <a:gd name="connsiteY0" fmla="*/ 0 h 3255962"/>
              <a:gd name="connsiteX1" fmla="*/ 3141785 w 3221257"/>
              <a:gd name="connsiteY1" fmla="*/ 0 h 3255962"/>
              <a:gd name="connsiteX2" fmla="*/ 3104909 w 3221257"/>
              <a:gd name="connsiteY2" fmla="*/ 929062 h 3255962"/>
              <a:gd name="connsiteX3" fmla="*/ 782478 w 3221257"/>
              <a:gd name="connsiteY3" fmla="*/ 1806812 h 3255962"/>
              <a:gd name="connsiteX4" fmla="*/ 0 w 3221257"/>
              <a:gd name="connsiteY4" fmla="*/ 3255962 h 3255962"/>
              <a:gd name="connsiteX5" fmla="*/ 0 w 3221257"/>
              <a:gd name="connsiteY5" fmla="*/ 0 h 3255962"/>
              <a:gd name="connsiteX0" fmla="*/ 0 w 3176736"/>
              <a:gd name="connsiteY0" fmla="*/ 0 h 3255962"/>
              <a:gd name="connsiteX1" fmla="*/ 3141785 w 3176736"/>
              <a:gd name="connsiteY1" fmla="*/ 0 h 3255962"/>
              <a:gd name="connsiteX2" fmla="*/ 3028709 w 3176736"/>
              <a:gd name="connsiteY2" fmla="*/ 990022 h 3255962"/>
              <a:gd name="connsiteX3" fmla="*/ 782478 w 3176736"/>
              <a:gd name="connsiteY3" fmla="*/ 1806812 h 3255962"/>
              <a:gd name="connsiteX4" fmla="*/ 0 w 3176736"/>
              <a:gd name="connsiteY4" fmla="*/ 3255962 h 3255962"/>
              <a:gd name="connsiteX5" fmla="*/ 0 w 3176736"/>
              <a:gd name="connsiteY5" fmla="*/ 0 h 3255962"/>
              <a:gd name="connsiteX0" fmla="*/ 0 w 3394732"/>
              <a:gd name="connsiteY0" fmla="*/ 0 h 3255962"/>
              <a:gd name="connsiteX1" fmla="*/ 3141785 w 3394732"/>
              <a:gd name="connsiteY1" fmla="*/ 0 h 3255962"/>
              <a:gd name="connsiteX2" fmla="*/ 3028709 w 3394732"/>
              <a:gd name="connsiteY2" fmla="*/ 990022 h 3255962"/>
              <a:gd name="connsiteX3" fmla="*/ 782478 w 3394732"/>
              <a:gd name="connsiteY3" fmla="*/ 1806812 h 3255962"/>
              <a:gd name="connsiteX4" fmla="*/ 0 w 3394732"/>
              <a:gd name="connsiteY4" fmla="*/ 3255962 h 3255962"/>
              <a:gd name="connsiteX5" fmla="*/ 0 w 3394732"/>
              <a:gd name="connsiteY5" fmla="*/ 0 h 3255962"/>
              <a:gd name="connsiteX0" fmla="*/ 0 w 3241975"/>
              <a:gd name="connsiteY0" fmla="*/ 15240 h 3271202"/>
              <a:gd name="connsiteX1" fmla="*/ 2806505 w 3241975"/>
              <a:gd name="connsiteY1" fmla="*/ 0 h 3271202"/>
              <a:gd name="connsiteX2" fmla="*/ 3028709 w 3241975"/>
              <a:gd name="connsiteY2" fmla="*/ 1005262 h 3271202"/>
              <a:gd name="connsiteX3" fmla="*/ 782478 w 3241975"/>
              <a:gd name="connsiteY3" fmla="*/ 1822052 h 3271202"/>
              <a:gd name="connsiteX4" fmla="*/ 0 w 3241975"/>
              <a:gd name="connsiteY4" fmla="*/ 3271202 h 3271202"/>
              <a:gd name="connsiteX5" fmla="*/ 0 w 3241975"/>
              <a:gd name="connsiteY5" fmla="*/ 15240 h 3271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41975" h="3271202">
                <a:moveTo>
                  <a:pt x="0" y="15240"/>
                </a:moveTo>
                <a:lnTo>
                  <a:pt x="2806505" y="0"/>
                </a:lnTo>
                <a:cubicBezTo>
                  <a:pt x="3311290" y="165004"/>
                  <a:pt x="3366047" y="701587"/>
                  <a:pt x="3028709" y="1005262"/>
                </a:cubicBezTo>
                <a:cubicBezTo>
                  <a:pt x="2691371" y="1308937"/>
                  <a:pt x="1287263" y="1444395"/>
                  <a:pt x="782478" y="1822052"/>
                </a:cubicBezTo>
                <a:cubicBezTo>
                  <a:pt x="277693" y="2199709"/>
                  <a:pt x="183662" y="2722562"/>
                  <a:pt x="0" y="3271202"/>
                </a:cubicBezTo>
                <a:lnTo>
                  <a:pt x="0" y="1524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 9">
            <a:extLst>
              <a:ext uri="{FF2B5EF4-FFF2-40B4-BE49-F238E27FC236}">
                <a16:creationId xmlns="" xmlns:a16="http://schemas.microsoft.com/office/drawing/2014/main" id="{A52FCC32-0A46-497B-8553-CF89576E978F}"/>
              </a:ext>
            </a:extLst>
          </p:cNvPr>
          <p:cNvSpPr/>
          <p:nvPr/>
        </p:nvSpPr>
        <p:spPr>
          <a:xfrm>
            <a:off x="5867400" y="5332263"/>
            <a:ext cx="6385560" cy="1667341"/>
          </a:xfrm>
          <a:custGeom>
            <a:avLst/>
            <a:gdLst>
              <a:gd name="connsiteX0" fmla="*/ 0 w 8915400"/>
              <a:gd name="connsiteY0" fmla="*/ 0 h 2057400"/>
              <a:gd name="connsiteX1" fmla="*/ 8915400 w 8915400"/>
              <a:gd name="connsiteY1" fmla="*/ 0 h 2057400"/>
              <a:gd name="connsiteX2" fmla="*/ 8915400 w 8915400"/>
              <a:gd name="connsiteY2" fmla="*/ 2057400 h 2057400"/>
              <a:gd name="connsiteX3" fmla="*/ 0 w 8915400"/>
              <a:gd name="connsiteY3" fmla="*/ 2057400 h 2057400"/>
              <a:gd name="connsiteX4" fmla="*/ 0 w 8915400"/>
              <a:gd name="connsiteY4" fmla="*/ 0 h 2057400"/>
              <a:gd name="connsiteX0" fmla="*/ 2575560 w 8915400"/>
              <a:gd name="connsiteY0" fmla="*/ 1173480 h 2057400"/>
              <a:gd name="connsiteX1" fmla="*/ 8915400 w 8915400"/>
              <a:gd name="connsiteY1" fmla="*/ 0 h 2057400"/>
              <a:gd name="connsiteX2" fmla="*/ 8915400 w 8915400"/>
              <a:gd name="connsiteY2" fmla="*/ 2057400 h 2057400"/>
              <a:gd name="connsiteX3" fmla="*/ 0 w 8915400"/>
              <a:gd name="connsiteY3" fmla="*/ 2057400 h 2057400"/>
              <a:gd name="connsiteX4" fmla="*/ 2575560 w 8915400"/>
              <a:gd name="connsiteY4" fmla="*/ 1173480 h 2057400"/>
              <a:gd name="connsiteX0" fmla="*/ 2575560 w 8915400"/>
              <a:gd name="connsiteY0" fmla="*/ 1173480 h 2057400"/>
              <a:gd name="connsiteX1" fmla="*/ 6629400 w 8915400"/>
              <a:gd name="connsiteY1" fmla="*/ 381000 h 2057400"/>
              <a:gd name="connsiteX2" fmla="*/ 8915400 w 8915400"/>
              <a:gd name="connsiteY2" fmla="*/ 0 h 2057400"/>
              <a:gd name="connsiteX3" fmla="*/ 8915400 w 8915400"/>
              <a:gd name="connsiteY3" fmla="*/ 2057400 h 2057400"/>
              <a:gd name="connsiteX4" fmla="*/ 0 w 8915400"/>
              <a:gd name="connsiteY4" fmla="*/ 2057400 h 2057400"/>
              <a:gd name="connsiteX5" fmla="*/ 2575560 w 8915400"/>
              <a:gd name="connsiteY5" fmla="*/ 1173480 h 2057400"/>
              <a:gd name="connsiteX0" fmla="*/ 2575560 w 8915400"/>
              <a:gd name="connsiteY0" fmla="*/ 1173480 h 2057400"/>
              <a:gd name="connsiteX1" fmla="*/ 7376160 w 8915400"/>
              <a:gd name="connsiteY1" fmla="*/ 1219200 h 2057400"/>
              <a:gd name="connsiteX2" fmla="*/ 8915400 w 8915400"/>
              <a:gd name="connsiteY2" fmla="*/ 0 h 2057400"/>
              <a:gd name="connsiteX3" fmla="*/ 8915400 w 8915400"/>
              <a:gd name="connsiteY3" fmla="*/ 2057400 h 2057400"/>
              <a:gd name="connsiteX4" fmla="*/ 0 w 8915400"/>
              <a:gd name="connsiteY4" fmla="*/ 2057400 h 2057400"/>
              <a:gd name="connsiteX5" fmla="*/ 2575560 w 8915400"/>
              <a:gd name="connsiteY5" fmla="*/ 1173480 h 2057400"/>
              <a:gd name="connsiteX0" fmla="*/ 2575560 w 8915400"/>
              <a:gd name="connsiteY0" fmla="*/ 1185090 h 2069010"/>
              <a:gd name="connsiteX1" fmla="*/ 7376160 w 8915400"/>
              <a:gd name="connsiteY1" fmla="*/ 1230810 h 2069010"/>
              <a:gd name="connsiteX2" fmla="*/ 8915400 w 8915400"/>
              <a:gd name="connsiteY2" fmla="*/ 11610 h 2069010"/>
              <a:gd name="connsiteX3" fmla="*/ 8915400 w 8915400"/>
              <a:gd name="connsiteY3" fmla="*/ 2069010 h 2069010"/>
              <a:gd name="connsiteX4" fmla="*/ 0 w 8915400"/>
              <a:gd name="connsiteY4" fmla="*/ 2069010 h 2069010"/>
              <a:gd name="connsiteX5" fmla="*/ 2575560 w 8915400"/>
              <a:gd name="connsiteY5" fmla="*/ 1185090 h 2069010"/>
              <a:gd name="connsiteX0" fmla="*/ 2837328 w 9177168"/>
              <a:gd name="connsiteY0" fmla="*/ 1185090 h 2069010"/>
              <a:gd name="connsiteX1" fmla="*/ 7637928 w 9177168"/>
              <a:gd name="connsiteY1" fmla="*/ 1230810 h 2069010"/>
              <a:gd name="connsiteX2" fmla="*/ 9177168 w 9177168"/>
              <a:gd name="connsiteY2" fmla="*/ 11610 h 2069010"/>
              <a:gd name="connsiteX3" fmla="*/ 9177168 w 9177168"/>
              <a:gd name="connsiteY3" fmla="*/ 2069010 h 2069010"/>
              <a:gd name="connsiteX4" fmla="*/ 261768 w 9177168"/>
              <a:gd name="connsiteY4" fmla="*/ 2069010 h 2069010"/>
              <a:gd name="connsiteX5" fmla="*/ 2837328 w 9177168"/>
              <a:gd name="connsiteY5" fmla="*/ 1185090 h 2069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77168" h="2069010">
                <a:moveTo>
                  <a:pt x="2837328" y="1185090"/>
                </a:moveTo>
                <a:cubicBezTo>
                  <a:pt x="4066688" y="1045390"/>
                  <a:pt x="6581288" y="1426390"/>
                  <a:pt x="7637928" y="1230810"/>
                </a:cubicBezTo>
                <a:cubicBezTo>
                  <a:pt x="8694568" y="1035230"/>
                  <a:pt x="8920628" y="-128090"/>
                  <a:pt x="9177168" y="11610"/>
                </a:cubicBezTo>
                <a:lnTo>
                  <a:pt x="9177168" y="2069010"/>
                </a:lnTo>
                <a:lnTo>
                  <a:pt x="261768" y="2069010"/>
                </a:lnTo>
                <a:cubicBezTo>
                  <a:pt x="-794872" y="1921690"/>
                  <a:pt x="1607968" y="1324790"/>
                  <a:pt x="2837328" y="118509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>
            <a:extLst>
              <a:ext uri="{FF2B5EF4-FFF2-40B4-BE49-F238E27FC236}">
                <a16:creationId xmlns="" xmlns:a16="http://schemas.microsoft.com/office/drawing/2014/main" id="{B2BB4159-062E-4D55-ADCA-D1EDB4105F75}"/>
              </a:ext>
            </a:extLst>
          </p:cNvPr>
          <p:cNvSpPr/>
          <p:nvPr/>
        </p:nvSpPr>
        <p:spPr>
          <a:xfrm>
            <a:off x="11460081" y="-379570"/>
            <a:ext cx="1325563" cy="1325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>
            <a:extLst>
              <a:ext uri="{FF2B5EF4-FFF2-40B4-BE49-F238E27FC236}">
                <a16:creationId xmlns="" xmlns:a16="http://schemas.microsoft.com/office/drawing/2014/main" id="{36E43554-0A6C-465A-8B36-288F385CB340}"/>
              </a:ext>
            </a:extLst>
          </p:cNvPr>
          <p:cNvSpPr/>
          <p:nvPr/>
        </p:nvSpPr>
        <p:spPr>
          <a:xfrm>
            <a:off x="9759430" y="456328"/>
            <a:ext cx="527569" cy="52756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3">
            <a:extLst>
              <a:ext uri="{FF2B5EF4-FFF2-40B4-BE49-F238E27FC236}">
                <a16:creationId xmlns="" xmlns:a16="http://schemas.microsoft.com/office/drawing/2014/main" id="{C54BF80F-9CA5-45BA-9C65-7B795DEA0758}"/>
              </a:ext>
            </a:extLst>
          </p:cNvPr>
          <p:cNvSpPr/>
          <p:nvPr/>
        </p:nvSpPr>
        <p:spPr>
          <a:xfrm>
            <a:off x="5944128" y="-642852"/>
            <a:ext cx="2300712" cy="1041895"/>
          </a:xfrm>
          <a:custGeom>
            <a:avLst/>
            <a:gdLst>
              <a:gd name="connsiteX0" fmla="*/ 0 w 2164080"/>
              <a:gd name="connsiteY0" fmla="*/ 1082040 h 2164080"/>
              <a:gd name="connsiteX1" fmla="*/ 1082040 w 2164080"/>
              <a:gd name="connsiteY1" fmla="*/ 0 h 2164080"/>
              <a:gd name="connsiteX2" fmla="*/ 2164080 w 2164080"/>
              <a:gd name="connsiteY2" fmla="*/ 1082040 h 2164080"/>
              <a:gd name="connsiteX3" fmla="*/ 1082040 w 2164080"/>
              <a:gd name="connsiteY3" fmla="*/ 2164080 h 2164080"/>
              <a:gd name="connsiteX4" fmla="*/ 0 w 2164080"/>
              <a:gd name="connsiteY4" fmla="*/ 1082040 h 2164080"/>
              <a:gd name="connsiteX0" fmla="*/ 10 w 2164090"/>
              <a:gd name="connsiteY0" fmla="*/ 1082040 h 1542254"/>
              <a:gd name="connsiteX1" fmla="*/ 1082050 w 2164090"/>
              <a:gd name="connsiteY1" fmla="*/ 0 h 1542254"/>
              <a:gd name="connsiteX2" fmla="*/ 2164090 w 2164090"/>
              <a:gd name="connsiteY2" fmla="*/ 1082040 h 1542254"/>
              <a:gd name="connsiteX3" fmla="*/ 1066810 w 2164090"/>
              <a:gd name="connsiteY3" fmla="*/ 1524000 h 1542254"/>
              <a:gd name="connsiteX4" fmla="*/ 10 w 2164090"/>
              <a:gd name="connsiteY4" fmla="*/ 1082040 h 1542254"/>
              <a:gd name="connsiteX0" fmla="*/ 9 w 2910849"/>
              <a:gd name="connsiteY0" fmla="*/ 1087221 h 1534942"/>
              <a:gd name="connsiteX1" fmla="*/ 1082049 w 2910849"/>
              <a:gd name="connsiteY1" fmla="*/ 5181 h 1534942"/>
              <a:gd name="connsiteX2" fmla="*/ 2910849 w 2910849"/>
              <a:gd name="connsiteY2" fmla="*/ 812901 h 1534942"/>
              <a:gd name="connsiteX3" fmla="*/ 1066809 w 2910849"/>
              <a:gd name="connsiteY3" fmla="*/ 1529181 h 1534942"/>
              <a:gd name="connsiteX4" fmla="*/ 9 w 2910849"/>
              <a:gd name="connsiteY4" fmla="*/ 1087221 h 1534942"/>
              <a:gd name="connsiteX0" fmla="*/ 4 w 3383284"/>
              <a:gd name="connsiteY0" fmla="*/ 581891 h 1532146"/>
              <a:gd name="connsiteX1" fmla="*/ 1554484 w 3383284"/>
              <a:gd name="connsiteY1" fmla="*/ 2771 h 1532146"/>
              <a:gd name="connsiteX2" fmla="*/ 3383284 w 3383284"/>
              <a:gd name="connsiteY2" fmla="*/ 810491 h 1532146"/>
              <a:gd name="connsiteX3" fmla="*/ 1539244 w 3383284"/>
              <a:gd name="connsiteY3" fmla="*/ 1526771 h 1532146"/>
              <a:gd name="connsiteX4" fmla="*/ 4 w 3383284"/>
              <a:gd name="connsiteY4" fmla="*/ 581891 h 1532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83284" h="1532146">
                <a:moveTo>
                  <a:pt x="4" y="581891"/>
                </a:moveTo>
                <a:cubicBezTo>
                  <a:pt x="2544" y="327891"/>
                  <a:pt x="990604" y="-35329"/>
                  <a:pt x="1554484" y="2771"/>
                </a:cubicBezTo>
                <a:cubicBezTo>
                  <a:pt x="2118364" y="40871"/>
                  <a:pt x="3383284" y="212897"/>
                  <a:pt x="3383284" y="810491"/>
                </a:cubicBezTo>
                <a:cubicBezTo>
                  <a:pt x="3383284" y="1408085"/>
                  <a:pt x="2103124" y="1564871"/>
                  <a:pt x="1539244" y="1526771"/>
                </a:cubicBezTo>
                <a:cubicBezTo>
                  <a:pt x="975364" y="1488671"/>
                  <a:pt x="-2536" y="835891"/>
                  <a:pt x="4" y="581891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0170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6B100DD-FE26-4E84-83E1-21635FC3C8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BBE4BD14-CBD1-4640-8891-E657DC1727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7AF2DCF-32E5-438E-BD6B-4D7664AA1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75C9A-F7EB-430C-AAF6-2A7277D93E35}" type="datetimeFigureOut">
              <a:rPr lang="ru-RU" smtClean="0"/>
              <a:t>17.04.2022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67D09218-D9B3-45B1-A15F-570112223B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08B1FF2B-25F0-41A6-B7A0-7D2E0F54D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1A033-8512-4080-8B0D-5A2C952237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260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C04F688-BEEE-45A9-B2BF-9A8311D533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9C47078-D592-4E92-A360-0B62DBF654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CBBA15DB-2710-415A-9622-7F6DFCAF55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4148ED56-8B69-4AAE-A044-E0B898EB63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75C9A-F7EB-430C-AAF6-2A7277D93E35}" type="datetimeFigureOut">
              <a:rPr lang="ru-RU" smtClean="0"/>
              <a:t>17.04.2022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49ECC586-FDEF-42E1-B43B-C8F75255B6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F278F24D-32CE-4FCC-8F33-2E25CAD5CD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1A033-8512-4080-8B0D-5A2C952237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6563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121CFF6-6B70-47BF-B664-07A55EC01A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7A8921D4-6E11-49FC-A619-3FDC6F0E12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592CE726-152B-4C7A-8A7F-5B171C144E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0FA92744-069E-45CF-B703-F62D573C1F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95A1428B-8180-4CD2-BE33-AA460924F8D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0DA0DBBD-4E60-48D7-B63E-243886248E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75C9A-F7EB-430C-AAF6-2A7277D93E35}" type="datetimeFigureOut">
              <a:rPr lang="ru-RU" smtClean="0"/>
              <a:t>17.04.2022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DD134964-60D3-49EB-BDC9-E15D0C43E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8425F8E9-1DC1-403F-8644-76DC1ABDC7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1A033-8512-4080-8B0D-5A2C952237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3668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6FA8604-996B-4ED2-AC38-4070B1F16A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D8BB37C5-8FEC-4887-83DD-2DE81AD78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75C9A-F7EB-430C-AAF6-2A7277D93E35}" type="datetimeFigureOut">
              <a:rPr lang="ru-RU" smtClean="0"/>
              <a:t>17.04.2022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4B272F1A-A7A8-4369-96BE-B1FAB702B4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A4515F1B-C701-450A-A800-C5AEBBC1C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1A033-8512-4080-8B0D-5A2C952237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5076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устой слайд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Рисунок 5">
            <a:extLst>
              <a:ext uri="{FF2B5EF4-FFF2-40B4-BE49-F238E27FC236}">
                <a16:creationId xmlns="" xmlns:a16="http://schemas.microsoft.com/office/drawing/2014/main" id="{C8E4225E-5737-4BFD-B894-27CCF4ECAFB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511969"/>
            <a:ext cx="3733800" cy="5834062"/>
          </a:xfrm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7" name="Заголовок 6">
            <a:extLst>
              <a:ext uri="{FF2B5EF4-FFF2-40B4-BE49-F238E27FC236}">
                <a16:creationId xmlns="" xmlns:a16="http://schemas.microsoft.com/office/drawing/2014/main" id="{CB3556BB-95D3-4276-BDF0-67AB4E3CA8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42390" y="365125"/>
            <a:ext cx="6411410" cy="1325563"/>
          </a:xfrm>
        </p:spPr>
        <p:txBody>
          <a:bodyPr/>
          <a:lstStyle>
            <a:lvl1pPr>
              <a:defRPr b="1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6251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Пустой слайд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Рисунок 5">
            <a:extLst>
              <a:ext uri="{FF2B5EF4-FFF2-40B4-BE49-F238E27FC236}">
                <a16:creationId xmlns="" xmlns:a16="http://schemas.microsoft.com/office/drawing/2014/main" id="{C8E4225E-5737-4BFD-B894-27CCF4ECAFB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695559" y="1970484"/>
            <a:ext cx="3031121" cy="2917031"/>
          </a:xfrm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ABF8A0A-A23D-4ABC-93BD-D1E9D2156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4" name="Рисунок 5">
            <a:extLst>
              <a:ext uri="{FF2B5EF4-FFF2-40B4-BE49-F238E27FC236}">
                <a16:creationId xmlns="" xmlns:a16="http://schemas.microsoft.com/office/drawing/2014/main" id="{A1A7AD3F-1CA5-4B76-9747-23457E3531B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322679" y="1970484"/>
            <a:ext cx="3031121" cy="2917031"/>
          </a:xfrm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5" name="Рисунок 5">
            <a:extLst>
              <a:ext uri="{FF2B5EF4-FFF2-40B4-BE49-F238E27FC236}">
                <a16:creationId xmlns="" xmlns:a16="http://schemas.microsoft.com/office/drawing/2014/main" id="{C4D8A349-1CB9-4719-944F-E3CD8832CE6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38200" y="1970484"/>
            <a:ext cx="3031121" cy="2917031"/>
          </a:xfrm>
        </p:spPr>
        <p:txBody>
          <a:bodyPr/>
          <a:lstStyle/>
          <a:p>
            <a:r>
              <a:rPr lang="ru-RU" smtClean="0"/>
              <a:t>Вставка рисунка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5497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Пустой слайд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="" xmlns:a16="http://schemas.microsoft.com/office/drawing/2014/main" id="{E4A1F08E-288A-4A74-9A24-BF8D576337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5" name="Объект 2">
            <a:extLst>
              <a:ext uri="{FF2B5EF4-FFF2-40B4-BE49-F238E27FC236}">
                <a16:creationId xmlns="" xmlns:a16="http://schemas.microsoft.com/office/drawing/2014/main" id="{47F55CD0-7A61-4152-9023-0259C95CB2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8260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B80184B-0CDF-4EC9-96EF-4CCB881223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289048CB-9066-4DBC-8DD9-CE4E6A1AC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ECF3ACCA-6206-4FDA-81FC-6A4C702477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AD769BD4-5179-4860-80B2-D9117D42D0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75C9A-F7EB-430C-AAF6-2A7277D93E35}" type="datetimeFigureOut">
              <a:rPr lang="ru-RU" smtClean="0"/>
              <a:t>17.04.2022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EC93F6A3-1EFC-4D5F-A4DF-BDAE6AA5D3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B44CF6FA-3A7C-4915-B49E-5C59BDABAD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1A033-8512-4080-8B0D-5A2C952237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6699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863E658-8BE2-4732-A5ED-97438E88B2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EE21B0FA-D238-4DA8-9C16-C867C943E1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973A5D26-E7D0-4CD0-9915-CAEC4671A2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16208A5B-1751-4F53-A9C5-FB6A94EB6D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75C9A-F7EB-430C-AAF6-2A7277D93E35}" type="datetimeFigureOut">
              <a:rPr lang="ru-RU" smtClean="0"/>
              <a:t>17.04.2022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713AB6BD-1EF3-43A1-AE95-5B22039C4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8A815CA0-A959-41C7-B064-65FDC7CAF1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1A033-8512-4080-8B0D-5A2C952237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3706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0B32843-DE94-4500-B69C-C9B3CD784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14B48186-D8A7-478A-AF2F-CB7200ACDF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3935A106-6F28-48CA-9E13-456BE8705E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75C9A-F7EB-430C-AAF6-2A7277D93E35}" type="datetimeFigureOut">
              <a:rPr lang="ru-RU" smtClean="0"/>
              <a:t>17.04.2022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4E830E3D-E7FD-48F4-8626-F8FA80212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F78908E-6AE5-41F5-A3C6-C255120DEF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1A033-8512-4080-8B0D-5A2C952237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7628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58BFD2EC-27B2-4987-894F-F7C5803443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1D2A63C9-4F6D-4C5D-8D1E-6EA1102F45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19DFD915-5730-407C-AA52-0D199665E2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75C9A-F7EB-430C-AAF6-2A7277D93E35}" type="datetimeFigureOut">
              <a:rPr lang="ru-RU" smtClean="0"/>
              <a:t>17.04.2022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708A1744-3D4B-4D97-B0C1-91D4F729D4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6AA4EB7E-3DB9-4E5D-A820-BB697FDD2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1A033-8512-4080-8B0D-5A2C952237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3958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hyperlink" Target="https://presentation-creation.ru/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56D4332-F0AC-4B52-BDD1-DE2FDD0FB8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B759A006-A2BC-4D42-B9D0-3DFE57D87C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87175806-A6CB-4AA6-8398-F0149725A6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675C9A-F7EB-430C-AAF6-2A7277D93E35}" type="datetimeFigureOut">
              <a:rPr lang="ru-RU" smtClean="0"/>
              <a:t>17.04.2022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D132DAC1-AFF6-4E1E-9974-6B24A21264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8FB1665E-B07D-4CE3-BFBD-4BAA75DF18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1A033-8512-4080-8B0D-5A2C95223751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hlinkClick r:id="rId15"/>
            <a:extLst>
              <a:ext uri="{FF2B5EF4-FFF2-40B4-BE49-F238E27FC236}">
                <a16:creationId xmlns="" xmlns:a16="http://schemas.microsoft.com/office/drawing/2014/main" id="{AFA385BA-BB58-4C3A-8CD0-11C20D45520F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94000" y="367393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392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r>
              <a:rPr lang="en-US" dirty="0">
                <a:solidFill>
                  <a:schemeClr val="tx1"/>
                </a:solidFill>
              </a:rPr>
              <a:t>Lecture </a:t>
            </a:r>
            <a:r>
              <a:rPr lang="ru-RU" dirty="0" smtClean="0">
                <a:solidFill>
                  <a:schemeClr val="tx1"/>
                </a:solidFill>
              </a:rPr>
              <a:t>№</a:t>
            </a:r>
            <a:r>
              <a:rPr lang="en-US" dirty="0" smtClean="0">
                <a:solidFill>
                  <a:schemeClr val="tx1"/>
                </a:solidFill>
              </a:rPr>
              <a:t>5</a:t>
            </a:r>
            <a:r>
              <a:rPr lang="ru-RU" dirty="0" smtClean="0">
                <a:solidFill>
                  <a:schemeClr val="tx1"/>
                </a:solidFill>
              </a:rPr>
              <a:t>:</a:t>
            </a:r>
            <a:r>
              <a:rPr lang="en-US" dirty="0" smtClean="0">
                <a:solidFill>
                  <a:schemeClr val="tx1"/>
                </a:solidFill>
              </a:rPr>
              <a:t>Disorders </a:t>
            </a:r>
            <a:r>
              <a:rPr lang="en-US" dirty="0">
                <a:solidFill>
                  <a:schemeClr val="tx1"/>
                </a:solidFill>
              </a:rPr>
              <a:t>of mineral metabolism.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89629" y="4594706"/>
            <a:ext cx="6697883" cy="1655762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r>
              <a:rPr lang="en-US" sz="3200" b="1" dirty="0" smtClean="0">
                <a:solidFill>
                  <a:schemeClr val="tx1"/>
                </a:solidFill>
              </a:rPr>
              <a:t>Lecturer: </a:t>
            </a:r>
            <a:r>
              <a:rPr lang="en-US" sz="3200" b="1" dirty="0" err="1" smtClean="0">
                <a:solidFill>
                  <a:schemeClr val="tx1"/>
                </a:solidFill>
              </a:rPr>
              <a:t>Aysacheva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</a:rPr>
              <a:t>Maftunabonu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</a:p>
          <a:p>
            <a:r>
              <a:rPr lang="en-US" sz="3200" b="1" dirty="0" err="1" smtClean="0">
                <a:solidFill>
                  <a:schemeClr val="tx1"/>
                </a:solidFill>
              </a:rPr>
              <a:t>Andijan</a:t>
            </a:r>
            <a:r>
              <a:rPr lang="en-US" sz="3200" b="1" dirty="0" smtClean="0">
                <a:solidFill>
                  <a:schemeClr val="tx1"/>
                </a:solidFill>
              </a:rPr>
              <a:t> state medical institute</a:t>
            </a:r>
            <a:endParaRPr lang="ru-RU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42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/>
              <a:t>План лекции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r>
              <a:rPr lang="ru-RU" dirty="0" err="1">
                <a:solidFill>
                  <a:schemeClr val="tx1"/>
                </a:solidFill>
              </a:rPr>
              <a:t>Гиперкальциемия</a:t>
            </a:r>
            <a:r>
              <a:rPr lang="ru-RU" dirty="0">
                <a:solidFill>
                  <a:schemeClr val="tx1"/>
                </a:solidFill>
              </a:rPr>
              <a:t> 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err="1">
                <a:solidFill>
                  <a:schemeClr val="tx1"/>
                </a:solidFill>
              </a:rPr>
              <a:t>Гиперкальциемический</a:t>
            </a:r>
            <a:r>
              <a:rPr lang="ru-RU" dirty="0">
                <a:solidFill>
                  <a:schemeClr val="tx1"/>
                </a:solidFill>
              </a:rPr>
              <a:t> криз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</a:p>
          <a:p>
            <a:r>
              <a:rPr lang="ru-RU" dirty="0" err="1">
                <a:solidFill>
                  <a:schemeClr val="tx1"/>
                </a:solidFill>
              </a:rPr>
              <a:t>Гипокальциемия</a:t>
            </a:r>
            <a:r>
              <a:rPr lang="ru-RU" dirty="0">
                <a:solidFill>
                  <a:schemeClr val="tx1"/>
                </a:solidFill>
              </a:rPr>
              <a:t> 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Метаболические болезни костей 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err="1" smtClean="0">
                <a:solidFill>
                  <a:schemeClr val="tx1"/>
                </a:solidFill>
              </a:rPr>
              <a:t>Остеопения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Остеомаляция и </a:t>
            </a:r>
            <a:r>
              <a:rPr lang="ru-RU" dirty="0" smtClean="0">
                <a:solidFill>
                  <a:schemeClr val="tx1"/>
                </a:solidFill>
              </a:rPr>
              <a:t>рахит</a:t>
            </a:r>
          </a:p>
          <a:p>
            <a:r>
              <a:rPr lang="ru-RU" dirty="0" err="1" smtClean="0">
                <a:solidFill>
                  <a:schemeClr val="tx1"/>
                </a:solidFill>
              </a:rPr>
              <a:t>Гипофосфатемия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Почечная остеодистрофия 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Болезнь </a:t>
            </a:r>
            <a:r>
              <a:rPr lang="ru-RU" dirty="0" err="1">
                <a:solidFill>
                  <a:schemeClr val="tx1"/>
                </a:solidFill>
              </a:rPr>
              <a:t>Педжета</a:t>
            </a:r>
            <a:r>
              <a:rPr lang="ru-RU" dirty="0">
                <a:solidFill>
                  <a:schemeClr val="tx1"/>
                </a:solidFill>
              </a:rPr>
              <a:t> (деформирующий </a:t>
            </a:r>
            <a:r>
              <a:rPr lang="ru-RU" dirty="0" err="1">
                <a:solidFill>
                  <a:schemeClr val="tx1"/>
                </a:solidFill>
              </a:rPr>
              <a:t>остоз</a:t>
            </a:r>
            <a:r>
              <a:rPr lang="ru-RU" dirty="0">
                <a:solidFill>
                  <a:schemeClr val="tx1"/>
                </a:solidFill>
              </a:rPr>
              <a:t>) </a:t>
            </a:r>
            <a:endParaRPr lang="ru-RU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9997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err="1"/>
              <a:t>Гиперкальциемия</a:t>
            </a:r>
            <a:r>
              <a:rPr lang="ru-RU" dirty="0"/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marL="0" indent="0" algn="ctr">
              <a:buNone/>
            </a:pPr>
            <a:r>
              <a:rPr lang="ru-RU" dirty="0"/>
              <a:t>Причины </a:t>
            </a:r>
            <a:r>
              <a:rPr lang="ru-RU" dirty="0" err="1"/>
              <a:t>гиперкальциемии</a:t>
            </a:r>
            <a:r>
              <a:rPr lang="ru-RU" dirty="0"/>
              <a:t> </a:t>
            </a:r>
            <a:r>
              <a:rPr lang="ru-RU" dirty="0" smtClean="0"/>
              <a:t>многообразны, </a:t>
            </a:r>
            <a:r>
              <a:rPr lang="ru-RU" dirty="0"/>
              <a:t>но тщательно собранный анамнез и несколько простых лабораторных проб позволяют значительно сократить список возможных причин. Чаще всего </a:t>
            </a:r>
            <a:r>
              <a:rPr lang="ru-RU" dirty="0" err="1"/>
              <a:t>гиперкальциемия</a:t>
            </a:r>
            <a:r>
              <a:rPr lang="ru-RU" dirty="0"/>
              <a:t> обусловлена </a:t>
            </a:r>
            <a:r>
              <a:rPr lang="ru-RU" dirty="0" err="1"/>
              <a:t>гиперпаратиреозом</a:t>
            </a:r>
            <a:r>
              <a:rPr lang="ru-RU" dirty="0"/>
              <a:t>, злокачественными новообразованиями, </a:t>
            </a:r>
            <a:r>
              <a:rPr lang="ru-RU" dirty="0" err="1"/>
              <a:t>гранулематозами</a:t>
            </a:r>
            <a:r>
              <a:rPr lang="ru-RU" dirty="0"/>
              <a:t>, лекарственными средствами. Разумно классифицировать причины </a:t>
            </a:r>
            <a:r>
              <a:rPr lang="ru-RU" dirty="0" err="1"/>
              <a:t>гиперкальциемии</a:t>
            </a:r>
            <a:r>
              <a:rPr lang="ru-RU" dirty="0"/>
              <a:t> в соответствии с механизмами ее патогенеза: </a:t>
            </a:r>
          </a:p>
        </p:txBody>
      </p:sp>
    </p:spTree>
    <p:extLst>
      <p:ext uri="{BB962C8B-B14F-4D97-AF65-F5344CB8AC3E}">
        <p14:creationId xmlns:p14="http://schemas.microsoft.com/office/powerpoint/2010/main" val="1338965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ru-RU" dirty="0"/>
              <a:t>1. Усиленное вымывание кальция из костной ткани. </a:t>
            </a:r>
            <a:endParaRPr lang="ru-RU" dirty="0" smtClean="0"/>
          </a:p>
          <a:p>
            <a:r>
              <a:rPr lang="ru-RU" dirty="0" smtClean="0"/>
              <a:t>2</a:t>
            </a:r>
            <a:r>
              <a:rPr lang="ru-RU" dirty="0"/>
              <a:t>. Усиленное всасывание кальция в кишечнике. </a:t>
            </a:r>
            <a:endParaRPr lang="ru-RU" dirty="0" smtClean="0"/>
          </a:p>
          <a:p>
            <a:r>
              <a:rPr lang="ru-RU" dirty="0" smtClean="0"/>
              <a:t>3</a:t>
            </a:r>
            <a:r>
              <a:rPr lang="ru-RU" dirty="0"/>
              <a:t>. Пониженная экскреция кальция в почках. </a:t>
            </a:r>
            <a:endParaRPr lang="ru-RU" dirty="0" smtClean="0"/>
          </a:p>
          <a:p>
            <a:r>
              <a:rPr lang="ru-RU" dirty="0" smtClean="0"/>
              <a:t>4</a:t>
            </a:r>
            <a:r>
              <a:rPr lang="ru-RU" dirty="0"/>
              <a:t>. Пониженное поглощение кальция костной тканью. </a:t>
            </a:r>
            <a:endParaRPr lang="ru-RU" dirty="0" smtClean="0"/>
          </a:p>
          <a:p>
            <a:r>
              <a:rPr lang="ru-RU" dirty="0" smtClean="0"/>
              <a:t>5</a:t>
            </a:r>
            <a:r>
              <a:rPr lang="ru-RU" dirty="0"/>
              <a:t>. Сочетание перечисленных причин. </a:t>
            </a:r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/>
              <a:t>некоторых случаях причину </a:t>
            </a:r>
            <a:r>
              <a:rPr lang="ru-RU" dirty="0" err="1"/>
              <a:t>гиперкальциемии</a:t>
            </a:r>
            <a:r>
              <a:rPr lang="ru-RU" dirty="0"/>
              <a:t> установить не удается. </a:t>
            </a:r>
          </a:p>
        </p:txBody>
      </p:sp>
    </p:spTree>
    <p:extLst>
      <p:ext uri="{BB962C8B-B14F-4D97-AF65-F5344CB8AC3E}">
        <p14:creationId xmlns:p14="http://schemas.microsoft.com/office/powerpoint/2010/main" val="1392501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/>
              <a:t>Клинические проявления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marL="0" indent="0" algn="ctr">
              <a:buNone/>
            </a:pPr>
            <a:r>
              <a:rPr lang="ru-RU" dirty="0" err="1"/>
              <a:t>гиперкальциемии</a:t>
            </a:r>
            <a:r>
              <a:rPr lang="ru-RU" dirty="0"/>
              <a:t> зависят от ее причины, тяжести, длительности и скорости развития, а также от возраста больного и сопутствующих заболеваний. Молодые легко переносят значительную </a:t>
            </a:r>
            <a:r>
              <a:rPr lang="ru-RU" dirty="0" err="1"/>
              <a:t>гиперкальциемию</a:t>
            </a:r>
            <a:r>
              <a:rPr lang="ru-RU" dirty="0"/>
              <a:t>, если она развивается постепенно, и очень тяжело переносят легкую или умеренную </a:t>
            </a:r>
            <a:r>
              <a:rPr lang="ru-RU" dirty="0" err="1"/>
              <a:t>гиперкальциемию</a:t>
            </a:r>
            <a:r>
              <a:rPr lang="ru-RU" dirty="0"/>
              <a:t>, если она возникает остро. Пожилые чувствительны даже к легкой </a:t>
            </a:r>
            <a:r>
              <a:rPr lang="ru-RU" dirty="0" err="1"/>
              <a:t>гиперкальциемии</a:t>
            </a:r>
            <a:r>
              <a:rPr lang="ru-RU" dirty="0"/>
              <a:t>. Клиническая картина при </a:t>
            </a:r>
            <a:r>
              <a:rPr lang="ru-RU" dirty="0" err="1"/>
              <a:t>гиперкальциемии</a:t>
            </a:r>
            <a:r>
              <a:rPr lang="ru-RU" dirty="0"/>
              <a:t> определяется поражениями ЦНС, сердечно-сосудистой системы, почек и ЖКТ. </a:t>
            </a:r>
          </a:p>
        </p:txBody>
      </p:sp>
    </p:spTree>
    <p:extLst>
      <p:ext uri="{BB962C8B-B14F-4D97-AF65-F5344CB8AC3E}">
        <p14:creationId xmlns:p14="http://schemas.microsoft.com/office/powerpoint/2010/main" val="449268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0021" y="505326"/>
            <a:ext cx="10583779" cy="5671637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/>
              <a:t>1. ЦНС: слабость, отсутствие аппетита, тошнота, рвота; нарушения общего состояния от вялости, депрессии и </a:t>
            </a:r>
            <a:r>
              <a:rPr lang="ru-RU" dirty="0" err="1"/>
              <a:t>оглушенности</a:t>
            </a:r>
            <a:r>
              <a:rPr lang="ru-RU" dirty="0"/>
              <a:t> до сопора и комы. Могут нарушаться когнитивные функции, особенно у пожилых больных. При уровне общего кальция в сыворотке &gt; 3,5—3,75 </a:t>
            </a:r>
            <a:r>
              <a:rPr lang="ru-RU" dirty="0" err="1"/>
              <a:t>ммоль</a:t>
            </a:r>
            <a:r>
              <a:rPr lang="ru-RU" dirty="0"/>
              <a:t>/л нередко отмечается возбуждение, вплоть до психоза.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2</a:t>
            </a:r>
            <a:r>
              <a:rPr lang="ru-RU" dirty="0"/>
              <a:t>. Сердечно-сосудистая система: артериальная гипертония, аритмии, укорочение интервала QT, повышенная чувствительность к сердечным гликозидам. При снижении ОЦК может развиться артериальная гипотония.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3</a:t>
            </a:r>
            <a:r>
              <a:rPr lang="ru-RU" dirty="0"/>
              <a:t>. Почки: снижение СКФ и концентрационной способности, полиурия, жажда, </a:t>
            </a:r>
            <a:r>
              <a:rPr lang="ru-RU" dirty="0" err="1"/>
              <a:t>нефрокальциноз</a:t>
            </a:r>
            <a:r>
              <a:rPr lang="ru-RU" dirty="0"/>
              <a:t> и мочекаменная болезнь. В зависимости от причины </a:t>
            </a:r>
            <a:r>
              <a:rPr lang="ru-RU" dirty="0" err="1"/>
              <a:t>гиперкальциемии</a:t>
            </a:r>
            <a:r>
              <a:rPr lang="ru-RU" dirty="0"/>
              <a:t> экскреция кальция может колебаться от низкой до значительно повышенной.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4</a:t>
            </a:r>
            <a:r>
              <a:rPr lang="ru-RU" dirty="0"/>
              <a:t>. ЖКТ: язвенная болезнь, желудочно-пищеводный рефлюкс, острый панкреатит, запоры.</a:t>
            </a:r>
          </a:p>
        </p:txBody>
      </p:sp>
    </p:spTree>
    <p:extLst>
      <p:ext uri="{BB962C8B-B14F-4D97-AF65-F5344CB8AC3E}">
        <p14:creationId xmlns:p14="http://schemas.microsoft.com/office/powerpoint/2010/main" val="2256274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/>
              <a:t>Первичный </a:t>
            </a:r>
            <a:r>
              <a:rPr lang="ru-RU" dirty="0" err="1"/>
              <a:t>гиперпаратиреоз</a:t>
            </a:r>
            <a:r>
              <a:rPr lang="ru-RU" dirty="0"/>
              <a:t>. Это самая частая причина </a:t>
            </a:r>
            <a:r>
              <a:rPr lang="ru-RU" dirty="0" err="1"/>
              <a:t>гиперкальциемии</a:t>
            </a:r>
            <a:r>
              <a:rPr lang="ru-RU" dirty="0"/>
              <a:t>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smtClean="0"/>
              <a:t>Этиология</a:t>
            </a:r>
          </a:p>
          <a:p>
            <a:pPr marL="514350" indent="-514350" algn="just">
              <a:buAutoNum type="arabicPeriod"/>
            </a:pPr>
            <a:r>
              <a:rPr lang="ru-RU" dirty="0" smtClean="0"/>
              <a:t>Аденомы</a:t>
            </a:r>
          </a:p>
          <a:p>
            <a:pPr marL="514350" indent="-514350" algn="just">
              <a:buAutoNum type="arabicPeriod"/>
            </a:pPr>
            <a:r>
              <a:rPr lang="ru-RU" dirty="0" smtClean="0"/>
              <a:t>Гиперплазия</a:t>
            </a:r>
          </a:p>
          <a:p>
            <a:pPr marL="514350" indent="-514350" algn="just">
              <a:buAutoNum type="arabicPeriod"/>
            </a:pPr>
            <a:r>
              <a:rPr lang="ru-RU" dirty="0"/>
              <a:t>Рак </a:t>
            </a:r>
          </a:p>
        </p:txBody>
      </p:sp>
    </p:spTree>
    <p:extLst>
      <p:ext uri="{BB962C8B-B14F-4D97-AF65-F5344CB8AC3E}">
        <p14:creationId xmlns:p14="http://schemas.microsoft.com/office/powerpoint/2010/main" val="1601156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20747"/>
            <a:ext cx="10134600" cy="74178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/>
              <a:t>Патогенез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5116" y="1114925"/>
            <a:ext cx="11357810" cy="5269833"/>
          </a:xfr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marL="0" indent="0" algn="just">
              <a:buNone/>
            </a:pPr>
            <a:r>
              <a:rPr lang="ru-RU" dirty="0"/>
              <a:t>При первичном </a:t>
            </a:r>
            <a:r>
              <a:rPr lang="ru-RU" dirty="0" err="1"/>
              <a:t>гиперпаратиреозе</a:t>
            </a:r>
            <a:r>
              <a:rPr lang="ru-RU" dirty="0"/>
              <a:t> нарушен механизм подавления секреции ПТГ в ответ на </a:t>
            </a:r>
            <a:r>
              <a:rPr lang="ru-RU" dirty="0" err="1"/>
              <a:t>гиперкальциемию</a:t>
            </a:r>
            <a:r>
              <a:rPr lang="ru-RU" dirty="0"/>
              <a:t>. Порог чувствительности гиперпластических или опухолевых клеток к кальцию значительно повышен по сравнению с нормой либо вообще отсутствует. В результате эти клетки секретируют избыточные количества ПТГ. Избыток ПТГ ускоряет резорбцию костной ткани и усиливает вымывание кальция из костей, что приводит к </a:t>
            </a:r>
            <a:r>
              <a:rPr lang="ru-RU" dirty="0" err="1"/>
              <a:t>гиперкальциемии</a:t>
            </a:r>
            <a:r>
              <a:rPr lang="ru-RU" dirty="0"/>
              <a:t>. Под влиянием избытка ПТГ снижается порог </a:t>
            </a:r>
            <a:r>
              <a:rPr lang="ru-RU" dirty="0" err="1"/>
              <a:t>реабсорбции</a:t>
            </a:r>
            <a:r>
              <a:rPr lang="ru-RU" dirty="0"/>
              <a:t> фосфата в почках; в результате возникают фосфатурия и </a:t>
            </a:r>
            <a:r>
              <a:rPr lang="ru-RU" dirty="0" err="1"/>
              <a:t>гипофосфатемия</a:t>
            </a:r>
            <a:r>
              <a:rPr lang="ru-RU" dirty="0"/>
              <a:t>. </a:t>
            </a:r>
            <a:r>
              <a:rPr lang="ru-RU" dirty="0" err="1"/>
              <a:t>Канальцевая</a:t>
            </a:r>
            <a:r>
              <a:rPr lang="ru-RU" dirty="0"/>
              <a:t> </a:t>
            </a:r>
            <a:r>
              <a:rPr lang="ru-RU" dirty="0" err="1"/>
              <a:t>реабсорбция</a:t>
            </a:r>
            <a:r>
              <a:rPr lang="ru-RU" dirty="0"/>
              <a:t> кальция усиливается, но этот эффект ПТГ нивелируется повышенной клубочковой фильтрацией кальция вследствие </a:t>
            </a:r>
            <a:r>
              <a:rPr lang="ru-RU" dirty="0" err="1"/>
              <a:t>гиперкальциемии</a:t>
            </a:r>
            <a:r>
              <a:rPr lang="ru-RU" dirty="0"/>
              <a:t>, поэтому экскреция кальция с мочой увеличивается. </a:t>
            </a:r>
          </a:p>
        </p:txBody>
      </p:sp>
    </p:spTree>
    <p:extLst>
      <p:ext uri="{BB962C8B-B14F-4D97-AF65-F5344CB8AC3E}">
        <p14:creationId xmlns:p14="http://schemas.microsoft.com/office/powerpoint/2010/main" val="3814577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320842"/>
            <a:ext cx="10134600" cy="104900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/>
              <a:t>Клиническая картина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45958" y="1690687"/>
            <a:ext cx="10607842" cy="4565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06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9704" y="529389"/>
            <a:ext cx="10900611" cy="5751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020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365125"/>
            <a:ext cx="10134600" cy="918243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/>
              <a:t>Лабораторная диагностика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ru-RU" dirty="0" err="1"/>
              <a:t>Гиперкальциемия</a:t>
            </a:r>
            <a:r>
              <a:rPr lang="ru-RU" dirty="0"/>
              <a:t> имеется у большинства больных. Если при подозрении на </a:t>
            </a:r>
            <a:r>
              <a:rPr lang="ru-RU" dirty="0" err="1"/>
              <a:t>гиперпаратиреоз</a:t>
            </a:r>
            <a:r>
              <a:rPr lang="ru-RU" dirty="0"/>
              <a:t> уровень общего кальция лишь незначительно превышает норму либо повышается эпизодически, следует определить концентрацию свободного кальция. У некоторых больных с повышенным уровнем ПТГ концентрация свободного кальция в сыворотке оказывается нормальной. Это состояние принято называть </a:t>
            </a:r>
            <a:r>
              <a:rPr lang="ru-RU" dirty="0" err="1"/>
              <a:t>нормокальциемическим</a:t>
            </a:r>
            <a:r>
              <a:rPr lang="ru-RU" dirty="0"/>
              <a:t> </a:t>
            </a:r>
            <a:r>
              <a:rPr lang="ru-RU" dirty="0" err="1"/>
              <a:t>гиперпаратиреозом</a:t>
            </a:r>
            <a:r>
              <a:rPr lang="ru-RU" dirty="0"/>
              <a:t>. Причины </a:t>
            </a:r>
            <a:r>
              <a:rPr lang="ru-RU" dirty="0" err="1"/>
              <a:t>нормокальциемического</a:t>
            </a:r>
            <a:r>
              <a:rPr lang="ru-RU" dirty="0"/>
              <a:t> </a:t>
            </a:r>
            <a:r>
              <a:rPr lang="ru-RU" dirty="0" err="1"/>
              <a:t>гиперпаратиреоза</a:t>
            </a:r>
            <a:r>
              <a:rPr lang="ru-RU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2235336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71073" y="1071646"/>
            <a:ext cx="10134600" cy="4351338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>
            <a:normAutofit fontScale="92500" lnSpcReduction="10000"/>
          </a:bodyPr>
          <a:lstStyle/>
          <a:p>
            <a:r>
              <a:rPr lang="ru-RU" dirty="0"/>
              <a:t>а. Почечная недостаточность (нарушение </a:t>
            </a:r>
            <a:r>
              <a:rPr lang="ru-RU" dirty="0" err="1"/>
              <a:t>канальцевой</a:t>
            </a:r>
            <a:r>
              <a:rPr lang="ru-RU" dirty="0"/>
              <a:t> </a:t>
            </a:r>
            <a:r>
              <a:rPr lang="ru-RU" dirty="0" err="1"/>
              <a:t>реабсорбции</a:t>
            </a:r>
            <a:r>
              <a:rPr lang="ru-RU" dirty="0"/>
              <a:t> кальция). </a:t>
            </a:r>
            <a:endParaRPr lang="ru-RU" dirty="0" smtClean="0"/>
          </a:p>
          <a:p>
            <a:r>
              <a:rPr lang="ru-RU" dirty="0" smtClean="0"/>
              <a:t>б</a:t>
            </a:r>
            <a:r>
              <a:rPr lang="ru-RU" dirty="0"/>
              <a:t>. Нарушение всасывания кальция в кишечнике. </a:t>
            </a:r>
            <a:endParaRPr lang="ru-RU" dirty="0" smtClean="0"/>
          </a:p>
          <a:p>
            <a:r>
              <a:rPr lang="ru-RU" dirty="0" smtClean="0"/>
              <a:t>в</a:t>
            </a:r>
            <a:r>
              <a:rPr lang="ru-RU" dirty="0"/>
              <a:t>. Авитаминоз </a:t>
            </a:r>
            <a:r>
              <a:rPr lang="ru-RU" dirty="0" smtClean="0"/>
              <a:t>D</a:t>
            </a:r>
          </a:p>
          <a:p>
            <a:r>
              <a:rPr lang="ru-RU" dirty="0"/>
              <a:t>г. Преходящая </a:t>
            </a:r>
            <a:r>
              <a:rPr lang="ru-RU" dirty="0" err="1"/>
              <a:t>нормокальциемия</a:t>
            </a:r>
            <a:r>
              <a:rPr lang="ru-RU" dirty="0"/>
              <a:t> может встречаться на ранних стадиях развития первичного </a:t>
            </a:r>
            <a:r>
              <a:rPr lang="ru-RU" dirty="0" err="1"/>
              <a:t>гиперпаратиреоза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/>
              <a:t>д. Чтобы подтвердить диагноз </a:t>
            </a:r>
            <a:r>
              <a:rPr lang="ru-RU" dirty="0" err="1"/>
              <a:t>гиперпаратиреоза</a:t>
            </a:r>
            <a:r>
              <a:rPr lang="ru-RU" dirty="0"/>
              <a:t> у больных с рецидивирующей мочекаменной болезнью и </a:t>
            </a:r>
            <a:r>
              <a:rPr lang="ru-RU" dirty="0" err="1"/>
              <a:t>нормокальциемией</a:t>
            </a:r>
            <a:r>
              <a:rPr lang="ru-RU" dirty="0"/>
              <a:t> натощак, можно попытаться выявить </a:t>
            </a:r>
            <a:r>
              <a:rPr lang="ru-RU" dirty="0" err="1"/>
              <a:t>гиперкальциемию</a:t>
            </a:r>
            <a:r>
              <a:rPr lang="ru-RU" dirty="0"/>
              <a:t> после приема пищи на фоне повышенного уровня ПТГ. Можно также провести провокационную пробу с </a:t>
            </a:r>
            <a:r>
              <a:rPr lang="ru-RU" dirty="0" err="1"/>
              <a:t>тиазидными</a:t>
            </a:r>
            <a:r>
              <a:rPr lang="ru-RU" dirty="0"/>
              <a:t> диуретиками.</a:t>
            </a:r>
          </a:p>
        </p:txBody>
      </p:sp>
    </p:spTree>
    <p:extLst>
      <p:ext uri="{BB962C8B-B14F-4D97-AF65-F5344CB8AC3E}">
        <p14:creationId xmlns:p14="http://schemas.microsoft.com/office/powerpoint/2010/main" val="2416902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365126"/>
            <a:ext cx="10134600" cy="104658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/>
              <a:t>Уровень ПТГ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indent="0" algn="just">
              <a:buNone/>
            </a:pPr>
            <a:r>
              <a:rPr lang="ru-RU" dirty="0" smtClean="0"/>
              <a:t>в </a:t>
            </a:r>
            <a:r>
              <a:rPr lang="ru-RU" dirty="0"/>
              <a:t>сыворотке определяют методом РИА с антителами к срединному фрагменту гормона (аминокислоты 43—68). Более точен </a:t>
            </a:r>
            <a:r>
              <a:rPr lang="ru-RU" dirty="0" err="1"/>
              <a:t>иммунорадиометрический</a:t>
            </a:r>
            <a:r>
              <a:rPr lang="ru-RU" dirty="0"/>
              <a:t> метод с использованием двух антител (к N- и C-концевым фрагментам ПТГ). Этот метод позволяет измерить концентрацию ПТГ1—84. В последнее время для определения концентрации ПТГ1—84 используют также ИФА и </a:t>
            </a:r>
            <a:r>
              <a:rPr lang="ru-RU" dirty="0" err="1"/>
              <a:t>иммунохемилюминесцентный</a:t>
            </a:r>
            <a:r>
              <a:rPr lang="ru-RU" dirty="0"/>
              <a:t> метод. </a:t>
            </a:r>
          </a:p>
        </p:txBody>
      </p:sp>
    </p:spTree>
    <p:extLst>
      <p:ext uri="{BB962C8B-B14F-4D97-AF65-F5344CB8AC3E}">
        <p14:creationId xmlns:p14="http://schemas.microsoft.com/office/powerpoint/2010/main" val="3588052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55031" y="1424573"/>
            <a:ext cx="10134600" cy="4351338"/>
          </a:xfr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dirty="0"/>
              <a:t>Измерение уровня общего или </a:t>
            </a:r>
            <a:r>
              <a:rPr lang="ru-RU" dirty="0" err="1"/>
              <a:t>нефрогенного</a:t>
            </a:r>
            <a:r>
              <a:rPr lang="ru-RU" dirty="0"/>
              <a:t> </a:t>
            </a:r>
            <a:r>
              <a:rPr lang="ru-RU" dirty="0" err="1"/>
              <a:t>цАМФ</a:t>
            </a:r>
            <a:r>
              <a:rPr lang="ru-RU" dirty="0"/>
              <a:t> в моче позволяет оценить действие ПТГ на почки. В последнее время эти исследования редко используют в диагностике первичного </a:t>
            </a:r>
            <a:r>
              <a:rPr lang="ru-RU" dirty="0" err="1"/>
              <a:t>гиперпаратиреоза</a:t>
            </a:r>
            <a:r>
              <a:rPr lang="ru-RU" dirty="0"/>
              <a:t>, поскольку доступны чувствительные методы определения ПТГ1—84. Однако оценка экскреции </a:t>
            </a:r>
            <a:r>
              <a:rPr lang="ru-RU" dirty="0" err="1"/>
              <a:t>цАМФ</a:t>
            </a:r>
            <a:r>
              <a:rPr lang="ru-RU" dirty="0"/>
              <a:t> полезна для выяснения причин других нарушений минерального </a:t>
            </a:r>
            <a:r>
              <a:rPr lang="ru-RU" dirty="0" smtClean="0"/>
              <a:t>обмена.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3886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9200" y="1264151"/>
            <a:ext cx="10134600" cy="435133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normAutofit fontScale="92500" lnSpcReduction="20000"/>
          </a:bodyPr>
          <a:lstStyle/>
          <a:p>
            <a:r>
              <a:rPr lang="ru-RU" dirty="0"/>
              <a:t>Уровень кальция в моче может быть нормальным или повышенным. Экскреция кальция зависит от его потребления с пищей, всасывания в кишечнике, концентрации в сыворотке, фильтрации в почечных клубочках и от влияния ПТГ на </a:t>
            </a:r>
            <a:r>
              <a:rPr lang="ru-RU" dirty="0" err="1"/>
              <a:t>канальцевую</a:t>
            </a:r>
            <a:r>
              <a:rPr lang="ru-RU" dirty="0"/>
              <a:t> </a:t>
            </a:r>
            <a:r>
              <a:rPr lang="ru-RU" dirty="0" err="1"/>
              <a:t>реабсорбцию</a:t>
            </a:r>
            <a:r>
              <a:rPr lang="ru-RU" dirty="0"/>
              <a:t> кальция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Гипофосфатемию</a:t>
            </a:r>
            <a:r>
              <a:rPr lang="ru-RU" dirty="0" smtClean="0"/>
              <a:t> </a:t>
            </a:r>
            <a:r>
              <a:rPr lang="ru-RU" dirty="0"/>
              <a:t>обнаруживают примерно у половины больных; она обусловлена снижением порога </a:t>
            </a:r>
            <a:r>
              <a:rPr lang="ru-RU" dirty="0" err="1"/>
              <a:t>канальцевой</a:t>
            </a:r>
            <a:r>
              <a:rPr lang="ru-RU" dirty="0"/>
              <a:t> </a:t>
            </a:r>
            <a:r>
              <a:rPr lang="ru-RU" dirty="0" err="1"/>
              <a:t>реабсорбции</a:t>
            </a:r>
            <a:r>
              <a:rPr lang="ru-RU" dirty="0"/>
              <a:t> фосфата. Уменьшается также отношение максимальная </a:t>
            </a:r>
            <a:r>
              <a:rPr lang="ru-RU" dirty="0" err="1"/>
              <a:t>канальцевая</a:t>
            </a:r>
            <a:r>
              <a:rPr lang="ru-RU" dirty="0"/>
              <a:t> </a:t>
            </a:r>
            <a:r>
              <a:rPr lang="ru-RU" dirty="0" err="1"/>
              <a:t>реабсорбция</a:t>
            </a:r>
            <a:r>
              <a:rPr lang="ru-RU" dirty="0"/>
              <a:t> фосфата/СКФ. </a:t>
            </a:r>
            <a:endParaRPr lang="ru-RU" dirty="0" smtClean="0"/>
          </a:p>
          <a:p>
            <a:r>
              <a:rPr lang="ru-RU" dirty="0" smtClean="0"/>
              <a:t>Увеличение </a:t>
            </a:r>
            <a:r>
              <a:rPr lang="ru-RU" dirty="0"/>
              <a:t>отношения хлорид/фосфат в сыворотке (в норме &lt; 32) отмечается у 60—70% больных первичным </a:t>
            </a:r>
            <a:r>
              <a:rPr lang="ru-RU" dirty="0" err="1"/>
              <a:t>гиперпаратиреозом</a:t>
            </a:r>
            <a:r>
              <a:rPr lang="ru-RU" dirty="0"/>
              <a:t>, что связано со снижением </a:t>
            </a:r>
            <a:r>
              <a:rPr lang="ru-RU" dirty="0" err="1"/>
              <a:t>канальцевой</a:t>
            </a:r>
            <a:r>
              <a:rPr lang="ru-RU" dirty="0"/>
              <a:t> экскреции бикарбоната под действием ПТГ</a:t>
            </a:r>
          </a:p>
        </p:txBody>
      </p:sp>
    </p:spTree>
    <p:extLst>
      <p:ext uri="{BB962C8B-B14F-4D97-AF65-F5344CB8AC3E}">
        <p14:creationId xmlns:p14="http://schemas.microsoft.com/office/powerpoint/2010/main" val="3821286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365125"/>
            <a:ext cx="10134600" cy="597401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/>
              <a:t>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5326" y="1155032"/>
            <a:ext cx="11093116" cy="536608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algn="ctr"/>
            <a:r>
              <a:rPr lang="ru-RU" dirty="0"/>
              <a:t>Хирургическое </a:t>
            </a:r>
            <a:r>
              <a:rPr lang="ru-RU" dirty="0" smtClean="0"/>
              <a:t>лечение</a:t>
            </a:r>
          </a:p>
          <a:p>
            <a:pPr marL="0" indent="0">
              <a:buNone/>
            </a:pPr>
            <a:r>
              <a:rPr lang="ru-RU" dirty="0" smtClean="0"/>
              <a:t>Показания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1) Клинические проявления </a:t>
            </a:r>
            <a:r>
              <a:rPr lang="ru-RU" dirty="0" err="1"/>
              <a:t>гиперкальциемии</a:t>
            </a:r>
            <a:r>
              <a:rPr lang="ru-RU" dirty="0"/>
              <a:t>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2</a:t>
            </a:r>
            <a:r>
              <a:rPr lang="ru-RU" dirty="0"/>
              <a:t>) Концентрация общего кальция в сыворотке на 0,25—0,4 </a:t>
            </a:r>
            <a:r>
              <a:rPr lang="ru-RU" dirty="0" err="1"/>
              <a:t>ммоль</a:t>
            </a:r>
            <a:r>
              <a:rPr lang="ru-RU" dirty="0"/>
              <a:t>/л превышает норму, установленную в данной лаборатории для данной возрастной группы.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3</a:t>
            </a:r>
            <a:r>
              <a:rPr lang="ru-RU" dirty="0"/>
              <a:t>) </a:t>
            </a:r>
            <a:r>
              <a:rPr lang="ru-RU" dirty="0" err="1"/>
              <a:t>Гиперкальциемические</a:t>
            </a:r>
            <a:r>
              <a:rPr lang="ru-RU" dirty="0"/>
              <a:t> кризы в анамнезе (например, на фоне дегидратации или сопутствующих заболеваний).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4</a:t>
            </a:r>
            <a:r>
              <a:rPr lang="ru-RU" dirty="0"/>
              <a:t>) Снижение СКФ более чем на 30% по сравнению с нормой, установленной в данной лаборатории для данной возрастной группы.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5</a:t>
            </a:r>
            <a:r>
              <a:rPr lang="ru-RU" dirty="0"/>
              <a:t>) Мочекаменная болезнь, подтвержденная </a:t>
            </a:r>
            <a:r>
              <a:rPr lang="ru-RU" dirty="0" err="1"/>
              <a:t>рентгенографически</a:t>
            </a:r>
            <a:r>
              <a:rPr lang="ru-RU" dirty="0"/>
              <a:t>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6</a:t>
            </a:r>
            <a:r>
              <a:rPr lang="ru-RU" dirty="0"/>
              <a:t>) Снижение массы костей более чем на 2 стандартных отклонения от возрастной нормы.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7</a:t>
            </a:r>
            <a:r>
              <a:rPr lang="ru-RU" dirty="0"/>
              <a:t>) Суточная экскреция кальция &gt; 10 </a:t>
            </a:r>
            <a:r>
              <a:rPr lang="ru-RU" dirty="0" err="1"/>
              <a:t>ммоль</a:t>
            </a:r>
            <a:r>
              <a:rPr lang="ru-RU" dirty="0"/>
              <a:t>. 8) Возраст &lt; 50 лет. 9) Невозможность длительного наблюдения за больным.</a:t>
            </a:r>
          </a:p>
        </p:txBody>
      </p:sp>
    </p:spTree>
    <p:extLst>
      <p:ext uri="{BB962C8B-B14F-4D97-AF65-F5344CB8AC3E}">
        <p14:creationId xmlns:p14="http://schemas.microsoft.com/office/powerpoint/2010/main" val="1301754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8758" y="365126"/>
            <a:ext cx="11550316" cy="146367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just"/>
            <a:r>
              <a:rPr lang="ru-RU" sz="2400" dirty="0"/>
              <a:t>Радикальное лечение — удаление всех паращитовидных желез с немедленной аутотрансплантацией части измельченной паратиреоидной ткани в мышцы предплечья. </a:t>
            </a:r>
            <a:r>
              <a:rPr lang="ru-RU" sz="2400" dirty="0" err="1"/>
              <a:t>Паратиреоэктомия</a:t>
            </a:r>
            <a:r>
              <a:rPr lang="ru-RU" sz="2400" dirty="0"/>
              <a:t> приводит к излечению в 90—95% случаев. У большинства больных в 1—2-е сутки после операции наблюдается бессимптомная </a:t>
            </a:r>
            <a:r>
              <a:rPr lang="ru-RU" sz="2400" dirty="0" err="1"/>
              <a:t>гипокальциемия</a:t>
            </a:r>
            <a:r>
              <a:rPr lang="ru-RU" sz="2400" dirty="0" smtClean="0"/>
              <a:t>.                                                                         </a:t>
            </a:r>
            <a:endParaRPr lang="ru-RU" sz="27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96616" y="2390274"/>
            <a:ext cx="10134600" cy="3650331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marL="0" indent="0" algn="ctr">
              <a:buNone/>
            </a:pPr>
            <a:r>
              <a:rPr lang="ru-RU" dirty="0"/>
              <a:t>Осложнения:</a:t>
            </a:r>
            <a:endParaRPr lang="ru-RU" dirty="0" smtClean="0"/>
          </a:p>
          <a:p>
            <a:r>
              <a:rPr lang="ru-RU" dirty="0" smtClean="0"/>
              <a:t>1</a:t>
            </a:r>
            <a:r>
              <a:rPr lang="ru-RU" dirty="0"/>
              <a:t>) Синдром голодных костей — тяжелая преходящая </a:t>
            </a:r>
            <a:r>
              <a:rPr lang="ru-RU" dirty="0" err="1"/>
              <a:t>гипокальциемия</a:t>
            </a:r>
            <a:r>
              <a:rPr lang="ru-RU" dirty="0"/>
              <a:t>, обусловленная быстрым захватом кальция остеобластами. Чаще всего встречается после операции у больных с тяжелой </a:t>
            </a:r>
            <a:r>
              <a:rPr lang="ru-RU" dirty="0" err="1"/>
              <a:t>гиперкальциемией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smtClean="0"/>
              <a:t>2</a:t>
            </a:r>
            <a:r>
              <a:rPr lang="ru-RU" dirty="0"/>
              <a:t>) Стойкий </a:t>
            </a:r>
            <a:r>
              <a:rPr lang="ru-RU" dirty="0" err="1"/>
              <a:t>гипопаратиреоз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smtClean="0"/>
              <a:t>3</a:t>
            </a:r>
            <a:r>
              <a:rPr lang="ru-RU" dirty="0"/>
              <a:t>) Повреждение возвратного гортанного нерва.</a:t>
            </a:r>
          </a:p>
        </p:txBody>
      </p:sp>
    </p:spTree>
    <p:extLst>
      <p:ext uri="{BB962C8B-B14F-4D97-AF65-F5344CB8AC3E}">
        <p14:creationId xmlns:p14="http://schemas.microsoft.com/office/powerpoint/2010/main" val="1482454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08547"/>
            <a:ext cx="10134600" cy="1482141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/>
              <a:t>Медикаментозное лечение</a:t>
            </a:r>
            <a:br>
              <a:rPr lang="ru-RU" dirty="0"/>
            </a:br>
            <a:r>
              <a:rPr lang="ru-RU" sz="2700" dirty="0"/>
              <a:t>назначают после безуспешной операции, при противопоказаниях к операции или отказе больного от операции.</a:t>
            </a:r>
            <a:r>
              <a:rPr lang="ru-RU" dirty="0"/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/>
              <a:t>Фосфаты (в пересчете на фосфор) назначают в дозах 0,5—3 г/</a:t>
            </a:r>
            <a:r>
              <a:rPr lang="ru-RU" dirty="0" err="1"/>
              <a:t>сут</a:t>
            </a:r>
            <a:r>
              <a:rPr lang="ru-RU" dirty="0" smtClean="0"/>
              <a:t>.</a:t>
            </a:r>
          </a:p>
          <a:p>
            <a:r>
              <a:rPr lang="ru-RU" dirty="0"/>
              <a:t>Эстрогены в сочетании с </a:t>
            </a:r>
            <a:r>
              <a:rPr lang="ru-RU" dirty="0" err="1" smtClean="0"/>
              <a:t>прогестагенами</a:t>
            </a:r>
            <a:r>
              <a:rPr lang="ru-RU" dirty="0"/>
              <a:t> или без них устраняют </a:t>
            </a:r>
            <a:r>
              <a:rPr lang="ru-RU" dirty="0" err="1"/>
              <a:t>гиперкальциемию</a:t>
            </a:r>
            <a:r>
              <a:rPr lang="ru-RU" dirty="0"/>
              <a:t> у женщин с первичным </a:t>
            </a:r>
            <a:r>
              <a:rPr lang="ru-RU" dirty="0" err="1"/>
              <a:t>гиперпаратиреозом</a:t>
            </a:r>
            <a:r>
              <a:rPr lang="ru-RU" dirty="0"/>
              <a:t> в постменопаузе.</a:t>
            </a:r>
            <a:endParaRPr lang="ru-RU" dirty="0" smtClean="0"/>
          </a:p>
          <a:p>
            <a:r>
              <a:rPr lang="ru-RU" dirty="0" err="1" smtClean="0"/>
              <a:t>Дифосфонаты</a:t>
            </a:r>
            <a:r>
              <a:rPr lang="ru-RU" dirty="0" smtClean="0"/>
              <a:t> подавляют </a:t>
            </a:r>
            <a:r>
              <a:rPr lang="ru-RU" dirty="0"/>
              <a:t>резорбцию кости. Однократное в/в введение 60—90 мг препарата позволяет нормализовать уровень кальция на срок до нескольких недель у 80— 100% больных. </a:t>
            </a:r>
          </a:p>
        </p:txBody>
      </p:sp>
    </p:spTree>
    <p:extLst>
      <p:ext uri="{BB962C8B-B14F-4D97-AF65-F5344CB8AC3E}">
        <p14:creationId xmlns:p14="http://schemas.microsoft.com/office/powerpoint/2010/main" val="2883517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err="1"/>
              <a:t>Гиперкальциемия</a:t>
            </a:r>
            <a:r>
              <a:rPr lang="ru-RU" dirty="0"/>
              <a:t>, обусловленная дефектами рецепторов Ca2+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indent="0" algn="ctr">
              <a:buNone/>
            </a:pPr>
            <a:r>
              <a:rPr lang="ru-RU" dirty="0" smtClean="0"/>
              <a:t>Клиническая </a:t>
            </a:r>
            <a:r>
              <a:rPr lang="ru-RU" dirty="0"/>
              <a:t>картина. </a:t>
            </a:r>
            <a:endParaRPr lang="ru-RU" dirty="0" smtClean="0"/>
          </a:p>
          <a:p>
            <a:pPr marL="0" indent="0" algn="ctr">
              <a:buNone/>
            </a:pPr>
            <a:r>
              <a:rPr lang="ru-RU" dirty="0" smtClean="0"/>
              <a:t>Заболевание </a:t>
            </a:r>
            <a:r>
              <a:rPr lang="ru-RU" dirty="0"/>
              <a:t>обычно протекает бессимптомно, но </a:t>
            </a:r>
            <a:r>
              <a:rPr lang="ru-RU" dirty="0" err="1"/>
              <a:t>гиперкальциемия</a:t>
            </a:r>
            <a:r>
              <a:rPr lang="ru-RU" dirty="0"/>
              <a:t> иногда выявляется уже в первые дни жизни. Клинических признаков первичного </a:t>
            </a:r>
            <a:r>
              <a:rPr lang="ru-RU" dirty="0" err="1"/>
              <a:t>гиперпаратиреоза</a:t>
            </a:r>
            <a:r>
              <a:rPr lang="ru-RU" dirty="0"/>
              <a:t> нет, другие эндокринные нарушения отсутствуют. У некоторых подростков и взрослых больных, а также у их родственников обнаруживают панкреатит.</a:t>
            </a:r>
            <a:endParaRPr lang="ru-RU" i="1" dirty="0" smtClean="0"/>
          </a:p>
          <a:p>
            <a:pPr marL="0" indent="0">
              <a:buNone/>
            </a:pP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2017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365126"/>
            <a:ext cx="10134600" cy="98241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/>
              <a:t>Лабораторная диагностика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556084"/>
            <a:ext cx="11430000" cy="4892842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dirty="0"/>
              <a:t>а. </a:t>
            </a:r>
            <a:r>
              <a:rPr lang="ru-RU" dirty="0" err="1"/>
              <a:t>Гиперкальциемия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smtClean="0"/>
              <a:t>б</a:t>
            </a:r>
            <a:r>
              <a:rPr lang="ru-RU" dirty="0"/>
              <a:t>. Суточная экскреция кальция &lt; 1,5 </a:t>
            </a:r>
            <a:r>
              <a:rPr lang="ru-RU" dirty="0" err="1"/>
              <a:t>ммоль</a:t>
            </a:r>
            <a:r>
              <a:rPr lang="ru-RU" dirty="0"/>
              <a:t>; экскреция магния также снижена. </a:t>
            </a:r>
            <a:endParaRPr lang="ru-RU" dirty="0" smtClean="0"/>
          </a:p>
          <a:p>
            <a:r>
              <a:rPr lang="ru-RU" dirty="0" smtClean="0"/>
              <a:t>в</a:t>
            </a:r>
            <a:r>
              <a:rPr lang="ru-RU" dirty="0"/>
              <a:t>. Концентрация магния в сыворотке повышена; концентрация фосфата может быть нормальной, повышенной или пониженной. </a:t>
            </a:r>
            <a:endParaRPr lang="ru-RU" dirty="0" smtClean="0"/>
          </a:p>
          <a:p>
            <a:r>
              <a:rPr lang="ru-RU" dirty="0" smtClean="0"/>
              <a:t>г</a:t>
            </a:r>
            <a:r>
              <a:rPr lang="ru-RU" dirty="0"/>
              <a:t>. Концентрация ПТГ1—84 в сыворотке нормальная или слегка повышена. </a:t>
            </a:r>
            <a:endParaRPr lang="ru-RU" dirty="0" smtClean="0"/>
          </a:p>
          <a:p>
            <a:r>
              <a:rPr lang="ru-RU" dirty="0" smtClean="0"/>
              <a:t>д</a:t>
            </a:r>
            <a:r>
              <a:rPr lang="ru-RU" dirty="0"/>
              <a:t>. Концентрация общего и </a:t>
            </a:r>
            <a:r>
              <a:rPr lang="ru-RU" dirty="0" err="1"/>
              <a:t>нефрогенного</a:t>
            </a:r>
            <a:r>
              <a:rPr lang="ru-RU" dirty="0"/>
              <a:t> </a:t>
            </a:r>
            <a:r>
              <a:rPr lang="ru-RU" dirty="0" err="1"/>
              <a:t>цАМФ</a:t>
            </a:r>
            <a:r>
              <a:rPr lang="ru-RU" dirty="0"/>
              <a:t> в моче нормальная или слегка повышена. </a:t>
            </a:r>
            <a:endParaRPr lang="ru-RU" dirty="0" smtClean="0"/>
          </a:p>
          <a:p>
            <a:r>
              <a:rPr lang="ru-RU" dirty="0" smtClean="0"/>
              <a:t>е</a:t>
            </a:r>
            <a:r>
              <a:rPr lang="ru-RU" dirty="0"/>
              <a:t>. Концентрации 1,25(OH)2D3 и 25(OH)D3 в сыворотке нормальные. </a:t>
            </a:r>
          </a:p>
        </p:txBody>
      </p:sp>
    </p:spTree>
    <p:extLst>
      <p:ext uri="{BB962C8B-B14F-4D97-AF65-F5344CB8AC3E}">
        <p14:creationId xmlns:p14="http://schemas.microsoft.com/office/powerpoint/2010/main" val="1964844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365126"/>
            <a:ext cx="10134600" cy="74178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/>
              <a:t>Лечение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1263" y="1467853"/>
            <a:ext cx="11261558" cy="470911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0" indent="0" algn="just">
              <a:buNone/>
            </a:pPr>
            <a:r>
              <a:rPr lang="ru-RU" dirty="0"/>
              <a:t>Поскольку причиной заболевания являются дефекты рецепторов Ca2+, а не гиперплазия или аденома паращитовидных желез, хирургическое лечение лишено смысла. </a:t>
            </a:r>
            <a:r>
              <a:rPr lang="ru-RU" dirty="0" err="1"/>
              <a:t>Паратиреоэктомия</a:t>
            </a:r>
            <a:r>
              <a:rPr lang="ru-RU" dirty="0"/>
              <a:t> показана только больным с тяжелым рецидивирующим панкреатитом. В таких случаях после операции назначают препараты витамина D и кальция для предупреждения </a:t>
            </a:r>
            <a:r>
              <a:rPr lang="ru-RU" dirty="0" err="1"/>
              <a:t>гипокальциемии</a:t>
            </a:r>
            <a:r>
              <a:rPr lang="ru-RU" dirty="0"/>
              <a:t>. При бессимптомной </a:t>
            </a:r>
            <a:r>
              <a:rPr lang="ru-RU" dirty="0" err="1"/>
              <a:t>гиперкальциемии</a:t>
            </a:r>
            <a:r>
              <a:rPr lang="ru-RU" dirty="0"/>
              <a:t> не требуется и медикаментозное лечение. В настоящее время разрабатываются лекарственные средства, способные активировать рецепторы Ca2+ («</a:t>
            </a:r>
            <a:r>
              <a:rPr lang="ru-RU" dirty="0" err="1"/>
              <a:t>кальцимиметики</a:t>
            </a:r>
            <a:r>
              <a:rPr lang="ru-RU" dirty="0"/>
              <a:t>»). </a:t>
            </a:r>
          </a:p>
        </p:txBody>
      </p:sp>
    </p:spTree>
    <p:extLst>
      <p:ext uri="{BB962C8B-B14F-4D97-AF65-F5344CB8AC3E}">
        <p14:creationId xmlns:p14="http://schemas.microsoft.com/office/powerpoint/2010/main" val="4275374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365125"/>
            <a:ext cx="10134600" cy="821991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err="1"/>
              <a:t>Паранеопластическая</a:t>
            </a:r>
            <a:r>
              <a:rPr lang="ru-RU" dirty="0"/>
              <a:t> </a:t>
            </a:r>
            <a:r>
              <a:rPr lang="ru-RU" dirty="0" err="1"/>
              <a:t>гиперкальциемия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dirty="0"/>
              <a:t>Клиническая картина. </a:t>
            </a:r>
            <a:endParaRPr lang="ru-RU" dirty="0" smtClean="0"/>
          </a:p>
          <a:p>
            <a:pPr marL="0" indent="0" algn="just">
              <a:buNone/>
            </a:pPr>
            <a:r>
              <a:rPr lang="ru-RU" dirty="0" smtClean="0"/>
              <a:t>При </a:t>
            </a:r>
            <a:r>
              <a:rPr lang="ru-RU" dirty="0"/>
              <a:t>умеренной </a:t>
            </a:r>
            <a:r>
              <a:rPr lang="ru-RU" dirty="0" err="1"/>
              <a:t>гиперкальциемии</a:t>
            </a:r>
            <a:r>
              <a:rPr lang="ru-RU" dirty="0"/>
              <a:t> (уровень общего кальция  2,6 </a:t>
            </a:r>
            <a:r>
              <a:rPr lang="ru-RU" dirty="0" err="1"/>
              <a:t>ммоль</a:t>
            </a:r>
            <a:r>
              <a:rPr lang="ru-RU" dirty="0"/>
              <a:t>/л) имеются следующие симптомы: утомляемость, слабость, спутанность сознания, потеря аппетита, жажда, боль в костях, полиурия, запоры, тошнота, рвота. При тяжелой </a:t>
            </a:r>
            <a:r>
              <a:rPr lang="ru-RU" dirty="0" err="1"/>
              <a:t>гиперкальциемии</a:t>
            </a:r>
            <a:r>
              <a:rPr lang="ru-RU" dirty="0"/>
              <a:t> (уровень общего кальция &gt; 3,5 </a:t>
            </a:r>
            <a:r>
              <a:rPr lang="ru-RU" dirty="0" err="1"/>
              <a:t>ммоль</a:t>
            </a:r>
            <a:r>
              <a:rPr lang="ru-RU" dirty="0"/>
              <a:t>/л) наблюдаются сонливость, спутанность сознания, ступор и кома. </a:t>
            </a:r>
            <a:r>
              <a:rPr lang="ru-RU" dirty="0" err="1"/>
              <a:t>Паранеопластическая</a:t>
            </a:r>
            <a:r>
              <a:rPr lang="ru-RU" dirty="0"/>
              <a:t> </a:t>
            </a:r>
            <a:r>
              <a:rPr lang="ru-RU" dirty="0" err="1"/>
              <a:t>гиперкальциемия</a:t>
            </a:r>
            <a:r>
              <a:rPr lang="ru-RU" dirty="0"/>
              <a:t> — неблагоприятный прогностический признак, поскольку она обычно проявляется на поздних стадиях развития опухолей. У 10—20% больных умеренная или тяжелая </a:t>
            </a:r>
            <a:r>
              <a:rPr lang="ru-RU" dirty="0" err="1"/>
              <a:t>гиперкальциемия</a:t>
            </a:r>
            <a:r>
              <a:rPr lang="ru-RU" dirty="0"/>
              <a:t> возникает за 1—3 </a:t>
            </a:r>
            <a:r>
              <a:rPr lang="ru-RU" dirty="0" err="1"/>
              <a:t>мес</a:t>
            </a:r>
            <a:r>
              <a:rPr lang="ru-RU" dirty="0"/>
              <a:t> до смерти. В последнее время появились возможности раннего выявления </a:t>
            </a:r>
            <a:r>
              <a:rPr lang="ru-RU" dirty="0" err="1"/>
              <a:t>паранеопластической</a:t>
            </a:r>
            <a:r>
              <a:rPr lang="ru-RU" dirty="0"/>
              <a:t> </a:t>
            </a:r>
            <a:r>
              <a:rPr lang="ru-RU" dirty="0" err="1"/>
              <a:t>гиперкальциемии</a:t>
            </a:r>
            <a:r>
              <a:rPr lang="ru-RU" dirty="0"/>
              <a:t>, и теперь ее расценивают как признак скрытых злокачественных новообразований. </a:t>
            </a:r>
          </a:p>
        </p:txBody>
      </p:sp>
    </p:spTree>
    <p:extLst>
      <p:ext uri="{BB962C8B-B14F-4D97-AF65-F5344CB8AC3E}">
        <p14:creationId xmlns:p14="http://schemas.microsoft.com/office/powerpoint/2010/main" val="2129603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365126"/>
            <a:ext cx="10134600" cy="69365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/>
              <a:t>Классификация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ru-RU" dirty="0"/>
              <a:t>Гуморальная </a:t>
            </a:r>
            <a:r>
              <a:rPr lang="ru-RU" dirty="0" err="1"/>
              <a:t>паранеопластическая</a:t>
            </a:r>
            <a:r>
              <a:rPr lang="ru-RU" dirty="0"/>
              <a:t> </a:t>
            </a:r>
            <a:r>
              <a:rPr lang="ru-RU" dirty="0" err="1"/>
              <a:t>гиперкальциемия</a:t>
            </a:r>
            <a:r>
              <a:rPr lang="ru-RU" dirty="0" smtClean="0"/>
              <a:t>.</a:t>
            </a:r>
          </a:p>
          <a:p>
            <a:r>
              <a:rPr lang="ru-RU" dirty="0"/>
              <a:t>Эктопическая секреция ПТГ</a:t>
            </a:r>
            <a:r>
              <a:rPr lang="ru-RU" dirty="0" smtClean="0"/>
              <a:t>.</a:t>
            </a:r>
          </a:p>
          <a:p>
            <a:r>
              <a:rPr lang="ru-RU" dirty="0"/>
              <a:t>1,25(OH)2D3 секретируется B-клеточными </a:t>
            </a:r>
            <a:r>
              <a:rPr lang="ru-RU" dirty="0" err="1"/>
              <a:t>лимфомами</a:t>
            </a:r>
            <a:r>
              <a:rPr lang="ru-RU" dirty="0"/>
              <a:t> и некоторыми другими опухолями. Он усиливает резорбцию кости и всасывание кальция в кишечнике. </a:t>
            </a:r>
            <a:endParaRPr lang="ru-RU" dirty="0" smtClean="0"/>
          </a:p>
          <a:p>
            <a:r>
              <a:rPr lang="ru-RU" dirty="0"/>
              <a:t>Простагландины группы </a:t>
            </a:r>
            <a:r>
              <a:rPr lang="en-US" dirty="0"/>
              <a:t>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95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365125"/>
            <a:ext cx="10134600" cy="805949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/>
              <a:t>Лечение.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6883" y="1491916"/>
            <a:ext cx="11478127" cy="4836695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/>
              <a:t>При умеренной </a:t>
            </a:r>
            <a:r>
              <a:rPr lang="ru-RU" dirty="0" err="1"/>
              <a:t>гиперкальциемии</a:t>
            </a:r>
            <a:r>
              <a:rPr lang="ru-RU" dirty="0"/>
              <a:t> (уровень общего кальция в сыворотке 2,6— 3,5 </a:t>
            </a:r>
            <a:r>
              <a:rPr lang="ru-RU" dirty="0" err="1"/>
              <a:t>ммоль</a:t>
            </a:r>
            <a:r>
              <a:rPr lang="ru-RU" dirty="0"/>
              <a:t>/л) проводят </a:t>
            </a:r>
            <a:r>
              <a:rPr lang="ru-RU" dirty="0" err="1"/>
              <a:t>инфузию</a:t>
            </a:r>
            <a:r>
              <a:rPr lang="ru-RU" dirty="0"/>
              <a:t> жидкости. Чтобы предупредить объемную перегрузку, назначают фуросемид. В/в введение </a:t>
            </a:r>
            <a:r>
              <a:rPr lang="ru-RU" dirty="0" err="1"/>
              <a:t>памидроната</a:t>
            </a:r>
            <a:r>
              <a:rPr lang="ru-RU" dirty="0"/>
              <a:t> натрия или других </a:t>
            </a:r>
            <a:r>
              <a:rPr lang="ru-RU" dirty="0" err="1"/>
              <a:t>дифосфонатов</a:t>
            </a:r>
            <a:r>
              <a:rPr lang="ru-RU" dirty="0"/>
              <a:t> подавляет резорбцию кости. Комбинированное лечение </a:t>
            </a:r>
            <a:r>
              <a:rPr lang="ru-RU" dirty="0" err="1"/>
              <a:t>дифосфонатами</a:t>
            </a:r>
            <a:r>
              <a:rPr lang="ru-RU" dirty="0"/>
              <a:t> и диуретиками позволяет за неделю нормализовать уровень кальция у 80% больных. При </a:t>
            </a:r>
            <a:r>
              <a:rPr lang="ru-RU" dirty="0" err="1"/>
              <a:t>остеолитической</a:t>
            </a:r>
            <a:r>
              <a:rPr lang="ru-RU" dirty="0"/>
              <a:t> </a:t>
            </a:r>
            <a:r>
              <a:rPr lang="ru-RU" dirty="0" err="1"/>
              <a:t>паранеопластической</a:t>
            </a:r>
            <a:r>
              <a:rPr lang="ru-RU" dirty="0"/>
              <a:t> </a:t>
            </a:r>
            <a:r>
              <a:rPr lang="ru-RU" dirty="0" err="1"/>
              <a:t>гиперкальциемии</a:t>
            </a:r>
            <a:r>
              <a:rPr lang="ru-RU" dirty="0"/>
              <a:t> для подавления секреции цитокинов применяют кортикостероиды. При тяжелой </a:t>
            </a:r>
            <a:r>
              <a:rPr lang="ru-RU" dirty="0" err="1"/>
              <a:t>гиперкальциемии</a:t>
            </a:r>
            <a:r>
              <a:rPr lang="ru-RU" dirty="0"/>
              <a:t> назначают 270 </a:t>
            </a:r>
            <a:r>
              <a:rPr lang="ru-RU" dirty="0" err="1"/>
              <a:t>кальцитонин</a:t>
            </a:r>
            <a:r>
              <a:rPr lang="ru-RU" dirty="0"/>
              <a:t>, 4—8 </a:t>
            </a:r>
            <a:r>
              <a:rPr lang="ru-RU" dirty="0" err="1"/>
              <a:t>ед</a:t>
            </a:r>
            <a:r>
              <a:rPr lang="ru-RU" dirty="0"/>
              <a:t>/кг/</a:t>
            </a:r>
            <a:r>
              <a:rPr lang="ru-RU" dirty="0" err="1"/>
              <a:t>сут</a:t>
            </a:r>
            <a:r>
              <a:rPr lang="ru-RU" dirty="0"/>
              <a:t> в/м или подкожно. Если </a:t>
            </a:r>
            <a:r>
              <a:rPr lang="ru-RU" dirty="0" err="1"/>
              <a:t>кальцитонин</a:t>
            </a:r>
            <a:r>
              <a:rPr lang="ru-RU" dirty="0"/>
              <a:t> неэффективен, назначают </a:t>
            </a:r>
            <a:r>
              <a:rPr lang="ru-RU" dirty="0" err="1"/>
              <a:t>пликамицин</a:t>
            </a:r>
            <a:r>
              <a:rPr lang="ru-RU" dirty="0"/>
              <a:t> или галлия нитрат. </a:t>
            </a:r>
          </a:p>
        </p:txBody>
      </p:sp>
    </p:spTree>
    <p:extLst>
      <p:ext uri="{BB962C8B-B14F-4D97-AF65-F5344CB8AC3E}">
        <p14:creationId xmlns:p14="http://schemas.microsoft.com/office/powerpoint/2010/main" val="307586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365125"/>
            <a:ext cx="10134600" cy="789907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/>
              <a:t>Гипервитаминоз </a:t>
            </a:r>
            <a:r>
              <a:rPr lang="en-US" dirty="0"/>
              <a:t>D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9074" y="1347536"/>
            <a:ext cx="11386686" cy="5236143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/>
              <a:t>При длительном лечении </a:t>
            </a:r>
            <a:r>
              <a:rPr lang="ru-RU" dirty="0" err="1"/>
              <a:t>эргокальциферолом</a:t>
            </a:r>
            <a:r>
              <a:rPr lang="ru-RU" dirty="0"/>
              <a:t> или </a:t>
            </a:r>
            <a:r>
              <a:rPr lang="ru-RU" dirty="0" err="1"/>
              <a:t>холекальциферолом</a:t>
            </a:r>
            <a:r>
              <a:rPr lang="ru-RU" dirty="0"/>
              <a:t> </a:t>
            </a:r>
            <a:r>
              <a:rPr lang="ru-RU" dirty="0" err="1"/>
              <a:t>гиперкальциемия</a:t>
            </a:r>
            <a:r>
              <a:rPr lang="ru-RU" dirty="0"/>
              <a:t> обычно обусловлена накоплением 25(OH)D3, но может быть вызвана одновременным избыточным потреблением пищевых продуктов, содержащих много кальция, например — молочных продуктов. Гипервитаминоз D описан также при употреблении молочных продуктов, обогащенных витамином D. При гипервитаминозе D уровень 25(OH)D3 в сыворотке может в 5—10 раз превышать норму, а уровень 1,25(OH)2D3 обычно нормальный или слегка повышен. </a:t>
            </a:r>
            <a:r>
              <a:rPr lang="ru-RU" dirty="0" err="1"/>
              <a:t>Гиперкальциемия</a:t>
            </a:r>
            <a:r>
              <a:rPr lang="ru-RU" dirty="0"/>
              <a:t> и </a:t>
            </a:r>
            <a:r>
              <a:rPr lang="ru-RU" dirty="0" err="1"/>
              <a:t>гиперкальциурия</a:t>
            </a:r>
            <a:r>
              <a:rPr lang="ru-RU" dirty="0"/>
              <a:t> возникают вследствие действия 25(OH)D3 на рецепторы витамина D в тонкой кишке и, возможно, в костной ткани. Из-за накопления 25(OH)D3 в мышцах и жировой ткани и медленного его высвобождения высокий уровень 25(OH)D3 в сыворотке и проявления гипервитаминоза сохраняются на протяжении недель и месяцев после прекращения приема витамина D. </a:t>
            </a:r>
          </a:p>
        </p:txBody>
      </p:sp>
    </p:spTree>
    <p:extLst>
      <p:ext uri="{BB962C8B-B14F-4D97-AF65-F5344CB8AC3E}">
        <p14:creationId xmlns:p14="http://schemas.microsoft.com/office/powerpoint/2010/main" val="1077210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Лечение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0080" y="1825625"/>
            <a:ext cx="10713720" cy="4351338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marL="0" indent="0" algn="just">
              <a:buNone/>
            </a:pPr>
            <a:r>
              <a:rPr lang="ru-RU" sz="4000" dirty="0" smtClean="0"/>
              <a:t>Отмена </a:t>
            </a:r>
            <a:r>
              <a:rPr lang="ru-RU" sz="4000" dirty="0"/>
              <a:t>препаратов витамина D и ограничение потребления кальция с пищей. При тяжелой </a:t>
            </a:r>
            <a:r>
              <a:rPr lang="ru-RU" sz="4000" dirty="0" err="1"/>
              <a:t>гиперкальциемии</a:t>
            </a:r>
            <a:r>
              <a:rPr lang="ru-RU" sz="4000" dirty="0"/>
              <a:t> на несколько недель или месяцев назначают </a:t>
            </a:r>
            <a:r>
              <a:rPr lang="ru-RU" sz="4000" dirty="0" err="1"/>
              <a:t>глюкокортикоиды</a:t>
            </a:r>
            <a:r>
              <a:rPr lang="ru-RU" sz="4000" dirty="0"/>
              <a:t>, например </a:t>
            </a:r>
            <a:r>
              <a:rPr lang="ru-RU" sz="4000" dirty="0" err="1"/>
              <a:t>преднизон</a:t>
            </a:r>
            <a:r>
              <a:rPr lang="ru-RU" sz="4000" dirty="0"/>
              <a:t> внутрь, 40—60 мг/</a:t>
            </a:r>
            <a:r>
              <a:rPr lang="ru-RU" sz="4000" dirty="0" err="1"/>
              <a:t>сут</a:t>
            </a:r>
            <a:r>
              <a:rPr lang="ru-RU" sz="4000" dirty="0"/>
              <a:t>. Кортикостероиды блокируют действие витамина D на тонкую кишку и кости.</a:t>
            </a:r>
          </a:p>
        </p:txBody>
      </p:sp>
    </p:spTree>
    <p:extLst>
      <p:ext uri="{BB962C8B-B14F-4D97-AF65-F5344CB8AC3E}">
        <p14:creationId xmlns:p14="http://schemas.microsoft.com/office/powerpoint/2010/main" val="443034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5242" y="140536"/>
            <a:ext cx="10134600" cy="100647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/>
              <a:t>Медикаментозное лечение </a:t>
            </a:r>
            <a:r>
              <a:rPr lang="ru-RU" dirty="0" err="1"/>
              <a:t>гиперкальциемии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6720" y="1371600"/>
            <a:ext cx="11308080" cy="4968240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dirty="0"/>
              <a:t>Общие правила </a:t>
            </a:r>
            <a:endParaRPr lang="ru-RU" dirty="0" smtClean="0"/>
          </a:p>
          <a:p>
            <a:pPr marL="514350" indent="-514350" algn="just">
              <a:buAutoNum type="arabicPeriod"/>
            </a:pPr>
            <a:r>
              <a:rPr lang="ru-RU" dirty="0" smtClean="0"/>
              <a:t>Восстановление </a:t>
            </a:r>
            <a:r>
              <a:rPr lang="ru-RU" dirty="0"/>
              <a:t>ОЦК. </a:t>
            </a:r>
            <a:endParaRPr lang="ru-RU" dirty="0" smtClean="0"/>
          </a:p>
          <a:p>
            <a:pPr marL="514350" indent="-514350" algn="just">
              <a:buAutoNum type="arabicPeriod"/>
            </a:pPr>
            <a:r>
              <a:rPr lang="ru-RU" dirty="0" smtClean="0"/>
              <a:t>Устранение </a:t>
            </a:r>
            <a:r>
              <a:rPr lang="ru-RU" dirty="0"/>
              <a:t>электролитных нарушений, прежде всего — </a:t>
            </a:r>
            <a:r>
              <a:rPr lang="ru-RU" dirty="0" err="1"/>
              <a:t>гипокалиемии</a:t>
            </a:r>
            <a:r>
              <a:rPr lang="ru-RU" dirty="0"/>
              <a:t>. </a:t>
            </a:r>
            <a:endParaRPr lang="ru-RU" dirty="0" smtClean="0"/>
          </a:p>
          <a:p>
            <a:pPr marL="514350" indent="-514350" algn="just">
              <a:buAutoNum type="arabicPeriod"/>
            </a:pPr>
            <a:r>
              <a:rPr lang="ru-RU" dirty="0" smtClean="0"/>
              <a:t>Отмена </a:t>
            </a:r>
            <a:r>
              <a:rPr lang="ru-RU" dirty="0"/>
              <a:t>или снижение дозы сердечных гликозидов (</a:t>
            </a:r>
            <a:r>
              <a:rPr lang="ru-RU" dirty="0" err="1"/>
              <a:t>гиперкальциемия</a:t>
            </a:r>
            <a:r>
              <a:rPr lang="ru-RU" dirty="0"/>
              <a:t> усиливает их токсичность). </a:t>
            </a:r>
            <a:endParaRPr lang="ru-RU" dirty="0" smtClean="0"/>
          </a:p>
          <a:p>
            <a:pPr marL="514350" indent="-514350" algn="just">
              <a:buAutoNum type="arabicPeriod"/>
            </a:pPr>
            <a:r>
              <a:rPr lang="ru-RU" dirty="0" smtClean="0"/>
              <a:t>Отмена </a:t>
            </a:r>
            <a:r>
              <a:rPr lang="ru-RU" dirty="0"/>
              <a:t>лекарственных средств, вызывающих </a:t>
            </a:r>
            <a:r>
              <a:rPr lang="ru-RU" dirty="0" err="1"/>
              <a:t>гиперкальциемию</a:t>
            </a:r>
            <a:r>
              <a:rPr lang="ru-RU" dirty="0"/>
              <a:t>: витамина D, витамина A, эстрогенов, </a:t>
            </a:r>
            <a:r>
              <a:rPr lang="ru-RU" dirty="0" err="1"/>
              <a:t>антиэстрогенов</a:t>
            </a:r>
            <a:r>
              <a:rPr lang="ru-RU" dirty="0"/>
              <a:t>, </a:t>
            </a:r>
            <a:r>
              <a:rPr lang="ru-RU" dirty="0" err="1"/>
              <a:t>тиазидных</a:t>
            </a:r>
            <a:r>
              <a:rPr lang="ru-RU" dirty="0"/>
              <a:t> диуретиков. </a:t>
            </a:r>
            <a:endParaRPr lang="ru-RU" dirty="0" smtClean="0"/>
          </a:p>
          <a:p>
            <a:pPr marL="514350" indent="-514350" algn="just">
              <a:buAutoNum type="arabicPeriod"/>
            </a:pPr>
            <a:r>
              <a:rPr lang="ru-RU" dirty="0" smtClean="0"/>
              <a:t>Уменьшение </a:t>
            </a:r>
            <a:r>
              <a:rPr lang="ru-RU" dirty="0"/>
              <a:t>потребления кальция с пищей в тех случаях, когда </a:t>
            </a:r>
            <a:r>
              <a:rPr lang="ru-RU" dirty="0" err="1"/>
              <a:t>гиперкальциемия</a:t>
            </a:r>
            <a:r>
              <a:rPr lang="ru-RU" dirty="0"/>
              <a:t> обусловлена усиленным всасыванием кальция в </a:t>
            </a:r>
            <a:r>
              <a:rPr lang="ru-RU" dirty="0" smtClean="0"/>
              <a:t>кишечнике </a:t>
            </a:r>
            <a:r>
              <a:rPr lang="ru-RU" dirty="0"/>
              <a:t>(например, при гипервитаминозе D, синдроме </a:t>
            </a:r>
            <a:r>
              <a:rPr lang="ru-RU" dirty="0" err="1"/>
              <a:t>Бернетта</a:t>
            </a:r>
            <a:r>
              <a:rPr lang="ru-RU" dirty="0"/>
              <a:t>). </a:t>
            </a:r>
            <a:endParaRPr lang="ru-RU" dirty="0" smtClean="0"/>
          </a:p>
          <a:p>
            <a:pPr marL="514350" indent="-514350" algn="just">
              <a:buAutoNum type="arabicPeriod"/>
            </a:pPr>
            <a:r>
              <a:rPr lang="ru-RU" dirty="0" smtClean="0"/>
              <a:t>Лежачим </a:t>
            </a:r>
            <a:r>
              <a:rPr lang="ru-RU" dirty="0"/>
              <a:t>больным по возможности назначают физические нагрузки.</a:t>
            </a:r>
          </a:p>
        </p:txBody>
      </p:sp>
    </p:spTree>
    <p:extLst>
      <p:ext uri="{BB962C8B-B14F-4D97-AF65-F5344CB8AC3E}">
        <p14:creationId xmlns:p14="http://schemas.microsoft.com/office/powerpoint/2010/main" val="713907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365125"/>
            <a:ext cx="10134600" cy="823595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/>
              <a:t>Способы лечения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514350" indent="-514350">
              <a:buAutoNum type="arabicPeriod"/>
            </a:pPr>
            <a:r>
              <a:rPr lang="ru-RU" dirty="0" smtClean="0"/>
              <a:t>Снижение </a:t>
            </a:r>
            <a:r>
              <a:rPr lang="ru-RU" dirty="0"/>
              <a:t>вымывания кальция из костей или усиление поступления кальция в </a:t>
            </a:r>
            <a:r>
              <a:rPr lang="ru-RU" dirty="0" smtClean="0"/>
              <a:t>кости</a:t>
            </a:r>
          </a:p>
          <a:p>
            <a:pPr marL="0" indent="0">
              <a:buNone/>
            </a:pPr>
            <a:r>
              <a:rPr lang="ru-RU" dirty="0" smtClean="0"/>
              <a:t> 			-</a:t>
            </a:r>
            <a:r>
              <a:rPr lang="ru-RU" dirty="0" err="1" smtClean="0"/>
              <a:t>Кальцитонин</a:t>
            </a:r>
            <a:endParaRPr lang="ru-RU" dirty="0" smtClean="0"/>
          </a:p>
          <a:p>
            <a:pPr marL="0" indent="0">
              <a:buNone/>
            </a:pPr>
            <a:r>
              <a:rPr lang="ru-RU" dirty="0"/>
              <a:t>			- </a:t>
            </a:r>
            <a:r>
              <a:rPr lang="ru-RU" dirty="0" err="1"/>
              <a:t>Дифосфонаты</a:t>
            </a:r>
            <a:r>
              <a:rPr lang="ru-RU" dirty="0"/>
              <a:t>. </a:t>
            </a:r>
            <a:endParaRPr lang="ru-RU" dirty="0" smtClean="0"/>
          </a:p>
          <a:p>
            <a:pPr marL="0" indent="0">
              <a:buNone/>
            </a:pPr>
            <a:r>
              <a:rPr lang="ru-RU" dirty="0"/>
              <a:t>			- </a:t>
            </a:r>
            <a:r>
              <a:rPr lang="ru-RU" dirty="0" err="1"/>
              <a:t>Пликамицин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/>
              <a:t>			- Галлия </a:t>
            </a:r>
            <a:r>
              <a:rPr lang="ru-RU" dirty="0" smtClean="0"/>
              <a:t>нитрат</a:t>
            </a:r>
          </a:p>
          <a:p>
            <a:pPr marL="0" indent="0">
              <a:buNone/>
            </a:pPr>
            <a:r>
              <a:rPr lang="ru-RU" dirty="0"/>
              <a:t>			- </a:t>
            </a:r>
            <a:r>
              <a:rPr lang="ru-RU" dirty="0" smtClean="0"/>
              <a:t>Фосфаты</a:t>
            </a:r>
          </a:p>
          <a:p>
            <a:pPr marL="0" indent="0">
              <a:buNone/>
            </a:pPr>
            <a:r>
              <a:rPr lang="ru-RU" dirty="0"/>
              <a:t>			- </a:t>
            </a:r>
            <a:r>
              <a:rPr lang="ru-RU" dirty="0" err="1"/>
              <a:t>Амифостин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71090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365125"/>
            <a:ext cx="10134600" cy="975995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600" b="0" dirty="0"/>
              <a:t>2. Усиление экскреции кальция с мочой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9200" y="2042160"/>
            <a:ext cx="10134600" cy="3525203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ru-RU" dirty="0" err="1"/>
              <a:t>Инфузионные</a:t>
            </a:r>
            <a:r>
              <a:rPr lang="ru-RU" dirty="0"/>
              <a:t> солевые растворы и петлевые диуретики</a:t>
            </a:r>
            <a:r>
              <a:rPr lang="ru-RU" dirty="0" smtClean="0"/>
              <a:t>.</a:t>
            </a:r>
          </a:p>
          <a:p>
            <a:r>
              <a:rPr lang="ru-RU" dirty="0"/>
              <a:t>Гемодиализ и </a:t>
            </a:r>
            <a:r>
              <a:rPr lang="ru-RU" dirty="0" err="1"/>
              <a:t>перитонеальный</a:t>
            </a:r>
            <a:r>
              <a:rPr lang="ru-RU" dirty="0"/>
              <a:t> диализ</a:t>
            </a:r>
            <a:r>
              <a:rPr lang="ru-RU" dirty="0" smtClean="0"/>
              <a:t>.</a:t>
            </a:r>
          </a:p>
          <a:p>
            <a:r>
              <a:rPr lang="ru-RU" dirty="0"/>
              <a:t>Подавление всасывания кальция в кишечнике.</a:t>
            </a:r>
          </a:p>
        </p:txBody>
      </p:sp>
    </p:spTree>
    <p:extLst>
      <p:ext uri="{BB962C8B-B14F-4D97-AF65-F5344CB8AC3E}">
        <p14:creationId xmlns:p14="http://schemas.microsoft.com/office/powerpoint/2010/main" val="3287628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err="1"/>
              <a:t>Гиперкальциемический</a:t>
            </a:r>
            <a:r>
              <a:rPr lang="ru-RU" dirty="0"/>
              <a:t> криз.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ru-RU" sz="3200" dirty="0"/>
              <a:t>Клиническая картина. </a:t>
            </a:r>
            <a:endParaRPr lang="ru-RU" sz="3200" dirty="0" smtClean="0"/>
          </a:p>
          <a:p>
            <a:pPr marL="0" indent="0" algn="just">
              <a:buNone/>
            </a:pPr>
            <a:r>
              <a:rPr lang="ru-RU" sz="3200" dirty="0" err="1" smtClean="0"/>
              <a:t>Гиперкальциемический</a:t>
            </a:r>
            <a:r>
              <a:rPr lang="ru-RU" sz="3200" dirty="0" smtClean="0"/>
              <a:t> </a:t>
            </a:r>
            <a:r>
              <a:rPr lang="ru-RU" sz="3200" dirty="0"/>
              <a:t>криз развивается внезапно. Симптомы: тошнота, неукротимая рвота, жажда, острая боль в животе, боль в мышцах и суставах, высокая лихорадка, судороги, спутанность сознания, ступор, кома. У больных с нарушениями функции почек может развиться ОПН (вплоть до уремии). Летальность при </a:t>
            </a:r>
            <a:r>
              <a:rPr lang="ru-RU" sz="3200" dirty="0" err="1"/>
              <a:t>гиперкальциемическом</a:t>
            </a:r>
            <a:r>
              <a:rPr lang="ru-RU" sz="3200" dirty="0"/>
              <a:t> кризе достигает 60%.</a:t>
            </a:r>
          </a:p>
        </p:txBody>
      </p:sp>
    </p:spTree>
    <p:extLst>
      <p:ext uri="{BB962C8B-B14F-4D97-AF65-F5344CB8AC3E}">
        <p14:creationId xmlns:p14="http://schemas.microsoft.com/office/powerpoint/2010/main" val="1231276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365126"/>
            <a:ext cx="10134600" cy="103053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/>
              <a:t>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marL="514350" indent="-514350">
              <a:buAutoNum type="arabicPeriod"/>
            </a:pPr>
            <a:r>
              <a:rPr lang="ru-RU" dirty="0" smtClean="0"/>
              <a:t>Первоочередная </a:t>
            </a:r>
            <a:r>
              <a:rPr lang="ru-RU" dirty="0"/>
              <a:t>задача — нормализация ОЦК. Проводят </a:t>
            </a:r>
            <a:r>
              <a:rPr lang="ru-RU" dirty="0" err="1"/>
              <a:t>инфузионную</a:t>
            </a:r>
            <a:r>
              <a:rPr lang="ru-RU" dirty="0"/>
              <a:t> терапию; одновременно назначают </a:t>
            </a:r>
            <a:r>
              <a:rPr lang="ru-RU" dirty="0" smtClean="0"/>
              <a:t>диуретики. </a:t>
            </a:r>
          </a:p>
          <a:p>
            <a:pPr marL="514350" indent="-514350">
              <a:buAutoNum type="arabicPeriod"/>
            </a:pPr>
            <a:r>
              <a:rPr lang="ru-RU" dirty="0" smtClean="0"/>
              <a:t> </a:t>
            </a:r>
            <a:r>
              <a:rPr lang="ru-RU" dirty="0"/>
              <a:t>Для нормализации уровня кальция назначают </a:t>
            </a:r>
            <a:r>
              <a:rPr lang="ru-RU" dirty="0" err="1"/>
              <a:t>дифосфонаты</a:t>
            </a:r>
            <a:r>
              <a:rPr lang="ru-RU" dirty="0"/>
              <a:t>, </a:t>
            </a:r>
            <a:r>
              <a:rPr lang="ru-RU" dirty="0" err="1"/>
              <a:t>пликамицин</a:t>
            </a:r>
            <a:r>
              <a:rPr lang="ru-RU" dirty="0"/>
              <a:t> или галлия нитрат. </a:t>
            </a:r>
            <a:endParaRPr lang="ru-RU" dirty="0" smtClean="0"/>
          </a:p>
          <a:p>
            <a:pPr marL="514350" indent="-514350">
              <a:buAutoNum type="arabicPeriod"/>
            </a:pPr>
            <a:r>
              <a:rPr lang="ru-RU" dirty="0" smtClean="0"/>
              <a:t>При </a:t>
            </a:r>
            <a:r>
              <a:rPr lang="ru-RU" dirty="0"/>
              <a:t>первичном </a:t>
            </a:r>
            <a:r>
              <a:rPr lang="ru-RU" dirty="0" err="1"/>
              <a:t>гиперпаратиреозе</a:t>
            </a:r>
            <a:r>
              <a:rPr lang="ru-RU" dirty="0"/>
              <a:t>, обусловленном гиперплазией или аденомой паращитовидных желез, показано хирургическое вмешательство после нормализации жизненно важных функций и обследования</a:t>
            </a:r>
          </a:p>
        </p:txBody>
      </p:sp>
    </p:spTree>
    <p:extLst>
      <p:ext uri="{BB962C8B-B14F-4D97-AF65-F5344CB8AC3E}">
        <p14:creationId xmlns:p14="http://schemas.microsoft.com/office/powerpoint/2010/main" val="2552465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43205"/>
            <a:ext cx="10134600" cy="51077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err="1"/>
              <a:t>Гипокальциемия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9120" y="1097280"/>
            <a:ext cx="11094720" cy="542544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dirty="0"/>
              <a:t>Клиническая картина. </a:t>
            </a:r>
            <a:endParaRPr lang="ru-RU" dirty="0" smtClean="0"/>
          </a:p>
          <a:p>
            <a:pPr marL="0" indent="0" algn="just">
              <a:buNone/>
            </a:pPr>
            <a:r>
              <a:rPr lang="ru-RU" dirty="0" smtClean="0"/>
              <a:t>Главный </a:t>
            </a:r>
            <a:r>
              <a:rPr lang="ru-RU" dirty="0"/>
              <a:t>элемент клинической картины — это симптомы </a:t>
            </a:r>
            <a:r>
              <a:rPr lang="ru-RU" dirty="0" err="1"/>
              <a:t>гипокальциемии</a:t>
            </a:r>
            <a:r>
              <a:rPr lang="ru-RU" dirty="0"/>
              <a:t>. Они зависят от уровня кальция, магния и калия в сыворотке, сопутствующих нарушений кислотно-щелочного равновесия, а также от тяжести и продолжительности основного заболевания и возраста больного. Имеет значение и характер основного заболевания. Так, при </a:t>
            </a:r>
            <a:r>
              <a:rPr lang="ru-RU" dirty="0" err="1"/>
              <a:t>гипокальциемии</a:t>
            </a:r>
            <a:r>
              <a:rPr lang="ru-RU" dirty="0"/>
              <a:t>, вызванной </a:t>
            </a:r>
            <a:r>
              <a:rPr lang="ru-RU" dirty="0" err="1"/>
              <a:t>гипопаратиреозом</a:t>
            </a:r>
            <a:r>
              <a:rPr lang="ru-RU" dirty="0"/>
              <a:t>, некоторые симптомы обусловлены дефицитом ПТГ. Клиническая картина. Главный элемент клинической картины — это симптомы </a:t>
            </a:r>
            <a:r>
              <a:rPr lang="ru-RU" dirty="0" err="1"/>
              <a:t>гипокальциемии</a:t>
            </a:r>
            <a:r>
              <a:rPr lang="ru-RU" dirty="0"/>
              <a:t>. Они зависят от уровня кальция, магния и калия в сыворотке, сопутствующих нарушений кислотно-щелочного равновесия, а также от тяжести и продолжительности основного заболевания и возраста больного. Имеет значение и характер основного заболевания. Так, при </a:t>
            </a:r>
            <a:r>
              <a:rPr lang="ru-RU" dirty="0" err="1"/>
              <a:t>гипокальциемии</a:t>
            </a:r>
            <a:r>
              <a:rPr lang="ru-RU" dirty="0"/>
              <a:t>, вызванной </a:t>
            </a:r>
            <a:r>
              <a:rPr lang="ru-RU" dirty="0" err="1"/>
              <a:t>гипопаратиреозом</a:t>
            </a:r>
            <a:r>
              <a:rPr lang="ru-RU" dirty="0"/>
              <a:t>, некоторые симптомы обусловлены дефицитом ПТГ.</a:t>
            </a:r>
          </a:p>
        </p:txBody>
      </p:sp>
    </p:spTree>
    <p:extLst>
      <p:ext uri="{BB962C8B-B14F-4D97-AF65-F5344CB8AC3E}">
        <p14:creationId xmlns:p14="http://schemas.microsoft.com/office/powerpoint/2010/main" val="1359559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365125"/>
            <a:ext cx="10134600" cy="854075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err="1"/>
              <a:t>Гипопаратиреоз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ru-RU" dirty="0"/>
              <a:t>Послеоперационный </a:t>
            </a:r>
            <a:r>
              <a:rPr lang="ru-RU" dirty="0" err="1" smtClean="0"/>
              <a:t>гипопаратиреоз</a:t>
            </a:r>
            <a:endParaRPr lang="ru-RU" dirty="0" smtClean="0"/>
          </a:p>
          <a:p>
            <a:r>
              <a:rPr lang="ru-RU" dirty="0"/>
              <a:t>Идиопатический </a:t>
            </a:r>
            <a:r>
              <a:rPr lang="ru-RU" dirty="0" err="1" smtClean="0"/>
              <a:t>гипопаратиреоз</a:t>
            </a:r>
            <a:endParaRPr lang="ru-RU" dirty="0" smtClean="0"/>
          </a:p>
          <a:p>
            <a:r>
              <a:rPr lang="ru-RU" dirty="0"/>
              <a:t>Врожденная </a:t>
            </a:r>
            <a:r>
              <a:rPr lang="ru-RU" dirty="0" err="1"/>
              <a:t>дисгенезия</a:t>
            </a:r>
            <a:r>
              <a:rPr lang="ru-RU" dirty="0"/>
              <a:t> паращитовидных </a:t>
            </a:r>
            <a:r>
              <a:rPr lang="ru-RU" dirty="0" smtClean="0"/>
              <a:t>желез</a:t>
            </a:r>
          </a:p>
          <a:p>
            <a:r>
              <a:rPr lang="ru-RU" dirty="0"/>
              <a:t>Другие формы </a:t>
            </a:r>
            <a:r>
              <a:rPr lang="ru-RU" dirty="0" err="1"/>
              <a:t>гипопаратиреоза</a:t>
            </a:r>
            <a:r>
              <a:rPr lang="ru-RU" dirty="0"/>
              <a:t>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347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365125"/>
            <a:ext cx="10134600" cy="886159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/>
              <a:t>Послеоперационный </a:t>
            </a:r>
            <a:r>
              <a:rPr lang="ru-RU" dirty="0" err="1" smtClean="0"/>
              <a:t>гипопаратиреоз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marL="514350" indent="-514350" algn="just">
              <a:buAutoNum type="arabicPeriod"/>
            </a:pPr>
            <a:r>
              <a:rPr lang="ru-RU" dirty="0" smtClean="0"/>
              <a:t>В </a:t>
            </a:r>
            <a:r>
              <a:rPr lang="ru-RU" dirty="0"/>
              <a:t>большинстве случаев дефицит ПТГ обусловлен повреждением или удалением паращитовидных желез при хирургических вмешательствах. </a:t>
            </a:r>
            <a:endParaRPr lang="ru-RU" dirty="0" smtClean="0"/>
          </a:p>
          <a:p>
            <a:pPr marL="514350" indent="-514350" algn="just">
              <a:buAutoNum type="arabicPeriod"/>
            </a:pPr>
            <a:r>
              <a:rPr lang="ru-RU" dirty="0" smtClean="0"/>
              <a:t>Вызванный </a:t>
            </a:r>
            <a:r>
              <a:rPr lang="ru-RU" dirty="0"/>
              <a:t>операцией стресс может быть причиной частичного или преходящего дефицита ПТГ и клинически выраженной </a:t>
            </a:r>
            <a:r>
              <a:rPr lang="ru-RU" dirty="0" err="1"/>
              <a:t>гипокальциемии</a:t>
            </a:r>
            <a:r>
              <a:rPr lang="ru-RU" dirty="0"/>
              <a:t>. </a:t>
            </a:r>
          </a:p>
          <a:p>
            <a:pPr marL="514350" indent="-514350" algn="just">
              <a:buAutoNum type="arabicPeriod"/>
            </a:pPr>
            <a:r>
              <a:rPr lang="ru-RU" dirty="0" smtClean="0"/>
              <a:t>Иногда </a:t>
            </a:r>
            <a:r>
              <a:rPr lang="ru-RU" dirty="0"/>
              <a:t>тяжелая </a:t>
            </a:r>
            <a:r>
              <a:rPr lang="ru-RU" dirty="0" err="1"/>
              <a:t>гипокальциемия</a:t>
            </a:r>
            <a:r>
              <a:rPr lang="ru-RU" dirty="0"/>
              <a:t> возникает после массивного переливания цитратной крови или плазмы.</a:t>
            </a:r>
          </a:p>
        </p:txBody>
      </p:sp>
    </p:spTree>
    <p:extLst>
      <p:ext uri="{BB962C8B-B14F-4D97-AF65-F5344CB8AC3E}">
        <p14:creationId xmlns:p14="http://schemas.microsoft.com/office/powerpoint/2010/main" val="55706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/>
              <a:t>Идиопатический </a:t>
            </a:r>
            <a:r>
              <a:rPr lang="ru-RU" dirty="0" err="1"/>
              <a:t>гипопаратиреоз</a:t>
            </a:r>
            <a:r>
              <a:rPr lang="ru-RU" dirty="0"/>
              <a:t>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marL="0" indent="0" algn="ctr">
              <a:buNone/>
            </a:pPr>
            <a:r>
              <a:rPr lang="ru-RU" dirty="0" smtClean="0"/>
              <a:t>Это </a:t>
            </a:r>
            <a:r>
              <a:rPr lang="ru-RU" dirty="0"/>
              <a:t>редкое заболевание может начаться в любом возрасте. Описаны спорадические и наследственные случаи. Диагностические критерии: </a:t>
            </a:r>
            <a:r>
              <a:rPr lang="ru-RU" dirty="0" err="1"/>
              <a:t>гипокальциемия</a:t>
            </a:r>
            <a:r>
              <a:rPr lang="ru-RU" dirty="0"/>
              <a:t>, отсутствие или низкий уровень ПТГ1—84 в сыворотке, повышение 277 уровня кальция после введения ПТГ. Другие признаки: </a:t>
            </a:r>
            <a:r>
              <a:rPr lang="ru-RU" dirty="0" err="1"/>
              <a:t>гиперфосфатемия</a:t>
            </a:r>
            <a:r>
              <a:rPr lang="ru-RU" dirty="0"/>
              <a:t>, пониженный уровень </a:t>
            </a:r>
            <a:r>
              <a:rPr lang="ru-RU" dirty="0" err="1"/>
              <a:t>остеокальцина</a:t>
            </a:r>
            <a:r>
              <a:rPr lang="ru-RU" dirty="0"/>
              <a:t> и 1,25(OH)2D3 в сыворотке при нормальном уровне 25(OH)D3. У </a:t>
            </a:r>
            <a:r>
              <a:rPr lang="ru-RU" dirty="0" err="1"/>
              <a:t>нелеченных</a:t>
            </a:r>
            <a:r>
              <a:rPr lang="ru-RU" dirty="0"/>
              <a:t> больных снижена экскреция кальция. </a:t>
            </a:r>
          </a:p>
        </p:txBody>
      </p:sp>
    </p:spTree>
    <p:extLst>
      <p:ext uri="{BB962C8B-B14F-4D97-AF65-F5344CB8AC3E}">
        <p14:creationId xmlns:p14="http://schemas.microsoft.com/office/powerpoint/2010/main" val="2852036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/>
              <a:t>Врожденная </a:t>
            </a:r>
            <a:r>
              <a:rPr lang="ru-RU" dirty="0" err="1"/>
              <a:t>дисгенезия</a:t>
            </a:r>
            <a:r>
              <a:rPr lang="ru-RU" dirty="0"/>
              <a:t> паращитовидных желез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dirty="0" smtClean="0"/>
              <a:t>Врожденная </a:t>
            </a:r>
            <a:r>
              <a:rPr lang="ru-RU" dirty="0" err="1"/>
              <a:t>дисгенезия</a:t>
            </a:r>
            <a:r>
              <a:rPr lang="ru-RU" dirty="0"/>
              <a:t> паращитовидных желез чаще всего наблюдается при синдроме </a:t>
            </a:r>
            <a:r>
              <a:rPr lang="ru-RU" dirty="0" err="1"/>
              <a:t>Ди</a:t>
            </a:r>
            <a:r>
              <a:rPr lang="ru-RU" dirty="0"/>
              <a:t> Джорджи. Аплазия или дисплазия паращитовидных желез и дисплазия тимуса при этом синдроме обусловлены нарушениями эмбриогенеза третьего и четвертого глоточных карманов. Больные обычно погибают в детском возрасте. </a:t>
            </a:r>
          </a:p>
        </p:txBody>
      </p:sp>
    </p:spTree>
    <p:extLst>
      <p:ext uri="{BB962C8B-B14F-4D97-AF65-F5344CB8AC3E}">
        <p14:creationId xmlns:p14="http://schemas.microsoft.com/office/powerpoint/2010/main" val="595202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365126"/>
            <a:ext cx="10134600" cy="69365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/>
              <a:t>Другие формы </a:t>
            </a:r>
            <a:r>
              <a:rPr lang="ru-RU" dirty="0" err="1"/>
              <a:t>гипопаратиреоза</a:t>
            </a:r>
            <a:r>
              <a:rPr lang="ru-RU" dirty="0"/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9179" y="1299411"/>
            <a:ext cx="11133221" cy="51816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dirty="0" smtClean="0"/>
              <a:t>1.Гипопаратиреоз </a:t>
            </a:r>
            <a:r>
              <a:rPr lang="ru-RU" dirty="0"/>
              <a:t>бывает при идиопатическом и вторичном (в результате повторных переливаний крови) </a:t>
            </a:r>
            <a:r>
              <a:rPr lang="ru-RU" dirty="0" err="1"/>
              <a:t>гемохроматозе</a:t>
            </a:r>
            <a:r>
              <a:rPr lang="ru-RU" dirty="0"/>
              <a:t>. В паращитовидных железах обнаруживают отложения железа, деструкцию и фиброз. </a:t>
            </a:r>
            <a:endParaRPr lang="ru-RU" dirty="0" smtClean="0"/>
          </a:p>
          <a:p>
            <a:pPr marL="0" indent="0" algn="just">
              <a:buNone/>
            </a:pPr>
            <a:r>
              <a:rPr lang="ru-RU" dirty="0" smtClean="0"/>
              <a:t>2</a:t>
            </a:r>
            <a:r>
              <a:rPr lang="ru-RU" dirty="0"/>
              <a:t>. </a:t>
            </a:r>
            <a:r>
              <a:rPr lang="ru-RU" dirty="0" err="1"/>
              <a:t>Гипопаратиреоз</a:t>
            </a:r>
            <a:r>
              <a:rPr lang="ru-RU" dirty="0"/>
              <a:t> может быть вызван отложением меди в паращитовидных железах при болезни Вильсона. </a:t>
            </a:r>
            <a:endParaRPr lang="ru-RU" dirty="0" smtClean="0"/>
          </a:p>
          <a:p>
            <a:pPr marL="0" indent="0" algn="just">
              <a:buNone/>
            </a:pPr>
            <a:r>
              <a:rPr lang="ru-RU" dirty="0" smtClean="0"/>
              <a:t>3</a:t>
            </a:r>
            <a:r>
              <a:rPr lang="ru-RU" dirty="0"/>
              <a:t>. К частичному или полному дефициту ПТГ может привести отложение алюминия в паращитовидных железах при ХПН. </a:t>
            </a:r>
            <a:endParaRPr lang="ru-RU" dirty="0" smtClean="0"/>
          </a:p>
          <a:p>
            <a:pPr marL="0" indent="0" algn="just">
              <a:buNone/>
            </a:pPr>
            <a:r>
              <a:rPr lang="ru-RU" dirty="0" smtClean="0"/>
              <a:t>4</a:t>
            </a:r>
            <a:r>
              <a:rPr lang="ru-RU" dirty="0"/>
              <a:t>. Дефицит ПТГ иногда развивается после лечения тиреотоксикоза 131I. В таких случаях </a:t>
            </a:r>
            <a:r>
              <a:rPr lang="ru-RU" dirty="0" err="1"/>
              <a:t>гипокальциемия</a:t>
            </a:r>
            <a:r>
              <a:rPr lang="ru-RU" dirty="0"/>
              <a:t>, как правило, преходящая. Ее надо отличать от преходящей </a:t>
            </a:r>
            <a:r>
              <a:rPr lang="ru-RU" dirty="0" err="1"/>
              <a:t>гипокальциемии</a:t>
            </a:r>
            <a:r>
              <a:rPr lang="ru-RU" dirty="0"/>
              <a:t> при синдроме голодных костей (после хирургического лечения </a:t>
            </a:r>
            <a:r>
              <a:rPr lang="ru-RU" dirty="0" err="1"/>
              <a:t>гиперпаратиреоза</a:t>
            </a:r>
            <a:r>
              <a:rPr lang="ru-RU" dirty="0"/>
              <a:t> или после случайного удаления паращитовидных желез при хирургическом лечении тиреотоксикоза). </a:t>
            </a:r>
            <a:endParaRPr lang="ru-RU" dirty="0" smtClean="0"/>
          </a:p>
          <a:p>
            <a:pPr marL="0" indent="0" algn="just">
              <a:buNone/>
            </a:pPr>
            <a:r>
              <a:rPr lang="ru-RU" dirty="0" smtClean="0"/>
              <a:t>5</a:t>
            </a:r>
            <a:r>
              <a:rPr lang="ru-RU" dirty="0"/>
              <a:t>. Редкие причины </a:t>
            </a:r>
            <a:r>
              <a:rPr lang="ru-RU" dirty="0" err="1"/>
              <a:t>гипопаратиреоза</a:t>
            </a:r>
            <a:r>
              <a:rPr lang="ru-RU" dirty="0"/>
              <a:t> — поражение паращитовидных желез при </a:t>
            </a:r>
            <a:r>
              <a:rPr lang="ru-RU" dirty="0" err="1"/>
              <a:t>гранулематозах</a:t>
            </a:r>
            <a:r>
              <a:rPr lang="ru-RU" dirty="0"/>
              <a:t> и их разрушение метастазами (например, метастазами рака молочной железы). </a:t>
            </a:r>
            <a:endParaRPr lang="ru-RU" dirty="0" smtClean="0"/>
          </a:p>
          <a:p>
            <a:pPr marL="0" indent="0" algn="just">
              <a:buNone/>
            </a:pPr>
            <a:r>
              <a:rPr lang="ru-RU" dirty="0" smtClean="0"/>
              <a:t>6</a:t>
            </a:r>
            <a:r>
              <a:rPr lang="ru-RU" dirty="0"/>
              <a:t>. Повышение уровня магния в сыворотке приводит к подавлению секреции ПТГ и в отдельных случаях — к </a:t>
            </a:r>
            <a:r>
              <a:rPr lang="ru-RU" dirty="0" err="1"/>
              <a:t>гипопаратиреозу</a:t>
            </a:r>
            <a:r>
              <a:rPr lang="ru-RU" dirty="0"/>
              <a:t> и </a:t>
            </a:r>
            <a:r>
              <a:rPr lang="ru-RU" dirty="0" err="1"/>
              <a:t>гипокальциемии</a:t>
            </a:r>
            <a:r>
              <a:rPr lang="ru-RU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953045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/>
              <a:t>Синдромы резистентности к ПТГ.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dirty="0" smtClean="0"/>
              <a:t>При </a:t>
            </a:r>
            <a:r>
              <a:rPr lang="ru-RU" dirty="0"/>
              <a:t>всех этих синдромах на фоне повышенного уровня ПТГ наблюдается </a:t>
            </a:r>
            <a:r>
              <a:rPr lang="ru-RU" dirty="0" err="1"/>
              <a:t>гипокальциемия</a:t>
            </a:r>
            <a:r>
              <a:rPr lang="ru-RU" dirty="0"/>
              <a:t> и </a:t>
            </a:r>
            <a:r>
              <a:rPr lang="ru-RU" dirty="0" err="1"/>
              <a:t>гиперфосфатемия</a:t>
            </a:r>
            <a:r>
              <a:rPr lang="ru-RU" dirty="0"/>
              <a:t>. Поэтому их обозначают общим термином </a:t>
            </a:r>
            <a:r>
              <a:rPr lang="ru-RU" dirty="0" err="1"/>
              <a:t>псевдогипопаратиреоз</a:t>
            </a:r>
            <a:r>
              <a:rPr lang="ru-RU" dirty="0"/>
              <a:t>. Нормализация уровня кальция при </a:t>
            </a:r>
            <a:r>
              <a:rPr lang="ru-RU" dirty="0" err="1"/>
              <a:t>псевдогипопаратиреозе</a:t>
            </a:r>
            <a:r>
              <a:rPr lang="ru-RU" dirty="0"/>
              <a:t> обычно приводит к снижению уровня ПТГ, но не устраняет резистентность тканей-мишеней к ПТГ.</a:t>
            </a:r>
          </a:p>
        </p:txBody>
      </p:sp>
    </p:spTree>
    <p:extLst>
      <p:ext uri="{BB962C8B-B14F-4D97-AF65-F5344CB8AC3E}">
        <p14:creationId xmlns:p14="http://schemas.microsoft.com/office/powerpoint/2010/main" val="3487127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9200" y="1491916"/>
            <a:ext cx="10134600" cy="4685047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dirty="0" err="1">
                <a:solidFill>
                  <a:schemeClr val="tx1"/>
                </a:solidFill>
              </a:rPr>
              <a:t>Псевдогипопаратиреоз</a:t>
            </a:r>
            <a:r>
              <a:rPr lang="ru-RU" dirty="0">
                <a:solidFill>
                  <a:schemeClr val="tx1"/>
                </a:solidFill>
              </a:rPr>
              <a:t> типа </a:t>
            </a:r>
            <a:r>
              <a:rPr lang="en-US" dirty="0" err="1" smtClean="0">
                <a:solidFill>
                  <a:schemeClr val="tx1"/>
                </a:solidFill>
              </a:rPr>
              <a:t>Ia</a:t>
            </a:r>
            <a:endParaRPr lang="ru-RU" dirty="0" smtClean="0">
              <a:solidFill>
                <a:schemeClr val="tx1"/>
              </a:solidFill>
            </a:endParaRPr>
          </a:p>
          <a:p>
            <a:pPr algn="ctr"/>
            <a:r>
              <a:rPr lang="ru-RU" dirty="0" err="1">
                <a:solidFill>
                  <a:schemeClr val="tx1"/>
                </a:solidFill>
              </a:rPr>
              <a:t>Псевдопсевдогипопаратиреоз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</a:p>
          <a:p>
            <a:pPr algn="ctr"/>
            <a:r>
              <a:rPr lang="ru-RU" dirty="0" err="1">
                <a:solidFill>
                  <a:schemeClr val="tx1"/>
                </a:solidFill>
              </a:rPr>
              <a:t>Псевдогипопаратиреоз</a:t>
            </a:r>
            <a:r>
              <a:rPr lang="ru-RU" dirty="0">
                <a:solidFill>
                  <a:schemeClr val="tx1"/>
                </a:solidFill>
              </a:rPr>
              <a:t> типа </a:t>
            </a:r>
            <a:r>
              <a:rPr lang="en-US" dirty="0" err="1" smtClean="0">
                <a:solidFill>
                  <a:schemeClr val="tx1"/>
                </a:solidFill>
              </a:rPr>
              <a:t>Ib</a:t>
            </a:r>
            <a:endParaRPr lang="ru-RU" dirty="0" smtClean="0">
              <a:solidFill>
                <a:schemeClr val="tx1"/>
              </a:solidFill>
            </a:endParaRPr>
          </a:p>
          <a:p>
            <a:pPr algn="ctr"/>
            <a:r>
              <a:rPr lang="ru-RU" dirty="0" err="1">
                <a:solidFill>
                  <a:schemeClr val="tx1"/>
                </a:solidFill>
              </a:rPr>
              <a:t>Псевдогипопаратиреоз</a:t>
            </a:r>
            <a:r>
              <a:rPr lang="ru-RU" dirty="0">
                <a:solidFill>
                  <a:schemeClr val="tx1"/>
                </a:solidFill>
              </a:rPr>
              <a:t> типа </a:t>
            </a:r>
            <a:r>
              <a:rPr lang="ru-RU" dirty="0" err="1" smtClean="0">
                <a:solidFill>
                  <a:schemeClr val="tx1"/>
                </a:solidFill>
              </a:rPr>
              <a:t>Ic</a:t>
            </a:r>
            <a:endParaRPr lang="ru-RU" dirty="0" smtClean="0">
              <a:solidFill>
                <a:schemeClr val="tx1"/>
              </a:solidFill>
            </a:endParaRPr>
          </a:p>
          <a:p>
            <a:pPr algn="ctr"/>
            <a:r>
              <a:rPr lang="ru-RU" dirty="0" err="1">
                <a:solidFill>
                  <a:schemeClr val="tx1"/>
                </a:solidFill>
              </a:rPr>
              <a:t>Псевдогипопаратиреоз</a:t>
            </a:r>
            <a:r>
              <a:rPr lang="ru-RU" dirty="0">
                <a:solidFill>
                  <a:schemeClr val="tx1"/>
                </a:solidFill>
              </a:rPr>
              <a:t> типа II</a:t>
            </a:r>
            <a:endParaRPr lang="ru-RU" dirty="0" smtClean="0">
              <a:solidFill>
                <a:schemeClr val="tx1"/>
              </a:solidFill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3259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365126"/>
            <a:ext cx="10134600" cy="95032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err="1"/>
              <a:t>Псевдогипопаратиреоз</a:t>
            </a:r>
            <a:r>
              <a:rPr lang="ru-RU" dirty="0"/>
              <a:t> типа </a:t>
            </a:r>
            <a:r>
              <a:rPr lang="en-US" dirty="0" err="1"/>
              <a:t>Ia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1895" y="1825625"/>
            <a:ext cx="11020925" cy="467142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b="1" dirty="0"/>
              <a:t>Диагноз</a:t>
            </a:r>
            <a:r>
              <a:rPr lang="ru-RU" dirty="0"/>
              <a:t> </a:t>
            </a:r>
            <a:endParaRPr lang="ru-RU" dirty="0" smtClean="0"/>
          </a:p>
          <a:p>
            <a:pPr marL="0" indent="0" algn="just">
              <a:buNone/>
            </a:pPr>
            <a:r>
              <a:rPr lang="ru-RU" dirty="0" smtClean="0"/>
              <a:t>а</a:t>
            </a:r>
            <a:r>
              <a:rPr lang="ru-RU" dirty="0"/>
              <a:t>. Характерная клиническая картина. </a:t>
            </a:r>
            <a:endParaRPr lang="ru-RU" dirty="0" smtClean="0"/>
          </a:p>
          <a:p>
            <a:pPr marL="0" indent="0" algn="just">
              <a:buNone/>
            </a:pPr>
            <a:r>
              <a:rPr lang="ru-RU" dirty="0" smtClean="0"/>
              <a:t>б</a:t>
            </a:r>
            <a:r>
              <a:rPr lang="ru-RU" dirty="0"/>
              <a:t>. Пониженная активность </a:t>
            </a:r>
            <a:r>
              <a:rPr lang="ru-RU" dirty="0" err="1"/>
              <a:t>Gsальфа</a:t>
            </a:r>
            <a:r>
              <a:rPr lang="ru-RU" dirty="0"/>
              <a:t> в эритроцитах или других клетках. </a:t>
            </a:r>
            <a:endParaRPr lang="ru-RU" dirty="0" smtClean="0"/>
          </a:p>
          <a:p>
            <a:pPr marL="0" indent="0" algn="just">
              <a:buNone/>
            </a:pPr>
            <a:r>
              <a:rPr lang="ru-RU" dirty="0" smtClean="0"/>
              <a:t>в</a:t>
            </a:r>
            <a:r>
              <a:rPr lang="ru-RU" dirty="0"/>
              <a:t>. Лабораторные доказательства резистентности к ПТГ: </a:t>
            </a:r>
            <a:r>
              <a:rPr lang="ru-RU" dirty="0" smtClean="0"/>
              <a:t>					1</a:t>
            </a:r>
            <a:r>
              <a:rPr lang="ru-RU" dirty="0"/>
              <a:t>) </a:t>
            </a:r>
            <a:r>
              <a:rPr lang="ru-RU" dirty="0" err="1"/>
              <a:t>Гипокальциемия</a:t>
            </a:r>
            <a:r>
              <a:rPr lang="ru-RU" dirty="0"/>
              <a:t> и </a:t>
            </a:r>
            <a:r>
              <a:rPr lang="ru-RU" dirty="0" err="1"/>
              <a:t>гиперфосфатемия</a:t>
            </a:r>
            <a:r>
              <a:rPr lang="ru-RU" dirty="0"/>
              <a:t> на фоне повышенного уровня ПТГ. </a:t>
            </a:r>
            <a:r>
              <a:rPr lang="ru-RU" dirty="0" smtClean="0"/>
              <a:t>	2</a:t>
            </a:r>
            <a:r>
              <a:rPr lang="ru-RU" dirty="0"/>
              <a:t>) После введения ПТГ концентрация </a:t>
            </a:r>
            <a:r>
              <a:rPr lang="ru-RU" dirty="0" err="1"/>
              <a:t>нефрогенного</a:t>
            </a:r>
            <a:r>
              <a:rPr lang="ru-RU" dirty="0"/>
              <a:t> </a:t>
            </a:r>
            <a:r>
              <a:rPr lang="ru-RU" dirty="0" err="1"/>
              <a:t>цАМФ</a:t>
            </a:r>
            <a:r>
              <a:rPr lang="ru-RU" dirty="0"/>
              <a:t> в моче не повышается или повышается незначительно, концентрация фосфата в моче не повышается или снижается, концентрация 1,25(OH)2D3 в сыворотке не повышается. </a:t>
            </a:r>
            <a:endParaRPr lang="ru-RU" dirty="0" smtClean="0"/>
          </a:p>
          <a:p>
            <a:pPr marL="0" indent="0" algn="just">
              <a:buNone/>
            </a:pPr>
            <a:r>
              <a:rPr lang="ru-RU" dirty="0" smtClean="0"/>
              <a:t>г</a:t>
            </a:r>
            <a:r>
              <a:rPr lang="ru-RU" dirty="0"/>
              <a:t>. У некоторых больных наблюдается перемежающаяся </a:t>
            </a:r>
            <a:r>
              <a:rPr lang="ru-RU" dirty="0" err="1"/>
              <a:t>гипокальциемия</a:t>
            </a:r>
            <a:r>
              <a:rPr lang="ru-RU" dirty="0"/>
              <a:t>, хотя уровень ПТГ постоянно повышен, а экскреция кальция постоянно снижена. У таких больных при введении ПТГ экскреция кальция не снижается даже на фоне </a:t>
            </a:r>
            <a:r>
              <a:rPr lang="ru-RU" dirty="0" err="1"/>
              <a:t>нормокальциемии</a:t>
            </a:r>
            <a:r>
              <a:rPr lang="ru-RU" dirty="0"/>
              <a:t>. </a:t>
            </a:r>
            <a:endParaRPr lang="ru-RU" dirty="0" smtClean="0"/>
          </a:p>
          <a:p>
            <a:pPr marL="0" indent="0" algn="just">
              <a:buNone/>
            </a:pPr>
            <a:r>
              <a:rPr lang="ru-RU" dirty="0" smtClean="0"/>
              <a:t>д</a:t>
            </a:r>
            <a:r>
              <a:rPr lang="ru-RU" dirty="0"/>
              <a:t>. В последнее время для диагностики </a:t>
            </a:r>
            <a:r>
              <a:rPr lang="ru-RU" dirty="0" err="1"/>
              <a:t>псевдогипопаратиреоза</a:t>
            </a:r>
            <a:r>
              <a:rPr lang="ru-RU" dirty="0"/>
              <a:t> типа </a:t>
            </a:r>
            <a:r>
              <a:rPr lang="ru-RU" dirty="0" err="1"/>
              <a:t>Ia</a:t>
            </a:r>
            <a:r>
              <a:rPr lang="ru-RU" dirty="0"/>
              <a:t> используют методы молекулярной генетики. </a:t>
            </a:r>
          </a:p>
        </p:txBody>
      </p:sp>
    </p:spTree>
    <p:extLst>
      <p:ext uri="{BB962C8B-B14F-4D97-AF65-F5344CB8AC3E}">
        <p14:creationId xmlns:p14="http://schemas.microsoft.com/office/powerpoint/2010/main" val="3371159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err="1"/>
              <a:t>Псевдопсевдогипопаратиреоз</a:t>
            </a:r>
            <a:r>
              <a:rPr lang="ru-RU" dirty="0"/>
              <a:t>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marL="0" indent="0">
              <a:buNone/>
            </a:pPr>
            <a:r>
              <a:rPr lang="ru-RU" dirty="0" smtClean="0"/>
              <a:t>1</a:t>
            </a:r>
            <a:r>
              <a:rPr lang="ru-RU" dirty="0"/>
              <a:t>. Снижение активности </a:t>
            </a:r>
            <a:r>
              <a:rPr lang="ru-RU" dirty="0" err="1"/>
              <a:t>Gsальфа</a:t>
            </a:r>
            <a:r>
              <a:rPr lang="ru-RU" dirty="0"/>
              <a:t>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2</a:t>
            </a:r>
            <a:r>
              <a:rPr lang="ru-RU" dirty="0"/>
              <a:t>. Отсутствие резистентности к ПТГ.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3</a:t>
            </a:r>
            <a:r>
              <a:rPr lang="ru-RU" dirty="0"/>
              <a:t>. Нормальные уровни кальция и фосфата в сыворотке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 smtClean="0"/>
              <a:t>4</a:t>
            </a:r>
            <a:r>
              <a:rPr lang="ru-RU" dirty="0"/>
              <a:t>. Повышение уровня </a:t>
            </a:r>
            <a:r>
              <a:rPr lang="ru-RU" dirty="0" err="1"/>
              <a:t>нефрогенного</a:t>
            </a:r>
            <a:r>
              <a:rPr lang="ru-RU" dirty="0"/>
              <a:t> </a:t>
            </a:r>
            <a:r>
              <a:rPr lang="ru-RU" dirty="0" err="1"/>
              <a:t>цАМФ</a:t>
            </a:r>
            <a:r>
              <a:rPr lang="ru-RU" dirty="0"/>
              <a:t> в моче после введения ПТГ.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5</a:t>
            </a:r>
            <a:r>
              <a:rPr lang="ru-RU" dirty="0"/>
              <a:t>. Наследственная остеодистрофия Олбрайта.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6</a:t>
            </a:r>
            <a:r>
              <a:rPr lang="ru-RU" dirty="0"/>
              <a:t>. Отсутствие других эндокринных нарушений. </a:t>
            </a:r>
          </a:p>
        </p:txBody>
      </p:sp>
    </p:spTree>
    <p:extLst>
      <p:ext uri="{BB962C8B-B14F-4D97-AF65-F5344CB8AC3E}">
        <p14:creationId xmlns:p14="http://schemas.microsoft.com/office/powerpoint/2010/main" val="1967332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err="1"/>
              <a:t>Псевдогипопаратиреоз</a:t>
            </a:r>
            <a:r>
              <a:rPr lang="ru-RU" dirty="0"/>
              <a:t> типа </a:t>
            </a:r>
            <a:r>
              <a:rPr lang="ru-RU" dirty="0" err="1"/>
              <a:t>Ib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dirty="0" smtClean="0"/>
              <a:t>Биохимические </a:t>
            </a:r>
            <a:r>
              <a:rPr lang="ru-RU" dirty="0"/>
              <a:t>признаки резистентности к ПТГ такие же, как при </a:t>
            </a:r>
            <a:r>
              <a:rPr lang="ru-RU" dirty="0" err="1"/>
              <a:t>псевдогипопаратиреозе</a:t>
            </a:r>
            <a:r>
              <a:rPr lang="ru-RU" dirty="0"/>
              <a:t> типа </a:t>
            </a:r>
            <a:r>
              <a:rPr lang="ru-RU" dirty="0" err="1"/>
              <a:t>Ia</a:t>
            </a:r>
            <a:r>
              <a:rPr lang="ru-RU" dirty="0"/>
              <a:t>. Наследование аутосомно-доминантное. Активность </a:t>
            </a:r>
            <a:r>
              <a:rPr lang="ru-RU" dirty="0" err="1"/>
              <a:t>Gsальфа</a:t>
            </a:r>
            <a:r>
              <a:rPr lang="ru-RU" dirty="0"/>
              <a:t> в эритроцитах нормальная. Наследственной остеодистрофии Олбрайта нет. Предполагают, что </a:t>
            </a:r>
            <a:r>
              <a:rPr lang="ru-RU" dirty="0" err="1"/>
              <a:t>псевдогипопаратиреоз</a:t>
            </a:r>
            <a:r>
              <a:rPr lang="ru-RU" dirty="0"/>
              <a:t> типа </a:t>
            </a:r>
            <a:r>
              <a:rPr lang="ru-RU" dirty="0" err="1"/>
              <a:t>Ib</a:t>
            </a:r>
            <a:r>
              <a:rPr lang="ru-RU" dirty="0"/>
              <a:t> обусловлен дефектом рецептора ПТГ. </a:t>
            </a:r>
          </a:p>
        </p:txBody>
      </p:sp>
    </p:spTree>
    <p:extLst>
      <p:ext uri="{BB962C8B-B14F-4D97-AF65-F5344CB8AC3E}">
        <p14:creationId xmlns:p14="http://schemas.microsoft.com/office/powerpoint/2010/main" val="3782193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err="1"/>
              <a:t>Псевдогипопаратиреоз</a:t>
            </a:r>
            <a:r>
              <a:rPr lang="ru-RU" dirty="0"/>
              <a:t> типа </a:t>
            </a:r>
            <a:r>
              <a:rPr lang="ru-RU" dirty="0" err="1"/>
              <a:t>Ic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ru-RU" dirty="0" smtClean="0"/>
              <a:t>Биохимические </a:t>
            </a:r>
            <a:r>
              <a:rPr lang="ru-RU" dirty="0"/>
              <a:t>признаки резистентности к ПТГ такие же, как при </a:t>
            </a:r>
            <a:r>
              <a:rPr lang="ru-RU" dirty="0" err="1"/>
              <a:t>псевдогипопаратиреозе</a:t>
            </a:r>
            <a:r>
              <a:rPr lang="ru-RU" dirty="0"/>
              <a:t> типа </a:t>
            </a:r>
            <a:r>
              <a:rPr lang="ru-RU" dirty="0" err="1"/>
              <a:t>Ia</a:t>
            </a:r>
            <a:r>
              <a:rPr lang="ru-RU" dirty="0"/>
              <a:t>. Наследование аутосомно-доминантное. Активность </a:t>
            </a:r>
            <a:r>
              <a:rPr lang="ru-RU" dirty="0" err="1"/>
              <a:t>Gsальфа</a:t>
            </a:r>
            <a:r>
              <a:rPr lang="ru-RU" dirty="0"/>
              <a:t> нормальная. Наблюдается наследственная остеодистрофия Олбрайта и резистентность ко многим гормонам. У некоторых больных обнаружены дефекты </a:t>
            </a:r>
            <a:r>
              <a:rPr lang="ru-RU" dirty="0" err="1"/>
              <a:t>аденилатциклазы</a:t>
            </a:r>
            <a:r>
              <a:rPr lang="ru-RU" dirty="0"/>
              <a:t>. Не исключено, что </a:t>
            </a:r>
            <a:r>
              <a:rPr lang="ru-RU" dirty="0" err="1"/>
              <a:t>псевдогипопаратиреоз</a:t>
            </a:r>
            <a:r>
              <a:rPr lang="ru-RU" dirty="0"/>
              <a:t> типа </a:t>
            </a:r>
            <a:r>
              <a:rPr lang="ru-RU" dirty="0" err="1"/>
              <a:t>Ic</a:t>
            </a:r>
            <a:r>
              <a:rPr lang="ru-RU" dirty="0"/>
              <a:t> может быть обусловлен и дефектами </a:t>
            </a:r>
            <a:r>
              <a:rPr lang="ru-RU" dirty="0" err="1"/>
              <a:t>Gsальфа</a:t>
            </a:r>
            <a:r>
              <a:rPr lang="ru-RU" dirty="0"/>
              <a:t>, которые не выявляются существующими методами.</a:t>
            </a:r>
          </a:p>
        </p:txBody>
      </p:sp>
    </p:spTree>
    <p:extLst>
      <p:ext uri="{BB962C8B-B14F-4D97-AF65-F5344CB8AC3E}">
        <p14:creationId xmlns:p14="http://schemas.microsoft.com/office/powerpoint/2010/main" val="73638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err="1"/>
              <a:t>Псевдогипопаратиреоз</a:t>
            </a:r>
            <a:r>
              <a:rPr lang="ru-RU" dirty="0"/>
              <a:t> типа II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dirty="0" smtClean="0"/>
              <a:t>Описано </a:t>
            </a:r>
            <a:r>
              <a:rPr lang="ru-RU" dirty="0"/>
              <a:t>несколько вариантов этой редкой формы резистентности к ПТГ. Наследование аутосомно-доминантное. Имеются </a:t>
            </a:r>
            <a:r>
              <a:rPr lang="ru-RU" dirty="0" err="1"/>
              <a:t>гипокальциемия</a:t>
            </a:r>
            <a:r>
              <a:rPr lang="ru-RU" dirty="0"/>
              <a:t> и </a:t>
            </a:r>
            <a:r>
              <a:rPr lang="ru-RU" dirty="0" err="1"/>
              <a:t>гиперфосфатемия</a:t>
            </a:r>
            <a:r>
              <a:rPr lang="ru-RU" dirty="0"/>
              <a:t>, но наследственной остеодистрофии Олбрайта нет. Введение ПТГ усиливает экскрецию </a:t>
            </a:r>
            <a:r>
              <a:rPr lang="ru-RU" dirty="0" err="1"/>
              <a:t>нефрогенного</a:t>
            </a:r>
            <a:r>
              <a:rPr lang="ru-RU" dirty="0"/>
              <a:t> </a:t>
            </a:r>
            <a:r>
              <a:rPr lang="ru-RU" dirty="0" err="1"/>
              <a:t>цАМФ</a:t>
            </a:r>
            <a:r>
              <a:rPr lang="ru-RU" dirty="0"/>
              <a:t>, но не повышает концентрацию фосфата в моче. У некоторых больных нормализация уровня кальция в сыворотке приводит к усилению экскреции фосфата в ответ на введение ПТГ. </a:t>
            </a:r>
            <a:r>
              <a:rPr lang="ru-RU" dirty="0" err="1"/>
              <a:t>Псевдогипопаратиреоз</a:t>
            </a:r>
            <a:r>
              <a:rPr lang="ru-RU" dirty="0"/>
              <a:t> типа II описан у больных с остеомаляцией, вызванной дефицитом витамина D. На этом основании предполагают, что причиной </a:t>
            </a:r>
            <a:r>
              <a:rPr lang="ru-RU" dirty="0" err="1"/>
              <a:t>псевдогипопаратиреоза</a:t>
            </a:r>
            <a:r>
              <a:rPr lang="ru-RU" dirty="0"/>
              <a:t> типа II являются наследственные нарушения метаболизма витамина D. </a:t>
            </a:r>
          </a:p>
        </p:txBody>
      </p:sp>
    </p:spTree>
    <p:extLst>
      <p:ext uri="{BB962C8B-B14F-4D97-AF65-F5344CB8AC3E}">
        <p14:creationId xmlns:p14="http://schemas.microsoft.com/office/powerpoint/2010/main" val="1926814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71074" y="1376446"/>
            <a:ext cx="10134600" cy="435133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marL="0" indent="0" algn="just">
              <a:buNone/>
            </a:pPr>
            <a:r>
              <a:rPr lang="ru-RU" dirty="0" smtClean="0"/>
              <a:t>Медикаментозное </a:t>
            </a:r>
            <a:r>
              <a:rPr lang="ru-RU" dirty="0"/>
              <a:t>лечение </a:t>
            </a:r>
            <a:r>
              <a:rPr lang="ru-RU" dirty="0" err="1"/>
              <a:t>гипокальциемии</a:t>
            </a:r>
            <a:r>
              <a:rPr lang="ru-RU" dirty="0"/>
              <a:t>. Основной метод — назначение препаратов кальция или препаратов витамина D внутрь. При лечении </a:t>
            </a:r>
            <a:r>
              <a:rPr lang="ru-RU" dirty="0" err="1"/>
              <a:t>гипопаратиреоза</a:t>
            </a:r>
            <a:r>
              <a:rPr lang="ru-RU" dirty="0"/>
              <a:t> необходимо устранить </a:t>
            </a:r>
            <a:r>
              <a:rPr lang="ru-RU" dirty="0" err="1"/>
              <a:t>гипокальциемию</a:t>
            </a:r>
            <a:r>
              <a:rPr lang="ru-RU" dirty="0"/>
              <a:t>, не допуская </a:t>
            </a:r>
            <a:r>
              <a:rPr lang="ru-RU" dirty="0" err="1"/>
              <a:t>гиперкальциемии</a:t>
            </a:r>
            <a:r>
              <a:rPr lang="ru-RU" dirty="0"/>
              <a:t>. Конечная цель лечения — поддерживать уровень общего кальция в сыворотке в пределах 2,1— 2,4 </a:t>
            </a:r>
            <a:r>
              <a:rPr lang="ru-RU" dirty="0" err="1"/>
              <a:t>ммоль</a:t>
            </a:r>
            <a:r>
              <a:rPr lang="ru-RU" dirty="0"/>
              <a:t>/л при экскреции кальция &lt; 10 </a:t>
            </a:r>
            <a:r>
              <a:rPr lang="ru-RU" dirty="0" err="1"/>
              <a:t>ммоль</a:t>
            </a:r>
            <a:r>
              <a:rPr lang="ru-RU" dirty="0"/>
              <a:t>/</a:t>
            </a:r>
            <a:r>
              <a:rPr lang="ru-RU" dirty="0" err="1"/>
              <a:t>сут</a:t>
            </a:r>
            <a:r>
              <a:rPr lang="ru-RU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54125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/>
              <a:t>Характеристика препаратов кальция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3529" b="16190"/>
          <a:stretch/>
        </p:blipFill>
        <p:spPr>
          <a:xfrm>
            <a:off x="856247" y="1690688"/>
            <a:ext cx="10860505" cy="23198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6247" y="4010527"/>
            <a:ext cx="10860505" cy="2598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197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365125"/>
            <a:ext cx="10134600" cy="1094707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/>
              <a:t>Метаболические болезни костей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dirty="0"/>
              <a:t>Принципы </a:t>
            </a:r>
            <a:r>
              <a:rPr lang="ru-RU" dirty="0" smtClean="0"/>
              <a:t>диагностики</a:t>
            </a:r>
          </a:p>
          <a:p>
            <a:pPr marL="0" indent="0" algn="just">
              <a:buNone/>
            </a:pPr>
            <a:r>
              <a:rPr lang="ru-RU" dirty="0"/>
              <a:t>Лабораторная </a:t>
            </a:r>
            <a:r>
              <a:rPr lang="ru-RU" dirty="0" smtClean="0"/>
              <a:t>диагностика</a:t>
            </a:r>
          </a:p>
          <a:p>
            <a:pPr algn="just"/>
            <a:r>
              <a:rPr lang="ru-RU" dirty="0" smtClean="0"/>
              <a:t>Исследование крови</a:t>
            </a:r>
          </a:p>
          <a:p>
            <a:pPr algn="just"/>
            <a:r>
              <a:rPr lang="ru-RU" dirty="0"/>
              <a:t>Исследование </a:t>
            </a:r>
            <a:r>
              <a:rPr lang="ru-RU" dirty="0" smtClean="0"/>
              <a:t>мочи</a:t>
            </a:r>
          </a:p>
          <a:p>
            <a:pPr algn="just"/>
            <a:r>
              <a:rPr lang="ru-RU" dirty="0" err="1"/>
              <a:t>Канальцевая</a:t>
            </a:r>
            <a:r>
              <a:rPr lang="ru-RU" dirty="0"/>
              <a:t> </a:t>
            </a:r>
            <a:r>
              <a:rPr lang="ru-RU" dirty="0" err="1"/>
              <a:t>реабсорбция</a:t>
            </a:r>
            <a:r>
              <a:rPr lang="ru-RU" dirty="0"/>
              <a:t> </a:t>
            </a:r>
            <a:r>
              <a:rPr lang="ru-RU" dirty="0" smtClean="0"/>
              <a:t>фосфата</a:t>
            </a:r>
          </a:p>
          <a:p>
            <a:pPr algn="just"/>
            <a:r>
              <a:rPr lang="ru-RU" dirty="0"/>
              <a:t>Отношение </a:t>
            </a:r>
            <a:r>
              <a:rPr lang="ru-RU" dirty="0" err="1"/>
              <a:t>канальцевая</a:t>
            </a:r>
            <a:r>
              <a:rPr lang="ru-RU" dirty="0"/>
              <a:t> </a:t>
            </a:r>
            <a:r>
              <a:rPr lang="ru-RU" dirty="0" err="1"/>
              <a:t>реабсорбция</a:t>
            </a:r>
            <a:r>
              <a:rPr lang="ru-RU" dirty="0"/>
              <a:t> </a:t>
            </a:r>
            <a:r>
              <a:rPr lang="ru-RU" dirty="0" smtClean="0"/>
              <a:t>фосфата/СКФ</a:t>
            </a:r>
          </a:p>
          <a:p>
            <a:pPr algn="just"/>
            <a:r>
              <a:rPr lang="ru-RU" dirty="0"/>
              <a:t>Инструментальная диагностика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14181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9200" y="673768"/>
            <a:ext cx="10134600" cy="550319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0" indent="0" algn="ctr">
              <a:buNone/>
            </a:pPr>
            <a:r>
              <a:rPr lang="ru-RU" dirty="0"/>
              <a:t>Инструментальная </a:t>
            </a:r>
            <a:r>
              <a:rPr lang="ru-RU" dirty="0" smtClean="0"/>
              <a:t>диагностика</a:t>
            </a:r>
          </a:p>
          <a:p>
            <a:r>
              <a:rPr lang="ru-RU" dirty="0" smtClean="0"/>
              <a:t>Рентгенография</a:t>
            </a:r>
          </a:p>
          <a:p>
            <a:r>
              <a:rPr lang="ru-RU" dirty="0"/>
              <a:t>Денситометрия </a:t>
            </a:r>
            <a:r>
              <a:rPr lang="ru-RU" dirty="0" smtClean="0"/>
              <a:t>костей</a:t>
            </a:r>
          </a:p>
          <a:p>
            <a:r>
              <a:rPr lang="ru-RU" dirty="0"/>
              <a:t>Биопсия костной </a:t>
            </a:r>
            <a:r>
              <a:rPr lang="ru-RU" dirty="0" smtClean="0"/>
              <a:t>ткани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86904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365125"/>
            <a:ext cx="10134600" cy="870117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err="1">
                <a:solidFill>
                  <a:schemeClr val="tx1"/>
                </a:solidFill>
              </a:rPr>
              <a:t>Остеопения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marL="0" indent="0" algn="just">
              <a:buNone/>
            </a:pPr>
            <a:r>
              <a:rPr lang="ru-RU" dirty="0" smtClean="0"/>
              <a:t>Это </a:t>
            </a:r>
            <a:r>
              <a:rPr lang="ru-RU" dirty="0"/>
              <a:t>собирательное понятие, означающее ненормально низкую массу костной ткани. Этим термином также пользуются для обозначения клинических, лабораторных и рентгенологических проявлений потери костной массы. Диагноз </a:t>
            </a:r>
            <a:r>
              <a:rPr lang="ru-RU" dirty="0" err="1"/>
              <a:t>остеопении</a:t>
            </a:r>
            <a:r>
              <a:rPr lang="ru-RU" dirty="0"/>
              <a:t> устанавливают с учетом возраста, пола и расы больного. Различают три типа </a:t>
            </a:r>
            <a:r>
              <a:rPr lang="ru-RU" dirty="0" err="1"/>
              <a:t>остеопенических</a:t>
            </a:r>
            <a:r>
              <a:rPr lang="ru-RU" dirty="0"/>
              <a:t> поражений: </a:t>
            </a:r>
            <a:endParaRPr lang="ru-RU" dirty="0" smtClean="0"/>
          </a:p>
          <a:p>
            <a:pPr marL="0" indent="0" algn="ctr">
              <a:buNone/>
            </a:pPr>
            <a:r>
              <a:rPr lang="ru-RU" dirty="0"/>
              <a:t>А. </a:t>
            </a:r>
            <a:r>
              <a:rPr lang="ru-RU" dirty="0" smtClean="0"/>
              <a:t>Остеопороз</a:t>
            </a:r>
          </a:p>
          <a:p>
            <a:pPr marL="0" indent="0" algn="ctr">
              <a:buNone/>
            </a:pPr>
            <a:r>
              <a:rPr lang="ru-RU" dirty="0" err="1" smtClean="0"/>
              <a:t>Б.Остеомаляция</a:t>
            </a:r>
            <a:endParaRPr lang="ru-RU" dirty="0" smtClean="0"/>
          </a:p>
          <a:p>
            <a:pPr marL="0" indent="0" algn="ctr">
              <a:buNone/>
            </a:pPr>
            <a:r>
              <a:rPr lang="ru-RU" dirty="0"/>
              <a:t>В. Фиброзно-кистозный </a:t>
            </a:r>
            <a:r>
              <a:rPr lang="ru-RU" dirty="0" smtClean="0"/>
              <a:t>остит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38366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365126"/>
            <a:ext cx="10134600" cy="70969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/>
              <a:t>Обследование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7305" y="1283368"/>
            <a:ext cx="11085095" cy="489359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А</a:t>
            </a:r>
            <a:r>
              <a:rPr lang="ru-RU" dirty="0"/>
              <a:t>. Рентгенография позвоночника в боковой проекции позволяет выявить только тяжелую </a:t>
            </a:r>
            <a:r>
              <a:rPr lang="ru-RU" dirty="0" err="1"/>
              <a:t>остеопению</a:t>
            </a:r>
            <a:r>
              <a:rPr lang="ru-RU" dirty="0"/>
              <a:t> (при потере 30—50% массы костей).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Б</a:t>
            </a:r>
            <a:r>
              <a:rPr lang="ru-RU" dirty="0"/>
              <a:t>. При рентгенографии отдельных костей иногда определяются характерные признаки </a:t>
            </a:r>
            <a:r>
              <a:rPr lang="ru-RU" dirty="0" err="1"/>
              <a:t>остеопенических</a:t>
            </a:r>
            <a:r>
              <a:rPr lang="ru-RU" dirty="0"/>
              <a:t> заболеваний: изменения эпифизов при рахите у детей, </a:t>
            </a:r>
            <a:r>
              <a:rPr lang="ru-RU" dirty="0" err="1"/>
              <a:t>псевдопереломы</a:t>
            </a:r>
            <a:r>
              <a:rPr lang="ru-RU" dirty="0"/>
              <a:t> проксимальных отделов длинных костей и костей таза при остеомаляции, </a:t>
            </a:r>
            <a:r>
              <a:rPr lang="ru-RU" dirty="0" err="1"/>
              <a:t>гантелеобразные</a:t>
            </a:r>
            <a:r>
              <a:rPr lang="ru-RU" dirty="0"/>
              <a:t> деформации длинных костей при несовершенном </a:t>
            </a:r>
            <a:r>
              <a:rPr lang="ru-RU" dirty="0" err="1"/>
              <a:t>остеогенезе</a:t>
            </a:r>
            <a:r>
              <a:rPr lang="ru-RU" dirty="0"/>
              <a:t> типов I и IV, резорбция компактного вещества фаланг при </a:t>
            </a:r>
            <a:r>
              <a:rPr lang="ru-RU" dirty="0" err="1"/>
              <a:t>гиперпаратиреозе</a:t>
            </a:r>
            <a:r>
              <a:rPr lang="ru-RU" dirty="0"/>
              <a:t>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В</a:t>
            </a:r>
            <a:r>
              <a:rPr lang="ru-RU" dirty="0"/>
              <a:t>. Денситометрия костей, в частности </a:t>
            </a:r>
            <a:r>
              <a:rPr lang="ru-RU" dirty="0" err="1"/>
              <a:t>двухфотонная</a:t>
            </a:r>
            <a:r>
              <a:rPr lang="ru-RU" dirty="0"/>
              <a:t> рентгеновская </a:t>
            </a:r>
            <a:r>
              <a:rPr lang="ru-RU" dirty="0" err="1"/>
              <a:t>абсорбциометрия</a:t>
            </a:r>
            <a:r>
              <a:rPr lang="ru-RU" dirty="0"/>
              <a:t> позвоночника, — самый чувствительный метод ранней диагностики остеопороза. 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4268628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8279" y="140536"/>
            <a:ext cx="10134600" cy="613443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/>
              <a:t>Обследование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2505" y="1010653"/>
            <a:ext cx="11486148" cy="558265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dirty="0"/>
              <a:t>Г. Исключают злокачественные новообразования, которые могут вызывать </a:t>
            </a:r>
            <a:r>
              <a:rPr lang="ru-RU" dirty="0" err="1"/>
              <a:t>остеопению</a:t>
            </a:r>
            <a:r>
              <a:rPr lang="ru-RU" dirty="0"/>
              <a:t>. При подозрении на </a:t>
            </a:r>
            <a:r>
              <a:rPr lang="ru-RU" dirty="0" err="1"/>
              <a:t>миеломную</a:t>
            </a:r>
            <a:r>
              <a:rPr lang="ru-RU" dirty="0"/>
              <a:t> болезнь показаны исследование СОЭ, определение белка </a:t>
            </a:r>
            <a:r>
              <a:rPr lang="ru-RU" dirty="0" err="1"/>
              <a:t>Бенс</a:t>
            </a:r>
            <a:r>
              <a:rPr lang="ru-RU" dirty="0"/>
              <a:t>-Джонса в моче, электрофорез белков сыворотки. Электрофорез рекомендуется проводить всем взрослым больным с </a:t>
            </a:r>
            <a:r>
              <a:rPr lang="ru-RU" dirty="0" err="1"/>
              <a:t>остеопенией</a:t>
            </a:r>
            <a:r>
              <a:rPr lang="ru-RU" dirty="0"/>
              <a:t>. Иногда для выявления очагов </a:t>
            </a:r>
            <a:r>
              <a:rPr lang="ru-RU" dirty="0" err="1"/>
              <a:t>остеолиза</a:t>
            </a:r>
            <a:r>
              <a:rPr lang="ru-RU" dirty="0"/>
              <a:t> применяют </a:t>
            </a:r>
            <a:r>
              <a:rPr lang="ru-RU" dirty="0" err="1"/>
              <a:t>сцинтиграфию</a:t>
            </a:r>
            <a:r>
              <a:rPr lang="ru-RU" dirty="0"/>
              <a:t> костей с </a:t>
            </a:r>
            <a:r>
              <a:rPr lang="ru-RU" dirty="0" err="1"/>
              <a:t>дифосфонатами</a:t>
            </a:r>
            <a:r>
              <a:rPr lang="ru-RU" dirty="0"/>
              <a:t>, меченными 99mTc. </a:t>
            </a:r>
            <a:endParaRPr lang="ru-RU" dirty="0" smtClean="0"/>
          </a:p>
          <a:p>
            <a:pPr marL="0" indent="0" algn="just">
              <a:buNone/>
            </a:pPr>
            <a:r>
              <a:rPr lang="ru-RU" dirty="0" smtClean="0"/>
              <a:t>Д</a:t>
            </a:r>
            <a:r>
              <a:rPr lang="ru-RU" dirty="0"/>
              <a:t>. Исследование крови 1. В сыворотке, полученной утром натощак, определяют содержание кальция, фосфата, электролитов, ПТГ1—84, 25(OH)D3, T4 и ТТГ. Обязательно определяют активность щелочной фосфатазы, особенно изоферментов костной фракции. 2. Определяют содержание кортизола в сыворотке в утренние и вечерние часы. </a:t>
            </a:r>
            <a:endParaRPr lang="ru-RU" dirty="0" smtClean="0"/>
          </a:p>
          <a:p>
            <a:pPr marL="0" indent="0" algn="just">
              <a:buNone/>
            </a:pPr>
            <a:r>
              <a:rPr lang="ru-RU" dirty="0" smtClean="0"/>
              <a:t>Е</a:t>
            </a:r>
            <a:r>
              <a:rPr lang="ru-RU" dirty="0"/>
              <a:t>. Исследование мочи 1. Утром натощак собирают мочу и оценивают </a:t>
            </a:r>
            <a:r>
              <a:rPr lang="ru-RU" dirty="0" err="1"/>
              <a:t>канальцевую</a:t>
            </a:r>
            <a:r>
              <a:rPr lang="ru-RU" dirty="0"/>
              <a:t> </a:t>
            </a:r>
            <a:r>
              <a:rPr lang="ru-RU" dirty="0" err="1"/>
              <a:t>реабсорбцию</a:t>
            </a:r>
            <a:r>
              <a:rPr lang="ru-RU" dirty="0"/>
              <a:t> фосфата или отношение </a:t>
            </a:r>
            <a:r>
              <a:rPr lang="ru-RU" dirty="0" err="1"/>
              <a:t>канальцевая</a:t>
            </a:r>
            <a:r>
              <a:rPr lang="ru-RU" dirty="0"/>
              <a:t> </a:t>
            </a:r>
            <a:r>
              <a:rPr lang="ru-RU" dirty="0" err="1"/>
              <a:t>реабсорбция</a:t>
            </a:r>
            <a:r>
              <a:rPr lang="ru-RU" dirty="0"/>
              <a:t> фосфата/СКФ. Измеряют </a:t>
            </a:r>
            <a:r>
              <a:rPr lang="ru-RU" dirty="0" err="1"/>
              <a:t>pH</a:t>
            </a:r>
            <a:r>
              <a:rPr lang="ru-RU" dirty="0"/>
              <a:t> мочи или проводят пробу с хлоридом аммония для подтверждения достаточного </a:t>
            </a:r>
            <a:r>
              <a:rPr lang="ru-RU" dirty="0" err="1"/>
              <a:t>закисления</a:t>
            </a:r>
            <a:r>
              <a:rPr lang="ru-RU" dirty="0"/>
              <a:t> мочи (</a:t>
            </a:r>
            <a:r>
              <a:rPr lang="ru-RU" dirty="0" err="1"/>
              <a:t>pH</a:t>
            </a:r>
            <a:r>
              <a:rPr lang="ru-RU" dirty="0"/>
              <a:t> &lt; 5,4) и исключения </a:t>
            </a:r>
            <a:r>
              <a:rPr lang="ru-RU" dirty="0" err="1"/>
              <a:t>дистальноканальцевого</a:t>
            </a:r>
            <a:r>
              <a:rPr lang="ru-RU" dirty="0"/>
              <a:t> ацидоза. 2. Оценивают экскрецию кальция. Для этого измеряют содержание кальция в двух суточных порциях мочи. </a:t>
            </a: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7246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365125"/>
            <a:ext cx="10134600" cy="886159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/>
              <a:t>Остеопороз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indent="0" algn="ctr">
              <a:buNone/>
            </a:pPr>
            <a:r>
              <a:rPr lang="ru-RU" dirty="0" smtClean="0"/>
              <a:t>Классификация</a:t>
            </a:r>
          </a:p>
          <a:p>
            <a:pPr marL="514350" indent="-514350" algn="just">
              <a:buAutoNum type="arabicPeriod"/>
            </a:pPr>
            <a:r>
              <a:rPr lang="ru-RU" dirty="0" smtClean="0"/>
              <a:t>Первичный </a:t>
            </a:r>
            <a:r>
              <a:rPr lang="ru-RU" dirty="0"/>
              <a:t>остеопороз </a:t>
            </a:r>
            <a:endParaRPr lang="ru-RU" dirty="0" smtClean="0"/>
          </a:p>
          <a:p>
            <a:pPr marL="0" indent="0" algn="just">
              <a:buNone/>
            </a:pPr>
            <a:r>
              <a:rPr lang="ru-RU" dirty="0"/>
              <a:t>	</a:t>
            </a:r>
            <a:r>
              <a:rPr lang="ru-RU" dirty="0" smtClean="0"/>
              <a:t>а</a:t>
            </a:r>
            <a:r>
              <a:rPr lang="ru-RU" dirty="0"/>
              <a:t>. Постклимактерический остеопороз </a:t>
            </a:r>
            <a:endParaRPr lang="ru-RU" dirty="0" smtClean="0"/>
          </a:p>
          <a:p>
            <a:pPr marL="0" indent="0" algn="just">
              <a:buNone/>
            </a:pPr>
            <a:r>
              <a:rPr lang="ru-RU" dirty="0"/>
              <a:t>	б. Старческий </a:t>
            </a:r>
            <a:r>
              <a:rPr lang="ru-RU" dirty="0" smtClean="0"/>
              <a:t>остеопороз</a:t>
            </a:r>
          </a:p>
          <a:p>
            <a:pPr marL="0" indent="0" algn="just">
              <a:buNone/>
            </a:pPr>
            <a:r>
              <a:rPr lang="ru-RU" dirty="0"/>
              <a:t>	в. Идиопатический </a:t>
            </a:r>
            <a:r>
              <a:rPr lang="ru-RU" dirty="0" smtClean="0"/>
              <a:t>остеопороз</a:t>
            </a:r>
          </a:p>
          <a:p>
            <a:pPr marL="0" indent="0" algn="just">
              <a:buNone/>
            </a:pPr>
            <a:r>
              <a:rPr lang="ru-RU" dirty="0" smtClean="0"/>
              <a:t>2.</a:t>
            </a:r>
            <a:r>
              <a:rPr lang="ru-RU" dirty="0"/>
              <a:t> </a:t>
            </a:r>
            <a:r>
              <a:rPr lang="ru-RU" dirty="0" smtClean="0"/>
              <a:t> Вторичный </a:t>
            </a:r>
            <a:r>
              <a:rPr lang="ru-RU" dirty="0"/>
              <a:t>остеопороз</a:t>
            </a:r>
          </a:p>
        </p:txBody>
      </p:sp>
    </p:spTree>
    <p:extLst>
      <p:ext uri="{BB962C8B-B14F-4D97-AF65-F5344CB8AC3E}">
        <p14:creationId xmlns:p14="http://schemas.microsoft.com/office/powerpoint/2010/main" val="862787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365126"/>
            <a:ext cx="10134600" cy="98241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dirty="0"/>
              <a:t>Постклимактерический остеопороз.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marL="0" indent="0" algn="just">
              <a:buNone/>
            </a:pPr>
            <a:r>
              <a:rPr lang="ru-RU" dirty="0"/>
              <a:t>Это самая распространенная форма первичного остеопороза. </a:t>
            </a:r>
            <a:endParaRPr lang="ru-RU" dirty="0" smtClean="0"/>
          </a:p>
          <a:p>
            <a:pPr marL="0" indent="0" algn="ctr">
              <a:buNone/>
            </a:pPr>
            <a:r>
              <a:rPr lang="ru-RU" dirty="0"/>
              <a:t>Диагностика</a:t>
            </a:r>
            <a:r>
              <a:rPr lang="ru-RU" dirty="0" smtClean="0"/>
              <a:t>.</a:t>
            </a:r>
          </a:p>
          <a:p>
            <a:pPr marL="0" indent="0" algn="just">
              <a:buNone/>
            </a:pPr>
            <a:r>
              <a:rPr lang="ru-RU" dirty="0" smtClean="0"/>
              <a:t> </a:t>
            </a:r>
            <a:r>
              <a:rPr lang="ru-RU" dirty="0"/>
              <a:t>Исключают заболевания, вызывающие вторичный остеопороз: остеомаляцию, эндогенный или экзогенный синдром </a:t>
            </a:r>
            <a:r>
              <a:rPr lang="ru-RU" dirty="0" err="1"/>
              <a:t>Кушинга</a:t>
            </a:r>
            <a:r>
              <a:rPr lang="ru-RU" dirty="0"/>
              <a:t>, </a:t>
            </a:r>
            <a:r>
              <a:rPr lang="ru-RU" dirty="0" err="1"/>
              <a:t>гиперпаратиреоз</a:t>
            </a:r>
            <a:r>
              <a:rPr lang="ru-RU" dirty="0"/>
              <a:t>, тиреотоксикоз, </a:t>
            </a:r>
            <a:r>
              <a:rPr lang="ru-RU" dirty="0" err="1"/>
              <a:t>миеломную</a:t>
            </a:r>
            <a:r>
              <a:rPr lang="ru-RU" dirty="0"/>
              <a:t> болезнь. Надо помнить, что у 30% больных </a:t>
            </a:r>
            <a:r>
              <a:rPr lang="ru-RU" dirty="0" err="1"/>
              <a:t>миеломной</a:t>
            </a:r>
            <a:r>
              <a:rPr lang="ru-RU" dirty="0"/>
              <a:t> болезнью наблюдается </a:t>
            </a:r>
            <a:r>
              <a:rPr lang="ru-RU" dirty="0" err="1"/>
              <a:t>генерализованная</a:t>
            </a:r>
            <a:r>
              <a:rPr lang="ru-RU" dirty="0"/>
              <a:t> </a:t>
            </a:r>
            <a:r>
              <a:rPr lang="ru-RU" dirty="0" err="1"/>
              <a:t>остеопения</a:t>
            </a:r>
            <a:r>
              <a:rPr lang="ru-RU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898988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6721" y="367882"/>
            <a:ext cx="10134600" cy="1325563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/>
              <a:t>Лечение подтвержденного остеопороза.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5642" y="1825625"/>
            <a:ext cx="10956758" cy="439871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 smtClean="0"/>
              <a:t>Основные </a:t>
            </a:r>
            <a:r>
              <a:rPr lang="ru-RU" dirty="0"/>
              <a:t>назначения — физическая нагрузка, достаточное потребление кальция, эстрогены, </a:t>
            </a:r>
            <a:r>
              <a:rPr lang="ru-RU" dirty="0" err="1"/>
              <a:t>дифосфонаты</a:t>
            </a:r>
            <a:r>
              <a:rPr lang="ru-RU" dirty="0"/>
              <a:t> или </a:t>
            </a:r>
            <a:r>
              <a:rPr lang="ru-RU" dirty="0" err="1"/>
              <a:t>кальцитонин</a:t>
            </a:r>
            <a:r>
              <a:rPr lang="ru-RU" dirty="0"/>
              <a:t>. Постоянное лечение эстрогенами и </a:t>
            </a:r>
            <a:r>
              <a:rPr lang="ru-RU" dirty="0" err="1"/>
              <a:t>прогестагенами</a:t>
            </a:r>
            <a:r>
              <a:rPr lang="ru-RU" dirty="0"/>
              <a:t> позволяет добиться увеличения костной массы даже у пожилых больных. При компрессионных переломах позвонков назначают небольшие дозы спазмолитиков и анальгетиков и ношение легкого поясничного корсета; полезны также упражнения, укрепляющие поясничные мышцы и мышцы передней брюшной стенки. Если у пожилых больных имеются признаки дефицита витамина D (низкий уровень 25(OH)D3 в сыворотке, сниженная экскреция кальция), назначают </a:t>
            </a:r>
            <a:r>
              <a:rPr lang="ru-RU" dirty="0" err="1"/>
              <a:t>эргокальциферол</a:t>
            </a:r>
            <a:r>
              <a:rPr lang="ru-RU" dirty="0"/>
              <a:t>, 400—800 </a:t>
            </a:r>
            <a:r>
              <a:rPr lang="ru-RU" dirty="0" err="1"/>
              <a:t>ед</a:t>
            </a:r>
            <a:r>
              <a:rPr lang="ru-RU" dirty="0"/>
              <a:t>/</a:t>
            </a:r>
            <a:r>
              <a:rPr lang="ru-RU" dirty="0" err="1"/>
              <a:t>сут</a:t>
            </a:r>
            <a:r>
              <a:rPr lang="ru-RU" dirty="0"/>
              <a:t> в виде поливитаминов (1—2 таблетки в сутки). </a:t>
            </a:r>
          </a:p>
        </p:txBody>
      </p:sp>
    </p:spTree>
    <p:extLst>
      <p:ext uri="{BB962C8B-B14F-4D97-AF65-F5344CB8AC3E}">
        <p14:creationId xmlns:p14="http://schemas.microsoft.com/office/powerpoint/2010/main" val="2195352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365125"/>
            <a:ext cx="10134600" cy="789907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dirty="0"/>
              <a:t>Стероидный остеопороз.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ru-RU" dirty="0"/>
              <a:t>Эта форма вторичного остеопороза вызвана избытком эндогенных или экзогенных </a:t>
            </a:r>
            <a:r>
              <a:rPr lang="ru-RU" dirty="0" err="1"/>
              <a:t>глюкокортикоидов</a:t>
            </a:r>
            <a:r>
              <a:rPr lang="ru-RU" dirty="0" smtClean="0"/>
              <a:t>.</a:t>
            </a:r>
          </a:p>
          <a:p>
            <a:pPr marL="0" indent="0" algn="ctr">
              <a:buNone/>
            </a:pPr>
            <a:r>
              <a:rPr lang="ru-RU" dirty="0"/>
              <a:t>Известно два механизма развития остеопороза при избытке </a:t>
            </a:r>
            <a:r>
              <a:rPr lang="ru-RU" dirty="0" err="1"/>
              <a:t>глюкокортикоидов</a:t>
            </a:r>
            <a:r>
              <a:rPr lang="ru-RU" dirty="0"/>
              <a:t>: </a:t>
            </a:r>
            <a:endParaRPr lang="ru-RU" dirty="0" smtClean="0"/>
          </a:p>
          <a:p>
            <a:pPr marL="0" indent="0" algn="ctr">
              <a:buNone/>
            </a:pPr>
            <a:r>
              <a:rPr lang="ru-RU" dirty="0" smtClean="0"/>
              <a:t>а</a:t>
            </a:r>
            <a:r>
              <a:rPr lang="ru-RU" dirty="0"/>
              <a:t>. </a:t>
            </a:r>
            <a:r>
              <a:rPr lang="ru-RU" dirty="0" err="1"/>
              <a:t>Глюкокортикоиды</a:t>
            </a:r>
            <a:r>
              <a:rPr lang="ru-RU" dirty="0"/>
              <a:t> непосредственно подавляют активность остеобластов. Этот механизм играет основную роль. </a:t>
            </a:r>
          </a:p>
          <a:p>
            <a:pPr marL="0" indent="0" algn="ctr">
              <a:buNone/>
            </a:pPr>
            <a:r>
              <a:rPr lang="ru-RU" dirty="0" smtClean="0"/>
              <a:t>б</a:t>
            </a:r>
            <a:r>
              <a:rPr lang="ru-RU" dirty="0"/>
              <a:t>. </a:t>
            </a:r>
            <a:r>
              <a:rPr lang="ru-RU" dirty="0" err="1"/>
              <a:t>Глюкокортикоиды</a:t>
            </a:r>
            <a:r>
              <a:rPr lang="ru-RU" dirty="0"/>
              <a:t> угнетают всасывание кальция в кишечнике. </a:t>
            </a:r>
            <a:r>
              <a:rPr lang="ru-RU" dirty="0" err="1"/>
              <a:t>Гипокальциемия</a:t>
            </a:r>
            <a:r>
              <a:rPr lang="ru-RU" dirty="0"/>
              <a:t> усиливает секрецию ПТГ, который стимулирует остеокласты.</a:t>
            </a:r>
          </a:p>
        </p:txBody>
      </p:sp>
    </p:spTree>
    <p:extLst>
      <p:ext uri="{BB962C8B-B14F-4D97-AF65-F5344CB8AC3E}">
        <p14:creationId xmlns:p14="http://schemas.microsoft.com/office/powerpoint/2010/main" val="579111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dirty="0"/>
              <a:t>Экзогенный синдром </a:t>
            </a:r>
            <a:r>
              <a:rPr lang="ru-RU" dirty="0" err="1" smtClean="0"/>
              <a:t>Кушинга</a:t>
            </a:r>
            <a:endParaRPr lang="ru-RU" dirty="0" smtClean="0"/>
          </a:p>
          <a:p>
            <a:pPr algn="ctr"/>
            <a:r>
              <a:rPr lang="ru-RU" dirty="0"/>
              <a:t>Эндогенный синдром </a:t>
            </a:r>
            <a:r>
              <a:rPr lang="ru-RU" dirty="0" err="1" smtClean="0"/>
              <a:t>Кушинга</a:t>
            </a:r>
            <a:endParaRPr lang="ru-RU" dirty="0" smtClean="0"/>
          </a:p>
          <a:p>
            <a:pPr algn="ctr"/>
            <a:r>
              <a:rPr lang="ru-RU" dirty="0"/>
              <a:t>Остеопороз при </a:t>
            </a:r>
            <a:r>
              <a:rPr lang="ru-RU" dirty="0" err="1" smtClean="0"/>
              <a:t>гипогонадизме</a:t>
            </a:r>
            <a:endParaRPr lang="ru-RU" dirty="0" smtClean="0"/>
          </a:p>
          <a:p>
            <a:pPr algn="ctr"/>
            <a:r>
              <a:rPr lang="ru-RU" dirty="0"/>
              <a:t>Остеопороз, вызванный избытком </a:t>
            </a:r>
            <a:r>
              <a:rPr lang="ru-RU" dirty="0" err="1"/>
              <a:t>тиреоидных</a:t>
            </a:r>
            <a:r>
              <a:rPr lang="ru-RU" dirty="0"/>
              <a:t> </a:t>
            </a:r>
            <a:r>
              <a:rPr lang="ru-RU" dirty="0" smtClean="0"/>
              <a:t>гормонов</a:t>
            </a:r>
          </a:p>
          <a:p>
            <a:pPr algn="ctr"/>
            <a:r>
              <a:rPr lang="ru-RU" dirty="0"/>
              <a:t>Остеопороз при сахарном </a:t>
            </a:r>
            <a:r>
              <a:rPr lang="ru-RU" dirty="0" smtClean="0"/>
              <a:t>диабете</a:t>
            </a:r>
          </a:p>
          <a:p>
            <a:pPr algn="ctr"/>
            <a:r>
              <a:rPr lang="ru-RU" dirty="0" err="1"/>
              <a:t>Гипокинетический</a:t>
            </a:r>
            <a:r>
              <a:rPr lang="ru-RU" dirty="0"/>
              <a:t> </a:t>
            </a:r>
            <a:r>
              <a:rPr lang="ru-RU" dirty="0" smtClean="0"/>
              <a:t>остеопороз</a:t>
            </a:r>
          </a:p>
          <a:p>
            <a:pPr algn="ctr"/>
            <a:r>
              <a:rPr lang="ru-RU" dirty="0"/>
              <a:t>Несовершенный </a:t>
            </a:r>
            <a:r>
              <a:rPr lang="ru-RU" dirty="0" err="1"/>
              <a:t>остеогенез</a:t>
            </a:r>
            <a:r>
              <a:rPr lang="ru-RU" dirty="0"/>
              <a:t> типов I и IV</a:t>
            </a:r>
          </a:p>
        </p:txBody>
      </p:sp>
    </p:spTree>
    <p:extLst>
      <p:ext uri="{BB962C8B-B14F-4D97-AF65-F5344CB8AC3E}">
        <p14:creationId xmlns:p14="http://schemas.microsoft.com/office/powerpoint/2010/main" val="2610890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365125"/>
            <a:ext cx="10134600" cy="1094707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/>
              <a:t>Остеомаляция и рахит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/>
              <a:t>Дефицит витамина </a:t>
            </a:r>
            <a:r>
              <a:rPr lang="en-US" dirty="0" smtClean="0"/>
              <a:t>D</a:t>
            </a:r>
            <a:endParaRPr lang="ru-RU" dirty="0" smtClean="0"/>
          </a:p>
          <a:p>
            <a:pPr marL="0" indent="0" algn="just">
              <a:buNone/>
            </a:pPr>
            <a:r>
              <a:rPr lang="ru-RU" dirty="0"/>
              <a:t>может быть следствием нарушенного всасывания жиров и жирорастворимых веществ в кишечнике или дефицита витамина D в пище. При дефиците витамина D ухудшается всасывание кальция в кишечнике; снижаются уровни кальция, фосфата и 25(OH)D3 в сыворотке; увеличивается активность щелочной фосфатазы и умеренно повышается уровень ПТГ1—84 в сыворотке. При избытке ПТГ уменьшается </a:t>
            </a:r>
            <a:r>
              <a:rPr lang="ru-RU" dirty="0" err="1"/>
              <a:t>канальцевая</a:t>
            </a:r>
            <a:r>
              <a:rPr lang="ru-RU" dirty="0"/>
              <a:t> </a:t>
            </a:r>
            <a:r>
              <a:rPr lang="ru-RU" dirty="0" err="1"/>
              <a:t>реабсорбция</a:t>
            </a:r>
            <a:r>
              <a:rPr lang="ru-RU" dirty="0"/>
              <a:t> фосфата и отношение </a:t>
            </a:r>
            <a:r>
              <a:rPr lang="ru-RU" dirty="0" err="1"/>
              <a:t>канальцевая</a:t>
            </a:r>
            <a:r>
              <a:rPr lang="ru-RU" dirty="0"/>
              <a:t> </a:t>
            </a:r>
            <a:r>
              <a:rPr lang="ru-RU" dirty="0" err="1"/>
              <a:t>реабсорбция</a:t>
            </a:r>
            <a:r>
              <a:rPr lang="ru-RU" dirty="0"/>
              <a:t> фосфата/СКФ. Кроме того, ПТГ подавляет экскрецию кальция. </a:t>
            </a:r>
          </a:p>
        </p:txBody>
      </p:sp>
    </p:spTree>
    <p:extLst>
      <p:ext uri="{BB962C8B-B14F-4D97-AF65-F5344CB8AC3E}">
        <p14:creationId xmlns:p14="http://schemas.microsoft.com/office/powerpoint/2010/main" val="2867123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8252" y="557631"/>
            <a:ext cx="10134600" cy="805949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just"/>
            <a:r>
              <a:rPr lang="ru-RU" sz="2800" dirty="0"/>
              <a:t>Первостепенные задачи — лечение основного заболевания и нормализация всасывания жиров.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7305" y="1825625"/>
            <a:ext cx="10856495" cy="435133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0" indent="0" algn="just">
              <a:buNone/>
            </a:pPr>
            <a:r>
              <a:rPr lang="ru-RU" dirty="0" smtClean="0"/>
              <a:t>Назначают </a:t>
            </a:r>
            <a:r>
              <a:rPr lang="ru-RU" dirty="0"/>
              <a:t>внутрь </a:t>
            </a:r>
            <a:r>
              <a:rPr lang="ru-RU" dirty="0" err="1"/>
              <a:t>эргокальциферол</a:t>
            </a:r>
            <a:r>
              <a:rPr lang="ru-RU" dirty="0"/>
              <a:t> в дозе 50 000—200 000 </a:t>
            </a:r>
            <a:r>
              <a:rPr lang="ru-RU" dirty="0" err="1"/>
              <a:t>ед</a:t>
            </a:r>
            <a:r>
              <a:rPr lang="ru-RU" dirty="0"/>
              <a:t> 3—7 раз в неделю. Препараты витамина D для 297 парентерального введения не рекомендуются, поскольку их активность сильно варьирует. Хорошие результаты дает </a:t>
            </a:r>
            <a:r>
              <a:rPr lang="ru-RU" dirty="0" err="1"/>
              <a:t>кальцифедиол</a:t>
            </a:r>
            <a:r>
              <a:rPr lang="ru-RU" dirty="0"/>
              <a:t> внутрь в дозе 50— 150 мкг/</a:t>
            </a:r>
            <a:r>
              <a:rPr lang="ru-RU" dirty="0" err="1"/>
              <a:t>сут</a:t>
            </a:r>
            <a:r>
              <a:rPr lang="ru-RU" dirty="0"/>
              <a:t>. Этот препарат лучше растворяется в воде, обладает высокой активностью и действует быстро. Назначают кальция карбонат внутрь в дозе 1000—2000 мг/</a:t>
            </a:r>
            <a:r>
              <a:rPr lang="ru-RU" dirty="0" err="1"/>
              <a:t>сут</a:t>
            </a:r>
            <a:r>
              <a:rPr lang="ru-RU" dirty="0"/>
              <a:t> в пересчете на кальций. По мере лечения потребность в витамине D уменьшается, поэтому ну</a:t>
            </a:r>
          </a:p>
        </p:txBody>
      </p:sp>
    </p:spTree>
    <p:extLst>
      <p:ext uri="{BB962C8B-B14F-4D97-AF65-F5344CB8AC3E}">
        <p14:creationId xmlns:p14="http://schemas.microsoft.com/office/powerpoint/2010/main" val="3253124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365126"/>
            <a:ext cx="10134600" cy="99845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/>
              <a:t>Нарушения метаболизма витамина </a:t>
            </a:r>
            <a:r>
              <a:rPr lang="en-US" dirty="0"/>
              <a:t>D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9200" y="2165684"/>
            <a:ext cx="10134600" cy="3177089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dirty="0"/>
              <a:t>Противосудорожная терапия. </a:t>
            </a:r>
            <a:endParaRPr lang="ru-RU" dirty="0" smtClean="0"/>
          </a:p>
          <a:p>
            <a:pPr algn="ctr"/>
            <a:r>
              <a:rPr lang="ru-RU" dirty="0" err="1" smtClean="0"/>
              <a:t>Паранеопластическая</a:t>
            </a:r>
            <a:r>
              <a:rPr lang="ru-RU" dirty="0" smtClean="0"/>
              <a:t> остеомаляция</a:t>
            </a:r>
          </a:p>
          <a:p>
            <a:pPr algn="ctr"/>
            <a:r>
              <a:rPr lang="ru-RU" dirty="0"/>
              <a:t>Витамин-</a:t>
            </a:r>
            <a:r>
              <a:rPr lang="en-US" dirty="0"/>
              <a:t>D-</a:t>
            </a:r>
            <a:r>
              <a:rPr lang="ru-RU" dirty="0"/>
              <a:t>зависимый рахит типа </a:t>
            </a:r>
            <a:r>
              <a:rPr lang="en-US" dirty="0" smtClean="0"/>
              <a:t>I</a:t>
            </a:r>
            <a:endParaRPr lang="ru-RU" dirty="0" smtClean="0"/>
          </a:p>
          <a:p>
            <a:pPr algn="ctr"/>
            <a:r>
              <a:rPr lang="ru-RU" dirty="0"/>
              <a:t>Витамин-</a:t>
            </a:r>
            <a:r>
              <a:rPr lang="en-US" dirty="0"/>
              <a:t>D-</a:t>
            </a:r>
            <a:r>
              <a:rPr lang="ru-RU" dirty="0"/>
              <a:t>зависимый рахит типа </a:t>
            </a:r>
            <a:r>
              <a:rPr lang="en-US" dirty="0"/>
              <a:t>II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2562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365126"/>
            <a:ext cx="10134600" cy="757822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dirty="0" err="1" smtClean="0"/>
              <a:t>Гипофосфатемия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n-US" dirty="0"/>
              <a:t>X-</a:t>
            </a:r>
            <a:r>
              <a:rPr lang="ru-RU" dirty="0"/>
              <a:t>сцепленный </a:t>
            </a:r>
            <a:r>
              <a:rPr lang="ru-RU" dirty="0" err="1"/>
              <a:t>гипофосфатемический</a:t>
            </a:r>
            <a:r>
              <a:rPr lang="ru-RU" dirty="0"/>
              <a:t> </a:t>
            </a:r>
            <a:r>
              <a:rPr lang="ru-RU" dirty="0" smtClean="0"/>
              <a:t>рахит</a:t>
            </a:r>
          </a:p>
          <a:p>
            <a:pPr algn="ctr"/>
            <a:r>
              <a:rPr lang="ru-RU" dirty="0"/>
              <a:t>Спорадическая </a:t>
            </a:r>
            <a:r>
              <a:rPr lang="ru-RU" dirty="0" err="1"/>
              <a:t>гипофосфатемия</a:t>
            </a:r>
            <a:r>
              <a:rPr lang="ru-RU" dirty="0"/>
              <a:t> у </a:t>
            </a:r>
            <a:r>
              <a:rPr lang="ru-RU" dirty="0" smtClean="0"/>
              <a:t>взрослых</a:t>
            </a:r>
          </a:p>
          <a:p>
            <a:pPr algn="ctr"/>
            <a:r>
              <a:rPr lang="ru-RU" dirty="0"/>
              <a:t>Длительный прием </a:t>
            </a:r>
            <a:r>
              <a:rPr lang="ru-RU" dirty="0" smtClean="0"/>
              <a:t>антацидов</a:t>
            </a:r>
          </a:p>
        </p:txBody>
      </p:sp>
    </p:spTree>
    <p:extLst>
      <p:ext uri="{BB962C8B-B14F-4D97-AF65-F5344CB8AC3E}">
        <p14:creationId xmlns:p14="http://schemas.microsoft.com/office/powerpoint/2010/main" val="2525888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365125"/>
            <a:ext cx="10134600" cy="789907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/>
              <a:t>Лечение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ru-RU" dirty="0" smtClean="0"/>
              <a:t>Используют </a:t>
            </a:r>
            <a:r>
              <a:rPr lang="ru-RU" dirty="0"/>
              <a:t>фосфат калия или комбинированные препараты фосфата калия и фосфата натрия. Фосфаты (в пересчете на фосфор) назначают внутрь, по 1,5—3 г/</a:t>
            </a:r>
            <a:r>
              <a:rPr lang="ru-RU" dirty="0" err="1"/>
              <a:t>сут</a:t>
            </a:r>
            <a:r>
              <a:rPr lang="ru-RU" dirty="0"/>
              <a:t> в 4—5 приемов. Для стимуляции всасывания кальция, поддержания нормального уровня фосфора и кальция в сыворотке и для предотвращения вторичного </a:t>
            </a:r>
            <a:r>
              <a:rPr lang="ru-RU" dirty="0" err="1"/>
              <a:t>гиперпаратиреоза</a:t>
            </a:r>
            <a:r>
              <a:rPr lang="ru-RU" dirty="0"/>
              <a:t> назначают </a:t>
            </a:r>
            <a:r>
              <a:rPr lang="ru-RU" dirty="0" err="1"/>
              <a:t>кальцитриол</a:t>
            </a:r>
            <a:r>
              <a:rPr lang="ru-RU" dirty="0"/>
              <a:t>, 0,5—2 мкг/</a:t>
            </a:r>
            <a:r>
              <a:rPr lang="ru-RU" dirty="0" err="1"/>
              <a:t>сут</a:t>
            </a:r>
            <a:r>
              <a:rPr lang="ru-RU" dirty="0"/>
              <a:t> внутрь, и кальций, 500—1000 мг/</a:t>
            </a:r>
            <a:r>
              <a:rPr lang="ru-RU" dirty="0" err="1"/>
              <a:t>сут</a:t>
            </a:r>
            <a:r>
              <a:rPr lang="ru-RU" dirty="0"/>
              <a:t> внутрь. Это лечение проводят пожизненно. Как правило, оно позволяет нормализовать развитие скелета и рост ребенка. Иногда для коррекции искривлений ног требуется хирургическое вмешательство. </a:t>
            </a:r>
          </a:p>
        </p:txBody>
      </p:sp>
    </p:spTree>
    <p:extLst>
      <p:ext uri="{BB962C8B-B14F-4D97-AF65-F5344CB8AC3E}">
        <p14:creationId xmlns:p14="http://schemas.microsoft.com/office/powerpoint/2010/main" val="719915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365125"/>
            <a:ext cx="10134600" cy="1110749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err="1" smtClean="0"/>
              <a:t>Гипофосфатемия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en-US" dirty="0"/>
              <a:t>X-</a:t>
            </a:r>
            <a:r>
              <a:rPr lang="ru-RU" dirty="0"/>
              <a:t>сцепленный </a:t>
            </a:r>
            <a:r>
              <a:rPr lang="ru-RU" dirty="0" err="1"/>
              <a:t>гипофосфатемический</a:t>
            </a:r>
            <a:r>
              <a:rPr lang="ru-RU" dirty="0"/>
              <a:t> </a:t>
            </a:r>
            <a:r>
              <a:rPr lang="ru-RU" dirty="0" smtClean="0"/>
              <a:t>рахит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ru-RU" dirty="0" smtClean="0"/>
              <a:t>Диагностика</a:t>
            </a:r>
            <a:r>
              <a:rPr lang="ru-RU" dirty="0"/>
              <a:t>. На рентгенограммах выявляются значительная деминерализация костной ткани и </a:t>
            </a:r>
            <a:r>
              <a:rPr lang="ru-RU" dirty="0" err="1"/>
              <a:t>псевдопереломы</a:t>
            </a:r>
            <a:r>
              <a:rPr lang="ru-RU" dirty="0"/>
              <a:t>. Плотность костной ткани по данным денситометрии значительно снижена. Уровень кальция и ПТГ1—84 в сыворотке нормальный, а уровень фосфата понижен; активность щелочной фосфатазы в сыворотке повышена; </a:t>
            </a:r>
            <a:r>
              <a:rPr lang="ru-RU" dirty="0" err="1"/>
              <a:t>канальцевая</a:t>
            </a:r>
            <a:r>
              <a:rPr lang="ru-RU" dirty="0"/>
              <a:t> </a:t>
            </a:r>
            <a:r>
              <a:rPr lang="ru-RU" dirty="0" err="1"/>
              <a:t>реабсорбция</a:t>
            </a:r>
            <a:r>
              <a:rPr lang="ru-RU" dirty="0"/>
              <a:t> фосфата и отношение </a:t>
            </a:r>
            <a:r>
              <a:rPr lang="ru-RU" dirty="0" err="1"/>
              <a:t>канальцевая</a:t>
            </a:r>
            <a:r>
              <a:rPr lang="ru-RU" dirty="0"/>
              <a:t> </a:t>
            </a:r>
            <a:r>
              <a:rPr lang="ru-RU" dirty="0" err="1"/>
              <a:t>реабсорбция</a:t>
            </a:r>
            <a:r>
              <a:rPr lang="ru-RU" dirty="0"/>
              <a:t> фосфата/СКФ уменьшаются; иногда наблюдается снижение экскреции кальция. Уровень 25(OH)D3 в сыворотке нормальный, уровень 1,25(OH)2D3 снижен или нормальный (несмотря на то что при </a:t>
            </a:r>
            <a:r>
              <a:rPr lang="ru-RU" dirty="0" err="1"/>
              <a:t>гипофосфатемии</a:t>
            </a:r>
            <a:r>
              <a:rPr lang="ru-RU" dirty="0"/>
              <a:t> уровень 1,25(OH)2D3 должен был бы повышаться).</a:t>
            </a:r>
          </a:p>
        </p:txBody>
      </p:sp>
    </p:spTree>
    <p:extLst>
      <p:ext uri="{BB962C8B-B14F-4D97-AF65-F5344CB8AC3E}">
        <p14:creationId xmlns:p14="http://schemas.microsoft.com/office/powerpoint/2010/main" val="1410715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365126"/>
            <a:ext cx="10134600" cy="96637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/>
              <a:t>Болезнь </a:t>
            </a:r>
            <a:r>
              <a:rPr lang="ru-RU" dirty="0" err="1"/>
              <a:t>Педжета</a:t>
            </a:r>
            <a:r>
              <a:rPr lang="ru-RU" dirty="0"/>
              <a:t> (деформирующий </a:t>
            </a:r>
            <a:r>
              <a:rPr lang="ru-RU" dirty="0" err="1"/>
              <a:t>остоз</a:t>
            </a:r>
            <a:r>
              <a:rPr lang="ru-RU" dirty="0"/>
              <a:t>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/>
              <a:t>Болезнь часто протекает бессимптомно, особенно при поражении одной или двух костей, и в таких случаях выявляется случайно при рентгенологическом исследовании, например, позвоночника или таза. Многоочаговые и </a:t>
            </a:r>
            <a:r>
              <a:rPr lang="ru-RU" dirty="0" err="1"/>
              <a:t>генерализованные</a:t>
            </a:r>
            <a:r>
              <a:rPr lang="ru-RU" dirty="0"/>
              <a:t> формы могут сопровождаться сильными болями, деформациями костей, неврологическими симптомами и вызывать обездвиженность и </a:t>
            </a:r>
            <a:r>
              <a:rPr lang="ru-RU" dirty="0" err="1"/>
              <a:t>инвалидизацию</a:t>
            </a:r>
            <a:r>
              <a:rPr lang="ru-RU" dirty="0"/>
              <a:t>. Варианты течения болезни </a:t>
            </a:r>
            <a:r>
              <a:rPr lang="ru-RU" dirty="0" err="1"/>
              <a:t>Педжета</a:t>
            </a:r>
            <a:r>
              <a:rPr lang="ru-RU" dirty="0"/>
              <a:t> многообразны: она может длительно оставаться локализованной и проявляться редкими обострениями; в других случаях она протекает волнообразно или быстро прогрессирует. Клинические проявления зависят от локализации, характера и тяжести поражений костной ткани.</a:t>
            </a:r>
          </a:p>
        </p:txBody>
      </p:sp>
    </p:spTree>
    <p:extLst>
      <p:ext uri="{BB962C8B-B14F-4D97-AF65-F5344CB8AC3E}">
        <p14:creationId xmlns:p14="http://schemas.microsoft.com/office/powerpoint/2010/main" val="1831462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365125"/>
            <a:ext cx="10134600" cy="838033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/>
              <a:t>Диагностика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algn="ctr"/>
            <a:r>
              <a:rPr lang="ru-RU" dirty="0"/>
              <a:t>Инструментальные </a:t>
            </a:r>
            <a:r>
              <a:rPr lang="ru-RU" dirty="0" smtClean="0"/>
              <a:t>исследования</a:t>
            </a:r>
          </a:p>
          <a:p>
            <a:pPr marL="0" indent="0" algn="ctr">
              <a:buNone/>
            </a:pPr>
            <a:r>
              <a:rPr lang="ru-RU" dirty="0" smtClean="0"/>
              <a:t>Характерный </a:t>
            </a:r>
            <a:r>
              <a:rPr lang="ru-RU" dirty="0"/>
              <a:t>признак </a:t>
            </a:r>
            <a:r>
              <a:rPr lang="ru-RU" dirty="0" err="1"/>
              <a:t>остеолитической</a:t>
            </a:r>
            <a:r>
              <a:rPr lang="ru-RU" dirty="0"/>
              <a:t> стадии — широкие полосы просветления на рентгенограммах лобной, теменных и затылочной костей черепа (так называемый опоясывающий остеопороз). Эти полосы соответствуют зонам активной резорбции. На рентгенограммах трубчатых костей очаги резорбции видны у одного из эпифизов. </a:t>
            </a:r>
            <a:r>
              <a:rPr lang="ru-RU" dirty="0" err="1"/>
              <a:t>Сцинтиграфия</a:t>
            </a:r>
            <a:r>
              <a:rPr lang="ru-RU" dirty="0"/>
              <a:t> костей с меченными 99mTc </a:t>
            </a:r>
            <a:r>
              <a:rPr lang="ru-RU" dirty="0" err="1"/>
              <a:t>дифосфонатами</a:t>
            </a:r>
            <a:r>
              <a:rPr lang="ru-RU" dirty="0"/>
              <a:t> позволяет выявить зоны усиленного метаболизма костной ткани. Иногда изотоп не накапливается в очагах резорбции, обнаруженных при рентгенографии. Это обычно наблюдается после обострений или на поздних стадиях болезни.</a:t>
            </a:r>
          </a:p>
        </p:txBody>
      </p:sp>
    </p:spTree>
    <p:extLst>
      <p:ext uri="{BB962C8B-B14F-4D97-AF65-F5344CB8AC3E}">
        <p14:creationId xmlns:p14="http://schemas.microsoft.com/office/powerpoint/2010/main" val="936815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365125"/>
            <a:ext cx="10134600" cy="870117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/>
              <a:t>Лабораторные исследования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dirty="0"/>
              <a:t>1. При болезни </a:t>
            </a:r>
            <a:r>
              <a:rPr lang="ru-RU" dirty="0" err="1"/>
              <a:t>Педжета</a:t>
            </a:r>
            <a:r>
              <a:rPr lang="ru-RU" dirty="0"/>
              <a:t> активность щелочной фосфатазы в сыворотке повышается гораздо сильнее, чем при других метаболических заболеваниях костей (за исключением наследственной </a:t>
            </a:r>
            <a:r>
              <a:rPr lang="ru-RU" dirty="0" err="1"/>
              <a:t>гиперфосфатазии</a:t>
            </a:r>
            <a:r>
              <a:rPr lang="ru-RU" dirty="0"/>
              <a:t>). </a:t>
            </a:r>
            <a:endParaRPr lang="ru-RU" dirty="0" smtClean="0"/>
          </a:p>
          <a:p>
            <a:pPr marL="0" indent="0" algn="just">
              <a:buNone/>
            </a:pPr>
            <a:r>
              <a:rPr lang="ru-RU" dirty="0" smtClean="0"/>
              <a:t>2</a:t>
            </a:r>
            <a:r>
              <a:rPr lang="ru-RU" dirty="0"/>
              <a:t>. Содержание кальция в сыворотке и моче обычно нормальное, но при обездвиженности больного может значительно повышаться. </a:t>
            </a:r>
            <a:endParaRPr lang="ru-RU" dirty="0" smtClean="0"/>
          </a:p>
          <a:p>
            <a:pPr marL="0" indent="0" algn="just">
              <a:buNone/>
            </a:pPr>
            <a:r>
              <a:rPr lang="ru-RU" dirty="0" smtClean="0"/>
              <a:t>3</a:t>
            </a:r>
            <a:r>
              <a:rPr lang="ru-RU" dirty="0"/>
              <a:t>. Уровень фосфата в сыворотке нормальный или слегка повышен. </a:t>
            </a:r>
            <a:endParaRPr lang="ru-RU" dirty="0" smtClean="0"/>
          </a:p>
          <a:p>
            <a:pPr marL="0" indent="0" algn="just">
              <a:buNone/>
            </a:pPr>
            <a:r>
              <a:rPr lang="ru-RU" dirty="0" smtClean="0"/>
              <a:t>4</a:t>
            </a:r>
            <a:r>
              <a:rPr lang="ru-RU" dirty="0"/>
              <a:t>. При резорбции костной ткани образуются небольшие пептиды, содержащие </a:t>
            </a:r>
            <a:r>
              <a:rPr lang="ru-RU" dirty="0" err="1"/>
              <a:t>пиридинолин</a:t>
            </a:r>
            <a:r>
              <a:rPr lang="ru-RU" dirty="0"/>
              <a:t> и </a:t>
            </a:r>
            <a:r>
              <a:rPr lang="ru-RU" dirty="0" err="1"/>
              <a:t>дезоксипиридинолин</a:t>
            </a:r>
            <a:r>
              <a:rPr lang="ru-RU" dirty="0"/>
              <a:t>. Эти пептиды не усваиваются при образовании новой костной ткани и </a:t>
            </a:r>
            <a:r>
              <a:rPr lang="ru-RU" dirty="0" err="1"/>
              <a:t>экскретируются</a:t>
            </a:r>
            <a:r>
              <a:rPr lang="ru-RU" dirty="0"/>
              <a:t> с мочой. Содержание </a:t>
            </a:r>
            <a:r>
              <a:rPr lang="ru-RU" dirty="0" err="1"/>
              <a:t>пиридинолина</a:t>
            </a:r>
            <a:r>
              <a:rPr lang="ru-RU" dirty="0"/>
              <a:t> и </a:t>
            </a:r>
            <a:r>
              <a:rPr lang="ru-RU" dirty="0" err="1"/>
              <a:t>дезоксипиридинолина</a:t>
            </a:r>
            <a:r>
              <a:rPr lang="ru-RU" dirty="0"/>
              <a:t> в моче, которое определяют иммунохимическими методами, отражает интенсивность метаболизма костной ткани.</a:t>
            </a:r>
          </a:p>
        </p:txBody>
      </p:sp>
    </p:spTree>
    <p:extLst>
      <p:ext uri="{BB962C8B-B14F-4D97-AF65-F5344CB8AC3E}">
        <p14:creationId xmlns:p14="http://schemas.microsoft.com/office/powerpoint/2010/main" val="357050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365126"/>
            <a:ext cx="10134600" cy="75782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/>
              <a:t>Лечение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9200" y="1572126"/>
            <a:ext cx="10134600" cy="4604837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normAutofit fontScale="92500" lnSpcReduction="10000"/>
          </a:bodyPr>
          <a:lstStyle/>
          <a:p>
            <a:pPr algn="ctr"/>
            <a:r>
              <a:rPr lang="ru-RU" dirty="0"/>
              <a:t>Медикаментозное </a:t>
            </a:r>
            <a:r>
              <a:rPr lang="ru-RU" dirty="0" smtClean="0"/>
              <a:t>лечение</a:t>
            </a:r>
          </a:p>
          <a:p>
            <a:pPr marL="0" indent="0" algn="just">
              <a:buNone/>
            </a:pPr>
            <a:r>
              <a:rPr lang="ru-RU" dirty="0"/>
              <a:t>При легком течении болезни (имеются только симптомы поражения костей и суставов) назначают анальгетики и НПВС: аспирин, по 650 мг 3—5 раз в сутки, или ибупрофен, 1600—2400 мг/</a:t>
            </a:r>
            <a:r>
              <a:rPr lang="ru-RU" dirty="0" err="1"/>
              <a:t>сут</a:t>
            </a:r>
            <a:r>
              <a:rPr lang="ru-RU" dirty="0"/>
              <a:t>. </a:t>
            </a:r>
            <a:endParaRPr lang="ru-RU" dirty="0" smtClean="0"/>
          </a:p>
          <a:p>
            <a:pPr marL="0" indent="0" algn="just">
              <a:buNone/>
            </a:pPr>
            <a:r>
              <a:rPr lang="ru-RU" dirty="0" smtClean="0"/>
              <a:t>2</a:t>
            </a:r>
            <a:r>
              <a:rPr lang="ru-RU" dirty="0"/>
              <a:t>. При тяжелом течении болезни применяют </a:t>
            </a:r>
            <a:r>
              <a:rPr lang="ru-RU" dirty="0" err="1"/>
              <a:t>кальцитонин</a:t>
            </a:r>
            <a:r>
              <a:rPr lang="ru-RU" dirty="0"/>
              <a:t> и </a:t>
            </a:r>
            <a:r>
              <a:rPr lang="ru-RU" dirty="0" err="1"/>
              <a:t>дифосфонаты</a:t>
            </a:r>
            <a:r>
              <a:rPr lang="ru-RU" dirty="0"/>
              <a:t>. Эти средства подавляют резорбцию костной ткани и вызывают вторичное снижение активности остеобластов. Длительное лечение значительно облегчает симптомы сдавления нервов, но не позволяет добиться обратного развития костных деформаций. Эффективность лечения оценивают по клиническим проявлениям и по активности щелочной фосфатазы в сыворотке, которую измеряют каждые 1—2 мес. Каждые 6—12 </a:t>
            </a:r>
            <a:r>
              <a:rPr lang="ru-RU" dirty="0" err="1"/>
              <a:t>мес</a:t>
            </a:r>
            <a:r>
              <a:rPr lang="ru-RU" dirty="0"/>
              <a:t> проводят </a:t>
            </a:r>
            <a:r>
              <a:rPr lang="ru-RU" dirty="0" err="1"/>
              <a:t>сцинтиграфию</a:t>
            </a:r>
            <a:r>
              <a:rPr lang="ru-RU" dirty="0"/>
              <a:t> костей.</a:t>
            </a:r>
          </a:p>
        </p:txBody>
      </p:sp>
    </p:spTree>
    <p:extLst>
      <p:ext uri="{BB962C8B-B14F-4D97-AF65-F5344CB8AC3E}">
        <p14:creationId xmlns:p14="http://schemas.microsoft.com/office/powerpoint/2010/main" val="2296108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9200" y="753978"/>
            <a:ext cx="10134600" cy="5903495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rmAutofit fontScale="92500" lnSpcReduction="20000"/>
          </a:bodyPr>
          <a:lstStyle/>
          <a:p>
            <a:pPr algn="just"/>
            <a:r>
              <a:rPr lang="ru-RU" dirty="0" err="1"/>
              <a:t>Кальцитонин</a:t>
            </a:r>
            <a:r>
              <a:rPr lang="ru-RU" dirty="0"/>
              <a:t> назначают в дозе 100 </a:t>
            </a:r>
            <a:r>
              <a:rPr lang="ru-RU" dirty="0" err="1"/>
              <a:t>ед</a:t>
            </a:r>
            <a:r>
              <a:rPr lang="ru-RU" dirty="0"/>
              <a:t>/</a:t>
            </a:r>
            <a:r>
              <a:rPr lang="ru-RU" dirty="0" err="1"/>
              <a:t>сут</a:t>
            </a:r>
            <a:r>
              <a:rPr lang="ru-RU" dirty="0"/>
              <a:t> п/к. Перед лечением проводят кожную пробу с 1 </a:t>
            </a:r>
            <a:r>
              <a:rPr lang="ru-RU" dirty="0" err="1"/>
              <a:t>ед</a:t>
            </a:r>
            <a:r>
              <a:rPr lang="ru-RU" dirty="0"/>
              <a:t> препарата. Побочные эффекты </a:t>
            </a:r>
            <a:r>
              <a:rPr lang="ru-RU" dirty="0" err="1"/>
              <a:t>кальцитонина</a:t>
            </a:r>
            <a:r>
              <a:rPr lang="ru-RU" dirty="0"/>
              <a:t>: тошнота, металлический привкус во рту, гиперемия лица на протяжении 30 мин — 2 ч после инъекции; потеря аппетита. Обычно эти эффекты не настолько тяжелы, чтобы прекратить лечение. Можно использовать препараты </a:t>
            </a:r>
            <a:r>
              <a:rPr lang="ru-RU" dirty="0" err="1"/>
              <a:t>кальцитонина</a:t>
            </a:r>
            <a:r>
              <a:rPr lang="ru-RU" dirty="0"/>
              <a:t> в виде аэрозолей для </a:t>
            </a:r>
            <a:r>
              <a:rPr lang="ru-RU" dirty="0" err="1"/>
              <a:t>интраназального</a:t>
            </a:r>
            <a:r>
              <a:rPr lang="ru-RU" dirty="0"/>
              <a:t> введения. В этом случае доза должна составлять 200 </a:t>
            </a:r>
            <a:r>
              <a:rPr lang="ru-RU" dirty="0" err="1"/>
              <a:t>ед</a:t>
            </a:r>
            <a:r>
              <a:rPr lang="ru-RU" dirty="0"/>
              <a:t>/</a:t>
            </a:r>
            <a:r>
              <a:rPr lang="ru-RU" dirty="0" err="1"/>
              <a:t>сут</a:t>
            </a:r>
            <a:r>
              <a:rPr lang="ru-RU" dirty="0"/>
              <a:t>. </a:t>
            </a:r>
            <a:endParaRPr lang="ru-RU" dirty="0" smtClean="0"/>
          </a:p>
          <a:p>
            <a:pPr algn="just"/>
            <a:r>
              <a:rPr lang="ru-RU" dirty="0" err="1" smtClean="0"/>
              <a:t>Дифосфонаты</a:t>
            </a:r>
            <a:r>
              <a:rPr lang="ru-RU" dirty="0"/>
              <a:t>. В последнее время для лечения болезни </a:t>
            </a:r>
            <a:r>
              <a:rPr lang="ru-RU" dirty="0" err="1"/>
              <a:t>Педжета</a:t>
            </a:r>
            <a:r>
              <a:rPr lang="ru-RU" dirty="0"/>
              <a:t> используют </a:t>
            </a:r>
            <a:r>
              <a:rPr lang="ru-RU" dirty="0" err="1"/>
              <a:t>дифосфонаты</a:t>
            </a:r>
            <a:r>
              <a:rPr lang="ru-RU" dirty="0"/>
              <a:t> второго поколения — производные </a:t>
            </a:r>
            <a:r>
              <a:rPr lang="ru-RU" dirty="0" err="1"/>
              <a:t>памидроновой</a:t>
            </a:r>
            <a:r>
              <a:rPr lang="ru-RU" dirty="0"/>
              <a:t>, </a:t>
            </a:r>
            <a:r>
              <a:rPr lang="ru-RU" dirty="0" err="1"/>
              <a:t>алендроновой</a:t>
            </a:r>
            <a:r>
              <a:rPr lang="ru-RU" dirty="0"/>
              <a:t> и </a:t>
            </a:r>
            <a:r>
              <a:rPr lang="ru-RU" dirty="0" err="1"/>
              <a:t>тилудроновой</a:t>
            </a:r>
            <a:r>
              <a:rPr lang="ru-RU" dirty="0"/>
              <a:t> кислот. Эти препараты более активны (например, </a:t>
            </a:r>
            <a:r>
              <a:rPr lang="ru-RU" dirty="0" err="1"/>
              <a:t>алендронат</a:t>
            </a:r>
            <a:r>
              <a:rPr lang="ru-RU" dirty="0"/>
              <a:t> 305 натрия в 700 раз активнее </a:t>
            </a:r>
            <a:r>
              <a:rPr lang="ru-RU" dirty="0" err="1"/>
              <a:t>этидроната</a:t>
            </a:r>
            <a:r>
              <a:rPr lang="ru-RU" dirty="0"/>
              <a:t> натрия) и не нарушают минерализацию кости. В США разрешены к применению </a:t>
            </a:r>
            <a:r>
              <a:rPr lang="ru-RU" dirty="0" err="1"/>
              <a:t>памидронат</a:t>
            </a:r>
            <a:r>
              <a:rPr lang="ru-RU" dirty="0"/>
              <a:t> натрия для в/в введения и </a:t>
            </a:r>
            <a:r>
              <a:rPr lang="ru-RU" dirty="0" err="1"/>
              <a:t>алендронат</a:t>
            </a:r>
            <a:r>
              <a:rPr lang="ru-RU" dirty="0"/>
              <a:t> натрия для приема внутрь. В Европе применяют и другие </a:t>
            </a:r>
            <a:r>
              <a:rPr lang="ru-RU" dirty="0" err="1"/>
              <a:t>дифосфонаты</a:t>
            </a:r>
            <a:r>
              <a:rPr lang="ru-RU" dirty="0"/>
              <a:t>. Для лечения болезни </a:t>
            </a:r>
            <a:r>
              <a:rPr lang="ru-RU" dirty="0" err="1"/>
              <a:t>Педжета</a:t>
            </a:r>
            <a:r>
              <a:rPr lang="ru-RU" dirty="0"/>
              <a:t> назначают 40 мг/</a:t>
            </a:r>
            <a:r>
              <a:rPr lang="ru-RU" dirty="0" err="1"/>
              <a:t>сут</a:t>
            </a:r>
            <a:r>
              <a:rPr lang="ru-RU" dirty="0"/>
              <a:t> </a:t>
            </a:r>
            <a:r>
              <a:rPr lang="ru-RU" dirty="0" err="1"/>
              <a:t>алендроната</a:t>
            </a:r>
            <a:r>
              <a:rPr lang="ru-RU" dirty="0"/>
              <a:t> натрия внутрь; курс лечения составляет 6 мес. </a:t>
            </a:r>
            <a:endParaRPr lang="ru-RU" dirty="0" smtClean="0"/>
          </a:p>
          <a:p>
            <a:pPr algn="just"/>
            <a:r>
              <a:rPr lang="ru-RU" dirty="0"/>
              <a:t>Комбинированная терапия</a:t>
            </a:r>
          </a:p>
        </p:txBody>
      </p:sp>
    </p:spTree>
    <p:extLst>
      <p:ext uri="{BB962C8B-B14F-4D97-AF65-F5344CB8AC3E}">
        <p14:creationId xmlns:p14="http://schemas.microsoft.com/office/powerpoint/2010/main" val="1844298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9200" y="1472698"/>
            <a:ext cx="10134600" cy="4351338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just"/>
            <a:r>
              <a:rPr lang="ru-RU" dirty="0"/>
              <a:t>Хирургическое лечение. При тяжелых поражениях тазобедренных и коленных суставов, не поддающихся лечению </a:t>
            </a:r>
            <a:r>
              <a:rPr lang="ru-RU" dirty="0" err="1"/>
              <a:t>кальцитонином</a:t>
            </a:r>
            <a:r>
              <a:rPr lang="ru-RU" dirty="0"/>
              <a:t> и </a:t>
            </a:r>
            <a:r>
              <a:rPr lang="ru-RU" dirty="0" err="1"/>
              <a:t>дифосфонатами</a:t>
            </a:r>
            <a:r>
              <a:rPr lang="ru-RU" dirty="0"/>
              <a:t>, показано протезирование этих суставов. При сильном искривлении большеберцовых костей иногда прибегают к остеотомии. </a:t>
            </a:r>
          </a:p>
        </p:txBody>
      </p:sp>
    </p:spTree>
    <p:extLst>
      <p:ext uri="{BB962C8B-B14F-4D97-AF65-F5344CB8AC3E}">
        <p14:creationId xmlns:p14="http://schemas.microsoft.com/office/powerpoint/2010/main" val="414800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4532" y="124494"/>
            <a:ext cx="10134600" cy="597401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ЛИТЕРАТУРА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1053" y="1090863"/>
            <a:ext cx="11261558" cy="50861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normAutofit fontScale="62500" lnSpcReduction="20000"/>
          </a:bodyPr>
          <a:lstStyle/>
          <a:p>
            <a:pPr marL="514350" indent="-514350" algn="just">
              <a:buAutoNum type="arabicPeriod"/>
            </a:pPr>
            <a:r>
              <a:rPr lang="en-US" dirty="0" smtClean="0"/>
              <a:t>Blake </a:t>
            </a:r>
            <a:r>
              <a:rPr lang="en-US" dirty="0"/>
              <a:t>GM, et al. Vertebral </a:t>
            </a:r>
            <a:r>
              <a:rPr lang="en-US" dirty="0" err="1"/>
              <a:t>morphometry</a:t>
            </a:r>
            <a:r>
              <a:rPr lang="en-US" dirty="0"/>
              <a:t> studies using dual-energy x-ray absorptiometry. </a:t>
            </a:r>
            <a:r>
              <a:rPr lang="en-US" dirty="0" err="1"/>
              <a:t>Semin</a:t>
            </a:r>
            <a:r>
              <a:rPr lang="en-US" dirty="0"/>
              <a:t> </a:t>
            </a:r>
            <a:r>
              <a:rPr lang="en-US" dirty="0" err="1"/>
              <a:t>Nucl</a:t>
            </a:r>
            <a:r>
              <a:rPr lang="en-US" dirty="0"/>
              <a:t> Med 27:276, 1997. </a:t>
            </a:r>
            <a:endParaRPr lang="ru-RU" dirty="0" smtClean="0"/>
          </a:p>
          <a:p>
            <a:pPr marL="514350" indent="-514350" algn="just">
              <a:buAutoNum type="arabicPeriod"/>
            </a:pPr>
            <a:r>
              <a:rPr lang="en-US" dirty="0" smtClean="0"/>
              <a:t>Bone </a:t>
            </a:r>
            <a:r>
              <a:rPr lang="en-US" dirty="0"/>
              <a:t>HG, </a:t>
            </a:r>
            <a:r>
              <a:rPr lang="en-US" dirty="0" err="1"/>
              <a:t>Kleerekoper</a:t>
            </a:r>
            <a:r>
              <a:rPr lang="en-US" dirty="0"/>
              <a:t> M. Clinical review 39: Paget's disease of bone. J </a:t>
            </a:r>
            <a:r>
              <a:rPr lang="en-US" dirty="0" err="1"/>
              <a:t>Clin</a:t>
            </a:r>
            <a:r>
              <a:rPr lang="en-US" dirty="0"/>
              <a:t> </a:t>
            </a:r>
            <a:r>
              <a:rPr lang="en-US" dirty="0" err="1"/>
              <a:t>Endocrinol</a:t>
            </a:r>
            <a:r>
              <a:rPr lang="en-US" dirty="0"/>
              <a:t> </a:t>
            </a:r>
            <a:r>
              <a:rPr lang="en-US" dirty="0" err="1"/>
              <a:t>Metab</a:t>
            </a:r>
            <a:r>
              <a:rPr lang="en-US" dirty="0"/>
              <a:t> 75:1179, 1992. </a:t>
            </a:r>
            <a:endParaRPr lang="ru-RU" dirty="0" smtClean="0"/>
          </a:p>
          <a:p>
            <a:pPr marL="514350" indent="-514350" algn="just">
              <a:buAutoNum type="arabicPeriod"/>
            </a:pPr>
            <a:r>
              <a:rPr lang="en-US" dirty="0" err="1" smtClean="0"/>
              <a:t>hines</a:t>
            </a:r>
            <a:r>
              <a:rPr lang="en-US" dirty="0" smtClean="0"/>
              <a:t> </a:t>
            </a:r>
            <a:r>
              <a:rPr lang="en-US" dirty="0"/>
              <a:t>A, </a:t>
            </a:r>
            <a:r>
              <a:rPr lang="en-US" dirty="0" err="1"/>
              <a:t>Pacifici</a:t>
            </a:r>
            <a:r>
              <a:rPr lang="en-US" dirty="0"/>
              <a:t> R. </a:t>
            </a:r>
            <a:r>
              <a:rPr lang="en-US" dirty="0" err="1"/>
              <a:t>Antiacid</a:t>
            </a:r>
            <a:r>
              <a:rPr lang="en-US" dirty="0"/>
              <a:t> and </a:t>
            </a:r>
            <a:r>
              <a:rPr lang="en-US" dirty="0" err="1"/>
              <a:t>sucralfate</a:t>
            </a:r>
            <a:r>
              <a:rPr lang="en-US" dirty="0"/>
              <a:t>-induced </a:t>
            </a:r>
            <a:r>
              <a:rPr lang="en-US" dirty="0" err="1"/>
              <a:t>hypophosphatemic</a:t>
            </a:r>
            <a:r>
              <a:rPr lang="en-US" dirty="0"/>
              <a:t> </a:t>
            </a:r>
            <a:r>
              <a:rPr lang="en-US" dirty="0" err="1"/>
              <a:t>osteomalacia</a:t>
            </a:r>
            <a:r>
              <a:rPr lang="en-US" dirty="0"/>
              <a:t>: A case report and review of the literature. </a:t>
            </a:r>
            <a:r>
              <a:rPr lang="en-US" dirty="0" err="1"/>
              <a:t>Calcif</a:t>
            </a:r>
            <a:r>
              <a:rPr lang="en-US" dirty="0"/>
              <a:t> Tissue </a:t>
            </a:r>
            <a:r>
              <a:rPr lang="en-US" dirty="0" err="1"/>
              <a:t>Int</a:t>
            </a:r>
            <a:r>
              <a:rPr lang="en-US" dirty="0"/>
              <a:t> 47:291, 1990. </a:t>
            </a:r>
            <a:endParaRPr lang="ru-RU" dirty="0" smtClean="0"/>
          </a:p>
          <a:p>
            <a:pPr marL="514350" indent="-514350" algn="just">
              <a:buAutoNum type="arabicPeriod"/>
            </a:pPr>
            <a:r>
              <a:rPr lang="en-US" dirty="0" smtClean="0"/>
              <a:t>Christiansen </a:t>
            </a:r>
            <a:r>
              <a:rPr lang="en-US" dirty="0"/>
              <a:t>C, Riis BJ. 17 beta-estradiol and continuous </a:t>
            </a:r>
            <a:r>
              <a:rPr lang="en-US" dirty="0" err="1"/>
              <a:t>norethisterone</a:t>
            </a:r>
            <a:r>
              <a:rPr lang="en-US" dirty="0"/>
              <a:t>: A unique treatment for established osteoporosis in elderly women. J </a:t>
            </a:r>
            <a:r>
              <a:rPr lang="en-US" dirty="0" err="1"/>
              <a:t>Clin</a:t>
            </a:r>
            <a:r>
              <a:rPr lang="en-US" dirty="0"/>
              <a:t> </a:t>
            </a:r>
            <a:r>
              <a:rPr lang="en-US" dirty="0" err="1"/>
              <a:t>Endocrinol</a:t>
            </a:r>
            <a:r>
              <a:rPr lang="en-US" dirty="0"/>
              <a:t> </a:t>
            </a:r>
            <a:r>
              <a:rPr lang="en-US" dirty="0" err="1"/>
              <a:t>Metab</a:t>
            </a:r>
            <a:r>
              <a:rPr lang="en-US" dirty="0"/>
              <a:t> 71:836, 1990. </a:t>
            </a:r>
            <a:endParaRPr lang="ru-RU" dirty="0" smtClean="0"/>
          </a:p>
          <a:p>
            <a:pPr marL="514350" indent="-514350" algn="just">
              <a:buAutoNum type="arabicPeriod"/>
            </a:pPr>
            <a:r>
              <a:rPr lang="en-US" dirty="0" err="1" smtClean="0"/>
              <a:t>Delmez</a:t>
            </a:r>
            <a:r>
              <a:rPr lang="en-US" dirty="0" smtClean="0"/>
              <a:t> </a:t>
            </a:r>
            <a:r>
              <a:rPr lang="en-US" dirty="0"/>
              <a:t>JA, </a:t>
            </a:r>
            <a:r>
              <a:rPr lang="en-US" dirty="0" err="1"/>
              <a:t>Slatopolsky</a:t>
            </a:r>
            <a:r>
              <a:rPr lang="en-US" dirty="0"/>
              <a:t> E. Recent advances in the pathogenesis and therapy of uremic secondary hyperparathyroidism. J </a:t>
            </a:r>
            <a:r>
              <a:rPr lang="en-US" dirty="0" err="1"/>
              <a:t>Clin</a:t>
            </a:r>
            <a:r>
              <a:rPr lang="en-US" dirty="0"/>
              <a:t> </a:t>
            </a:r>
            <a:r>
              <a:rPr lang="en-US" dirty="0" err="1"/>
              <a:t>Endocrinol</a:t>
            </a:r>
            <a:r>
              <a:rPr lang="en-US" dirty="0"/>
              <a:t> </a:t>
            </a:r>
            <a:r>
              <a:rPr lang="en-US" dirty="0" err="1"/>
              <a:t>Metab</a:t>
            </a:r>
            <a:r>
              <a:rPr lang="en-US" dirty="0"/>
              <a:t> 72;735, 1991. </a:t>
            </a:r>
            <a:endParaRPr lang="ru-RU" dirty="0" smtClean="0"/>
          </a:p>
          <a:p>
            <a:pPr marL="514350" indent="-514350" algn="just">
              <a:buAutoNum type="arabicPeriod"/>
            </a:pPr>
            <a:r>
              <a:rPr lang="en-US" dirty="0" err="1" smtClean="0"/>
              <a:t>Delvin</a:t>
            </a:r>
            <a:r>
              <a:rPr lang="en-US" dirty="0" smtClean="0"/>
              <a:t> </a:t>
            </a:r>
            <a:r>
              <a:rPr lang="en-US" dirty="0"/>
              <a:t>EE, et al. Vitamin D dependency: Replacement therapy with </a:t>
            </a:r>
            <a:r>
              <a:rPr lang="en-US" dirty="0" err="1"/>
              <a:t>calcitriol</a:t>
            </a:r>
            <a:r>
              <a:rPr lang="en-US" dirty="0"/>
              <a:t>. J </a:t>
            </a:r>
            <a:r>
              <a:rPr lang="en-US" dirty="0" err="1"/>
              <a:t>Pediatr</a:t>
            </a:r>
            <a:r>
              <a:rPr lang="en-US" dirty="0"/>
              <a:t> 99:26, 1981. </a:t>
            </a:r>
            <a:endParaRPr lang="ru-RU" dirty="0" smtClean="0"/>
          </a:p>
          <a:p>
            <a:pPr marL="514350" indent="-514350" algn="just">
              <a:buAutoNum type="arabicPeriod"/>
            </a:pPr>
            <a:r>
              <a:rPr lang="en-US" dirty="0" smtClean="0"/>
              <a:t>Gluer </a:t>
            </a:r>
            <a:r>
              <a:rPr lang="en-US" dirty="0"/>
              <a:t>CC. Quantitative ultrasound techniques for the assessment of osteoporosis: expert agreement on current status. The International Quantitative Ultrasound Consensus Group. J Bone Miner Res 12:1280, 1997. </a:t>
            </a:r>
            <a:endParaRPr lang="ru-RU" dirty="0" smtClean="0"/>
          </a:p>
          <a:p>
            <a:pPr marL="514350" indent="-514350" algn="just">
              <a:buAutoNum type="arabicPeriod"/>
            </a:pPr>
            <a:r>
              <a:rPr lang="en-US" dirty="0" smtClean="0"/>
              <a:t>Hahn </a:t>
            </a:r>
            <a:r>
              <a:rPr lang="en-US" dirty="0"/>
              <a:t>TJ. Drug-induced disorders of vitamin D and mineral metabolism. </a:t>
            </a:r>
            <a:r>
              <a:rPr lang="en-US" dirty="0" err="1"/>
              <a:t>Clin</a:t>
            </a:r>
            <a:r>
              <a:rPr lang="en-US" dirty="0"/>
              <a:t> </a:t>
            </a:r>
            <a:r>
              <a:rPr lang="en-US" dirty="0" err="1"/>
              <a:t>Endocrinol</a:t>
            </a:r>
            <a:r>
              <a:rPr lang="en-US" dirty="0"/>
              <a:t> </a:t>
            </a:r>
            <a:r>
              <a:rPr lang="en-US" dirty="0" err="1"/>
              <a:t>Metab</a:t>
            </a:r>
            <a:r>
              <a:rPr lang="en-US" dirty="0"/>
              <a:t> 9:107, 1980. </a:t>
            </a:r>
            <a:endParaRPr lang="ru-RU" dirty="0" smtClean="0"/>
          </a:p>
          <a:p>
            <a:pPr marL="514350" indent="-514350" algn="just">
              <a:buAutoNum type="arabicPeriod"/>
            </a:pPr>
            <a:r>
              <a:rPr lang="en-US" dirty="0" err="1" smtClean="0"/>
              <a:t>Liberman</a:t>
            </a:r>
            <a:r>
              <a:rPr lang="en-US" dirty="0" smtClean="0"/>
              <a:t> </a:t>
            </a:r>
            <a:r>
              <a:rPr lang="en-US" dirty="0"/>
              <a:t>UA, et al. Resistance to 1,25-dihydroxyvitamin D: Association with </a:t>
            </a:r>
            <a:r>
              <a:rPr lang="en-US" dirty="0" err="1"/>
              <a:t>heterogenous</a:t>
            </a:r>
            <a:r>
              <a:rPr lang="en-US" dirty="0"/>
              <a:t> defects in cultured skin fibroblasts. J </a:t>
            </a:r>
            <a:r>
              <a:rPr lang="en-US" dirty="0" err="1"/>
              <a:t>Clin</a:t>
            </a:r>
            <a:r>
              <a:rPr lang="en-US" dirty="0"/>
              <a:t> Invest 71:192, 1983. </a:t>
            </a:r>
            <a:endParaRPr lang="ru-RU" dirty="0" smtClean="0"/>
          </a:p>
          <a:p>
            <a:pPr marL="514350" indent="-514350" algn="just">
              <a:buAutoNum type="arabicPeriod"/>
            </a:pPr>
            <a:r>
              <a:rPr lang="en-US" dirty="0" err="1" smtClean="0"/>
              <a:t>Ljunghall</a:t>
            </a:r>
            <a:r>
              <a:rPr lang="en-US" dirty="0" smtClean="0"/>
              <a:t> </a:t>
            </a:r>
            <a:r>
              <a:rPr lang="en-US" dirty="0"/>
              <a:t>S, et al. Synthetic human calcitonin in postmenopausal osteoporosis: A </a:t>
            </a:r>
            <a:r>
              <a:rPr lang="en-US" dirty="0" err="1"/>
              <a:t>placebocontrolled</a:t>
            </a:r>
            <a:r>
              <a:rPr lang="en-US" dirty="0"/>
              <a:t>, double-blind study. </a:t>
            </a:r>
            <a:r>
              <a:rPr lang="en-US" dirty="0" err="1"/>
              <a:t>Calcif</a:t>
            </a:r>
            <a:r>
              <a:rPr lang="en-US" dirty="0"/>
              <a:t> Tissue </a:t>
            </a:r>
            <a:r>
              <a:rPr lang="en-US" dirty="0" err="1"/>
              <a:t>Int</a:t>
            </a:r>
            <a:r>
              <a:rPr lang="en-US" dirty="0"/>
              <a:t> 49:17, 1991.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0583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7989" y="2659146"/>
            <a:ext cx="10515600" cy="132556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/>
              <a:t>СПАСИБО ЗА ВНИМАНИЕ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1159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6">
  <a:themeElements>
    <a:clrScheme name="Синий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6" id="{3C482FA2-0AC5-4ED8-BF43-7A7DB0CB309F}" vid="{FB0FD127-721F-4EF2-B4EC-61DC98C61F1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Тема6</Template>
  <TotalTime>459</TotalTime>
  <Words>4481</Words>
  <Application>Microsoft Office PowerPoint</Application>
  <PresentationFormat>Широкоэкранный</PresentationFormat>
  <Paragraphs>274</Paragraphs>
  <Slides>70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70</vt:i4>
      </vt:variant>
    </vt:vector>
  </HeadingPairs>
  <TitlesOfParts>
    <vt:vector size="74" baseType="lpstr">
      <vt:lpstr>Arial</vt:lpstr>
      <vt:lpstr>Calibri</vt:lpstr>
      <vt:lpstr>Calibri Light</vt:lpstr>
      <vt:lpstr>Тема6</vt:lpstr>
      <vt:lpstr>Lecture №5:Disorders of mineral metabolism.</vt:lpstr>
      <vt:lpstr>План лекции </vt:lpstr>
      <vt:lpstr>Гиперкальциемия </vt:lpstr>
      <vt:lpstr>Презентация PowerPoint</vt:lpstr>
      <vt:lpstr>Клинические проявления</vt:lpstr>
      <vt:lpstr>Презентация PowerPoint</vt:lpstr>
      <vt:lpstr>Первичный гиперпаратиреоз. Это самая частая причина гиперкальциемии. </vt:lpstr>
      <vt:lpstr>Патогенез</vt:lpstr>
      <vt:lpstr>Клиническая картина </vt:lpstr>
      <vt:lpstr>Презентация PowerPoint</vt:lpstr>
      <vt:lpstr>Лабораторная диагностика</vt:lpstr>
      <vt:lpstr>Презентация PowerPoint</vt:lpstr>
      <vt:lpstr>Уровень ПТГ</vt:lpstr>
      <vt:lpstr>Презентация PowerPoint</vt:lpstr>
      <vt:lpstr>Презентация PowerPoint</vt:lpstr>
      <vt:lpstr>Лечение</vt:lpstr>
      <vt:lpstr>Радикальное лечение — удаление всех паращитовидных желез с немедленной аутотрансплантацией части измельченной паратиреоидной ткани в мышцы предплечья. Паратиреоэктомия приводит к излечению в 90—95% случаев. У большинства больных в 1—2-е сутки после операции наблюдается бессимптомная гипокальциемия.                                                                         </vt:lpstr>
      <vt:lpstr>Медикаментозное лечение назначают после безуспешной операции, при противопоказаниях к операции или отказе больного от операции. </vt:lpstr>
      <vt:lpstr>Гиперкальциемия, обусловленная дефектами рецепторов Ca2+ </vt:lpstr>
      <vt:lpstr>Лабораторная диагностика</vt:lpstr>
      <vt:lpstr>Лечение</vt:lpstr>
      <vt:lpstr>Паранеопластическая гиперкальциемия</vt:lpstr>
      <vt:lpstr>Классификация </vt:lpstr>
      <vt:lpstr>Лечение.</vt:lpstr>
      <vt:lpstr>Гипервитаминоз D</vt:lpstr>
      <vt:lpstr>Лечение</vt:lpstr>
      <vt:lpstr>Медикаментозное лечение гиперкальциемии</vt:lpstr>
      <vt:lpstr>Способы лечения</vt:lpstr>
      <vt:lpstr>2. Усиление экскреции кальция с мочой</vt:lpstr>
      <vt:lpstr>Гиперкальциемический криз.</vt:lpstr>
      <vt:lpstr>Лечение</vt:lpstr>
      <vt:lpstr>Гипокальциемия</vt:lpstr>
      <vt:lpstr>Гипопаратиреоз</vt:lpstr>
      <vt:lpstr>Послеоперационный гипопаратиреоз</vt:lpstr>
      <vt:lpstr>Идиопатический гипопаратиреоз.</vt:lpstr>
      <vt:lpstr>Врожденная дисгенезия паращитовидных желез</vt:lpstr>
      <vt:lpstr>Другие формы гипопаратиреоза </vt:lpstr>
      <vt:lpstr>Синдромы резистентности к ПТГ. </vt:lpstr>
      <vt:lpstr>Презентация PowerPoint</vt:lpstr>
      <vt:lpstr>Псевдогипопаратиреоз типа Ia</vt:lpstr>
      <vt:lpstr>Псевдопсевдогипопаратиреоз.</vt:lpstr>
      <vt:lpstr>Псевдогипопаратиреоз типа Ib</vt:lpstr>
      <vt:lpstr>Псевдогипопаратиреоз типа Ic</vt:lpstr>
      <vt:lpstr>Псевдогипопаратиреоз типа II</vt:lpstr>
      <vt:lpstr>Презентация PowerPoint</vt:lpstr>
      <vt:lpstr>Характеристика препаратов кальция </vt:lpstr>
      <vt:lpstr>Метаболические болезни костей </vt:lpstr>
      <vt:lpstr>Презентация PowerPoint</vt:lpstr>
      <vt:lpstr>Остеопения</vt:lpstr>
      <vt:lpstr>Обследование</vt:lpstr>
      <vt:lpstr>Обследование</vt:lpstr>
      <vt:lpstr>Остеопороз</vt:lpstr>
      <vt:lpstr>Постклимактерический остеопороз. </vt:lpstr>
      <vt:lpstr>Лечение подтвержденного остеопороза.</vt:lpstr>
      <vt:lpstr>Стероидный остеопороз. </vt:lpstr>
      <vt:lpstr>Презентация PowerPoint</vt:lpstr>
      <vt:lpstr>Остеомаляция и рахит</vt:lpstr>
      <vt:lpstr>Первостепенные задачи — лечение основного заболевания и нормализация всасывания жиров.</vt:lpstr>
      <vt:lpstr>Нарушения метаболизма витамина D</vt:lpstr>
      <vt:lpstr>Гипофосфатемия</vt:lpstr>
      <vt:lpstr>Лечение</vt:lpstr>
      <vt:lpstr>Гипофосфатемия X-сцепленный гипофосфатемический рахит</vt:lpstr>
      <vt:lpstr>Болезнь Педжета (деформирующий остоз)</vt:lpstr>
      <vt:lpstr>Диагностика</vt:lpstr>
      <vt:lpstr>Лабораторные исследования</vt:lpstr>
      <vt:lpstr>Лечение</vt:lpstr>
      <vt:lpstr>Презентация PowerPoint</vt:lpstr>
      <vt:lpstr>Презентация PowerPoint</vt:lpstr>
      <vt:lpstr>ЛИТЕРАТУРА</vt:lpstr>
      <vt:lpstr>СПАСИБО ЗА ВНИМАНИЕ</vt:lpstr>
    </vt:vector>
  </TitlesOfParts>
  <Company>rg-adguard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Rayyona</dc:creator>
  <cp:lastModifiedBy>Rayyona</cp:lastModifiedBy>
  <cp:revision>29</cp:revision>
  <dcterms:created xsi:type="dcterms:W3CDTF">2022-04-14T00:11:14Z</dcterms:created>
  <dcterms:modified xsi:type="dcterms:W3CDTF">2022-04-17T14:59:54Z</dcterms:modified>
</cp:coreProperties>
</file>