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316" r:id="rId4"/>
    <p:sldId id="317" r:id="rId5"/>
    <p:sldId id="318" r:id="rId6"/>
    <p:sldId id="319" r:id="rId7"/>
    <p:sldId id="320" r:id="rId8"/>
    <p:sldId id="321" r:id="rId9"/>
    <p:sldId id="322" r:id="rId10"/>
    <p:sldId id="323" r:id="rId11"/>
    <p:sldId id="324" r:id="rId12"/>
    <p:sldId id="325" r:id="rId13"/>
    <p:sldId id="326"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 id="340" r:id="rId27"/>
    <p:sldId id="341" r:id="rId28"/>
    <p:sldId id="342" r:id="rId29"/>
    <p:sldId id="343" r:id="rId30"/>
    <p:sldId id="344" r:id="rId31"/>
    <p:sldId id="345" r:id="rId32"/>
    <p:sldId id="346" r:id="rId33"/>
    <p:sldId id="369" r:id="rId34"/>
    <p:sldId id="347" r:id="rId35"/>
    <p:sldId id="348" r:id="rId36"/>
    <p:sldId id="349" r:id="rId37"/>
    <p:sldId id="350" r:id="rId38"/>
    <p:sldId id="351" r:id="rId39"/>
    <p:sldId id="352" r:id="rId40"/>
    <p:sldId id="353" r:id="rId41"/>
    <p:sldId id="354" r:id="rId42"/>
    <p:sldId id="355" r:id="rId43"/>
    <p:sldId id="356" r:id="rId44"/>
    <p:sldId id="357" r:id="rId45"/>
    <p:sldId id="358" r:id="rId46"/>
    <p:sldId id="359" r:id="rId47"/>
    <p:sldId id="360" r:id="rId48"/>
    <p:sldId id="361" r:id="rId49"/>
    <p:sldId id="362" r:id="rId50"/>
    <p:sldId id="363" r:id="rId51"/>
    <p:sldId id="364" r:id="rId52"/>
    <p:sldId id="365" r:id="rId53"/>
    <p:sldId id="366" r:id="rId54"/>
    <p:sldId id="367" r:id="rId55"/>
    <p:sldId id="368" r:id="rId56"/>
    <p:sldId id="375" r:id="rId57"/>
    <p:sldId id="370" r:id="rId58"/>
    <p:sldId id="371" r:id="rId59"/>
    <p:sldId id="372" r:id="rId60"/>
    <p:sldId id="373" r:id="rId61"/>
    <p:sldId id="374" r:id="rId62"/>
    <p:sldId id="377" r:id="rId63"/>
    <p:sldId id="378" r:id="rId64"/>
    <p:sldId id="376" r:id="rId6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80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5">
  <dgm:title val=""/>
  <dgm:desc val=""/>
  <dgm:catLst>
    <dgm:cat type="accent2" pri="11500"/>
  </dgm:catLst>
  <dgm:styleLbl name="node0">
    <dgm:fillClrLst meth="cycle">
      <a:schemeClr val="accent2">
        <a:alpha val="80000"/>
      </a:schemeClr>
    </dgm:fillClrLst>
    <dgm:linClrLst meth="repeat">
      <a:schemeClr val="lt1"/>
    </dgm:linClrLst>
    <dgm:effectClrLst/>
    <dgm:txLinClrLst/>
    <dgm:txFillClrLst/>
    <dgm:txEffectClrLst/>
  </dgm:styleLbl>
  <dgm:styleLbl name="node1">
    <dgm:fillClrLst>
      <a:schemeClr val="accent2">
        <a:alpha val="90000"/>
      </a:schemeClr>
      <a:schemeClr val="accent2">
        <a:alpha val="50000"/>
      </a:schemeClr>
    </dgm:fillClrLst>
    <dgm:linClrLst meth="repeat">
      <a:schemeClr val="lt1"/>
    </dgm:linClrLst>
    <dgm:effectClrLst/>
    <dgm:txLinClrLst/>
    <dgm:txFillClrLst/>
    <dgm:txEffectClrLst/>
  </dgm:styleLbl>
  <dgm:styleLbl name="alignNode1">
    <dgm:fillClrLst>
      <a:schemeClr val="accent2">
        <a:alpha val="90000"/>
      </a:schemeClr>
      <a:schemeClr val="accent2">
        <a:alpha val="50000"/>
      </a:schemeClr>
    </dgm:fillClrLst>
    <dgm:linClrLst>
      <a:schemeClr val="accent2">
        <a:alpha val="90000"/>
      </a:schemeClr>
      <a:schemeClr val="accent2">
        <a:alpha val="50000"/>
      </a:schemeClr>
    </dgm:linClrLst>
    <dgm:effectClrLst/>
    <dgm:txLinClrLst/>
    <dgm:txFillClrLst/>
    <dgm:txEffectClrLst/>
  </dgm:styleLbl>
  <dgm:styleLbl name="lnNode1">
    <dgm:fillClrLst>
      <a:schemeClr val="accent2">
        <a:shade val="90000"/>
      </a:schemeClr>
      <a:schemeClr val="accent2">
        <a:alpha val="50000"/>
        <a:tint val="5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alpha val="20000"/>
      </a:schemeClr>
    </dgm:fillClrLst>
    <dgm:linClrLst meth="repeat">
      <a:schemeClr val="lt1"/>
    </dgm:linClrLst>
    <dgm:effectClrLst/>
    <dgm:txLinClrLst/>
    <dgm:txFillClrLst/>
    <dgm:txEffectClrLst/>
  </dgm:styleLbl>
  <dgm:styleLbl name="node2">
    <dgm:fillClrLst>
      <a:schemeClr val="accent2">
        <a:alpha val="70000"/>
      </a:schemeClr>
    </dgm:fillClrLst>
    <dgm:linClrLst meth="repeat">
      <a:schemeClr val="lt1"/>
    </dgm:linClrLst>
    <dgm:effectClrLst/>
    <dgm:txLinClrLst/>
    <dgm:txFillClrLst/>
    <dgm:txEffectClrLst/>
  </dgm:styleLbl>
  <dgm:styleLbl name="node3">
    <dgm:fillClrLst>
      <a:schemeClr val="accent2">
        <a:alpha val="50000"/>
      </a:schemeClr>
    </dgm:fillClrLst>
    <dgm:linClrLst meth="repeat">
      <a:schemeClr val="lt1"/>
    </dgm:linClrLst>
    <dgm:effectClrLst/>
    <dgm:txLinClrLst/>
    <dgm:txFillClrLst/>
    <dgm:txEffectClrLst/>
  </dgm:styleLbl>
  <dgm:styleLbl name="node4">
    <dgm:fillClrLst>
      <a:schemeClr val="accent2">
        <a:alpha val="30000"/>
      </a:schemeClr>
    </dgm:fillClrLst>
    <dgm:linClrLst meth="repeat">
      <a:schemeClr val="lt1"/>
    </dgm:linClrLst>
    <dgm:effectClrLst/>
    <dgm:txLinClrLst/>
    <dgm:txFillClrLst/>
    <dgm:txEffectClrLst/>
  </dgm:styleLbl>
  <dgm:styleLbl name="fgImgPlace1">
    <dgm:fillClrLst>
      <a:schemeClr val="accent2">
        <a:tint val="50000"/>
        <a:alpha val="90000"/>
      </a:schemeClr>
      <a:schemeClr val="accent2">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f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bgSibTrans2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dgm:txEffectClrLst/>
  </dgm:styleLbl>
  <dgm:styleLbl name="sibTrans1D1">
    <dgm:fillClrLst>
      <a:schemeClr val="accent2">
        <a:shade val="90000"/>
      </a:schemeClr>
      <a:schemeClr val="accent2">
        <a:tint val="50000"/>
      </a:schemeClr>
    </dgm:fillClrLst>
    <dgm:linClrLst>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alpha val="90000"/>
      </a:schemeClr>
    </dgm:fillClrLst>
    <dgm:linClrLst meth="repeat">
      <a:schemeClr val="lt1"/>
    </dgm:linClrLst>
    <dgm:effectClrLst/>
    <dgm:txLinClrLst/>
    <dgm:txFillClrLst/>
    <dgm:txEffectClrLst/>
  </dgm:styleLbl>
  <dgm:styleLbl name="asst1">
    <dgm:fillClrLst meth="repeat">
      <a:schemeClr val="accent2">
        <a:alpha val="90000"/>
      </a:schemeClr>
    </dgm:fillClrLst>
    <dgm:linClrLst meth="repeat">
      <a:schemeClr val="lt1"/>
    </dgm:linClrLst>
    <dgm:effectClrLst/>
    <dgm:txLinClrLst/>
    <dgm:txFillClrLst/>
    <dgm:txEffectClrLst/>
  </dgm:styleLbl>
  <dgm:styleLbl name="asst2">
    <dgm:fillClrLst>
      <a:schemeClr val="accent2">
        <a:alpha val="90000"/>
      </a:schemeClr>
    </dgm:fillClrLst>
    <dgm:linClrLst meth="repeat">
      <a:schemeClr val="lt1"/>
    </dgm:linClrLst>
    <dgm:effectClrLst/>
    <dgm:txLinClrLst/>
    <dgm:txFillClrLst/>
    <dgm:txEffectClrLst/>
  </dgm:styleLbl>
  <dgm:styleLbl name="asst3">
    <dgm:fillClrLst>
      <a:schemeClr val="accent2">
        <a:alpha val="70000"/>
      </a:schemeClr>
    </dgm:fillClrLst>
    <dgm:linClrLst meth="repeat">
      <a:schemeClr val="lt1"/>
    </dgm:linClrLst>
    <dgm:effectClrLst/>
    <dgm:txLinClrLst/>
    <dgm:txFillClrLst/>
    <dgm:txEffectClrLst/>
  </dgm:styleLbl>
  <dgm:styleLbl name="asst4">
    <dgm:fillClrLst>
      <a:schemeClr val="accent2">
        <a:alpha val="50000"/>
      </a:schemeClr>
    </dgm:fillClrLst>
    <dgm:linClrLst meth="repeat">
      <a:schemeClr val="lt1"/>
    </dgm:linClrLst>
    <dgm:effectClrLst/>
    <dgm:txLinClrLst/>
    <dgm:txFillClrLst/>
    <dgm:txEffectClrLst/>
  </dgm:styleLbl>
  <dgm:styleLbl name="parChTrans2D1">
    <dgm:fillClrLst meth="repeat">
      <a:schemeClr val="accent2">
        <a:shade val="8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2">
        <a:alpha val="90000"/>
      </a:schemeClr>
      <a:schemeClr val="accent2">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a:schemeClr val="accent2">
        <a:alpha val="90000"/>
        <a:tint val="40000"/>
      </a:schemeClr>
      <a:schemeClr val="accent2">
        <a:alpha val="5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072CC3-738C-4534-ADEE-22818ABA763D}" type="doc">
      <dgm:prSet loTypeId="urn:microsoft.com/office/officeart/2005/8/layout/list1" loCatId="list" qsTypeId="urn:microsoft.com/office/officeart/2005/8/quickstyle/simple1" qsCatId="simple" csTypeId="urn:microsoft.com/office/officeart/2005/8/colors/colorful1" csCatId="colorful" phldr="1"/>
      <dgm:spPr/>
      <dgm:t>
        <a:bodyPr/>
        <a:lstStyle/>
        <a:p>
          <a:endParaRPr lang="ru-RU"/>
        </a:p>
      </dgm:t>
    </dgm:pt>
    <dgm:pt modelId="{334C0981-5F9A-4B86-AD99-F16A53E431FB}">
      <dgm:prSet phldrT="[Текст]" custT="1"/>
      <dgm:spPr/>
      <dgm:t>
        <a:bodyPr/>
        <a:lstStyle/>
        <a:p>
          <a:pPr algn="just"/>
          <a:r>
            <a:rPr lang="ru-RU" sz="2000" dirty="0" smtClean="0"/>
            <a:t>а. При симптомах тиреотоксикоза без повышения (или с незначительным повышением) общего T4. </a:t>
          </a:r>
          <a:endParaRPr lang="ru-RU" sz="2000" dirty="0"/>
        </a:p>
      </dgm:t>
    </dgm:pt>
    <dgm:pt modelId="{368AB4F5-6BEB-47D9-B6AE-4726D62C21AB}" type="parTrans" cxnId="{81E34070-58A9-409A-A1D6-8DF8D1CAAF03}">
      <dgm:prSet/>
      <dgm:spPr/>
      <dgm:t>
        <a:bodyPr/>
        <a:lstStyle/>
        <a:p>
          <a:endParaRPr lang="ru-RU"/>
        </a:p>
      </dgm:t>
    </dgm:pt>
    <dgm:pt modelId="{FF91A835-D639-488B-8619-9E0B07955B81}" type="sibTrans" cxnId="{81E34070-58A9-409A-A1D6-8DF8D1CAAF03}">
      <dgm:prSet/>
      <dgm:spPr/>
      <dgm:t>
        <a:bodyPr/>
        <a:lstStyle/>
        <a:p>
          <a:endParaRPr lang="ru-RU"/>
        </a:p>
      </dgm:t>
    </dgm:pt>
    <dgm:pt modelId="{5001DAC7-E90D-4137-B351-91E76E6B45E0}">
      <dgm:prSet phldrT="[Текст]" custT="1"/>
      <dgm:spPr/>
      <dgm:t>
        <a:bodyPr/>
        <a:lstStyle/>
        <a:p>
          <a:pPr algn="just"/>
          <a:r>
            <a:rPr lang="ru-RU" sz="1800" dirty="0" smtClean="0"/>
            <a:t>При бессимптомном повышении общего T4 (обнаруженном случайно или при массовом обследовании). У таких больных действительно может быть </a:t>
          </a:r>
          <a:r>
            <a:rPr lang="ru-RU" sz="1800" dirty="0" err="1" smtClean="0"/>
            <a:t>эутиреоз</a:t>
          </a:r>
          <a:r>
            <a:rPr lang="ru-RU" sz="1800" dirty="0" smtClean="0"/>
            <a:t>, а изолированное повышение общего T4 обусловлено изменениями концентраций белков, связывающих T4 </a:t>
          </a:r>
          <a:endParaRPr lang="ru-RU" sz="1800" dirty="0"/>
        </a:p>
      </dgm:t>
    </dgm:pt>
    <dgm:pt modelId="{3DEC02B4-17FB-4FAA-A631-E44D3A719881}" type="parTrans" cxnId="{012EFEBF-2273-4F2F-9028-9AF202FFC9DC}">
      <dgm:prSet/>
      <dgm:spPr/>
      <dgm:t>
        <a:bodyPr/>
        <a:lstStyle/>
        <a:p>
          <a:endParaRPr lang="ru-RU"/>
        </a:p>
      </dgm:t>
    </dgm:pt>
    <dgm:pt modelId="{A90BF532-D7FD-402B-8E46-497F08395AC3}" type="sibTrans" cxnId="{012EFEBF-2273-4F2F-9028-9AF202FFC9DC}">
      <dgm:prSet/>
      <dgm:spPr/>
      <dgm:t>
        <a:bodyPr/>
        <a:lstStyle/>
        <a:p>
          <a:endParaRPr lang="ru-RU"/>
        </a:p>
      </dgm:t>
    </dgm:pt>
    <dgm:pt modelId="{03994D42-04F7-441B-89A3-472249388647}">
      <dgm:prSet phldrT="[Текст]" custT="1"/>
      <dgm:spPr/>
      <dgm:t>
        <a:bodyPr/>
        <a:lstStyle/>
        <a:p>
          <a:pPr algn="just"/>
          <a:r>
            <a:rPr lang="ru-RU" sz="1600" dirty="0" smtClean="0"/>
            <a:t>Повышение общего T4 и общего T3 без тиреотоксикоза может наблюдаться и при редком наследственном заболевании — </a:t>
          </a:r>
          <a:r>
            <a:rPr lang="ru-RU" sz="1600" dirty="0" err="1" smtClean="0"/>
            <a:t>генерализованной</a:t>
          </a:r>
          <a:r>
            <a:rPr lang="ru-RU" sz="1600" dirty="0" smtClean="0"/>
            <a:t> резистентности к </a:t>
          </a:r>
          <a:r>
            <a:rPr lang="ru-RU" sz="1600" dirty="0" err="1" smtClean="0"/>
            <a:t>тиреоидным</a:t>
          </a:r>
          <a:r>
            <a:rPr lang="ru-RU" sz="1600" dirty="0" smtClean="0"/>
            <a:t> гормонам. Несмотря на повышение общего T4, свободного T4, общего T3 и свободного T3, у больных имеется </a:t>
          </a:r>
          <a:r>
            <a:rPr lang="ru-RU" sz="1600" dirty="0" err="1" smtClean="0"/>
            <a:t>эутиреоз</a:t>
          </a:r>
          <a:r>
            <a:rPr lang="ru-RU" sz="1600" dirty="0" smtClean="0"/>
            <a:t>, а у некоторых даже легкий гипотиреоз. В последние годы частота выявления лиц с повышением общего T4 без тиреотоксикоза постоянно возрастает</a:t>
          </a:r>
          <a:endParaRPr lang="ru-RU" sz="1600" dirty="0"/>
        </a:p>
      </dgm:t>
    </dgm:pt>
    <dgm:pt modelId="{1DEFD375-A49C-4677-90D3-32DF2AC22A47}" type="parTrans" cxnId="{E711D7B2-CC56-4CEB-A23B-E67AA87D8472}">
      <dgm:prSet/>
      <dgm:spPr/>
      <dgm:t>
        <a:bodyPr/>
        <a:lstStyle/>
        <a:p>
          <a:endParaRPr lang="ru-RU"/>
        </a:p>
      </dgm:t>
    </dgm:pt>
    <dgm:pt modelId="{176006E8-3FA7-418A-8099-C337E69CE4AB}" type="sibTrans" cxnId="{E711D7B2-CC56-4CEB-A23B-E67AA87D8472}">
      <dgm:prSet/>
      <dgm:spPr/>
      <dgm:t>
        <a:bodyPr/>
        <a:lstStyle/>
        <a:p>
          <a:endParaRPr lang="ru-RU"/>
        </a:p>
      </dgm:t>
    </dgm:pt>
    <dgm:pt modelId="{4DF39A65-F730-4B29-B21E-3F6C644F512A}" type="pres">
      <dgm:prSet presAssocID="{DD072CC3-738C-4534-ADEE-22818ABA763D}" presName="linear" presStyleCnt="0">
        <dgm:presLayoutVars>
          <dgm:dir/>
          <dgm:animLvl val="lvl"/>
          <dgm:resizeHandles val="exact"/>
        </dgm:presLayoutVars>
      </dgm:prSet>
      <dgm:spPr/>
      <dgm:t>
        <a:bodyPr/>
        <a:lstStyle/>
        <a:p>
          <a:endParaRPr lang="ru-RU"/>
        </a:p>
      </dgm:t>
    </dgm:pt>
    <dgm:pt modelId="{4B2B2B08-6491-494E-B06E-438628283FE9}" type="pres">
      <dgm:prSet presAssocID="{334C0981-5F9A-4B86-AD99-F16A53E431FB}" presName="parentLin" presStyleCnt="0"/>
      <dgm:spPr/>
    </dgm:pt>
    <dgm:pt modelId="{04581194-F198-419D-8D5D-9846AEEAF57F}" type="pres">
      <dgm:prSet presAssocID="{334C0981-5F9A-4B86-AD99-F16A53E431FB}" presName="parentLeftMargin" presStyleLbl="node1" presStyleIdx="0" presStyleCnt="3"/>
      <dgm:spPr/>
      <dgm:t>
        <a:bodyPr/>
        <a:lstStyle/>
        <a:p>
          <a:endParaRPr lang="ru-RU"/>
        </a:p>
      </dgm:t>
    </dgm:pt>
    <dgm:pt modelId="{E107E98D-1A6E-4984-BC74-22EB129EEAAE}" type="pres">
      <dgm:prSet presAssocID="{334C0981-5F9A-4B86-AD99-F16A53E431FB}" presName="parentText" presStyleLbl="node1" presStyleIdx="0" presStyleCnt="3" custScaleX="142857" custScaleY="163089" custLinFactY="-173296" custLinFactNeighborX="13237" custLinFactNeighborY="-200000">
        <dgm:presLayoutVars>
          <dgm:chMax val="0"/>
          <dgm:bulletEnabled val="1"/>
        </dgm:presLayoutVars>
      </dgm:prSet>
      <dgm:spPr/>
      <dgm:t>
        <a:bodyPr/>
        <a:lstStyle/>
        <a:p>
          <a:endParaRPr lang="ru-RU"/>
        </a:p>
      </dgm:t>
    </dgm:pt>
    <dgm:pt modelId="{3B6F6823-78A4-4D48-A653-F524760E0F02}" type="pres">
      <dgm:prSet presAssocID="{334C0981-5F9A-4B86-AD99-F16A53E431FB}" presName="negativeSpace" presStyleCnt="0"/>
      <dgm:spPr/>
    </dgm:pt>
    <dgm:pt modelId="{529E8A63-91E7-476A-967B-B0639783DC9A}" type="pres">
      <dgm:prSet presAssocID="{334C0981-5F9A-4B86-AD99-F16A53E431FB}" presName="childText" presStyleLbl="conFgAcc1" presStyleIdx="0" presStyleCnt="3">
        <dgm:presLayoutVars>
          <dgm:bulletEnabled val="1"/>
        </dgm:presLayoutVars>
      </dgm:prSet>
      <dgm:spPr/>
    </dgm:pt>
    <dgm:pt modelId="{D785055D-6B20-4BC9-B8D4-1335E9FF5588}" type="pres">
      <dgm:prSet presAssocID="{FF91A835-D639-488B-8619-9E0B07955B81}" presName="spaceBetweenRectangles" presStyleCnt="0"/>
      <dgm:spPr/>
    </dgm:pt>
    <dgm:pt modelId="{06558E50-EA16-4186-9508-1FDAC49BBEF4}" type="pres">
      <dgm:prSet presAssocID="{5001DAC7-E90D-4137-B351-91E76E6B45E0}" presName="parentLin" presStyleCnt="0"/>
      <dgm:spPr/>
    </dgm:pt>
    <dgm:pt modelId="{96F8E108-D9E5-4D22-B1C9-C8E548175D0D}" type="pres">
      <dgm:prSet presAssocID="{5001DAC7-E90D-4137-B351-91E76E6B45E0}" presName="parentLeftMargin" presStyleLbl="node1" presStyleIdx="0" presStyleCnt="3"/>
      <dgm:spPr/>
      <dgm:t>
        <a:bodyPr/>
        <a:lstStyle/>
        <a:p>
          <a:endParaRPr lang="ru-RU"/>
        </a:p>
      </dgm:t>
    </dgm:pt>
    <dgm:pt modelId="{1988C183-9DDB-42EE-B3A4-3D2A17717F0A}" type="pres">
      <dgm:prSet presAssocID="{5001DAC7-E90D-4137-B351-91E76E6B45E0}" presName="parentText" presStyleLbl="node1" presStyleIdx="1" presStyleCnt="3" custScaleX="142857" custScaleY="185681">
        <dgm:presLayoutVars>
          <dgm:chMax val="0"/>
          <dgm:bulletEnabled val="1"/>
        </dgm:presLayoutVars>
      </dgm:prSet>
      <dgm:spPr/>
      <dgm:t>
        <a:bodyPr/>
        <a:lstStyle/>
        <a:p>
          <a:endParaRPr lang="ru-RU"/>
        </a:p>
      </dgm:t>
    </dgm:pt>
    <dgm:pt modelId="{F17F1C64-38AB-437C-8A7D-3E96206EF899}" type="pres">
      <dgm:prSet presAssocID="{5001DAC7-E90D-4137-B351-91E76E6B45E0}" presName="negativeSpace" presStyleCnt="0"/>
      <dgm:spPr/>
    </dgm:pt>
    <dgm:pt modelId="{66C54ED8-D246-4439-87F1-B7AB91A46E0D}" type="pres">
      <dgm:prSet presAssocID="{5001DAC7-E90D-4137-B351-91E76E6B45E0}" presName="childText" presStyleLbl="conFgAcc1" presStyleIdx="1" presStyleCnt="3">
        <dgm:presLayoutVars>
          <dgm:bulletEnabled val="1"/>
        </dgm:presLayoutVars>
      </dgm:prSet>
      <dgm:spPr/>
    </dgm:pt>
    <dgm:pt modelId="{FCE44988-3276-430B-8F1B-41B8F084EB90}" type="pres">
      <dgm:prSet presAssocID="{A90BF532-D7FD-402B-8E46-497F08395AC3}" presName="spaceBetweenRectangles" presStyleCnt="0"/>
      <dgm:spPr/>
    </dgm:pt>
    <dgm:pt modelId="{688457D3-0C66-4F48-9AA8-02784F3FBB50}" type="pres">
      <dgm:prSet presAssocID="{03994D42-04F7-441B-89A3-472249388647}" presName="parentLin" presStyleCnt="0"/>
      <dgm:spPr/>
    </dgm:pt>
    <dgm:pt modelId="{CF699A83-9B40-4C62-981A-634A7E7A2F34}" type="pres">
      <dgm:prSet presAssocID="{03994D42-04F7-441B-89A3-472249388647}" presName="parentLeftMargin" presStyleLbl="node1" presStyleIdx="1" presStyleCnt="3"/>
      <dgm:spPr/>
      <dgm:t>
        <a:bodyPr/>
        <a:lstStyle/>
        <a:p>
          <a:endParaRPr lang="ru-RU"/>
        </a:p>
      </dgm:t>
    </dgm:pt>
    <dgm:pt modelId="{BA9A962D-B1C6-4E1D-9FA0-6836EBDC642F}" type="pres">
      <dgm:prSet presAssocID="{03994D42-04F7-441B-89A3-472249388647}" presName="parentText" presStyleLbl="node1" presStyleIdx="2" presStyleCnt="3" custScaleX="142857" custScaleY="235475" custLinFactNeighborY="47655">
        <dgm:presLayoutVars>
          <dgm:chMax val="0"/>
          <dgm:bulletEnabled val="1"/>
        </dgm:presLayoutVars>
      </dgm:prSet>
      <dgm:spPr/>
      <dgm:t>
        <a:bodyPr/>
        <a:lstStyle/>
        <a:p>
          <a:endParaRPr lang="ru-RU"/>
        </a:p>
      </dgm:t>
    </dgm:pt>
    <dgm:pt modelId="{4BBEEF5C-7B5F-40B0-93D4-F4267A436809}" type="pres">
      <dgm:prSet presAssocID="{03994D42-04F7-441B-89A3-472249388647}" presName="negativeSpace" presStyleCnt="0"/>
      <dgm:spPr/>
    </dgm:pt>
    <dgm:pt modelId="{54CF9515-9B74-4613-908C-4E0355461E59}" type="pres">
      <dgm:prSet presAssocID="{03994D42-04F7-441B-89A3-472249388647}" presName="childText" presStyleLbl="conFgAcc1" presStyleIdx="2" presStyleCnt="3">
        <dgm:presLayoutVars>
          <dgm:bulletEnabled val="1"/>
        </dgm:presLayoutVars>
      </dgm:prSet>
      <dgm:spPr/>
    </dgm:pt>
  </dgm:ptLst>
  <dgm:cxnLst>
    <dgm:cxn modelId="{7F8B92F5-C847-41AC-B086-2C34EA857821}" type="presOf" srcId="{334C0981-5F9A-4B86-AD99-F16A53E431FB}" destId="{04581194-F198-419D-8D5D-9846AEEAF57F}" srcOrd="0" destOrd="0" presId="urn:microsoft.com/office/officeart/2005/8/layout/list1"/>
    <dgm:cxn modelId="{788A931D-37D3-4B59-8BEA-F231125FE892}" type="presOf" srcId="{334C0981-5F9A-4B86-AD99-F16A53E431FB}" destId="{E107E98D-1A6E-4984-BC74-22EB129EEAAE}" srcOrd="1" destOrd="0" presId="urn:microsoft.com/office/officeart/2005/8/layout/list1"/>
    <dgm:cxn modelId="{8EBB859A-7340-4930-A7E7-4711AF5440C8}" type="presOf" srcId="{03994D42-04F7-441B-89A3-472249388647}" destId="{CF699A83-9B40-4C62-981A-634A7E7A2F34}" srcOrd="0" destOrd="0" presId="urn:microsoft.com/office/officeart/2005/8/layout/list1"/>
    <dgm:cxn modelId="{F779FAD8-124F-455D-A593-F4B7E9807FA9}" type="presOf" srcId="{5001DAC7-E90D-4137-B351-91E76E6B45E0}" destId="{96F8E108-D9E5-4D22-B1C9-C8E548175D0D}" srcOrd="0" destOrd="0" presId="urn:microsoft.com/office/officeart/2005/8/layout/list1"/>
    <dgm:cxn modelId="{E3016FAD-C359-44BE-AFCA-EB1EA2224BE6}" type="presOf" srcId="{03994D42-04F7-441B-89A3-472249388647}" destId="{BA9A962D-B1C6-4E1D-9FA0-6836EBDC642F}" srcOrd="1" destOrd="0" presId="urn:microsoft.com/office/officeart/2005/8/layout/list1"/>
    <dgm:cxn modelId="{012EFEBF-2273-4F2F-9028-9AF202FFC9DC}" srcId="{DD072CC3-738C-4534-ADEE-22818ABA763D}" destId="{5001DAC7-E90D-4137-B351-91E76E6B45E0}" srcOrd="1" destOrd="0" parTransId="{3DEC02B4-17FB-4FAA-A631-E44D3A719881}" sibTransId="{A90BF532-D7FD-402B-8E46-497F08395AC3}"/>
    <dgm:cxn modelId="{E711D7B2-CC56-4CEB-A23B-E67AA87D8472}" srcId="{DD072CC3-738C-4534-ADEE-22818ABA763D}" destId="{03994D42-04F7-441B-89A3-472249388647}" srcOrd="2" destOrd="0" parTransId="{1DEFD375-A49C-4677-90D3-32DF2AC22A47}" sibTransId="{176006E8-3FA7-418A-8099-C337E69CE4AB}"/>
    <dgm:cxn modelId="{81E34070-58A9-409A-A1D6-8DF8D1CAAF03}" srcId="{DD072CC3-738C-4534-ADEE-22818ABA763D}" destId="{334C0981-5F9A-4B86-AD99-F16A53E431FB}" srcOrd="0" destOrd="0" parTransId="{368AB4F5-6BEB-47D9-B6AE-4726D62C21AB}" sibTransId="{FF91A835-D639-488B-8619-9E0B07955B81}"/>
    <dgm:cxn modelId="{C0809B4D-A651-4610-B170-B4B21209C84B}" type="presOf" srcId="{5001DAC7-E90D-4137-B351-91E76E6B45E0}" destId="{1988C183-9DDB-42EE-B3A4-3D2A17717F0A}" srcOrd="1" destOrd="0" presId="urn:microsoft.com/office/officeart/2005/8/layout/list1"/>
    <dgm:cxn modelId="{F709914C-D801-4291-8CF5-32A062D7B537}" type="presOf" srcId="{DD072CC3-738C-4534-ADEE-22818ABA763D}" destId="{4DF39A65-F730-4B29-B21E-3F6C644F512A}" srcOrd="0" destOrd="0" presId="urn:microsoft.com/office/officeart/2005/8/layout/list1"/>
    <dgm:cxn modelId="{6806C69E-C07C-4A01-9DCC-7C019751041A}" type="presParOf" srcId="{4DF39A65-F730-4B29-B21E-3F6C644F512A}" destId="{4B2B2B08-6491-494E-B06E-438628283FE9}" srcOrd="0" destOrd="0" presId="urn:microsoft.com/office/officeart/2005/8/layout/list1"/>
    <dgm:cxn modelId="{E5635C44-2F74-42A8-9AC7-597690EB1B3B}" type="presParOf" srcId="{4B2B2B08-6491-494E-B06E-438628283FE9}" destId="{04581194-F198-419D-8D5D-9846AEEAF57F}" srcOrd="0" destOrd="0" presId="urn:microsoft.com/office/officeart/2005/8/layout/list1"/>
    <dgm:cxn modelId="{7FB8B470-DB9F-4344-BE5C-0EC82AC47157}" type="presParOf" srcId="{4B2B2B08-6491-494E-B06E-438628283FE9}" destId="{E107E98D-1A6E-4984-BC74-22EB129EEAAE}" srcOrd="1" destOrd="0" presId="urn:microsoft.com/office/officeart/2005/8/layout/list1"/>
    <dgm:cxn modelId="{07A60C0F-B0AD-4EE6-B2DB-2E87E27D5F09}" type="presParOf" srcId="{4DF39A65-F730-4B29-B21E-3F6C644F512A}" destId="{3B6F6823-78A4-4D48-A653-F524760E0F02}" srcOrd="1" destOrd="0" presId="urn:microsoft.com/office/officeart/2005/8/layout/list1"/>
    <dgm:cxn modelId="{DBF8D39B-435A-44C3-A29B-858C0CDDDB3D}" type="presParOf" srcId="{4DF39A65-F730-4B29-B21E-3F6C644F512A}" destId="{529E8A63-91E7-476A-967B-B0639783DC9A}" srcOrd="2" destOrd="0" presId="urn:microsoft.com/office/officeart/2005/8/layout/list1"/>
    <dgm:cxn modelId="{CF4737B0-2B8E-4A10-A3A5-89699F74BCFE}" type="presParOf" srcId="{4DF39A65-F730-4B29-B21E-3F6C644F512A}" destId="{D785055D-6B20-4BC9-B8D4-1335E9FF5588}" srcOrd="3" destOrd="0" presId="urn:microsoft.com/office/officeart/2005/8/layout/list1"/>
    <dgm:cxn modelId="{24E2D604-966C-43DF-BAB6-C144782CC5EE}" type="presParOf" srcId="{4DF39A65-F730-4B29-B21E-3F6C644F512A}" destId="{06558E50-EA16-4186-9508-1FDAC49BBEF4}" srcOrd="4" destOrd="0" presId="urn:microsoft.com/office/officeart/2005/8/layout/list1"/>
    <dgm:cxn modelId="{C28C85BC-A6AE-4838-9445-5111819EDB8A}" type="presParOf" srcId="{06558E50-EA16-4186-9508-1FDAC49BBEF4}" destId="{96F8E108-D9E5-4D22-B1C9-C8E548175D0D}" srcOrd="0" destOrd="0" presId="urn:microsoft.com/office/officeart/2005/8/layout/list1"/>
    <dgm:cxn modelId="{DFC5F63F-19CF-4150-9400-DD47C3B1EC0E}" type="presParOf" srcId="{06558E50-EA16-4186-9508-1FDAC49BBEF4}" destId="{1988C183-9DDB-42EE-B3A4-3D2A17717F0A}" srcOrd="1" destOrd="0" presId="urn:microsoft.com/office/officeart/2005/8/layout/list1"/>
    <dgm:cxn modelId="{96B12D9C-23BB-491A-B4CC-94488E5E70B5}" type="presParOf" srcId="{4DF39A65-F730-4B29-B21E-3F6C644F512A}" destId="{F17F1C64-38AB-437C-8A7D-3E96206EF899}" srcOrd="5" destOrd="0" presId="urn:microsoft.com/office/officeart/2005/8/layout/list1"/>
    <dgm:cxn modelId="{0D1BB36E-C423-49BD-9F74-BE3427FEEA6B}" type="presParOf" srcId="{4DF39A65-F730-4B29-B21E-3F6C644F512A}" destId="{66C54ED8-D246-4439-87F1-B7AB91A46E0D}" srcOrd="6" destOrd="0" presId="urn:microsoft.com/office/officeart/2005/8/layout/list1"/>
    <dgm:cxn modelId="{03F7E2EC-3314-4BA6-9E54-D177F3F56518}" type="presParOf" srcId="{4DF39A65-F730-4B29-B21E-3F6C644F512A}" destId="{FCE44988-3276-430B-8F1B-41B8F084EB90}" srcOrd="7" destOrd="0" presId="urn:microsoft.com/office/officeart/2005/8/layout/list1"/>
    <dgm:cxn modelId="{ADCF5C30-5A43-4193-81D4-6EBCFEBD9DFE}" type="presParOf" srcId="{4DF39A65-F730-4B29-B21E-3F6C644F512A}" destId="{688457D3-0C66-4F48-9AA8-02784F3FBB50}" srcOrd="8" destOrd="0" presId="urn:microsoft.com/office/officeart/2005/8/layout/list1"/>
    <dgm:cxn modelId="{20E3F9A1-8D78-4E29-92E7-D29B17A26B96}" type="presParOf" srcId="{688457D3-0C66-4F48-9AA8-02784F3FBB50}" destId="{CF699A83-9B40-4C62-981A-634A7E7A2F34}" srcOrd="0" destOrd="0" presId="urn:microsoft.com/office/officeart/2005/8/layout/list1"/>
    <dgm:cxn modelId="{80FAEBB3-7DEB-4085-A3E5-ACD2F995C957}" type="presParOf" srcId="{688457D3-0C66-4F48-9AA8-02784F3FBB50}" destId="{BA9A962D-B1C6-4E1D-9FA0-6836EBDC642F}" srcOrd="1" destOrd="0" presId="urn:microsoft.com/office/officeart/2005/8/layout/list1"/>
    <dgm:cxn modelId="{3F15B3FC-E3F6-4B4F-BCEE-9404BFDB2F3A}" type="presParOf" srcId="{4DF39A65-F730-4B29-B21E-3F6C644F512A}" destId="{4BBEEF5C-7B5F-40B0-93D4-F4267A436809}" srcOrd="9" destOrd="0" presId="urn:microsoft.com/office/officeart/2005/8/layout/list1"/>
    <dgm:cxn modelId="{89233FA1-C6A4-493F-9FD0-89B2D033FDF4}" type="presParOf" srcId="{4DF39A65-F730-4B29-B21E-3F6C644F512A}" destId="{54CF9515-9B74-4613-908C-4E0355461E59}"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4589B1-F33C-469A-B7B6-D4598685F1BF}" type="doc">
      <dgm:prSet loTypeId="urn:microsoft.com/office/officeart/2005/8/layout/vList3" loCatId="list" qsTypeId="urn:microsoft.com/office/officeart/2005/8/quickstyle/simple1" qsCatId="simple" csTypeId="urn:microsoft.com/office/officeart/2005/8/colors/accent2_5" csCatId="accent2" phldr="1"/>
      <dgm:spPr/>
      <dgm:t>
        <a:bodyPr/>
        <a:lstStyle/>
        <a:p>
          <a:endParaRPr lang="ru-RU"/>
        </a:p>
      </dgm:t>
    </dgm:pt>
    <dgm:pt modelId="{481FF233-E1A6-49E8-B39C-A2076103D1FA}">
      <dgm:prSet/>
      <dgm:spPr/>
      <dgm:t>
        <a:bodyPr/>
        <a:lstStyle/>
        <a:p>
          <a:pPr rtl="0"/>
          <a:r>
            <a:rPr lang="ru-RU" smtClean="0"/>
            <a:t>Псевдодисфункция щитовидной железы с низким T4</a:t>
          </a:r>
          <a:endParaRPr lang="ru-RU"/>
        </a:p>
      </dgm:t>
    </dgm:pt>
    <dgm:pt modelId="{125D9A27-4841-41CD-8FBC-F23B23FCC082}" type="parTrans" cxnId="{330070DE-A653-42B0-902A-D595E301FB45}">
      <dgm:prSet/>
      <dgm:spPr/>
      <dgm:t>
        <a:bodyPr/>
        <a:lstStyle/>
        <a:p>
          <a:endParaRPr lang="ru-RU"/>
        </a:p>
      </dgm:t>
    </dgm:pt>
    <dgm:pt modelId="{860FC326-B527-494D-A700-BFBB30421DDC}" type="sibTrans" cxnId="{330070DE-A653-42B0-902A-D595E301FB45}">
      <dgm:prSet/>
      <dgm:spPr/>
      <dgm:t>
        <a:bodyPr/>
        <a:lstStyle/>
        <a:p>
          <a:endParaRPr lang="ru-RU"/>
        </a:p>
      </dgm:t>
    </dgm:pt>
    <dgm:pt modelId="{6F26B7C9-A181-435E-8D5D-68779BFFA9AC}">
      <dgm:prSet/>
      <dgm:spPr/>
      <dgm:t>
        <a:bodyPr/>
        <a:lstStyle/>
        <a:p>
          <a:pPr rtl="0"/>
          <a:r>
            <a:rPr lang="ru-RU" smtClean="0"/>
            <a:t>Псевдодисфункция щитовидной железы с высоким T4.</a:t>
          </a:r>
          <a:endParaRPr lang="ru-RU"/>
        </a:p>
      </dgm:t>
    </dgm:pt>
    <dgm:pt modelId="{92DA6D50-7C93-499B-82B0-9B813F50B08B}" type="parTrans" cxnId="{9C7555DA-6D6B-4EAE-A148-D6EE4EA0E046}">
      <dgm:prSet/>
      <dgm:spPr/>
      <dgm:t>
        <a:bodyPr/>
        <a:lstStyle/>
        <a:p>
          <a:endParaRPr lang="ru-RU"/>
        </a:p>
      </dgm:t>
    </dgm:pt>
    <dgm:pt modelId="{5423258E-2D6B-4821-8ED3-60579D392D58}" type="sibTrans" cxnId="{9C7555DA-6D6B-4EAE-A148-D6EE4EA0E046}">
      <dgm:prSet/>
      <dgm:spPr/>
      <dgm:t>
        <a:bodyPr/>
        <a:lstStyle/>
        <a:p>
          <a:endParaRPr lang="ru-RU"/>
        </a:p>
      </dgm:t>
    </dgm:pt>
    <dgm:pt modelId="{CBBDF32C-455D-490E-8F84-99A62D495333}" type="pres">
      <dgm:prSet presAssocID="{0C4589B1-F33C-469A-B7B6-D4598685F1BF}" presName="linearFlow" presStyleCnt="0">
        <dgm:presLayoutVars>
          <dgm:dir/>
          <dgm:resizeHandles val="exact"/>
        </dgm:presLayoutVars>
      </dgm:prSet>
      <dgm:spPr/>
      <dgm:t>
        <a:bodyPr/>
        <a:lstStyle/>
        <a:p>
          <a:endParaRPr lang="ru-RU"/>
        </a:p>
      </dgm:t>
    </dgm:pt>
    <dgm:pt modelId="{88DF3D2F-BD52-4EB2-AE79-CBC7BDB0FBE8}" type="pres">
      <dgm:prSet presAssocID="{481FF233-E1A6-49E8-B39C-A2076103D1FA}" presName="composite" presStyleCnt="0"/>
      <dgm:spPr/>
    </dgm:pt>
    <dgm:pt modelId="{368DCD11-6D93-417F-B27D-51B4DE701404}" type="pres">
      <dgm:prSet presAssocID="{481FF233-E1A6-49E8-B39C-A2076103D1FA}" presName="imgShp" presStyleLbl="fgImgPlace1" presStyleIdx="0" presStyleCnt="2"/>
      <dgm:spPr/>
    </dgm:pt>
    <dgm:pt modelId="{3C5CB4D9-4008-4507-BE35-1E674A1C6D81}" type="pres">
      <dgm:prSet presAssocID="{481FF233-E1A6-49E8-B39C-A2076103D1FA}" presName="txShp" presStyleLbl="node1" presStyleIdx="0" presStyleCnt="2">
        <dgm:presLayoutVars>
          <dgm:bulletEnabled val="1"/>
        </dgm:presLayoutVars>
      </dgm:prSet>
      <dgm:spPr/>
      <dgm:t>
        <a:bodyPr/>
        <a:lstStyle/>
        <a:p>
          <a:endParaRPr lang="ru-RU"/>
        </a:p>
      </dgm:t>
    </dgm:pt>
    <dgm:pt modelId="{8CC31CE5-42C3-4C10-A481-2416761BFB02}" type="pres">
      <dgm:prSet presAssocID="{860FC326-B527-494D-A700-BFBB30421DDC}" presName="spacing" presStyleCnt="0"/>
      <dgm:spPr/>
    </dgm:pt>
    <dgm:pt modelId="{6F4B05E5-54D0-48E2-ADA1-093498C053B3}" type="pres">
      <dgm:prSet presAssocID="{6F26B7C9-A181-435E-8D5D-68779BFFA9AC}" presName="composite" presStyleCnt="0"/>
      <dgm:spPr/>
    </dgm:pt>
    <dgm:pt modelId="{9EC37D99-FE4F-4790-A0C3-60678A5033E8}" type="pres">
      <dgm:prSet presAssocID="{6F26B7C9-A181-435E-8D5D-68779BFFA9AC}" presName="imgShp" presStyleLbl="fgImgPlace1" presStyleIdx="1" presStyleCnt="2"/>
      <dgm:spPr/>
    </dgm:pt>
    <dgm:pt modelId="{481517B7-3F3C-4E79-85F7-5D9124BA3E20}" type="pres">
      <dgm:prSet presAssocID="{6F26B7C9-A181-435E-8D5D-68779BFFA9AC}" presName="txShp" presStyleLbl="node1" presStyleIdx="1" presStyleCnt="2">
        <dgm:presLayoutVars>
          <dgm:bulletEnabled val="1"/>
        </dgm:presLayoutVars>
      </dgm:prSet>
      <dgm:spPr/>
      <dgm:t>
        <a:bodyPr/>
        <a:lstStyle/>
        <a:p>
          <a:endParaRPr lang="ru-RU"/>
        </a:p>
      </dgm:t>
    </dgm:pt>
  </dgm:ptLst>
  <dgm:cxnLst>
    <dgm:cxn modelId="{A7F4FB6E-672E-42AE-8730-68B505F03D6D}" type="presOf" srcId="{481FF233-E1A6-49E8-B39C-A2076103D1FA}" destId="{3C5CB4D9-4008-4507-BE35-1E674A1C6D81}" srcOrd="0" destOrd="0" presId="urn:microsoft.com/office/officeart/2005/8/layout/vList3"/>
    <dgm:cxn modelId="{BC73D00A-07AF-4555-A366-23ACF2E071C0}" type="presOf" srcId="{6F26B7C9-A181-435E-8D5D-68779BFFA9AC}" destId="{481517B7-3F3C-4E79-85F7-5D9124BA3E20}" srcOrd="0" destOrd="0" presId="urn:microsoft.com/office/officeart/2005/8/layout/vList3"/>
    <dgm:cxn modelId="{9C7555DA-6D6B-4EAE-A148-D6EE4EA0E046}" srcId="{0C4589B1-F33C-469A-B7B6-D4598685F1BF}" destId="{6F26B7C9-A181-435E-8D5D-68779BFFA9AC}" srcOrd="1" destOrd="0" parTransId="{92DA6D50-7C93-499B-82B0-9B813F50B08B}" sibTransId="{5423258E-2D6B-4821-8ED3-60579D392D58}"/>
    <dgm:cxn modelId="{330070DE-A653-42B0-902A-D595E301FB45}" srcId="{0C4589B1-F33C-469A-B7B6-D4598685F1BF}" destId="{481FF233-E1A6-49E8-B39C-A2076103D1FA}" srcOrd="0" destOrd="0" parTransId="{125D9A27-4841-41CD-8FBC-F23B23FCC082}" sibTransId="{860FC326-B527-494D-A700-BFBB30421DDC}"/>
    <dgm:cxn modelId="{6F602E9B-3A38-43A3-8982-1E1CD582348A}" type="presOf" srcId="{0C4589B1-F33C-469A-B7B6-D4598685F1BF}" destId="{CBBDF32C-455D-490E-8F84-99A62D495333}" srcOrd="0" destOrd="0" presId="urn:microsoft.com/office/officeart/2005/8/layout/vList3"/>
    <dgm:cxn modelId="{26DB0B05-2348-4C54-9EBA-51D99BAB5923}" type="presParOf" srcId="{CBBDF32C-455D-490E-8F84-99A62D495333}" destId="{88DF3D2F-BD52-4EB2-AE79-CBC7BDB0FBE8}" srcOrd="0" destOrd="0" presId="urn:microsoft.com/office/officeart/2005/8/layout/vList3"/>
    <dgm:cxn modelId="{1C334DD5-A7AB-4388-A842-274612B172D4}" type="presParOf" srcId="{88DF3D2F-BD52-4EB2-AE79-CBC7BDB0FBE8}" destId="{368DCD11-6D93-417F-B27D-51B4DE701404}" srcOrd="0" destOrd="0" presId="urn:microsoft.com/office/officeart/2005/8/layout/vList3"/>
    <dgm:cxn modelId="{A2913C1D-B042-4224-A2A8-8D9C3CCC782A}" type="presParOf" srcId="{88DF3D2F-BD52-4EB2-AE79-CBC7BDB0FBE8}" destId="{3C5CB4D9-4008-4507-BE35-1E674A1C6D81}" srcOrd="1" destOrd="0" presId="urn:microsoft.com/office/officeart/2005/8/layout/vList3"/>
    <dgm:cxn modelId="{9D997A0E-E536-4B3A-BE9A-AE7DACE72E69}" type="presParOf" srcId="{CBBDF32C-455D-490E-8F84-99A62D495333}" destId="{8CC31CE5-42C3-4C10-A481-2416761BFB02}" srcOrd="1" destOrd="0" presId="urn:microsoft.com/office/officeart/2005/8/layout/vList3"/>
    <dgm:cxn modelId="{0F1CE845-A4A3-4ECE-8D5D-BA529F761F79}" type="presParOf" srcId="{CBBDF32C-455D-490E-8F84-99A62D495333}" destId="{6F4B05E5-54D0-48E2-ADA1-093498C053B3}" srcOrd="2" destOrd="0" presId="urn:microsoft.com/office/officeart/2005/8/layout/vList3"/>
    <dgm:cxn modelId="{D7B22C1C-EB83-49AD-AE6E-D07D3E4D8B0A}" type="presParOf" srcId="{6F4B05E5-54D0-48E2-ADA1-093498C053B3}" destId="{9EC37D99-FE4F-4790-A0C3-60678A5033E8}" srcOrd="0" destOrd="0" presId="urn:microsoft.com/office/officeart/2005/8/layout/vList3"/>
    <dgm:cxn modelId="{8A35884B-C803-42A3-8C46-49A0FA551D4D}" type="presParOf" srcId="{6F4B05E5-54D0-48E2-ADA1-093498C053B3}" destId="{481517B7-3F3C-4E79-85F7-5D9124BA3E2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B82F7DB-9531-4C14-94E2-D9F80C0A9AB1}"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ru-RU"/>
        </a:p>
      </dgm:t>
    </dgm:pt>
    <dgm:pt modelId="{9FC241A6-2B33-46D1-9161-ED4670CE3D9F}">
      <dgm:prSet/>
      <dgm:spPr/>
      <dgm:t>
        <a:bodyPr/>
        <a:lstStyle/>
        <a:p>
          <a:pPr rtl="0"/>
          <a:r>
            <a:rPr lang="ru-RU" smtClean="0"/>
            <a:t>Псевдодисфункция щитовидной железы с низким T4 </a:t>
          </a:r>
          <a:endParaRPr lang="ru-RU"/>
        </a:p>
      </dgm:t>
    </dgm:pt>
    <dgm:pt modelId="{DA4F03E0-DA95-43FA-A9DA-1C8E2A092090}" type="parTrans" cxnId="{5AA35FCF-FBFB-45E1-8190-D458933D2BF9}">
      <dgm:prSet/>
      <dgm:spPr/>
      <dgm:t>
        <a:bodyPr/>
        <a:lstStyle/>
        <a:p>
          <a:endParaRPr lang="ru-RU"/>
        </a:p>
      </dgm:t>
    </dgm:pt>
    <dgm:pt modelId="{161E432B-06FA-4741-91D9-FAD0DB17BCF7}" type="sibTrans" cxnId="{5AA35FCF-FBFB-45E1-8190-D458933D2BF9}">
      <dgm:prSet/>
      <dgm:spPr/>
      <dgm:t>
        <a:bodyPr/>
        <a:lstStyle/>
        <a:p>
          <a:endParaRPr lang="ru-RU"/>
        </a:p>
      </dgm:t>
    </dgm:pt>
    <dgm:pt modelId="{B6C12D9D-B68D-49F8-9196-5AA9EB3A200D}" type="pres">
      <dgm:prSet presAssocID="{FB82F7DB-9531-4C14-94E2-D9F80C0A9AB1}" presName="linear" presStyleCnt="0">
        <dgm:presLayoutVars>
          <dgm:animLvl val="lvl"/>
          <dgm:resizeHandles val="exact"/>
        </dgm:presLayoutVars>
      </dgm:prSet>
      <dgm:spPr/>
      <dgm:t>
        <a:bodyPr/>
        <a:lstStyle/>
        <a:p>
          <a:endParaRPr lang="ru-RU"/>
        </a:p>
      </dgm:t>
    </dgm:pt>
    <dgm:pt modelId="{F6F7FC35-53F2-4540-A63C-02BA639E6AC1}" type="pres">
      <dgm:prSet presAssocID="{9FC241A6-2B33-46D1-9161-ED4670CE3D9F}" presName="parentText" presStyleLbl="node1" presStyleIdx="0" presStyleCnt="1">
        <dgm:presLayoutVars>
          <dgm:chMax val="0"/>
          <dgm:bulletEnabled val="1"/>
        </dgm:presLayoutVars>
      </dgm:prSet>
      <dgm:spPr/>
      <dgm:t>
        <a:bodyPr/>
        <a:lstStyle/>
        <a:p>
          <a:endParaRPr lang="ru-RU"/>
        </a:p>
      </dgm:t>
    </dgm:pt>
  </dgm:ptLst>
  <dgm:cxnLst>
    <dgm:cxn modelId="{5AA35FCF-FBFB-45E1-8190-D458933D2BF9}" srcId="{FB82F7DB-9531-4C14-94E2-D9F80C0A9AB1}" destId="{9FC241A6-2B33-46D1-9161-ED4670CE3D9F}" srcOrd="0" destOrd="0" parTransId="{DA4F03E0-DA95-43FA-A9DA-1C8E2A092090}" sibTransId="{161E432B-06FA-4741-91D9-FAD0DB17BCF7}"/>
    <dgm:cxn modelId="{461CD567-6EC6-4A2B-8C21-8B57E3233186}" type="presOf" srcId="{9FC241A6-2B33-46D1-9161-ED4670CE3D9F}" destId="{F6F7FC35-53F2-4540-A63C-02BA639E6AC1}" srcOrd="0" destOrd="0" presId="urn:microsoft.com/office/officeart/2005/8/layout/vList2"/>
    <dgm:cxn modelId="{1F5A8B17-14AB-4409-99B8-65513B02BD8F}" type="presOf" srcId="{FB82F7DB-9531-4C14-94E2-D9F80C0A9AB1}" destId="{B6C12D9D-B68D-49F8-9196-5AA9EB3A200D}" srcOrd="0" destOrd="0" presId="urn:microsoft.com/office/officeart/2005/8/layout/vList2"/>
    <dgm:cxn modelId="{6511002D-BFE6-4C6D-9F82-0C894113111C}" type="presParOf" srcId="{B6C12D9D-B68D-49F8-9196-5AA9EB3A200D}" destId="{F6F7FC35-53F2-4540-A63C-02BA639E6AC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E864045-9B46-499B-867E-A295BFEB326B}" type="doc">
      <dgm:prSet loTypeId="urn:microsoft.com/office/officeart/2005/8/layout/hList1" loCatId="list" qsTypeId="urn:microsoft.com/office/officeart/2005/8/quickstyle/simple1" qsCatId="simple" csTypeId="urn:microsoft.com/office/officeart/2005/8/colors/colorful3" csCatId="colorful"/>
      <dgm:spPr/>
      <dgm:t>
        <a:bodyPr/>
        <a:lstStyle/>
        <a:p>
          <a:endParaRPr lang="ru-RU"/>
        </a:p>
      </dgm:t>
    </dgm:pt>
    <dgm:pt modelId="{FDD65C57-B8AE-4885-B7CA-5D433A9F1359}">
      <dgm:prSet/>
      <dgm:spPr/>
      <dgm:t>
        <a:bodyPr/>
        <a:lstStyle/>
        <a:p>
          <a:pPr rtl="0"/>
          <a:r>
            <a:rPr lang="ru-RU" smtClean="0"/>
            <a:t>T4 и T3. Самое частое и раннее нарушение — это снижение общего T3 и свободного T3 из-за торможения превращения T4 в T3. Поскольку при первичном обследовании больного с нетиреоидным заболеванием общий T3 определяют редко, изолированная псевдодисфункция щитовидной железы с низким T3 обычно не выявляется. По мере увеличения тяжести заболевания снижаются общий T4 и свободный T4. Существует корреляция между уровнем общего T4 и прогнозом основного заболевания: чем ниже общий T4, тем хуже прогноз. Основная причина снижения T4 при нетиреоидных заболеваниях — нарушение связывания T4 с тироксинсвязывающим глобулином.</a:t>
          </a:r>
          <a:endParaRPr lang="ru-RU"/>
        </a:p>
      </dgm:t>
    </dgm:pt>
    <dgm:pt modelId="{F1348BB4-BF5F-4C92-BD22-8DEBB90A835F}" type="parTrans" cxnId="{BEF70A2E-E3B0-4AC3-B568-375C9E1517B4}">
      <dgm:prSet/>
      <dgm:spPr/>
      <dgm:t>
        <a:bodyPr/>
        <a:lstStyle/>
        <a:p>
          <a:endParaRPr lang="ru-RU"/>
        </a:p>
      </dgm:t>
    </dgm:pt>
    <dgm:pt modelId="{AF3FF623-A74F-40A8-B2BF-A0F1CE352963}" type="sibTrans" cxnId="{BEF70A2E-E3B0-4AC3-B568-375C9E1517B4}">
      <dgm:prSet/>
      <dgm:spPr/>
      <dgm:t>
        <a:bodyPr/>
        <a:lstStyle/>
        <a:p>
          <a:endParaRPr lang="ru-RU"/>
        </a:p>
      </dgm:t>
    </dgm:pt>
    <dgm:pt modelId="{D80B60A2-B689-4BE7-A2B9-DB9ACE5B544E}" type="pres">
      <dgm:prSet presAssocID="{3E864045-9B46-499B-867E-A295BFEB326B}" presName="Name0" presStyleCnt="0">
        <dgm:presLayoutVars>
          <dgm:dir/>
          <dgm:animLvl val="lvl"/>
          <dgm:resizeHandles val="exact"/>
        </dgm:presLayoutVars>
      </dgm:prSet>
      <dgm:spPr/>
      <dgm:t>
        <a:bodyPr/>
        <a:lstStyle/>
        <a:p>
          <a:endParaRPr lang="ru-RU"/>
        </a:p>
      </dgm:t>
    </dgm:pt>
    <dgm:pt modelId="{D17F20F3-6D42-4761-95D6-FE5C0E4F085A}" type="pres">
      <dgm:prSet presAssocID="{FDD65C57-B8AE-4885-B7CA-5D433A9F1359}" presName="composite" presStyleCnt="0"/>
      <dgm:spPr/>
    </dgm:pt>
    <dgm:pt modelId="{0D239CD9-D64E-4BBA-B89C-3EE073ECDC07}" type="pres">
      <dgm:prSet presAssocID="{FDD65C57-B8AE-4885-B7CA-5D433A9F1359}" presName="parTx" presStyleLbl="alignNode1" presStyleIdx="0" presStyleCnt="1">
        <dgm:presLayoutVars>
          <dgm:chMax val="0"/>
          <dgm:chPref val="0"/>
          <dgm:bulletEnabled val="1"/>
        </dgm:presLayoutVars>
      </dgm:prSet>
      <dgm:spPr/>
      <dgm:t>
        <a:bodyPr/>
        <a:lstStyle/>
        <a:p>
          <a:endParaRPr lang="ru-RU"/>
        </a:p>
      </dgm:t>
    </dgm:pt>
    <dgm:pt modelId="{41793563-4541-4D93-A928-C5920DCA38A3}" type="pres">
      <dgm:prSet presAssocID="{FDD65C57-B8AE-4885-B7CA-5D433A9F1359}" presName="desTx" presStyleLbl="alignAccFollowNode1" presStyleIdx="0" presStyleCnt="1">
        <dgm:presLayoutVars>
          <dgm:bulletEnabled val="1"/>
        </dgm:presLayoutVars>
      </dgm:prSet>
      <dgm:spPr/>
    </dgm:pt>
  </dgm:ptLst>
  <dgm:cxnLst>
    <dgm:cxn modelId="{BEF70A2E-E3B0-4AC3-B568-375C9E1517B4}" srcId="{3E864045-9B46-499B-867E-A295BFEB326B}" destId="{FDD65C57-B8AE-4885-B7CA-5D433A9F1359}" srcOrd="0" destOrd="0" parTransId="{F1348BB4-BF5F-4C92-BD22-8DEBB90A835F}" sibTransId="{AF3FF623-A74F-40A8-B2BF-A0F1CE352963}"/>
    <dgm:cxn modelId="{B7644804-3237-4FCB-A1E3-74DB3C8C43FD}" type="presOf" srcId="{3E864045-9B46-499B-867E-A295BFEB326B}" destId="{D80B60A2-B689-4BE7-A2B9-DB9ACE5B544E}" srcOrd="0" destOrd="0" presId="urn:microsoft.com/office/officeart/2005/8/layout/hList1"/>
    <dgm:cxn modelId="{780EB665-B04F-4AEF-AAF0-D3EE635574BD}" type="presOf" srcId="{FDD65C57-B8AE-4885-B7CA-5D433A9F1359}" destId="{0D239CD9-D64E-4BBA-B89C-3EE073ECDC07}" srcOrd="0" destOrd="0" presId="urn:microsoft.com/office/officeart/2005/8/layout/hList1"/>
    <dgm:cxn modelId="{E361CA0D-B390-4A34-B988-D87BEBF21E83}" type="presParOf" srcId="{D80B60A2-B689-4BE7-A2B9-DB9ACE5B544E}" destId="{D17F20F3-6D42-4761-95D6-FE5C0E4F085A}" srcOrd="0" destOrd="0" presId="urn:microsoft.com/office/officeart/2005/8/layout/hList1"/>
    <dgm:cxn modelId="{994FAF74-1E26-4886-8F33-56727F5D3DFE}" type="presParOf" srcId="{D17F20F3-6D42-4761-95D6-FE5C0E4F085A}" destId="{0D239CD9-D64E-4BBA-B89C-3EE073ECDC07}" srcOrd="0" destOrd="0" presId="urn:microsoft.com/office/officeart/2005/8/layout/hList1"/>
    <dgm:cxn modelId="{3957C6CF-35A4-43FF-86D3-AABCAF4D0D84}" type="presParOf" srcId="{D17F20F3-6D42-4761-95D6-FE5C0E4F085A}" destId="{41793563-4541-4D93-A928-C5920DCA38A3}" srcOrd="1" destOrd="0" presId="urn:microsoft.com/office/officeart/2005/8/layout/hLis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66DC9A8-F8D5-4DC8-8341-B4FD875F3560}" type="doc">
      <dgm:prSet loTypeId="urn:microsoft.com/office/officeart/2005/8/layout/lProcess3" loCatId="process" qsTypeId="urn:microsoft.com/office/officeart/2005/8/quickstyle/simple1" qsCatId="simple" csTypeId="urn:microsoft.com/office/officeart/2005/8/colors/colorful3" csCatId="colorful" phldr="1"/>
      <dgm:spPr/>
      <dgm:t>
        <a:bodyPr/>
        <a:lstStyle/>
        <a:p>
          <a:endParaRPr lang="ru-RU"/>
        </a:p>
      </dgm:t>
    </dgm:pt>
    <dgm:pt modelId="{56529CEE-A6D5-4F07-B776-AF83E4183BF6}">
      <dgm:prSet/>
      <dgm:spPr/>
      <dgm:t>
        <a:bodyPr/>
        <a:lstStyle/>
        <a:p>
          <a:pPr rtl="0"/>
          <a:r>
            <a:rPr lang="ru-RU" smtClean="0"/>
            <a:t>Свободный T4, как правило, нормальный, что соответствует эутиреозу. Иногда свободный T4 слегка снижается или повышается, однако величина отклонений 332 свободного T4 от нормы при нетиреоидных заболеваниях всегда меньше, чем при гипотиреозе или тиреотоксикозе.</a:t>
          </a:r>
          <a:endParaRPr lang="ru-RU"/>
        </a:p>
      </dgm:t>
    </dgm:pt>
    <dgm:pt modelId="{040975DB-F9CD-48F5-9F88-6B86C3888EA3}" type="parTrans" cxnId="{21D789B8-77B7-4BD5-9B3F-AD6B785DA6DF}">
      <dgm:prSet/>
      <dgm:spPr/>
      <dgm:t>
        <a:bodyPr/>
        <a:lstStyle/>
        <a:p>
          <a:endParaRPr lang="ru-RU"/>
        </a:p>
      </dgm:t>
    </dgm:pt>
    <dgm:pt modelId="{48F8B341-7688-404F-AE93-8B4EA9B4B8A5}" type="sibTrans" cxnId="{21D789B8-77B7-4BD5-9B3F-AD6B785DA6DF}">
      <dgm:prSet/>
      <dgm:spPr/>
      <dgm:t>
        <a:bodyPr/>
        <a:lstStyle/>
        <a:p>
          <a:endParaRPr lang="ru-RU"/>
        </a:p>
      </dgm:t>
    </dgm:pt>
    <dgm:pt modelId="{A3A9949F-C229-4C6F-9BC1-D70BDDFCE3E5}">
      <dgm:prSet/>
      <dgm:spPr/>
      <dgm:t>
        <a:bodyPr/>
        <a:lstStyle/>
        <a:p>
          <a:pPr rtl="0"/>
          <a:r>
            <a:rPr lang="ru-RU" smtClean="0"/>
            <a:t>Индекс связывания тиреоидных гормонов. При гипотиреозе этот индекс понижен из-за увеличения числа незанятых мест связывания на тироксинсвязывающем глобулине. При нетиреоидных заболеваниях индекс повышен, что определяет ценность данного показателя для дифференциальной диагностики гипотиреоза и псевдодисфункции щитовидной железы с низким T4. Мы установили, что повышение индекса связывания тиреоидных гормонов у больных с низким свободным T4 свидетельствует о нетиреоидном заболевании, а не о гипотиреозе. Исключение составляют больные с дефицитом тироксинсвязывающего глобулина.</a:t>
          </a:r>
          <a:endParaRPr lang="ru-RU"/>
        </a:p>
      </dgm:t>
    </dgm:pt>
    <dgm:pt modelId="{7F640A27-9E7E-43A6-B109-4888A6758D14}" type="parTrans" cxnId="{F5E4F949-212C-4257-A9C9-58E35E42433C}">
      <dgm:prSet/>
      <dgm:spPr/>
      <dgm:t>
        <a:bodyPr/>
        <a:lstStyle/>
        <a:p>
          <a:endParaRPr lang="ru-RU"/>
        </a:p>
      </dgm:t>
    </dgm:pt>
    <dgm:pt modelId="{0784AA44-DA3B-4550-854D-0D8A3E30DA19}" type="sibTrans" cxnId="{F5E4F949-212C-4257-A9C9-58E35E42433C}">
      <dgm:prSet/>
      <dgm:spPr/>
      <dgm:t>
        <a:bodyPr/>
        <a:lstStyle/>
        <a:p>
          <a:endParaRPr lang="ru-RU"/>
        </a:p>
      </dgm:t>
    </dgm:pt>
    <dgm:pt modelId="{D1254B52-3C79-491F-9C68-BFD877D66B23}" type="pres">
      <dgm:prSet presAssocID="{B66DC9A8-F8D5-4DC8-8341-B4FD875F3560}" presName="Name0" presStyleCnt="0">
        <dgm:presLayoutVars>
          <dgm:chPref val="3"/>
          <dgm:dir/>
          <dgm:animLvl val="lvl"/>
          <dgm:resizeHandles/>
        </dgm:presLayoutVars>
      </dgm:prSet>
      <dgm:spPr/>
      <dgm:t>
        <a:bodyPr/>
        <a:lstStyle/>
        <a:p>
          <a:endParaRPr lang="ru-RU"/>
        </a:p>
      </dgm:t>
    </dgm:pt>
    <dgm:pt modelId="{9C00E6B3-CA73-401F-95E2-EE17BA6124AB}" type="pres">
      <dgm:prSet presAssocID="{56529CEE-A6D5-4F07-B776-AF83E4183BF6}" presName="horFlow" presStyleCnt="0"/>
      <dgm:spPr/>
    </dgm:pt>
    <dgm:pt modelId="{3A905EB2-5799-4DF4-A230-035E747BE17E}" type="pres">
      <dgm:prSet presAssocID="{56529CEE-A6D5-4F07-B776-AF83E4183BF6}" presName="bigChev" presStyleLbl="node1" presStyleIdx="0" presStyleCnt="2" custScaleX="188027"/>
      <dgm:spPr/>
      <dgm:t>
        <a:bodyPr/>
        <a:lstStyle/>
        <a:p>
          <a:endParaRPr lang="ru-RU"/>
        </a:p>
      </dgm:t>
    </dgm:pt>
    <dgm:pt modelId="{ECEFAF42-6A58-400C-A412-E7C4CD9607F4}" type="pres">
      <dgm:prSet presAssocID="{56529CEE-A6D5-4F07-B776-AF83E4183BF6}" presName="vSp" presStyleCnt="0"/>
      <dgm:spPr/>
    </dgm:pt>
    <dgm:pt modelId="{7F504910-638D-436A-AACA-4396AF196335}" type="pres">
      <dgm:prSet presAssocID="{A3A9949F-C229-4C6F-9BC1-D70BDDFCE3E5}" presName="horFlow" presStyleCnt="0"/>
      <dgm:spPr/>
    </dgm:pt>
    <dgm:pt modelId="{6C7A77CF-8F51-4E1D-97B8-D6F8FA40655A}" type="pres">
      <dgm:prSet presAssocID="{A3A9949F-C229-4C6F-9BC1-D70BDDFCE3E5}" presName="bigChev" presStyleLbl="node1" presStyleIdx="1" presStyleCnt="2" custScaleX="191402"/>
      <dgm:spPr/>
      <dgm:t>
        <a:bodyPr/>
        <a:lstStyle/>
        <a:p>
          <a:endParaRPr lang="ru-RU"/>
        </a:p>
      </dgm:t>
    </dgm:pt>
  </dgm:ptLst>
  <dgm:cxnLst>
    <dgm:cxn modelId="{8C8D4E11-84C7-4D65-A9BF-6C1EB9D0ADAC}" type="presOf" srcId="{B66DC9A8-F8D5-4DC8-8341-B4FD875F3560}" destId="{D1254B52-3C79-491F-9C68-BFD877D66B23}" srcOrd="0" destOrd="0" presId="urn:microsoft.com/office/officeart/2005/8/layout/lProcess3"/>
    <dgm:cxn modelId="{18644CC4-2454-4578-BD17-72DEB62BDF87}" type="presOf" srcId="{A3A9949F-C229-4C6F-9BC1-D70BDDFCE3E5}" destId="{6C7A77CF-8F51-4E1D-97B8-D6F8FA40655A}" srcOrd="0" destOrd="0" presId="urn:microsoft.com/office/officeart/2005/8/layout/lProcess3"/>
    <dgm:cxn modelId="{21D789B8-77B7-4BD5-9B3F-AD6B785DA6DF}" srcId="{B66DC9A8-F8D5-4DC8-8341-B4FD875F3560}" destId="{56529CEE-A6D5-4F07-B776-AF83E4183BF6}" srcOrd="0" destOrd="0" parTransId="{040975DB-F9CD-48F5-9F88-6B86C3888EA3}" sibTransId="{48F8B341-7688-404F-AE93-8B4EA9B4B8A5}"/>
    <dgm:cxn modelId="{F5E4F949-212C-4257-A9C9-58E35E42433C}" srcId="{B66DC9A8-F8D5-4DC8-8341-B4FD875F3560}" destId="{A3A9949F-C229-4C6F-9BC1-D70BDDFCE3E5}" srcOrd="1" destOrd="0" parTransId="{7F640A27-9E7E-43A6-B109-4888A6758D14}" sibTransId="{0784AA44-DA3B-4550-854D-0D8A3E30DA19}"/>
    <dgm:cxn modelId="{8D43DE52-33F4-42D8-B48C-CA1A58B062B9}" type="presOf" srcId="{56529CEE-A6D5-4F07-B776-AF83E4183BF6}" destId="{3A905EB2-5799-4DF4-A230-035E747BE17E}" srcOrd="0" destOrd="0" presId="urn:microsoft.com/office/officeart/2005/8/layout/lProcess3"/>
    <dgm:cxn modelId="{6E5E0AFC-D8BD-4548-B7BB-60DCB8701D84}" type="presParOf" srcId="{D1254B52-3C79-491F-9C68-BFD877D66B23}" destId="{9C00E6B3-CA73-401F-95E2-EE17BA6124AB}" srcOrd="0" destOrd="0" presId="urn:microsoft.com/office/officeart/2005/8/layout/lProcess3"/>
    <dgm:cxn modelId="{3F5F0F25-0323-4197-BA63-02ACA077D81D}" type="presParOf" srcId="{9C00E6B3-CA73-401F-95E2-EE17BA6124AB}" destId="{3A905EB2-5799-4DF4-A230-035E747BE17E}" srcOrd="0" destOrd="0" presId="urn:microsoft.com/office/officeart/2005/8/layout/lProcess3"/>
    <dgm:cxn modelId="{CD4F6082-A137-4183-AA48-C1E328F756BD}" type="presParOf" srcId="{D1254B52-3C79-491F-9C68-BFD877D66B23}" destId="{ECEFAF42-6A58-400C-A412-E7C4CD9607F4}" srcOrd="1" destOrd="0" presId="urn:microsoft.com/office/officeart/2005/8/layout/lProcess3"/>
    <dgm:cxn modelId="{4382BF60-5B85-4960-99E0-CAC7561CD487}" type="presParOf" srcId="{D1254B52-3C79-491F-9C68-BFD877D66B23}" destId="{7F504910-638D-436A-AACA-4396AF196335}" srcOrd="2" destOrd="0" presId="urn:microsoft.com/office/officeart/2005/8/layout/lProcess3"/>
    <dgm:cxn modelId="{8C5CA696-E596-46EF-B6E6-9C8FBF677239}" type="presParOf" srcId="{7F504910-638D-436A-AACA-4396AF196335}" destId="{6C7A77CF-8F51-4E1D-97B8-D6F8FA40655A}" srcOrd="0" destOrd="0" presId="urn:microsoft.com/office/officeart/2005/8/layout/lProcess3"/>
  </dgm:cxnLst>
  <dgm:bg>
    <a:solidFill>
      <a:schemeClr val="accent2">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EF6F3AB-1FA2-4E1F-8176-7B83B114FA3F}" type="doc">
      <dgm:prSet loTypeId="urn:microsoft.com/office/officeart/2005/8/layout/chevron2" loCatId="process" qsTypeId="urn:microsoft.com/office/officeart/2005/8/quickstyle/3d4" qsCatId="3D" csTypeId="urn:microsoft.com/office/officeart/2005/8/colors/accent2_2" csCatId="accent2" phldr="1"/>
      <dgm:spPr/>
      <dgm:t>
        <a:bodyPr/>
        <a:lstStyle/>
        <a:p>
          <a:endParaRPr lang="ru-RU"/>
        </a:p>
      </dgm:t>
    </dgm:pt>
    <dgm:pt modelId="{76C7E14A-1EB2-4ED7-8425-D3F1090DB218}">
      <dgm:prSet/>
      <dgm:spPr/>
      <dgm:t>
        <a:bodyPr/>
        <a:lstStyle/>
        <a:p>
          <a:pPr rtl="0"/>
          <a:endParaRPr lang="ru-RU" dirty="0"/>
        </a:p>
      </dgm:t>
    </dgm:pt>
    <dgm:pt modelId="{DF7B4094-5C72-4880-8C9A-639D375F2372}" type="parTrans" cxnId="{88CA8D2B-5CAE-4D42-9913-297C2C47573A}">
      <dgm:prSet/>
      <dgm:spPr/>
      <dgm:t>
        <a:bodyPr/>
        <a:lstStyle/>
        <a:p>
          <a:endParaRPr lang="ru-RU"/>
        </a:p>
      </dgm:t>
    </dgm:pt>
    <dgm:pt modelId="{C3D8423E-4153-4684-B54D-E8421300C783}" type="sibTrans" cxnId="{88CA8D2B-5CAE-4D42-9913-297C2C47573A}">
      <dgm:prSet/>
      <dgm:spPr/>
      <dgm:t>
        <a:bodyPr/>
        <a:lstStyle/>
        <a:p>
          <a:endParaRPr lang="ru-RU"/>
        </a:p>
      </dgm:t>
    </dgm:pt>
    <dgm:pt modelId="{6A1C8C23-5262-478E-B610-465FA9C36363}">
      <dgm:prSet/>
      <dgm:spPr/>
      <dgm:t>
        <a:bodyPr/>
        <a:lstStyle/>
        <a:p>
          <a:pPr rtl="0"/>
          <a:endParaRPr lang="ru-RU" dirty="0"/>
        </a:p>
      </dgm:t>
    </dgm:pt>
    <dgm:pt modelId="{E3EC4D3C-E1D9-41C7-803E-3E8124C3A93C}" type="parTrans" cxnId="{6588B2FF-29D2-482D-8E11-0D4B97CBCE5B}">
      <dgm:prSet/>
      <dgm:spPr/>
      <dgm:t>
        <a:bodyPr/>
        <a:lstStyle/>
        <a:p>
          <a:endParaRPr lang="ru-RU"/>
        </a:p>
      </dgm:t>
    </dgm:pt>
    <dgm:pt modelId="{2F0BE268-7EB6-4B3A-BDDA-9A9E20ACF98F}" type="sibTrans" cxnId="{6588B2FF-29D2-482D-8E11-0D4B97CBCE5B}">
      <dgm:prSet/>
      <dgm:spPr/>
      <dgm:t>
        <a:bodyPr/>
        <a:lstStyle/>
        <a:p>
          <a:endParaRPr lang="ru-RU"/>
        </a:p>
      </dgm:t>
    </dgm:pt>
    <dgm:pt modelId="{7B23E162-9F71-471B-97A2-55E21B86F4FC}">
      <dgm:prSet/>
      <dgm:spPr>
        <a:solidFill>
          <a:srgbClr val="FFC000">
            <a:alpha val="90000"/>
          </a:srgbClr>
        </a:solidFill>
      </dgm:spPr>
      <dgm:t>
        <a:bodyPr/>
        <a:lstStyle/>
        <a:p>
          <a:pPr rtl="0"/>
          <a:r>
            <a:rPr lang="ru-RU" dirty="0" smtClean="0"/>
            <a:t>. Дофамин, применяемый для лечения артериальной гипотонии, подавляет секрецию ТТГ; поэтому низкий уровень ТТГ у больных, получающих дофамин, не имеет диагностического значения. Показано также, что дофамин может снижать до нормы уровень ТТГ у больных с гипотиреозом. </a:t>
          </a:r>
          <a:endParaRPr lang="ru-RU" dirty="0"/>
        </a:p>
      </dgm:t>
    </dgm:pt>
    <dgm:pt modelId="{13C7DE3C-08E4-4834-854E-62F79431DA3E}" type="parTrans" cxnId="{9BEC8A05-445C-4627-BA76-07E9773AB7DB}">
      <dgm:prSet/>
      <dgm:spPr/>
      <dgm:t>
        <a:bodyPr/>
        <a:lstStyle/>
        <a:p>
          <a:endParaRPr lang="ru-RU"/>
        </a:p>
      </dgm:t>
    </dgm:pt>
    <dgm:pt modelId="{7E100DD4-CDCE-46F2-A094-31DEAB162065}" type="sibTrans" cxnId="{9BEC8A05-445C-4627-BA76-07E9773AB7DB}">
      <dgm:prSet/>
      <dgm:spPr/>
      <dgm:t>
        <a:bodyPr/>
        <a:lstStyle/>
        <a:p>
          <a:endParaRPr lang="ru-RU"/>
        </a:p>
      </dgm:t>
    </dgm:pt>
    <dgm:pt modelId="{6FC5319B-4DE1-478F-A46D-09816BB23C95}">
      <dgm:prSet/>
      <dgm:spPr>
        <a:solidFill>
          <a:srgbClr val="00B0F0">
            <a:alpha val="90000"/>
          </a:srgbClr>
        </a:solidFill>
      </dgm:spPr>
      <dgm:t>
        <a:bodyPr/>
        <a:lstStyle/>
        <a:p>
          <a:pPr rtl="0"/>
          <a:r>
            <a:rPr lang="ru-RU" dirty="0" smtClean="0"/>
            <a:t>2. </a:t>
          </a:r>
          <a:r>
            <a:rPr lang="ru-RU" dirty="0" err="1" smtClean="0"/>
            <a:t>Глюкокортикоиды</a:t>
          </a:r>
          <a:r>
            <a:rPr lang="ru-RU" dirty="0" smtClean="0"/>
            <a:t> подавляют секрецию ТТГ. Поэтому у больных, получающих </a:t>
          </a:r>
          <a:r>
            <a:rPr lang="ru-RU" dirty="0" err="1" smtClean="0"/>
            <a:t>глюкокортикоиды</a:t>
          </a:r>
          <a:r>
            <a:rPr lang="ru-RU" dirty="0" smtClean="0"/>
            <a:t>, уровень ТТГ нередко снижен.</a:t>
          </a:r>
          <a:endParaRPr lang="ru-RU" dirty="0"/>
        </a:p>
      </dgm:t>
    </dgm:pt>
    <dgm:pt modelId="{4293DA3E-1719-4352-AD13-7320514F9441}" type="parTrans" cxnId="{F04C0D65-D27E-4FE3-8340-67F2BA55B725}">
      <dgm:prSet/>
      <dgm:spPr/>
      <dgm:t>
        <a:bodyPr/>
        <a:lstStyle/>
        <a:p>
          <a:endParaRPr lang="ru-RU"/>
        </a:p>
      </dgm:t>
    </dgm:pt>
    <dgm:pt modelId="{56364162-AFC3-488F-8B25-F54EE1668F36}" type="sibTrans" cxnId="{F04C0D65-D27E-4FE3-8340-67F2BA55B725}">
      <dgm:prSet/>
      <dgm:spPr/>
      <dgm:t>
        <a:bodyPr/>
        <a:lstStyle/>
        <a:p>
          <a:endParaRPr lang="ru-RU"/>
        </a:p>
      </dgm:t>
    </dgm:pt>
    <dgm:pt modelId="{BBE3FE0D-75EE-4660-92A8-0189350A3C4C}" type="pres">
      <dgm:prSet presAssocID="{8EF6F3AB-1FA2-4E1F-8176-7B83B114FA3F}" presName="linearFlow" presStyleCnt="0">
        <dgm:presLayoutVars>
          <dgm:dir/>
          <dgm:animLvl val="lvl"/>
          <dgm:resizeHandles val="exact"/>
        </dgm:presLayoutVars>
      </dgm:prSet>
      <dgm:spPr/>
      <dgm:t>
        <a:bodyPr/>
        <a:lstStyle/>
        <a:p>
          <a:endParaRPr lang="ru-RU"/>
        </a:p>
      </dgm:t>
    </dgm:pt>
    <dgm:pt modelId="{8581BF98-3753-4917-AD32-29F4DDB70254}" type="pres">
      <dgm:prSet presAssocID="{76C7E14A-1EB2-4ED7-8425-D3F1090DB218}" presName="composite" presStyleCnt="0"/>
      <dgm:spPr/>
    </dgm:pt>
    <dgm:pt modelId="{2ADB44DA-A0AD-4083-8967-5D7995B5DA3A}" type="pres">
      <dgm:prSet presAssocID="{76C7E14A-1EB2-4ED7-8425-D3F1090DB218}" presName="parentText" presStyleLbl="alignNode1" presStyleIdx="0" presStyleCnt="2">
        <dgm:presLayoutVars>
          <dgm:chMax val="1"/>
          <dgm:bulletEnabled val="1"/>
        </dgm:presLayoutVars>
      </dgm:prSet>
      <dgm:spPr/>
      <dgm:t>
        <a:bodyPr/>
        <a:lstStyle/>
        <a:p>
          <a:endParaRPr lang="ru-RU"/>
        </a:p>
      </dgm:t>
    </dgm:pt>
    <dgm:pt modelId="{39BAD568-C3F8-44E7-9057-3E206D9F31C6}" type="pres">
      <dgm:prSet presAssocID="{76C7E14A-1EB2-4ED7-8425-D3F1090DB218}" presName="descendantText" presStyleLbl="alignAcc1" presStyleIdx="0" presStyleCnt="2">
        <dgm:presLayoutVars>
          <dgm:bulletEnabled val="1"/>
        </dgm:presLayoutVars>
      </dgm:prSet>
      <dgm:spPr/>
      <dgm:t>
        <a:bodyPr/>
        <a:lstStyle/>
        <a:p>
          <a:endParaRPr lang="ru-RU"/>
        </a:p>
      </dgm:t>
    </dgm:pt>
    <dgm:pt modelId="{0F877017-4F9D-4FD8-822F-15DCF6CDB03E}" type="pres">
      <dgm:prSet presAssocID="{C3D8423E-4153-4684-B54D-E8421300C783}" presName="sp" presStyleCnt="0"/>
      <dgm:spPr/>
    </dgm:pt>
    <dgm:pt modelId="{BAD3D891-A555-45CC-8D1F-1F1F626B4A28}" type="pres">
      <dgm:prSet presAssocID="{6A1C8C23-5262-478E-B610-465FA9C36363}" presName="composite" presStyleCnt="0"/>
      <dgm:spPr/>
    </dgm:pt>
    <dgm:pt modelId="{E4312495-60B4-4DDB-9737-8A66B8ECAFE9}" type="pres">
      <dgm:prSet presAssocID="{6A1C8C23-5262-478E-B610-465FA9C36363}" presName="parentText" presStyleLbl="alignNode1" presStyleIdx="1" presStyleCnt="2">
        <dgm:presLayoutVars>
          <dgm:chMax val="1"/>
          <dgm:bulletEnabled val="1"/>
        </dgm:presLayoutVars>
      </dgm:prSet>
      <dgm:spPr/>
      <dgm:t>
        <a:bodyPr/>
        <a:lstStyle/>
        <a:p>
          <a:endParaRPr lang="ru-RU"/>
        </a:p>
      </dgm:t>
    </dgm:pt>
    <dgm:pt modelId="{B6746E89-916F-4C3B-84A4-CF36D8B0FCE3}" type="pres">
      <dgm:prSet presAssocID="{6A1C8C23-5262-478E-B610-465FA9C36363}" presName="descendantText" presStyleLbl="alignAcc1" presStyleIdx="1" presStyleCnt="2">
        <dgm:presLayoutVars>
          <dgm:bulletEnabled val="1"/>
        </dgm:presLayoutVars>
      </dgm:prSet>
      <dgm:spPr/>
      <dgm:t>
        <a:bodyPr/>
        <a:lstStyle/>
        <a:p>
          <a:endParaRPr lang="ru-RU"/>
        </a:p>
      </dgm:t>
    </dgm:pt>
  </dgm:ptLst>
  <dgm:cxnLst>
    <dgm:cxn modelId="{6588B2FF-29D2-482D-8E11-0D4B97CBCE5B}" srcId="{8EF6F3AB-1FA2-4E1F-8176-7B83B114FA3F}" destId="{6A1C8C23-5262-478E-B610-465FA9C36363}" srcOrd="1" destOrd="0" parTransId="{E3EC4D3C-E1D9-41C7-803E-3E8124C3A93C}" sibTransId="{2F0BE268-7EB6-4B3A-BDDA-9A9E20ACF98F}"/>
    <dgm:cxn modelId="{8B1D7F95-286C-4DFC-AA15-6AA37E613DE2}" type="presOf" srcId="{8EF6F3AB-1FA2-4E1F-8176-7B83B114FA3F}" destId="{BBE3FE0D-75EE-4660-92A8-0189350A3C4C}" srcOrd="0" destOrd="0" presId="urn:microsoft.com/office/officeart/2005/8/layout/chevron2"/>
    <dgm:cxn modelId="{88CA8D2B-5CAE-4D42-9913-297C2C47573A}" srcId="{8EF6F3AB-1FA2-4E1F-8176-7B83B114FA3F}" destId="{76C7E14A-1EB2-4ED7-8425-D3F1090DB218}" srcOrd="0" destOrd="0" parTransId="{DF7B4094-5C72-4880-8C9A-639D375F2372}" sibTransId="{C3D8423E-4153-4684-B54D-E8421300C783}"/>
    <dgm:cxn modelId="{4A9B0440-C29E-473A-9597-B40A8655C944}" type="presOf" srcId="{6FC5319B-4DE1-478F-A46D-09816BB23C95}" destId="{B6746E89-916F-4C3B-84A4-CF36D8B0FCE3}" srcOrd="0" destOrd="0" presId="urn:microsoft.com/office/officeart/2005/8/layout/chevron2"/>
    <dgm:cxn modelId="{F04C0D65-D27E-4FE3-8340-67F2BA55B725}" srcId="{6A1C8C23-5262-478E-B610-465FA9C36363}" destId="{6FC5319B-4DE1-478F-A46D-09816BB23C95}" srcOrd="0" destOrd="0" parTransId="{4293DA3E-1719-4352-AD13-7320514F9441}" sibTransId="{56364162-AFC3-488F-8B25-F54EE1668F36}"/>
    <dgm:cxn modelId="{08438EA0-DABB-4D59-92B6-FA63980E5AAE}" type="presOf" srcId="{7B23E162-9F71-471B-97A2-55E21B86F4FC}" destId="{39BAD568-C3F8-44E7-9057-3E206D9F31C6}" srcOrd="0" destOrd="0" presId="urn:microsoft.com/office/officeart/2005/8/layout/chevron2"/>
    <dgm:cxn modelId="{807CD388-E24D-411A-9078-08A5B6A91DE2}" type="presOf" srcId="{6A1C8C23-5262-478E-B610-465FA9C36363}" destId="{E4312495-60B4-4DDB-9737-8A66B8ECAFE9}" srcOrd="0" destOrd="0" presId="urn:microsoft.com/office/officeart/2005/8/layout/chevron2"/>
    <dgm:cxn modelId="{9BEC8A05-445C-4627-BA76-07E9773AB7DB}" srcId="{76C7E14A-1EB2-4ED7-8425-D3F1090DB218}" destId="{7B23E162-9F71-471B-97A2-55E21B86F4FC}" srcOrd="0" destOrd="0" parTransId="{13C7DE3C-08E4-4834-854E-62F79431DA3E}" sibTransId="{7E100DD4-CDCE-46F2-A094-31DEAB162065}"/>
    <dgm:cxn modelId="{DA8DC7D0-862B-44FD-8447-F34FB0139AE1}" type="presOf" srcId="{76C7E14A-1EB2-4ED7-8425-D3F1090DB218}" destId="{2ADB44DA-A0AD-4083-8967-5D7995B5DA3A}" srcOrd="0" destOrd="0" presId="urn:microsoft.com/office/officeart/2005/8/layout/chevron2"/>
    <dgm:cxn modelId="{B658B190-BD4A-4658-852A-62C18ED6B96E}" type="presParOf" srcId="{BBE3FE0D-75EE-4660-92A8-0189350A3C4C}" destId="{8581BF98-3753-4917-AD32-29F4DDB70254}" srcOrd="0" destOrd="0" presId="urn:microsoft.com/office/officeart/2005/8/layout/chevron2"/>
    <dgm:cxn modelId="{2D1EBC32-9E39-4DF8-849F-D126A4A95CB4}" type="presParOf" srcId="{8581BF98-3753-4917-AD32-29F4DDB70254}" destId="{2ADB44DA-A0AD-4083-8967-5D7995B5DA3A}" srcOrd="0" destOrd="0" presId="urn:microsoft.com/office/officeart/2005/8/layout/chevron2"/>
    <dgm:cxn modelId="{D1EB2D8A-07FB-43CD-AE28-863EC77B9A05}" type="presParOf" srcId="{8581BF98-3753-4917-AD32-29F4DDB70254}" destId="{39BAD568-C3F8-44E7-9057-3E206D9F31C6}" srcOrd="1" destOrd="0" presId="urn:microsoft.com/office/officeart/2005/8/layout/chevron2"/>
    <dgm:cxn modelId="{7CA69268-DC02-4B0E-812B-36B4D1C94A3A}" type="presParOf" srcId="{BBE3FE0D-75EE-4660-92A8-0189350A3C4C}" destId="{0F877017-4F9D-4FD8-822F-15DCF6CDB03E}" srcOrd="1" destOrd="0" presId="urn:microsoft.com/office/officeart/2005/8/layout/chevron2"/>
    <dgm:cxn modelId="{6BF11E8F-8574-4335-B3D8-A9E115E13C31}" type="presParOf" srcId="{BBE3FE0D-75EE-4660-92A8-0189350A3C4C}" destId="{BAD3D891-A555-45CC-8D1F-1F1F626B4A28}" srcOrd="2" destOrd="0" presId="urn:microsoft.com/office/officeart/2005/8/layout/chevron2"/>
    <dgm:cxn modelId="{451E6C39-9B33-4EEF-95B5-D42B88BCA41B}" type="presParOf" srcId="{BAD3D891-A555-45CC-8D1F-1F1F626B4A28}" destId="{E4312495-60B4-4DDB-9737-8A66B8ECAFE9}" srcOrd="0" destOrd="0" presId="urn:microsoft.com/office/officeart/2005/8/layout/chevron2"/>
    <dgm:cxn modelId="{4315BEA9-26BC-44FA-BDD0-D58724C53804}" type="presParOf" srcId="{BAD3D891-A555-45CC-8D1F-1F1F626B4A28}" destId="{B6746E89-916F-4C3B-84A4-CF36D8B0FCE3}" srcOrd="1" destOrd="0" presId="urn:microsoft.com/office/officeart/2005/8/layout/chevron2"/>
  </dgm:cxnLst>
  <dgm:bg>
    <a:solidFill>
      <a:schemeClr val="accent5">
        <a:lumMod val="40000"/>
        <a:lumOff val="6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9E8A63-91E7-476A-967B-B0639783DC9A}">
      <dsp:nvSpPr>
        <dsp:cNvPr id="0" name=""/>
        <dsp:cNvSpPr/>
      </dsp:nvSpPr>
      <dsp:spPr>
        <a:xfrm>
          <a:off x="0" y="936463"/>
          <a:ext cx="12027877" cy="630000"/>
        </a:xfrm>
        <a:prstGeom prst="rect">
          <a:avLst/>
        </a:prstGeom>
        <a:solidFill>
          <a:schemeClr val="lt1">
            <a:alpha val="90000"/>
            <a:hueOff val="0"/>
            <a:satOff val="0"/>
            <a:lumOff val="0"/>
            <a:alphaOff val="0"/>
          </a:schemeClr>
        </a:solidFill>
        <a:ln w="15875"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107E98D-1A6E-4984-BC74-22EB129EEAAE}">
      <dsp:nvSpPr>
        <dsp:cNvPr id="0" name=""/>
        <dsp:cNvSpPr/>
      </dsp:nvSpPr>
      <dsp:spPr>
        <a:xfrm>
          <a:off x="575564" y="0"/>
          <a:ext cx="11452312" cy="1203596"/>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8238" tIns="0" rIns="318238" bIns="0" numCol="1" spcCol="1270" anchor="ctr" anchorCtr="0">
          <a:noAutofit/>
        </a:bodyPr>
        <a:lstStyle/>
        <a:p>
          <a:pPr lvl="0" algn="just" defTabSz="889000">
            <a:lnSpc>
              <a:spcPct val="90000"/>
            </a:lnSpc>
            <a:spcBef>
              <a:spcPct val="0"/>
            </a:spcBef>
            <a:spcAft>
              <a:spcPct val="35000"/>
            </a:spcAft>
          </a:pPr>
          <a:r>
            <a:rPr lang="ru-RU" sz="2000" kern="1200" dirty="0" smtClean="0"/>
            <a:t>а. При симптомах тиреотоксикоза без повышения (или с незначительным повышением) общего T4. </a:t>
          </a:r>
          <a:endParaRPr lang="ru-RU" sz="2000" kern="1200" dirty="0"/>
        </a:p>
      </dsp:txBody>
      <dsp:txXfrm>
        <a:off x="634319" y="58755"/>
        <a:ext cx="11334802" cy="1086086"/>
      </dsp:txXfrm>
    </dsp:sp>
    <dsp:sp modelId="{66C54ED8-D246-4439-87F1-B7AB91A46E0D}">
      <dsp:nvSpPr>
        <dsp:cNvPr id="0" name=""/>
        <dsp:cNvSpPr/>
      </dsp:nvSpPr>
      <dsp:spPr>
        <a:xfrm>
          <a:off x="0" y="2702789"/>
          <a:ext cx="12027877" cy="630000"/>
        </a:xfrm>
        <a:prstGeom prst="rect">
          <a:avLst/>
        </a:prstGeom>
        <a:solidFill>
          <a:schemeClr val="lt1">
            <a:alpha val="90000"/>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988C183-9DDB-42EE-B3A4-3D2A17717F0A}">
      <dsp:nvSpPr>
        <dsp:cNvPr id="0" name=""/>
        <dsp:cNvSpPr/>
      </dsp:nvSpPr>
      <dsp:spPr>
        <a:xfrm>
          <a:off x="572616" y="1701463"/>
          <a:ext cx="11452312" cy="1370325"/>
        </a:xfrm>
        <a:prstGeom prst="roundRect">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8238" tIns="0" rIns="318238" bIns="0" numCol="1" spcCol="1270" anchor="ctr" anchorCtr="0">
          <a:noAutofit/>
        </a:bodyPr>
        <a:lstStyle/>
        <a:p>
          <a:pPr lvl="0" algn="just" defTabSz="800100">
            <a:lnSpc>
              <a:spcPct val="90000"/>
            </a:lnSpc>
            <a:spcBef>
              <a:spcPct val="0"/>
            </a:spcBef>
            <a:spcAft>
              <a:spcPct val="35000"/>
            </a:spcAft>
          </a:pPr>
          <a:r>
            <a:rPr lang="ru-RU" sz="1800" kern="1200" dirty="0" smtClean="0"/>
            <a:t>При бессимптомном повышении общего T4 (обнаруженном случайно или при массовом обследовании). У таких больных действительно может быть </a:t>
          </a:r>
          <a:r>
            <a:rPr lang="ru-RU" sz="1800" kern="1200" dirty="0" err="1" smtClean="0"/>
            <a:t>эутиреоз</a:t>
          </a:r>
          <a:r>
            <a:rPr lang="ru-RU" sz="1800" kern="1200" dirty="0" smtClean="0"/>
            <a:t>, а изолированное повышение общего T4 обусловлено изменениями концентраций белков, связывающих T4 </a:t>
          </a:r>
          <a:endParaRPr lang="ru-RU" sz="1800" kern="1200" dirty="0"/>
        </a:p>
      </dsp:txBody>
      <dsp:txXfrm>
        <a:off x="639510" y="1768357"/>
        <a:ext cx="11318524" cy="1236537"/>
      </dsp:txXfrm>
    </dsp:sp>
    <dsp:sp modelId="{54CF9515-9B74-4613-908C-4E0355461E59}">
      <dsp:nvSpPr>
        <dsp:cNvPr id="0" name=""/>
        <dsp:cNvSpPr/>
      </dsp:nvSpPr>
      <dsp:spPr>
        <a:xfrm>
          <a:off x="0" y="4836594"/>
          <a:ext cx="12027877" cy="630000"/>
        </a:xfrm>
        <a:prstGeom prst="rect">
          <a:avLst/>
        </a:prstGeom>
        <a:solidFill>
          <a:schemeClr val="lt1">
            <a:alpha val="90000"/>
            <a:hueOff val="0"/>
            <a:satOff val="0"/>
            <a:lumOff val="0"/>
            <a:alphaOff val="0"/>
          </a:schemeClr>
        </a:solidFill>
        <a:ln w="15875" cap="rnd"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A9A962D-B1C6-4E1D-9FA0-6836EBDC642F}">
      <dsp:nvSpPr>
        <dsp:cNvPr id="0" name=""/>
        <dsp:cNvSpPr/>
      </dsp:nvSpPr>
      <dsp:spPr>
        <a:xfrm>
          <a:off x="572616" y="3819482"/>
          <a:ext cx="11452312" cy="1737805"/>
        </a:xfrm>
        <a:prstGeom prst="roundRect">
          <a:avLst/>
        </a:prstGeom>
        <a:solidFill>
          <a:schemeClr val="accent4">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18238" tIns="0" rIns="318238" bIns="0" numCol="1" spcCol="1270" anchor="ctr" anchorCtr="0">
          <a:noAutofit/>
        </a:bodyPr>
        <a:lstStyle/>
        <a:p>
          <a:pPr lvl="0" algn="just" defTabSz="711200">
            <a:lnSpc>
              <a:spcPct val="90000"/>
            </a:lnSpc>
            <a:spcBef>
              <a:spcPct val="0"/>
            </a:spcBef>
            <a:spcAft>
              <a:spcPct val="35000"/>
            </a:spcAft>
          </a:pPr>
          <a:r>
            <a:rPr lang="ru-RU" sz="1600" kern="1200" dirty="0" smtClean="0"/>
            <a:t>Повышение общего T4 и общего T3 без тиреотоксикоза может наблюдаться и при редком наследственном заболевании — </a:t>
          </a:r>
          <a:r>
            <a:rPr lang="ru-RU" sz="1600" kern="1200" dirty="0" err="1" smtClean="0"/>
            <a:t>генерализованной</a:t>
          </a:r>
          <a:r>
            <a:rPr lang="ru-RU" sz="1600" kern="1200" dirty="0" smtClean="0"/>
            <a:t> резистентности к </a:t>
          </a:r>
          <a:r>
            <a:rPr lang="ru-RU" sz="1600" kern="1200" dirty="0" err="1" smtClean="0"/>
            <a:t>тиреоидным</a:t>
          </a:r>
          <a:r>
            <a:rPr lang="ru-RU" sz="1600" kern="1200" dirty="0" smtClean="0"/>
            <a:t> гормонам. Несмотря на повышение общего T4, свободного T4, общего T3 и свободного T3, у больных имеется </a:t>
          </a:r>
          <a:r>
            <a:rPr lang="ru-RU" sz="1600" kern="1200" dirty="0" err="1" smtClean="0"/>
            <a:t>эутиреоз</a:t>
          </a:r>
          <a:r>
            <a:rPr lang="ru-RU" sz="1600" kern="1200" dirty="0" smtClean="0"/>
            <a:t>, а у некоторых даже легкий гипотиреоз. В последние годы частота выявления лиц с повышением общего T4 без тиреотоксикоза постоянно возрастает</a:t>
          </a:r>
          <a:endParaRPr lang="ru-RU" sz="1600" kern="1200" dirty="0"/>
        </a:p>
      </dsp:txBody>
      <dsp:txXfrm>
        <a:off x="657449" y="3904315"/>
        <a:ext cx="11282646" cy="156813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5CB4D9-4008-4507-BE35-1E674A1C6D81}">
      <dsp:nvSpPr>
        <dsp:cNvPr id="0" name=""/>
        <dsp:cNvSpPr/>
      </dsp:nvSpPr>
      <dsp:spPr>
        <a:xfrm rot="10800000">
          <a:off x="2299351" y="199"/>
          <a:ext cx="7073674" cy="2070547"/>
        </a:xfrm>
        <a:prstGeom prst="homePlate">
          <a:avLst/>
        </a:prstGeom>
        <a:solidFill>
          <a:schemeClr val="accent2">
            <a:alpha val="9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3054" tIns="129540" rIns="241808" bIns="129540" numCol="1" spcCol="1270" anchor="ctr" anchorCtr="0">
          <a:noAutofit/>
        </a:bodyPr>
        <a:lstStyle/>
        <a:p>
          <a:pPr lvl="0" algn="ctr" defTabSz="1511300" rtl="0">
            <a:lnSpc>
              <a:spcPct val="90000"/>
            </a:lnSpc>
            <a:spcBef>
              <a:spcPct val="0"/>
            </a:spcBef>
            <a:spcAft>
              <a:spcPct val="35000"/>
            </a:spcAft>
          </a:pPr>
          <a:r>
            <a:rPr lang="ru-RU" sz="3400" kern="1200" smtClean="0"/>
            <a:t>Псевдодисфункция щитовидной железы с низким T4</a:t>
          </a:r>
          <a:endParaRPr lang="ru-RU" sz="3400" kern="1200"/>
        </a:p>
      </dsp:txBody>
      <dsp:txXfrm rot="10800000">
        <a:off x="2816988" y="199"/>
        <a:ext cx="6556037" cy="2070547"/>
      </dsp:txXfrm>
    </dsp:sp>
    <dsp:sp modelId="{368DCD11-6D93-417F-B27D-51B4DE701404}">
      <dsp:nvSpPr>
        <dsp:cNvPr id="0" name=""/>
        <dsp:cNvSpPr/>
      </dsp:nvSpPr>
      <dsp:spPr>
        <a:xfrm>
          <a:off x="1264078" y="199"/>
          <a:ext cx="2070547" cy="2070547"/>
        </a:xfrm>
        <a:prstGeom prst="ellipse">
          <a:avLst/>
        </a:prstGeom>
        <a:solidFill>
          <a:schemeClr val="accent2">
            <a:tint val="50000"/>
            <a:alpha val="90000"/>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81517B7-3F3C-4E79-85F7-5D9124BA3E20}">
      <dsp:nvSpPr>
        <dsp:cNvPr id="0" name=""/>
        <dsp:cNvSpPr/>
      </dsp:nvSpPr>
      <dsp:spPr>
        <a:xfrm rot="10800000">
          <a:off x="2299351" y="2688821"/>
          <a:ext cx="7073674" cy="2070547"/>
        </a:xfrm>
        <a:prstGeom prst="homePlate">
          <a:avLst/>
        </a:prstGeom>
        <a:solidFill>
          <a:schemeClr val="accent2">
            <a:alpha val="90000"/>
            <a:hueOff val="0"/>
            <a:satOff val="0"/>
            <a:lumOff val="0"/>
            <a:alpha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3054" tIns="129540" rIns="241808" bIns="129540" numCol="1" spcCol="1270" anchor="ctr" anchorCtr="0">
          <a:noAutofit/>
        </a:bodyPr>
        <a:lstStyle/>
        <a:p>
          <a:pPr lvl="0" algn="ctr" defTabSz="1511300" rtl="0">
            <a:lnSpc>
              <a:spcPct val="90000"/>
            </a:lnSpc>
            <a:spcBef>
              <a:spcPct val="0"/>
            </a:spcBef>
            <a:spcAft>
              <a:spcPct val="35000"/>
            </a:spcAft>
          </a:pPr>
          <a:r>
            <a:rPr lang="ru-RU" sz="3400" kern="1200" smtClean="0"/>
            <a:t>Псевдодисфункция щитовидной железы с высоким T4.</a:t>
          </a:r>
          <a:endParaRPr lang="ru-RU" sz="3400" kern="1200"/>
        </a:p>
      </dsp:txBody>
      <dsp:txXfrm rot="10800000">
        <a:off x="2816988" y="2688821"/>
        <a:ext cx="6556037" cy="2070547"/>
      </dsp:txXfrm>
    </dsp:sp>
    <dsp:sp modelId="{9EC37D99-FE4F-4790-A0C3-60678A5033E8}">
      <dsp:nvSpPr>
        <dsp:cNvPr id="0" name=""/>
        <dsp:cNvSpPr/>
      </dsp:nvSpPr>
      <dsp:spPr>
        <a:xfrm>
          <a:off x="1264078" y="2688821"/>
          <a:ext cx="2070547" cy="2070547"/>
        </a:xfrm>
        <a:prstGeom prst="ellipse">
          <a:avLst/>
        </a:prstGeom>
        <a:solidFill>
          <a:schemeClr val="accent2">
            <a:tint val="50000"/>
            <a:alpha val="90000"/>
            <a:hueOff val="94633"/>
            <a:satOff val="-2670"/>
            <a:lumOff val="9640"/>
            <a:alphaOff val="-4000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F7FC35-53F2-4540-A63C-02BA639E6AC1}">
      <dsp:nvSpPr>
        <dsp:cNvPr id="0" name=""/>
        <dsp:cNvSpPr/>
      </dsp:nvSpPr>
      <dsp:spPr>
        <a:xfrm>
          <a:off x="0" y="180834"/>
          <a:ext cx="8911687" cy="599625"/>
        </a:xfrm>
        <a:prstGeom prst="roundRect">
          <a:avLst/>
        </a:prstGeom>
        <a:solidFill>
          <a:schemeClr val="accent2">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ru-RU" sz="2500" kern="1200" smtClean="0"/>
            <a:t>Псевдодисфункция щитовидной железы с низким T4 </a:t>
          </a:r>
          <a:endParaRPr lang="ru-RU" sz="2500" kern="1200"/>
        </a:p>
      </dsp:txBody>
      <dsp:txXfrm>
        <a:off x="29271" y="210105"/>
        <a:ext cx="8853145" cy="54108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239CD9-D64E-4BBA-B89C-3EE073ECDC07}">
      <dsp:nvSpPr>
        <dsp:cNvPr id="0" name=""/>
        <dsp:cNvSpPr/>
      </dsp:nvSpPr>
      <dsp:spPr>
        <a:xfrm>
          <a:off x="0" y="221898"/>
          <a:ext cx="10637104" cy="3349531"/>
        </a:xfrm>
        <a:prstGeom prst="rect">
          <a:avLst/>
        </a:prstGeom>
        <a:solidFill>
          <a:schemeClr val="accent3">
            <a:hueOff val="0"/>
            <a:satOff val="0"/>
            <a:lumOff val="0"/>
            <a:alphaOff val="0"/>
          </a:schemeClr>
        </a:solidFill>
        <a:ln w="15875" cap="rnd"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464" tIns="89408" rIns="156464" bIns="89408" numCol="1" spcCol="1270" anchor="ctr" anchorCtr="0">
          <a:noAutofit/>
        </a:bodyPr>
        <a:lstStyle/>
        <a:p>
          <a:pPr lvl="0" algn="ctr" defTabSz="977900" rtl="0">
            <a:lnSpc>
              <a:spcPct val="90000"/>
            </a:lnSpc>
            <a:spcBef>
              <a:spcPct val="0"/>
            </a:spcBef>
            <a:spcAft>
              <a:spcPct val="35000"/>
            </a:spcAft>
          </a:pPr>
          <a:r>
            <a:rPr lang="ru-RU" sz="2200" kern="1200" smtClean="0"/>
            <a:t>T4 и T3. Самое частое и раннее нарушение — это снижение общего T3 и свободного T3 из-за торможения превращения T4 в T3. Поскольку при первичном обследовании больного с нетиреоидным заболеванием общий T3 определяют редко, изолированная псевдодисфункция щитовидной железы с низким T3 обычно не выявляется. По мере увеличения тяжести заболевания снижаются общий T4 и свободный T4. Существует корреляция между уровнем общего T4 и прогнозом основного заболевания: чем ниже общий T4, тем хуже прогноз. Основная причина снижения T4 при нетиреоидных заболеваниях — нарушение связывания T4 с тироксинсвязывающим глобулином.</a:t>
          </a:r>
          <a:endParaRPr lang="ru-RU" sz="2200" kern="1200"/>
        </a:p>
      </dsp:txBody>
      <dsp:txXfrm>
        <a:off x="0" y="221898"/>
        <a:ext cx="10637104" cy="3349531"/>
      </dsp:txXfrm>
    </dsp:sp>
    <dsp:sp modelId="{41793563-4541-4D93-A928-C5920DCA38A3}">
      <dsp:nvSpPr>
        <dsp:cNvPr id="0" name=""/>
        <dsp:cNvSpPr/>
      </dsp:nvSpPr>
      <dsp:spPr>
        <a:xfrm>
          <a:off x="0" y="3571430"/>
          <a:ext cx="10637104" cy="966240"/>
        </a:xfrm>
        <a:prstGeom prst="rect">
          <a:avLst/>
        </a:prstGeom>
        <a:solidFill>
          <a:schemeClr val="accent3">
            <a:tint val="40000"/>
            <a:alpha val="90000"/>
            <a:hueOff val="0"/>
            <a:satOff val="0"/>
            <a:lumOff val="0"/>
            <a:alphaOff val="0"/>
          </a:schemeClr>
        </a:solidFill>
        <a:ln w="15875" cap="rnd"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905EB2-5799-4DF4-A230-035E747BE17E}">
      <dsp:nvSpPr>
        <dsp:cNvPr id="0" name=""/>
        <dsp:cNvSpPr/>
      </dsp:nvSpPr>
      <dsp:spPr>
        <a:xfrm>
          <a:off x="11017" y="286810"/>
          <a:ext cx="11563815" cy="2460032"/>
        </a:xfrm>
        <a:prstGeom prst="chevron">
          <a:avLst/>
        </a:prstGeom>
        <a:solidFill>
          <a:schemeClr val="accent3">
            <a:hueOff val="0"/>
            <a:satOff val="0"/>
            <a:lumOff val="0"/>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10795" rIns="0" bIns="10795" numCol="1" spcCol="1270" anchor="ctr" anchorCtr="0">
          <a:noAutofit/>
        </a:bodyPr>
        <a:lstStyle/>
        <a:p>
          <a:pPr lvl="0" algn="ctr" defTabSz="755650" rtl="0">
            <a:lnSpc>
              <a:spcPct val="90000"/>
            </a:lnSpc>
            <a:spcBef>
              <a:spcPct val="0"/>
            </a:spcBef>
            <a:spcAft>
              <a:spcPct val="35000"/>
            </a:spcAft>
          </a:pPr>
          <a:r>
            <a:rPr lang="ru-RU" sz="1700" kern="1200" smtClean="0"/>
            <a:t>Свободный T4, как правило, нормальный, что соответствует эутиреозу. Иногда свободный T4 слегка снижается или повышается, однако величина отклонений 332 свободного T4 от нормы при нетиреоидных заболеваниях всегда меньше, чем при гипотиреозе или тиреотоксикозе.</a:t>
          </a:r>
          <a:endParaRPr lang="ru-RU" sz="1700" kern="1200"/>
        </a:p>
      </dsp:txBody>
      <dsp:txXfrm>
        <a:off x="1241033" y="286810"/>
        <a:ext cx="9103783" cy="2460032"/>
      </dsp:txXfrm>
    </dsp:sp>
    <dsp:sp modelId="{6C7A77CF-8F51-4E1D-97B8-D6F8FA40655A}">
      <dsp:nvSpPr>
        <dsp:cNvPr id="0" name=""/>
        <dsp:cNvSpPr/>
      </dsp:nvSpPr>
      <dsp:spPr>
        <a:xfrm>
          <a:off x="11017" y="3091248"/>
          <a:ext cx="11771380" cy="2460032"/>
        </a:xfrm>
        <a:prstGeom prst="chevron">
          <a:avLst/>
        </a:prstGeom>
        <a:solidFill>
          <a:schemeClr val="accent3">
            <a:hueOff val="3310247"/>
            <a:satOff val="-621"/>
            <a:lumOff val="16667"/>
            <a:alphaOff val="0"/>
          </a:schemeClr>
        </a:solidFill>
        <a:ln w="1587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10795" rIns="0" bIns="10795" numCol="1" spcCol="1270" anchor="ctr" anchorCtr="0">
          <a:noAutofit/>
        </a:bodyPr>
        <a:lstStyle/>
        <a:p>
          <a:pPr lvl="0" algn="ctr" defTabSz="755650" rtl="0">
            <a:lnSpc>
              <a:spcPct val="90000"/>
            </a:lnSpc>
            <a:spcBef>
              <a:spcPct val="0"/>
            </a:spcBef>
            <a:spcAft>
              <a:spcPct val="35000"/>
            </a:spcAft>
          </a:pPr>
          <a:r>
            <a:rPr lang="ru-RU" sz="1700" kern="1200" smtClean="0"/>
            <a:t>Индекс связывания тиреоидных гормонов. При гипотиреозе этот индекс понижен из-за увеличения числа незанятых мест связывания на тироксинсвязывающем глобулине. При нетиреоидных заболеваниях индекс повышен, что определяет ценность данного показателя для дифференциальной диагностики гипотиреоза и псевдодисфункции щитовидной железы с низким T4. Мы установили, что повышение индекса связывания тиреоидных гормонов у больных с низким свободным T4 свидетельствует о нетиреоидном заболевании, а не о гипотиреозе. Исключение составляют больные с дефицитом тироксинсвязывающего глобулина.</a:t>
          </a:r>
          <a:endParaRPr lang="ru-RU" sz="1700" kern="1200"/>
        </a:p>
      </dsp:txBody>
      <dsp:txXfrm>
        <a:off x="1241033" y="3091248"/>
        <a:ext cx="9311348" cy="246003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DB44DA-A0AD-4083-8967-5D7995B5DA3A}">
      <dsp:nvSpPr>
        <dsp:cNvPr id="0" name=""/>
        <dsp:cNvSpPr/>
      </dsp:nvSpPr>
      <dsp:spPr>
        <a:xfrm rot="5400000">
          <a:off x="-377883" y="380210"/>
          <a:ext cx="2519224" cy="1763457"/>
        </a:xfrm>
        <a:prstGeom prst="chevron">
          <a:avLst/>
        </a:prstGeom>
        <a:solidFill>
          <a:schemeClr val="accent2">
            <a:hueOff val="0"/>
            <a:satOff val="0"/>
            <a:lumOff val="0"/>
            <a:alphaOff val="0"/>
          </a:schemeClr>
        </a:solidFill>
        <a:ln w="9525" cap="rnd" cmpd="sng" algn="ctr">
          <a:solidFill>
            <a:schemeClr val="accent2">
              <a:hueOff val="0"/>
              <a:satOff val="0"/>
              <a:lumOff val="0"/>
              <a:alphaOff val="0"/>
            </a:schemeClr>
          </a:solidFill>
          <a:prstDash val="solid"/>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txBody>
        <a:bodyPr spcFirstLastPara="0" vert="horz" wrap="square" lIns="31115" tIns="31115" rIns="31115" bIns="31115" numCol="1" spcCol="1270" anchor="ctr" anchorCtr="0">
          <a:noAutofit/>
        </a:bodyPr>
        <a:lstStyle/>
        <a:p>
          <a:pPr lvl="0" algn="ctr" defTabSz="2178050" rtl="0">
            <a:lnSpc>
              <a:spcPct val="90000"/>
            </a:lnSpc>
            <a:spcBef>
              <a:spcPct val="0"/>
            </a:spcBef>
            <a:spcAft>
              <a:spcPct val="35000"/>
            </a:spcAft>
          </a:pPr>
          <a:endParaRPr lang="ru-RU" sz="4900" kern="1200" dirty="0"/>
        </a:p>
      </dsp:txBody>
      <dsp:txXfrm rot="-5400000">
        <a:off x="1" y="884056"/>
        <a:ext cx="1763457" cy="755767"/>
      </dsp:txXfrm>
    </dsp:sp>
    <dsp:sp modelId="{39BAD568-C3F8-44E7-9057-3E206D9F31C6}">
      <dsp:nvSpPr>
        <dsp:cNvPr id="0" name=""/>
        <dsp:cNvSpPr/>
      </dsp:nvSpPr>
      <dsp:spPr>
        <a:xfrm rot="5400000">
          <a:off x="5381532" y="-3615748"/>
          <a:ext cx="1637496" cy="8873646"/>
        </a:xfrm>
        <a:prstGeom prst="round2SameRect">
          <a:avLst/>
        </a:prstGeom>
        <a:solidFill>
          <a:srgbClr val="FFC000">
            <a:alpha val="90000"/>
          </a:srgbClr>
        </a:solidFill>
        <a:ln w="9525" cap="rnd" cmpd="sng" algn="ctr">
          <a:solidFill>
            <a:schemeClr val="accent2">
              <a:hueOff val="0"/>
              <a:satOff val="0"/>
              <a:lumOff val="0"/>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smtClean="0"/>
            <a:t>. Дофамин, применяемый для лечения артериальной гипотонии, подавляет секрецию ТТГ; поэтому низкий уровень ТТГ у больных, получающих дофамин, не имеет диагностического значения. Показано также, что дофамин может снижать до нормы уровень ТТГ у больных с гипотиреозом. </a:t>
          </a:r>
          <a:endParaRPr lang="ru-RU" sz="2000" kern="1200" dirty="0"/>
        </a:p>
      </dsp:txBody>
      <dsp:txXfrm rot="-5400000">
        <a:off x="1763457" y="82263"/>
        <a:ext cx="8793710" cy="1477624"/>
      </dsp:txXfrm>
    </dsp:sp>
    <dsp:sp modelId="{E4312495-60B4-4DDB-9737-8A66B8ECAFE9}">
      <dsp:nvSpPr>
        <dsp:cNvPr id="0" name=""/>
        <dsp:cNvSpPr/>
      </dsp:nvSpPr>
      <dsp:spPr>
        <a:xfrm rot="5400000">
          <a:off x="-377883" y="2615901"/>
          <a:ext cx="2519224" cy="1763457"/>
        </a:xfrm>
        <a:prstGeom prst="chevron">
          <a:avLst/>
        </a:prstGeom>
        <a:solidFill>
          <a:schemeClr val="accent2">
            <a:hueOff val="0"/>
            <a:satOff val="0"/>
            <a:lumOff val="0"/>
            <a:alphaOff val="0"/>
          </a:schemeClr>
        </a:solidFill>
        <a:ln w="9525" cap="rnd" cmpd="sng" algn="ctr">
          <a:solidFill>
            <a:schemeClr val="accent2">
              <a:hueOff val="0"/>
              <a:satOff val="0"/>
              <a:lumOff val="0"/>
              <a:alphaOff val="0"/>
            </a:schemeClr>
          </a:solidFill>
          <a:prstDash val="solid"/>
        </a:ln>
        <a:effectLst/>
        <a:scene3d>
          <a:camera prst="orthographicFront"/>
          <a:lightRig rig="chilly" dir="t"/>
        </a:scene3d>
        <a:sp3d prstMaterial="translucentPowder">
          <a:bevelT w="127000" h="25400" prst="softRound"/>
        </a:sp3d>
      </dsp:spPr>
      <dsp:style>
        <a:lnRef idx="1">
          <a:scrgbClr r="0" g="0" b="0"/>
        </a:lnRef>
        <a:fillRef idx="1">
          <a:scrgbClr r="0" g="0" b="0"/>
        </a:fillRef>
        <a:effectRef idx="0">
          <a:scrgbClr r="0" g="0" b="0"/>
        </a:effectRef>
        <a:fontRef idx="minor">
          <a:schemeClr val="lt1"/>
        </a:fontRef>
      </dsp:style>
      <dsp:txBody>
        <a:bodyPr spcFirstLastPara="0" vert="horz" wrap="square" lIns="31115" tIns="31115" rIns="31115" bIns="31115" numCol="1" spcCol="1270" anchor="ctr" anchorCtr="0">
          <a:noAutofit/>
        </a:bodyPr>
        <a:lstStyle/>
        <a:p>
          <a:pPr lvl="0" algn="ctr" defTabSz="2178050" rtl="0">
            <a:lnSpc>
              <a:spcPct val="90000"/>
            </a:lnSpc>
            <a:spcBef>
              <a:spcPct val="0"/>
            </a:spcBef>
            <a:spcAft>
              <a:spcPct val="35000"/>
            </a:spcAft>
          </a:pPr>
          <a:endParaRPr lang="ru-RU" sz="4900" kern="1200" dirty="0"/>
        </a:p>
      </dsp:txBody>
      <dsp:txXfrm rot="-5400000">
        <a:off x="1" y="3119747"/>
        <a:ext cx="1763457" cy="755767"/>
      </dsp:txXfrm>
    </dsp:sp>
    <dsp:sp modelId="{B6746E89-916F-4C3B-84A4-CF36D8B0FCE3}">
      <dsp:nvSpPr>
        <dsp:cNvPr id="0" name=""/>
        <dsp:cNvSpPr/>
      </dsp:nvSpPr>
      <dsp:spPr>
        <a:xfrm rot="5400000">
          <a:off x="5381532" y="-1380057"/>
          <a:ext cx="1637496" cy="8873646"/>
        </a:xfrm>
        <a:prstGeom prst="round2SameRect">
          <a:avLst/>
        </a:prstGeom>
        <a:solidFill>
          <a:srgbClr val="00B0F0">
            <a:alpha val="90000"/>
          </a:srgbClr>
        </a:solidFill>
        <a:ln w="9525" cap="rnd" cmpd="sng" algn="ctr">
          <a:solidFill>
            <a:schemeClr val="accent2">
              <a:hueOff val="0"/>
              <a:satOff val="0"/>
              <a:lumOff val="0"/>
              <a:alphaOff val="0"/>
            </a:schemeClr>
          </a:solidFill>
          <a:prstDash val="solid"/>
        </a:ln>
        <a:effectLst/>
        <a:scene3d>
          <a:camera prst="orthographicFront"/>
          <a:lightRig rig="chilly" dir="t"/>
        </a:scene3d>
        <a:sp3d prstMaterial="dkEdge">
          <a:bevelT w="25400" h="6350" prst="softRound"/>
          <a:bevelB w="0" h="0" prst="convex"/>
        </a:sp3d>
      </dsp:spPr>
      <dsp:style>
        <a:lnRef idx="1">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rtl="0">
            <a:lnSpc>
              <a:spcPct val="90000"/>
            </a:lnSpc>
            <a:spcBef>
              <a:spcPct val="0"/>
            </a:spcBef>
            <a:spcAft>
              <a:spcPct val="15000"/>
            </a:spcAft>
            <a:buChar char="••"/>
          </a:pPr>
          <a:r>
            <a:rPr lang="ru-RU" sz="2000" kern="1200" dirty="0" smtClean="0"/>
            <a:t>2. </a:t>
          </a:r>
          <a:r>
            <a:rPr lang="ru-RU" sz="2000" kern="1200" dirty="0" err="1" smtClean="0"/>
            <a:t>Глюкокортикоиды</a:t>
          </a:r>
          <a:r>
            <a:rPr lang="ru-RU" sz="2000" kern="1200" dirty="0" smtClean="0"/>
            <a:t> подавляют секрецию ТТГ. Поэтому у больных, получающих </a:t>
          </a:r>
          <a:r>
            <a:rPr lang="ru-RU" sz="2000" kern="1200" dirty="0" err="1" smtClean="0"/>
            <a:t>глюкокортикоиды</a:t>
          </a:r>
          <a:r>
            <a:rPr lang="ru-RU" sz="2000" kern="1200" dirty="0" smtClean="0"/>
            <a:t>, уровень ТТГ нередко снижен.</a:t>
          </a:r>
          <a:endParaRPr lang="ru-RU" sz="2000" kern="1200" dirty="0"/>
        </a:p>
      </dsp:txBody>
      <dsp:txXfrm rot="-5400000">
        <a:off x="1763457" y="2317954"/>
        <a:ext cx="8793710" cy="147762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E1C12C0-2E62-4CF3-8A47-04B16F524310}" type="datetimeFigureOut">
              <a:rPr lang="ru-RU" smtClean="0"/>
              <a:t>18.04.2022</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35544728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E1C12C0-2E62-4CF3-8A47-04B16F524310}" type="datetimeFigureOut">
              <a:rPr lang="ru-RU" smtClean="0"/>
              <a:t>18.04.2022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3203812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E1C12C0-2E62-4CF3-8A47-04B16F524310}" type="datetimeFigureOut">
              <a:rPr lang="ru-RU" smtClean="0"/>
              <a:t>18.04.2022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4015409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E1C12C0-2E62-4CF3-8A47-04B16F524310}" type="datetimeFigureOut">
              <a:rPr lang="ru-RU" smtClean="0"/>
              <a:t>18.04.2022</a:t>
            </a:fld>
            <a:endParaRPr lang="ru-RU"/>
          </a:p>
        </p:txBody>
      </p:sp>
      <p:sp>
        <p:nvSpPr>
          <p:cNvPr id="6" name="Footer Placeholder 5"/>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26649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E1C12C0-2E62-4CF3-8A47-04B16F524310}" type="datetimeFigureOut">
              <a:rPr lang="ru-RU" smtClean="0"/>
              <a:t>18.04.2022</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644640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E1C12C0-2E62-4CF3-8A47-04B16F524310}" type="datetimeFigureOut">
              <a:rPr lang="ru-RU" smtClean="0"/>
              <a:t>18.04.2022</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4205612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1C12C0-2E62-4CF3-8A47-04B16F524310}" type="datetimeFigureOut">
              <a:rPr lang="ru-RU" smtClean="0"/>
              <a:t>18.04.2022</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6711788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E1C12C0-2E62-4CF3-8A47-04B16F524310}" type="datetimeFigureOut">
              <a:rPr lang="ru-RU" smtClean="0"/>
              <a:t>18.04.2022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28910606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E1C12C0-2E62-4CF3-8A47-04B16F524310}" type="datetimeFigureOut">
              <a:rPr lang="ru-RU" smtClean="0"/>
              <a:t>18.04.2022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27656205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E1C12C0-2E62-4CF3-8A47-04B16F524310}" type="datetimeFigureOut">
              <a:rPr lang="ru-RU" smtClean="0"/>
              <a:t>18.04.2022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95993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E1C12C0-2E62-4CF3-8A47-04B16F524310}" type="datetimeFigureOut">
              <a:rPr lang="ru-RU" smtClean="0"/>
              <a:t>18.04.2022</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A1240A2-09A8-4A1A-8116-57787B96C55E}"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7411586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FE1C12C0-2E62-4CF3-8A47-04B16F524310}" type="datetimeFigureOut">
              <a:rPr lang="ru-RU" smtClean="0"/>
              <a:t>18.04.2022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25092931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FE1C12C0-2E62-4CF3-8A47-04B16F524310}" type="datetimeFigureOut">
              <a:rPr lang="ru-RU" smtClean="0"/>
              <a:t>18.04.2022</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A1240A2-09A8-4A1A-8116-57787B96C55E}"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6517509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FE1C12C0-2E62-4CF3-8A47-04B16F524310}" type="datetimeFigureOut">
              <a:rPr lang="ru-RU" smtClean="0"/>
              <a:t>18.04.2022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15977159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E1C12C0-2E62-4CF3-8A47-04B16F524310}" type="datetimeFigureOut">
              <a:rPr lang="ru-RU" smtClean="0"/>
              <a:t>18.04.2022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15578395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E1C12C0-2E62-4CF3-8A47-04B16F524310}" type="datetimeFigureOut">
              <a:rPr lang="ru-RU" smtClean="0"/>
              <a:t>18.04.2022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A1240A2-09A8-4A1A-8116-57787B96C55E}" type="slidenum">
              <a:rPr lang="ru-RU" smtClean="0"/>
              <a:t>‹#›</a:t>
            </a:fld>
            <a:endParaRPr lang="ru-RU"/>
          </a:p>
        </p:txBody>
      </p:sp>
    </p:spTree>
    <p:extLst>
      <p:ext uri="{BB962C8B-B14F-4D97-AF65-F5344CB8AC3E}">
        <p14:creationId xmlns:p14="http://schemas.microsoft.com/office/powerpoint/2010/main" val="12076121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E1C12C0-2E62-4CF3-8A47-04B16F524310}" type="datetimeFigureOut">
              <a:rPr lang="ru-RU" smtClean="0"/>
              <a:t>18.04.2022</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A1240A2-09A8-4A1A-8116-57787B96C55E}" type="slidenum">
              <a:rPr lang="ru-RU" smtClean="0"/>
              <a:t>‹#›</a:t>
            </a:fld>
            <a:endParaRPr lang="ru-RU"/>
          </a:p>
        </p:txBody>
      </p:sp>
    </p:spTree>
    <p:extLst>
      <p:ext uri="{BB962C8B-B14F-4D97-AF65-F5344CB8AC3E}">
        <p14:creationId xmlns:p14="http://schemas.microsoft.com/office/powerpoint/2010/main" val="236403707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61474" y="661737"/>
            <a:ext cx="11373852" cy="2979821"/>
          </a:xfrm>
        </p:spPr>
        <p:style>
          <a:lnRef idx="1">
            <a:schemeClr val="accent4"/>
          </a:lnRef>
          <a:fillRef idx="2">
            <a:schemeClr val="accent4"/>
          </a:fillRef>
          <a:effectRef idx="1">
            <a:schemeClr val="accent4"/>
          </a:effectRef>
          <a:fontRef idx="minor">
            <a:schemeClr val="dk1"/>
          </a:fontRef>
        </p:style>
        <p:txBody>
          <a:bodyPr anchor="ctr"/>
          <a:lstStyle/>
          <a:p>
            <a:pPr algn="ctr"/>
            <a:r>
              <a:rPr lang="en-US" dirty="0">
                <a:latin typeface="Times New Roman" panose="02020603050405020304" pitchFamily="18" charset="0"/>
                <a:cs typeface="Times New Roman" panose="02020603050405020304" pitchFamily="18" charset="0"/>
              </a:rPr>
              <a:t>Lecture </a:t>
            </a:r>
            <a:r>
              <a:rPr lang="en-US" dirty="0" smtClean="0">
                <a:latin typeface="Times New Roman" panose="02020603050405020304" pitchFamily="18" charset="0"/>
                <a:cs typeface="Times New Roman" panose="02020603050405020304" pitchFamily="18" charset="0"/>
              </a:rPr>
              <a:t>6</a:t>
            </a:r>
            <a:r>
              <a:rPr lang="ru-RU" dirty="0" smtClean="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Diseases </a:t>
            </a:r>
            <a:r>
              <a:rPr lang="en-US" dirty="0">
                <a:latin typeface="Times New Roman" panose="02020603050405020304" pitchFamily="18" charset="0"/>
                <a:cs typeface="Times New Roman" panose="02020603050405020304" pitchFamily="18" charset="0"/>
              </a:rPr>
              <a:t>of the thyroid gland</a:t>
            </a:r>
            <a:endParaRPr lang="ru-RU"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a:xfrm>
            <a:off x="1790700" y="4272052"/>
            <a:ext cx="8915399" cy="1126283"/>
          </a:xfrm>
        </p:spPr>
        <p:style>
          <a:lnRef idx="2">
            <a:schemeClr val="accent3"/>
          </a:lnRef>
          <a:fillRef idx="1">
            <a:schemeClr val="lt1"/>
          </a:fillRef>
          <a:effectRef idx="0">
            <a:schemeClr val="accent3"/>
          </a:effectRef>
          <a:fontRef idx="minor">
            <a:schemeClr val="dk1"/>
          </a:fontRef>
        </p:style>
        <p:txBody>
          <a:bodyPr>
            <a:normAutofit/>
          </a:bodyPr>
          <a:lstStyle/>
          <a:p>
            <a:pPr algn="ctr"/>
            <a:r>
              <a:rPr lang="en-US" sz="2400" b="1" dirty="0" smtClean="0">
                <a:latin typeface="Times New Roman" panose="02020603050405020304" pitchFamily="18" charset="0"/>
                <a:cs typeface="Times New Roman" panose="02020603050405020304" pitchFamily="18" charset="0"/>
              </a:rPr>
              <a:t>Lecturer: </a:t>
            </a:r>
            <a:r>
              <a:rPr lang="en-US" sz="2400" b="1" dirty="0" err="1" smtClean="0">
                <a:latin typeface="Times New Roman" panose="02020603050405020304" pitchFamily="18" charset="0"/>
                <a:cs typeface="Times New Roman" panose="02020603050405020304" pitchFamily="18" charset="0"/>
              </a:rPr>
              <a:t>Aysacheva</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Maftunabonu</a:t>
            </a:r>
            <a:endParaRPr lang="en-US" sz="2400" b="1" dirty="0" smtClean="0">
              <a:latin typeface="Times New Roman" panose="02020603050405020304" pitchFamily="18" charset="0"/>
              <a:cs typeface="Times New Roman" panose="02020603050405020304" pitchFamily="18" charset="0"/>
            </a:endParaRPr>
          </a:p>
          <a:p>
            <a:pPr algn="ctr"/>
            <a:r>
              <a:rPr lang="en-US" sz="2400" b="1" dirty="0" err="1" smtClean="0">
                <a:latin typeface="Times New Roman" panose="02020603050405020304" pitchFamily="18" charset="0"/>
                <a:cs typeface="Times New Roman" panose="02020603050405020304" pitchFamily="18" charset="0"/>
              </a:rPr>
              <a:t>Andijan</a:t>
            </a:r>
            <a:r>
              <a:rPr lang="en-US" sz="2400" b="1" dirty="0" smtClean="0">
                <a:latin typeface="Times New Roman" panose="02020603050405020304" pitchFamily="18" charset="0"/>
                <a:cs typeface="Times New Roman" panose="02020603050405020304" pitchFamily="18" charset="0"/>
              </a:rPr>
              <a:t> state medical institute</a:t>
            </a:r>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0463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ru-RU" dirty="0" smtClean="0"/>
              <a:t>ПЛАН ЛЕКЦИИ</a:t>
            </a:r>
            <a:endParaRPr lang="ru-RU" dirty="0"/>
          </a:p>
        </p:txBody>
      </p:sp>
      <p:sp>
        <p:nvSpPr>
          <p:cNvPr id="3" name="Объект 2"/>
          <p:cNvSpPr>
            <a:spLocks noGrp="1"/>
          </p:cNvSpPr>
          <p:nvPr>
            <p:ph idx="1"/>
          </p:nvPr>
        </p:nvSpPr>
        <p:spPr>
          <a:xfrm>
            <a:off x="867508" y="1406769"/>
            <a:ext cx="10637104" cy="4759569"/>
          </a:xfrm>
        </p:spPr>
        <p:style>
          <a:lnRef idx="1">
            <a:schemeClr val="accent6"/>
          </a:lnRef>
          <a:fillRef idx="2">
            <a:schemeClr val="accent6"/>
          </a:fillRef>
          <a:effectRef idx="1">
            <a:schemeClr val="accent6"/>
          </a:effectRef>
          <a:fontRef idx="minor">
            <a:schemeClr val="dk1"/>
          </a:fontRef>
        </p:style>
        <p:txBody>
          <a:bodyPr>
            <a:normAutofit/>
          </a:bodyPr>
          <a:lstStyle/>
          <a:p>
            <a:r>
              <a:rPr lang="ru-RU" sz="2000" dirty="0"/>
              <a:t>Оценка функции щитовидной </a:t>
            </a:r>
            <a:r>
              <a:rPr lang="ru-RU" sz="2000" dirty="0" smtClean="0"/>
              <a:t>железы</a:t>
            </a:r>
          </a:p>
          <a:p>
            <a:r>
              <a:rPr lang="ru-RU" sz="2000" dirty="0"/>
              <a:t>Принципы диагностики дисфункции щитовидной железы </a:t>
            </a:r>
            <a:endParaRPr lang="ru-RU" sz="2000" dirty="0" smtClean="0"/>
          </a:p>
          <a:p>
            <a:pPr marL="0" indent="0">
              <a:buNone/>
            </a:pPr>
            <a:r>
              <a:rPr lang="ru-RU" sz="2000" dirty="0"/>
              <a:t>		-Гипотиреоз </a:t>
            </a:r>
            <a:endParaRPr lang="ru-RU" sz="2000" dirty="0" smtClean="0"/>
          </a:p>
          <a:p>
            <a:pPr marL="0" indent="0">
              <a:buNone/>
            </a:pPr>
            <a:r>
              <a:rPr lang="ru-RU" sz="2000" dirty="0"/>
              <a:t>		-</a:t>
            </a:r>
            <a:r>
              <a:rPr lang="ru-RU" sz="2000" dirty="0" smtClean="0"/>
              <a:t>Тиреотоксикоз</a:t>
            </a:r>
          </a:p>
          <a:p>
            <a:pPr marL="0" indent="0">
              <a:buNone/>
            </a:pPr>
            <a:r>
              <a:rPr lang="ru-RU" sz="2000" dirty="0" smtClean="0"/>
              <a:t>		-</a:t>
            </a:r>
            <a:r>
              <a:rPr lang="ru-RU" sz="2000" dirty="0" err="1" smtClean="0"/>
              <a:t>Псевдодисфункция</a:t>
            </a:r>
            <a:r>
              <a:rPr lang="ru-RU" sz="2000" dirty="0" smtClean="0"/>
              <a:t> </a:t>
            </a:r>
            <a:r>
              <a:rPr lang="ru-RU" sz="2000" dirty="0"/>
              <a:t>щитовидной железы</a:t>
            </a:r>
            <a:r>
              <a:rPr lang="ru-RU" sz="2000" dirty="0" smtClean="0"/>
              <a:t>.</a:t>
            </a:r>
          </a:p>
          <a:p>
            <a:r>
              <a:rPr lang="ru-RU" sz="2000" dirty="0" err="1" smtClean="0"/>
              <a:t>Тиреоидит</a:t>
            </a:r>
            <a:endParaRPr lang="ru-RU" sz="2000" dirty="0" smtClean="0"/>
          </a:p>
          <a:p>
            <a:r>
              <a:rPr lang="ru-RU" sz="2000" dirty="0" smtClean="0"/>
              <a:t>Гипотиреоз</a:t>
            </a:r>
          </a:p>
          <a:p>
            <a:r>
              <a:rPr lang="ru-RU" sz="2000" dirty="0"/>
              <a:t>Тиреотоксикоз</a:t>
            </a:r>
          </a:p>
        </p:txBody>
      </p:sp>
    </p:spTree>
    <p:extLst>
      <p:ext uri="{BB962C8B-B14F-4D97-AF65-F5344CB8AC3E}">
        <p14:creationId xmlns:p14="http://schemas.microsoft.com/office/powerpoint/2010/main" val="2033554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3"/>
          </a:lnRef>
          <a:fillRef idx="2">
            <a:schemeClr val="accent3"/>
          </a:fillRef>
          <a:effectRef idx="1">
            <a:schemeClr val="accent3"/>
          </a:effectRef>
          <a:fontRef idx="minor">
            <a:schemeClr val="dk1"/>
          </a:fontRef>
        </p:style>
        <p:txBody>
          <a:bodyPr>
            <a:normAutofit fontScale="90000"/>
          </a:bodyPr>
          <a:lstStyle/>
          <a:p>
            <a:r>
              <a:rPr lang="ru-RU" dirty="0"/>
              <a:t>Оценка функции щитовидной железы</a:t>
            </a:r>
          </a:p>
        </p:txBody>
      </p:sp>
      <p:sp>
        <p:nvSpPr>
          <p:cNvPr id="3" name="Объект 2"/>
          <p:cNvSpPr>
            <a:spLocks noGrp="1"/>
          </p:cNvSpPr>
          <p:nvPr>
            <p:ph idx="1"/>
          </p:nvPr>
        </p:nvSpPr>
        <p:spPr>
          <a:xfrm>
            <a:off x="867508" y="1406769"/>
            <a:ext cx="10637104" cy="4759569"/>
          </a:xfrm>
        </p:spPr>
        <p:style>
          <a:lnRef idx="1">
            <a:schemeClr val="accent2"/>
          </a:lnRef>
          <a:fillRef idx="2">
            <a:schemeClr val="accent2"/>
          </a:fillRef>
          <a:effectRef idx="1">
            <a:schemeClr val="accent2"/>
          </a:effectRef>
          <a:fontRef idx="minor">
            <a:schemeClr val="dk1"/>
          </a:fontRef>
        </p:style>
        <p:txBody>
          <a:bodyPr>
            <a:normAutofit/>
          </a:bodyPr>
          <a:lstStyle/>
          <a:p>
            <a:pPr marL="0" indent="0" algn="ctr">
              <a:buNone/>
            </a:pPr>
            <a:r>
              <a:rPr lang="ru-RU" sz="2400" dirty="0"/>
              <a:t>Лабораторные и инструментальные </a:t>
            </a:r>
            <a:r>
              <a:rPr lang="ru-RU" sz="2400" dirty="0" smtClean="0"/>
              <a:t>исследования</a:t>
            </a:r>
          </a:p>
          <a:p>
            <a:pPr marL="0" indent="0" algn="just">
              <a:buNone/>
            </a:pPr>
            <a:r>
              <a:rPr lang="ru-RU" sz="2400" dirty="0"/>
              <a:t>Общий T4. Самый простой и распространенный способ оценки секреторной функции щитовидной железы — определение общего T4 в сыворотке с помощью РИА. Однако общее содержание T4 не всегда точно отражает функциональное состояние щитовидной железы и метаболический статус организма. На уровень общего T4 влияют изменения концентраций белков, связывающих </a:t>
            </a:r>
            <a:r>
              <a:rPr lang="ru-RU" sz="2400" dirty="0" err="1"/>
              <a:t>тиреоидные</a:t>
            </a:r>
            <a:r>
              <a:rPr lang="ru-RU" sz="2400" dirty="0"/>
              <a:t> гормоны. Эти изменения чаще всего наблюдаются при лечении эстрогенами или во время </a:t>
            </a:r>
            <a:r>
              <a:rPr lang="ru-RU" sz="2400" dirty="0" smtClean="0"/>
              <a:t>беременности. </a:t>
            </a:r>
            <a:r>
              <a:rPr lang="ru-RU" sz="2400" dirty="0"/>
              <a:t>Общий T4 может повышаться или понижаться и при </a:t>
            </a:r>
            <a:r>
              <a:rPr lang="ru-RU" sz="2400" dirty="0" err="1"/>
              <a:t>нетиреоидных</a:t>
            </a:r>
            <a:r>
              <a:rPr lang="ru-RU" sz="2400" dirty="0"/>
              <a:t> заболеваниях. </a:t>
            </a:r>
          </a:p>
          <a:p>
            <a:pPr marL="0" indent="0">
              <a:buNone/>
            </a:pPr>
            <a:endParaRPr lang="ru-RU" sz="2400" dirty="0"/>
          </a:p>
        </p:txBody>
      </p:sp>
    </p:spTree>
    <p:extLst>
      <p:ext uri="{BB962C8B-B14F-4D97-AF65-F5344CB8AC3E}">
        <p14:creationId xmlns:p14="http://schemas.microsoft.com/office/powerpoint/2010/main" val="3498303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r>
              <a:rPr lang="ru-RU" dirty="0"/>
              <a:t>Свободный T4</a:t>
            </a:r>
          </a:p>
        </p:txBody>
      </p:sp>
      <p:sp>
        <p:nvSpPr>
          <p:cNvPr id="3" name="Объект 2"/>
          <p:cNvSpPr>
            <a:spLocks noGrp="1"/>
          </p:cNvSpPr>
          <p:nvPr>
            <p:ph idx="1"/>
          </p:nvPr>
        </p:nvSpPr>
        <p:spPr>
          <a:xfrm>
            <a:off x="867508" y="1406769"/>
            <a:ext cx="10637104" cy="5181600"/>
          </a:xfrm>
        </p:spPr>
        <p:style>
          <a:lnRef idx="1">
            <a:schemeClr val="accent6"/>
          </a:lnRef>
          <a:fillRef idx="2">
            <a:schemeClr val="accent6"/>
          </a:fillRef>
          <a:effectRef idx="1">
            <a:schemeClr val="accent6"/>
          </a:effectRef>
          <a:fontRef idx="minor">
            <a:schemeClr val="dk1"/>
          </a:fontRef>
        </p:style>
        <p:txBody>
          <a:bodyPr>
            <a:noAutofit/>
          </a:bodyPr>
          <a:lstStyle/>
          <a:p>
            <a:pPr marL="0" indent="0" algn="just">
              <a:buNone/>
            </a:pPr>
            <a:r>
              <a:rPr lang="ru-RU" sz="2400" dirty="0"/>
              <a:t>Свободный T4 — самый точный показатель секреторной активности щитовидной железы и метаболического статуса организма. Прямой метод определения свободного T4 (равновесный диализ сыворотки с добавлением 125I-T4) сложен, трудоемок и дорог. Поэтому в большинстве лабораторий для оценки свободного T4 до недавнего времени использовали косвенный показатель — расчетный свободный T4: расчетный свободный T4 (не имеет размерности) = T4  индекс связывания </a:t>
            </a:r>
            <a:r>
              <a:rPr lang="ru-RU" sz="2400" dirty="0" err="1"/>
              <a:t>тиреоидных</a:t>
            </a:r>
            <a:r>
              <a:rPr lang="ru-RU" sz="2400" dirty="0"/>
              <a:t> гормонов, где T4 — общее содержание T4, измеренное методом РИА (мкг%); индекс связывания </a:t>
            </a:r>
            <a:r>
              <a:rPr lang="ru-RU" sz="2400" dirty="0" err="1"/>
              <a:t>тиреоидных</a:t>
            </a:r>
            <a:r>
              <a:rPr lang="ru-RU" sz="2400" dirty="0"/>
              <a:t> гормонов = (поглощение 125IT3 смолой или другим сорбентом в исследуемой сыворотке) / (поглощение 125I-T3 сорбентом в контрольной сыворотке, определяется в каждой лаборатории). </a:t>
            </a:r>
          </a:p>
        </p:txBody>
      </p:sp>
    </p:spTree>
    <p:extLst>
      <p:ext uri="{BB962C8B-B14F-4D97-AF65-F5344CB8AC3E}">
        <p14:creationId xmlns:p14="http://schemas.microsoft.com/office/powerpoint/2010/main" val="4086898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4"/>
          </a:lnRef>
          <a:fillRef idx="2">
            <a:schemeClr val="accent4"/>
          </a:fillRef>
          <a:effectRef idx="1">
            <a:schemeClr val="accent4"/>
          </a:effectRef>
          <a:fontRef idx="minor">
            <a:schemeClr val="dk1"/>
          </a:fontRef>
        </p:style>
        <p:txBody>
          <a:bodyPr>
            <a:normAutofit fontScale="90000"/>
          </a:bodyPr>
          <a:lstStyle/>
          <a:p>
            <a:pPr algn="ctr"/>
            <a:r>
              <a:rPr lang="ru-RU" dirty="0"/>
              <a:t>Свободный T3.</a:t>
            </a:r>
          </a:p>
        </p:txBody>
      </p:sp>
      <p:sp>
        <p:nvSpPr>
          <p:cNvPr id="3" name="Объект 2"/>
          <p:cNvSpPr>
            <a:spLocks noGrp="1"/>
          </p:cNvSpPr>
          <p:nvPr>
            <p:ph idx="1"/>
          </p:nvPr>
        </p:nvSpPr>
        <p:spPr>
          <a:xfrm>
            <a:off x="867508" y="1406769"/>
            <a:ext cx="10637104" cy="4759569"/>
          </a:xfrm>
        </p:spPr>
        <p:style>
          <a:lnRef idx="1">
            <a:schemeClr val="accent2"/>
          </a:lnRef>
          <a:fillRef idx="2">
            <a:schemeClr val="accent2"/>
          </a:fillRef>
          <a:effectRef idx="1">
            <a:schemeClr val="accent2"/>
          </a:effectRef>
          <a:fontRef idx="minor">
            <a:schemeClr val="dk1"/>
          </a:fontRef>
        </p:style>
        <p:txBody>
          <a:bodyPr>
            <a:normAutofit/>
          </a:bodyPr>
          <a:lstStyle/>
          <a:p>
            <a:pPr marL="0" indent="0" algn="just">
              <a:buNone/>
            </a:pPr>
            <a:r>
              <a:rPr lang="ru-RU" sz="2800" dirty="0" smtClean="0"/>
              <a:t>Поскольку </a:t>
            </a:r>
            <a:r>
              <a:rPr lang="ru-RU" sz="2800" dirty="0"/>
              <a:t>T3 связывается с тироксинсвязывающим глобулином, его содержание зависит от концентрации этого белка так же, как содержание T4. Поэтому для оценки свободного T3 используют расчетный свободный T3: расчетный свободный T3 = T3 </a:t>
            </a:r>
            <a:r>
              <a:rPr lang="ru-RU" sz="2800" dirty="0" smtClean="0"/>
              <a:t> </a:t>
            </a:r>
            <a:r>
              <a:rPr lang="ru-RU" sz="2800" dirty="0"/>
              <a:t>индекс связывания </a:t>
            </a:r>
            <a:r>
              <a:rPr lang="ru-RU" sz="2800" dirty="0" err="1"/>
              <a:t>тиреоидных</a:t>
            </a:r>
            <a:r>
              <a:rPr lang="ru-RU" sz="2800" dirty="0"/>
              <a:t> гормонов.</a:t>
            </a:r>
          </a:p>
        </p:txBody>
      </p:sp>
    </p:spTree>
    <p:extLst>
      <p:ext uri="{BB962C8B-B14F-4D97-AF65-F5344CB8AC3E}">
        <p14:creationId xmlns:p14="http://schemas.microsoft.com/office/powerpoint/2010/main" val="14999196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3"/>
          </a:lnRef>
          <a:fillRef idx="2">
            <a:schemeClr val="accent3"/>
          </a:fillRef>
          <a:effectRef idx="1">
            <a:schemeClr val="accent3"/>
          </a:effectRef>
          <a:fontRef idx="minor">
            <a:schemeClr val="dk1"/>
          </a:fontRef>
        </p:style>
        <p:txBody>
          <a:bodyPr>
            <a:normAutofit fontScale="90000"/>
          </a:bodyPr>
          <a:lstStyle/>
          <a:p>
            <a:pPr algn="ctr"/>
            <a:r>
              <a:rPr lang="ru-RU" dirty="0"/>
              <a:t>ТТГ</a:t>
            </a:r>
          </a:p>
        </p:txBody>
      </p:sp>
      <p:sp>
        <p:nvSpPr>
          <p:cNvPr id="3" name="Объект 2"/>
          <p:cNvSpPr>
            <a:spLocks noGrp="1"/>
          </p:cNvSpPr>
          <p:nvPr>
            <p:ph idx="1"/>
          </p:nvPr>
        </p:nvSpPr>
        <p:spPr>
          <a:xfrm>
            <a:off x="867508" y="1406769"/>
            <a:ext cx="10637104" cy="4923693"/>
          </a:xfrm>
        </p:spPr>
        <p:style>
          <a:lnRef idx="1">
            <a:schemeClr val="accent4"/>
          </a:lnRef>
          <a:fillRef idx="2">
            <a:schemeClr val="accent4"/>
          </a:fillRef>
          <a:effectRef idx="1">
            <a:schemeClr val="accent4"/>
          </a:effectRef>
          <a:fontRef idx="minor">
            <a:schemeClr val="dk1"/>
          </a:fontRef>
        </p:style>
        <p:txBody>
          <a:bodyPr>
            <a:noAutofit/>
          </a:bodyPr>
          <a:lstStyle/>
          <a:p>
            <a:pPr marL="0" indent="0" algn="just">
              <a:buNone/>
            </a:pPr>
            <a:r>
              <a:rPr lang="ru-RU" sz="2400" dirty="0" smtClean="0"/>
              <a:t>Для </a:t>
            </a:r>
            <a:r>
              <a:rPr lang="ru-RU" sz="2400" dirty="0"/>
              <a:t>определения концентрации ТТГ в сыворотке используют РИА, </a:t>
            </a:r>
            <a:r>
              <a:rPr lang="ru-RU" sz="2400" dirty="0" err="1"/>
              <a:t>иммунорадиометрический</a:t>
            </a:r>
            <a:r>
              <a:rPr lang="ru-RU" sz="2400" dirty="0"/>
              <a:t> анализ и ИФА. Поскольку два последних метода основаны на применении </a:t>
            </a:r>
            <a:r>
              <a:rPr lang="ru-RU" sz="2400" dirty="0" err="1"/>
              <a:t>моноклональных</a:t>
            </a:r>
            <a:r>
              <a:rPr lang="ru-RU" sz="2400" dirty="0"/>
              <a:t> антител к ТТГ, их чувствительность на 2 порядка превышает чувствительность РИА. Современные диагностические наборы позволяют обнаруживать концентрации ТТГ &lt; 0,01 </a:t>
            </a:r>
            <a:r>
              <a:rPr lang="ru-RU" sz="2400" dirty="0" err="1"/>
              <a:t>мЕ</a:t>
            </a:r>
            <a:r>
              <a:rPr lang="ru-RU" sz="2400" dirty="0"/>
              <a:t>/л, поэтому с их помощью удается выявлять малейшие изменения уровня ТТГ и четко разграничивать тиреотоксикоз и </a:t>
            </a:r>
            <a:r>
              <a:rPr lang="ru-RU" sz="2400" dirty="0" err="1"/>
              <a:t>эутиреоз</a:t>
            </a:r>
            <a:r>
              <a:rPr lang="ru-RU" sz="2400" dirty="0"/>
              <a:t>. Такие наборы используют и для выявления лиц с заболеваниями щитовидной железы при массовых обследованиях. Вместе с тем определение ТТГ само по себе не позволяет установить точный диагноз у больных с клиническими признаками дисфункции щитовидной железы; для этого необходимо определять T4 и T3</a:t>
            </a:r>
          </a:p>
        </p:txBody>
      </p:sp>
    </p:spTree>
    <p:extLst>
      <p:ext uri="{BB962C8B-B14F-4D97-AF65-F5344CB8AC3E}">
        <p14:creationId xmlns:p14="http://schemas.microsoft.com/office/powerpoint/2010/main" val="3364153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a:solidFill>
            <a:srgbClr val="99FFCC"/>
          </a:solidFill>
        </p:spPr>
        <p:txBody>
          <a:bodyPr>
            <a:normAutofit fontScale="90000"/>
          </a:bodyPr>
          <a:lstStyle/>
          <a:p>
            <a:pPr algn="ctr"/>
            <a:r>
              <a:rPr lang="ru-RU" dirty="0"/>
              <a:t>Функциональные пробы</a:t>
            </a:r>
          </a:p>
        </p:txBody>
      </p:sp>
      <p:sp>
        <p:nvSpPr>
          <p:cNvPr id="3" name="Объект 2"/>
          <p:cNvSpPr>
            <a:spLocks noGrp="1"/>
          </p:cNvSpPr>
          <p:nvPr>
            <p:ph idx="1"/>
          </p:nvPr>
        </p:nvSpPr>
        <p:spPr>
          <a:xfrm>
            <a:off x="867508" y="1406769"/>
            <a:ext cx="10637104" cy="4759569"/>
          </a:xfrm>
        </p:spPr>
        <p:style>
          <a:lnRef idx="2">
            <a:schemeClr val="accent4"/>
          </a:lnRef>
          <a:fillRef idx="1">
            <a:schemeClr val="lt1"/>
          </a:fillRef>
          <a:effectRef idx="0">
            <a:schemeClr val="accent4"/>
          </a:effectRef>
          <a:fontRef idx="minor">
            <a:schemeClr val="dk1"/>
          </a:fontRef>
        </p:style>
        <p:txBody>
          <a:bodyPr>
            <a:noAutofit/>
          </a:bodyPr>
          <a:lstStyle/>
          <a:p>
            <a:pPr marL="0" indent="0" algn="just">
              <a:buNone/>
            </a:pPr>
            <a:r>
              <a:rPr lang="ru-RU" sz="2600" dirty="0"/>
              <a:t>Поглощение радиоактивного йода щитовидной железой. Радиоактивные изотопы йода (131I, 123I) или 99mTc-пертехнетат дают внутрь или вводят в/в. С помощью радиометра измеряют радиоактивность щитовидной железы в любое время между 4 и 24 ч после введения изотопа и рассчитывают поглощение в процентах от введенной дозы. Эта проба дает ценные сведения при дифференциальной диагностике форм тиреотоксикоза с высоким и низким поглощением йода; ее обязательно проводят для подтверждения диагноза диффузного токсического зоба у больных с тиреотоксикозом.</a:t>
            </a:r>
          </a:p>
        </p:txBody>
      </p:sp>
    </p:spTree>
    <p:extLst>
      <p:ext uri="{BB962C8B-B14F-4D97-AF65-F5344CB8AC3E}">
        <p14:creationId xmlns:p14="http://schemas.microsoft.com/office/powerpoint/2010/main" val="2912325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2"/>
          </a:lnRef>
          <a:fillRef idx="2">
            <a:schemeClr val="accent2"/>
          </a:fillRef>
          <a:effectRef idx="1">
            <a:schemeClr val="accent2"/>
          </a:effectRef>
          <a:fontRef idx="minor">
            <a:schemeClr val="dk1"/>
          </a:fontRef>
        </p:style>
        <p:txBody>
          <a:bodyPr>
            <a:normAutofit fontScale="90000"/>
          </a:bodyPr>
          <a:lstStyle/>
          <a:p>
            <a:pPr algn="ctr"/>
            <a:r>
              <a:rPr lang="ru-RU" dirty="0" smtClean="0"/>
              <a:t>Проба </a:t>
            </a:r>
            <a:r>
              <a:rPr lang="ru-RU" dirty="0"/>
              <a:t>с </a:t>
            </a:r>
            <a:r>
              <a:rPr lang="ru-RU" dirty="0" err="1"/>
              <a:t>тиролиберином</a:t>
            </a:r>
            <a:endParaRPr lang="ru-RU" dirty="0"/>
          </a:p>
        </p:txBody>
      </p:sp>
      <p:sp>
        <p:nvSpPr>
          <p:cNvPr id="3" name="Объект 2"/>
          <p:cNvSpPr>
            <a:spLocks noGrp="1"/>
          </p:cNvSpPr>
          <p:nvPr>
            <p:ph idx="1"/>
          </p:nvPr>
        </p:nvSpPr>
        <p:spPr>
          <a:xfrm>
            <a:off x="867508" y="1406769"/>
            <a:ext cx="10637104" cy="4759569"/>
          </a:xfrm>
        </p:spPr>
        <p:style>
          <a:lnRef idx="1">
            <a:schemeClr val="accent3"/>
          </a:lnRef>
          <a:fillRef idx="2">
            <a:schemeClr val="accent3"/>
          </a:fillRef>
          <a:effectRef idx="1">
            <a:schemeClr val="accent3"/>
          </a:effectRef>
          <a:fontRef idx="minor">
            <a:schemeClr val="dk1"/>
          </a:fontRef>
        </p:style>
        <p:txBody>
          <a:bodyPr anchor="ctr">
            <a:normAutofit/>
          </a:bodyPr>
          <a:lstStyle/>
          <a:p>
            <a:pPr marL="0" indent="0" algn="just">
              <a:buNone/>
            </a:pPr>
            <a:r>
              <a:rPr lang="ru-RU" sz="2400" dirty="0"/>
              <a:t>Пробу с </a:t>
            </a:r>
            <a:r>
              <a:rPr lang="ru-RU" sz="2400" dirty="0" err="1"/>
              <a:t>тиролиберином</a:t>
            </a:r>
            <a:r>
              <a:rPr lang="ru-RU" sz="2400" dirty="0"/>
              <a:t> ранее широко применяли для оценки секреторного резерва ТТГ и степени подавления секреции ТТГ. В настоящее время разработаны высокочувствительные методы определения ТТГ и потому пробу с </a:t>
            </a:r>
            <a:r>
              <a:rPr lang="ru-RU" sz="2400" dirty="0" err="1"/>
              <a:t>тиролиберином</a:t>
            </a:r>
            <a:r>
              <a:rPr lang="ru-RU" sz="2400" dirty="0"/>
              <a:t> используют редко. Методика: определяют базальную концентрацию ТТГ в сыворотке, затем быстро вводят в/в 200—500 мкг </a:t>
            </a:r>
            <a:r>
              <a:rPr lang="ru-RU" sz="2400" dirty="0" err="1"/>
              <a:t>протирелина</a:t>
            </a:r>
            <a:r>
              <a:rPr lang="ru-RU" sz="2400" dirty="0"/>
              <a:t> и спустя 30 мин вновь определяют концентрацию ТТГ. В норме уровень ТТГ после стимуляции в 2—10 раз превышает базальный уровень ТТГ. При подозрении на вторичный гипотиреоз уровень ТТГ определяют также через 60 и 90 (или 120) мин после введения </a:t>
            </a:r>
            <a:r>
              <a:rPr lang="ru-RU" sz="2400" dirty="0" err="1"/>
              <a:t>тиролиберина</a:t>
            </a:r>
            <a:r>
              <a:rPr lang="ru-RU" sz="2400" dirty="0"/>
              <a:t>.</a:t>
            </a:r>
          </a:p>
        </p:txBody>
      </p:sp>
    </p:spTree>
    <p:extLst>
      <p:ext uri="{BB962C8B-B14F-4D97-AF65-F5344CB8AC3E}">
        <p14:creationId xmlns:p14="http://schemas.microsoft.com/office/powerpoint/2010/main" val="1296055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ru-RU" dirty="0" err="1"/>
              <a:t>Супрессивная</a:t>
            </a:r>
            <a:r>
              <a:rPr lang="ru-RU" dirty="0"/>
              <a:t> проба с T3.</a:t>
            </a:r>
          </a:p>
        </p:txBody>
      </p:sp>
      <p:sp>
        <p:nvSpPr>
          <p:cNvPr id="3" name="Объект 2"/>
          <p:cNvSpPr>
            <a:spLocks noGrp="1"/>
          </p:cNvSpPr>
          <p:nvPr>
            <p:ph idx="1"/>
          </p:nvPr>
        </p:nvSpPr>
        <p:spPr>
          <a:xfrm>
            <a:off x="867508" y="1406769"/>
            <a:ext cx="10637104" cy="4759569"/>
          </a:xfrm>
        </p:spPr>
        <p:style>
          <a:lnRef idx="1">
            <a:schemeClr val="accent6"/>
          </a:lnRef>
          <a:fillRef idx="2">
            <a:schemeClr val="accent6"/>
          </a:fillRef>
          <a:effectRef idx="1">
            <a:schemeClr val="accent6"/>
          </a:effectRef>
          <a:fontRef idx="minor">
            <a:schemeClr val="dk1"/>
          </a:fontRef>
        </p:style>
        <p:txBody>
          <a:bodyPr>
            <a:noAutofit/>
          </a:bodyPr>
          <a:lstStyle/>
          <a:p>
            <a:pPr marL="0" indent="0" algn="just">
              <a:buNone/>
            </a:pPr>
            <a:r>
              <a:rPr lang="ru-RU" sz="2400" dirty="0" smtClean="0"/>
              <a:t>Цель </a:t>
            </a:r>
            <a:r>
              <a:rPr lang="ru-RU" sz="2400" dirty="0"/>
              <a:t>— проверка автономности функции щитовидной железы (т. е. независимости секреции </a:t>
            </a:r>
            <a:r>
              <a:rPr lang="ru-RU" sz="2400" dirty="0" err="1"/>
              <a:t>тиреоидных</a:t>
            </a:r>
            <a:r>
              <a:rPr lang="ru-RU" sz="2400" dirty="0"/>
              <a:t> гормонов от ТТГ) при дифференциальной диагностике тиреотоксикоза. Методика: больной принимает стандартную дозу </a:t>
            </a:r>
            <a:r>
              <a:rPr lang="ru-RU" sz="2400" dirty="0" err="1"/>
              <a:t>лиотиронина</a:t>
            </a:r>
            <a:r>
              <a:rPr lang="ru-RU" sz="2400" dirty="0"/>
              <a:t> ежедневно на протяжении 7 </a:t>
            </a:r>
            <a:r>
              <a:rPr lang="ru-RU" sz="2400" dirty="0" err="1"/>
              <a:t>сут</a:t>
            </a:r>
            <a:r>
              <a:rPr lang="ru-RU" sz="2400" dirty="0"/>
              <a:t>, после чего определяют общий T4 и измеряют поглощение радиоактивного йода щитовидной железой. В норме оба показателя уменьшаются не менее чем на 50%. При тиреотоксикозе общий T4 и поглощение радиоактивного йода не снижаются или снижаются незначительно, так как секреция </a:t>
            </a:r>
            <a:r>
              <a:rPr lang="ru-RU" sz="2400" dirty="0" err="1"/>
              <a:t>тиреоидных</a:t>
            </a:r>
            <a:r>
              <a:rPr lang="ru-RU" sz="2400" dirty="0"/>
              <a:t> гормонов не зависит от ТТГ. В последнее время эту пробу используют редко, поскольку разработаны чувствительные методы определения содержания ТТГ и </a:t>
            </a:r>
            <a:r>
              <a:rPr lang="ru-RU" sz="2400" dirty="0" err="1"/>
              <a:t>сцинтиграфии</a:t>
            </a:r>
            <a:r>
              <a:rPr lang="ru-RU" sz="2400" dirty="0"/>
              <a:t> щитовидной железы.</a:t>
            </a:r>
          </a:p>
        </p:txBody>
      </p:sp>
    </p:spTree>
    <p:extLst>
      <p:ext uri="{BB962C8B-B14F-4D97-AF65-F5344CB8AC3E}">
        <p14:creationId xmlns:p14="http://schemas.microsoft.com/office/powerpoint/2010/main" val="38923185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3"/>
          </a:lnRef>
          <a:fillRef idx="2">
            <a:schemeClr val="accent3"/>
          </a:fillRef>
          <a:effectRef idx="1">
            <a:schemeClr val="accent3"/>
          </a:effectRef>
          <a:fontRef idx="minor">
            <a:schemeClr val="dk1"/>
          </a:fontRef>
        </p:style>
        <p:txBody>
          <a:bodyPr>
            <a:normAutofit fontScale="90000"/>
          </a:bodyPr>
          <a:lstStyle/>
          <a:p>
            <a:pPr algn="ctr"/>
            <a:r>
              <a:rPr lang="ru-RU" dirty="0"/>
              <a:t>Серологические пробы</a:t>
            </a:r>
          </a:p>
        </p:txBody>
      </p:sp>
      <p:sp>
        <p:nvSpPr>
          <p:cNvPr id="3" name="Объект 2"/>
          <p:cNvSpPr>
            <a:spLocks noGrp="1"/>
          </p:cNvSpPr>
          <p:nvPr>
            <p:ph idx="1"/>
          </p:nvPr>
        </p:nvSpPr>
        <p:spPr>
          <a:xfrm>
            <a:off x="867508" y="1406769"/>
            <a:ext cx="10637104" cy="4759569"/>
          </a:xfrm>
          <a:solidFill>
            <a:srgbClr val="99FFCC"/>
          </a:solidFill>
        </p:spPr>
        <p:txBody>
          <a:bodyPr>
            <a:normAutofit/>
          </a:bodyPr>
          <a:lstStyle/>
          <a:p>
            <a:pPr marL="0" indent="0" algn="just">
              <a:buNone/>
            </a:pPr>
            <a:r>
              <a:rPr lang="ru-RU" sz="2800" dirty="0"/>
              <a:t>Маркеры аутоиммунного поражения щитовидной железы. К ним относятся </a:t>
            </a:r>
            <a:r>
              <a:rPr lang="ru-RU" sz="2800" dirty="0" err="1"/>
              <a:t>аутоантитела</a:t>
            </a:r>
            <a:r>
              <a:rPr lang="ru-RU" sz="2800" dirty="0"/>
              <a:t> к </a:t>
            </a:r>
            <a:r>
              <a:rPr lang="ru-RU" sz="2800" dirty="0" err="1"/>
              <a:t>тиреоглобулину</a:t>
            </a:r>
            <a:r>
              <a:rPr lang="ru-RU" sz="2800" dirty="0"/>
              <a:t>, </a:t>
            </a:r>
            <a:r>
              <a:rPr lang="ru-RU" sz="2800" dirty="0" err="1"/>
              <a:t>микросомальным</a:t>
            </a:r>
            <a:r>
              <a:rPr lang="ru-RU" sz="2800" dirty="0"/>
              <a:t> антигенам, </a:t>
            </a:r>
            <a:r>
              <a:rPr lang="ru-RU" sz="2800" dirty="0" err="1"/>
              <a:t>йодидпероксидазе</a:t>
            </a:r>
            <a:r>
              <a:rPr lang="ru-RU" sz="2800" dirty="0"/>
              <a:t>, </a:t>
            </a:r>
            <a:r>
              <a:rPr lang="ru-RU" sz="2800" dirty="0" err="1"/>
              <a:t>тиреостимулирующие</a:t>
            </a:r>
            <a:r>
              <a:rPr lang="ru-RU" sz="2800" dirty="0"/>
              <a:t> и </a:t>
            </a:r>
            <a:r>
              <a:rPr lang="ru-RU" sz="2800" dirty="0" err="1"/>
              <a:t>тиреоблокирующие</a:t>
            </a:r>
            <a:r>
              <a:rPr lang="ru-RU" sz="2800" dirty="0"/>
              <a:t> </a:t>
            </a:r>
            <a:r>
              <a:rPr lang="ru-RU" sz="2800" dirty="0" err="1"/>
              <a:t>аутоантитела</a:t>
            </a:r>
            <a:r>
              <a:rPr lang="ru-RU" sz="2800" dirty="0"/>
              <a:t> (связываются с рецепторами ТТГ на клетках щитовидной железы), а также </a:t>
            </a:r>
            <a:r>
              <a:rPr lang="ru-RU" sz="2800" dirty="0" err="1"/>
              <a:t>аутоантитела</a:t>
            </a:r>
            <a:r>
              <a:rPr lang="ru-RU" sz="2800" dirty="0"/>
              <a:t> к T4 и T3</a:t>
            </a:r>
          </a:p>
        </p:txBody>
      </p:sp>
    </p:spTree>
    <p:extLst>
      <p:ext uri="{BB962C8B-B14F-4D97-AF65-F5344CB8AC3E}">
        <p14:creationId xmlns:p14="http://schemas.microsoft.com/office/powerpoint/2010/main" val="4225445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202079"/>
            <a:ext cx="8911687" cy="829551"/>
          </a:xfrm>
        </p:spPr>
        <p:style>
          <a:lnRef idx="2">
            <a:schemeClr val="accent4"/>
          </a:lnRef>
          <a:fillRef idx="1">
            <a:schemeClr val="lt1"/>
          </a:fillRef>
          <a:effectRef idx="0">
            <a:schemeClr val="accent4"/>
          </a:effectRef>
          <a:fontRef idx="minor">
            <a:schemeClr val="dk1"/>
          </a:fontRef>
        </p:style>
        <p:txBody>
          <a:bodyPr>
            <a:noAutofit/>
          </a:bodyPr>
          <a:lstStyle/>
          <a:p>
            <a:pPr algn="ctr"/>
            <a:r>
              <a:rPr lang="ru-RU" sz="2400" dirty="0"/>
              <a:t>Принципы диагностики дисфункции щитовидной железы</a:t>
            </a:r>
          </a:p>
        </p:txBody>
      </p:sp>
      <p:sp>
        <p:nvSpPr>
          <p:cNvPr id="3" name="Объект 2"/>
          <p:cNvSpPr>
            <a:spLocks noGrp="1"/>
          </p:cNvSpPr>
          <p:nvPr>
            <p:ph idx="1"/>
          </p:nvPr>
        </p:nvSpPr>
        <p:spPr>
          <a:xfrm>
            <a:off x="867508" y="1406769"/>
            <a:ext cx="10637104" cy="4759569"/>
          </a:xfrm>
        </p:spPr>
        <p:style>
          <a:lnRef idx="1">
            <a:schemeClr val="accent5"/>
          </a:lnRef>
          <a:fillRef idx="2">
            <a:schemeClr val="accent5"/>
          </a:fillRef>
          <a:effectRef idx="1">
            <a:schemeClr val="accent5"/>
          </a:effectRef>
          <a:fontRef idx="minor">
            <a:schemeClr val="dk1"/>
          </a:fontRef>
        </p:style>
        <p:txBody>
          <a:bodyPr/>
          <a:lstStyle/>
          <a:p>
            <a:pPr marL="0" indent="0" algn="ctr">
              <a:buNone/>
            </a:pPr>
            <a:r>
              <a:rPr lang="ru-RU" dirty="0" smtClean="0"/>
              <a:t>Гипотиреоз</a:t>
            </a:r>
          </a:p>
          <a:p>
            <a:pPr marL="0" indent="0" algn="ctr">
              <a:buNone/>
            </a:pPr>
            <a:r>
              <a:rPr lang="ru-RU" b="1" dirty="0"/>
              <a:t>Первичный гипотиреоз. </a:t>
            </a:r>
            <a:r>
              <a:rPr lang="ru-RU" dirty="0"/>
              <a:t>Критерии лабораторного диагноза первичного гипотиреоза: свободный T4 (или расчетный свободный T4) ниже нормы, содержание ТТГ в сыворотке выше нормы. Повышение уровня ТТГ — самый убедительный признак первичного гипотиреоза. При легком гипотиреозе общий T4 может оставаться в пределах нормы, но уровень ТТГ повышен. Состояние, при котором клинические признаки гипотиреоза слабо выражены или отсутствуют, общий T4 нормальный, а уровень ТТГ повышен, называют скрытым гипотиреозом</a:t>
            </a:r>
            <a:r>
              <a:rPr lang="ru-RU" dirty="0" smtClean="0"/>
              <a:t>.</a:t>
            </a:r>
          </a:p>
          <a:p>
            <a:pPr marL="0" indent="0" algn="ctr">
              <a:buNone/>
            </a:pPr>
            <a:endParaRPr lang="ru-RU" dirty="0"/>
          </a:p>
        </p:txBody>
      </p:sp>
    </p:spTree>
    <p:extLst>
      <p:ext uri="{BB962C8B-B14F-4D97-AF65-F5344CB8AC3E}">
        <p14:creationId xmlns:p14="http://schemas.microsoft.com/office/powerpoint/2010/main" val="1179130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2"/>
            <a:ext cx="8911687" cy="1720505"/>
          </a:xfrm>
        </p:spPr>
        <p:style>
          <a:lnRef idx="1">
            <a:schemeClr val="accent6"/>
          </a:lnRef>
          <a:fillRef idx="2">
            <a:schemeClr val="accent6"/>
          </a:fillRef>
          <a:effectRef idx="1">
            <a:schemeClr val="accent6"/>
          </a:effectRef>
          <a:fontRef idx="minor">
            <a:schemeClr val="dk1"/>
          </a:fontRef>
        </p:style>
        <p:txBody>
          <a:bodyPr>
            <a:normAutofit fontScale="90000"/>
          </a:bodyPr>
          <a:lstStyle/>
          <a:p>
            <a:pPr algn="ctr"/>
            <a:r>
              <a:rPr lang="ru-RU" dirty="0"/>
              <a:t>Вторичный гипотиреоз и гипотиреоз, связанный с </a:t>
            </a:r>
            <a:r>
              <a:rPr lang="ru-RU" dirty="0" err="1"/>
              <a:t>нетиреоидными</a:t>
            </a:r>
            <a:r>
              <a:rPr lang="ru-RU" dirty="0"/>
              <a:t> заболеваниями.</a:t>
            </a:r>
          </a:p>
        </p:txBody>
      </p:sp>
      <p:sp>
        <p:nvSpPr>
          <p:cNvPr id="3" name="Объект 2"/>
          <p:cNvSpPr>
            <a:spLocks noGrp="1"/>
          </p:cNvSpPr>
          <p:nvPr>
            <p:ph idx="1"/>
          </p:nvPr>
        </p:nvSpPr>
        <p:spPr>
          <a:xfrm>
            <a:off x="867508" y="2297723"/>
            <a:ext cx="10637104" cy="3868615"/>
          </a:xfrm>
          <a:solidFill>
            <a:srgbClr val="99FFCC"/>
          </a:solidFill>
        </p:spPr>
        <p:txBody>
          <a:bodyPr>
            <a:normAutofit/>
          </a:bodyPr>
          <a:lstStyle/>
          <a:p>
            <a:pPr marL="0" indent="0" algn="just">
              <a:buNone/>
            </a:pPr>
            <a:r>
              <a:rPr lang="ru-RU" sz="2000" dirty="0"/>
              <a:t>Вторичный гипотиреоз и гипотиреоз, связанный с </a:t>
            </a:r>
            <a:r>
              <a:rPr lang="ru-RU" sz="2000" dirty="0" err="1"/>
              <a:t>нетиреоидными</a:t>
            </a:r>
            <a:r>
              <a:rPr lang="ru-RU" sz="2000" dirty="0"/>
              <a:t> заболеваниями. Низкий общий T4 на фоне нормального или сниженного содержания ТТГ указывает на вторичный (гипофизарный или гипоталамический) гипотиреоз. В таких ситуациях требуется дифференциально-диагностическое обследование, цель которого — выявление заболевания гипофиза или гипоталамуса. Детальное обследование проводят и в тех случаях, когда необходимо дифференцировать вторичный гипотиреоз от </a:t>
            </a:r>
            <a:r>
              <a:rPr lang="ru-RU" sz="2000" dirty="0" err="1"/>
              <a:t>нетиреоидных</a:t>
            </a:r>
            <a:r>
              <a:rPr lang="ru-RU" sz="2000" dirty="0"/>
              <a:t> заболеваний, которые могут сопровождаться снижением общего содержания T4 на фоне нормального или пониженного уровня ТТГ</a:t>
            </a:r>
          </a:p>
        </p:txBody>
      </p:sp>
    </p:spTree>
    <p:extLst>
      <p:ext uri="{BB962C8B-B14F-4D97-AF65-F5344CB8AC3E}">
        <p14:creationId xmlns:p14="http://schemas.microsoft.com/office/powerpoint/2010/main" val="4212732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2">
            <a:schemeClr val="accent2">
              <a:shade val="50000"/>
            </a:schemeClr>
          </a:lnRef>
          <a:fillRef idx="1">
            <a:schemeClr val="accent2"/>
          </a:fillRef>
          <a:effectRef idx="0">
            <a:schemeClr val="accent2"/>
          </a:effectRef>
          <a:fontRef idx="minor">
            <a:schemeClr val="lt1"/>
          </a:fontRef>
        </p:style>
        <p:txBody>
          <a:bodyPr>
            <a:normAutofit fontScale="90000"/>
          </a:bodyPr>
          <a:lstStyle/>
          <a:p>
            <a:pPr algn="ctr"/>
            <a:r>
              <a:rPr lang="ru-RU" dirty="0"/>
              <a:t>Тиреотоксикоз</a:t>
            </a:r>
          </a:p>
        </p:txBody>
      </p:sp>
      <p:sp>
        <p:nvSpPr>
          <p:cNvPr id="3" name="Объект 2"/>
          <p:cNvSpPr>
            <a:spLocks noGrp="1"/>
          </p:cNvSpPr>
          <p:nvPr>
            <p:ph idx="1"/>
          </p:nvPr>
        </p:nvSpPr>
        <p:spPr>
          <a:xfrm>
            <a:off x="867508" y="1406769"/>
            <a:ext cx="10637104" cy="4759569"/>
          </a:xfrm>
        </p:spPr>
        <p:style>
          <a:lnRef idx="1">
            <a:schemeClr val="accent2"/>
          </a:lnRef>
          <a:fillRef idx="2">
            <a:schemeClr val="accent2"/>
          </a:fillRef>
          <a:effectRef idx="1">
            <a:schemeClr val="accent2"/>
          </a:effectRef>
          <a:fontRef idx="minor">
            <a:schemeClr val="dk1"/>
          </a:fontRef>
        </p:style>
        <p:txBody>
          <a:bodyPr>
            <a:normAutofit/>
          </a:bodyPr>
          <a:lstStyle/>
          <a:p>
            <a:pPr marL="0" indent="0" algn="just">
              <a:buNone/>
            </a:pPr>
            <a:r>
              <a:rPr lang="ru-RU" sz="2400" dirty="0"/>
              <a:t>Для подтверждения диагноза у больных с клиническими признаками тиреотоксикоза достаточно определить общий T4 и свободный T4. Однако само по себе повышение свободного T4 ничего не говорит о причинах тиреотоксикоза; может потребоваться исследование поглощения радиоактивного йода щитовидной железой. При подозрении на тиреотоксикоз у больного с нормальным свободным T4 для подтверждения диагноза определяют уровень </a:t>
            </a:r>
            <a:r>
              <a:rPr lang="ru-RU" sz="2400" dirty="0" smtClean="0"/>
              <a:t>ТТГ.</a:t>
            </a:r>
            <a:endParaRPr lang="ru-RU" sz="2400" dirty="0"/>
          </a:p>
        </p:txBody>
      </p:sp>
    </p:spTree>
    <p:extLst>
      <p:ext uri="{BB962C8B-B14F-4D97-AF65-F5344CB8AC3E}">
        <p14:creationId xmlns:p14="http://schemas.microsoft.com/office/powerpoint/2010/main" val="1881457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3384" y="0"/>
            <a:ext cx="11488616" cy="1289538"/>
          </a:xfrm>
        </p:spPr>
        <p:style>
          <a:lnRef idx="2">
            <a:schemeClr val="accent3"/>
          </a:lnRef>
          <a:fillRef idx="1">
            <a:schemeClr val="lt1"/>
          </a:fillRef>
          <a:effectRef idx="0">
            <a:schemeClr val="accent3"/>
          </a:effectRef>
          <a:fontRef idx="minor">
            <a:schemeClr val="dk1"/>
          </a:fontRef>
        </p:style>
        <p:txBody>
          <a:bodyPr>
            <a:normAutofit/>
          </a:bodyPr>
          <a:lstStyle/>
          <a:p>
            <a:pPr algn="just"/>
            <a:r>
              <a:rPr lang="ru-RU" sz="1600" dirty="0"/>
              <a:t>Практически у всех больных с тиреотоксикозом любой этиологии общий T3 в сыворотке повышен (при условии, что нет сопутствующего заболевания, нарушающего периферическое превращение T4 в T3). Поэтому при диагностике тиреотоксикоза общий T3, как правило, не определяют. Определение T3 показано в следующих случаях:</a:t>
            </a:r>
          </a:p>
        </p:txBody>
      </p:sp>
      <p:graphicFrame>
        <p:nvGraphicFramePr>
          <p:cNvPr id="4" name="Объект 3"/>
          <p:cNvGraphicFramePr>
            <a:graphicFrameLocks noGrp="1"/>
          </p:cNvGraphicFramePr>
          <p:nvPr>
            <p:ph idx="1"/>
            <p:extLst>
              <p:ext uri="{D42A27DB-BD31-4B8C-83A1-F6EECF244321}">
                <p14:modId xmlns:p14="http://schemas.microsoft.com/office/powerpoint/2010/main" val="2161852490"/>
              </p:ext>
            </p:extLst>
          </p:nvPr>
        </p:nvGraphicFramePr>
        <p:xfrm>
          <a:off x="164122" y="1289539"/>
          <a:ext cx="12027877" cy="5568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587181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4"/>
          </a:lnRef>
          <a:fillRef idx="2">
            <a:schemeClr val="accent4"/>
          </a:fillRef>
          <a:effectRef idx="1">
            <a:schemeClr val="accent4"/>
          </a:effectRef>
          <a:fontRef idx="minor">
            <a:schemeClr val="dk1"/>
          </a:fontRef>
        </p:style>
        <p:txBody>
          <a:bodyPr>
            <a:normAutofit fontScale="90000"/>
          </a:bodyPr>
          <a:lstStyle/>
          <a:p>
            <a:pPr algn="ctr"/>
            <a:r>
              <a:rPr lang="ru-RU" dirty="0" err="1"/>
              <a:t>Псевдодисфункция</a:t>
            </a:r>
            <a:r>
              <a:rPr lang="ru-RU" dirty="0"/>
              <a:t> щитовидной железы. </a:t>
            </a:r>
          </a:p>
        </p:txBody>
      </p:sp>
      <p:sp>
        <p:nvSpPr>
          <p:cNvPr id="3" name="Объект 2"/>
          <p:cNvSpPr>
            <a:spLocks noGrp="1"/>
          </p:cNvSpPr>
          <p:nvPr>
            <p:ph idx="1"/>
          </p:nvPr>
        </p:nvSpPr>
        <p:spPr>
          <a:xfrm>
            <a:off x="867508" y="1406769"/>
            <a:ext cx="10637104" cy="4759569"/>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buNone/>
            </a:pPr>
            <a:r>
              <a:rPr lang="ru-RU" sz="2400" dirty="0"/>
              <a:t>При многих </a:t>
            </a:r>
            <a:r>
              <a:rPr lang="ru-RU" sz="2400" dirty="0" err="1"/>
              <a:t>нетиреоидных</a:t>
            </a:r>
            <a:r>
              <a:rPr lang="ru-RU" sz="2400" dirty="0"/>
              <a:t> заболеваниях уровни общего T4, общего T3 и ТТГ в сыворотке изменяются, но клинические признаки дисфункции щитовидной железы отсутствуют, т. е. у больного наблюдается </a:t>
            </a:r>
            <a:r>
              <a:rPr lang="ru-RU" sz="2400" dirty="0" err="1"/>
              <a:t>эутиреоз</a:t>
            </a:r>
            <a:r>
              <a:rPr lang="ru-RU" sz="2400" dirty="0"/>
              <a:t>. Изменения лабораторных показателей функции щитовидной железы при </a:t>
            </a:r>
            <a:r>
              <a:rPr lang="ru-RU" sz="2400" dirty="0" err="1"/>
              <a:t>нетиреоидных</a:t>
            </a:r>
            <a:r>
              <a:rPr lang="ru-RU" sz="2400" dirty="0"/>
              <a:t> заболеваниях называют </a:t>
            </a:r>
            <a:r>
              <a:rPr lang="ru-RU" sz="2400" dirty="0" err="1"/>
              <a:t>псевдодисфункцией</a:t>
            </a:r>
            <a:r>
              <a:rPr lang="ru-RU" sz="2400" dirty="0"/>
              <a:t> щитовидной железы. Таким образом, приходится отличать </a:t>
            </a:r>
            <a:r>
              <a:rPr lang="ru-RU" sz="2400" dirty="0" err="1"/>
              <a:t>псевдодисфункцию</a:t>
            </a:r>
            <a:r>
              <a:rPr lang="ru-RU" sz="2400" dirty="0"/>
              <a:t> щитовидной железы от изменений содержания </a:t>
            </a:r>
            <a:r>
              <a:rPr lang="ru-RU" sz="2400" dirty="0" err="1"/>
              <a:t>тиреоидных</a:t>
            </a:r>
            <a:r>
              <a:rPr lang="ru-RU" sz="2400" dirty="0"/>
              <a:t> гормонов, обусловленных заболеваниями щитовидной железы. Изменения общего T4, общего T3 и ТТГ при </a:t>
            </a:r>
            <a:r>
              <a:rPr lang="ru-RU" sz="2400" dirty="0" err="1"/>
              <a:t>нетиреоидных</a:t>
            </a:r>
            <a:r>
              <a:rPr lang="ru-RU" sz="2400" dirty="0"/>
              <a:t> заболеваниях могут быть обусловлены нарушениями транспорта и периферического метаболизма T4 и T3, нарушениями секреции ТТГ или (в редких случаях) дисфункцией самой щитовидной железы.</a:t>
            </a:r>
          </a:p>
        </p:txBody>
      </p:sp>
    </p:spTree>
    <p:extLst>
      <p:ext uri="{BB962C8B-B14F-4D97-AF65-F5344CB8AC3E}">
        <p14:creationId xmlns:p14="http://schemas.microsoft.com/office/powerpoint/2010/main" val="1404809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0"/>
            <a:ext cx="8911687" cy="852997"/>
          </a:xfrm>
        </p:spPr>
        <p:txBody>
          <a:bodyPr>
            <a:noAutofit/>
          </a:bodyPr>
          <a:lstStyle/>
          <a:p>
            <a:pPr algn="ctr"/>
            <a:r>
              <a:rPr lang="ru-RU" sz="2400" dirty="0"/>
              <a:t>Различают два варианта </a:t>
            </a:r>
            <a:r>
              <a:rPr lang="ru-RU" sz="2400" dirty="0" err="1"/>
              <a:t>псевдодисфункции</a:t>
            </a:r>
            <a:r>
              <a:rPr lang="ru-RU" sz="2400" dirty="0"/>
              <a:t> щитовидной железы:</a:t>
            </a:r>
          </a:p>
        </p:txBody>
      </p:sp>
      <p:graphicFrame>
        <p:nvGraphicFramePr>
          <p:cNvPr id="4" name="Объект 3"/>
          <p:cNvGraphicFramePr>
            <a:graphicFrameLocks noGrp="1"/>
          </p:cNvGraphicFramePr>
          <p:nvPr>
            <p:ph idx="1"/>
            <p:extLst>
              <p:ext uri="{D42A27DB-BD31-4B8C-83A1-F6EECF244321}">
                <p14:modId xmlns:p14="http://schemas.microsoft.com/office/powerpoint/2010/main" val="2348359799"/>
              </p:ext>
            </p:extLst>
          </p:nvPr>
        </p:nvGraphicFramePr>
        <p:xfrm>
          <a:off x="867508" y="1406769"/>
          <a:ext cx="10637104" cy="47595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320438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897317275"/>
              </p:ext>
            </p:extLst>
          </p:nvPr>
        </p:nvGraphicFramePr>
        <p:xfrm>
          <a:off x="1730216" y="0"/>
          <a:ext cx="8911687" cy="9612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4122951336"/>
              </p:ext>
            </p:extLst>
          </p:nvPr>
        </p:nvGraphicFramePr>
        <p:xfrm>
          <a:off x="867508" y="1406769"/>
          <a:ext cx="10637104" cy="475956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116928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4"/>
          </a:lnRef>
          <a:fillRef idx="2">
            <a:schemeClr val="accent4"/>
          </a:fillRef>
          <a:effectRef idx="1">
            <a:schemeClr val="accent4"/>
          </a:effectRef>
          <a:fontRef idx="minor">
            <a:schemeClr val="dk1"/>
          </a:fontRef>
        </p:style>
        <p:txBody>
          <a:bodyPr>
            <a:normAutofit fontScale="90000"/>
          </a:bodyPr>
          <a:lstStyle/>
          <a:p>
            <a:pPr algn="ctr"/>
            <a:r>
              <a:rPr lang="ru-RU" dirty="0"/>
              <a:t>ТТГ.</a:t>
            </a:r>
          </a:p>
        </p:txBody>
      </p:sp>
      <p:sp>
        <p:nvSpPr>
          <p:cNvPr id="3" name="Объект 2"/>
          <p:cNvSpPr>
            <a:spLocks noGrp="1"/>
          </p:cNvSpPr>
          <p:nvPr>
            <p:ph idx="1"/>
          </p:nvPr>
        </p:nvSpPr>
        <p:spPr>
          <a:xfrm>
            <a:off x="867508" y="1406769"/>
            <a:ext cx="10637104" cy="4759569"/>
          </a:xfrm>
        </p:spPr>
        <p:style>
          <a:lnRef idx="1">
            <a:schemeClr val="accent3"/>
          </a:lnRef>
          <a:fillRef idx="2">
            <a:schemeClr val="accent3"/>
          </a:fillRef>
          <a:effectRef idx="1">
            <a:schemeClr val="accent3"/>
          </a:effectRef>
          <a:fontRef idx="minor">
            <a:schemeClr val="dk1"/>
          </a:fontRef>
        </p:style>
        <p:txBody>
          <a:bodyPr anchor="ctr">
            <a:normAutofit/>
          </a:bodyPr>
          <a:lstStyle/>
          <a:p>
            <a:pPr marL="0" indent="0" algn="just">
              <a:buNone/>
            </a:pPr>
            <a:r>
              <a:rPr lang="ru-RU" sz="2400" dirty="0" smtClean="0"/>
              <a:t>Повышение </a:t>
            </a:r>
            <a:r>
              <a:rPr lang="ru-RU" sz="2400" dirty="0"/>
              <a:t>уровня ТТГ характерно для гипотиреоза, однако уровень ТТГ может быть увеличен и у пожилых людей с </a:t>
            </a:r>
            <a:r>
              <a:rPr lang="ru-RU" sz="2400" dirty="0" err="1"/>
              <a:t>нетиреоидными</a:t>
            </a:r>
            <a:r>
              <a:rPr lang="ru-RU" sz="2400" dirty="0"/>
              <a:t> заболеваниями. Концентрация ТТГ в таких случаях, как правило, не достигает 20 </a:t>
            </a:r>
            <a:r>
              <a:rPr lang="ru-RU" sz="2400" dirty="0" err="1"/>
              <a:t>мЕ</a:t>
            </a:r>
            <a:r>
              <a:rPr lang="ru-RU" sz="2400" dirty="0"/>
              <a:t>/л, а общий T4 и свободный T4 нормальные или чуть ниже нормы. С другой стороны, низкий уровень ТТГ может наблюдаться не только при тяжелых </a:t>
            </a:r>
            <a:r>
              <a:rPr lang="ru-RU" sz="2400" dirty="0" err="1"/>
              <a:t>нетиреоидных</a:t>
            </a:r>
            <a:r>
              <a:rPr lang="ru-RU" sz="2400" dirty="0"/>
              <a:t> заболеваниях, но и при тиреотоксикозе. Таким образом, результаты определения ТТГ при </a:t>
            </a:r>
            <a:r>
              <a:rPr lang="ru-RU" sz="2400" dirty="0" err="1"/>
              <a:t>нетиреоидных</a:t>
            </a:r>
            <a:r>
              <a:rPr lang="ru-RU" sz="2400" dirty="0"/>
              <a:t> заболеваниях интерпретируют с осторожностью. Вместе с тем нормальное содержание ТТГ позволяет исключить дисфункцию щитовидной железы</a:t>
            </a:r>
          </a:p>
        </p:txBody>
      </p:sp>
    </p:spTree>
    <p:extLst>
      <p:ext uri="{BB962C8B-B14F-4D97-AF65-F5344CB8AC3E}">
        <p14:creationId xmlns:p14="http://schemas.microsoft.com/office/powerpoint/2010/main" val="2643148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97787728"/>
              </p:ext>
            </p:extLst>
          </p:nvPr>
        </p:nvGraphicFramePr>
        <p:xfrm>
          <a:off x="187569" y="328247"/>
          <a:ext cx="11793416" cy="58380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19479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7508" y="211016"/>
            <a:ext cx="10637104" cy="609600"/>
          </a:xfrm>
        </p:spPr>
        <p:style>
          <a:lnRef idx="1">
            <a:schemeClr val="accent2"/>
          </a:lnRef>
          <a:fillRef idx="2">
            <a:schemeClr val="accent2"/>
          </a:fillRef>
          <a:effectRef idx="1">
            <a:schemeClr val="accent2"/>
          </a:effectRef>
          <a:fontRef idx="minor">
            <a:schemeClr val="dk1"/>
          </a:fontRef>
        </p:style>
        <p:txBody>
          <a:bodyPr>
            <a:noAutofit/>
          </a:bodyPr>
          <a:lstStyle/>
          <a:p>
            <a:pPr algn="ctr"/>
            <a:r>
              <a:rPr lang="ru-RU" sz="2800" dirty="0" err="1"/>
              <a:t>Псевдодисфункция</a:t>
            </a:r>
            <a:r>
              <a:rPr lang="ru-RU" sz="2800" dirty="0"/>
              <a:t> щитовидной железы с высоким T4.</a:t>
            </a:r>
          </a:p>
        </p:txBody>
      </p:sp>
      <p:sp>
        <p:nvSpPr>
          <p:cNvPr id="3" name="Объект 2"/>
          <p:cNvSpPr>
            <a:spLocks noGrp="1"/>
          </p:cNvSpPr>
          <p:nvPr>
            <p:ph idx="1"/>
          </p:nvPr>
        </p:nvSpPr>
        <p:spPr>
          <a:xfrm>
            <a:off x="867508" y="1406769"/>
            <a:ext cx="10637104" cy="4759569"/>
          </a:xfrm>
        </p:spPr>
        <p:style>
          <a:lnRef idx="1">
            <a:schemeClr val="accent3"/>
          </a:lnRef>
          <a:fillRef idx="2">
            <a:schemeClr val="accent3"/>
          </a:fillRef>
          <a:effectRef idx="1">
            <a:schemeClr val="accent3"/>
          </a:effectRef>
          <a:fontRef idx="minor">
            <a:schemeClr val="dk1"/>
          </a:fontRef>
        </p:style>
        <p:txBody>
          <a:bodyPr/>
          <a:lstStyle/>
          <a:p>
            <a:pPr marL="0" indent="0" algn="just">
              <a:buNone/>
            </a:pPr>
            <a:r>
              <a:rPr lang="ru-RU" dirty="0"/>
              <a:t>У многих больных обмен веществ усилен, поэтому следует дифференцировать тиреотоксикоз и </a:t>
            </a:r>
            <a:r>
              <a:rPr lang="ru-RU" dirty="0" err="1"/>
              <a:t>псевдодисфункцию</a:t>
            </a:r>
            <a:r>
              <a:rPr lang="ru-RU" dirty="0"/>
              <a:t> щитовидной железы с высоким T4</a:t>
            </a:r>
            <a:r>
              <a:rPr lang="ru-RU" dirty="0" smtClean="0"/>
              <a:t>.</a:t>
            </a:r>
          </a:p>
          <a:p>
            <a:pPr algn="just"/>
            <a:endParaRPr lang="ru-RU" dirty="0" smtClean="0"/>
          </a:p>
          <a:p>
            <a:pPr algn="just"/>
            <a:r>
              <a:rPr lang="ru-RU" dirty="0" smtClean="0"/>
              <a:t>T3</a:t>
            </a:r>
            <a:r>
              <a:rPr lang="ru-RU" dirty="0"/>
              <a:t>. При </a:t>
            </a:r>
            <a:r>
              <a:rPr lang="ru-RU" dirty="0" err="1"/>
              <a:t>нетиреоидных</a:t>
            </a:r>
            <a:r>
              <a:rPr lang="ru-RU" dirty="0"/>
              <a:t> заболеваниях с повышенным общим T4 общий T3 снижен. Нормальный общий T3 заставляет заподозрить, а повышенный общий T3 убедительно подтверждает тиреотоксикоз. </a:t>
            </a:r>
            <a:endParaRPr lang="ru-RU" dirty="0" smtClean="0"/>
          </a:p>
          <a:p>
            <a:pPr algn="just"/>
            <a:r>
              <a:rPr lang="ru-RU" dirty="0" smtClean="0"/>
              <a:t>ТТГ</a:t>
            </a:r>
            <a:r>
              <a:rPr lang="ru-RU" dirty="0"/>
              <a:t>. Нормальный уровень ТТГ исключает, а уровень ТТГ &lt; 0,2 </a:t>
            </a:r>
            <a:r>
              <a:rPr lang="ru-RU" dirty="0" err="1"/>
              <a:t>мЕ</a:t>
            </a:r>
            <a:r>
              <a:rPr lang="ru-RU" dirty="0"/>
              <a:t>/л подтверждает диагноз тиреотоксикоза. </a:t>
            </a:r>
            <a:endParaRPr lang="ru-RU" dirty="0" smtClean="0"/>
          </a:p>
          <a:p>
            <a:pPr algn="just"/>
            <a:r>
              <a:rPr lang="ru-RU" dirty="0" smtClean="0"/>
              <a:t>Проба </a:t>
            </a:r>
            <a:r>
              <a:rPr lang="ru-RU" dirty="0"/>
              <a:t>с </a:t>
            </a:r>
            <a:r>
              <a:rPr lang="ru-RU" dirty="0" err="1"/>
              <a:t>тиролиберином</a:t>
            </a:r>
            <a:r>
              <a:rPr lang="ru-RU" dirty="0"/>
              <a:t>. Если уровень ТТГ снижен, для исключения тиреотоксикоза рекомендуется проба с </a:t>
            </a:r>
            <a:r>
              <a:rPr lang="ru-RU" dirty="0" err="1"/>
              <a:t>тиролиберином</a:t>
            </a:r>
            <a:r>
              <a:rPr lang="ru-RU" dirty="0"/>
              <a:t>. При </a:t>
            </a:r>
            <a:r>
              <a:rPr lang="ru-RU" dirty="0" err="1"/>
              <a:t>нетиреоидных</a:t>
            </a:r>
            <a:r>
              <a:rPr lang="ru-RU" dirty="0"/>
              <a:t> заболеваниях концентрация ТТГ после стимуляции </a:t>
            </a:r>
            <a:r>
              <a:rPr lang="ru-RU" dirty="0" err="1"/>
              <a:t>тиролиберином</a:t>
            </a:r>
            <a:r>
              <a:rPr lang="ru-RU" dirty="0"/>
              <a:t> возрастает не менее чем в 2 раза.</a:t>
            </a:r>
          </a:p>
        </p:txBody>
      </p:sp>
    </p:spTree>
    <p:extLst>
      <p:ext uri="{BB962C8B-B14F-4D97-AF65-F5344CB8AC3E}">
        <p14:creationId xmlns:p14="http://schemas.microsoft.com/office/powerpoint/2010/main" val="441333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202079"/>
            <a:ext cx="8911687" cy="1181243"/>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ru-RU" dirty="0"/>
              <a:t>Влияние лекарственных средств на функцию щитовидной железы.</a:t>
            </a:r>
          </a:p>
        </p:txBody>
      </p:sp>
      <p:sp>
        <p:nvSpPr>
          <p:cNvPr id="3" name="Объект 2"/>
          <p:cNvSpPr>
            <a:spLocks noGrp="1"/>
          </p:cNvSpPr>
          <p:nvPr>
            <p:ph idx="1"/>
          </p:nvPr>
        </p:nvSpPr>
        <p:spPr>
          <a:xfrm>
            <a:off x="867508" y="1828800"/>
            <a:ext cx="10637104" cy="4337538"/>
          </a:xfrm>
        </p:spPr>
        <p:style>
          <a:lnRef idx="1">
            <a:schemeClr val="accent3"/>
          </a:lnRef>
          <a:fillRef idx="2">
            <a:schemeClr val="accent3"/>
          </a:fillRef>
          <a:effectRef idx="1">
            <a:schemeClr val="accent3"/>
          </a:effectRef>
          <a:fontRef idx="minor">
            <a:schemeClr val="dk1"/>
          </a:fontRef>
        </p:style>
        <p:txBody>
          <a:bodyPr/>
          <a:lstStyle/>
          <a:p>
            <a:pPr marL="0" indent="0" algn="just">
              <a:buNone/>
            </a:pPr>
            <a:r>
              <a:rPr lang="ru-RU" dirty="0" smtClean="0"/>
              <a:t>	Многие </a:t>
            </a:r>
            <a:r>
              <a:rPr lang="ru-RU" dirty="0"/>
              <a:t>лекарственные средства, применяемые для лечения </a:t>
            </a:r>
            <a:r>
              <a:rPr lang="ru-RU" dirty="0" err="1"/>
              <a:t>нетиреоидных</a:t>
            </a:r>
            <a:r>
              <a:rPr lang="ru-RU" dirty="0"/>
              <a:t> заболеваний, существенно изменяют показатели функции щитовидной </a:t>
            </a:r>
            <a:r>
              <a:rPr lang="ru-RU" dirty="0" smtClean="0"/>
              <a:t>железы. </a:t>
            </a:r>
            <a:r>
              <a:rPr lang="ru-RU" dirty="0"/>
              <a:t>Лекарственные средства могут влиять на секрецию ТТГ, синтез или секрецию T4 и T3, содержание белков, связывающих T4 и T3, и их сродство к гормонам, нарушать периферический метаболизм T4 и T3 или их поглощение клетками-мишенями, а также всасывание экзогенных </a:t>
            </a:r>
            <a:r>
              <a:rPr lang="ru-RU" dirty="0" err="1"/>
              <a:t>тиреоидных</a:t>
            </a:r>
            <a:r>
              <a:rPr lang="ru-RU" dirty="0"/>
              <a:t> гормонов в ЖКТ</a:t>
            </a:r>
            <a:r>
              <a:rPr lang="ru-RU" dirty="0" smtClean="0"/>
              <a:t>.</a:t>
            </a:r>
          </a:p>
          <a:p>
            <a:pPr algn="just"/>
            <a:r>
              <a:rPr lang="ru-RU" dirty="0"/>
              <a:t>Препараты, действующие на секрецию </a:t>
            </a:r>
            <a:r>
              <a:rPr lang="ru-RU" dirty="0" smtClean="0"/>
              <a:t>ТТГ</a:t>
            </a:r>
          </a:p>
          <a:p>
            <a:pPr algn="just"/>
            <a:r>
              <a:rPr lang="ru-RU" dirty="0"/>
              <a:t>Препараты, действующие на синтез и секрецию </a:t>
            </a:r>
            <a:r>
              <a:rPr lang="ru-RU" dirty="0" err="1"/>
              <a:t>тиреоидных</a:t>
            </a:r>
            <a:r>
              <a:rPr lang="ru-RU" dirty="0"/>
              <a:t> </a:t>
            </a:r>
            <a:r>
              <a:rPr lang="ru-RU" dirty="0" smtClean="0"/>
              <a:t>гормонов</a:t>
            </a:r>
          </a:p>
          <a:p>
            <a:pPr algn="just"/>
            <a:r>
              <a:rPr lang="ru-RU" dirty="0"/>
              <a:t>Препараты, действующие на тироксинсвязывающий </a:t>
            </a:r>
            <a:r>
              <a:rPr lang="ru-RU" dirty="0" smtClean="0"/>
              <a:t>глобулин</a:t>
            </a:r>
          </a:p>
          <a:p>
            <a:pPr algn="just"/>
            <a:r>
              <a:rPr lang="ru-RU" dirty="0"/>
              <a:t>Препараты, действующие на периферический метаболизм </a:t>
            </a:r>
            <a:r>
              <a:rPr lang="ru-RU" dirty="0" err="1"/>
              <a:t>тиреоидных</a:t>
            </a:r>
            <a:r>
              <a:rPr lang="ru-RU" dirty="0"/>
              <a:t> </a:t>
            </a:r>
            <a:r>
              <a:rPr lang="ru-RU" dirty="0" smtClean="0"/>
              <a:t>гормонов</a:t>
            </a:r>
          </a:p>
          <a:p>
            <a:pPr algn="just"/>
            <a:r>
              <a:rPr lang="ru-RU" dirty="0"/>
              <a:t>Препараты, действующие на всасывание </a:t>
            </a:r>
            <a:r>
              <a:rPr lang="ru-RU" dirty="0" err="1"/>
              <a:t>тиреоидных</a:t>
            </a:r>
            <a:r>
              <a:rPr lang="ru-RU" dirty="0"/>
              <a:t> гормонов в ЖКТ.</a:t>
            </a:r>
          </a:p>
        </p:txBody>
      </p:sp>
    </p:spTree>
    <p:extLst>
      <p:ext uri="{BB962C8B-B14F-4D97-AF65-F5344CB8AC3E}">
        <p14:creationId xmlns:p14="http://schemas.microsoft.com/office/powerpoint/2010/main" val="21627906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txBody>
          <a:bodyPr>
            <a:normAutofit/>
          </a:bodyPr>
          <a:lstStyle/>
          <a:p>
            <a:pPr algn="ctr"/>
            <a:r>
              <a:rPr lang="ru-RU" sz="2800" dirty="0"/>
              <a:t>Препараты, действующие на секрецию ТТГ</a:t>
            </a:r>
          </a:p>
        </p:txBody>
      </p:sp>
      <p:graphicFrame>
        <p:nvGraphicFramePr>
          <p:cNvPr id="4" name="Объект 3"/>
          <p:cNvGraphicFramePr>
            <a:graphicFrameLocks noGrp="1"/>
          </p:cNvGraphicFramePr>
          <p:nvPr>
            <p:ph idx="1"/>
            <p:extLst>
              <p:ext uri="{D42A27DB-BD31-4B8C-83A1-F6EECF244321}">
                <p14:modId xmlns:p14="http://schemas.microsoft.com/office/powerpoint/2010/main" val="3008172720"/>
              </p:ext>
            </p:extLst>
          </p:nvPr>
        </p:nvGraphicFramePr>
        <p:xfrm>
          <a:off x="867508" y="1406769"/>
          <a:ext cx="10637104" cy="47595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512224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6154" y="1"/>
            <a:ext cx="11183815" cy="898358"/>
          </a:xfrm>
        </p:spPr>
        <p:style>
          <a:lnRef idx="1">
            <a:schemeClr val="accent2"/>
          </a:lnRef>
          <a:fillRef idx="2">
            <a:schemeClr val="accent2"/>
          </a:fillRef>
          <a:effectRef idx="1">
            <a:schemeClr val="accent2"/>
          </a:effectRef>
          <a:fontRef idx="minor">
            <a:schemeClr val="dk1"/>
          </a:fontRef>
        </p:style>
        <p:txBody>
          <a:bodyPr>
            <a:normAutofit fontScale="90000"/>
          </a:bodyPr>
          <a:lstStyle/>
          <a:p>
            <a:pPr algn="ctr"/>
            <a:r>
              <a:rPr lang="ru-RU" sz="2800" b="1" dirty="0"/>
              <a:t>Препараты, действующие на синтез и секрецию </a:t>
            </a:r>
            <a:r>
              <a:rPr lang="ru-RU" sz="2800" b="1" dirty="0" err="1"/>
              <a:t>тиреоидных</a:t>
            </a:r>
            <a:r>
              <a:rPr lang="ru-RU" sz="2800" b="1" dirty="0"/>
              <a:t> гормонов</a:t>
            </a:r>
          </a:p>
        </p:txBody>
      </p:sp>
      <p:sp>
        <p:nvSpPr>
          <p:cNvPr id="3" name="Объект 2"/>
          <p:cNvSpPr>
            <a:spLocks noGrp="1"/>
          </p:cNvSpPr>
          <p:nvPr>
            <p:ph idx="1"/>
          </p:nvPr>
        </p:nvSpPr>
        <p:spPr>
          <a:xfrm>
            <a:off x="288757" y="1058779"/>
            <a:ext cx="11481211" cy="5614737"/>
          </a:xfrm>
        </p:spPr>
        <p:style>
          <a:lnRef idx="1">
            <a:schemeClr val="accent4"/>
          </a:lnRef>
          <a:fillRef idx="2">
            <a:schemeClr val="accent4"/>
          </a:fillRef>
          <a:effectRef idx="1">
            <a:schemeClr val="accent4"/>
          </a:effectRef>
          <a:fontRef idx="minor">
            <a:schemeClr val="dk1"/>
          </a:fontRef>
        </p:style>
        <p:txBody>
          <a:bodyPr>
            <a:normAutofit/>
          </a:bodyPr>
          <a:lstStyle/>
          <a:p>
            <a:pPr marL="0" indent="0" algn="ctr">
              <a:buNone/>
            </a:pPr>
            <a:r>
              <a:rPr lang="ru-RU" u="sng" dirty="0" smtClean="0"/>
              <a:t>Подавляющие секрецию</a:t>
            </a:r>
          </a:p>
          <a:p>
            <a:pPr algn="just"/>
            <a:r>
              <a:rPr lang="ru-RU" dirty="0"/>
              <a:t>Йодсодержащие </a:t>
            </a:r>
            <a:r>
              <a:rPr lang="ru-RU" dirty="0" smtClean="0"/>
              <a:t>препараты</a:t>
            </a:r>
          </a:p>
          <a:p>
            <a:pPr algn="just"/>
            <a:r>
              <a:rPr lang="ru-RU" dirty="0"/>
              <a:t>Лития </a:t>
            </a:r>
            <a:r>
              <a:rPr lang="ru-RU" dirty="0" smtClean="0"/>
              <a:t>карбонат																													</a:t>
            </a:r>
            <a:r>
              <a:rPr lang="ru-RU" u="sng" dirty="0" smtClean="0"/>
              <a:t>Усиливающие секрецию</a:t>
            </a:r>
          </a:p>
          <a:p>
            <a:pPr algn="just"/>
            <a:r>
              <a:rPr lang="ru-RU" dirty="0"/>
              <a:t>Йодсодержащие препараты могут не только снижать, но и усиливать продукцию T3 и </a:t>
            </a:r>
            <a:r>
              <a:rPr lang="ru-RU" dirty="0" smtClean="0"/>
              <a:t>T4.</a:t>
            </a:r>
          </a:p>
          <a:p>
            <a:pPr algn="just"/>
            <a:r>
              <a:rPr lang="ru-RU" dirty="0"/>
              <a:t>Вызванный йодом тиреотоксикоз может возникать у больных, постоянно получающих </a:t>
            </a:r>
            <a:r>
              <a:rPr lang="ru-RU" dirty="0" err="1" smtClean="0"/>
              <a:t>амиодарон</a:t>
            </a:r>
            <a:endParaRPr lang="ru-RU" dirty="0" smtClean="0"/>
          </a:p>
          <a:p>
            <a:pPr marL="0" indent="0" algn="ctr">
              <a:buNone/>
            </a:pPr>
            <a:r>
              <a:rPr lang="ru-RU" u="sng" dirty="0"/>
              <a:t>Препараты, действующие на тироксинсвязывающий </a:t>
            </a:r>
            <a:r>
              <a:rPr lang="ru-RU" u="sng" dirty="0" smtClean="0"/>
              <a:t>глобулин</a:t>
            </a:r>
          </a:p>
          <a:p>
            <a:pPr algn="just"/>
            <a:r>
              <a:rPr lang="ru-RU" dirty="0"/>
              <a:t>Изменяющие концентрацию тироксинсвязывающего глобулина</a:t>
            </a:r>
          </a:p>
          <a:p>
            <a:pPr algn="just"/>
            <a:r>
              <a:rPr lang="ru-RU" dirty="0"/>
              <a:t>Изменяющие сродство тироксинсвязывающего глобулина к T3 и T4</a:t>
            </a:r>
            <a:r>
              <a:rPr lang="ru-RU" dirty="0" smtClean="0"/>
              <a:t>.</a:t>
            </a:r>
          </a:p>
          <a:p>
            <a:pPr marL="0" indent="0" algn="ctr">
              <a:buNone/>
            </a:pPr>
            <a:r>
              <a:rPr lang="ru-RU" u="sng" dirty="0"/>
              <a:t>Препараты, действующие на периферический метаболизм </a:t>
            </a:r>
            <a:r>
              <a:rPr lang="ru-RU" u="sng" dirty="0" err="1"/>
              <a:t>тиреоидных</a:t>
            </a:r>
            <a:r>
              <a:rPr lang="ru-RU" u="sng" dirty="0"/>
              <a:t> </a:t>
            </a:r>
            <a:r>
              <a:rPr lang="ru-RU" u="sng" dirty="0" smtClean="0"/>
              <a:t>гормонов</a:t>
            </a:r>
          </a:p>
          <a:p>
            <a:pPr algn="ctr"/>
            <a:r>
              <a:rPr lang="ru-RU" dirty="0"/>
              <a:t>Периферическое </a:t>
            </a:r>
            <a:r>
              <a:rPr lang="ru-RU" dirty="0" err="1"/>
              <a:t>дейодирование</a:t>
            </a:r>
            <a:r>
              <a:rPr lang="ru-RU" dirty="0"/>
              <a:t> </a:t>
            </a:r>
            <a:r>
              <a:rPr lang="en-US" dirty="0"/>
              <a:t>T4</a:t>
            </a:r>
            <a:r>
              <a:rPr lang="en-US" dirty="0" smtClean="0"/>
              <a:t>.</a:t>
            </a:r>
            <a:endParaRPr lang="ru-RU" dirty="0" smtClean="0"/>
          </a:p>
          <a:p>
            <a:pPr algn="just"/>
            <a:r>
              <a:rPr lang="ru-RU" dirty="0"/>
              <a:t>Поглощение </a:t>
            </a:r>
            <a:r>
              <a:rPr lang="ru-RU" dirty="0" err="1"/>
              <a:t>тиреоидных</a:t>
            </a:r>
            <a:r>
              <a:rPr lang="ru-RU" dirty="0"/>
              <a:t> гормонов </a:t>
            </a:r>
            <a:r>
              <a:rPr lang="ru-RU" dirty="0" smtClean="0"/>
              <a:t>клетками-мишенями</a:t>
            </a:r>
          </a:p>
          <a:p>
            <a:pPr marL="0" indent="0" algn="ctr">
              <a:buNone/>
            </a:pPr>
            <a:r>
              <a:rPr lang="ru-RU" u="sng" dirty="0"/>
              <a:t>Препараты, действующие на всасывание </a:t>
            </a:r>
            <a:r>
              <a:rPr lang="ru-RU" u="sng" dirty="0" err="1"/>
              <a:t>тиреоидных</a:t>
            </a:r>
            <a:r>
              <a:rPr lang="ru-RU" u="sng" dirty="0"/>
              <a:t> гормонов в ЖКТ. </a:t>
            </a:r>
          </a:p>
          <a:p>
            <a:pPr algn="just"/>
            <a:endParaRPr lang="ru-RU" dirty="0" smtClean="0"/>
          </a:p>
        </p:txBody>
      </p:sp>
    </p:spTree>
    <p:extLst>
      <p:ext uri="{BB962C8B-B14F-4D97-AF65-F5344CB8AC3E}">
        <p14:creationId xmlns:p14="http://schemas.microsoft.com/office/powerpoint/2010/main" val="35768580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176463"/>
            <a:ext cx="8911687" cy="784830"/>
          </a:xfrm>
        </p:spPr>
        <p:txBody>
          <a:bodyPr>
            <a:noAutofit/>
          </a:bodyPr>
          <a:lstStyle/>
          <a:p>
            <a:pPr algn="ctr"/>
            <a:r>
              <a:rPr lang="ru-RU" sz="2400" dirty="0" err="1"/>
              <a:t>Тиреоидит</a:t>
            </a:r>
            <a:endParaRPr lang="ru-RU" sz="2400" dirty="0"/>
          </a:p>
        </p:txBody>
      </p:sp>
      <p:sp>
        <p:nvSpPr>
          <p:cNvPr id="3" name="Объект 2"/>
          <p:cNvSpPr>
            <a:spLocks noGrp="1"/>
          </p:cNvSpPr>
          <p:nvPr>
            <p:ph idx="1"/>
          </p:nvPr>
        </p:nvSpPr>
        <p:spPr>
          <a:xfrm>
            <a:off x="867508" y="961293"/>
            <a:ext cx="4763271" cy="5375339"/>
          </a:xfrm>
        </p:spPr>
        <p:style>
          <a:lnRef idx="1">
            <a:schemeClr val="accent2"/>
          </a:lnRef>
          <a:fillRef idx="2">
            <a:schemeClr val="accent2"/>
          </a:fillRef>
          <a:effectRef idx="1">
            <a:schemeClr val="accent2"/>
          </a:effectRef>
          <a:fontRef idx="minor">
            <a:schemeClr val="dk1"/>
          </a:fontRef>
        </p:style>
        <p:txBody>
          <a:bodyPr anchor="ctr"/>
          <a:lstStyle/>
          <a:p>
            <a:pPr marL="0" indent="0" algn="just">
              <a:buNone/>
            </a:pPr>
            <a:r>
              <a:rPr lang="ru-RU" dirty="0"/>
              <a:t>Различные формы </a:t>
            </a:r>
            <a:r>
              <a:rPr lang="ru-RU" dirty="0" err="1"/>
              <a:t>тиреоидита</a:t>
            </a:r>
            <a:r>
              <a:rPr lang="ru-RU" dirty="0"/>
              <a:t> составляют неоднородную группу воспалительных заболеваний с разной этиологией и многообразными клиническими проявлениями. Фолликулы щитовидной железы повреждаются при всех формах </a:t>
            </a:r>
            <a:r>
              <a:rPr lang="ru-RU" dirty="0" err="1"/>
              <a:t>тиреоидита</a:t>
            </a:r>
            <a:r>
              <a:rPr lang="ru-RU" dirty="0"/>
              <a:t>, но каждая характеризуется своеобразной патоморфологической картиной. Клиническая классификация </a:t>
            </a:r>
            <a:r>
              <a:rPr lang="ru-RU" dirty="0" err="1"/>
              <a:t>тиреоидита</a:t>
            </a:r>
            <a:r>
              <a:rPr lang="ru-RU" dirty="0"/>
              <a:t> учитывает патоморфологические особенности, тяжесть и продолжительность заболевания. Согласно этой классификации различают</a:t>
            </a:r>
            <a:r>
              <a:rPr lang="ru-RU" dirty="0" smtClean="0"/>
              <a:t>:</a:t>
            </a:r>
          </a:p>
          <a:p>
            <a:pPr algn="ctr"/>
            <a:endParaRPr lang="ru-RU" dirty="0"/>
          </a:p>
        </p:txBody>
      </p:sp>
      <p:pic>
        <p:nvPicPr>
          <p:cNvPr id="4" name="Рисунок 3"/>
          <p:cNvPicPr>
            <a:picLocks noChangeAspect="1"/>
          </p:cNvPicPr>
          <p:nvPr/>
        </p:nvPicPr>
        <p:blipFill>
          <a:blip r:embed="rId2"/>
          <a:stretch>
            <a:fillRect/>
          </a:stretch>
        </p:blipFill>
        <p:spPr>
          <a:xfrm>
            <a:off x="6477493" y="1074821"/>
            <a:ext cx="5714507" cy="4876800"/>
          </a:xfrm>
          <a:prstGeom prst="rect">
            <a:avLst/>
          </a:prstGeom>
        </p:spPr>
      </p:pic>
    </p:spTree>
    <p:extLst>
      <p:ext uri="{BB962C8B-B14F-4D97-AF65-F5344CB8AC3E}">
        <p14:creationId xmlns:p14="http://schemas.microsoft.com/office/powerpoint/2010/main" val="336205889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3"/>
          </a:lnRef>
          <a:fillRef idx="2">
            <a:schemeClr val="accent3"/>
          </a:fillRef>
          <a:effectRef idx="1">
            <a:schemeClr val="accent3"/>
          </a:effectRef>
          <a:fontRef idx="minor">
            <a:schemeClr val="dk1"/>
          </a:fontRef>
        </p:style>
        <p:txBody>
          <a:bodyPr>
            <a:normAutofit fontScale="90000"/>
          </a:bodyPr>
          <a:lstStyle/>
          <a:p>
            <a:pPr algn="ctr"/>
            <a:r>
              <a:rPr lang="ru-RU" dirty="0"/>
              <a:t>Острый </a:t>
            </a:r>
            <a:r>
              <a:rPr lang="ru-RU" dirty="0" err="1"/>
              <a:t>тиреоидит</a:t>
            </a:r>
            <a:endParaRPr lang="ru-RU" dirty="0"/>
          </a:p>
        </p:txBody>
      </p:sp>
      <p:sp>
        <p:nvSpPr>
          <p:cNvPr id="3" name="Объект 2"/>
          <p:cNvSpPr>
            <a:spLocks noGrp="1"/>
          </p:cNvSpPr>
          <p:nvPr>
            <p:ph idx="1"/>
          </p:nvPr>
        </p:nvSpPr>
        <p:spPr>
          <a:xfrm>
            <a:off x="867508" y="1406769"/>
            <a:ext cx="10637104" cy="4759569"/>
          </a:xfrm>
        </p:spPr>
        <p:style>
          <a:lnRef idx="1">
            <a:schemeClr val="accent4"/>
          </a:lnRef>
          <a:fillRef idx="2">
            <a:schemeClr val="accent4"/>
          </a:fillRef>
          <a:effectRef idx="1">
            <a:schemeClr val="accent4"/>
          </a:effectRef>
          <a:fontRef idx="minor">
            <a:schemeClr val="dk1"/>
          </a:fontRef>
        </p:style>
        <p:txBody>
          <a:bodyPr anchor="ctr">
            <a:normAutofit/>
          </a:bodyPr>
          <a:lstStyle/>
          <a:p>
            <a:pPr marL="0" indent="0" algn="ctr">
              <a:buNone/>
            </a:pPr>
            <a:r>
              <a:rPr lang="ru-RU" sz="2400" dirty="0" smtClean="0"/>
              <a:t>Лабораторные </a:t>
            </a:r>
            <a:r>
              <a:rPr lang="ru-RU" sz="2400" dirty="0"/>
              <a:t>и инструментальные исследования. </a:t>
            </a:r>
            <a:endParaRPr lang="ru-RU" sz="2400" dirty="0" smtClean="0"/>
          </a:p>
          <a:p>
            <a:pPr marL="0" indent="0" algn="ctr">
              <a:buNone/>
            </a:pPr>
            <a:r>
              <a:rPr lang="ru-RU" sz="2400" dirty="0" smtClean="0"/>
              <a:t>Характерен </a:t>
            </a:r>
            <a:r>
              <a:rPr lang="ru-RU" sz="2400" dirty="0"/>
              <a:t>лейкоцитоз со сдвигом лейкоцитарной формулы влево. Содержание </a:t>
            </a:r>
            <a:r>
              <a:rPr lang="ru-RU" sz="2400" dirty="0" err="1"/>
              <a:t>тиреоидных</a:t>
            </a:r>
            <a:r>
              <a:rPr lang="ru-RU" sz="2400" dirty="0"/>
              <a:t> гормонов в сыворотке обычно нормальное, хотя иногда общий T4 повышен. При </a:t>
            </a:r>
            <a:r>
              <a:rPr lang="ru-RU" sz="2400" dirty="0" err="1"/>
              <a:t>сцинтиграфии</a:t>
            </a:r>
            <a:r>
              <a:rPr lang="ru-RU" sz="2400" dirty="0"/>
              <a:t> щитовидной железы (показана во всех случаях появления болезненного образования на передней поверхности шеи) пораженный участок не поглощает изотоп. При подозрении на острый </a:t>
            </a:r>
            <a:r>
              <a:rPr lang="ru-RU" sz="2400" dirty="0" err="1"/>
              <a:t>тиреоидит</a:t>
            </a:r>
            <a:r>
              <a:rPr lang="ru-RU" sz="2400" dirty="0"/>
              <a:t> проводят пункцию щитовидной железы, делают мазки и посев для выявления возбудителя. </a:t>
            </a:r>
            <a:endParaRPr lang="ru-RU" sz="2400" dirty="0" smtClean="0"/>
          </a:p>
          <a:p>
            <a:pPr algn="ctr"/>
            <a:endParaRPr lang="ru-RU" sz="2400" dirty="0"/>
          </a:p>
        </p:txBody>
      </p:sp>
    </p:spTree>
    <p:extLst>
      <p:ext uri="{BB962C8B-B14F-4D97-AF65-F5344CB8AC3E}">
        <p14:creationId xmlns:p14="http://schemas.microsoft.com/office/powerpoint/2010/main" val="2806903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99592" y="797169"/>
            <a:ext cx="10637104" cy="4759569"/>
          </a:xfrm>
        </p:spPr>
        <p:style>
          <a:lnRef idx="1">
            <a:schemeClr val="accent2"/>
          </a:lnRef>
          <a:fillRef idx="2">
            <a:schemeClr val="accent2"/>
          </a:fillRef>
          <a:effectRef idx="1">
            <a:schemeClr val="accent2"/>
          </a:effectRef>
          <a:fontRef idx="minor">
            <a:schemeClr val="dk1"/>
          </a:fontRef>
        </p:style>
        <p:txBody>
          <a:bodyPr anchor="ctr">
            <a:normAutofit/>
          </a:bodyPr>
          <a:lstStyle/>
          <a:p>
            <a:pPr marL="0" indent="0" algn="ctr">
              <a:buNone/>
            </a:pPr>
            <a:r>
              <a:rPr lang="ru-RU" sz="2400" dirty="0" smtClean="0"/>
              <a:t>Дифференциальная </a:t>
            </a:r>
            <a:r>
              <a:rPr lang="ru-RU" sz="2400" dirty="0"/>
              <a:t>диагностика. </a:t>
            </a:r>
            <a:endParaRPr lang="ru-RU" sz="2400" dirty="0" smtClean="0"/>
          </a:p>
          <a:p>
            <a:pPr marL="0" indent="0" algn="ctr">
              <a:buNone/>
            </a:pPr>
            <a:r>
              <a:rPr lang="ru-RU" sz="2400" dirty="0" smtClean="0"/>
              <a:t>Острый </a:t>
            </a:r>
            <a:r>
              <a:rPr lang="ru-RU" sz="2400" dirty="0" err="1"/>
              <a:t>тиреоидит</a:t>
            </a:r>
            <a:r>
              <a:rPr lang="ru-RU" sz="2400" dirty="0"/>
              <a:t> дифференцируют с любым заболеванием, которое проявляется болезненностью и припухлостью передней поверхности шеи, в том числе с подострым </a:t>
            </a:r>
            <a:r>
              <a:rPr lang="ru-RU" sz="2400" dirty="0" err="1"/>
              <a:t>тиреоидитом</a:t>
            </a:r>
            <a:r>
              <a:rPr lang="ru-RU" sz="2400" dirty="0"/>
              <a:t>, флегмоной шеи, острым кровоизлиянием в кисту щитовидной железы, аденомой и раком щитовидной железы, инфекцией глубоких тканей шеи, инфекцией кисты щитовидно-язычного протока или </a:t>
            </a:r>
            <a:r>
              <a:rPr lang="ru-RU" sz="2400" dirty="0" err="1"/>
              <a:t>бранхиогенной</a:t>
            </a:r>
            <a:r>
              <a:rPr lang="ru-RU" sz="2400" dirty="0"/>
              <a:t> кисты.</a:t>
            </a:r>
          </a:p>
        </p:txBody>
      </p:sp>
    </p:spTree>
    <p:extLst>
      <p:ext uri="{BB962C8B-B14F-4D97-AF65-F5344CB8AC3E}">
        <p14:creationId xmlns:p14="http://schemas.microsoft.com/office/powerpoint/2010/main" val="9451985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2"/>
          </a:lnRef>
          <a:fillRef idx="2">
            <a:schemeClr val="accent2"/>
          </a:fillRef>
          <a:effectRef idx="1">
            <a:schemeClr val="accent2"/>
          </a:effectRef>
          <a:fontRef idx="minor">
            <a:schemeClr val="dk1"/>
          </a:fontRef>
        </p:style>
        <p:txBody>
          <a:bodyPr>
            <a:normAutofit fontScale="90000"/>
          </a:bodyPr>
          <a:lstStyle/>
          <a:p>
            <a:pPr algn="ctr"/>
            <a:r>
              <a:rPr lang="ru-RU" dirty="0" smtClean="0"/>
              <a:t>Лечение</a:t>
            </a:r>
            <a:endParaRPr lang="ru-RU" dirty="0"/>
          </a:p>
        </p:txBody>
      </p:sp>
      <p:sp>
        <p:nvSpPr>
          <p:cNvPr id="3" name="Объект 2"/>
          <p:cNvSpPr>
            <a:spLocks noGrp="1"/>
          </p:cNvSpPr>
          <p:nvPr>
            <p:ph idx="1"/>
          </p:nvPr>
        </p:nvSpPr>
        <p:spPr>
          <a:xfrm>
            <a:off x="867508" y="1406769"/>
            <a:ext cx="10637104" cy="4759569"/>
          </a:xfrm>
        </p:spPr>
        <p:style>
          <a:lnRef idx="1">
            <a:schemeClr val="accent3"/>
          </a:lnRef>
          <a:fillRef idx="2">
            <a:schemeClr val="accent3"/>
          </a:fillRef>
          <a:effectRef idx="1">
            <a:schemeClr val="accent3"/>
          </a:effectRef>
          <a:fontRef idx="minor">
            <a:schemeClr val="dk1"/>
          </a:fontRef>
        </p:style>
        <p:txBody>
          <a:bodyPr anchor="ctr">
            <a:normAutofit/>
          </a:bodyPr>
          <a:lstStyle/>
          <a:p>
            <a:pPr marL="0" indent="0" algn="ctr">
              <a:buNone/>
            </a:pPr>
            <a:r>
              <a:rPr lang="ru-RU" sz="2800" dirty="0" smtClean="0"/>
              <a:t>Парентерально </a:t>
            </a:r>
            <a:r>
              <a:rPr lang="ru-RU" sz="2800" dirty="0"/>
              <a:t>вводят антибиотики, к которым чувствителен выявленный возбудитель. При наличии флюктуации иногда приходится вскрывать и дренировать абсцесс. Лечение нужно начинать как можно раньше и проводить его активно, поскольку абсцесс может переместиться в средостение. Рецидивы острого </a:t>
            </a:r>
            <a:r>
              <a:rPr lang="ru-RU" sz="2800" dirty="0" err="1"/>
              <a:t>тиреоидита</a:t>
            </a:r>
            <a:r>
              <a:rPr lang="ru-RU" sz="2800" dirty="0"/>
              <a:t> встречаются очень редко. </a:t>
            </a:r>
          </a:p>
        </p:txBody>
      </p:sp>
    </p:spTree>
    <p:extLst>
      <p:ext uri="{BB962C8B-B14F-4D97-AF65-F5344CB8AC3E}">
        <p14:creationId xmlns:p14="http://schemas.microsoft.com/office/powerpoint/2010/main" val="35906698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1879" y="240631"/>
            <a:ext cx="8911687" cy="850231"/>
          </a:xfrm>
        </p:spPr>
        <p:style>
          <a:lnRef idx="1">
            <a:schemeClr val="accent6"/>
          </a:lnRef>
          <a:fillRef idx="2">
            <a:schemeClr val="accent6"/>
          </a:fillRef>
          <a:effectRef idx="1">
            <a:schemeClr val="accent6"/>
          </a:effectRef>
          <a:fontRef idx="minor">
            <a:schemeClr val="dk1"/>
          </a:fontRef>
        </p:style>
        <p:txBody>
          <a:bodyPr>
            <a:noAutofit/>
          </a:bodyPr>
          <a:lstStyle/>
          <a:p>
            <a:pPr algn="ctr"/>
            <a:r>
              <a:rPr lang="ru-RU" sz="2400" dirty="0"/>
              <a:t>Подострый </a:t>
            </a:r>
            <a:r>
              <a:rPr lang="ru-RU" sz="2400" dirty="0" err="1" smtClean="0"/>
              <a:t>тиреоидит</a:t>
            </a:r>
            <a:r>
              <a:rPr lang="ru-RU" sz="2400" dirty="0"/>
              <a:t/>
            </a:r>
            <a:br>
              <a:rPr lang="ru-RU" sz="2400" dirty="0"/>
            </a:br>
            <a:r>
              <a:rPr lang="ru-RU" sz="2400" dirty="0"/>
              <a:t>Подострый гранулематозный </a:t>
            </a:r>
            <a:r>
              <a:rPr lang="ru-RU" sz="2400" dirty="0" err="1"/>
              <a:t>тиреоидит</a:t>
            </a:r>
            <a:endParaRPr lang="ru-RU" sz="2400" dirty="0"/>
          </a:p>
        </p:txBody>
      </p:sp>
      <p:sp>
        <p:nvSpPr>
          <p:cNvPr id="3" name="Объект 2"/>
          <p:cNvSpPr>
            <a:spLocks noGrp="1"/>
          </p:cNvSpPr>
          <p:nvPr>
            <p:ph idx="1"/>
          </p:nvPr>
        </p:nvSpPr>
        <p:spPr>
          <a:xfrm>
            <a:off x="739171" y="1342601"/>
            <a:ext cx="10637104" cy="4759569"/>
          </a:xfrm>
        </p:spPr>
        <p:style>
          <a:lnRef idx="1">
            <a:schemeClr val="accent5"/>
          </a:lnRef>
          <a:fillRef idx="2">
            <a:schemeClr val="accent5"/>
          </a:fillRef>
          <a:effectRef idx="1">
            <a:schemeClr val="accent5"/>
          </a:effectRef>
          <a:fontRef idx="minor">
            <a:schemeClr val="dk1"/>
          </a:fontRef>
        </p:style>
        <p:txBody>
          <a:bodyPr anchor="ctr"/>
          <a:lstStyle/>
          <a:p>
            <a:pPr marL="0" indent="0" algn="ctr">
              <a:buNone/>
            </a:pPr>
            <a:r>
              <a:rPr lang="ru-RU" dirty="0" smtClean="0"/>
              <a:t>Лабораторные </a:t>
            </a:r>
            <a:r>
              <a:rPr lang="ru-RU" dirty="0"/>
              <a:t>и инструментальные </a:t>
            </a:r>
            <a:r>
              <a:rPr lang="ru-RU" dirty="0" smtClean="0"/>
              <a:t>исследования</a:t>
            </a:r>
          </a:p>
          <a:p>
            <a:pPr marL="0" indent="0" algn="ctr">
              <a:buNone/>
            </a:pPr>
            <a:r>
              <a:rPr lang="ru-RU" dirty="0" smtClean="0"/>
              <a:t>В </a:t>
            </a:r>
            <a:r>
              <a:rPr lang="ru-RU" dirty="0"/>
              <a:t>общем анализе крови обычно находят легкую </a:t>
            </a:r>
            <a:r>
              <a:rPr lang="ru-RU" dirty="0" err="1"/>
              <a:t>нормохромную</a:t>
            </a:r>
            <a:r>
              <a:rPr lang="ru-RU" dirty="0"/>
              <a:t> </a:t>
            </a:r>
            <a:r>
              <a:rPr lang="ru-RU" dirty="0" err="1"/>
              <a:t>нормоцитарную</a:t>
            </a:r>
            <a:r>
              <a:rPr lang="ru-RU" dirty="0"/>
              <a:t> анемию и нормальное число лейкоцитов. Иногда наблюдается легкий лейкоцитоз. СОЭ обычно &gt; 50 мм/ч. Уровни общего T4 и общего T3 в сыворотке зависят от распространения и тяжести воспалительного процесса и могут быть повышены. Однако общий T3 обычно возрастает незначительно, поскольку соотношение T4 и T3, попадающих в кровь при активном воспалении щитовидной железы, такое же, как в самой железе. Следует также учитывать, что периферический метаболизм T4 и T3 может быть исходно нарушен при </a:t>
            </a:r>
            <a:r>
              <a:rPr lang="ru-RU" dirty="0" err="1"/>
              <a:t>нетиреоидных</a:t>
            </a:r>
            <a:r>
              <a:rPr lang="ru-RU" dirty="0"/>
              <a:t> заболеваниях, вызвавших подострый гранулематозный </a:t>
            </a:r>
            <a:r>
              <a:rPr lang="ru-RU" dirty="0" err="1"/>
              <a:t>тиреоидит</a:t>
            </a:r>
            <a:r>
              <a:rPr lang="ru-RU" dirty="0"/>
              <a:t>, или при сопутствующих </a:t>
            </a:r>
            <a:r>
              <a:rPr lang="ru-RU" dirty="0" smtClean="0"/>
              <a:t>заболеваниях.</a:t>
            </a:r>
            <a:endParaRPr lang="ru-RU" dirty="0"/>
          </a:p>
        </p:txBody>
      </p:sp>
    </p:spTree>
    <p:extLst>
      <p:ext uri="{BB962C8B-B14F-4D97-AF65-F5344CB8AC3E}">
        <p14:creationId xmlns:p14="http://schemas.microsoft.com/office/powerpoint/2010/main" val="19745434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67508" y="457201"/>
            <a:ext cx="10637104" cy="5709138"/>
          </a:xfrm>
        </p:spPr>
        <p:style>
          <a:lnRef idx="1">
            <a:schemeClr val="accent6"/>
          </a:lnRef>
          <a:fillRef idx="2">
            <a:schemeClr val="accent6"/>
          </a:fillRef>
          <a:effectRef idx="1">
            <a:schemeClr val="accent6"/>
          </a:effectRef>
          <a:fontRef idx="minor">
            <a:schemeClr val="dk1"/>
          </a:fontRef>
        </p:style>
        <p:txBody>
          <a:bodyPr anchor="ctr">
            <a:normAutofit/>
          </a:bodyPr>
          <a:lstStyle/>
          <a:p>
            <a:pPr algn="just"/>
            <a:r>
              <a:rPr lang="ru-RU" dirty="0"/>
              <a:t>б. На протяжении нескольких недель после появления симптомов заболевания в сыворотке могут обнаруживаться </a:t>
            </a:r>
            <a:r>
              <a:rPr lang="ru-RU" dirty="0" err="1"/>
              <a:t>аутоантитела</a:t>
            </a:r>
            <a:r>
              <a:rPr lang="ru-RU" dirty="0"/>
              <a:t> к </a:t>
            </a:r>
            <a:r>
              <a:rPr lang="ru-RU" dirty="0" err="1"/>
              <a:t>тиреоглобулину</a:t>
            </a:r>
            <a:r>
              <a:rPr lang="ru-RU" dirty="0"/>
              <a:t> и 338 </a:t>
            </a:r>
            <a:r>
              <a:rPr lang="ru-RU" dirty="0" err="1"/>
              <a:t>микросомальным</a:t>
            </a:r>
            <a:r>
              <a:rPr lang="ru-RU" dirty="0"/>
              <a:t> антигенам. Через несколько месяцев </a:t>
            </a:r>
            <a:r>
              <a:rPr lang="ru-RU" dirty="0" err="1"/>
              <a:t>аутоантитела</a:t>
            </a:r>
            <a:r>
              <a:rPr lang="ru-RU" dirty="0"/>
              <a:t> исчезают. Появление </a:t>
            </a:r>
            <a:r>
              <a:rPr lang="ru-RU" dirty="0" err="1"/>
              <a:t>аутоантител</a:t>
            </a:r>
            <a:r>
              <a:rPr lang="ru-RU" dirty="0"/>
              <a:t> является, по-видимому, реакцией на попадание </a:t>
            </a:r>
            <a:r>
              <a:rPr lang="ru-RU" dirty="0" err="1"/>
              <a:t>тиреоглобулина</a:t>
            </a:r>
            <a:r>
              <a:rPr lang="ru-RU" dirty="0"/>
              <a:t> в кровь, а не отражением первичного аутоиммунного процесса, направленного против клеток щитовидной железы</a:t>
            </a:r>
            <a:r>
              <a:rPr lang="ru-RU" dirty="0" smtClean="0"/>
              <a:t>.</a:t>
            </a:r>
          </a:p>
          <a:p>
            <a:pPr algn="just"/>
            <a:r>
              <a:rPr lang="ru-RU" dirty="0"/>
              <a:t>в. В острой стадии заболевания поглощение радиоактивного йода щитовидной железой всегда снижено и за 24 ч не превышает 3—4% введенной дозы изотопа. Снижение этого показателя обусловлено нарушением захвата йода из-за гибели </a:t>
            </a:r>
            <a:r>
              <a:rPr lang="ru-RU" dirty="0" err="1"/>
              <a:t>тироцитов</a:t>
            </a:r>
            <a:r>
              <a:rPr lang="ru-RU" dirty="0"/>
              <a:t>. Повышение уровней T4 и T3 при подостром гранулематозном </a:t>
            </a:r>
            <a:r>
              <a:rPr lang="ru-RU" dirty="0" err="1"/>
              <a:t>тиреоидите</a:t>
            </a:r>
            <a:r>
              <a:rPr lang="ru-RU" dirty="0"/>
              <a:t> подавляет секрецию ТТГ, но снижение уровня ТТГ практически не играет роли в уменьшении поглощения радиоактивного йода щитовидной железой, поскольку пониженное поглощение радиоактивного йода наблюдается и у больных подострым гранулематозным </a:t>
            </a:r>
            <a:r>
              <a:rPr lang="ru-RU" dirty="0" err="1"/>
              <a:t>тиреоидитом</a:t>
            </a:r>
            <a:r>
              <a:rPr lang="ru-RU" dirty="0"/>
              <a:t> без тиреотоксикоза. Проба с поглощением радиоактивного йода подтверждает клинический диагноз подострого гранулематозного </a:t>
            </a:r>
            <a:r>
              <a:rPr lang="ru-RU" dirty="0" err="1"/>
              <a:t>тиреоидита</a:t>
            </a:r>
            <a:r>
              <a:rPr lang="ru-RU" dirty="0"/>
              <a:t> и позволяет дифференцировать другие заболевания, сопровождающиеся появлением болезненного образования на передней поверхности шеи.</a:t>
            </a:r>
          </a:p>
        </p:txBody>
      </p:sp>
    </p:spTree>
    <p:extLst>
      <p:ext uri="{BB962C8B-B14F-4D97-AF65-F5344CB8AC3E}">
        <p14:creationId xmlns:p14="http://schemas.microsoft.com/office/powerpoint/2010/main" val="1085859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366203"/>
            <a:ext cx="8911687" cy="595090"/>
          </a:xfrm>
        </p:spPr>
        <p:style>
          <a:lnRef idx="1">
            <a:schemeClr val="accent5"/>
          </a:lnRef>
          <a:fillRef idx="2">
            <a:schemeClr val="accent5"/>
          </a:fillRef>
          <a:effectRef idx="1">
            <a:schemeClr val="accent5"/>
          </a:effectRef>
          <a:fontRef idx="minor">
            <a:schemeClr val="dk1"/>
          </a:fontRef>
        </p:style>
        <p:txBody>
          <a:bodyPr>
            <a:normAutofit fontScale="90000"/>
          </a:bodyPr>
          <a:lstStyle/>
          <a:p>
            <a:pPr algn="ctr"/>
            <a:r>
              <a:rPr lang="ru-RU" dirty="0"/>
              <a:t>Подострый </a:t>
            </a:r>
            <a:r>
              <a:rPr lang="ru-RU" dirty="0" err="1"/>
              <a:t>лимфоцитарный</a:t>
            </a:r>
            <a:r>
              <a:rPr lang="ru-RU" dirty="0"/>
              <a:t> </a:t>
            </a:r>
            <a:r>
              <a:rPr lang="ru-RU" dirty="0" err="1"/>
              <a:t>тиреоидит</a:t>
            </a:r>
            <a:endParaRPr lang="ru-RU" dirty="0"/>
          </a:p>
        </p:txBody>
      </p:sp>
      <p:sp>
        <p:nvSpPr>
          <p:cNvPr id="3" name="Объект 2"/>
          <p:cNvSpPr>
            <a:spLocks noGrp="1"/>
          </p:cNvSpPr>
          <p:nvPr>
            <p:ph idx="1"/>
          </p:nvPr>
        </p:nvSpPr>
        <p:spPr>
          <a:xfrm>
            <a:off x="867508" y="1406769"/>
            <a:ext cx="10637104" cy="4759569"/>
          </a:xfrm>
        </p:spPr>
        <p:style>
          <a:lnRef idx="1">
            <a:schemeClr val="accent2"/>
          </a:lnRef>
          <a:fillRef idx="2">
            <a:schemeClr val="accent2"/>
          </a:fillRef>
          <a:effectRef idx="1">
            <a:schemeClr val="accent2"/>
          </a:effectRef>
          <a:fontRef idx="minor">
            <a:schemeClr val="dk1"/>
          </a:fontRef>
        </p:style>
        <p:txBody>
          <a:bodyPr anchor="ctr"/>
          <a:lstStyle/>
          <a:p>
            <a:pPr algn="ctr"/>
            <a:r>
              <a:rPr lang="ru-RU" dirty="0"/>
              <a:t>Клиническая </a:t>
            </a:r>
            <a:r>
              <a:rPr lang="ru-RU" dirty="0" smtClean="0"/>
              <a:t>картина</a:t>
            </a:r>
          </a:p>
          <a:p>
            <a:pPr algn="ctr"/>
            <a:r>
              <a:rPr lang="ru-RU" dirty="0"/>
              <a:t>Симптомы тиреотоксикоза (нервозность, сердцебиение, тревожность, потливость, непереносимость жары, похудание, частый стул) встречаются часто. Их выраженность колеблется от слабой до значительной в зависимости от тяжести заболевания. Подострый послеродовой </a:t>
            </a:r>
            <a:r>
              <a:rPr lang="ru-RU" dirty="0" err="1"/>
              <a:t>лимфоцитарный</a:t>
            </a:r>
            <a:r>
              <a:rPr lang="ru-RU" dirty="0"/>
              <a:t> </a:t>
            </a:r>
            <a:r>
              <a:rPr lang="ru-RU" dirty="0" err="1"/>
              <a:t>тиреоидит</a:t>
            </a:r>
            <a:r>
              <a:rPr lang="ru-RU" dirty="0"/>
              <a:t> возникает в интервале от 6 </a:t>
            </a:r>
            <a:r>
              <a:rPr lang="ru-RU" dirty="0" err="1"/>
              <a:t>нед</a:t>
            </a:r>
            <a:r>
              <a:rPr lang="ru-RU" dirty="0"/>
              <a:t> до 3 </a:t>
            </a:r>
            <a:r>
              <a:rPr lang="ru-RU" dirty="0" err="1"/>
              <a:t>мес</a:t>
            </a:r>
            <a:r>
              <a:rPr lang="ru-RU" dirty="0"/>
              <a:t> после родов. </a:t>
            </a:r>
            <a:endParaRPr lang="ru-RU" dirty="0" smtClean="0"/>
          </a:p>
          <a:p>
            <a:pPr algn="ctr"/>
            <a:r>
              <a:rPr lang="ru-RU" dirty="0" smtClean="0"/>
              <a:t>б</a:t>
            </a:r>
            <a:r>
              <a:rPr lang="ru-RU" dirty="0"/>
              <a:t>. При </a:t>
            </a:r>
            <a:r>
              <a:rPr lang="ru-RU" dirty="0" err="1"/>
              <a:t>физикальном</a:t>
            </a:r>
            <a:r>
              <a:rPr lang="ru-RU" dirty="0"/>
              <a:t> исследовании часто находят диффузный зоб небольших размеров, плотный и безболезненный при пальпации. Почти у половины больных зоба нет.</a:t>
            </a:r>
          </a:p>
        </p:txBody>
      </p:sp>
    </p:spTree>
    <p:extLst>
      <p:ext uri="{BB962C8B-B14F-4D97-AF65-F5344CB8AC3E}">
        <p14:creationId xmlns:p14="http://schemas.microsoft.com/office/powerpoint/2010/main" val="1648969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0216" y="0"/>
            <a:ext cx="8911687" cy="1040566"/>
          </a:xfrm>
        </p:spPr>
        <p:style>
          <a:lnRef idx="1">
            <a:schemeClr val="accent2"/>
          </a:lnRef>
          <a:fillRef idx="2">
            <a:schemeClr val="accent2"/>
          </a:fillRef>
          <a:effectRef idx="1">
            <a:schemeClr val="accent2"/>
          </a:effectRef>
          <a:fontRef idx="minor">
            <a:schemeClr val="dk1"/>
          </a:fontRef>
        </p:style>
        <p:txBody>
          <a:bodyPr>
            <a:normAutofit/>
          </a:bodyPr>
          <a:lstStyle/>
          <a:p>
            <a:pPr algn="ctr"/>
            <a:r>
              <a:rPr lang="ru-RU" sz="2800" dirty="0"/>
              <a:t>Лабораторные и инструментальные исследования</a:t>
            </a:r>
          </a:p>
        </p:txBody>
      </p:sp>
      <p:sp>
        <p:nvSpPr>
          <p:cNvPr id="3" name="Объект 2"/>
          <p:cNvSpPr>
            <a:spLocks noGrp="1"/>
          </p:cNvSpPr>
          <p:nvPr>
            <p:ph idx="1"/>
          </p:nvPr>
        </p:nvSpPr>
        <p:spPr>
          <a:xfrm>
            <a:off x="561474" y="1171075"/>
            <a:ext cx="10943138" cy="4995264"/>
          </a:xfrm>
        </p:spPr>
        <p:style>
          <a:lnRef idx="1">
            <a:schemeClr val="accent3"/>
          </a:lnRef>
          <a:fillRef idx="2">
            <a:schemeClr val="accent3"/>
          </a:fillRef>
          <a:effectRef idx="1">
            <a:schemeClr val="accent3"/>
          </a:effectRef>
          <a:fontRef idx="minor">
            <a:schemeClr val="dk1"/>
          </a:fontRef>
        </p:style>
        <p:txBody>
          <a:bodyPr/>
          <a:lstStyle/>
          <a:p>
            <a:pPr marL="0" indent="0" algn="just">
              <a:buNone/>
            </a:pPr>
            <a:r>
              <a:rPr lang="ru-RU" dirty="0"/>
              <a:t>а. Содержание гемоглобина и число лейкоцитов нормальные. СОЭ может быть слегка повышена, но это не имеет диагностического значения. Общий T4, общий T3, свободный T4 и свободный T3 повышены. Однако отношение T3/T4 увеличивается не так сильно, как при диффузном токсическом зобе (когда </a:t>
            </a:r>
            <a:r>
              <a:rPr lang="ru-RU" dirty="0" err="1"/>
              <a:t>тиреостимулирующие</a:t>
            </a:r>
            <a:r>
              <a:rPr lang="ru-RU" dirty="0"/>
              <a:t> </a:t>
            </a:r>
            <a:r>
              <a:rPr lang="ru-RU" dirty="0" err="1"/>
              <a:t>аутоантитела</a:t>
            </a:r>
            <a:r>
              <a:rPr lang="ru-RU" dirty="0"/>
              <a:t> стимулируют секрецию преимущественно T3). При диффузном токсическом зобе отношение T3/T4 обычно превышает 20:1, а при подостром </a:t>
            </a:r>
            <a:r>
              <a:rPr lang="ru-RU" dirty="0" err="1"/>
              <a:t>лимфоцитарном</a:t>
            </a:r>
            <a:r>
              <a:rPr lang="ru-RU" dirty="0"/>
              <a:t> </a:t>
            </a:r>
            <a:r>
              <a:rPr lang="ru-RU" dirty="0" err="1"/>
              <a:t>тиреоидите</a:t>
            </a:r>
            <a:r>
              <a:rPr lang="ru-RU" dirty="0"/>
              <a:t> оно, как правило, меньше 20:1. </a:t>
            </a:r>
            <a:endParaRPr lang="ru-RU" dirty="0" smtClean="0"/>
          </a:p>
          <a:p>
            <a:pPr marL="0" indent="0" algn="just">
              <a:buNone/>
            </a:pPr>
            <a:r>
              <a:rPr lang="ru-RU" dirty="0" smtClean="0"/>
              <a:t>б</a:t>
            </a:r>
            <a:r>
              <a:rPr lang="ru-RU" dirty="0"/>
              <a:t>. В тиреотоксической стадии подострого </a:t>
            </a:r>
            <a:r>
              <a:rPr lang="ru-RU" dirty="0" err="1"/>
              <a:t>лимфоцитарного</a:t>
            </a:r>
            <a:r>
              <a:rPr lang="ru-RU" dirty="0"/>
              <a:t> </a:t>
            </a:r>
            <a:r>
              <a:rPr lang="ru-RU" dirty="0" err="1"/>
              <a:t>тиреоидита</a:t>
            </a:r>
            <a:r>
              <a:rPr lang="ru-RU" dirty="0"/>
              <a:t> вследствие разрушения фолликулов поглощение радиоактивного йода щитовидной железой за 24 ч обычно не превышает 5%. Исследование поглощения радиоактивного йода щитовидной железой необходимо во всех случаях, когда диагноз диффузного токсического зоба не установлен. </a:t>
            </a:r>
            <a:endParaRPr lang="ru-RU" dirty="0" smtClean="0"/>
          </a:p>
          <a:p>
            <a:pPr marL="0" indent="0" algn="just">
              <a:buNone/>
            </a:pPr>
            <a:r>
              <a:rPr lang="ru-RU" dirty="0" smtClean="0"/>
              <a:t>в</a:t>
            </a:r>
            <a:r>
              <a:rPr lang="ru-RU" dirty="0"/>
              <a:t>. </a:t>
            </a:r>
            <a:r>
              <a:rPr lang="ru-RU" dirty="0" err="1"/>
              <a:t>Антитиреоидные</a:t>
            </a:r>
            <a:r>
              <a:rPr lang="ru-RU" dirty="0"/>
              <a:t> </a:t>
            </a:r>
            <a:r>
              <a:rPr lang="ru-RU" dirty="0" err="1"/>
              <a:t>аутоантитела</a:t>
            </a:r>
            <a:r>
              <a:rPr lang="ru-RU" dirty="0"/>
              <a:t> выявляются более чем у половины больных с подострым </a:t>
            </a:r>
            <a:r>
              <a:rPr lang="ru-RU" dirty="0" err="1"/>
              <a:t>лимфоцитарным</a:t>
            </a:r>
            <a:r>
              <a:rPr lang="ru-RU" dirty="0"/>
              <a:t> </a:t>
            </a:r>
            <a:r>
              <a:rPr lang="ru-RU" dirty="0" err="1"/>
              <a:t>тиреоидитом</a:t>
            </a:r>
            <a:r>
              <a:rPr lang="ru-RU" dirty="0"/>
              <a:t>. Титр </a:t>
            </a:r>
            <a:r>
              <a:rPr lang="ru-RU" dirty="0" err="1"/>
              <a:t>аутоантител</a:t>
            </a:r>
            <a:r>
              <a:rPr lang="ru-RU" dirty="0"/>
              <a:t> изменяется в процессе развития болезни.</a:t>
            </a:r>
          </a:p>
        </p:txBody>
      </p:sp>
    </p:spTree>
    <p:extLst>
      <p:ext uri="{BB962C8B-B14F-4D97-AF65-F5344CB8AC3E}">
        <p14:creationId xmlns:p14="http://schemas.microsoft.com/office/powerpoint/2010/main" val="30512239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7516" y="263163"/>
            <a:ext cx="10927096" cy="819679"/>
          </a:xfrm>
        </p:spPr>
        <p:style>
          <a:lnRef idx="1">
            <a:schemeClr val="accent3"/>
          </a:lnRef>
          <a:fillRef idx="2">
            <a:schemeClr val="accent3"/>
          </a:fillRef>
          <a:effectRef idx="1">
            <a:schemeClr val="accent3"/>
          </a:effectRef>
          <a:fontRef idx="minor">
            <a:schemeClr val="dk1"/>
          </a:fontRef>
        </p:style>
        <p:txBody>
          <a:bodyPr/>
          <a:lstStyle/>
          <a:p>
            <a:pPr algn="ctr"/>
            <a:r>
              <a:rPr lang="ru-RU" dirty="0"/>
              <a:t>Дифференциальная диагностика.</a:t>
            </a:r>
          </a:p>
        </p:txBody>
      </p:sp>
      <p:sp>
        <p:nvSpPr>
          <p:cNvPr id="3" name="Объект 2"/>
          <p:cNvSpPr>
            <a:spLocks noGrp="1"/>
          </p:cNvSpPr>
          <p:nvPr>
            <p:ph idx="1"/>
          </p:nvPr>
        </p:nvSpPr>
        <p:spPr>
          <a:xfrm>
            <a:off x="336883" y="1636295"/>
            <a:ext cx="11478127" cy="4740442"/>
          </a:xfrm>
        </p:spPr>
        <p:style>
          <a:lnRef idx="1">
            <a:schemeClr val="accent5"/>
          </a:lnRef>
          <a:fillRef idx="2">
            <a:schemeClr val="accent5"/>
          </a:fillRef>
          <a:effectRef idx="1">
            <a:schemeClr val="accent5"/>
          </a:effectRef>
          <a:fontRef idx="minor">
            <a:schemeClr val="dk1"/>
          </a:fontRef>
        </p:style>
        <p:txBody>
          <a:bodyPr>
            <a:normAutofit/>
          </a:bodyPr>
          <a:lstStyle/>
          <a:p>
            <a:pPr marL="0" indent="0" algn="ctr">
              <a:buNone/>
            </a:pPr>
            <a:r>
              <a:rPr lang="ru-RU" sz="2400" dirty="0" smtClean="0"/>
              <a:t>Если </a:t>
            </a:r>
            <a:r>
              <a:rPr lang="ru-RU" sz="2400" dirty="0"/>
              <a:t>диффузный токсический зоб исключен, подострый </a:t>
            </a:r>
            <a:r>
              <a:rPr lang="ru-RU" sz="2400" dirty="0" err="1"/>
              <a:t>лимфоцитарный</a:t>
            </a:r>
            <a:r>
              <a:rPr lang="ru-RU" sz="2400" dirty="0"/>
              <a:t> </a:t>
            </a:r>
            <a:r>
              <a:rPr lang="ru-RU" sz="2400" dirty="0" err="1"/>
              <a:t>тиреоидит</a:t>
            </a:r>
            <a:r>
              <a:rPr lang="ru-RU" sz="2400" dirty="0"/>
              <a:t> дифференцируют с другими формами тиреотоксикоза, характеризующимися низким поглощением радиоактивного йода щитовидной железой. Анамнез и </a:t>
            </a:r>
            <a:r>
              <a:rPr lang="ru-RU" sz="2400" dirty="0" err="1"/>
              <a:t>физикальное</a:t>
            </a:r>
            <a:r>
              <a:rPr lang="ru-RU" sz="2400" dirty="0"/>
              <a:t> исследование почти всегда позволяют различить формы тиреотоксикоза. Например, если в анамнезе имеются указания на недавнее применение йодсодержащих лекарственных средств, прием </a:t>
            </a:r>
            <a:r>
              <a:rPr lang="ru-RU" sz="2400" dirty="0" err="1"/>
              <a:t>тиреоидных</a:t>
            </a:r>
            <a:r>
              <a:rPr lang="ru-RU" sz="2400" dirty="0"/>
              <a:t> гормонов или их потребление с пищей, правильный диагноз установить нетрудно</a:t>
            </a:r>
          </a:p>
        </p:txBody>
      </p:sp>
    </p:spTree>
    <p:extLst>
      <p:ext uri="{BB962C8B-B14F-4D97-AF65-F5344CB8AC3E}">
        <p14:creationId xmlns:p14="http://schemas.microsoft.com/office/powerpoint/2010/main" val="7076485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0"/>
            <a:ext cx="10782717" cy="1280890"/>
          </a:xfrm>
        </p:spPr>
        <p:style>
          <a:lnRef idx="1">
            <a:schemeClr val="accent2"/>
          </a:lnRef>
          <a:fillRef idx="2">
            <a:schemeClr val="accent2"/>
          </a:fillRef>
          <a:effectRef idx="1">
            <a:schemeClr val="accent2"/>
          </a:effectRef>
          <a:fontRef idx="minor">
            <a:schemeClr val="dk1"/>
          </a:fontRef>
        </p:style>
        <p:txBody>
          <a:bodyPr>
            <a:normAutofit/>
          </a:bodyPr>
          <a:lstStyle/>
          <a:p>
            <a:pPr algn="ctr"/>
            <a:r>
              <a:rPr lang="ru-RU" sz="2400" dirty="0"/>
              <a:t>Стадии заболевания и лечение. По течению подострый </a:t>
            </a:r>
            <a:r>
              <a:rPr lang="ru-RU" sz="2400" dirty="0" err="1"/>
              <a:t>лимфоцитарный</a:t>
            </a:r>
            <a:r>
              <a:rPr lang="ru-RU" sz="2400" dirty="0"/>
              <a:t> </a:t>
            </a:r>
            <a:r>
              <a:rPr lang="ru-RU" sz="2400" dirty="0" err="1"/>
              <a:t>тиреоидит</a:t>
            </a:r>
            <a:r>
              <a:rPr lang="ru-RU" sz="2400" dirty="0"/>
              <a:t> весьма сходен с подострым гранулематозным </a:t>
            </a:r>
            <a:r>
              <a:rPr lang="ru-RU" sz="2400" dirty="0" err="1"/>
              <a:t>тиреоидитом</a:t>
            </a:r>
            <a:r>
              <a:rPr lang="ru-RU" sz="2400" dirty="0"/>
              <a:t>.</a:t>
            </a:r>
          </a:p>
        </p:txBody>
      </p:sp>
      <p:sp>
        <p:nvSpPr>
          <p:cNvPr id="3" name="Объект 2"/>
          <p:cNvSpPr>
            <a:spLocks noGrp="1"/>
          </p:cNvSpPr>
          <p:nvPr>
            <p:ph idx="1"/>
          </p:nvPr>
        </p:nvSpPr>
        <p:spPr>
          <a:xfrm>
            <a:off x="545432" y="1796716"/>
            <a:ext cx="11221451" cy="4604084"/>
          </a:xfrm>
        </p:spPr>
        <p:style>
          <a:lnRef idx="1">
            <a:schemeClr val="accent4"/>
          </a:lnRef>
          <a:fillRef idx="2">
            <a:schemeClr val="accent4"/>
          </a:fillRef>
          <a:effectRef idx="1">
            <a:schemeClr val="accent4"/>
          </a:effectRef>
          <a:fontRef idx="minor">
            <a:schemeClr val="dk1"/>
          </a:fontRef>
        </p:style>
        <p:txBody>
          <a:bodyPr anchor="ctr">
            <a:normAutofit/>
          </a:bodyPr>
          <a:lstStyle/>
          <a:p>
            <a:pPr marL="0" indent="0" algn="just">
              <a:buNone/>
            </a:pPr>
            <a:r>
              <a:rPr lang="ru-RU" sz="2400" dirty="0"/>
              <a:t>а. Начальная, или тиреотоксическая, стадия длится от 6 </a:t>
            </a:r>
            <a:r>
              <a:rPr lang="ru-RU" sz="2400" dirty="0" err="1"/>
              <a:t>нед</a:t>
            </a:r>
            <a:r>
              <a:rPr lang="ru-RU" sz="2400" dirty="0"/>
              <a:t> до 3—4 </a:t>
            </a:r>
            <a:r>
              <a:rPr lang="ru-RU" sz="2400" dirty="0" err="1"/>
              <a:t>мес</a:t>
            </a:r>
            <a:r>
              <a:rPr lang="ru-RU" sz="2400" dirty="0"/>
              <a:t> (редко дольше). Лечение направлено на устранение симптомов тиреотоксикоза. Обычно эффективен </a:t>
            </a:r>
            <a:r>
              <a:rPr lang="ru-RU" sz="2400" dirty="0" err="1"/>
              <a:t>пропранолол</a:t>
            </a:r>
            <a:r>
              <a:rPr lang="ru-RU" sz="2400" dirty="0"/>
              <a:t> в дозе 20—40 мг внутрь 3—4 раза в сутки. </a:t>
            </a:r>
            <a:r>
              <a:rPr lang="ru-RU" sz="2400" dirty="0" err="1"/>
              <a:t>Антитиреоидные</a:t>
            </a:r>
            <a:r>
              <a:rPr lang="ru-RU" sz="2400" dirty="0"/>
              <a:t> средства, такие, как </a:t>
            </a:r>
            <a:r>
              <a:rPr lang="ru-RU" sz="2400" dirty="0" err="1"/>
              <a:t>тиамазол</a:t>
            </a:r>
            <a:r>
              <a:rPr lang="ru-RU" sz="2400" dirty="0"/>
              <a:t> и </a:t>
            </a:r>
            <a:r>
              <a:rPr lang="ru-RU" sz="2400" dirty="0" err="1"/>
              <a:t>пропилтиоурацил</a:t>
            </a:r>
            <a:r>
              <a:rPr lang="ru-RU" sz="2400" dirty="0"/>
              <a:t>, неэффективны, и применять их не следует. </a:t>
            </a:r>
            <a:endParaRPr lang="ru-RU" sz="2400" dirty="0" smtClean="0"/>
          </a:p>
          <a:p>
            <a:pPr marL="0" indent="0" algn="just">
              <a:buNone/>
            </a:pPr>
            <a:r>
              <a:rPr lang="ru-RU" sz="2400" dirty="0" smtClean="0"/>
              <a:t>б</a:t>
            </a:r>
            <a:r>
              <a:rPr lang="ru-RU" sz="2400" dirty="0"/>
              <a:t>. После тиреотоксической стадии наступает </a:t>
            </a:r>
            <a:r>
              <a:rPr lang="ru-RU" sz="2400" dirty="0" err="1"/>
              <a:t>эутиреоидная</a:t>
            </a:r>
            <a:r>
              <a:rPr lang="ru-RU" sz="2400" dirty="0"/>
              <a:t> стадия продолжительностью примерно 3—4 </a:t>
            </a:r>
            <a:r>
              <a:rPr lang="ru-RU" sz="2400" dirty="0" err="1"/>
              <a:t>нед</a:t>
            </a:r>
            <a:r>
              <a:rPr lang="ru-RU" sz="2400" dirty="0"/>
              <a:t>; на этой стадии запасы гормонов в щитовидной железе постепенно истощаются. </a:t>
            </a:r>
            <a:endParaRPr lang="ru-RU" sz="2400" dirty="0" smtClean="0"/>
          </a:p>
        </p:txBody>
      </p:sp>
    </p:spTree>
    <p:extLst>
      <p:ext uri="{BB962C8B-B14F-4D97-AF65-F5344CB8AC3E}">
        <p14:creationId xmlns:p14="http://schemas.microsoft.com/office/powerpoint/2010/main" val="33423356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5326" y="786063"/>
            <a:ext cx="11261557" cy="5614737"/>
          </a:xfrm>
        </p:spPr>
        <p:style>
          <a:lnRef idx="3">
            <a:schemeClr val="lt1"/>
          </a:lnRef>
          <a:fillRef idx="1">
            <a:schemeClr val="accent6"/>
          </a:fillRef>
          <a:effectRef idx="1">
            <a:schemeClr val="accent6"/>
          </a:effectRef>
          <a:fontRef idx="minor">
            <a:schemeClr val="lt1"/>
          </a:fontRef>
        </p:style>
        <p:txBody>
          <a:bodyPr anchor="ctr">
            <a:normAutofit/>
          </a:bodyPr>
          <a:lstStyle/>
          <a:p>
            <a:pPr marL="0" indent="0" algn="just">
              <a:buNone/>
            </a:pPr>
            <a:r>
              <a:rPr lang="ru-RU" sz="2400" dirty="0"/>
              <a:t>в. Затем у 25—40% больных развивается </a:t>
            </a:r>
            <a:r>
              <a:rPr lang="ru-RU" sz="2400" dirty="0" err="1"/>
              <a:t>гипотиреоидная</a:t>
            </a:r>
            <a:r>
              <a:rPr lang="ru-RU" sz="2400" dirty="0"/>
              <a:t> стадия. Могут появляться не только гормонально-метаболические, но и клинические признаки гипотиреоза. Гипотиреоз сохраняется обычно не дольше 2—3 </a:t>
            </a:r>
            <a:r>
              <a:rPr lang="ru-RU" sz="2400" dirty="0" err="1"/>
              <a:t>мес</a:t>
            </a:r>
            <a:r>
              <a:rPr lang="ru-RU" sz="2400" dirty="0"/>
              <a:t> и иногда требует назначения </a:t>
            </a:r>
            <a:r>
              <a:rPr lang="ru-RU" sz="2400" dirty="0" err="1"/>
              <a:t>левотироксина</a:t>
            </a:r>
            <a:r>
              <a:rPr lang="ru-RU" sz="2400" dirty="0"/>
              <a:t> (по 0,1—0,15 мг/</a:t>
            </a:r>
            <a:r>
              <a:rPr lang="ru-RU" sz="2400" dirty="0" err="1"/>
              <a:t>сут</a:t>
            </a:r>
            <a:r>
              <a:rPr lang="ru-RU" sz="2400" dirty="0"/>
              <a:t> внутрь). </a:t>
            </a:r>
          </a:p>
          <a:p>
            <a:pPr marL="0" indent="0" algn="just">
              <a:buNone/>
            </a:pPr>
            <a:r>
              <a:rPr lang="ru-RU" sz="2400" dirty="0"/>
              <a:t>г. После </a:t>
            </a:r>
            <a:r>
              <a:rPr lang="ru-RU" sz="2400" dirty="0" err="1"/>
              <a:t>гипотиреоидной</a:t>
            </a:r>
            <a:r>
              <a:rPr lang="ru-RU" sz="2400" dirty="0"/>
              <a:t> стадии обычно наступает </a:t>
            </a:r>
            <a:r>
              <a:rPr lang="ru-RU" sz="2400" dirty="0" err="1"/>
              <a:t>эутиреоидная</a:t>
            </a:r>
            <a:r>
              <a:rPr lang="ru-RU" sz="2400" dirty="0"/>
              <a:t> стадия. Однако почти у трети больных сохраняются признаки патологии щитовидной железы: зоб, усиленная реакция ТТГ на экзогенный </a:t>
            </a:r>
            <a:r>
              <a:rPr lang="ru-RU" sz="2400" dirty="0" err="1"/>
              <a:t>тиролиберин</a:t>
            </a:r>
            <a:r>
              <a:rPr lang="ru-RU" sz="2400" dirty="0"/>
              <a:t> или даже клинически выраженный гипотиреоз. Поэтому больные, перенесшие подострый </a:t>
            </a:r>
            <a:r>
              <a:rPr lang="ru-RU" sz="2400" dirty="0" err="1"/>
              <a:t>лимфоцитарный</a:t>
            </a:r>
            <a:r>
              <a:rPr lang="ru-RU" sz="2400" dirty="0"/>
              <a:t> </a:t>
            </a:r>
            <a:r>
              <a:rPr lang="ru-RU" sz="2400" dirty="0" err="1"/>
              <a:t>тиреоидит</a:t>
            </a:r>
            <a:r>
              <a:rPr lang="ru-RU" sz="2400" dirty="0"/>
              <a:t>, нуждаются в длительном наблюдении. Подострый послеродовой </a:t>
            </a:r>
            <a:r>
              <a:rPr lang="ru-RU" sz="2400" dirty="0" err="1"/>
              <a:t>лимфоцитарный</a:t>
            </a:r>
            <a:r>
              <a:rPr lang="ru-RU" sz="2400" dirty="0"/>
              <a:t> </a:t>
            </a:r>
            <a:r>
              <a:rPr lang="ru-RU" sz="2400" dirty="0" err="1"/>
              <a:t>тиреоидит</a:t>
            </a:r>
            <a:r>
              <a:rPr lang="ru-RU" sz="2400" dirty="0"/>
              <a:t> может рецидивировать при следующей беременности. </a:t>
            </a:r>
          </a:p>
          <a:p>
            <a:endParaRPr lang="ru-RU" sz="2400" dirty="0"/>
          </a:p>
        </p:txBody>
      </p:sp>
    </p:spTree>
    <p:extLst>
      <p:ext uri="{BB962C8B-B14F-4D97-AF65-F5344CB8AC3E}">
        <p14:creationId xmlns:p14="http://schemas.microsoft.com/office/powerpoint/2010/main" val="18402444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699364"/>
          </a:xfrm>
        </p:spPr>
        <p:style>
          <a:lnRef idx="1">
            <a:schemeClr val="accent2"/>
          </a:lnRef>
          <a:fillRef idx="2">
            <a:schemeClr val="accent2"/>
          </a:fillRef>
          <a:effectRef idx="1">
            <a:schemeClr val="accent2"/>
          </a:effectRef>
          <a:fontRef idx="minor">
            <a:schemeClr val="dk1"/>
          </a:fontRef>
        </p:style>
        <p:txBody>
          <a:bodyPr/>
          <a:lstStyle/>
          <a:p>
            <a:pPr algn="ctr"/>
            <a:r>
              <a:rPr lang="ru-RU" dirty="0"/>
              <a:t>Хронический </a:t>
            </a:r>
            <a:r>
              <a:rPr lang="ru-RU" dirty="0" err="1"/>
              <a:t>тиреоидит</a:t>
            </a:r>
            <a:endParaRPr lang="ru-RU" dirty="0"/>
          </a:p>
        </p:txBody>
      </p:sp>
      <p:sp>
        <p:nvSpPr>
          <p:cNvPr id="3" name="Объект 2"/>
          <p:cNvSpPr>
            <a:spLocks noGrp="1"/>
          </p:cNvSpPr>
          <p:nvPr>
            <p:ph idx="1"/>
          </p:nvPr>
        </p:nvSpPr>
        <p:spPr>
          <a:xfrm>
            <a:off x="505326" y="1283368"/>
            <a:ext cx="11261557" cy="5117432"/>
          </a:xfrm>
        </p:spPr>
        <p:style>
          <a:lnRef idx="1">
            <a:schemeClr val="accent3"/>
          </a:lnRef>
          <a:fillRef idx="2">
            <a:schemeClr val="accent3"/>
          </a:fillRef>
          <a:effectRef idx="1">
            <a:schemeClr val="accent3"/>
          </a:effectRef>
          <a:fontRef idx="minor">
            <a:schemeClr val="dk1"/>
          </a:fontRef>
        </p:style>
        <p:txBody>
          <a:bodyPr/>
          <a:lstStyle/>
          <a:p>
            <a:pPr algn="ctr"/>
            <a:r>
              <a:rPr lang="ru-RU" dirty="0"/>
              <a:t>Хронический </a:t>
            </a:r>
            <a:r>
              <a:rPr lang="ru-RU" dirty="0" err="1"/>
              <a:t>лимфоцитарный</a:t>
            </a:r>
            <a:r>
              <a:rPr lang="ru-RU" dirty="0"/>
              <a:t> </a:t>
            </a:r>
            <a:r>
              <a:rPr lang="ru-RU" dirty="0" err="1"/>
              <a:t>тиреоидит</a:t>
            </a:r>
            <a:r>
              <a:rPr lang="ru-RU" dirty="0"/>
              <a:t>(</a:t>
            </a:r>
            <a:r>
              <a:rPr lang="ru-RU" dirty="0" err="1"/>
              <a:t>тиреоидит</a:t>
            </a:r>
            <a:r>
              <a:rPr lang="ru-RU" dirty="0"/>
              <a:t> Хасимото) </a:t>
            </a:r>
            <a:endParaRPr lang="ru-RU" dirty="0" smtClean="0"/>
          </a:p>
          <a:p>
            <a:pPr marL="0" indent="0" algn="ctr">
              <a:buNone/>
            </a:pPr>
            <a:r>
              <a:rPr lang="ru-RU" dirty="0"/>
              <a:t>Клиническая картина </a:t>
            </a:r>
            <a:endParaRPr lang="ru-RU" dirty="0" smtClean="0"/>
          </a:p>
          <a:p>
            <a:pPr marL="0" indent="0" algn="ctr">
              <a:buNone/>
            </a:pPr>
            <a:r>
              <a:rPr lang="ru-RU" dirty="0" smtClean="0"/>
              <a:t>Заболевание </a:t>
            </a:r>
            <a:r>
              <a:rPr lang="ru-RU" dirty="0"/>
              <a:t>чаще всего выявляют у женщин среднего возраста с бессимптомным зобом. Женщины составляют примерно 95% больных. Клинические проявления многообразны: от небольшого зоба без симптомов гипотиреоза до микседемы. Самый ранний и характерный признак заболевания — увеличение щитовидной железы. Обычные жалобы: ощущение давления, напряженность или боли на передней поверхности шеи. Иногда наблюдаются легкая дисфагия или охриплость голоса. Неприятные ощущения на передней поверхности шеи могут быть вызваны быстрым увеличением щитовидной железы, однако чаще она увеличивается постепенно и бессимптомно. Клиническая картина в момент осмотра определяется функциональным состоянием щитовидной железы (наличием гипотиреоза, </a:t>
            </a:r>
            <a:r>
              <a:rPr lang="ru-RU" dirty="0" err="1"/>
              <a:t>эутиреоза</a:t>
            </a:r>
            <a:r>
              <a:rPr lang="ru-RU" dirty="0"/>
              <a:t> или тиреотоксикоза). Симптомы гипотиреоза проявляются только при значительном снижении уровней T4 и T3. </a:t>
            </a:r>
          </a:p>
        </p:txBody>
      </p:sp>
    </p:spTree>
    <p:extLst>
      <p:ext uri="{BB962C8B-B14F-4D97-AF65-F5344CB8AC3E}">
        <p14:creationId xmlns:p14="http://schemas.microsoft.com/office/powerpoint/2010/main" val="23577773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5326" y="818147"/>
            <a:ext cx="11261557" cy="5582653"/>
          </a:xfrm>
        </p:spPr>
        <p:style>
          <a:lnRef idx="1">
            <a:schemeClr val="accent4"/>
          </a:lnRef>
          <a:fillRef idx="2">
            <a:schemeClr val="accent4"/>
          </a:fillRef>
          <a:effectRef idx="1">
            <a:schemeClr val="accent4"/>
          </a:effectRef>
          <a:fontRef idx="minor">
            <a:schemeClr val="dk1"/>
          </a:fontRef>
        </p:style>
        <p:txBody>
          <a:bodyPr anchor="ctr"/>
          <a:lstStyle/>
          <a:p>
            <a:pPr algn="ctr"/>
            <a:r>
              <a:rPr lang="ru-RU" dirty="0"/>
              <a:t>При </a:t>
            </a:r>
            <a:r>
              <a:rPr lang="ru-RU" dirty="0" err="1"/>
              <a:t>физикальном</a:t>
            </a:r>
            <a:r>
              <a:rPr lang="ru-RU" dirty="0"/>
              <a:t> исследовании обычно обнаруживают симметричный, очень плотный, подвижный зоб, часто неравномерной или узловатой консистенции. Иногда в щитовидной железе пальпируется одиночный узел. в. У пожилых больных (средний возраст — 60 лет) иногда встречается атрофическая форма заболевания — первичный идиопатический гипотиреоз. В таких случаях зоб обычно отсутствует, а дефицит </a:t>
            </a:r>
            <a:r>
              <a:rPr lang="ru-RU" dirty="0" err="1"/>
              <a:t>тиреоидных</a:t>
            </a:r>
            <a:r>
              <a:rPr lang="ru-RU" dirty="0"/>
              <a:t> гормонов проявляется вялостью, сонливостью, охриплостью голоса, отечностью лица, </a:t>
            </a:r>
            <a:r>
              <a:rPr lang="ru-RU" dirty="0" err="1"/>
              <a:t>брадикардией</a:t>
            </a:r>
            <a:r>
              <a:rPr lang="ru-RU" dirty="0"/>
              <a:t>. </a:t>
            </a:r>
            <a:r>
              <a:rPr lang="ru-RU" dirty="0" smtClean="0"/>
              <a:t> </a:t>
            </a:r>
            <a:r>
              <a:rPr lang="ru-RU" dirty="0"/>
              <a:t>Считается, что первичный идиопатический гипотиреоз вызван </a:t>
            </a:r>
            <a:r>
              <a:rPr lang="ru-RU" dirty="0" err="1"/>
              <a:t>тиреоблокирующими</a:t>
            </a:r>
            <a:r>
              <a:rPr lang="ru-RU" dirty="0"/>
              <a:t> </a:t>
            </a:r>
            <a:r>
              <a:rPr lang="ru-RU" dirty="0" err="1"/>
              <a:t>аутоантителами</a:t>
            </a:r>
            <a:r>
              <a:rPr lang="ru-RU" dirty="0"/>
              <a:t> либо разрушением </a:t>
            </a:r>
            <a:r>
              <a:rPr lang="ru-RU" dirty="0" err="1"/>
              <a:t>тироцитов</a:t>
            </a:r>
            <a:r>
              <a:rPr lang="ru-RU" dirty="0"/>
              <a:t> цитотоксическими </a:t>
            </a:r>
            <a:r>
              <a:rPr lang="ru-RU" dirty="0" err="1"/>
              <a:t>антитиреоидными</a:t>
            </a:r>
            <a:r>
              <a:rPr lang="ru-RU" dirty="0"/>
              <a:t> </a:t>
            </a:r>
            <a:r>
              <a:rPr lang="ru-RU" dirty="0" err="1"/>
              <a:t>аутоантителами</a:t>
            </a:r>
            <a:r>
              <a:rPr lang="ru-RU" dirty="0"/>
              <a:t>.</a:t>
            </a:r>
          </a:p>
        </p:txBody>
      </p:sp>
    </p:spTree>
    <p:extLst>
      <p:ext uri="{BB962C8B-B14F-4D97-AF65-F5344CB8AC3E}">
        <p14:creationId xmlns:p14="http://schemas.microsoft.com/office/powerpoint/2010/main" val="82911447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587069"/>
          </a:xfrm>
        </p:spPr>
        <p:style>
          <a:lnRef idx="1">
            <a:schemeClr val="accent5"/>
          </a:lnRef>
          <a:fillRef idx="2">
            <a:schemeClr val="accent5"/>
          </a:fillRef>
          <a:effectRef idx="1">
            <a:schemeClr val="accent5"/>
          </a:effectRef>
          <a:fontRef idx="minor">
            <a:schemeClr val="dk1"/>
          </a:fontRef>
        </p:style>
        <p:txBody>
          <a:bodyPr>
            <a:normAutofit/>
          </a:bodyPr>
          <a:lstStyle/>
          <a:p>
            <a:pPr algn="ctr"/>
            <a:r>
              <a:rPr lang="ru-RU" sz="2800" dirty="0"/>
              <a:t>Лабораторные и инструментальные исследования</a:t>
            </a:r>
          </a:p>
        </p:txBody>
      </p:sp>
      <p:sp>
        <p:nvSpPr>
          <p:cNvPr id="3" name="Объект 2"/>
          <p:cNvSpPr>
            <a:spLocks noGrp="1"/>
          </p:cNvSpPr>
          <p:nvPr>
            <p:ph idx="1"/>
          </p:nvPr>
        </p:nvSpPr>
        <p:spPr>
          <a:xfrm>
            <a:off x="505324" y="1684421"/>
            <a:ext cx="11261557" cy="4267200"/>
          </a:xfrm>
        </p:spPr>
        <p:style>
          <a:lnRef idx="1">
            <a:schemeClr val="accent3"/>
          </a:lnRef>
          <a:fillRef idx="2">
            <a:schemeClr val="accent3"/>
          </a:fillRef>
          <a:effectRef idx="1">
            <a:schemeClr val="accent3"/>
          </a:effectRef>
          <a:fontRef idx="minor">
            <a:schemeClr val="dk1"/>
          </a:fontRef>
        </p:style>
        <p:txBody>
          <a:bodyPr anchor="ctr"/>
          <a:lstStyle/>
          <a:p>
            <a:pPr algn="ctr"/>
            <a:r>
              <a:rPr lang="ru-RU" dirty="0"/>
              <a:t>Примерно у 80% больных хроническим </a:t>
            </a:r>
            <a:r>
              <a:rPr lang="ru-RU" dirty="0" err="1"/>
              <a:t>лимфоцитарным</a:t>
            </a:r>
            <a:r>
              <a:rPr lang="ru-RU" dirty="0"/>
              <a:t> </a:t>
            </a:r>
            <a:r>
              <a:rPr lang="ru-RU" dirty="0" err="1"/>
              <a:t>тиреоидитом</a:t>
            </a:r>
            <a:r>
              <a:rPr lang="ru-RU" dirty="0"/>
              <a:t> в момент установления диагноза уровни общего T4, общего T3 и ТТГ в сыворотке нормальные, но секреторная функция щитовидной железы снижена. На это указывает усиление секреции ТТГ в пробе с </a:t>
            </a:r>
            <a:r>
              <a:rPr lang="ru-RU" dirty="0" err="1"/>
              <a:t>тиролиберином</a:t>
            </a:r>
            <a:r>
              <a:rPr lang="ru-RU" dirty="0"/>
              <a:t> (для установления диагноза хронического </a:t>
            </a:r>
            <a:r>
              <a:rPr lang="ru-RU" dirty="0" err="1"/>
              <a:t>лимфоцитарного</a:t>
            </a:r>
            <a:r>
              <a:rPr lang="ru-RU" dirty="0"/>
              <a:t> </a:t>
            </a:r>
            <a:r>
              <a:rPr lang="ru-RU" dirty="0" err="1"/>
              <a:t>тиреоидита</a:t>
            </a:r>
            <a:r>
              <a:rPr lang="ru-RU" dirty="0"/>
              <a:t> эта проба необязательна). Более чем у 85% больных хроническим </a:t>
            </a:r>
            <a:r>
              <a:rPr lang="ru-RU" dirty="0" err="1"/>
              <a:t>лимфоцитарным</a:t>
            </a:r>
            <a:r>
              <a:rPr lang="ru-RU" dirty="0"/>
              <a:t> </a:t>
            </a:r>
            <a:r>
              <a:rPr lang="ru-RU" dirty="0" err="1"/>
              <a:t>тиреоидитом</a:t>
            </a:r>
            <a:r>
              <a:rPr lang="ru-RU" dirty="0"/>
              <a:t> выявляются </a:t>
            </a:r>
            <a:r>
              <a:rPr lang="ru-RU" dirty="0" err="1"/>
              <a:t>аутоантитела</a:t>
            </a:r>
            <a:r>
              <a:rPr lang="ru-RU" dirty="0"/>
              <a:t> к </a:t>
            </a:r>
            <a:r>
              <a:rPr lang="ru-RU" dirty="0" err="1"/>
              <a:t>тиреоглобулину</a:t>
            </a:r>
            <a:r>
              <a:rPr lang="ru-RU" dirty="0"/>
              <a:t>, к </a:t>
            </a:r>
            <a:r>
              <a:rPr lang="ru-RU" dirty="0" err="1"/>
              <a:t>микросомальным</a:t>
            </a:r>
            <a:r>
              <a:rPr lang="ru-RU" dirty="0"/>
              <a:t> антигенам и к </a:t>
            </a:r>
            <a:r>
              <a:rPr lang="ru-RU" dirty="0" err="1"/>
              <a:t>йодидпероксидазе</a:t>
            </a:r>
            <a:r>
              <a:rPr lang="ru-RU" dirty="0"/>
              <a:t>. Эти </a:t>
            </a:r>
            <a:r>
              <a:rPr lang="ru-RU" dirty="0" err="1"/>
              <a:t>аутоантитела</a:t>
            </a:r>
            <a:r>
              <a:rPr lang="ru-RU" dirty="0"/>
              <a:t> обнаруживаются и при других заболеваниях щитовидной железы (например, у 80% больных диффузным токсическим зобом), но при хроническом </a:t>
            </a:r>
            <a:r>
              <a:rPr lang="ru-RU" dirty="0" err="1"/>
              <a:t>лимфоцитарном</a:t>
            </a:r>
            <a:r>
              <a:rPr lang="ru-RU" dirty="0"/>
              <a:t> </a:t>
            </a:r>
            <a:r>
              <a:rPr lang="ru-RU" dirty="0" err="1"/>
              <a:t>тиреоидите</a:t>
            </a:r>
            <a:r>
              <a:rPr lang="ru-RU" dirty="0"/>
              <a:t> их титр, как правило, выше</a:t>
            </a:r>
          </a:p>
        </p:txBody>
      </p:sp>
    </p:spTree>
    <p:extLst>
      <p:ext uri="{BB962C8B-B14F-4D97-AF65-F5344CB8AC3E}">
        <p14:creationId xmlns:p14="http://schemas.microsoft.com/office/powerpoint/2010/main" val="12624210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5326" y="641684"/>
            <a:ext cx="11261557" cy="5759116"/>
          </a:xfrm>
        </p:spPr>
        <p:style>
          <a:lnRef idx="1">
            <a:schemeClr val="accent5"/>
          </a:lnRef>
          <a:fillRef idx="2">
            <a:schemeClr val="accent5"/>
          </a:fillRef>
          <a:effectRef idx="1">
            <a:schemeClr val="accent5"/>
          </a:effectRef>
          <a:fontRef idx="minor">
            <a:schemeClr val="dk1"/>
          </a:fontRef>
        </p:style>
        <p:txBody>
          <a:bodyPr anchor="ctr">
            <a:normAutofit/>
          </a:bodyPr>
          <a:lstStyle/>
          <a:p>
            <a:pPr algn="ctr"/>
            <a:r>
              <a:rPr lang="ru-RU" sz="2400" dirty="0"/>
              <a:t>При </a:t>
            </a:r>
            <a:r>
              <a:rPr lang="ru-RU" sz="2400" dirty="0" err="1"/>
              <a:t>сцинтиграфии</a:t>
            </a:r>
            <a:r>
              <a:rPr lang="ru-RU" sz="2400" dirty="0"/>
              <a:t> щитовидной железы обычно обнаруживают ее симметричное увеличение с неравномерным распределением изотопа. Иногда визуализируется одиночный холодный узел. Поглощение радиоактивного йода щитовидной железой может быть нормальным, пониженным или повышенным. Следует отметить, что </a:t>
            </a:r>
            <a:r>
              <a:rPr lang="ru-RU" sz="2400" dirty="0" err="1"/>
              <a:t>сцинтиграфия</a:t>
            </a:r>
            <a:r>
              <a:rPr lang="ru-RU" sz="2400" dirty="0"/>
              <a:t> щитовидной железы и проба с поглощением радиоактивного йода при подозрении на хронический </a:t>
            </a:r>
            <a:r>
              <a:rPr lang="ru-RU" sz="2400" dirty="0" err="1"/>
              <a:t>лимфоцитарный</a:t>
            </a:r>
            <a:r>
              <a:rPr lang="ru-RU" sz="2400" dirty="0"/>
              <a:t> </a:t>
            </a:r>
            <a:r>
              <a:rPr lang="ru-RU" sz="2400" dirty="0" err="1"/>
              <a:t>тиреоидит</a:t>
            </a:r>
            <a:r>
              <a:rPr lang="ru-RU" sz="2400" dirty="0"/>
              <a:t> имеют небольшое диагностическое значение. Однако ценность результатов этих проб возрастает, если в щитовидной железе обнаружен одиночный узел или если увеличение щитовидной железы продолжается, несмотря на лечение </a:t>
            </a:r>
            <a:r>
              <a:rPr lang="ru-RU" sz="2400" dirty="0" err="1"/>
              <a:t>тиреоидными</a:t>
            </a:r>
            <a:r>
              <a:rPr lang="ru-RU" sz="2400" dirty="0"/>
              <a:t> гормонами. В этих случаях проводят тонкоигольную биопсию узла или увеличивающегося участка, чтобы исключить новообразование</a:t>
            </a:r>
          </a:p>
        </p:txBody>
      </p:sp>
    </p:spTree>
    <p:extLst>
      <p:ext uri="{BB962C8B-B14F-4D97-AF65-F5344CB8AC3E}">
        <p14:creationId xmlns:p14="http://schemas.microsoft.com/office/powerpoint/2010/main" val="8952103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198994"/>
            <a:ext cx="10782717" cy="747490"/>
          </a:xfrm>
        </p:spPr>
        <p:style>
          <a:lnRef idx="1">
            <a:schemeClr val="accent2"/>
          </a:lnRef>
          <a:fillRef idx="2">
            <a:schemeClr val="accent2"/>
          </a:fillRef>
          <a:effectRef idx="1">
            <a:schemeClr val="accent2"/>
          </a:effectRef>
          <a:fontRef idx="minor">
            <a:schemeClr val="dk1"/>
          </a:fontRef>
        </p:style>
        <p:txBody>
          <a:bodyPr/>
          <a:lstStyle/>
          <a:p>
            <a:pPr algn="ctr"/>
            <a:r>
              <a:rPr lang="ru-RU" dirty="0"/>
              <a:t>Лечение</a:t>
            </a:r>
          </a:p>
        </p:txBody>
      </p:sp>
      <p:sp>
        <p:nvSpPr>
          <p:cNvPr id="3" name="Объект 2"/>
          <p:cNvSpPr>
            <a:spLocks noGrp="1"/>
          </p:cNvSpPr>
          <p:nvPr>
            <p:ph idx="1"/>
          </p:nvPr>
        </p:nvSpPr>
        <p:spPr>
          <a:xfrm>
            <a:off x="505326" y="1187115"/>
            <a:ext cx="11261557" cy="5390147"/>
          </a:xfrm>
        </p:spPr>
        <p:style>
          <a:lnRef idx="1">
            <a:schemeClr val="accent3"/>
          </a:lnRef>
          <a:fillRef idx="2">
            <a:schemeClr val="accent3"/>
          </a:fillRef>
          <a:effectRef idx="1">
            <a:schemeClr val="accent3"/>
          </a:effectRef>
          <a:fontRef idx="minor">
            <a:schemeClr val="dk1"/>
          </a:fontRef>
        </p:style>
        <p:txBody>
          <a:bodyPr>
            <a:noAutofit/>
          </a:bodyPr>
          <a:lstStyle/>
          <a:p>
            <a:pPr marL="0" indent="0" algn="just">
              <a:buNone/>
            </a:pPr>
            <a:r>
              <a:rPr lang="ru-RU" sz="2000" dirty="0"/>
              <a:t>Средство выбора — </a:t>
            </a:r>
            <a:r>
              <a:rPr lang="ru-RU" sz="2000" dirty="0" err="1"/>
              <a:t>тиреоидные</a:t>
            </a:r>
            <a:r>
              <a:rPr lang="ru-RU" sz="2000" dirty="0"/>
              <a:t> гормоны в полной замещающей дозе (</a:t>
            </a:r>
            <a:r>
              <a:rPr lang="ru-RU" sz="2000" dirty="0" err="1"/>
              <a:t>левотироксин</a:t>
            </a:r>
            <a:r>
              <a:rPr lang="ru-RU" sz="2000" dirty="0"/>
              <a:t>, 2—3 мкг/кг/</a:t>
            </a:r>
            <a:r>
              <a:rPr lang="ru-RU" sz="2000" dirty="0" err="1"/>
              <a:t>сут</a:t>
            </a:r>
            <a:r>
              <a:rPr lang="ru-RU" sz="2000" dirty="0"/>
              <a:t> внутрь). </a:t>
            </a:r>
            <a:endParaRPr lang="ru-RU" sz="2000" dirty="0" smtClean="0"/>
          </a:p>
          <a:p>
            <a:pPr marL="0" indent="0" algn="just">
              <a:buNone/>
            </a:pPr>
            <a:r>
              <a:rPr lang="ru-RU" sz="2000" dirty="0"/>
              <a:t>	</a:t>
            </a:r>
            <a:r>
              <a:rPr lang="ru-RU" sz="2000" dirty="0" smtClean="0"/>
              <a:t>Цель </a:t>
            </a:r>
            <a:r>
              <a:rPr lang="ru-RU" sz="2000" dirty="0"/>
              <a:t>лечения — устранение гипотиреоза (если он имеет место) и уменьшение зоба крупного размера, особенно при наличии дисфагии и других неприятных ощущений. Заместительная терапия </a:t>
            </a:r>
            <a:r>
              <a:rPr lang="ru-RU" sz="2000" dirty="0" err="1"/>
              <a:t>левотироксином</a:t>
            </a:r>
            <a:r>
              <a:rPr lang="ru-RU" sz="2000" dirty="0"/>
              <a:t> эффективна почти всегда; лишь у небольшого числа больных зоб не регрессирует. Лечение </a:t>
            </a:r>
            <a:r>
              <a:rPr lang="ru-RU" sz="2000" dirty="0" err="1"/>
              <a:t>левотироксином</a:t>
            </a:r>
            <a:r>
              <a:rPr lang="ru-RU" sz="2000" dirty="0"/>
              <a:t> дает </a:t>
            </a:r>
            <a:r>
              <a:rPr lang="ru-RU" sz="2000" dirty="0" smtClean="0"/>
              <a:t> </a:t>
            </a:r>
            <a:r>
              <a:rPr lang="ru-RU" sz="2000" dirty="0"/>
              <a:t>наилучшие результаты в тех случаях, когда клинически выраженный гипотиреоз уже имеется к моменту установления диагноза или если увеличение щитовидной железы началось недавно. </a:t>
            </a:r>
            <a:r>
              <a:rPr lang="ru-RU" sz="2000" dirty="0" smtClean="0"/>
              <a:t>Эффективность </a:t>
            </a:r>
            <a:r>
              <a:rPr lang="ru-RU" sz="2000" dirty="0"/>
              <a:t>лечения оценивают не ранее чем через 3—6 </a:t>
            </a:r>
            <a:r>
              <a:rPr lang="ru-RU" sz="2000" dirty="0" err="1"/>
              <a:t>мес</a:t>
            </a:r>
            <a:r>
              <a:rPr lang="ru-RU" sz="2000" dirty="0"/>
              <a:t>; только после этого срока можно сделать определенное заключение о регрессии зоба. Если на фоне заместительной гормональной терапии размеры щитовидной железы не уменьшаются, то повышение дозы </a:t>
            </a:r>
            <a:r>
              <a:rPr lang="ru-RU" sz="2000" dirty="0" err="1"/>
              <a:t>левотироксина</a:t>
            </a:r>
            <a:r>
              <a:rPr lang="ru-RU" sz="2000" dirty="0"/>
              <a:t> скорее всего не приведет к регрессии зоба. Увеличивать дозу </a:t>
            </a:r>
            <a:r>
              <a:rPr lang="ru-RU" sz="2000" dirty="0" err="1"/>
              <a:t>левотироксина</a:t>
            </a:r>
            <a:r>
              <a:rPr lang="ru-RU" sz="2000" dirty="0"/>
              <a:t> имеет смысл только в том случае, когда уровень ТТГ остается повышенным. Следует подчеркнуть, что больные хроническим </a:t>
            </a:r>
            <a:r>
              <a:rPr lang="ru-RU" sz="2000" dirty="0" err="1"/>
              <a:t>лимфоцитарным</a:t>
            </a:r>
            <a:r>
              <a:rPr lang="ru-RU" sz="2000" dirty="0"/>
              <a:t> </a:t>
            </a:r>
            <a:r>
              <a:rPr lang="ru-RU" sz="2000" dirty="0" err="1"/>
              <a:t>тиреоидитом</a:t>
            </a:r>
            <a:r>
              <a:rPr lang="ru-RU" sz="2000" dirty="0"/>
              <a:t> с гипотиреозом нуждаются в пожизненной заместительной или поддерживающей терапии </a:t>
            </a:r>
            <a:r>
              <a:rPr lang="ru-RU" sz="2000" dirty="0" err="1"/>
              <a:t>тиреоидными</a:t>
            </a:r>
            <a:r>
              <a:rPr lang="ru-RU" sz="2000" dirty="0"/>
              <a:t> гормонами</a:t>
            </a:r>
          </a:p>
        </p:txBody>
      </p:sp>
    </p:spTree>
    <p:extLst>
      <p:ext uri="{BB962C8B-B14F-4D97-AF65-F5344CB8AC3E}">
        <p14:creationId xmlns:p14="http://schemas.microsoft.com/office/powerpoint/2010/main" val="204444035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5326" y="1251284"/>
            <a:ext cx="11261557" cy="5149516"/>
          </a:xfrm>
        </p:spPr>
        <p:style>
          <a:lnRef idx="1">
            <a:schemeClr val="accent2"/>
          </a:lnRef>
          <a:fillRef idx="2">
            <a:schemeClr val="accent2"/>
          </a:fillRef>
          <a:effectRef idx="1">
            <a:schemeClr val="accent2"/>
          </a:effectRef>
          <a:fontRef idx="minor">
            <a:schemeClr val="dk1"/>
          </a:fontRef>
        </p:style>
        <p:txBody>
          <a:bodyPr anchor="ctr">
            <a:normAutofit/>
          </a:bodyPr>
          <a:lstStyle/>
          <a:p>
            <a:pPr algn="ctr"/>
            <a:r>
              <a:rPr lang="ru-RU" sz="2800" dirty="0"/>
              <a:t>Сообщалось об эффективности </a:t>
            </a:r>
            <a:r>
              <a:rPr lang="ru-RU" sz="2800" dirty="0" err="1"/>
              <a:t>глюкокортикоидов</a:t>
            </a:r>
            <a:r>
              <a:rPr lang="ru-RU" sz="2800" dirty="0"/>
              <a:t> в случаях быстро растущего зоба с симптомами сдавления возвратного гортанного нерва. Это осложнение наблюдается редко, но если все же решено применить </a:t>
            </a:r>
            <a:r>
              <a:rPr lang="ru-RU" sz="2800" dirty="0" err="1"/>
              <a:t>глюкокортикоиды</a:t>
            </a:r>
            <a:r>
              <a:rPr lang="ru-RU" sz="2800" dirty="0"/>
              <a:t>, то их прием должен быть кратковременным, поскольку длительная глюкокортикоидная терапия дает тяжелые побочные эффекты. Мне еще не приходилось встречать больных хроническим </a:t>
            </a:r>
            <a:r>
              <a:rPr lang="ru-RU" sz="2800" dirty="0" err="1"/>
              <a:t>лимфоцитарным</a:t>
            </a:r>
            <a:r>
              <a:rPr lang="ru-RU" sz="2800" dirty="0"/>
              <a:t> </a:t>
            </a:r>
            <a:r>
              <a:rPr lang="ru-RU" sz="2800" dirty="0" err="1"/>
              <a:t>тиреоидитом</a:t>
            </a:r>
            <a:r>
              <a:rPr lang="ru-RU" sz="2800" dirty="0"/>
              <a:t>, непременно нуждающихся в </a:t>
            </a:r>
            <a:r>
              <a:rPr lang="ru-RU" sz="2800" dirty="0" err="1"/>
              <a:t>глюкокортикоидах</a:t>
            </a:r>
            <a:r>
              <a:rPr lang="ru-RU" sz="2800" dirty="0"/>
              <a:t>. </a:t>
            </a:r>
          </a:p>
        </p:txBody>
      </p:sp>
    </p:spTree>
    <p:extLst>
      <p:ext uri="{BB962C8B-B14F-4D97-AF65-F5344CB8AC3E}">
        <p14:creationId xmlns:p14="http://schemas.microsoft.com/office/powerpoint/2010/main" val="41114862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5326" y="1331495"/>
            <a:ext cx="11261557" cy="5069305"/>
          </a:xfrm>
        </p:spPr>
        <p:style>
          <a:lnRef idx="1">
            <a:schemeClr val="accent4"/>
          </a:lnRef>
          <a:fillRef idx="2">
            <a:schemeClr val="accent4"/>
          </a:fillRef>
          <a:effectRef idx="1">
            <a:schemeClr val="accent4"/>
          </a:effectRef>
          <a:fontRef idx="minor">
            <a:schemeClr val="dk1"/>
          </a:fontRef>
        </p:style>
        <p:txBody>
          <a:bodyPr anchor="ctr">
            <a:normAutofit/>
          </a:bodyPr>
          <a:lstStyle/>
          <a:p>
            <a:pPr marL="0" indent="0" algn="ctr">
              <a:buNone/>
            </a:pPr>
            <a:r>
              <a:rPr lang="ru-RU" sz="3200" dirty="0"/>
              <a:t>Хирургическое вмешательство при хроническом </a:t>
            </a:r>
            <a:r>
              <a:rPr lang="ru-RU" sz="3200" dirty="0" err="1"/>
              <a:t>лимфоцитарном</a:t>
            </a:r>
            <a:r>
              <a:rPr lang="ru-RU" sz="3200" dirty="0"/>
              <a:t> </a:t>
            </a:r>
            <a:r>
              <a:rPr lang="ru-RU" sz="3200" dirty="0" err="1"/>
              <a:t>тиреоидите</a:t>
            </a:r>
            <a:r>
              <a:rPr lang="ru-RU" sz="3200" dirty="0"/>
              <a:t> показано только при сдавлении возвратного гортанного нерва, которое не удается устранить </a:t>
            </a:r>
            <a:r>
              <a:rPr lang="ru-RU" sz="3200" dirty="0" err="1"/>
              <a:t>левотироксином</a:t>
            </a:r>
            <a:r>
              <a:rPr lang="ru-RU" sz="3200" dirty="0"/>
              <a:t>, а также при подозрении на злокачественное новообразование щитовидной железы. </a:t>
            </a:r>
          </a:p>
        </p:txBody>
      </p:sp>
    </p:spTree>
    <p:extLst>
      <p:ext uri="{BB962C8B-B14F-4D97-AF65-F5344CB8AC3E}">
        <p14:creationId xmlns:p14="http://schemas.microsoft.com/office/powerpoint/2010/main" val="102842328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715406"/>
          </a:xfrm>
        </p:spPr>
        <p:style>
          <a:lnRef idx="1">
            <a:schemeClr val="accent2"/>
          </a:lnRef>
          <a:fillRef idx="2">
            <a:schemeClr val="accent2"/>
          </a:fillRef>
          <a:effectRef idx="1">
            <a:schemeClr val="accent2"/>
          </a:effectRef>
          <a:fontRef idx="minor">
            <a:schemeClr val="dk1"/>
          </a:fontRef>
        </p:style>
        <p:txBody>
          <a:bodyPr/>
          <a:lstStyle/>
          <a:p>
            <a:pPr algn="ctr"/>
            <a:r>
              <a:rPr lang="ru-RU" dirty="0"/>
              <a:t>Гипотиреоз</a:t>
            </a:r>
          </a:p>
        </p:txBody>
      </p:sp>
      <p:sp>
        <p:nvSpPr>
          <p:cNvPr id="3" name="Объект 2"/>
          <p:cNvSpPr>
            <a:spLocks noGrp="1"/>
          </p:cNvSpPr>
          <p:nvPr>
            <p:ph idx="1"/>
          </p:nvPr>
        </p:nvSpPr>
        <p:spPr>
          <a:xfrm>
            <a:off x="505326" y="1347537"/>
            <a:ext cx="11261557" cy="5053263"/>
          </a:xfrm>
        </p:spPr>
        <p:style>
          <a:lnRef idx="1">
            <a:schemeClr val="accent4"/>
          </a:lnRef>
          <a:fillRef idx="2">
            <a:schemeClr val="accent4"/>
          </a:fillRef>
          <a:effectRef idx="1">
            <a:schemeClr val="accent4"/>
          </a:effectRef>
          <a:fontRef idx="minor">
            <a:schemeClr val="dk1"/>
          </a:fontRef>
        </p:style>
        <p:txBody>
          <a:bodyPr>
            <a:normAutofit/>
          </a:bodyPr>
          <a:lstStyle/>
          <a:p>
            <a:pPr marL="0" indent="0" algn="ctr">
              <a:buNone/>
            </a:pPr>
            <a:r>
              <a:rPr lang="ru-RU" dirty="0"/>
              <a:t>Клиническая картина </a:t>
            </a:r>
            <a:endParaRPr lang="ru-RU" dirty="0" smtClean="0"/>
          </a:p>
          <a:p>
            <a:pPr marL="0" indent="0" algn="just">
              <a:buNone/>
            </a:pPr>
            <a:r>
              <a:rPr lang="ru-RU" dirty="0" smtClean="0"/>
              <a:t>А</a:t>
            </a:r>
            <a:r>
              <a:rPr lang="ru-RU" dirty="0"/>
              <a:t>. Нервная система. Нарушение памяти, заторможенность, депрессия, парестезия (иногда обусловлены туннельными </a:t>
            </a:r>
            <a:r>
              <a:rPr lang="ru-RU" dirty="0" err="1"/>
              <a:t>нейропатиями</a:t>
            </a:r>
            <a:r>
              <a:rPr lang="ru-RU" dirty="0"/>
              <a:t>, например синдромом запястного канала), атаксия и снижение слуха, замедление сухожильных рефлексов. </a:t>
            </a:r>
            <a:endParaRPr lang="ru-RU" dirty="0" smtClean="0"/>
          </a:p>
          <a:p>
            <a:pPr marL="0" indent="0" algn="just">
              <a:buNone/>
            </a:pPr>
            <a:r>
              <a:rPr lang="ru-RU" dirty="0" smtClean="0"/>
              <a:t>Б</a:t>
            </a:r>
            <a:r>
              <a:rPr lang="ru-RU" dirty="0"/>
              <a:t>. Сердечно-сосудистая система. Брадикардия, снижение сердечного выброса, глухость тонов сердца, ослабление сердечной мышцы, перикардиальный выпот, низкая амплитуда зубцов и уплощение или отсутствие зубца T на ЭКГ. Нарушения работы сердца приводят к отекам. При рентгеноскопии обнаруживают </a:t>
            </a:r>
            <a:r>
              <a:rPr lang="ru-RU" dirty="0" err="1"/>
              <a:t>кардиомегалию</a:t>
            </a:r>
            <a:r>
              <a:rPr lang="ru-RU" dirty="0"/>
              <a:t>. Как показывает </a:t>
            </a:r>
            <a:r>
              <a:rPr lang="ru-RU" dirty="0" err="1"/>
              <a:t>ЭхоКГ</a:t>
            </a:r>
            <a:r>
              <a:rPr lang="ru-RU" dirty="0"/>
              <a:t>, </a:t>
            </a:r>
            <a:r>
              <a:rPr lang="ru-RU" dirty="0" err="1"/>
              <a:t>кардиомегалия</a:t>
            </a:r>
            <a:r>
              <a:rPr lang="ru-RU" dirty="0"/>
              <a:t> обусловлена перикардиальным выпотом. </a:t>
            </a:r>
            <a:endParaRPr lang="ru-RU" dirty="0" smtClean="0"/>
          </a:p>
          <a:p>
            <a:pPr marL="0" indent="0" algn="just">
              <a:buNone/>
            </a:pPr>
            <a:r>
              <a:rPr lang="ru-RU" dirty="0" smtClean="0"/>
              <a:t>В</a:t>
            </a:r>
            <a:r>
              <a:rPr lang="ru-RU" dirty="0"/>
              <a:t>. ЖКТ. При гипотиреозе часты запоры. Встречается </a:t>
            </a:r>
            <a:r>
              <a:rPr lang="ru-RU" dirty="0" err="1"/>
              <a:t>ахлоргидрия</a:t>
            </a:r>
            <a:r>
              <a:rPr lang="ru-RU" dirty="0"/>
              <a:t>, нередко в сочетании с аутоиммунным гастритом. Асцитическая жидкость, как и другие серозные выпоты при гипотиреозе, содержит большое количество белка. </a:t>
            </a:r>
            <a:endParaRPr lang="ru-RU" dirty="0" smtClean="0"/>
          </a:p>
          <a:p>
            <a:pPr marL="0" indent="0" algn="just">
              <a:buNone/>
            </a:pPr>
            <a:r>
              <a:rPr lang="ru-RU" dirty="0" smtClean="0"/>
              <a:t>Г</a:t>
            </a:r>
            <a:r>
              <a:rPr lang="ru-RU" dirty="0"/>
              <a:t>. Почки. Снижение экскреции воды может быть обусловлено </a:t>
            </a:r>
            <a:r>
              <a:rPr lang="ru-RU" dirty="0" err="1"/>
              <a:t>гипонатриемией</a:t>
            </a:r>
            <a:r>
              <a:rPr lang="ru-RU" dirty="0"/>
              <a:t>. Почечный кровоток и СКФ снижены, но уровень </a:t>
            </a:r>
            <a:r>
              <a:rPr lang="ru-RU" dirty="0" err="1"/>
              <a:t>креатинина</a:t>
            </a:r>
            <a:r>
              <a:rPr lang="ru-RU" dirty="0"/>
              <a:t> в сыворотке нормальный. </a:t>
            </a:r>
          </a:p>
        </p:txBody>
      </p:sp>
    </p:spTree>
    <p:extLst>
      <p:ext uri="{BB962C8B-B14F-4D97-AF65-F5344CB8AC3E}">
        <p14:creationId xmlns:p14="http://schemas.microsoft.com/office/powerpoint/2010/main" val="381133779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5326" y="770021"/>
            <a:ext cx="11261557" cy="5630779"/>
          </a:xfrm>
          <a:solidFill>
            <a:schemeClr val="accent2">
              <a:lumMod val="20000"/>
              <a:lumOff val="80000"/>
            </a:schemeClr>
          </a:solidFill>
        </p:spPr>
        <p:style>
          <a:lnRef idx="2">
            <a:schemeClr val="accent4"/>
          </a:lnRef>
          <a:fillRef idx="1">
            <a:schemeClr val="lt1"/>
          </a:fillRef>
          <a:effectRef idx="0">
            <a:schemeClr val="accent4"/>
          </a:effectRef>
          <a:fontRef idx="minor">
            <a:schemeClr val="dk1"/>
          </a:fontRef>
        </p:style>
        <p:txBody>
          <a:bodyPr>
            <a:normAutofit/>
          </a:bodyPr>
          <a:lstStyle/>
          <a:p>
            <a:pPr marL="0" indent="0" algn="just">
              <a:buNone/>
            </a:pPr>
            <a:r>
              <a:rPr lang="ru-RU" sz="2000" dirty="0"/>
              <a:t>Д. Система дыхания. </a:t>
            </a:r>
            <a:r>
              <a:rPr lang="ru-RU" sz="2000" dirty="0" err="1"/>
              <a:t>Вентиляторные</a:t>
            </a:r>
            <a:r>
              <a:rPr lang="ru-RU" sz="2000" dirty="0"/>
              <a:t> реакции на гипоксию и гиперкапнию ослаблены; при тяжелом гипотиреозе из-за </a:t>
            </a:r>
            <a:r>
              <a:rPr lang="ru-RU" sz="2000" dirty="0" err="1"/>
              <a:t>гиповентиляции</a:t>
            </a:r>
            <a:r>
              <a:rPr lang="ru-RU" sz="2000" dirty="0"/>
              <a:t> альвеол и задержки CO2 может возникнуть тяжелая гиперкапния. В плевральном выпоте содержится много белка. </a:t>
            </a:r>
            <a:endParaRPr lang="ru-RU" sz="2000" dirty="0" smtClean="0"/>
          </a:p>
          <a:p>
            <a:pPr marL="0" indent="0" algn="just">
              <a:buNone/>
            </a:pPr>
            <a:r>
              <a:rPr lang="ru-RU" sz="2000" dirty="0" smtClean="0"/>
              <a:t>Е</a:t>
            </a:r>
            <a:r>
              <a:rPr lang="ru-RU" sz="2000" dirty="0"/>
              <a:t>. Опорно-двигательный аппарат. Артралгия, выпот в полостях суставов, мышечные спазмы, ригидность мышц. Уровень КФК в сыворотке может быть очень высоким. </a:t>
            </a:r>
            <a:endParaRPr lang="ru-RU" sz="2000" dirty="0" smtClean="0"/>
          </a:p>
          <a:p>
            <a:pPr marL="0" indent="0" algn="just">
              <a:buNone/>
            </a:pPr>
            <a:r>
              <a:rPr lang="ru-RU" sz="2000" dirty="0" smtClean="0"/>
              <a:t>Ж</a:t>
            </a:r>
            <a:r>
              <a:rPr lang="ru-RU" sz="2000" dirty="0"/>
              <a:t>. Кровь. Может встречаться анемия, обычно </a:t>
            </a:r>
            <a:r>
              <a:rPr lang="ru-RU" sz="2000" dirty="0" err="1"/>
              <a:t>нормоцитарная</a:t>
            </a:r>
            <a:r>
              <a:rPr lang="ru-RU" sz="2000" dirty="0"/>
              <a:t>. Наличие </a:t>
            </a:r>
            <a:r>
              <a:rPr lang="ru-RU" sz="2000" dirty="0" err="1"/>
              <a:t>мегалобластов</a:t>
            </a:r>
            <a:r>
              <a:rPr lang="ru-RU" sz="2000" dirty="0"/>
              <a:t> указывает на сопутствующий аутоиммунный гастрит. </a:t>
            </a:r>
            <a:endParaRPr lang="ru-RU" sz="2000" dirty="0" smtClean="0"/>
          </a:p>
          <a:p>
            <a:pPr marL="0" indent="0" algn="just">
              <a:buNone/>
            </a:pPr>
            <a:r>
              <a:rPr lang="ru-RU" sz="2000" dirty="0" smtClean="0"/>
              <a:t>З</a:t>
            </a:r>
            <a:r>
              <a:rPr lang="ru-RU" sz="2000" dirty="0"/>
              <a:t>. Кожа и волосы. Кожа сухая, холодная, желтоватая (из-за накопления каротина), не собирается в складки, на локтях шелушится. Накапливающиеся в коже и подкожной клетчатке </a:t>
            </a:r>
            <a:r>
              <a:rPr lang="ru-RU" sz="2000" dirty="0" err="1"/>
              <a:t>гликозаминогликаны</a:t>
            </a:r>
            <a:r>
              <a:rPr lang="ru-RU" sz="2000" dirty="0"/>
              <a:t>, главным образом </a:t>
            </a:r>
            <a:r>
              <a:rPr lang="ru-RU" sz="2000" dirty="0" err="1"/>
              <a:t>гиалуроновая</a:t>
            </a:r>
            <a:r>
              <a:rPr lang="ru-RU" sz="2000" dirty="0"/>
              <a:t> кислота, вызывают задержку натрия и воды. Это приводит к развитию микседемы (характерных слизистых отеков). Лицо одутловатое, с грубыми чертами. </a:t>
            </a:r>
            <a:r>
              <a:rPr lang="ru-RU" sz="2000" dirty="0" err="1"/>
              <a:t>Оволосение</a:t>
            </a:r>
            <a:r>
              <a:rPr lang="ru-RU" sz="2000" dirty="0"/>
              <a:t> тела скудное, волосы теряют блеск. Часто наблюдается выпадение наружной трети бровей (симптом </a:t>
            </a:r>
            <a:r>
              <a:rPr lang="ru-RU" sz="2000" dirty="0" err="1"/>
              <a:t>Хертога</a:t>
            </a:r>
            <a:r>
              <a:rPr lang="ru-RU" sz="2000" dirty="0"/>
              <a:t>). </a:t>
            </a:r>
          </a:p>
          <a:p>
            <a:pPr marL="0" indent="0" algn="just">
              <a:buNone/>
            </a:pPr>
            <a:endParaRPr lang="ru-RU" sz="2000" dirty="0"/>
          </a:p>
        </p:txBody>
      </p:sp>
    </p:spTree>
    <p:extLst>
      <p:ext uri="{BB962C8B-B14F-4D97-AF65-F5344CB8AC3E}">
        <p14:creationId xmlns:p14="http://schemas.microsoft.com/office/powerpoint/2010/main" val="33514335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619153"/>
          </a:xfrm>
        </p:spPr>
        <p:style>
          <a:lnRef idx="1">
            <a:schemeClr val="accent6"/>
          </a:lnRef>
          <a:fillRef idx="2">
            <a:schemeClr val="accent6"/>
          </a:fillRef>
          <a:effectRef idx="1">
            <a:schemeClr val="accent6"/>
          </a:effectRef>
          <a:fontRef idx="minor">
            <a:schemeClr val="dk1"/>
          </a:fontRef>
        </p:style>
        <p:txBody>
          <a:bodyPr>
            <a:normAutofit fontScale="90000"/>
          </a:bodyPr>
          <a:lstStyle/>
          <a:p>
            <a:pPr algn="ctr"/>
            <a:r>
              <a:rPr lang="ru-RU" dirty="0"/>
              <a:t>Диагностика</a:t>
            </a:r>
          </a:p>
        </p:txBody>
      </p:sp>
      <p:sp>
        <p:nvSpPr>
          <p:cNvPr id="3" name="Объект 2"/>
          <p:cNvSpPr>
            <a:spLocks noGrp="1"/>
          </p:cNvSpPr>
          <p:nvPr>
            <p:ph idx="1"/>
          </p:nvPr>
        </p:nvSpPr>
        <p:spPr>
          <a:xfrm>
            <a:off x="505326" y="1475874"/>
            <a:ext cx="11261557" cy="4924926"/>
          </a:xfrm>
        </p:spPr>
        <p:style>
          <a:lnRef idx="1">
            <a:schemeClr val="accent3"/>
          </a:lnRef>
          <a:fillRef idx="2">
            <a:schemeClr val="accent3"/>
          </a:fillRef>
          <a:effectRef idx="1">
            <a:schemeClr val="accent3"/>
          </a:effectRef>
          <a:fontRef idx="minor">
            <a:schemeClr val="dk1"/>
          </a:fontRef>
        </p:style>
        <p:txBody>
          <a:bodyPr anchor="ctr">
            <a:normAutofit/>
          </a:bodyPr>
          <a:lstStyle/>
          <a:p>
            <a:pPr algn="just">
              <a:buAutoNum type="arabicPeriod"/>
            </a:pPr>
            <a:r>
              <a:rPr lang="ru-RU" sz="2000" dirty="0" smtClean="0"/>
              <a:t>Как </a:t>
            </a:r>
            <a:r>
              <a:rPr lang="ru-RU" sz="2000" dirty="0"/>
              <a:t>правило, для установления диагноза гипотиреоза достаточно определить общий T4, свободный T4 (расчетный свободный T4) и ТТГ в сыворотке. </a:t>
            </a:r>
            <a:endParaRPr lang="ru-RU" sz="2000" dirty="0" smtClean="0"/>
          </a:p>
          <a:p>
            <a:pPr algn="just">
              <a:buAutoNum type="arabicPeriod"/>
            </a:pPr>
            <a:r>
              <a:rPr lang="ru-RU" sz="2000" dirty="0" smtClean="0"/>
              <a:t>2</a:t>
            </a:r>
            <a:r>
              <a:rPr lang="ru-RU" sz="2000" dirty="0"/>
              <a:t>. ТТГ. Если при нормальном общем T4 базальный уровень ТТГ находится у верхней границы нормы (4—10 </a:t>
            </a:r>
            <a:r>
              <a:rPr lang="ru-RU" sz="2000" dirty="0" err="1"/>
              <a:t>мЕ</a:t>
            </a:r>
            <a:r>
              <a:rPr lang="ru-RU" sz="2000" dirty="0"/>
              <a:t>/л), это указывает на снижение секреторного резерва щитовидной железы. Уровень ТТГ, равный 10—20 </a:t>
            </a:r>
            <a:r>
              <a:rPr lang="ru-RU" sz="2000" dirty="0" err="1"/>
              <a:t>мЕ</a:t>
            </a:r>
            <a:r>
              <a:rPr lang="ru-RU" sz="2000" dirty="0"/>
              <a:t>/л, свидетельствует о более тяжелой дисфункции щитовидной железы, хотя уровень общего T4 и в этом случае может оставаться нормальным. Если же на фоне нормального или пониженного уровня общего T4 базальный уровень ТТГ превышает 20 </a:t>
            </a:r>
            <a:r>
              <a:rPr lang="ru-RU" sz="2000" dirty="0" err="1"/>
              <a:t>мЕ</a:t>
            </a:r>
            <a:r>
              <a:rPr lang="ru-RU" sz="2000" dirty="0"/>
              <a:t>/л, диагноз первичного гипотиреоза не вызывает сомнений. Поскольку повышение уровня ТТГ — весьма чувствительный маркер первичного гипотиреоза, измерение ТТГ считается наилучшим способом выявления этого заболевания при массовых обследованиях населения. Однако на практике чаще определяют общий T4 или свободный T4, поскольку эти методики гораздо дешевле. </a:t>
            </a:r>
          </a:p>
        </p:txBody>
      </p:sp>
    </p:spTree>
    <p:extLst>
      <p:ext uri="{BB962C8B-B14F-4D97-AF65-F5344CB8AC3E}">
        <p14:creationId xmlns:p14="http://schemas.microsoft.com/office/powerpoint/2010/main" val="40481185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247120"/>
            <a:ext cx="10782717" cy="1020205"/>
          </a:xfrm>
        </p:spPr>
        <p:style>
          <a:lnRef idx="1">
            <a:schemeClr val="accent3"/>
          </a:lnRef>
          <a:fillRef idx="2">
            <a:schemeClr val="accent3"/>
          </a:fillRef>
          <a:effectRef idx="1">
            <a:schemeClr val="accent3"/>
          </a:effectRef>
          <a:fontRef idx="minor">
            <a:schemeClr val="dk1"/>
          </a:fontRef>
        </p:style>
        <p:txBody>
          <a:bodyPr anchor="ctr">
            <a:normAutofit fontScale="90000"/>
          </a:bodyPr>
          <a:lstStyle/>
          <a:p>
            <a:pPr algn="ctr"/>
            <a:r>
              <a:rPr lang="ru-RU" dirty="0"/>
              <a:t>Дифференциальная диагностика первичного и вторичного гипотиреоза </a:t>
            </a:r>
          </a:p>
        </p:txBody>
      </p:sp>
      <p:sp>
        <p:nvSpPr>
          <p:cNvPr id="3" name="Объект 2"/>
          <p:cNvSpPr>
            <a:spLocks noGrp="1"/>
          </p:cNvSpPr>
          <p:nvPr>
            <p:ph idx="1"/>
          </p:nvPr>
        </p:nvSpPr>
        <p:spPr>
          <a:xfrm>
            <a:off x="505326" y="1507958"/>
            <a:ext cx="11261557" cy="4892842"/>
          </a:xfrm>
        </p:spPr>
        <p:style>
          <a:lnRef idx="1">
            <a:schemeClr val="accent4"/>
          </a:lnRef>
          <a:fillRef idx="2">
            <a:schemeClr val="accent4"/>
          </a:fillRef>
          <a:effectRef idx="1">
            <a:schemeClr val="accent4"/>
          </a:effectRef>
          <a:fontRef idx="minor">
            <a:schemeClr val="dk1"/>
          </a:fontRef>
        </p:style>
        <p:txBody>
          <a:bodyPr anchor="ctr">
            <a:noAutofit/>
          </a:bodyPr>
          <a:lstStyle/>
          <a:p>
            <a:pPr marL="0" indent="0" algn="just">
              <a:buNone/>
            </a:pPr>
            <a:r>
              <a:rPr lang="ru-RU" sz="2400" dirty="0"/>
              <a:t>При вторичном гипотиреозе нарушена функция </a:t>
            </a:r>
            <a:r>
              <a:rPr lang="ru-RU" sz="2400" dirty="0" err="1"/>
              <a:t>аденогипофиза</a:t>
            </a:r>
            <a:r>
              <a:rPr lang="ru-RU" sz="2400" dirty="0"/>
              <a:t> или гипоталамуса. Поэтому снижены концентрации не только T4, но и ТТГ. В некоторых случаях (особенно при заболеваниях гипоталамуса) уровень ТТГ нормальный, но его гормональная активность снижена. КТ и МРТ позволяют обнаружить изменения гипофиза (чаще всего опухоль) у больных вторичным гипотиреозом. Увеличение размеров турецкого седла (обусловленное гиперплазией тиреотропных клеток </a:t>
            </a:r>
            <a:r>
              <a:rPr lang="ru-RU" sz="2400" dirty="0" err="1"/>
              <a:t>аденогипофиза</a:t>
            </a:r>
            <a:r>
              <a:rPr lang="ru-RU" sz="2400" dirty="0"/>
              <a:t>) выявляется и при первичном гипотиреозе. У таких больных размеры турецкого седла нормализуются после лечения </a:t>
            </a:r>
            <a:r>
              <a:rPr lang="ru-RU" sz="2400" dirty="0" err="1"/>
              <a:t>тиреоидными</a:t>
            </a:r>
            <a:r>
              <a:rPr lang="ru-RU" sz="2400" dirty="0"/>
              <a:t> гормонами. </a:t>
            </a:r>
          </a:p>
        </p:txBody>
      </p:sp>
    </p:spTree>
    <p:extLst>
      <p:ext uri="{BB962C8B-B14F-4D97-AF65-F5344CB8AC3E}">
        <p14:creationId xmlns:p14="http://schemas.microsoft.com/office/powerpoint/2010/main" val="40067135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8"/>
            <a:ext cx="10782717" cy="587069"/>
          </a:xfrm>
        </p:spPr>
        <p:style>
          <a:lnRef idx="1">
            <a:schemeClr val="accent6"/>
          </a:lnRef>
          <a:fillRef idx="2">
            <a:schemeClr val="accent6"/>
          </a:fillRef>
          <a:effectRef idx="1">
            <a:schemeClr val="accent6"/>
          </a:effectRef>
          <a:fontRef idx="minor">
            <a:schemeClr val="dk1"/>
          </a:fontRef>
        </p:style>
        <p:txBody>
          <a:bodyPr anchor="ctr">
            <a:normAutofit fontScale="90000"/>
          </a:bodyPr>
          <a:lstStyle/>
          <a:p>
            <a:pPr algn="ctr"/>
            <a:r>
              <a:rPr lang="ru-RU" dirty="0" smtClean="0"/>
              <a:t>Проба </a:t>
            </a:r>
            <a:r>
              <a:rPr lang="ru-RU" dirty="0"/>
              <a:t>с </a:t>
            </a:r>
            <a:r>
              <a:rPr lang="ru-RU" dirty="0" err="1"/>
              <a:t>тиролиберином</a:t>
            </a:r>
            <a:endParaRPr lang="ru-RU" dirty="0"/>
          </a:p>
        </p:txBody>
      </p:sp>
      <p:sp>
        <p:nvSpPr>
          <p:cNvPr id="3" name="Объект 2"/>
          <p:cNvSpPr>
            <a:spLocks noGrp="1"/>
          </p:cNvSpPr>
          <p:nvPr>
            <p:ph idx="1"/>
          </p:nvPr>
        </p:nvSpPr>
        <p:spPr>
          <a:xfrm>
            <a:off x="505326" y="1283368"/>
            <a:ext cx="11261557" cy="5117432"/>
          </a:xfrm>
        </p:spPr>
        <p:style>
          <a:lnRef idx="1">
            <a:schemeClr val="accent3"/>
          </a:lnRef>
          <a:fillRef idx="2">
            <a:schemeClr val="accent3"/>
          </a:fillRef>
          <a:effectRef idx="1">
            <a:schemeClr val="accent3"/>
          </a:effectRef>
          <a:fontRef idx="minor">
            <a:schemeClr val="dk1"/>
          </a:fontRef>
        </p:style>
        <p:txBody>
          <a:bodyPr anchor="ctr"/>
          <a:lstStyle/>
          <a:p>
            <a:pPr marL="0" indent="0" algn="just">
              <a:buNone/>
            </a:pPr>
            <a:r>
              <a:rPr lang="ru-RU" dirty="0"/>
              <a:t>У здоровых взрослых концентрация ТТГ в сыворотке через 30 мин после в/в введения </a:t>
            </a:r>
            <a:r>
              <a:rPr lang="ru-RU" dirty="0" err="1"/>
              <a:t>протирелина</a:t>
            </a:r>
            <a:r>
              <a:rPr lang="ru-RU" dirty="0"/>
              <a:t> повышается не менее чем на 5 </a:t>
            </a:r>
            <a:r>
              <a:rPr lang="ru-RU" dirty="0" err="1"/>
              <a:t>мЕ</a:t>
            </a:r>
            <a:r>
              <a:rPr lang="ru-RU" dirty="0"/>
              <a:t>/л (у мужчин старше 40 лет — не менее чем на 2 </a:t>
            </a:r>
            <a:r>
              <a:rPr lang="ru-RU" dirty="0" err="1"/>
              <a:t>мЕ</a:t>
            </a:r>
            <a:r>
              <a:rPr lang="ru-RU" dirty="0"/>
              <a:t>/л). Максимальная концентрация ТТГ после стимуляции </a:t>
            </a:r>
            <a:r>
              <a:rPr lang="ru-RU" dirty="0" err="1"/>
              <a:t>тиролиберином</a:t>
            </a:r>
            <a:r>
              <a:rPr lang="ru-RU" dirty="0"/>
              <a:t> у здоровых женщин достигает 30 </a:t>
            </a:r>
            <a:r>
              <a:rPr lang="ru-RU" dirty="0" err="1"/>
              <a:t>мЕ</a:t>
            </a:r>
            <a:r>
              <a:rPr lang="ru-RU" dirty="0"/>
              <a:t>/л, у здоровых мужчин — 20 </a:t>
            </a:r>
            <a:r>
              <a:rPr lang="ru-RU" dirty="0" err="1"/>
              <a:t>мЕ</a:t>
            </a:r>
            <a:r>
              <a:rPr lang="ru-RU" dirty="0"/>
              <a:t>/л. При первичном гипотиреозе секреторная реакция </a:t>
            </a:r>
            <a:r>
              <a:rPr lang="ru-RU" dirty="0" err="1"/>
              <a:t>аденогипофиза</a:t>
            </a:r>
            <a:r>
              <a:rPr lang="ru-RU" dirty="0"/>
              <a:t> на </a:t>
            </a:r>
            <a:r>
              <a:rPr lang="ru-RU" dirty="0" err="1"/>
              <a:t>тиролиберин</a:t>
            </a:r>
            <a:r>
              <a:rPr lang="ru-RU" dirty="0"/>
              <a:t> не нарушена и пропорциональна базальной 347 концентрации ТТГ: чем выше базальный уровень ТТГ, тем выше уровень ТТГ после стимуляции </a:t>
            </a:r>
            <a:r>
              <a:rPr lang="ru-RU" dirty="0" err="1"/>
              <a:t>тиролиберином</a:t>
            </a:r>
            <a:r>
              <a:rPr lang="ru-RU" dirty="0"/>
              <a:t>. Поэтому нет необходимости проводить пробу с </a:t>
            </a:r>
            <a:r>
              <a:rPr lang="ru-RU" dirty="0" err="1"/>
              <a:t>тиролиберином</a:t>
            </a:r>
            <a:r>
              <a:rPr lang="ru-RU" dirty="0"/>
              <a:t> для подтверждения диагноза первичного гипотиреоза у больных с высоким базальным уровнем ТТГ и клиническими признаками заболевания. Усиленная секреторная реакция на </a:t>
            </a:r>
            <a:r>
              <a:rPr lang="ru-RU" dirty="0" err="1"/>
              <a:t>тиролиберин</a:t>
            </a:r>
            <a:r>
              <a:rPr lang="ru-RU" dirty="0"/>
              <a:t> подтверждает диагноз легкого или умеренного гипотиреоза в тех случаях, когда базальная концентрация ТТГ близка к верхней границе нормы или слегка </a:t>
            </a:r>
            <a:r>
              <a:rPr lang="ru-RU" dirty="0" smtClean="0"/>
              <a:t>повышена.</a:t>
            </a:r>
            <a:endParaRPr lang="ru-RU" dirty="0"/>
          </a:p>
        </p:txBody>
      </p:sp>
    </p:spTree>
    <p:extLst>
      <p:ext uri="{BB962C8B-B14F-4D97-AF65-F5344CB8AC3E}">
        <p14:creationId xmlns:p14="http://schemas.microsoft.com/office/powerpoint/2010/main" val="160921714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5326" y="786063"/>
            <a:ext cx="11261557" cy="5614737"/>
          </a:xfrm>
        </p:spPr>
        <p:style>
          <a:lnRef idx="1">
            <a:schemeClr val="accent3"/>
          </a:lnRef>
          <a:fillRef idx="2">
            <a:schemeClr val="accent3"/>
          </a:fillRef>
          <a:effectRef idx="1">
            <a:schemeClr val="accent3"/>
          </a:effectRef>
          <a:fontRef idx="minor">
            <a:schemeClr val="dk1"/>
          </a:fontRef>
        </p:style>
        <p:txBody>
          <a:bodyPr anchor="ctr">
            <a:normAutofit/>
          </a:bodyPr>
          <a:lstStyle/>
          <a:p>
            <a:pPr marL="0" indent="0" algn="just">
              <a:buNone/>
            </a:pPr>
            <a:r>
              <a:rPr lang="ru-RU" sz="3200" dirty="0"/>
              <a:t>При вторичном гипотиреозе, обусловленном заболеванием гипофиза, секреторная реакция на </a:t>
            </a:r>
            <a:r>
              <a:rPr lang="ru-RU" sz="3200" dirty="0" err="1"/>
              <a:t>тиролиберин</a:t>
            </a:r>
            <a:r>
              <a:rPr lang="ru-RU" sz="3200" dirty="0"/>
              <a:t> отсутствует или сильно снижена. Если прирост концентрации ТТГ после стимуляции </a:t>
            </a:r>
            <a:r>
              <a:rPr lang="ru-RU" sz="3200" dirty="0" err="1"/>
              <a:t>тиролиберином</a:t>
            </a:r>
            <a:r>
              <a:rPr lang="ru-RU" sz="3200" dirty="0"/>
              <a:t> нормальный, но уровень ТТГ достигает максимума не через 30 мин, а через 60 мин и более, можно заподозрить вторичный гипотиреоз гипоталамической природы. </a:t>
            </a:r>
          </a:p>
        </p:txBody>
      </p:sp>
    </p:spTree>
    <p:extLst>
      <p:ext uri="{BB962C8B-B14F-4D97-AF65-F5344CB8AC3E}">
        <p14:creationId xmlns:p14="http://schemas.microsoft.com/office/powerpoint/2010/main" val="421379955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3452" y="1395663"/>
            <a:ext cx="11261557" cy="4267200"/>
          </a:xfrm>
        </p:spPr>
        <p:style>
          <a:lnRef idx="1">
            <a:schemeClr val="accent3"/>
          </a:lnRef>
          <a:fillRef idx="2">
            <a:schemeClr val="accent3"/>
          </a:fillRef>
          <a:effectRef idx="1">
            <a:schemeClr val="accent3"/>
          </a:effectRef>
          <a:fontRef idx="minor">
            <a:schemeClr val="dk1"/>
          </a:fontRef>
        </p:style>
        <p:txBody>
          <a:bodyPr anchor="ctr">
            <a:normAutofit/>
          </a:bodyPr>
          <a:lstStyle/>
          <a:p>
            <a:pPr algn="ctr"/>
            <a:r>
              <a:rPr lang="ru-RU" sz="2800" dirty="0"/>
              <a:t>Главные критерии диагноза вторичного гипотиреоза: </a:t>
            </a:r>
            <a:endParaRPr lang="ru-RU" sz="2800" dirty="0" smtClean="0"/>
          </a:p>
          <a:p>
            <a:pPr algn="ctr"/>
            <a:r>
              <a:rPr lang="ru-RU" sz="2800" dirty="0" smtClean="0"/>
              <a:t>а</a:t>
            </a:r>
            <a:r>
              <a:rPr lang="ru-RU" sz="2800" dirty="0"/>
              <a:t>. Общий T4 на нижней границе нормы или ниже нормы. </a:t>
            </a:r>
            <a:endParaRPr lang="ru-RU" sz="2800" dirty="0" smtClean="0"/>
          </a:p>
          <a:p>
            <a:pPr algn="ctr"/>
            <a:r>
              <a:rPr lang="ru-RU" sz="2800" dirty="0" smtClean="0"/>
              <a:t>б</a:t>
            </a:r>
            <a:r>
              <a:rPr lang="ru-RU" sz="2800" dirty="0"/>
              <a:t>. Заболевание ЦНС. </a:t>
            </a:r>
            <a:endParaRPr lang="ru-RU" sz="2800" dirty="0" smtClean="0"/>
          </a:p>
          <a:p>
            <a:pPr algn="ctr"/>
            <a:r>
              <a:rPr lang="ru-RU" sz="2800" dirty="0" smtClean="0"/>
              <a:t>в</a:t>
            </a:r>
            <a:r>
              <a:rPr lang="ru-RU" sz="2800" dirty="0"/>
              <a:t>. Клинические признаки гипотиреоза. </a:t>
            </a:r>
            <a:endParaRPr lang="ru-RU" sz="2800" dirty="0" smtClean="0"/>
          </a:p>
          <a:p>
            <a:pPr algn="ctr"/>
            <a:r>
              <a:rPr lang="ru-RU" sz="2800" dirty="0" smtClean="0"/>
              <a:t>г</a:t>
            </a:r>
            <a:r>
              <a:rPr lang="ru-RU" sz="2800" dirty="0"/>
              <a:t>. Низкий базальный уровень ТТГ.</a:t>
            </a:r>
          </a:p>
        </p:txBody>
      </p:sp>
    </p:spTree>
    <p:extLst>
      <p:ext uri="{BB962C8B-B14F-4D97-AF65-F5344CB8AC3E}">
        <p14:creationId xmlns:p14="http://schemas.microsoft.com/office/powerpoint/2010/main" val="280825195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715406"/>
          </a:xfrm>
        </p:spPr>
        <p:style>
          <a:lnRef idx="1">
            <a:schemeClr val="accent5"/>
          </a:lnRef>
          <a:fillRef idx="2">
            <a:schemeClr val="accent5"/>
          </a:fillRef>
          <a:effectRef idx="1">
            <a:schemeClr val="accent5"/>
          </a:effectRef>
          <a:fontRef idx="minor">
            <a:schemeClr val="dk1"/>
          </a:fontRef>
        </p:style>
        <p:txBody>
          <a:bodyPr/>
          <a:lstStyle/>
          <a:p>
            <a:pPr algn="ctr"/>
            <a:r>
              <a:rPr lang="ru-RU" dirty="0"/>
              <a:t> Лечение </a:t>
            </a:r>
          </a:p>
        </p:txBody>
      </p:sp>
      <p:sp>
        <p:nvSpPr>
          <p:cNvPr id="3" name="Объект 2"/>
          <p:cNvSpPr>
            <a:spLocks noGrp="1"/>
          </p:cNvSpPr>
          <p:nvPr>
            <p:ph idx="1"/>
          </p:nvPr>
        </p:nvSpPr>
        <p:spPr>
          <a:xfrm>
            <a:off x="505326" y="1235242"/>
            <a:ext cx="11261557" cy="5165558"/>
          </a:xfrm>
        </p:spPr>
        <p:style>
          <a:lnRef idx="1">
            <a:schemeClr val="accent3"/>
          </a:lnRef>
          <a:fillRef idx="2">
            <a:schemeClr val="accent3"/>
          </a:fillRef>
          <a:effectRef idx="1">
            <a:schemeClr val="accent3"/>
          </a:effectRef>
          <a:fontRef idx="minor">
            <a:schemeClr val="dk1"/>
          </a:fontRef>
        </p:style>
        <p:txBody>
          <a:bodyPr anchor="ctr">
            <a:normAutofit/>
          </a:bodyPr>
          <a:lstStyle/>
          <a:p>
            <a:pPr marL="0" indent="0" algn="ctr">
              <a:buNone/>
            </a:pPr>
            <a:r>
              <a:rPr lang="ru-RU" dirty="0" smtClean="0"/>
              <a:t>Лекарственные </a:t>
            </a:r>
            <a:r>
              <a:rPr lang="ru-RU" dirty="0"/>
              <a:t>средства </a:t>
            </a:r>
            <a:endParaRPr lang="ru-RU" dirty="0" smtClean="0"/>
          </a:p>
          <a:p>
            <a:r>
              <a:rPr lang="ru-RU" dirty="0" smtClean="0"/>
              <a:t>1</a:t>
            </a:r>
            <a:r>
              <a:rPr lang="ru-RU" dirty="0"/>
              <a:t>. </a:t>
            </a:r>
            <a:r>
              <a:rPr lang="ru-RU" dirty="0" err="1"/>
              <a:t>Левотироксин</a:t>
            </a:r>
            <a:r>
              <a:rPr lang="ru-RU" dirty="0"/>
              <a:t>. Это синтетический T4 (натриевая соль тироксина). </a:t>
            </a:r>
            <a:r>
              <a:rPr lang="ru-RU" dirty="0" err="1"/>
              <a:t>Левотироксин</a:t>
            </a:r>
            <a:r>
              <a:rPr lang="ru-RU" dirty="0"/>
              <a:t> — средство выбора для заместительной гормонотерапии. Препарат обеспечивает стабильные уровни не только T4, но и T3. В ЖКТ всасывается примерно 70% </a:t>
            </a:r>
            <a:r>
              <a:rPr lang="ru-RU" dirty="0" err="1"/>
              <a:t>левотироксина</a:t>
            </a:r>
            <a:r>
              <a:rPr lang="ru-RU" dirty="0"/>
              <a:t>. </a:t>
            </a:r>
            <a:endParaRPr lang="ru-RU" dirty="0" smtClean="0"/>
          </a:p>
          <a:p>
            <a:r>
              <a:rPr lang="ru-RU" dirty="0" smtClean="0"/>
              <a:t>2</a:t>
            </a:r>
            <a:r>
              <a:rPr lang="ru-RU" dirty="0"/>
              <a:t>. </a:t>
            </a:r>
            <a:r>
              <a:rPr lang="ru-RU" dirty="0" err="1"/>
              <a:t>Тироид</a:t>
            </a:r>
            <a:r>
              <a:rPr lang="ru-RU" dirty="0"/>
              <a:t>. Это экстракт из </a:t>
            </a:r>
            <a:r>
              <a:rPr lang="ru-RU" dirty="0" err="1"/>
              <a:t>лиофилизированных</a:t>
            </a:r>
            <a:r>
              <a:rPr lang="ru-RU" dirty="0"/>
              <a:t> щитовидных желез свиней и крупного рогатого скота, стандартизованный по содержанию йода. Некоторые производители определяют также содержание </a:t>
            </a:r>
            <a:r>
              <a:rPr lang="ru-RU" dirty="0" err="1"/>
              <a:t>тиреоидных</a:t>
            </a:r>
            <a:r>
              <a:rPr lang="ru-RU" dirty="0"/>
              <a:t> гормонов в препарате. Соотношение T4/T3 в </a:t>
            </a:r>
            <a:r>
              <a:rPr lang="ru-RU" dirty="0" err="1"/>
              <a:t>тироиде</a:t>
            </a:r>
            <a:r>
              <a:rPr lang="ru-RU" dirty="0"/>
              <a:t> примерно 4:1. Через 4—8 ч после приема </a:t>
            </a:r>
            <a:r>
              <a:rPr lang="ru-RU" dirty="0" err="1"/>
              <a:t>тироида</a:t>
            </a:r>
            <a:r>
              <a:rPr lang="ru-RU" dirty="0"/>
              <a:t> уровень T3 в сыворотке может превышать норму. По физиологической активности </a:t>
            </a:r>
            <a:r>
              <a:rPr lang="ru-RU" dirty="0" err="1"/>
              <a:t>тироид</a:t>
            </a:r>
            <a:r>
              <a:rPr lang="ru-RU" dirty="0"/>
              <a:t> в 1000 раз слабее </a:t>
            </a:r>
            <a:r>
              <a:rPr lang="ru-RU" dirty="0" err="1"/>
              <a:t>левотироксина</a:t>
            </a:r>
            <a:r>
              <a:rPr lang="ru-RU" dirty="0"/>
              <a:t> (1 мг </a:t>
            </a:r>
            <a:r>
              <a:rPr lang="ru-RU" dirty="0" err="1"/>
              <a:t>тироида</a:t>
            </a:r>
            <a:r>
              <a:rPr lang="ru-RU" dirty="0"/>
              <a:t> соответствует 1 мкг </a:t>
            </a:r>
            <a:r>
              <a:rPr lang="ru-RU" dirty="0" err="1"/>
              <a:t>левотироксина</a:t>
            </a:r>
            <a:r>
              <a:rPr lang="ru-RU" dirty="0"/>
              <a:t>). </a:t>
            </a:r>
            <a:endParaRPr lang="ru-RU" dirty="0" smtClean="0"/>
          </a:p>
          <a:p>
            <a:pPr marL="0" indent="0">
              <a:buNone/>
            </a:pPr>
            <a:endParaRPr lang="ru-RU" dirty="0"/>
          </a:p>
        </p:txBody>
      </p:sp>
    </p:spTree>
    <p:extLst>
      <p:ext uri="{BB962C8B-B14F-4D97-AF65-F5344CB8AC3E}">
        <p14:creationId xmlns:p14="http://schemas.microsoft.com/office/powerpoint/2010/main" val="5991349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779574"/>
          </a:xfrm>
        </p:spPr>
        <p:style>
          <a:lnRef idx="1">
            <a:schemeClr val="accent3"/>
          </a:lnRef>
          <a:fillRef idx="2">
            <a:schemeClr val="accent3"/>
          </a:fillRef>
          <a:effectRef idx="1">
            <a:schemeClr val="accent3"/>
          </a:effectRef>
          <a:fontRef idx="minor">
            <a:schemeClr val="dk1"/>
          </a:fontRef>
        </p:style>
        <p:txBody>
          <a:bodyPr/>
          <a:lstStyle/>
          <a:p>
            <a:pPr algn="ctr"/>
            <a:r>
              <a:rPr lang="ru-RU" dirty="0" smtClean="0"/>
              <a:t>Лечение</a:t>
            </a:r>
            <a:endParaRPr lang="ru-RU" dirty="0"/>
          </a:p>
        </p:txBody>
      </p:sp>
      <p:sp>
        <p:nvSpPr>
          <p:cNvPr id="3" name="Объект 2"/>
          <p:cNvSpPr>
            <a:spLocks noGrp="1"/>
          </p:cNvSpPr>
          <p:nvPr>
            <p:ph idx="1"/>
          </p:nvPr>
        </p:nvSpPr>
        <p:spPr>
          <a:xfrm>
            <a:off x="505326" y="1588168"/>
            <a:ext cx="11261557" cy="4812632"/>
          </a:xfrm>
        </p:spPr>
        <p:style>
          <a:lnRef idx="1">
            <a:schemeClr val="accent4"/>
          </a:lnRef>
          <a:fillRef idx="2">
            <a:schemeClr val="accent4"/>
          </a:fillRef>
          <a:effectRef idx="1">
            <a:schemeClr val="accent4"/>
          </a:effectRef>
          <a:fontRef idx="minor">
            <a:schemeClr val="dk1"/>
          </a:fontRef>
        </p:style>
        <p:txBody>
          <a:bodyPr anchor="ctr">
            <a:normAutofit/>
          </a:bodyPr>
          <a:lstStyle/>
          <a:p>
            <a:pPr algn="just"/>
            <a:r>
              <a:rPr lang="ru-RU" sz="2000" dirty="0"/>
              <a:t>3. </a:t>
            </a:r>
            <a:r>
              <a:rPr lang="ru-RU" sz="2000" dirty="0" err="1"/>
              <a:t>Лиотиронин</a:t>
            </a:r>
            <a:r>
              <a:rPr lang="ru-RU" sz="2000" dirty="0"/>
              <a:t>. Это синтетический T3 (</a:t>
            </a:r>
            <a:r>
              <a:rPr lang="ru-RU" sz="2000" dirty="0" err="1"/>
              <a:t>трийодтиронина</a:t>
            </a:r>
            <a:r>
              <a:rPr lang="ru-RU" sz="2000" dirty="0"/>
              <a:t> гидрохлорид). </a:t>
            </a:r>
            <a:r>
              <a:rPr lang="ru-RU" sz="2000" dirty="0" err="1"/>
              <a:t>Лиотиронин</a:t>
            </a:r>
            <a:r>
              <a:rPr lang="ru-RU" sz="2000" dirty="0"/>
              <a:t> обычно не применяют для длительной терапии. Его используют для кратковременного лечения, в случаях, когда требуется быстро отменить лечение на короткий срок, а также с диагностическими целями. В ЖКТ всасывается примерно 90% </a:t>
            </a:r>
            <a:r>
              <a:rPr lang="ru-RU" sz="2000" dirty="0" err="1"/>
              <a:t>лиотиронина</a:t>
            </a:r>
            <a:r>
              <a:rPr lang="ru-RU" sz="2000" dirty="0"/>
              <a:t>. Через 2—4 ч после приема уровень общего T3 в сыворотке сильно повышается, а на протяжении последующих 20 ч постепенно уменьшается. </a:t>
            </a:r>
          </a:p>
          <a:p>
            <a:pPr algn="just"/>
            <a:r>
              <a:rPr lang="ru-RU" sz="2000" dirty="0"/>
              <a:t>4. Комбинированные препараты </a:t>
            </a:r>
            <a:r>
              <a:rPr lang="ru-RU" sz="2000" dirty="0" err="1"/>
              <a:t>тиреоидных</a:t>
            </a:r>
            <a:r>
              <a:rPr lang="ru-RU" sz="2000" dirty="0"/>
              <a:t> гормонов (</a:t>
            </a:r>
            <a:r>
              <a:rPr lang="ru-RU" sz="2000" dirty="0" err="1"/>
              <a:t>лиотрикс</a:t>
            </a:r>
            <a:r>
              <a:rPr lang="ru-RU" sz="2000" dirty="0"/>
              <a:t>) были созданы до того, как выяснилось, что T4 на периферии превращается в T3. Они содержат синтетические T4 и T3 в соотношении 4:1 и выпускаются в различных дозировках. В последнее время применяются редко.</a:t>
            </a:r>
          </a:p>
        </p:txBody>
      </p:sp>
    </p:spTree>
    <p:extLst>
      <p:ext uri="{BB962C8B-B14F-4D97-AF65-F5344CB8AC3E}">
        <p14:creationId xmlns:p14="http://schemas.microsoft.com/office/powerpoint/2010/main" val="16207173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651237"/>
          </a:xfrm>
        </p:spPr>
        <p:style>
          <a:lnRef idx="1">
            <a:schemeClr val="accent2"/>
          </a:lnRef>
          <a:fillRef idx="2">
            <a:schemeClr val="accent2"/>
          </a:fillRef>
          <a:effectRef idx="1">
            <a:schemeClr val="accent2"/>
          </a:effectRef>
          <a:fontRef idx="minor">
            <a:schemeClr val="dk1"/>
          </a:fontRef>
        </p:style>
        <p:txBody>
          <a:bodyPr/>
          <a:lstStyle/>
          <a:p>
            <a:pPr algn="ctr"/>
            <a:r>
              <a:rPr lang="ru-RU" dirty="0"/>
              <a:t>Тиреотоксикоз</a:t>
            </a:r>
          </a:p>
        </p:txBody>
      </p:sp>
      <p:sp>
        <p:nvSpPr>
          <p:cNvPr id="3" name="Объект 2"/>
          <p:cNvSpPr>
            <a:spLocks noGrp="1"/>
          </p:cNvSpPr>
          <p:nvPr>
            <p:ph idx="1"/>
          </p:nvPr>
        </p:nvSpPr>
        <p:spPr>
          <a:xfrm>
            <a:off x="505326" y="1588168"/>
            <a:ext cx="11261557" cy="4812632"/>
          </a:xfrm>
        </p:spPr>
        <p:style>
          <a:lnRef idx="1">
            <a:schemeClr val="accent3"/>
          </a:lnRef>
          <a:fillRef idx="2">
            <a:schemeClr val="accent3"/>
          </a:fillRef>
          <a:effectRef idx="1">
            <a:schemeClr val="accent3"/>
          </a:effectRef>
          <a:fontRef idx="minor">
            <a:schemeClr val="dk1"/>
          </a:fontRef>
        </p:style>
        <p:txBody>
          <a:bodyPr/>
          <a:lstStyle/>
          <a:p>
            <a:pPr marL="0" indent="0" algn="ctr">
              <a:buNone/>
            </a:pPr>
            <a:r>
              <a:rPr lang="ru-RU" b="1" dirty="0"/>
              <a:t>Диагностика </a:t>
            </a:r>
            <a:r>
              <a:rPr lang="ru-RU" b="1" dirty="0" smtClean="0"/>
              <a:t>тиреотоксикоза</a:t>
            </a:r>
          </a:p>
          <a:p>
            <a:pPr marL="0" indent="0" algn="just">
              <a:buNone/>
            </a:pPr>
            <a:r>
              <a:rPr lang="ru-RU" dirty="0"/>
              <a:t>Оценка функции щитовидной </a:t>
            </a:r>
            <a:r>
              <a:rPr lang="ru-RU" dirty="0" smtClean="0"/>
              <a:t>железы</a:t>
            </a:r>
          </a:p>
          <a:p>
            <a:pPr algn="just">
              <a:buAutoNum type="arabicPeriod"/>
            </a:pPr>
            <a:r>
              <a:rPr lang="ru-RU" dirty="0" smtClean="0"/>
              <a:t>Общий </a:t>
            </a:r>
            <a:r>
              <a:rPr lang="ru-RU" dirty="0"/>
              <a:t>T4 и свободный T4 (расчетный свободный T4) повышены почти у всех больных с тиреотоксикозом. </a:t>
            </a:r>
            <a:endParaRPr lang="ru-RU" dirty="0" smtClean="0"/>
          </a:p>
          <a:p>
            <a:pPr algn="just">
              <a:buAutoNum type="arabicPeriod"/>
            </a:pPr>
            <a:r>
              <a:rPr lang="ru-RU" dirty="0" smtClean="0"/>
              <a:t>Общий </a:t>
            </a:r>
            <a:r>
              <a:rPr lang="ru-RU" dirty="0"/>
              <a:t>T3 и свободный T3 (расчетный свободный T3) также повышены. Менее чем у 5% больных повышен только общий T3, тогда как общий T4 остается нормальным; такие состояния называют T3-тиреотоксикозом. </a:t>
            </a:r>
            <a:endParaRPr lang="ru-RU" dirty="0" smtClean="0"/>
          </a:p>
          <a:p>
            <a:pPr algn="just">
              <a:buAutoNum type="arabicPeriod"/>
            </a:pPr>
            <a:r>
              <a:rPr lang="ru-RU" dirty="0" smtClean="0"/>
              <a:t>Базальный </a:t>
            </a:r>
            <a:r>
              <a:rPr lang="ru-RU" dirty="0"/>
              <a:t>уровень ТТГ сильно снижен, либо ТТГ не определяется. Проба с </a:t>
            </a:r>
            <a:r>
              <a:rPr lang="ru-RU" dirty="0" err="1"/>
              <a:t>тиролиберином</a:t>
            </a:r>
            <a:r>
              <a:rPr lang="ru-RU" dirty="0"/>
              <a:t> необязательна. Базальный уровень ТТГ снижен у 2% пожилых людей </a:t>
            </a:r>
            <a:r>
              <a:rPr lang="ru-RU" dirty="0" smtClean="0"/>
              <a:t> </a:t>
            </a:r>
            <a:r>
              <a:rPr lang="ru-RU" dirty="0"/>
              <a:t>с </a:t>
            </a:r>
            <a:r>
              <a:rPr lang="ru-RU" dirty="0" err="1"/>
              <a:t>эутиреозом</a:t>
            </a:r>
            <a:r>
              <a:rPr lang="ru-RU" dirty="0"/>
              <a:t>. Нормальный или увеличенный базальный уровень ТТГ на фоне повышенных уровней общего T4 или общего T3 указывает на тиреотоксикоз, вызванный избытком </a:t>
            </a:r>
            <a:r>
              <a:rPr lang="ru-RU" dirty="0" smtClean="0"/>
              <a:t>ТТГ. </a:t>
            </a:r>
          </a:p>
          <a:p>
            <a:pPr algn="just">
              <a:buAutoNum type="arabicPeriod"/>
            </a:pPr>
            <a:r>
              <a:rPr lang="ru-RU" dirty="0" smtClean="0"/>
              <a:t>Поглощение </a:t>
            </a:r>
            <a:r>
              <a:rPr lang="ru-RU" dirty="0"/>
              <a:t>радиоактивного йода (123I или 131I) щитовидной железой за 4, 6 или 24 ч у больных с усиленной секрецией </a:t>
            </a:r>
            <a:r>
              <a:rPr lang="ru-RU" dirty="0" err="1"/>
              <a:t>тиреоидных</a:t>
            </a:r>
            <a:r>
              <a:rPr lang="ru-RU" dirty="0"/>
              <a:t> гормонов увеличено, а в тех случаях, когда гормоны пассивно поступают из ткани железы в кровь (подострый </a:t>
            </a:r>
            <a:r>
              <a:rPr lang="ru-RU" dirty="0" err="1"/>
              <a:t>тиреоидит</a:t>
            </a:r>
            <a:r>
              <a:rPr lang="ru-RU" dirty="0"/>
              <a:t>), — снижено.</a:t>
            </a:r>
            <a:endParaRPr lang="ru-RU" b="1" dirty="0"/>
          </a:p>
        </p:txBody>
      </p:sp>
    </p:spTree>
    <p:extLst>
      <p:ext uri="{BB962C8B-B14F-4D97-AF65-F5344CB8AC3E}">
        <p14:creationId xmlns:p14="http://schemas.microsoft.com/office/powerpoint/2010/main" val="286422274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683322"/>
          </a:xfrm>
        </p:spPr>
        <p:style>
          <a:lnRef idx="1">
            <a:schemeClr val="accent3"/>
          </a:lnRef>
          <a:fillRef idx="2">
            <a:schemeClr val="accent3"/>
          </a:fillRef>
          <a:effectRef idx="1">
            <a:schemeClr val="accent3"/>
          </a:effectRef>
          <a:fontRef idx="minor">
            <a:schemeClr val="dk1"/>
          </a:fontRef>
        </p:style>
        <p:txBody>
          <a:bodyPr/>
          <a:lstStyle/>
          <a:p>
            <a:pPr algn="ctr"/>
            <a:r>
              <a:rPr lang="ru-RU" dirty="0" smtClean="0"/>
              <a:t>Установление </a:t>
            </a:r>
            <a:r>
              <a:rPr lang="ru-RU" dirty="0"/>
              <a:t>причины тиреотоксикоза</a:t>
            </a:r>
          </a:p>
        </p:txBody>
      </p:sp>
      <p:sp>
        <p:nvSpPr>
          <p:cNvPr id="3" name="Объект 2"/>
          <p:cNvSpPr>
            <a:spLocks noGrp="1"/>
          </p:cNvSpPr>
          <p:nvPr>
            <p:ph idx="1"/>
          </p:nvPr>
        </p:nvSpPr>
        <p:spPr>
          <a:xfrm>
            <a:off x="505326" y="1283368"/>
            <a:ext cx="11261557" cy="5117432"/>
          </a:xfrm>
        </p:spPr>
        <p:style>
          <a:lnRef idx="1">
            <a:schemeClr val="accent6"/>
          </a:lnRef>
          <a:fillRef idx="2">
            <a:schemeClr val="accent6"/>
          </a:fillRef>
          <a:effectRef idx="1">
            <a:schemeClr val="accent6"/>
          </a:effectRef>
          <a:fontRef idx="minor">
            <a:schemeClr val="dk1"/>
          </a:fontRef>
        </p:style>
        <p:txBody>
          <a:bodyPr/>
          <a:lstStyle/>
          <a:p>
            <a:pPr algn="just">
              <a:buAutoNum type="arabicPeriod"/>
            </a:pPr>
            <a:r>
              <a:rPr lang="ru-RU" dirty="0" err="1" smtClean="0"/>
              <a:t>Тиреостимулирующие</a:t>
            </a:r>
            <a:r>
              <a:rPr lang="ru-RU" dirty="0" smtClean="0"/>
              <a:t> </a:t>
            </a:r>
            <a:r>
              <a:rPr lang="ru-RU" dirty="0" err="1"/>
              <a:t>аутоантитела</a:t>
            </a:r>
            <a:r>
              <a:rPr lang="ru-RU" dirty="0"/>
              <a:t> — маркеры диффузного токсического зоба. Выпускаются наборы для определения этих </a:t>
            </a:r>
            <a:r>
              <a:rPr lang="ru-RU" dirty="0" err="1"/>
              <a:t>аутоантител</a:t>
            </a:r>
            <a:r>
              <a:rPr lang="ru-RU" dirty="0"/>
              <a:t> методом ИФА. </a:t>
            </a:r>
            <a:endParaRPr lang="ru-RU" dirty="0" smtClean="0"/>
          </a:p>
          <a:p>
            <a:pPr algn="just">
              <a:buAutoNum type="arabicPeriod"/>
            </a:pPr>
            <a:r>
              <a:rPr lang="ru-RU" dirty="0" smtClean="0"/>
              <a:t>2</a:t>
            </a:r>
            <a:r>
              <a:rPr lang="ru-RU" dirty="0"/>
              <a:t>. Все </a:t>
            </a:r>
            <a:r>
              <a:rPr lang="ru-RU" dirty="0" err="1"/>
              <a:t>аутоантитела</a:t>
            </a:r>
            <a:r>
              <a:rPr lang="ru-RU" dirty="0"/>
              <a:t> к рецепторам ТТГ (включая </a:t>
            </a:r>
            <a:r>
              <a:rPr lang="ru-RU" dirty="0" err="1"/>
              <a:t>тиреостимулирующие</a:t>
            </a:r>
            <a:r>
              <a:rPr lang="ru-RU" dirty="0"/>
              <a:t> и </a:t>
            </a:r>
            <a:r>
              <a:rPr lang="ru-RU" dirty="0" err="1"/>
              <a:t>тиреоблокирующие</a:t>
            </a:r>
            <a:r>
              <a:rPr lang="ru-RU" dirty="0"/>
              <a:t> </a:t>
            </a:r>
            <a:r>
              <a:rPr lang="ru-RU" dirty="0" err="1"/>
              <a:t>аутоантитела</a:t>
            </a:r>
            <a:r>
              <a:rPr lang="ru-RU" dirty="0"/>
              <a:t>) определяют, измеряя связывание </a:t>
            </a:r>
            <a:r>
              <a:rPr lang="ru-RU" dirty="0" err="1"/>
              <a:t>IgG</a:t>
            </a:r>
            <a:r>
              <a:rPr lang="ru-RU" dirty="0"/>
              <a:t> из сыворотки больных с рецепторами ТТГ. Эти </a:t>
            </a:r>
            <a:r>
              <a:rPr lang="ru-RU" dirty="0" err="1"/>
              <a:t>аутоантитела</a:t>
            </a:r>
            <a:r>
              <a:rPr lang="ru-RU" dirty="0"/>
              <a:t> выявляются примерно у 75% больных с диффузным токсическим зобом. Проба на все </a:t>
            </a:r>
            <a:r>
              <a:rPr lang="ru-RU" dirty="0" err="1"/>
              <a:t>аутоантитела</a:t>
            </a:r>
            <a:r>
              <a:rPr lang="ru-RU" dirty="0"/>
              <a:t> к рецепторам ТТГ проще и дешевле, чем проба на </a:t>
            </a:r>
            <a:r>
              <a:rPr lang="ru-RU" dirty="0" err="1"/>
              <a:t>тиреостимулирующие</a:t>
            </a:r>
            <a:r>
              <a:rPr lang="ru-RU" dirty="0"/>
              <a:t> </a:t>
            </a:r>
            <a:r>
              <a:rPr lang="ru-RU" dirty="0" err="1"/>
              <a:t>аутоантитела</a:t>
            </a:r>
            <a:r>
              <a:rPr lang="ru-RU" dirty="0"/>
              <a:t>. </a:t>
            </a:r>
            <a:endParaRPr lang="ru-RU" dirty="0" smtClean="0"/>
          </a:p>
          <a:p>
            <a:pPr algn="just">
              <a:buAutoNum type="arabicPeriod"/>
            </a:pPr>
            <a:r>
              <a:rPr lang="ru-RU" dirty="0" smtClean="0"/>
              <a:t>3</a:t>
            </a:r>
            <a:r>
              <a:rPr lang="ru-RU" dirty="0"/>
              <a:t>. Антитела к </a:t>
            </a:r>
            <a:r>
              <a:rPr lang="ru-RU" dirty="0" err="1"/>
              <a:t>микросомальным</a:t>
            </a:r>
            <a:r>
              <a:rPr lang="ru-RU" dirty="0"/>
              <a:t> антигенам и к </a:t>
            </a:r>
            <a:r>
              <a:rPr lang="ru-RU" dirty="0" err="1"/>
              <a:t>йодидпероксидазе</a:t>
            </a:r>
            <a:r>
              <a:rPr lang="ru-RU" dirty="0"/>
              <a:t> специфичны для диффузного токсического зоба (а также для хронического </a:t>
            </a:r>
            <a:r>
              <a:rPr lang="ru-RU" dirty="0" err="1"/>
              <a:t>лимфоцитарного</a:t>
            </a:r>
            <a:r>
              <a:rPr lang="ru-RU" dirty="0"/>
              <a:t> </a:t>
            </a:r>
            <a:r>
              <a:rPr lang="ru-RU" dirty="0" err="1"/>
              <a:t>тиреоидита</a:t>
            </a:r>
            <a:r>
              <a:rPr lang="ru-RU" dirty="0"/>
              <a:t>), поэтому их определение помогает отличить диффузный токсический зоб от других причин тиреотоксикоза. </a:t>
            </a:r>
            <a:endParaRPr lang="ru-RU" dirty="0" smtClean="0"/>
          </a:p>
          <a:p>
            <a:pPr algn="just">
              <a:buAutoNum type="arabicPeriod"/>
            </a:pPr>
            <a:r>
              <a:rPr lang="ru-RU" dirty="0" smtClean="0"/>
              <a:t>4</a:t>
            </a:r>
            <a:r>
              <a:rPr lang="ru-RU" dirty="0"/>
              <a:t>. </a:t>
            </a:r>
            <a:r>
              <a:rPr lang="ru-RU" dirty="0" err="1"/>
              <a:t>Сцинтиграфию</a:t>
            </a:r>
            <a:r>
              <a:rPr lang="ru-RU" dirty="0"/>
              <a:t> щитовидной железы проводят у больных с тиреотоксикозом и узловым зобом, чтобы выяснить: а. Имеется ли автономный </a:t>
            </a:r>
            <a:r>
              <a:rPr lang="ru-RU" dirty="0" err="1"/>
              <a:t>гиперфункционирующий</a:t>
            </a:r>
            <a:r>
              <a:rPr lang="ru-RU" dirty="0"/>
              <a:t> узел, который накапливает весь радиоактивный йод и подавляет функцию нормальной </a:t>
            </a:r>
            <a:r>
              <a:rPr lang="ru-RU" dirty="0" err="1"/>
              <a:t>тиреоидной</a:t>
            </a:r>
            <a:r>
              <a:rPr lang="ru-RU" dirty="0"/>
              <a:t> ткани. б. Имеются ли множественные узлы, накапливающие йод. в. Являются ли пальпируемые узлы холодными (</a:t>
            </a:r>
            <a:r>
              <a:rPr lang="ru-RU" dirty="0" err="1"/>
              <a:t>гиперфункционирующая</a:t>
            </a:r>
            <a:r>
              <a:rPr lang="ru-RU" dirty="0"/>
              <a:t> ткань располагается между узлами).</a:t>
            </a:r>
          </a:p>
        </p:txBody>
      </p:sp>
    </p:spTree>
    <p:extLst>
      <p:ext uri="{BB962C8B-B14F-4D97-AF65-F5344CB8AC3E}">
        <p14:creationId xmlns:p14="http://schemas.microsoft.com/office/powerpoint/2010/main" val="57918653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683322"/>
          </a:xfrm>
        </p:spPr>
        <p:style>
          <a:lnRef idx="1">
            <a:schemeClr val="accent2"/>
          </a:lnRef>
          <a:fillRef idx="3">
            <a:schemeClr val="accent2"/>
          </a:fillRef>
          <a:effectRef idx="2">
            <a:schemeClr val="accent2"/>
          </a:effectRef>
          <a:fontRef idx="minor">
            <a:schemeClr val="lt1"/>
          </a:fontRef>
        </p:style>
        <p:txBody>
          <a:bodyPr>
            <a:noAutofit/>
          </a:bodyPr>
          <a:lstStyle/>
          <a:p>
            <a:pPr algn="ctr"/>
            <a:r>
              <a:rPr lang="ru-RU" sz="2000" dirty="0">
                <a:solidFill>
                  <a:schemeClr val="tx1"/>
                </a:solidFill>
              </a:rPr>
              <a:t>Дифференциальная диагностика заболеваний, сопровождающихся тиреотоксикозом</a:t>
            </a:r>
          </a:p>
        </p:txBody>
      </p:sp>
      <p:sp>
        <p:nvSpPr>
          <p:cNvPr id="3" name="Объект 2"/>
          <p:cNvSpPr>
            <a:spLocks noGrp="1"/>
          </p:cNvSpPr>
          <p:nvPr>
            <p:ph idx="1"/>
          </p:nvPr>
        </p:nvSpPr>
        <p:spPr>
          <a:xfrm>
            <a:off x="505326" y="1363579"/>
            <a:ext cx="11261557" cy="5037221"/>
          </a:xfrm>
        </p:spPr>
        <p:style>
          <a:lnRef idx="2">
            <a:schemeClr val="accent3">
              <a:shade val="50000"/>
            </a:schemeClr>
          </a:lnRef>
          <a:fillRef idx="1">
            <a:schemeClr val="accent3"/>
          </a:fillRef>
          <a:effectRef idx="0">
            <a:schemeClr val="accent3"/>
          </a:effectRef>
          <a:fontRef idx="minor">
            <a:schemeClr val="lt1"/>
          </a:fontRef>
        </p:style>
        <p:txBody>
          <a:bodyPr/>
          <a:lstStyle/>
          <a:p>
            <a:pPr marL="0" indent="0" algn="just">
              <a:buNone/>
            </a:pPr>
            <a:r>
              <a:rPr lang="ru-RU" dirty="0"/>
              <a:t>Подострый гранулематозный </a:t>
            </a:r>
            <a:r>
              <a:rPr lang="ru-RU" dirty="0" err="1" smtClean="0"/>
              <a:t>тиреоидит</a:t>
            </a:r>
            <a:r>
              <a:rPr lang="ru-RU" dirty="0" smtClean="0"/>
              <a:t>. </a:t>
            </a:r>
          </a:p>
          <a:p>
            <a:pPr marL="0" indent="0" algn="just">
              <a:buNone/>
            </a:pPr>
            <a:r>
              <a:rPr lang="ru-RU" dirty="0" smtClean="0"/>
              <a:t>Это </a:t>
            </a:r>
            <a:r>
              <a:rPr lang="ru-RU" dirty="0"/>
              <a:t>редкое заболевание вирусной этиологии. Симптомы: недомогание, лихорадка, боль в области щитовидной железы. Боль </a:t>
            </a:r>
            <a:r>
              <a:rPr lang="ru-RU" dirty="0" err="1"/>
              <a:t>иррадиирует</a:t>
            </a:r>
            <a:r>
              <a:rPr lang="ru-RU" dirty="0"/>
              <a:t> в уши, при глотании или поворотах головы усиливается. Щитовидная железа при пальпации чрезвычайно болезненная, очень плотная, узловатая. Воспалительный процесс обычно начинается в одной из долей щитовидной железы и постепенно захватывает другую долю. СОЭ повышена, </a:t>
            </a:r>
            <a:r>
              <a:rPr lang="ru-RU" dirty="0" err="1"/>
              <a:t>антитиреоидные</a:t>
            </a:r>
            <a:r>
              <a:rPr lang="ru-RU" dirty="0"/>
              <a:t> </a:t>
            </a:r>
            <a:r>
              <a:rPr lang="ru-RU" dirty="0" err="1"/>
              <a:t>аутоантитела</a:t>
            </a:r>
            <a:r>
              <a:rPr lang="ru-RU" dirty="0"/>
              <a:t>, как правило, не выявляются, поглощение радиоактивного йода щитовидной железой резко снижено. Начальная (тиреотоксическая) стадия длится несколько недель. На этой стадии может иметь </a:t>
            </a:r>
            <a:r>
              <a:rPr lang="ru-RU" dirty="0" smtClean="0"/>
              <a:t>место </a:t>
            </a:r>
            <a:r>
              <a:rPr lang="ru-RU" dirty="0"/>
              <a:t>тиреотоксикоз, обусловленный повреждением ткани железы. Вторая (</a:t>
            </a:r>
            <a:r>
              <a:rPr lang="ru-RU" dirty="0" err="1"/>
              <a:t>гипотиреоидная</a:t>
            </a:r>
            <a:r>
              <a:rPr lang="ru-RU" dirty="0"/>
              <a:t>) стадия также продолжается несколько недель; затем наступает выздоровление. Поскольку тиреотоксическая стадия непродолжительна, </a:t>
            </a:r>
            <a:r>
              <a:rPr lang="ru-RU" dirty="0" err="1"/>
              <a:t>антитиреоидные</a:t>
            </a:r>
            <a:r>
              <a:rPr lang="ru-RU" dirty="0"/>
              <a:t> средства обычно не применяют. При тахикардии можно использовать </a:t>
            </a:r>
            <a:r>
              <a:rPr lang="ru-RU" dirty="0" err="1"/>
              <a:t>пропранолол</a:t>
            </a:r>
            <a:r>
              <a:rPr lang="ru-RU" dirty="0"/>
              <a:t>. Боль и неприятные ощущения в области щитовидной железы часто удается устранить аспирином. Если через несколько дней состояние больного не улучшается, назначают </a:t>
            </a:r>
            <a:r>
              <a:rPr lang="ru-RU" dirty="0" err="1"/>
              <a:t>преднизон</a:t>
            </a:r>
            <a:r>
              <a:rPr lang="ru-RU" dirty="0"/>
              <a:t> внутрь по 30—40 мг/</a:t>
            </a:r>
            <a:r>
              <a:rPr lang="ru-RU" dirty="0" err="1"/>
              <a:t>сут</a:t>
            </a:r>
            <a:r>
              <a:rPr lang="ru-RU" dirty="0"/>
              <a:t>. Дозу </a:t>
            </a:r>
            <a:r>
              <a:rPr lang="ru-RU" dirty="0" err="1"/>
              <a:t>преднизона</a:t>
            </a:r>
            <a:r>
              <a:rPr lang="ru-RU" dirty="0"/>
              <a:t> постепенно уменьшают, а на 7—14-е сутки препарат отменяют.</a:t>
            </a:r>
          </a:p>
        </p:txBody>
      </p:sp>
    </p:spTree>
    <p:extLst>
      <p:ext uri="{BB962C8B-B14F-4D97-AF65-F5344CB8AC3E}">
        <p14:creationId xmlns:p14="http://schemas.microsoft.com/office/powerpoint/2010/main" val="324506598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11289"/>
            <a:ext cx="10782717" cy="683322"/>
          </a:xfrm>
        </p:spPr>
        <p:style>
          <a:lnRef idx="1">
            <a:schemeClr val="accent3"/>
          </a:lnRef>
          <a:fillRef idx="2">
            <a:schemeClr val="accent3"/>
          </a:fillRef>
          <a:effectRef idx="1">
            <a:schemeClr val="accent3"/>
          </a:effectRef>
          <a:fontRef idx="minor">
            <a:schemeClr val="dk1"/>
          </a:fontRef>
        </p:style>
        <p:txBody>
          <a:bodyPr/>
          <a:lstStyle/>
          <a:p>
            <a:pPr algn="ctr"/>
            <a:r>
              <a:rPr lang="ru-RU" dirty="0"/>
              <a:t>Хронический </a:t>
            </a:r>
            <a:r>
              <a:rPr lang="ru-RU" dirty="0" err="1"/>
              <a:t>лимфоцитарный</a:t>
            </a:r>
            <a:r>
              <a:rPr lang="ru-RU" dirty="0"/>
              <a:t> </a:t>
            </a:r>
            <a:r>
              <a:rPr lang="ru-RU" dirty="0" err="1" smtClean="0"/>
              <a:t>тиреоидит</a:t>
            </a:r>
            <a:endParaRPr lang="ru-RU" dirty="0"/>
          </a:p>
        </p:txBody>
      </p:sp>
      <p:sp>
        <p:nvSpPr>
          <p:cNvPr id="3" name="Объект 2"/>
          <p:cNvSpPr>
            <a:spLocks noGrp="1"/>
          </p:cNvSpPr>
          <p:nvPr>
            <p:ph idx="1"/>
          </p:nvPr>
        </p:nvSpPr>
        <p:spPr>
          <a:xfrm>
            <a:off x="505326" y="1443789"/>
            <a:ext cx="11261557" cy="4957011"/>
          </a:xfrm>
        </p:spPr>
        <p:style>
          <a:lnRef idx="1">
            <a:schemeClr val="accent4"/>
          </a:lnRef>
          <a:fillRef idx="2">
            <a:schemeClr val="accent4"/>
          </a:fillRef>
          <a:effectRef idx="1">
            <a:schemeClr val="accent4"/>
          </a:effectRef>
          <a:fontRef idx="minor">
            <a:schemeClr val="dk1"/>
          </a:fontRef>
        </p:style>
        <p:txBody>
          <a:bodyPr/>
          <a:lstStyle/>
          <a:p>
            <a:pPr marL="0" indent="0" algn="just">
              <a:buNone/>
            </a:pPr>
            <a:r>
              <a:rPr lang="ru-RU" dirty="0" smtClean="0"/>
              <a:t>При </a:t>
            </a:r>
            <a:r>
              <a:rPr lang="ru-RU" dirty="0"/>
              <a:t>этом заболевании тиреотоксикоз наблюдается очень редко (менее чем в 5% случаев) и, как правило, бывает преходящим. Щитовидная железа может быть совсем не увеличена или очень сильно увеличена, но чаще всего имеется небольшой плотный зоб. При пальпации щитовидная железа безболезненна. Повышение общего T4 обусловлено повреждением ткани железы. Основные дифференциально-диагностические признаки хронического </a:t>
            </a:r>
            <a:r>
              <a:rPr lang="ru-RU" dirty="0" err="1"/>
              <a:t>лимфоцитарного</a:t>
            </a:r>
            <a:r>
              <a:rPr lang="ru-RU" dirty="0"/>
              <a:t> </a:t>
            </a:r>
            <a:r>
              <a:rPr lang="ru-RU" dirty="0" err="1"/>
              <a:t>тиреоидита</a:t>
            </a:r>
            <a:r>
              <a:rPr lang="ru-RU" dirty="0"/>
              <a:t> и диффузного токсического зоба: </a:t>
            </a:r>
            <a:endParaRPr lang="ru-RU" dirty="0" smtClean="0"/>
          </a:p>
          <a:p>
            <a:pPr algn="just">
              <a:buAutoNum type="arabicPeriod"/>
            </a:pPr>
            <a:r>
              <a:rPr lang="ru-RU" dirty="0" smtClean="0"/>
              <a:t>Поглощение </a:t>
            </a:r>
            <a:r>
              <a:rPr lang="ru-RU" dirty="0"/>
              <a:t>радиоактивного йода щитовидной железой при хроническом </a:t>
            </a:r>
            <a:r>
              <a:rPr lang="ru-RU" dirty="0" err="1"/>
              <a:t>лимфоцитарном</a:t>
            </a:r>
            <a:r>
              <a:rPr lang="ru-RU" dirty="0"/>
              <a:t> </a:t>
            </a:r>
            <a:r>
              <a:rPr lang="ru-RU" dirty="0" err="1"/>
              <a:t>тиреоидите</a:t>
            </a:r>
            <a:r>
              <a:rPr lang="ru-RU" dirty="0"/>
              <a:t> понижено, а при диффузном токсическом зобе повышено. </a:t>
            </a:r>
            <a:endParaRPr lang="ru-RU" dirty="0" smtClean="0"/>
          </a:p>
          <a:p>
            <a:pPr algn="just">
              <a:buAutoNum type="arabicPeriod"/>
            </a:pPr>
            <a:r>
              <a:rPr lang="ru-RU" dirty="0" smtClean="0"/>
              <a:t>Отношение </a:t>
            </a:r>
            <a:r>
              <a:rPr lang="ru-RU" dirty="0"/>
              <a:t>T3/T4 при хроническом </a:t>
            </a:r>
            <a:r>
              <a:rPr lang="ru-RU" dirty="0" err="1"/>
              <a:t>лимфоцитарном</a:t>
            </a:r>
            <a:r>
              <a:rPr lang="ru-RU" dirty="0"/>
              <a:t> </a:t>
            </a:r>
            <a:r>
              <a:rPr lang="ru-RU" dirty="0" err="1"/>
              <a:t>тиреоидите</a:t>
            </a:r>
            <a:r>
              <a:rPr lang="ru-RU" dirty="0"/>
              <a:t> &lt; 20:1, а при диффузном токсическом зобе &gt; 20:1. </a:t>
            </a:r>
            <a:endParaRPr lang="ru-RU" dirty="0" smtClean="0"/>
          </a:p>
          <a:p>
            <a:pPr algn="just">
              <a:buAutoNum type="arabicPeriod"/>
            </a:pPr>
            <a:r>
              <a:rPr lang="ru-RU" dirty="0" smtClean="0"/>
              <a:t>Антитела </a:t>
            </a:r>
            <a:r>
              <a:rPr lang="ru-RU" dirty="0"/>
              <a:t>к </a:t>
            </a:r>
            <a:r>
              <a:rPr lang="ru-RU" dirty="0" err="1"/>
              <a:t>микросомальным</a:t>
            </a:r>
            <a:r>
              <a:rPr lang="ru-RU" dirty="0"/>
              <a:t> антигенам выявляются у 85% больных хроническим </a:t>
            </a:r>
            <a:r>
              <a:rPr lang="ru-RU" dirty="0" err="1"/>
              <a:t>лимфоцитарным</a:t>
            </a:r>
            <a:r>
              <a:rPr lang="ru-RU" dirty="0"/>
              <a:t> </a:t>
            </a:r>
            <a:r>
              <a:rPr lang="ru-RU" dirty="0" err="1"/>
              <a:t>тиреоидитом</a:t>
            </a:r>
            <a:r>
              <a:rPr lang="ru-RU" dirty="0"/>
              <a:t> и не более чем у 30% больных диффузным токсическим зобом. </a:t>
            </a:r>
            <a:endParaRPr lang="ru-RU" dirty="0" smtClean="0"/>
          </a:p>
          <a:p>
            <a:pPr algn="just">
              <a:buAutoNum type="arabicPeriod"/>
            </a:pPr>
            <a:r>
              <a:rPr lang="ru-RU" dirty="0" smtClean="0"/>
              <a:t>Напротив</a:t>
            </a:r>
            <a:r>
              <a:rPr lang="ru-RU" dirty="0"/>
              <a:t>, </a:t>
            </a:r>
            <a:r>
              <a:rPr lang="ru-RU" dirty="0" err="1"/>
              <a:t>тиреостимулирующие</a:t>
            </a:r>
            <a:r>
              <a:rPr lang="ru-RU" dirty="0"/>
              <a:t> </a:t>
            </a:r>
            <a:r>
              <a:rPr lang="ru-RU" dirty="0" err="1"/>
              <a:t>аутоантитела</a:t>
            </a:r>
            <a:r>
              <a:rPr lang="ru-RU" dirty="0"/>
              <a:t> обнаруживаются преимущественно при диффузном токсическом зобе.</a:t>
            </a:r>
          </a:p>
        </p:txBody>
      </p:sp>
    </p:spTree>
    <p:extLst>
      <p:ext uri="{BB962C8B-B14F-4D97-AF65-F5344CB8AC3E}">
        <p14:creationId xmlns:p14="http://schemas.microsoft.com/office/powerpoint/2010/main" val="370743636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4745" y="327331"/>
            <a:ext cx="10782717" cy="875827"/>
          </a:xfrm>
        </p:spPr>
        <p:style>
          <a:lnRef idx="1">
            <a:schemeClr val="accent3"/>
          </a:lnRef>
          <a:fillRef idx="2">
            <a:schemeClr val="accent3"/>
          </a:fillRef>
          <a:effectRef idx="1">
            <a:schemeClr val="accent3"/>
          </a:effectRef>
          <a:fontRef idx="minor">
            <a:schemeClr val="dk1"/>
          </a:fontRef>
        </p:style>
        <p:txBody>
          <a:bodyPr>
            <a:noAutofit/>
          </a:bodyPr>
          <a:lstStyle/>
          <a:p>
            <a:pPr algn="ctr"/>
            <a:r>
              <a:rPr lang="ru-RU" sz="2800" dirty="0"/>
              <a:t>Подострый </a:t>
            </a:r>
            <a:r>
              <a:rPr lang="ru-RU" sz="2800" dirty="0" err="1"/>
              <a:t>лимфоцитарный</a:t>
            </a:r>
            <a:r>
              <a:rPr lang="ru-RU" sz="2800" dirty="0"/>
              <a:t> </a:t>
            </a:r>
            <a:r>
              <a:rPr lang="ru-RU" sz="2800" dirty="0" err="1"/>
              <a:t>тиреоидит</a:t>
            </a:r>
            <a:r>
              <a:rPr lang="ru-RU" sz="2800" dirty="0"/>
              <a:t> с преходящим тиреотоксикозом</a:t>
            </a:r>
          </a:p>
        </p:txBody>
      </p:sp>
      <p:sp>
        <p:nvSpPr>
          <p:cNvPr id="3" name="Объект 2"/>
          <p:cNvSpPr>
            <a:spLocks noGrp="1"/>
          </p:cNvSpPr>
          <p:nvPr>
            <p:ph idx="1"/>
          </p:nvPr>
        </p:nvSpPr>
        <p:spPr>
          <a:xfrm>
            <a:off x="505326" y="2133600"/>
            <a:ext cx="11261557" cy="4267200"/>
          </a:xfrm>
        </p:spPr>
        <p:style>
          <a:lnRef idx="1">
            <a:schemeClr val="accent6"/>
          </a:lnRef>
          <a:fillRef idx="2">
            <a:schemeClr val="accent6"/>
          </a:fillRef>
          <a:effectRef idx="1">
            <a:schemeClr val="accent6"/>
          </a:effectRef>
          <a:fontRef idx="minor">
            <a:schemeClr val="dk1"/>
          </a:fontRef>
        </p:style>
        <p:txBody>
          <a:bodyPr anchor="ctr"/>
          <a:lstStyle/>
          <a:p>
            <a:pPr marL="0" indent="0">
              <a:buNone/>
            </a:pPr>
            <a:r>
              <a:rPr lang="ru-RU" dirty="0" smtClean="0"/>
              <a:t>Это </a:t>
            </a:r>
            <a:r>
              <a:rPr lang="ru-RU" dirty="0"/>
              <a:t>заболевание нередко развивается после родов (в таких случаях его называют подострым послеродовым </a:t>
            </a:r>
            <a:r>
              <a:rPr lang="ru-RU" dirty="0" err="1"/>
              <a:t>тиреоидитом</a:t>
            </a:r>
            <a:r>
              <a:rPr lang="ru-RU" dirty="0"/>
              <a:t>). Тиреотоксическая (начальная) стадия подострого послеродового </a:t>
            </a:r>
            <a:r>
              <a:rPr lang="ru-RU" dirty="0" err="1"/>
              <a:t>тиреоидита</a:t>
            </a:r>
            <a:r>
              <a:rPr lang="ru-RU" dirty="0"/>
              <a:t> продолжается 4—12 </a:t>
            </a:r>
            <a:r>
              <a:rPr lang="ru-RU" dirty="0" err="1"/>
              <a:t>нед</a:t>
            </a:r>
            <a:r>
              <a:rPr lang="ru-RU" dirty="0"/>
              <a:t>, сменяясь </a:t>
            </a:r>
            <a:r>
              <a:rPr lang="ru-RU" dirty="0" err="1"/>
              <a:t>гипотиреоидной</a:t>
            </a:r>
            <a:r>
              <a:rPr lang="ru-RU" dirty="0"/>
              <a:t> стадией </a:t>
            </a:r>
            <a:r>
              <a:rPr lang="ru-RU" dirty="0" err="1" smtClean="0"/>
              <a:t>длитель</a:t>
            </a:r>
            <a:endParaRPr lang="ru-RU" dirty="0" smtClean="0"/>
          </a:p>
          <a:p>
            <a:pPr marL="0" indent="0">
              <a:buNone/>
            </a:pPr>
            <a:r>
              <a:rPr lang="ru-RU" dirty="0" smtClean="0"/>
              <a:t>остью </a:t>
            </a:r>
            <a:r>
              <a:rPr lang="ru-RU" dirty="0"/>
              <a:t>несколько месяцев. Легкая форма подострого послеродового </a:t>
            </a:r>
            <a:r>
              <a:rPr lang="ru-RU" dirty="0" err="1"/>
              <a:t>тиреоидита</a:t>
            </a:r>
            <a:r>
              <a:rPr lang="ru-RU" dirty="0"/>
              <a:t> встречается у 8% рожениц. Как правило, болезнь заканчивается выздоровлением. У 25% женщин, перенесших подострый послеродовой </a:t>
            </a:r>
            <a:r>
              <a:rPr lang="ru-RU" dirty="0" err="1"/>
              <a:t>тиреоидит</a:t>
            </a:r>
            <a:r>
              <a:rPr lang="ru-RU" dirty="0"/>
              <a:t>, заболевание рецидивирует после повторных родов. Для устранения симптомов тиреотоксикоза в тиреотоксической стадии назначают </a:t>
            </a:r>
            <a:r>
              <a:rPr lang="ru-RU" dirty="0" err="1"/>
              <a:t>пропранолол</a:t>
            </a:r>
            <a:r>
              <a:rPr lang="ru-RU" dirty="0"/>
              <a:t>. </a:t>
            </a:r>
            <a:r>
              <a:rPr lang="ru-RU" dirty="0" err="1"/>
              <a:t>Антитиреоидные</a:t>
            </a:r>
            <a:r>
              <a:rPr lang="ru-RU" dirty="0"/>
              <a:t> средства не применяют.</a:t>
            </a:r>
          </a:p>
        </p:txBody>
      </p:sp>
    </p:spTree>
    <p:extLst>
      <p:ext uri="{BB962C8B-B14F-4D97-AF65-F5344CB8AC3E}">
        <p14:creationId xmlns:p14="http://schemas.microsoft.com/office/powerpoint/2010/main" val="13267090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5483" y="158889"/>
            <a:ext cx="10526044" cy="659258"/>
          </a:xfrm>
        </p:spPr>
        <p:style>
          <a:lnRef idx="1">
            <a:schemeClr val="accent5"/>
          </a:lnRef>
          <a:fillRef idx="2">
            <a:schemeClr val="accent5"/>
          </a:fillRef>
          <a:effectRef idx="1">
            <a:schemeClr val="accent5"/>
          </a:effectRef>
          <a:fontRef idx="minor">
            <a:schemeClr val="dk1"/>
          </a:fontRef>
        </p:style>
        <p:txBody>
          <a:bodyPr/>
          <a:lstStyle/>
          <a:p>
            <a:pPr algn="ctr"/>
            <a:r>
              <a:rPr lang="ru-RU" dirty="0"/>
              <a:t>Лечение </a:t>
            </a:r>
          </a:p>
        </p:txBody>
      </p:sp>
      <p:sp>
        <p:nvSpPr>
          <p:cNvPr id="3" name="Объект 2"/>
          <p:cNvSpPr>
            <a:spLocks noGrp="1"/>
          </p:cNvSpPr>
          <p:nvPr>
            <p:ph idx="1"/>
          </p:nvPr>
        </p:nvSpPr>
        <p:spPr>
          <a:xfrm>
            <a:off x="721895" y="1363579"/>
            <a:ext cx="11133221" cy="4780547"/>
          </a:xfrm>
        </p:spPr>
        <p:style>
          <a:lnRef idx="1">
            <a:schemeClr val="accent3"/>
          </a:lnRef>
          <a:fillRef idx="2">
            <a:schemeClr val="accent3"/>
          </a:fillRef>
          <a:effectRef idx="1">
            <a:schemeClr val="accent3"/>
          </a:effectRef>
          <a:fontRef idx="minor">
            <a:schemeClr val="dk1"/>
          </a:fontRef>
        </p:style>
        <p:txBody>
          <a:bodyPr>
            <a:normAutofit fontScale="92500" lnSpcReduction="10000"/>
          </a:bodyPr>
          <a:lstStyle/>
          <a:p>
            <a:r>
              <a:rPr lang="ru-RU" b="1" dirty="0"/>
              <a:t>Медикаментозное лечение </a:t>
            </a:r>
            <a:r>
              <a:rPr lang="ru-RU" i="1" dirty="0">
                <a:solidFill>
                  <a:schemeClr val="accent6">
                    <a:lumMod val="50000"/>
                  </a:schemeClr>
                </a:solidFill>
              </a:rPr>
              <a:t>1. </a:t>
            </a:r>
            <a:r>
              <a:rPr lang="ru-RU" i="1" dirty="0" err="1">
                <a:solidFill>
                  <a:schemeClr val="accent6">
                    <a:lumMod val="50000"/>
                  </a:schemeClr>
                </a:solidFill>
              </a:rPr>
              <a:t>Антитиреоидные</a:t>
            </a:r>
            <a:r>
              <a:rPr lang="ru-RU" i="1" dirty="0">
                <a:solidFill>
                  <a:schemeClr val="accent6">
                    <a:lumMod val="50000"/>
                  </a:schemeClr>
                </a:solidFill>
              </a:rPr>
              <a:t> средства. </a:t>
            </a:r>
            <a:endParaRPr lang="ru-RU" i="1" dirty="0" smtClean="0">
              <a:solidFill>
                <a:schemeClr val="accent6">
                  <a:lumMod val="50000"/>
                </a:schemeClr>
              </a:solidFill>
            </a:endParaRPr>
          </a:p>
          <a:p>
            <a:r>
              <a:rPr lang="ru-RU" dirty="0" smtClean="0"/>
              <a:t>К </a:t>
            </a:r>
            <a:r>
              <a:rPr lang="ru-RU" dirty="0"/>
              <a:t>ним относятся прежде всего </a:t>
            </a:r>
            <a:r>
              <a:rPr lang="ru-RU" dirty="0" err="1"/>
              <a:t>тионамиды</a:t>
            </a:r>
            <a:r>
              <a:rPr lang="ru-RU" dirty="0"/>
              <a:t>. Эффективность этих </a:t>
            </a:r>
            <a:r>
              <a:rPr lang="ru-RU" dirty="0" err="1"/>
              <a:t>антитиреоидных</a:t>
            </a:r>
            <a:r>
              <a:rPr lang="ru-RU" dirty="0"/>
              <a:t> средств подтверждается более чем 40-летним опытом применения </a:t>
            </a:r>
            <a:r>
              <a:rPr lang="ru-RU" dirty="0" err="1"/>
              <a:t>пропилтиоурацила</a:t>
            </a:r>
            <a:r>
              <a:rPr lang="ru-RU" dirty="0"/>
              <a:t> и </a:t>
            </a:r>
            <a:r>
              <a:rPr lang="ru-RU" dirty="0" err="1"/>
              <a:t>тиамазола</a:t>
            </a:r>
            <a:r>
              <a:rPr lang="ru-RU" dirty="0"/>
              <a:t>. Эти препараты подавляют синтез </a:t>
            </a:r>
            <a:r>
              <a:rPr lang="ru-RU" dirty="0" err="1"/>
              <a:t>тиреоидных</a:t>
            </a:r>
            <a:r>
              <a:rPr lang="ru-RU" dirty="0"/>
              <a:t> гормонов, ингибируя </a:t>
            </a:r>
            <a:r>
              <a:rPr lang="ru-RU" dirty="0" err="1"/>
              <a:t>йодидпероксидазу</a:t>
            </a:r>
            <a:r>
              <a:rPr lang="ru-RU" dirty="0"/>
              <a:t>. Кроме того, </a:t>
            </a:r>
            <a:r>
              <a:rPr lang="ru-RU" dirty="0" err="1"/>
              <a:t>пропилтиоурацил</a:t>
            </a:r>
            <a:r>
              <a:rPr lang="ru-RU" dirty="0"/>
              <a:t> (но не </a:t>
            </a:r>
            <a:r>
              <a:rPr lang="ru-RU" dirty="0" err="1"/>
              <a:t>тиамазол</a:t>
            </a:r>
            <a:r>
              <a:rPr lang="ru-RU" dirty="0"/>
              <a:t>) тормозит периферическое превращение T4 в T3. </a:t>
            </a:r>
            <a:endParaRPr lang="ru-RU" dirty="0" smtClean="0"/>
          </a:p>
          <a:p>
            <a:r>
              <a:rPr lang="ru-RU" dirty="0" smtClean="0"/>
              <a:t>а</a:t>
            </a:r>
            <a:r>
              <a:rPr lang="ru-RU" dirty="0"/>
              <a:t>. Дозы и режимы. Обычная доза </a:t>
            </a:r>
            <a:r>
              <a:rPr lang="ru-RU" dirty="0" err="1"/>
              <a:t>пропилтиоурацила</a:t>
            </a:r>
            <a:r>
              <a:rPr lang="ru-RU" dirty="0"/>
              <a:t> составляет 300—600 мг/</a:t>
            </a:r>
            <a:r>
              <a:rPr lang="ru-RU" dirty="0" err="1"/>
              <a:t>сут</a:t>
            </a:r>
            <a:r>
              <a:rPr lang="ru-RU" dirty="0"/>
              <a:t>, а </a:t>
            </a:r>
            <a:r>
              <a:rPr lang="ru-RU" dirty="0" err="1"/>
              <a:t>тиамазола</a:t>
            </a:r>
            <a:r>
              <a:rPr lang="ru-RU" dirty="0"/>
              <a:t> — 30—60 мг/</a:t>
            </a:r>
            <a:r>
              <a:rPr lang="ru-RU" dirty="0" err="1"/>
              <a:t>сут</a:t>
            </a:r>
            <a:r>
              <a:rPr lang="ru-RU" dirty="0"/>
              <a:t>. Препараты принимают дробно, каждые 8 ч. Оба препарата накапливаются в щитовидной железе. Показано, что дробный прием гораздо эффективнее однократного приема всей суточной дозы. Забывчивым больным назначают </a:t>
            </a:r>
            <a:r>
              <a:rPr lang="ru-RU" dirty="0" err="1"/>
              <a:t>тиамазол</a:t>
            </a:r>
            <a:r>
              <a:rPr lang="ru-RU" dirty="0"/>
              <a:t> (но не </a:t>
            </a:r>
            <a:r>
              <a:rPr lang="ru-RU" dirty="0" err="1"/>
              <a:t>пропилтиоурацил</a:t>
            </a:r>
            <a:r>
              <a:rPr lang="ru-RU" dirty="0"/>
              <a:t>) 1 раз в сутки. </a:t>
            </a:r>
            <a:r>
              <a:rPr lang="ru-RU" dirty="0" err="1"/>
              <a:t>Тиамазол</a:t>
            </a:r>
            <a:r>
              <a:rPr lang="ru-RU" dirty="0"/>
              <a:t> обладает более продолжительным действием, чем </a:t>
            </a:r>
            <a:r>
              <a:rPr lang="ru-RU" dirty="0" err="1"/>
              <a:t>пропилтиоурацил</a:t>
            </a:r>
            <a:r>
              <a:rPr lang="ru-RU" dirty="0"/>
              <a:t>. </a:t>
            </a:r>
            <a:endParaRPr lang="ru-RU" dirty="0" smtClean="0"/>
          </a:p>
          <a:p>
            <a:r>
              <a:rPr lang="ru-RU" dirty="0" smtClean="0"/>
              <a:t>б</a:t>
            </a:r>
            <a:r>
              <a:rPr lang="ru-RU" dirty="0"/>
              <a:t>. Наблюдение. В начале лечения больных обследуют не реже 1 раза в месяц, чтобы оценить эффективность терапии и при необходимости корректировать дозу. Если лечение успешно, дозу можно уменьшить на 30—50%. Мы рекомендуем продолжать лечение 1,5—2 года, поскольку имеются данные, что длительная терапия обеспечивает устойчивую ремиссию чаще, чем лечение, продолжающееся всего несколько месяцев и направленное только на устранение симптомов тиреотоксикоза. </a:t>
            </a:r>
            <a:endParaRPr lang="ru-RU" dirty="0" smtClean="0"/>
          </a:p>
        </p:txBody>
      </p:sp>
    </p:spTree>
    <p:extLst>
      <p:ext uri="{BB962C8B-B14F-4D97-AF65-F5344CB8AC3E}">
        <p14:creationId xmlns:p14="http://schemas.microsoft.com/office/powerpoint/2010/main" val="262410798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5483" y="158889"/>
            <a:ext cx="10526044" cy="659258"/>
          </a:xfrm>
        </p:spPr>
        <p:style>
          <a:lnRef idx="0">
            <a:schemeClr val="accent6"/>
          </a:lnRef>
          <a:fillRef idx="3">
            <a:schemeClr val="accent6"/>
          </a:fillRef>
          <a:effectRef idx="3">
            <a:schemeClr val="accent6"/>
          </a:effectRef>
          <a:fontRef idx="minor">
            <a:schemeClr val="lt1"/>
          </a:fontRef>
        </p:style>
        <p:txBody>
          <a:bodyPr/>
          <a:lstStyle/>
          <a:p>
            <a:pPr algn="ctr"/>
            <a:r>
              <a:rPr lang="ru-RU" dirty="0"/>
              <a:t>Бета-адреноблокаторы</a:t>
            </a:r>
          </a:p>
        </p:txBody>
      </p:sp>
      <p:sp>
        <p:nvSpPr>
          <p:cNvPr id="3" name="Объект 2"/>
          <p:cNvSpPr>
            <a:spLocks noGrp="1"/>
          </p:cNvSpPr>
          <p:nvPr>
            <p:ph idx="1"/>
          </p:nvPr>
        </p:nvSpPr>
        <p:spPr>
          <a:xfrm>
            <a:off x="721895" y="1363579"/>
            <a:ext cx="11133221" cy="4780547"/>
          </a:xfrm>
        </p:spPr>
        <p:style>
          <a:lnRef idx="1">
            <a:schemeClr val="accent5"/>
          </a:lnRef>
          <a:fillRef idx="2">
            <a:schemeClr val="accent5"/>
          </a:fillRef>
          <a:effectRef idx="1">
            <a:schemeClr val="accent5"/>
          </a:effectRef>
          <a:fontRef idx="minor">
            <a:schemeClr val="dk1"/>
          </a:fontRef>
        </p:style>
        <p:txBody>
          <a:bodyPr/>
          <a:lstStyle/>
          <a:p>
            <a:r>
              <a:rPr lang="ru-RU" dirty="0" err="1"/>
              <a:t>Пропранолол</a:t>
            </a:r>
            <a:r>
              <a:rPr lang="ru-RU" dirty="0"/>
              <a:t> быстро улучшает состояние больных, блокируя </a:t>
            </a:r>
            <a:r>
              <a:rPr lang="ru-RU" dirty="0" err="1"/>
              <a:t>бетаадренорецепторы</a:t>
            </a:r>
            <a:r>
              <a:rPr lang="ru-RU" dirty="0"/>
              <a:t>. </a:t>
            </a:r>
            <a:r>
              <a:rPr lang="ru-RU" dirty="0" err="1"/>
              <a:t>Пропранолол</a:t>
            </a:r>
            <a:r>
              <a:rPr lang="ru-RU" dirty="0"/>
              <a:t> несколько снижает и уровень T3, тормозя периферическое превращение T4 в T3. Этот эффект </a:t>
            </a:r>
            <a:r>
              <a:rPr lang="ru-RU" dirty="0" err="1"/>
              <a:t>пропранолола</a:t>
            </a:r>
            <a:r>
              <a:rPr lang="ru-RU" dirty="0"/>
              <a:t>, по-видимому, не опосредуется блокадой бета-</a:t>
            </a:r>
            <a:r>
              <a:rPr lang="ru-RU" dirty="0" err="1"/>
              <a:t>адренорецепторов</a:t>
            </a:r>
            <a:r>
              <a:rPr lang="ru-RU" dirty="0"/>
              <a:t>. </a:t>
            </a:r>
            <a:r>
              <a:rPr lang="ru-RU" dirty="0" smtClean="0"/>
              <a:t>Обычная </a:t>
            </a:r>
            <a:r>
              <a:rPr lang="ru-RU" dirty="0"/>
              <a:t>доза </a:t>
            </a:r>
            <a:r>
              <a:rPr lang="ru-RU" dirty="0" err="1"/>
              <a:t>пропранолола</a:t>
            </a:r>
            <a:r>
              <a:rPr lang="ru-RU" dirty="0"/>
              <a:t> — 20—40 мг внутрь каждые 4—8 ч. Дозу подбирают так, чтобы снизить ЧСС в покое до 70—90 мин–1 . По мере исчезновения симптомов тиреотоксикоза дозу </a:t>
            </a:r>
            <a:r>
              <a:rPr lang="ru-RU" dirty="0" err="1"/>
              <a:t>пропранолола</a:t>
            </a:r>
            <a:r>
              <a:rPr lang="ru-RU" dirty="0"/>
              <a:t> уменьшают, а по достижении </a:t>
            </a:r>
            <a:r>
              <a:rPr lang="ru-RU" dirty="0" err="1"/>
              <a:t>эутиреоза</a:t>
            </a:r>
            <a:r>
              <a:rPr lang="ru-RU" dirty="0"/>
              <a:t> препарат отменяют. </a:t>
            </a:r>
            <a:endParaRPr lang="ru-RU" dirty="0" smtClean="0"/>
          </a:p>
          <a:p>
            <a:r>
              <a:rPr lang="ru-RU" dirty="0" smtClean="0"/>
              <a:t>Бета-адреноблокаторы </a:t>
            </a:r>
            <a:r>
              <a:rPr lang="ru-RU" dirty="0"/>
              <a:t>устраняют тахикардию, потливость, тремор и тревожность. Поэтому прием бета-адреноблокаторов затрудняет диагностику тиреотоксикоза. </a:t>
            </a:r>
            <a:endParaRPr lang="ru-RU" dirty="0" smtClean="0"/>
          </a:p>
          <a:p>
            <a:r>
              <a:rPr lang="ru-RU" dirty="0" smtClean="0"/>
              <a:t>Другие </a:t>
            </a:r>
            <a:r>
              <a:rPr lang="ru-RU" dirty="0"/>
              <a:t>бета-адреноблокаторы не более эффективны, чем </a:t>
            </a:r>
            <a:r>
              <a:rPr lang="ru-RU" dirty="0" err="1"/>
              <a:t>пропранолол</a:t>
            </a:r>
            <a:r>
              <a:rPr lang="ru-RU" dirty="0"/>
              <a:t>. Селективные бета1-адреноблокаторы (</a:t>
            </a:r>
            <a:r>
              <a:rPr lang="ru-RU" dirty="0" err="1"/>
              <a:t>метопролол</a:t>
            </a:r>
            <a:r>
              <a:rPr lang="ru-RU" dirty="0"/>
              <a:t>) не снижают уровень T3. </a:t>
            </a:r>
            <a:endParaRPr lang="ru-RU" dirty="0" smtClean="0"/>
          </a:p>
          <a:p>
            <a:r>
              <a:rPr lang="ru-RU" dirty="0" smtClean="0"/>
              <a:t>Бета-адреноблокаторы </a:t>
            </a:r>
            <a:r>
              <a:rPr lang="ru-RU" dirty="0"/>
              <a:t>особенно показаны при тахикардии даже на фоне сердечной недостаточности при условии, что тахикардия обусловлена тиреотоксикозом, а сердечная недостаточность — тахикардией. Относительное противопоказание к применению </a:t>
            </a:r>
            <a:r>
              <a:rPr lang="ru-RU" dirty="0" err="1"/>
              <a:t>пропранолола</a:t>
            </a:r>
            <a:r>
              <a:rPr lang="ru-RU" dirty="0"/>
              <a:t> — ХОЗЛ.</a:t>
            </a:r>
          </a:p>
        </p:txBody>
      </p:sp>
    </p:spTree>
    <p:extLst>
      <p:ext uri="{BB962C8B-B14F-4D97-AF65-F5344CB8AC3E}">
        <p14:creationId xmlns:p14="http://schemas.microsoft.com/office/powerpoint/2010/main" val="420957287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5483" y="158889"/>
            <a:ext cx="10526044" cy="659258"/>
          </a:xfrm>
        </p:spPr>
        <p:style>
          <a:lnRef idx="3">
            <a:schemeClr val="lt1"/>
          </a:lnRef>
          <a:fillRef idx="1">
            <a:schemeClr val="accent4"/>
          </a:fillRef>
          <a:effectRef idx="1">
            <a:schemeClr val="accent4"/>
          </a:effectRef>
          <a:fontRef idx="minor">
            <a:schemeClr val="lt1"/>
          </a:fontRef>
        </p:style>
        <p:txBody>
          <a:bodyPr/>
          <a:lstStyle/>
          <a:p>
            <a:pPr algn="ctr"/>
            <a:r>
              <a:rPr lang="ru-RU" dirty="0"/>
              <a:t>Лечение радиоактивным йодом.</a:t>
            </a:r>
          </a:p>
        </p:txBody>
      </p:sp>
      <p:sp>
        <p:nvSpPr>
          <p:cNvPr id="3" name="Объект 2"/>
          <p:cNvSpPr>
            <a:spLocks noGrp="1"/>
          </p:cNvSpPr>
          <p:nvPr>
            <p:ph idx="1"/>
          </p:nvPr>
        </p:nvSpPr>
        <p:spPr>
          <a:xfrm>
            <a:off x="721895" y="1363579"/>
            <a:ext cx="11133221" cy="4780547"/>
          </a:xfrm>
        </p:spPr>
        <p:style>
          <a:lnRef idx="2">
            <a:schemeClr val="accent6">
              <a:shade val="50000"/>
            </a:schemeClr>
          </a:lnRef>
          <a:fillRef idx="1">
            <a:schemeClr val="accent6"/>
          </a:fillRef>
          <a:effectRef idx="0">
            <a:schemeClr val="accent6"/>
          </a:effectRef>
          <a:fontRef idx="minor">
            <a:schemeClr val="lt1"/>
          </a:fontRef>
        </p:style>
        <p:txBody>
          <a:bodyPr anchor="ctr"/>
          <a:lstStyle/>
          <a:p>
            <a:pPr marL="0" indent="0" algn="ctr">
              <a:buNone/>
            </a:pPr>
            <a:r>
              <a:rPr lang="ru-RU" dirty="0" smtClean="0"/>
              <a:t>131I </a:t>
            </a:r>
            <a:r>
              <a:rPr lang="ru-RU" dirty="0"/>
              <a:t>применяют для лечения тиреотоксикоза уже более 40 лет. Этот способ терапии прост и дает хорошие результаты. Лечение должен проводить врач-радиолог. Чтобы лечение было успешным, доза излучения 131I, поглощенного тканью железы, должна составлять 30—40 Гр. Для создания этой дозы больному нужно ввести 131I в таком количестве, чтобы на 1 г веса железы пришлось 2,2—3 </a:t>
            </a:r>
            <a:r>
              <a:rPr lang="ru-RU" dirty="0" err="1"/>
              <a:t>МБк</a:t>
            </a:r>
            <a:r>
              <a:rPr lang="ru-RU" dirty="0"/>
              <a:t> 131I. Некоторые эндокринологи используют большие количества </a:t>
            </a:r>
            <a:r>
              <a:rPr lang="ru-RU" dirty="0" smtClean="0"/>
              <a:t>131I. </a:t>
            </a:r>
            <a:r>
              <a:rPr lang="ru-RU" dirty="0"/>
              <a:t>Для расчета общего количества 131I определяют поглощение радиоактивного йода щитовидной железой за 24 ч и оценивают вес железы (по таблицам или по данным </a:t>
            </a:r>
            <a:r>
              <a:rPr lang="ru-RU" dirty="0" err="1"/>
              <a:t>сцинтиграфии</a:t>
            </a:r>
            <a:r>
              <a:rPr lang="ru-RU" dirty="0"/>
              <a:t>). Необходимое количество 131I обычно составляет 150— 370 </a:t>
            </a:r>
            <a:r>
              <a:rPr lang="ru-RU" dirty="0" err="1"/>
              <a:t>МБк</a:t>
            </a:r>
            <a:r>
              <a:rPr lang="ru-RU" dirty="0"/>
              <a:t>; это количество принимают одномоментно или дробно (2—3 порции через 2— 3 </a:t>
            </a:r>
            <a:r>
              <a:rPr lang="ru-RU" dirty="0" err="1"/>
              <a:t>сут</a:t>
            </a:r>
            <a:r>
              <a:rPr lang="ru-RU" dirty="0"/>
              <a:t>). Как правило, примерно через 6 </a:t>
            </a:r>
            <a:r>
              <a:rPr lang="ru-RU" dirty="0" err="1"/>
              <a:t>мес</a:t>
            </a:r>
            <a:r>
              <a:rPr lang="ru-RU" dirty="0"/>
              <a:t> после приема 131I восстанавливается </a:t>
            </a:r>
            <a:r>
              <a:rPr lang="ru-RU" dirty="0" err="1"/>
              <a:t>эутиреоз</a:t>
            </a:r>
            <a:r>
              <a:rPr lang="ru-RU" dirty="0"/>
              <a:t>. </a:t>
            </a:r>
          </a:p>
        </p:txBody>
      </p:sp>
    </p:spTree>
    <p:extLst>
      <p:ext uri="{BB962C8B-B14F-4D97-AF65-F5344CB8AC3E}">
        <p14:creationId xmlns:p14="http://schemas.microsoft.com/office/powerpoint/2010/main" val="376657942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5483" y="158889"/>
            <a:ext cx="10526044" cy="659258"/>
          </a:xfrm>
        </p:spPr>
        <p:style>
          <a:lnRef idx="1">
            <a:schemeClr val="accent3"/>
          </a:lnRef>
          <a:fillRef idx="2">
            <a:schemeClr val="accent3"/>
          </a:fillRef>
          <a:effectRef idx="1">
            <a:schemeClr val="accent3"/>
          </a:effectRef>
          <a:fontRef idx="minor">
            <a:schemeClr val="dk1"/>
          </a:fontRef>
        </p:style>
        <p:txBody>
          <a:bodyPr>
            <a:normAutofit/>
          </a:bodyPr>
          <a:lstStyle/>
          <a:p>
            <a:pPr algn="ctr"/>
            <a:r>
              <a:rPr lang="ru-RU" dirty="0" smtClean="0"/>
              <a:t>Субтотальная </a:t>
            </a:r>
            <a:r>
              <a:rPr lang="ru-RU" dirty="0"/>
              <a:t>резекция щитовидной железы</a:t>
            </a:r>
          </a:p>
        </p:txBody>
      </p:sp>
      <p:sp>
        <p:nvSpPr>
          <p:cNvPr id="3" name="Объект 2"/>
          <p:cNvSpPr>
            <a:spLocks noGrp="1"/>
          </p:cNvSpPr>
          <p:nvPr>
            <p:ph idx="1"/>
          </p:nvPr>
        </p:nvSpPr>
        <p:spPr>
          <a:xfrm>
            <a:off x="721895" y="1363579"/>
            <a:ext cx="11133221" cy="4780547"/>
          </a:xfrm>
        </p:spPr>
        <p:style>
          <a:lnRef idx="1">
            <a:schemeClr val="accent2"/>
          </a:lnRef>
          <a:fillRef idx="2">
            <a:schemeClr val="accent2"/>
          </a:fillRef>
          <a:effectRef idx="1">
            <a:schemeClr val="accent2"/>
          </a:effectRef>
          <a:fontRef idx="minor">
            <a:schemeClr val="dk1"/>
          </a:fontRef>
        </p:style>
        <p:txBody>
          <a:bodyPr anchor="ctr"/>
          <a:lstStyle/>
          <a:p>
            <a:pPr marL="0" indent="0" algn="ctr">
              <a:buNone/>
            </a:pPr>
            <a:r>
              <a:rPr lang="ru-RU" b="1" dirty="0">
                <a:solidFill>
                  <a:schemeClr val="accent6">
                    <a:lumMod val="50000"/>
                  </a:schemeClr>
                </a:solidFill>
              </a:rPr>
              <a:t>Предоперационная подготовка. </a:t>
            </a:r>
            <a:endParaRPr lang="ru-RU" b="1" dirty="0" smtClean="0">
              <a:solidFill>
                <a:schemeClr val="accent6">
                  <a:lumMod val="50000"/>
                </a:schemeClr>
              </a:solidFill>
            </a:endParaRPr>
          </a:p>
          <a:p>
            <a:pPr marL="0" indent="0">
              <a:buNone/>
            </a:pPr>
            <a:r>
              <a:rPr lang="ru-RU" dirty="0" smtClean="0"/>
              <a:t>Субтотальная </a:t>
            </a:r>
            <a:r>
              <a:rPr lang="ru-RU" dirty="0"/>
              <a:t>резекция применяется уже более 50 лет и считается эффективным способом лечения тиреотоксикоза. Операцию проводят только на фоне удовлетворительного самочувствия после восстановления веса. Поэтому в течение нескольких месяцев перед операцией больные должны получать </a:t>
            </a:r>
            <a:r>
              <a:rPr lang="ru-RU" dirty="0" err="1"/>
              <a:t>тионамиды</a:t>
            </a:r>
            <a:r>
              <a:rPr lang="ru-RU" dirty="0"/>
              <a:t>. За 7—10 </a:t>
            </a:r>
            <a:r>
              <a:rPr lang="ru-RU" dirty="0" err="1"/>
              <a:t>сут</a:t>
            </a:r>
            <a:r>
              <a:rPr lang="ru-RU" dirty="0"/>
              <a:t> до операции добавляют йодиды, чтобы уменьшить кровоснабжение щитовидной железы. Другой метод подготовки к операции — назначение больших доз бета-адреноблокаторов (без </a:t>
            </a:r>
            <a:r>
              <a:rPr lang="ru-RU" dirty="0" err="1"/>
              <a:t>тионамидов</a:t>
            </a:r>
            <a:r>
              <a:rPr lang="ru-RU" dirty="0"/>
              <a:t>) на короткий срок. Бета-адреноблокаторы устраняют некоторые симптомы тиреотоксикоза (в частности, нормализуют работу сердца), но не снижают катаболизм. Применение одних </a:t>
            </a:r>
            <a:r>
              <a:rPr lang="ru-RU" dirty="0" err="1"/>
              <a:t>бетаадреноблокаторов</a:t>
            </a:r>
            <a:r>
              <a:rPr lang="ru-RU" dirty="0"/>
              <a:t> оправдано при легком тиреотоксикозе, а также в тех случаях, когда больные не переносят </a:t>
            </a:r>
            <a:r>
              <a:rPr lang="ru-RU" dirty="0" err="1"/>
              <a:t>тионамиды</a:t>
            </a:r>
            <a:r>
              <a:rPr lang="ru-RU" dirty="0"/>
              <a:t>.</a:t>
            </a:r>
          </a:p>
        </p:txBody>
      </p:sp>
    </p:spTree>
    <p:extLst>
      <p:ext uri="{BB962C8B-B14F-4D97-AF65-F5344CB8AC3E}">
        <p14:creationId xmlns:p14="http://schemas.microsoft.com/office/powerpoint/2010/main" val="287851957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5483" y="158889"/>
            <a:ext cx="10526044" cy="659258"/>
          </a:xfrm>
        </p:spPr>
        <p:style>
          <a:lnRef idx="1">
            <a:schemeClr val="accent2"/>
          </a:lnRef>
          <a:fillRef idx="3">
            <a:schemeClr val="accent2"/>
          </a:fillRef>
          <a:effectRef idx="2">
            <a:schemeClr val="accent2"/>
          </a:effectRef>
          <a:fontRef idx="minor">
            <a:schemeClr val="lt1"/>
          </a:fontRef>
        </p:style>
        <p:txBody>
          <a:bodyPr/>
          <a:lstStyle/>
          <a:p>
            <a:pPr algn="ctr"/>
            <a:r>
              <a:rPr lang="ru-RU" dirty="0">
                <a:solidFill>
                  <a:schemeClr val="accent6">
                    <a:lumMod val="50000"/>
                  </a:schemeClr>
                </a:solidFill>
              </a:rPr>
              <a:t>Тиреотоксический криз</a:t>
            </a:r>
          </a:p>
        </p:txBody>
      </p:sp>
      <p:sp>
        <p:nvSpPr>
          <p:cNvPr id="3" name="Объект 2"/>
          <p:cNvSpPr>
            <a:spLocks noGrp="1"/>
          </p:cNvSpPr>
          <p:nvPr>
            <p:ph idx="1"/>
          </p:nvPr>
        </p:nvSpPr>
        <p:spPr>
          <a:xfrm>
            <a:off x="721895" y="1363579"/>
            <a:ext cx="11133221" cy="4780547"/>
          </a:xfrm>
        </p:spPr>
        <p:style>
          <a:lnRef idx="2">
            <a:schemeClr val="accent3">
              <a:shade val="50000"/>
            </a:schemeClr>
          </a:lnRef>
          <a:fillRef idx="1">
            <a:schemeClr val="accent3"/>
          </a:fillRef>
          <a:effectRef idx="0">
            <a:schemeClr val="accent3"/>
          </a:effectRef>
          <a:fontRef idx="minor">
            <a:schemeClr val="lt1"/>
          </a:fontRef>
        </p:style>
        <p:txBody>
          <a:bodyPr anchor="t">
            <a:noAutofit/>
          </a:bodyPr>
          <a:lstStyle/>
          <a:p>
            <a:pPr marL="0" indent="0" algn="ctr">
              <a:buNone/>
            </a:pPr>
            <a:r>
              <a:rPr lang="ru-RU" sz="2400" dirty="0">
                <a:solidFill>
                  <a:srgbClr val="FFFF00"/>
                </a:solidFill>
              </a:rPr>
              <a:t>Этиология и клиническая картина. </a:t>
            </a:r>
            <a:endParaRPr lang="ru-RU" sz="2400" dirty="0" smtClean="0">
              <a:solidFill>
                <a:srgbClr val="FFFF00"/>
              </a:solidFill>
            </a:endParaRPr>
          </a:p>
          <a:p>
            <a:pPr marL="0" indent="0" algn="just">
              <a:buNone/>
            </a:pPr>
            <a:r>
              <a:rPr lang="ru-RU" sz="2400" dirty="0" smtClean="0">
                <a:solidFill>
                  <a:srgbClr val="FFFF00"/>
                </a:solidFill>
              </a:rPr>
              <a:t>Тиреотоксический </a:t>
            </a:r>
            <a:r>
              <a:rPr lang="ru-RU" sz="2400" dirty="0">
                <a:solidFill>
                  <a:srgbClr val="FFFF00"/>
                </a:solidFill>
              </a:rPr>
              <a:t>криз — это опасное осложнение </a:t>
            </a:r>
            <a:r>
              <a:rPr lang="ru-RU" sz="2400" dirty="0" err="1">
                <a:solidFill>
                  <a:srgbClr val="FFFF00"/>
                </a:solidFill>
              </a:rPr>
              <a:t>нелеченного</a:t>
            </a:r>
            <a:r>
              <a:rPr lang="ru-RU" sz="2400" dirty="0">
                <a:solidFill>
                  <a:srgbClr val="FFFF00"/>
                </a:solidFill>
              </a:rPr>
              <a:t> или неправильно леченного тяжелого тиреотоксикоза. Провоцирующие факторы: травма, операция на щитовидной железе, другие хирургические вмешательства, грубая пальпация щитовидной железы, сопутствующие </a:t>
            </a:r>
            <a:r>
              <a:rPr lang="ru-RU" sz="2400" dirty="0" smtClean="0">
                <a:solidFill>
                  <a:srgbClr val="FFFF00"/>
                </a:solidFill>
              </a:rPr>
              <a:t>заболевания </a:t>
            </a:r>
            <a:r>
              <a:rPr lang="ru-RU" sz="2400" dirty="0">
                <a:solidFill>
                  <a:srgbClr val="FFFF00"/>
                </a:solidFill>
              </a:rPr>
              <a:t>(например, гастроэнтерит, пневмония), беременность, роды. </a:t>
            </a:r>
            <a:endParaRPr lang="ru-RU" sz="2400" dirty="0" smtClean="0">
              <a:solidFill>
                <a:srgbClr val="FFFF00"/>
              </a:solidFill>
            </a:endParaRPr>
          </a:p>
          <a:p>
            <a:pPr marL="0" indent="0" algn="ctr">
              <a:buNone/>
            </a:pPr>
            <a:r>
              <a:rPr lang="ru-RU" sz="2400" dirty="0" smtClean="0">
                <a:solidFill>
                  <a:srgbClr val="FFFF00"/>
                </a:solidFill>
              </a:rPr>
              <a:t>Клиническая </a:t>
            </a:r>
            <a:r>
              <a:rPr lang="ru-RU" sz="2400" dirty="0">
                <a:solidFill>
                  <a:srgbClr val="FFFF00"/>
                </a:solidFill>
              </a:rPr>
              <a:t>картина: </a:t>
            </a:r>
            <a:endParaRPr lang="ru-RU" sz="2400" dirty="0" smtClean="0">
              <a:solidFill>
                <a:srgbClr val="FFFF00"/>
              </a:solidFill>
            </a:endParaRPr>
          </a:p>
          <a:p>
            <a:pPr marL="0" indent="0" algn="just">
              <a:buNone/>
            </a:pPr>
            <a:r>
              <a:rPr lang="ru-RU" sz="2400" dirty="0" smtClean="0">
                <a:solidFill>
                  <a:srgbClr val="FFFF00"/>
                </a:solidFill>
              </a:rPr>
              <a:t>резкая </a:t>
            </a:r>
            <a:r>
              <a:rPr lang="ru-RU" sz="2400" dirty="0">
                <a:solidFill>
                  <a:srgbClr val="FFFF00"/>
                </a:solidFill>
              </a:rPr>
              <a:t>тахикардия, мерцательная аритмия, </a:t>
            </a:r>
            <a:r>
              <a:rPr lang="ru-RU" sz="2400" dirty="0" err="1">
                <a:solidFill>
                  <a:srgbClr val="FFFF00"/>
                </a:solidFill>
              </a:rPr>
              <a:t>тахипноэ</a:t>
            </a:r>
            <a:r>
              <a:rPr lang="ru-RU" sz="2400" dirty="0">
                <a:solidFill>
                  <a:srgbClr val="FFFF00"/>
                </a:solidFill>
              </a:rPr>
              <a:t>, лихорадка, возбуждение, беспокойство или психоз, тошнота, рвота, понос.</a:t>
            </a:r>
          </a:p>
        </p:txBody>
      </p:sp>
    </p:spTree>
    <p:extLst>
      <p:ext uri="{BB962C8B-B14F-4D97-AF65-F5344CB8AC3E}">
        <p14:creationId xmlns:p14="http://schemas.microsoft.com/office/powerpoint/2010/main" val="411077181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25483" y="158889"/>
            <a:ext cx="10526044" cy="659258"/>
          </a:xfrm>
        </p:spPr>
        <p:style>
          <a:lnRef idx="1">
            <a:schemeClr val="accent2"/>
          </a:lnRef>
          <a:fillRef idx="2">
            <a:schemeClr val="accent2"/>
          </a:fillRef>
          <a:effectRef idx="1">
            <a:schemeClr val="accent2"/>
          </a:effectRef>
          <a:fontRef idx="minor">
            <a:schemeClr val="dk1"/>
          </a:fontRef>
        </p:style>
        <p:txBody>
          <a:bodyPr/>
          <a:lstStyle/>
          <a:p>
            <a:pPr algn="ctr"/>
            <a:r>
              <a:rPr lang="ru-RU" dirty="0"/>
              <a:t>Лечение</a:t>
            </a:r>
          </a:p>
        </p:txBody>
      </p:sp>
      <p:sp>
        <p:nvSpPr>
          <p:cNvPr id="3" name="Объект 2"/>
          <p:cNvSpPr>
            <a:spLocks noGrp="1"/>
          </p:cNvSpPr>
          <p:nvPr>
            <p:ph idx="1"/>
          </p:nvPr>
        </p:nvSpPr>
        <p:spPr>
          <a:xfrm>
            <a:off x="497305" y="962527"/>
            <a:ext cx="11357811" cy="5534526"/>
          </a:xfrm>
        </p:spPr>
        <p:style>
          <a:lnRef idx="1">
            <a:schemeClr val="accent4"/>
          </a:lnRef>
          <a:fillRef idx="2">
            <a:schemeClr val="accent4"/>
          </a:fillRef>
          <a:effectRef idx="1">
            <a:schemeClr val="accent4"/>
          </a:effectRef>
          <a:fontRef idx="minor">
            <a:schemeClr val="dk1"/>
          </a:fontRef>
        </p:style>
        <p:txBody>
          <a:bodyPr>
            <a:noAutofit/>
          </a:bodyPr>
          <a:lstStyle/>
          <a:p>
            <a:pPr marL="0" indent="0" algn="ctr">
              <a:buNone/>
            </a:pPr>
            <a:r>
              <a:rPr lang="ru-RU" b="1" dirty="0" smtClean="0"/>
              <a:t>1</a:t>
            </a:r>
            <a:r>
              <a:rPr lang="ru-RU" b="1" dirty="0"/>
              <a:t>. Общие мероприятия. </a:t>
            </a:r>
            <a:r>
              <a:rPr lang="ru-RU" b="1" dirty="0" err="1"/>
              <a:t>Инфузионная</a:t>
            </a:r>
            <a:r>
              <a:rPr lang="ru-RU" b="1" dirty="0"/>
              <a:t> терапия (жидкости, электролиты); лечение сопутствующих заболеваний (например, антибиотики при инфекциях). </a:t>
            </a:r>
            <a:endParaRPr lang="ru-RU" b="1" dirty="0" smtClean="0"/>
          </a:p>
          <a:p>
            <a:pPr marL="0" indent="0" algn="ctr">
              <a:buNone/>
            </a:pPr>
            <a:r>
              <a:rPr lang="ru-RU" b="1" dirty="0" smtClean="0"/>
              <a:t>2</a:t>
            </a:r>
            <a:r>
              <a:rPr lang="ru-RU" b="1" dirty="0"/>
              <a:t>. Лечение тиреотоксикоза </a:t>
            </a:r>
            <a:endParaRPr lang="ru-RU" b="1" dirty="0" smtClean="0"/>
          </a:p>
          <a:p>
            <a:pPr marL="0" indent="0" algn="ctr">
              <a:buNone/>
            </a:pPr>
            <a:r>
              <a:rPr lang="ru-RU" b="1" dirty="0" smtClean="0"/>
              <a:t>а</a:t>
            </a:r>
            <a:r>
              <a:rPr lang="ru-RU" b="1" dirty="0"/>
              <a:t>. </a:t>
            </a:r>
            <a:r>
              <a:rPr lang="ru-RU" b="1" dirty="0" err="1"/>
              <a:t>Тионамиды</a:t>
            </a:r>
            <a:r>
              <a:rPr lang="ru-RU" b="1" dirty="0"/>
              <a:t> назначают в больших дозах. </a:t>
            </a:r>
            <a:r>
              <a:rPr lang="ru-RU" b="1" dirty="0" err="1"/>
              <a:t>Пропилтиоурацил</a:t>
            </a:r>
            <a:r>
              <a:rPr lang="ru-RU" b="1" dirty="0"/>
              <a:t>: 600 мг сразу, затем по 300 мг каждые 6 ч. </a:t>
            </a:r>
            <a:r>
              <a:rPr lang="ru-RU" b="1" dirty="0" err="1"/>
              <a:t>Тиамазол</a:t>
            </a:r>
            <a:r>
              <a:rPr lang="ru-RU" b="1" dirty="0"/>
              <a:t>: 60 мг сразу, затем по 30 мг каждые 6 ч. При необходимости препараты вводят через зонд. </a:t>
            </a:r>
            <a:endParaRPr lang="ru-RU" b="1" dirty="0" smtClean="0"/>
          </a:p>
          <a:p>
            <a:pPr marL="0" indent="0" algn="ctr">
              <a:buNone/>
            </a:pPr>
            <a:r>
              <a:rPr lang="ru-RU" b="1" dirty="0" smtClean="0"/>
              <a:t>б</a:t>
            </a:r>
            <a:r>
              <a:rPr lang="ru-RU" b="1" dirty="0"/>
              <a:t>. Натриевая соль </a:t>
            </a:r>
            <a:r>
              <a:rPr lang="ru-RU" b="1" dirty="0" err="1"/>
              <a:t>иоподовой</a:t>
            </a:r>
            <a:r>
              <a:rPr lang="ru-RU" b="1" dirty="0"/>
              <a:t> кислоты в дозе 1 г/</a:t>
            </a:r>
            <a:r>
              <a:rPr lang="ru-RU" b="1" dirty="0" err="1"/>
              <a:t>сут</a:t>
            </a:r>
            <a:r>
              <a:rPr lang="ru-RU" b="1" dirty="0"/>
              <a:t> внутрь на протяжении 2 </a:t>
            </a:r>
            <a:r>
              <a:rPr lang="ru-RU" b="1" dirty="0" err="1"/>
              <a:t>нед</a:t>
            </a:r>
            <a:r>
              <a:rPr lang="ru-RU" b="1" dirty="0"/>
              <a:t>. Йодиды: калия йодид внутрь (0,5 мл насыщенного раствора 2 раза в сутки) или натрия йодид в/в (1 г). </a:t>
            </a:r>
            <a:endParaRPr lang="ru-RU" b="1" dirty="0" smtClean="0"/>
          </a:p>
          <a:p>
            <a:pPr marL="0" indent="0" algn="ctr">
              <a:buNone/>
            </a:pPr>
            <a:r>
              <a:rPr lang="ru-RU" b="1" dirty="0" smtClean="0"/>
              <a:t>в</a:t>
            </a:r>
            <a:r>
              <a:rPr lang="ru-RU" b="1" dirty="0"/>
              <a:t>. Непрерывно с помощью кардиомонитора регистрируют ЧСС. Для устранения тахикардии применяют большие дозы </a:t>
            </a:r>
            <a:r>
              <a:rPr lang="ru-RU" b="1" dirty="0" err="1"/>
              <a:t>пропранолола</a:t>
            </a:r>
            <a:r>
              <a:rPr lang="ru-RU" b="1" dirty="0"/>
              <a:t> внутрь (40—80 мг каждые 4—6 ч) или малые дозы в/в (1 мг каждые 5 мин, до 10 раз). </a:t>
            </a:r>
            <a:endParaRPr lang="ru-RU" b="1" dirty="0" smtClean="0"/>
          </a:p>
          <a:p>
            <a:pPr marL="0" indent="0" algn="ctr">
              <a:buNone/>
            </a:pPr>
            <a:r>
              <a:rPr lang="ru-RU" b="1" dirty="0" smtClean="0"/>
              <a:t>г</a:t>
            </a:r>
            <a:r>
              <a:rPr lang="ru-RU" b="1" dirty="0"/>
              <a:t>. </a:t>
            </a:r>
            <a:r>
              <a:rPr lang="ru-RU" b="1" dirty="0" err="1"/>
              <a:t>Дексаметазон</a:t>
            </a:r>
            <a:r>
              <a:rPr lang="ru-RU" b="1" dirty="0"/>
              <a:t> в дозе 4—8 мг/</a:t>
            </a:r>
            <a:r>
              <a:rPr lang="ru-RU" b="1" dirty="0" err="1"/>
              <a:t>сут</a:t>
            </a:r>
            <a:r>
              <a:rPr lang="ru-RU" b="1" dirty="0"/>
              <a:t> (при тяжелых инфекциях противопоказан). При комбинированном применении перечисленных лекарственных средств состояние больного, как правило, значительно улучшается уже через несколько дней. Если медикаментозное лечение неэффективно, прибегают к </a:t>
            </a:r>
            <a:r>
              <a:rPr lang="ru-RU" b="1" dirty="0" err="1"/>
              <a:t>плазмаферезу</a:t>
            </a:r>
            <a:r>
              <a:rPr lang="ru-RU" b="1" dirty="0"/>
              <a:t> или </a:t>
            </a:r>
            <a:r>
              <a:rPr lang="ru-RU" b="1" dirty="0" err="1"/>
              <a:t>гемосорбции</a:t>
            </a:r>
            <a:r>
              <a:rPr lang="ru-RU" b="1" dirty="0"/>
              <a:t> для удаления из крови </a:t>
            </a:r>
            <a:r>
              <a:rPr lang="ru-RU" b="1" dirty="0" err="1"/>
              <a:t>тиреоидных</a:t>
            </a:r>
            <a:r>
              <a:rPr lang="ru-RU" b="1" dirty="0"/>
              <a:t> гормонов.</a:t>
            </a:r>
          </a:p>
        </p:txBody>
      </p:sp>
    </p:spTree>
    <p:extLst>
      <p:ext uri="{BB962C8B-B14F-4D97-AF65-F5344CB8AC3E}">
        <p14:creationId xmlns:p14="http://schemas.microsoft.com/office/powerpoint/2010/main" val="299482315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20157" y="207015"/>
            <a:ext cx="11087517" cy="723427"/>
          </a:xfrm>
        </p:spPr>
        <p:style>
          <a:lnRef idx="2">
            <a:schemeClr val="accent6"/>
          </a:lnRef>
          <a:fillRef idx="1">
            <a:schemeClr val="lt1"/>
          </a:fillRef>
          <a:effectRef idx="0">
            <a:schemeClr val="accent6"/>
          </a:effectRef>
          <a:fontRef idx="minor">
            <a:schemeClr val="dk1"/>
          </a:fontRef>
        </p:style>
        <p:txBody>
          <a:bodyPr/>
          <a:lstStyle/>
          <a:p>
            <a:pPr algn="ctr"/>
            <a:r>
              <a:rPr lang="ru-RU" dirty="0"/>
              <a:t>Л</a:t>
            </a:r>
            <a:r>
              <a:rPr lang="ru-RU" dirty="0" smtClean="0"/>
              <a:t>ИТЕРАТУРА</a:t>
            </a:r>
            <a:endParaRPr lang="ru-RU" dirty="0"/>
          </a:p>
        </p:txBody>
      </p:sp>
      <p:sp>
        <p:nvSpPr>
          <p:cNvPr id="3" name="Объект 2"/>
          <p:cNvSpPr>
            <a:spLocks noGrp="1"/>
          </p:cNvSpPr>
          <p:nvPr>
            <p:ph idx="1"/>
          </p:nvPr>
        </p:nvSpPr>
        <p:spPr>
          <a:xfrm>
            <a:off x="417095" y="1235242"/>
            <a:ext cx="11293642" cy="5229726"/>
          </a:xfrm>
        </p:spPr>
        <p:style>
          <a:lnRef idx="2">
            <a:schemeClr val="accent3"/>
          </a:lnRef>
          <a:fillRef idx="1">
            <a:schemeClr val="lt1"/>
          </a:fillRef>
          <a:effectRef idx="0">
            <a:schemeClr val="accent3"/>
          </a:effectRef>
          <a:fontRef idx="minor">
            <a:schemeClr val="dk1"/>
          </a:fontRef>
        </p:style>
        <p:txBody>
          <a:bodyPr>
            <a:normAutofit fontScale="92500" lnSpcReduction="10000"/>
          </a:bodyPr>
          <a:lstStyle/>
          <a:p>
            <a:r>
              <a:rPr lang="en-US" dirty="0"/>
              <a:t>1. </a:t>
            </a:r>
            <a:r>
              <a:rPr lang="en-US" dirty="0" err="1"/>
              <a:t>Allannic</a:t>
            </a:r>
            <a:r>
              <a:rPr lang="en-US" dirty="0"/>
              <a:t> H, et al. </a:t>
            </a:r>
            <a:r>
              <a:rPr lang="en-US" dirty="0" err="1"/>
              <a:t>Antithyroid</a:t>
            </a:r>
            <a:r>
              <a:rPr lang="en-US" dirty="0"/>
              <a:t> drugs and Graves' disease: A prospective randomized evaluation of the efficacy of treatment duration. J </a:t>
            </a:r>
            <a:r>
              <a:rPr lang="en-US" dirty="0" err="1"/>
              <a:t>Clin</a:t>
            </a:r>
            <a:r>
              <a:rPr lang="en-US" dirty="0"/>
              <a:t> </a:t>
            </a:r>
            <a:r>
              <a:rPr lang="en-US" dirty="0" err="1"/>
              <a:t>Endocrinol</a:t>
            </a:r>
            <a:r>
              <a:rPr lang="en-US" dirty="0"/>
              <a:t> </a:t>
            </a:r>
            <a:r>
              <a:rPr lang="en-US" dirty="0" err="1"/>
              <a:t>Metab</a:t>
            </a:r>
            <a:r>
              <a:rPr lang="en-US" dirty="0"/>
              <a:t> 70:675, 1990. </a:t>
            </a:r>
            <a:endParaRPr lang="ru-RU" dirty="0" smtClean="0"/>
          </a:p>
          <a:p>
            <a:r>
              <a:rPr lang="en-US" dirty="0" smtClean="0"/>
              <a:t>2</a:t>
            </a:r>
            <a:r>
              <a:rPr lang="en-US" dirty="0"/>
              <a:t>. </a:t>
            </a:r>
            <a:r>
              <a:rPr lang="en-US" dirty="0" err="1"/>
              <a:t>Bastenie</a:t>
            </a:r>
            <a:r>
              <a:rPr lang="en-US" dirty="0"/>
              <a:t> PA, et al. Natural history of primary myxedema. Am J Med 79:91, 1985. </a:t>
            </a:r>
            <a:endParaRPr lang="ru-RU" dirty="0" smtClean="0"/>
          </a:p>
          <a:p>
            <a:r>
              <a:rPr lang="en-US" dirty="0" smtClean="0"/>
              <a:t>3</a:t>
            </a:r>
            <a:r>
              <a:rPr lang="en-US" dirty="0"/>
              <a:t>. Beck-</a:t>
            </a:r>
            <a:r>
              <a:rPr lang="en-US" dirty="0" err="1"/>
              <a:t>Peccoz</a:t>
            </a:r>
            <a:r>
              <a:rPr lang="en-US" dirty="0"/>
              <a:t> P, et al. Decreased receptor binding of biologically inactive </a:t>
            </a:r>
            <a:r>
              <a:rPr lang="en-US" dirty="0" err="1"/>
              <a:t>thyrotropin</a:t>
            </a:r>
            <a:r>
              <a:rPr lang="en-US" dirty="0"/>
              <a:t> in central hypothyroidism: Effect of treatment with </a:t>
            </a:r>
            <a:r>
              <a:rPr lang="en-US" dirty="0" err="1"/>
              <a:t>thyrotropin</a:t>
            </a:r>
            <a:r>
              <a:rPr lang="en-US" dirty="0"/>
              <a:t>-releasing hormone. N </a:t>
            </a:r>
            <a:r>
              <a:rPr lang="en-US" dirty="0" err="1"/>
              <a:t>Engl</a:t>
            </a:r>
            <a:r>
              <a:rPr lang="en-US" dirty="0"/>
              <a:t> J Med 312:1085, 1985. </a:t>
            </a:r>
            <a:endParaRPr lang="ru-RU" dirty="0" smtClean="0"/>
          </a:p>
          <a:p>
            <a:r>
              <a:rPr lang="en-US" dirty="0" smtClean="0"/>
              <a:t>4</a:t>
            </a:r>
            <a:r>
              <a:rPr lang="en-US" dirty="0"/>
              <a:t>. </a:t>
            </a:r>
            <a:r>
              <a:rPr lang="en-US" dirty="0" err="1"/>
              <a:t>Braverman</a:t>
            </a:r>
            <a:r>
              <a:rPr lang="en-US" dirty="0"/>
              <a:t> LE, </a:t>
            </a:r>
            <a:r>
              <a:rPr lang="en-US" dirty="0" err="1"/>
              <a:t>Utiger</a:t>
            </a:r>
            <a:r>
              <a:rPr lang="en-US" dirty="0"/>
              <a:t> RD (</a:t>
            </a:r>
            <a:r>
              <a:rPr lang="en-US" dirty="0" err="1"/>
              <a:t>eds</a:t>
            </a:r>
            <a:r>
              <a:rPr lang="en-US" dirty="0"/>
              <a:t>). Werner and </a:t>
            </a:r>
            <a:r>
              <a:rPr lang="en-US" dirty="0" err="1"/>
              <a:t>Ingbar's</a:t>
            </a:r>
            <a:r>
              <a:rPr lang="en-US" dirty="0"/>
              <a:t> The Thyroid, (6th </a:t>
            </a:r>
            <a:r>
              <a:rPr lang="en-US" dirty="0" err="1"/>
              <a:t>ed</a:t>
            </a:r>
            <a:r>
              <a:rPr lang="en-US" dirty="0"/>
              <a:t>). Philadelphia: Lippincott, 1991. </a:t>
            </a:r>
            <a:endParaRPr lang="ru-RU" dirty="0" smtClean="0"/>
          </a:p>
          <a:p>
            <a:r>
              <a:rPr lang="en-US" dirty="0" smtClean="0"/>
              <a:t>5</a:t>
            </a:r>
            <a:r>
              <a:rPr lang="en-US" dirty="0"/>
              <a:t>. Burrow GN. The management of thyrotoxicosis in pregnancy. N </a:t>
            </a:r>
            <a:r>
              <a:rPr lang="en-US" dirty="0" err="1"/>
              <a:t>Engl</a:t>
            </a:r>
            <a:r>
              <a:rPr lang="en-US" dirty="0"/>
              <a:t> J Med 313:562, 1985</a:t>
            </a:r>
            <a:r>
              <a:rPr lang="en-US" dirty="0" smtClean="0"/>
              <a:t>.</a:t>
            </a:r>
            <a:endParaRPr lang="ru-RU" dirty="0" smtClean="0"/>
          </a:p>
          <a:p>
            <a:r>
              <a:rPr lang="en-US" dirty="0"/>
              <a:t>6. Berger SA, et al. Infectious diseases of the thyroid gland. Rev Infect Dis 5:108, 1983. </a:t>
            </a:r>
            <a:endParaRPr lang="ru-RU" dirty="0" smtClean="0"/>
          </a:p>
          <a:p>
            <a:r>
              <a:rPr lang="en-US" dirty="0" smtClean="0"/>
              <a:t>7</a:t>
            </a:r>
            <a:r>
              <a:rPr lang="en-US" dirty="0"/>
              <a:t>. Drucker DJ, et al. Thyroiditis as the presenting manifestation of disseminated </a:t>
            </a:r>
            <a:r>
              <a:rPr lang="en-US" dirty="0" err="1"/>
              <a:t>extrapulmonary</a:t>
            </a:r>
            <a:r>
              <a:rPr lang="en-US" dirty="0"/>
              <a:t> Pneumocystis </a:t>
            </a:r>
            <a:r>
              <a:rPr lang="en-US" dirty="0" err="1"/>
              <a:t>carinii</a:t>
            </a:r>
            <a:r>
              <a:rPr lang="en-US" dirty="0"/>
              <a:t> infection. J </a:t>
            </a:r>
            <a:r>
              <a:rPr lang="en-US" dirty="0" err="1"/>
              <a:t>Clin</a:t>
            </a:r>
            <a:r>
              <a:rPr lang="en-US" dirty="0"/>
              <a:t> </a:t>
            </a:r>
            <a:r>
              <a:rPr lang="en-US" dirty="0" err="1"/>
              <a:t>Endocrinol</a:t>
            </a:r>
            <a:r>
              <a:rPr lang="en-US" dirty="0"/>
              <a:t> </a:t>
            </a:r>
            <a:r>
              <a:rPr lang="en-US" dirty="0" err="1"/>
              <a:t>Metab</a:t>
            </a:r>
            <a:r>
              <a:rPr lang="en-US" dirty="0"/>
              <a:t> 71:1663, 1990. </a:t>
            </a:r>
            <a:endParaRPr lang="ru-RU" dirty="0" smtClean="0"/>
          </a:p>
          <a:p>
            <a:r>
              <a:rPr lang="en-US" dirty="0" smtClean="0"/>
              <a:t>8</a:t>
            </a:r>
            <a:r>
              <a:rPr lang="en-US" dirty="0"/>
              <a:t>. </a:t>
            </a:r>
            <a:r>
              <a:rPr lang="en-US" dirty="0" err="1"/>
              <a:t>Farid</a:t>
            </a:r>
            <a:r>
              <a:rPr lang="en-US" dirty="0"/>
              <a:t> NR, et al. Increased frequency of HLA-DR3 and 5 in the syndromes of painless thyroiditis with transient thyrotoxicosis: Evidence for an autoimmune etiology. </a:t>
            </a:r>
            <a:r>
              <a:rPr lang="en-US" dirty="0" err="1"/>
              <a:t>Clin</a:t>
            </a:r>
            <a:r>
              <a:rPr lang="en-US" dirty="0"/>
              <a:t> </a:t>
            </a:r>
            <a:r>
              <a:rPr lang="en-US" dirty="0" err="1"/>
              <a:t>Endocrinol</a:t>
            </a:r>
            <a:r>
              <a:rPr lang="en-US" dirty="0"/>
              <a:t> 19:699, 1983. </a:t>
            </a:r>
            <a:endParaRPr lang="ru-RU" dirty="0" smtClean="0"/>
          </a:p>
          <a:p>
            <a:r>
              <a:rPr lang="en-US" dirty="0" smtClean="0"/>
              <a:t>9</a:t>
            </a:r>
            <a:r>
              <a:rPr lang="en-US" dirty="0"/>
              <a:t>. Gallant JE, et al. Pneumocystis </a:t>
            </a:r>
            <a:r>
              <a:rPr lang="en-US" dirty="0" err="1"/>
              <a:t>carinii</a:t>
            </a:r>
            <a:r>
              <a:rPr lang="en-US" dirty="0"/>
              <a:t> thyroiditis. Am J Med 84:303, 1988. </a:t>
            </a:r>
            <a:endParaRPr lang="ru-RU" dirty="0" smtClean="0"/>
          </a:p>
          <a:p>
            <a:r>
              <a:rPr lang="en-US" dirty="0" smtClean="0"/>
              <a:t>10</a:t>
            </a:r>
            <a:r>
              <a:rPr lang="en-US" dirty="0"/>
              <a:t>. </a:t>
            </a:r>
            <a:r>
              <a:rPr lang="en-US" dirty="0" err="1"/>
              <a:t>Guttler</a:t>
            </a:r>
            <a:r>
              <a:rPr lang="en-US" dirty="0"/>
              <a:t> RB, et al. Pneumocystis </a:t>
            </a:r>
            <a:r>
              <a:rPr lang="en-US" dirty="0" err="1"/>
              <a:t>carinii</a:t>
            </a:r>
            <a:r>
              <a:rPr lang="en-US" dirty="0"/>
              <a:t> thyroiditis: Report of three cases, and a review of the literature. Arch Intern Med 153:393, 1993</a:t>
            </a:r>
            <a:r>
              <a:rPr lang="en-US" dirty="0" smtClean="0"/>
              <a:t>.</a:t>
            </a:r>
            <a:endParaRPr lang="ru-RU" dirty="0" smtClean="0"/>
          </a:p>
        </p:txBody>
      </p:sp>
    </p:spTree>
    <p:extLst>
      <p:ext uri="{BB962C8B-B14F-4D97-AF65-F5344CB8AC3E}">
        <p14:creationId xmlns:p14="http://schemas.microsoft.com/office/powerpoint/2010/main" val="54893613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33137" y="481263"/>
            <a:ext cx="11405937" cy="5999747"/>
          </a:xfrm>
        </p:spPr>
        <p:style>
          <a:lnRef idx="2">
            <a:schemeClr val="accent3"/>
          </a:lnRef>
          <a:fillRef idx="1">
            <a:schemeClr val="lt1"/>
          </a:fillRef>
          <a:effectRef idx="0">
            <a:schemeClr val="accent3"/>
          </a:effectRef>
          <a:fontRef idx="minor">
            <a:schemeClr val="dk1"/>
          </a:fontRef>
        </p:style>
        <p:txBody>
          <a:bodyPr>
            <a:normAutofit fontScale="92500" lnSpcReduction="10000"/>
          </a:bodyPr>
          <a:lstStyle/>
          <a:p>
            <a:r>
              <a:rPr lang="en-US" dirty="0"/>
              <a:t>11. </a:t>
            </a:r>
            <a:r>
              <a:rPr lang="en-US" dirty="0" err="1"/>
              <a:t>Kaptein</a:t>
            </a:r>
            <a:r>
              <a:rPr lang="en-US" dirty="0"/>
              <a:t> EM, et al. Prolonged dopamine administration and thyroid hormone economy in normal and critically ill subjects. J </a:t>
            </a:r>
            <a:r>
              <a:rPr lang="en-US" dirty="0" err="1"/>
              <a:t>Clin</a:t>
            </a:r>
            <a:r>
              <a:rPr lang="en-US" dirty="0"/>
              <a:t> </a:t>
            </a:r>
            <a:r>
              <a:rPr lang="en-US" dirty="0" err="1"/>
              <a:t>Endocrinol</a:t>
            </a:r>
            <a:r>
              <a:rPr lang="en-US" dirty="0"/>
              <a:t> </a:t>
            </a:r>
            <a:r>
              <a:rPr lang="en-US" dirty="0" err="1"/>
              <a:t>Metab</a:t>
            </a:r>
            <a:r>
              <a:rPr lang="en-US" dirty="0"/>
              <a:t> 51:387, 1980. </a:t>
            </a:r>
            <a:endParaRPr lang="ru-RU" dirty="0"/>
          </a:p>
          <a:p>
            <a:r>
              <a:rPr lang="en-US" dirty="0"/>
              <a:t>12. Larsen PR. Feedback regulation of </a:t>
            </a:r>
            <a:r>
              <a:rPr lang="en-US" dirty="0" err="1"/>
              <a:t>thyrotropin</a:t>
            </a:r>
            <a:r>
              <a:rPr lang="en-US" dirty="0"/>
              <a:t> secretion by thyroid hormones. N </a:t>
            </a:r>
            <a:r>
              <a:rPr lang="en-US" dirty="0" err="1"/>
              <a:t>Engl</a:t>
            </a:r>
            <a:r>
              <a:rPr lang="en-US" dirty="0"/>
              <a:t> J Med 306:23, 1982. </a:t>
            </a:r>
            <a:endParaRPr lang="ru-RU" dirty="0"/>
          </a:p>
          <a:p>
            <a:r>
              <a:rPr lang="en-US" dirty="0"/>
              <a:t>13. Lombardi A, et al. </a:t>
            </a:r>
            <a:r>
              <a:rPr lang="en-US" dirty="0" err="1"/>
              <a:t>Amiodarone</a:t>
            </a:r>
            <a:r>
              <a:rPr lang="en-US" dirty="0"/>
              <a:t> and the thyroid. In JH Oppenheimer (</a:t>
            </a:r>
            <a:r>
              <a:rPr lang="en-US" dirty="0" err="1"/>
              <a:t>ed</a:t>
            </a:r>
            <a:r>
              <a:rPr lang="en-US" dirty="0"/>
              <a:t>), Thyroid Today. </a:t>
            </a:r>
            <a:r>
              <a:rPr lang="en-US" dirty="0" err="1"/>
              <a:t>Linconshire</a:t>
            </a:r>
            <a:r>
              <a:rPr lang="en-US" dirty="0"/>
              <a:t> IL: Boots Pharmaceuticals 13:1, 1990. </a:t>
            </a:r>
            <a:endParaRPr lang="ru-RU" dirty="0"/>
          </a:p>
          <a:p>
            <a:r>
              <a:rPr lang="en-US" dirty="0"/>
              <a:t>14. </a:t>
            </a:r>
            <a:r>
              <a:rPr lang="en-US" dirty="0" err="1"/>
              <a:t>Melmed</a:t>
            </a:r>
            <a:r>
              <a:rPr lang="en-US" dirty="0"/>
              <a:t> S, et al. </a:t>
            </a:r>
            <a:r>
              <a:rPr lang="en-US" dirty="0" err="1"/>
              <a:t>Hyperthyroxinemia</a:t>
            </a:r>
            <a:r>
              <a:rPr lang="en-US" dirty="0"/>
              <a:t> with bradycardia and normal </a:t>
            </a:r>
            <a:r>
              <a:rPr lang="en-US" dirty="0" err="1"/>
              <a:t>thyrotropin</a:t>
            </a:r>
            <a:r>
              <a:rPr lang="en-US" dirty="0"/>
              <a:t> secretion after chronic </a:t>
            </a:r>
            <a:r>
              <a:rPr lang="en-US" dirty="0" err="1"/>
              <a:t>amiodarone</a:t>
            </a:r>
            <a:r>
              <a:rPr lang="en-US" dirty="0"/>
              <a:t> administration. J </a:t>
            </a:r>
            <a:r>
              <a:rPr lang="en-US" dirty="0" err="1"/>
              <a:t>Clin</a:t>
            </a:r>
            <a:r>
              <a:rPr lang="en-US" dirty="0"/>
              <a:t> </a:t>
            </a:r>
            <a:r>
              <a:rPr lang="en-US" dirty="0" err="1"/>
              <a:t>Endocrinol</a:t>
            </a:r>
            <a:r>
              <a:rPr lang="en-US" dirty="0"/>
              <a:t> </a:t>
            </a:r>
            <a:r>
              <a:rPr lang="en-US" dirty="0" err="1"/>
              <a:t>Metab</a:t>
            </a:r>
            <a:r>
              <a:rPr lang="en-US" dirty="0"/>
              <a:t> 53:997, 1981. </a:t>
            </a:r>
            <a:endParaRPr lang="ru-RU" dirty="0"/>
          </a:p>
          <a:p>
            <a:r>
              <a:rPr lang="en-US" dirty="0"/>
              <a:t>15. </a:t>
            </a:r>
            <a:r>
              <a:rPr lang="en-US" dirty="0" err="1"/>
              <a:t>Mooradian</a:t>
            </a:r>
            <a:r>
              <a:rPr lang="en-US" dirty="0"/>
              <a:t> AD, et al. Decreased serum </a:t>
            </a:r>
            <a:r>
              <a:rPr lang="en-US" dirty="0" err="1"/>
              <a:t>triiodothyronine</a:t>
            </a:r>
            <a:r>
              <a:rPr lang="en-US" dirty="0"/>
              <a:t> is associated with increased concentrations of tumor necrosis factor. J </a:t>
            </a:r>
            <a:r>
              <a:rPr lang="en-US" dirty="0" err="1"/>
              <a:t>Clin</a:t>
            </a:r>
            <a:r>
              <a:rPr lang="en-US" dirty="0"/>
              <a:t> </a:t>
            </a:r>
            <a:r>
              <a:rPr lang="en-US" dirty="0" err="1"/>
              <a:t>Endocrinol</a:t>
            </a:r>
            <a:r>
              <a:rPr lang="en-US" dirty="0"/>
              <a:t> </a:t>
            </a:r>
            <a:r>
              <a:rPr lang="en-US" dirty="0" err="1"/>
              <a:t>Metab</a:t>
            </a:r>
            <a:r>
              <a:rPr lang="en-US" dirty="0"/>
              <a:t> 71:1239, 1990. </a:t>
            </a:r>
            <a:endParaRPr lang="ru-RU" dirty="0" smtClean="0"/>
          </a:p>
          <a:p>
            <a:r>
              <a:rPr lang="en-US" dirty="0" smtClean="0"/>
              <a:t>16</a:t>
            </a:r>
            <a:r>
              <a:rPr lang="en-US" dirty="0"/>
              <a:t>. </a:t>
            </a:r>
            <a:r>
              <a:rPr lang="en-US" dirty="0" err="1"/>
              <a:t>Nicoloff</a:t>
            </a:r>
            <a:r>
              <a:rPr lang="en-US" dirty="0"/>
              <a:t> JT, Spencer CA. The use and misuse of the sensitive </a:t>
            </a:r>
            <a:r>
              <a:rPr lang="en-US" dirty="0" err="1"/>
              <a:t>thyrotropin</a:t>
            </a:r>
            <a:r>
              <a:rPr lang="en-US" dirty="0"/>
              <a:t> assays. J </a:t>
            </a:r>
            <a:r>
              <a:rPr lang="en-US" dirty="0" err="1"/>
              <a:t>Clin</a:t>
            </a:r>
            <a:r>
              <a:rPr lang="en-US" dirty="0"/>
              <a:t> </a:t>
            </a:r>
            <a:r>
              <a:rPr lang="en-US" dirty="0" err="1"/>
              <a:t>Endocrinol</a:t>
            </a:r>
            <a:r>
              <a:rPr lang="en-US" dirty="0"/>
              <a:t> </a:t>
            </a:r>
            <a:r>
              <a:rPr lang="en-US" dirty="0" err="1"/>
              <a:t>Metab</a:t>
            </a:r>
            <a:r>
              <a:rPr lang="en-US" dirty="0"/>
              <a:t> 71:553, 1990. </a:t>
            </a:r>
            <a:endParaRPr lang="ru-RU" dirty="0" smtClean="0"/>
          </a:p>
          <a:p>
            <a:r>
              <a:rPr lang="en-US" dirty="0" smtClean="0"/>
              <a:t>17</a:t>
            </a:r>
            <a:r>
              <a:rPr lang="en-US" dirty="0"/>
              <a:t>. Ross DS, et al. The use and limitations of a </a:t>
            </a:r>
            <a:r>
              <a:rPr lang="en-US" dirty="0" err="1"/>
              <a:t>chemiluminescent</a:t>
            </a:r>
            <a:r>
              <a:rPr lang="en-US" dirty="0"/>
              <a:t> </a:t>
            </a:r>
            <a:r>
              <a:rPr lang="en-US" dirty="0" err="1"/>
              <a:t>thyrotropin</a:t>
            </a:r>
            <a:r>
              <a:rPr lang="en-US" dirty="0"/>
              <a:t> assay as a single thyroid function test in an outpatient endocrine clinic. J </a:t>
            </a:r>
            <a:r>
              <a:rPr lang="en-US" dirty="0" err="1"/>
              <a:t>Clin</a:t>
            </a:r>
            <a:r>
              <a:rPr lang="en-US" dirty="0"/>
              <a:t> </a:t>
            </a:r>
            <a:r>
              <a:rPr lang="en-US" dirty="0" err="1"/>
              <a:t>Endocrinol</a:t>
            </a:r>
            <a:r>
              <a:rPr lang="en-US" dirty="0"/>
              <a:t> </a:t>
            </a:r>
            <a:r>
              <a:rPr lang="en-US" dirty="0" err="1"/>
              <a:t>Metab</a:t>
            </a:r>
            <a:r>
              <a:rPr lang="en-US" dirty="0"/>
              <a:t> 71:764, 1990. 335 </a:t>
            </a:r>
            <a:endParaRPr lang="ru-RU" dirty="0" smtClean="0"/>
          </a:p>
          <a:p>
            <a:r>
              <a:rPr lang="en-US" dirty="0" smtClean="0"/>
              <a:t>18</a:t>
            </a:r>
            <a:r>
              <a:rPr lang="en-US" dirty="0"/>
              <a:t>. </a:t>
            </a:r>
            <a:r>
              <a:rPr lang="en-US" dirty="0" err="1"/>
              <a:t>Schimmel</a:t>
            </a:r>
            <a:r>
              <a:rPr lang="en-US" dirty="0"/>
              <a:t> M, </a:t>
            </a:r>
            <a:r>
              <a:rPr lang="en-US" dirty="0" err="1"/>
              <a:t>Utiger</a:t>
            </a:r>
            <a:r>
              <a:rPr lang="en-US" dirty="0"/>
              <a:t> RD. Thyroidal and peripheral production of thyroid hormones. Ann Intern Med 87:760, 1977. </a:t>
            </a:r>
            <a:endParaRPr lang="ru-RU" dirty="0" smtClean="0"/>
          </a:p>
          <a:p>
            <a:r>
              <a:rPr lang="en-US" dirty="0" smtClean="0"/>
              <a:t>19</a:t>
            </a:r>
            <a:r>
              <a:rPr lang="en-US" dirty="0"/>
              <a:t>. Silva JE. Effects of iodine and iodine-containing compounds on thyroid function. Med </a:t>
            </a:r>
            <a:r>
              <a:rPr lang="en-US" dirty="0" err="1"/>
              <a:t>Clin</a:t>
            </a:r>
            <a:r>
              <a:rPr lang="en-US" dirty="0"/>
              <a:t> North Am 69:881, 1985. </a:t>
            </a:r>
            <a:endParaRPr lang="ru-RU" dirty="0" smtClean="0"/>
          </a:p>
          <a:p>
            <a:r>
              <a:rPr lang="en-US" dirty="0" smtClean="0"/>
              <a:t>20</a:t>
            </a:r>
            <a:r>
              <a:rPr lang="en-US" dirty="0"/>
              <a:t>. Simons RJ, et al. Thyroid dysfunction in elderly hospitalized patients: Effect of age and severity of illness. Arch Intern Med 150:1249, 1990. </a:t>
            </a:r>
            <a:endParaRPr lang="ru-RU" dirty="0"/>
          </a:p>
        </p:txBody>
      </p:sp>
    </p:spTree>
    <p:extLst>
      <p:ext uri="{BB962C8B-B14F-4D97-AF65-F5344CB8AC3E}">
        <p14:creationId xmlns:p14="http://schemas.microsoft.com/office/powerpoint/2010/main" val="2576974413"/>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59823" y="2668350"/>
            <a:ext cx="8915399" cy="1468800"/>
          </a:xfrm>
        </p:spPr>
        <p:style>
          <a:lnRef idx="1">
            <a:schemeClr val="accent6"/>
          </a:lnRef>
          <a:fillRef idx="2">
            <a:schemeClr val="accent6"/>
          </a:fillRef>
          <a:effectRef idx="1">
            <a:schemeClr val="accent6"/>
          </a:effectRef>
          <a:fontRef idx="minor">
            <a:schemeClr val="dk1"/>
          </a:fontRef>
        </p:style>
        <p:txBody>
          <a:bodyPr anchor="ctr"/>
          <a:lstStyle/>
          <a:p>
            <a:pPr algn="ctr"/>
            <a:r>
              <a:rPr lang="ru-RU" dirty="0" smtClean="0">
                <a:effectLst>
                  <a:outerShdw blurRad="38100" dist="38100" dir="2700000" algn="tl">
                    <a:srgbClr val="000000">
                      <a:alpha val="43137"/>
                    </a:srgbClr>
                  </a:outerShdw>
                </a:effectLst>
              </a:rPr>
              <a:t>СПАСИБО ЗА ВНИМАНИЕ</a:t>
            </a:r>
            <a:endParaRPr lang="ru-RU"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3458782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1456</TotalTime>
  <Words>6419</Words>
  <Application>Microsoft Office PowerPoint</Application>
  <PresentationFormat>Широкоэкранный</PresentationFormat>
  <Paragraphs>225</Paragraphs>
  <Slides>64</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64</vt:i4>
      </vt:variant>
    </vt:vector>
  </HeadingPairs>
  <TitlesOfParts>
    <vt:vector size="69" baseType="lpstr">
      <vt:lpstr>Arial</vt:lpstr>
      <vt:lpstr>Century Gothic</vt:lpstr>
      <vt:lpstr>Times New Roman</vt:lpstr>
      <vt:lpstr>Wingdings 3</vt:lpstr>
      <vt:lpstr>Легкий дым</vt:lpstr>
      <vt:lpstr>Lecture 6: Diseases of the thyroid gland</vt:lpstr>
      <vt:lpstr>ПЛАН ЛЕКЦИИ</vt:lpstr>
      <vt:lpstr>Оценка функции щитовидной железы</vt:lpstr>
      <vt:lpstr>Свободный T4</vt:lpstr>
      <vt:lpstr>Свободный T3.</vt:lpstr>
      <vt:lpstr>ТТГ</vt:lpstr>
      <vt:lpstr>Функциональные пробы</vt:lpstr>
      <vt:lpstr>Проба с тиролиберином</vt:lpstr>
      <vt:lpstr>Супрессивная проба с T3.</vt:lpstr>
      <vt:lpstr>Серологические пробы</vt:lpstr>
      <vt:lpstr>Принципы диагностики дисфункции щитовидной железы</vt:lpstr>
      <vt:lpstr>Вторичный гипотиреоз и гипотиреоз, связанный с нетиреоидными заболеваниями.</vt:lpstr>
      <vt:lpstr>Тиреотоксикоз</vt:lpstr>
      <vt:lpstr>Практически у всех больных с тиреотоксикозом любой этиологии общий T3 в сыворотке повышен (при условии, что нет сопутствующего заболевания, нарушающего периферическое превращение T4 в T3). Поэтому при диагностике тиреотоксикоза общий T3, как правило, не определяют. Определение T3 показано в следующих случаях:</vt:lpstr>
      <vt:lpstr>Псевдодисфункция щитовидной железы. </vt:lpstr>
      <vt:lpstr>Различают два варианта псевдодисфункции щитовидной железы:</vt:lpstr>
      <vt:lpstr>Презентация PowerPoint</vt:lpstr>
      <vt:lpstr>ТТГ.</vt:lpstr>
      <vt:lpstr>Презентация PowerPoint</vt:lpstr>
      <vt:lpstr>Псевдодисфункция щитовидной железы с высоким T4.</vt:lpstr>
      <vt:lpstr>Влияние лекарственных средств на функцию щитовидной железы.</vt:lpstr>
      <vt:lpstr>Препараты, действующие на секрецию ТТГ</vt:lpstr>
      <vt:lpstr>Препараты, действующие на синтез и секрецию тиреоидных гормонов</vt:lpstr>
      <vt:lpstr>Тиреоидит</vt:lpstr>
      <vt:lpstr>Острый тиреоидит</vt:lpstr>
      <vt:lpstr>Презентация PowerPoint</vt:lpstr>
      <vt:lpstr>Лечение</vt:lpstr>
      <vt:lpstr>Подострый тиреоидит Подострый гранулематозный тиреоидит</vt:lpstr>
      <vt:lpstr>Презентация PowerPoint</vt:lpstr>
      <vt:lpstr>Подострый лимфоцитарный тиреоидит</vt:lpstr>
      <vt:lpstr>Лабораторные и инструментальные исследования</vt:lpstr>
      <vt:lpstr>Дифференциальная диагностика.</vt:lpstr>
      <vt:lpstr>Стадии заболевания и лечение. По течению подострый лимфоцитарный тиреоидит весьма сходен с подострым гранулематозным тиреоидитом.</vt:lpstr>
      <vt:lpstr>Презентация PowerPoint</vt:lpstr>
      <vt:lpstr>Хронический тиреоидит</vt:lpstr>
      <vt:lpstr>Презентация PowerPoint</vt:lpstr>
      <vt:lpstr>Лабораторные и инструментальные исследования</vt:lpstr>
      <vt:lpstr>Презентация PowerPoint</vt:lpstr>
      <vt:lpstr>Лечение</vt:lpstr>
      <vt:lpstr>Презентация PowerPoint</vt:lpstr>
      <vt:lpstr>Презентация PowerPoint</vt:lpstr>
      <vt:lpstr>Гипотиреоз</vt:lpstr>
      <vt:lpstr>Презентация PowerPoint</vt:lpstr>
      <vt:lpstr>Диагностика</vt:lpstr>
      <vt:lpstr>Дифференциальная диагностика первичного и вторичного гипотиреоза </vt:lpstr>
      <vt:lpstr>Проба с тиролиберином</vt:lpstr>
      <vt:lpstr>Презентация PowerPoint</vt:lpstr>
      <vt:lpstr>Презентация PowerPoint</vt:lpstr>
      <vt:lpstr> Лечение </vt:lpstr>
      <vt:lpstr>Лечение</vt:lpstr>
      <vt:lpstr>Тиреотоксикоз</vt:lpstr>
      <vt:lpstr>Установление причины тиреотоксикоза</vt:lpstr>
      <vt:lpstr>Дифференциальная диагностика заболеваний, сопровождающихся тиреотоксикозом</vt:lpstr>
      <vt:lpstr>Хронический лимфоцитарный тиреоидит</vt:lpstr>
      <vt:lpstr>Подострый лимфоцитарный тиреоидит с преходящим тиреотоксикозом</vt:lpstr>
      <vt:lpstr>Лечение </vt:lpstr>
      <vt:lpstr>Бета-адреноблокаторы</vt:lpstr>
      <vt:lpstr>Лечение радиоактивным йодом.</vt:lpstr>
      <vt:lpstr>Субтотальная резекция щитовидной железы</vt:lpstr>
      <vt:lpstr>Тиреотоксический криз</vt:lpstr>
      <vt:lpstr>Лечение</vt:lpstr>
      <vt:lpstr>ЛИТЕРАТУРА</vt:lpstr>
      <vt:lpstr>Презентация PowerPoint</vt:lpstr>
      <vt:lpstr>СПАСИБО ЗА ВНИМАНИЕ</vt:lpstr>
    </vt:vector>
  </TitlesOfParts>
  <Company>rg-adguard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№6:Diseases of the thyroid gland</dc:title>
  <dc:creator>Rayyona</dc:creator>
  <cp:lastModifiedBy>Rayyona</cp:lastModifiedBy>
  <cp:revision>34</cp:revision>
  <dcterms:created xsi:type="dcterms:W3CDTF">2022-04-15T01:03:18Z</dcterms:created>
  <dcterms:modified xsi:type="dcterms:W3CDTF">2022-04-18T13:01:24Z</dcterms:modified>
</cp:coreProperties>
</file>