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6" r:id="rId11"/>
    <p:sldId id="267" r:id="rId12"/>
    <p:sldId id="265" r:id="rId13"/>
    <p:sldId id="268" r:id="rId14"/>
    <p:sldId id="270" r:id="rId15"/>
    <p:sldId id="271" r:id="rId16"/>
    <p:sldId id="272" r:id="rId17"/>
    <p:sldId id="269" r:id="rId18"/>
    <p:sldId id="273" r:id="rId19"/>
    <p:sldId id="274" r:id="rId20"/>
    <p:sldId id="276" r:id="rId21"/>
    <p:sldId id="277" r:id="rId22"/>
    <p:sldId id="275" r:id="rId23"/>
    <p:sldId id="279" r:id="rId24"/>
    <p:sldId id="280" r:id="rId25"/>
    <p:sldId id="303" r:id="rId26"/>
    <p:sldId id="304" r:id="rId27"/>
    <p:sldId id="278" r:id="rId28"/>
    <p:sldId id="301" r:id="rId29"/>
    <p:sldId id="302" r:id="rId30"/>
    <p:sldId id="282" r:id="rId31"/>
    <p:sldId id="281" r:id="rId32"/>
    <p:sldId id="283" r:id="rId33"/>
    <p:sldId id="284" r:id="rId34"/>
    <p:sldId id="285" r:id="rId35"/>
    <p:sldId id="286" r:id="rId36"/>
    <p:sldId id="306" r:id="rId37"/>
    <p:sldId id="288" r:id="rId38"/>
    <p:sldId id="287" r:id="rId39"/>
    <p:sldId id="289" r:id="rId40"/>
    <p:sldId id="291" r:id="rId41"/>
    <p:sldId id="308" r:id="rId42"/>
    <p:sldId id="309" r:id="rId43"/>
    <p:sldId id="290" r:id="rId44"/>
    <p:sldId id="310" r:id="rId45"/>
    <p:sldId id="294" r:id="rId46"/>
    <p:sldId id="293" r:id="rId47"/>
    <p:sldId id="312" r:id="rId48"/>
    <p:sldId id="297" r:id="rId49"/>
    <p:sldId id="313" r:id="rId50"/>
    <p:sldId id="314" r:id="rId51"/>
    <p:sldId id="305" r:id="rId52"/>
    <p:sldId id="316" r:id="rId53"/>
  </p:sldIdLst>
  <p:sldSz cx="12192000" cy="6858000"/>
  <p:notesSz cx="6858000" cy="9144000"/>
  <p:defaultText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87" d="100"/>
          <a:sy n="87" d="100"/>
        </p:scale>
        <p:origin x="61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86B118B-AE61-43B5-8070-75A7F7C45D8B}"/>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uz-Latn-UZ"/>
          </a:p>
        </p:txBody>
      </p:sp>
      <p:sp>
        <p:nvSpPr>
          <p:cNvPr id="3" name="Подзаголовок 2">
            <a:extLst>
              <a:ext uri="{FF2B5EF4-FFF2-40B4-BE49-F238E27FC236}">
                <a16:creationId xmlns:a16="http://schemas.microsoft.com/office/drawing/2014/main" id="{53264481-157A-4DD1-95CA-60542520B68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uz-Latn-UZ"/>
          </a:p>
        </p:txBody>
      </p:sp>
      <p:sp>
        <p:nvSpPr>
          <p:cNvPr id="4" name="Дата 3">
            <a:extLst>
              <a:ext uri="{FF2B5EF4-FFF2-40B4-BE49-F238E27FC236}">
                <a16:creationId xmlns:a16="http://schemas.microsoft.com/office/drawing/2014/main" id="{7E5EBF36-A275-4AB7-A2D7-55AFED885B35}"/>
              </a:ext>
            </a:extLst>
          </p:cNvPr>
          <p:cNvSpPr>
            <a:spLocks noGrp="1"/>
          </p:cNvSpPr>
          <p:nvPr>
            <p:ph type="dt" sz="half" idx="10"/>
          </p:nvPr>
        </p:nvSpPr>
        <p:spPr/>
        <p:txBody>
          <a:bodyPr/>
          <a:lstStyle/>
          <a:p>
            <a:fld id="{8FD56C57-1C53-4A27-B462-D9D999F97E77}" type="datetimeFigureOut">
              <a:rPr lang="uz-Latn-UZ" smtClean="0"/>
              <a:t>16/04/2022</a:t>
            </a:fld>
            <a:endParaRPr lang="uz-Latn-UZ"/>
          </a:p>
        </p:txBody>
      </p:sp>
      <p:sp>
        <p:nvSpPr>
          <p:cNvPr id="5" name="Нижний колонтитул 4">
            <a:extLst>
              <a:ext uri="{FF2B5EF4-FFF2-40B4-BE49-F238E27FC236}">
                <a16:creationId xmlns:a16="http://schemas.microsoft.com/office/drawing/2014/main" id="{04E8FCD1-0C35-42ED-9B9C-04AE3E856260}"/>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5C636E12-4397-41E7-AFDB-58BD56BF5A71}"/>
              </a:ext>
            </a:extLst>
          </p:cNvPr>
          <p:cNvSpPr>
            <a:spLocks noGrp="1"/>
          </p:cNvSpPr>
          <p:nvPr>
            <p:ph type="sldNum" sz="quarter" idx="12"/>
          </p:nvPr>
        </p:nvSpPr>
        <p:spPr/>
        <p:txBody>
          <a:bodyPr/>
          <a:lstStyle/>
          <a:p>
            <a:fld id="{399C704E-073C-43DA-8B57-BA923ECDF106}" type="slidenum">
              <a:rPr lang="uz-Latn-UZ" smtClean="0"/>
              <a:t>‹#›</a:t>
            </a:fld>
            <a:endParaRPr lang="uz-Latn-UZ"/>
          </a:p>
        </p:txBody>
      </p:sp>
    </p:spTree>
    <p:extLst>
      <p:ext uri="{BB962C8B-B14F-4D97-AF65-F5344CB8AC3E}">
        <p14:creationId xmlns:p14="http://schemas.microsoft.com/office/powerpoint/2010/main" val="34748080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BEF042-14DF-4D15-807D-844C23C6879B}"/>
              </a:ext>
            </a:extLst>
          </p:cNvPr>
          <p:cNvSpPr>
            <a:spLocks noGrp="1"/>
          </p:cNvSpPr>
          <p:nvPr>
            <p:ph type="title"/>
          </p:nvPr>
        </p:nvSpPr>
        <p:spPr/>
        <p:txBody>
          <a:bodyPr/>
          <a:lstStyle/>
          <a:p>
            <a:r>
              <a:rPr lang="ru-RU"/>
              <a:t>Образец заголовка</a:t>
            </a:r>
            <a:endParaRPr lang="uz-Latn-UZ"/>
          </a:p>
        </p:txBody>
      </p:sp>
      <p:sp>
        <p:nvSpPr>
          <p:cNvPr id="3" name="Объект 2">
            <a:extLst>
              <a:ext uri="{FF2B5EF4-FFF2-40B4-BE49-F238E27FC236}">
                <a16:creationId xmlns:a16="http://schemas.microsoft.com/office/drawing/2014/main" id="{E839BCF6-237F-40D9-B40E-823E8C66DED3}"/>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5508A5DB-080A-4665-9897-C7CE7CB145A7}"/>
              </a:ext>
            </a:extLst>
          </p:cNvPr>
          <p:cNvSpPr>
            <a:spLocks noGrp="1"/>
          </p:cNvSpPr>
          <p:nvPr>
            <p:ph type="dt" sz="half" idx="10"/>
          </p:nvPr>
        </p:nvSpPr>
        <p:spPr/>
        <p:txBody>
          <a:bodyPr/>
          <a:lstStyle/>
          <a:p>
            <a:fld id="{8FD56C57-1C53-4A27-B462-D9D999F97E77}" type="datetimeFigureOut">
              <a:rPr lang="uz-Latn-UZ" smtClean="0"/>
              <a:t>16/04/2022</a:t>
            </a:fld>
            <a:endParaRPr lang="uz-Latn-UZ"/>
          </a:p>
        </p:txBody>
      </p:sp>
      <p:sp>
        <p:nvSpPr>
          <p:cNvPr id="5" name="Нижний колонтитул 4">
            <a:extLst>
              <a:ext uri="{FF2B5EF4-FFF2-40B4-BE49-F238E27FC236}">
                <a16:creationId xmlns:a16="http://schemas.microsoft.com/office/drawing/2014/main" id="{D8BAE3A6-244C-4454-9A64-C6F5E2CCBD48}"/>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35908A6C-7BE0-49DF-942D-9C0CB7FFCFE2}"/>
              </a:ext>
            </a:extLst>
          </p:cNvPr>
          <p:cNvSpPr>
            <a:spLocks noGrp="1"/>
          </p:cNvSpPr>
          <p:nvPr>
            <p:ph type="sldNum" sz="quarter" idx="12"/>
          </p:nvPr>
        </p:nvSpPr>
        <p:spPr/>
        <p:txBody>
          <a:bodyPr/>
          <a:lstStyle/>
          <a:p>
            <a:fld id="{399C704E-073C-43DA-8B57-BA923ECDF106}" type="slidenum">
              <a:rPr lang="uz-Latn-UZ" smtClean="0"/>
              <a:t>‹#›</a:t>
            </a:fld>
            <a:endParaRPr lang="uz-Latn-UZ"/>
          </a:p>
        </p:txBody>
      </p:sp>
    </p:spTree>
    <p:extLst>
      <p:ext uri="{BB962C8B-B14F-4D97-AF65-F5344CB8AC3E}">
        <p14:creationId xmlns:p14="http://schemas.microsoft.com/office/powerpoint/2010/main" val="11381598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11A897D-7CA8-412C-A1C8-A096A39E8E01}"/>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uz-Latn-UZ"/>
          </a:p>
        </p:txBody>
      </p:sp>
      <p:sp>
        <p:nvSpPr>
          <p:cNvPr id="3" name="Текст 2">
            <a:extLst>
              <a:ext uri="{FF2B5EF4-FFF2-40B4-BE49-F238E27FC236}">
                <a16:creationId xmlns:a16="http://schemas.microsoft.com/office/drawing/2014/main" id="{5A60BB47-BA73-4B96-BCD3-E7370D2E7DB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89AE6B4B-797A-4853-8149-62389EBA72B4}"/>
              </a:ext>
            </a:extLst>
          </p:cNvPr>
          <p:cNvSpPr>
            <a:spLocks noGrp="1"/>
          </p:cNvSpPr>
          <p:nvPr>
            <p:ph type="dt" sz="half" idx="10"/>
          </p:nvPr>
        </p:nvSpPr>
        <p:spPr/>
        <p:txBody>
          <a:bodyPr/>
          <a:lstStyle/>
          <a:p>
            <a:fld id="{8FD56C57-1C53-4A27-B462-D9D999F97E77}" type="datetimeFigureOut">
              <a:rPr lang="uz-Latn-UZ" smtClean="0"/>
              <a:t>16/04/2022</a:t>
            </a:fld>
            <a:endParaRPr lang="uz-Latn-UZ"/>
          </a:p>
        </p:txBody>
      </p:sp>
      <p:sp>
        <p:nvSpPr>
          <p:cNvPr id="5" name="Нижний колонтитул 4">
            <a:extLst>
              <a:ext uri="{FF2B5EF4-FFF2-40B4-BE49-F238E27FC236}">
                <a16:creationId xmlns:a16="http://schemas.microsoft.com/office/drawing/2014/main" id="{14DB9E03-A0A9-4BA2-8223-6B0C58E6D35E}"/>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DD86CFCF-91E3-4798-B06D-D30E2262F1F2}"/>
              </a:ext>
            </a:extLst>
          </p:cNvPr>
          <p:cNvSpPr>
            <a:spLocks noGrp="1"/>
          </p:cNvSpPr>
          <p:nvPr>
            <p:ph type="sldNum" sz="quarter" idx="12"/>
          </p:nvPr>
        </p:nvSpPr>
        <p:spPr/>
        <p:txBody>
          <a:bodyPr/>
          <a:lstStyle/>
          <a:p>
            <a:fld id="{399C704E-073C-43DA-8B57-BA923ECDF106}" type="slidenum">
              <a:rPr lang="uz-Latn-UZ" smtClean="0"/>
              <a:t>‹#›</a:t>
            </a:fld>
            <a:endParaRPr lang="uz-Latn-UZ"/>
          </a:p>
        </p:txBody>
      </p:sp>
    </p:spTree>
    <p:extLst>
      <p:ext uri="{BB962C8B-B14F-4D97-AF65-F5344CB8AC3E}">
        <p14:creationId xmlns:p14="http://schemas.microsoft.com/office/powerpoint/2010/main" val="33740246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E74EF11-9CDB-4FE0-8C57-B19987437A17}"/>
              </a:ext>
            </a:extLst>
          </p:cNvPr>
          <p:cNvSpPr>
            <a:spLocks noGrp="1"/>
          </p:cNvSpPr>
          <p:nvPr>
            <p:ph type="title"/>
          </p:nvPr>
        </p:nvSpPr>
        <p:spPr/>
        <p:txBody>
          <a:bodyPr/>
          <a:lstStyle/>
          <a:p>
            <a:r>
              <a:rPr lang="ru-RU"/>
              <a:t>Образец заголовка</a:t>
            </a:r>
            <a:endParaRPr lang="uz-Latn-UZ"/>
          </a:p>
        </p:txBody>
      </p:sp>
      <p:sp>
        <p:nvSpPr>
          <p:cNvPr id="3" name="Объект 2">
            <a:extLst>
              <a:ext uri="{FF2B5EF4-FFF2-40B4-BE49-F238E27FC236}">
                <a16:creationId xmlns:a16="http://schemas.microsoft.com/office/drawing/2014/main" id="{5F812818-FBE6-4E6D-A214-0D10647ECC10}"/>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Объект 3">
            <a:extLst>
              <a:ext uri="{FF2B5EF4-FFF2-40B4-BE49-F238E27FC236}">
                <a16:creationId xmlns:a16="http://schemas.microsoft.com/office/drawing/2014/main" id="{DC2133B5-6668-4AC9-AFD1-3DFE363A9B04}"/>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5" name="Дата 4">
            <a:extLst>
              <a:ext uri="{FF2B5EF4-FFF2-40B4-BE49-F238E27FC236}">
                <a16:creationId xmlns:a16="http://schemas.microsoft.com/office/drawing/2014/main" id="{68722DAC-EBBE-46BC-905A-C71A364089DF}"/>
              </a:ext>
            </a:extLst>
          </p:cNvPr>
          <p:cNvSpPr>
            <a:spLocks noGrp="1"/>
          </p:cNvSpPr>
          <p:nvPr>
            <p:ph type="dt" sz="half" idx="10"/>
          </p:nvPr>
        </p:nvSpPr>
        <p:spPr/>
        <p:txBody>
          <a:bodyPr/>
          <a:lstStyle/>
          <a:p>
            <a:fld id="{8FD56C57-1C53-4A27-B462-D9D999F97E77}" type="datetimeFigureOut">
              <a:rPr lang="uz-Latn-UZ" smtClean="0"/>
              <a:t>16/04/2022</a:t>
            </a:fld>
            <a:endParaRPr lang="uz-Latn-UZ"/>
          </a:p>
        </p:txBody>
      </p:sp>
      <p:sp>
        <p:nvSpPr>
          <p:cNvPr id="6" name="Нижний колонтитул 5">
            <a:extLst>
              <a:ext uri="{FF2B5EF4-FFF2-40B4-BE49-F238E27FC236}">
                <a16:creationId xmlns:a16="http://schemas.microsoft.com/office/drawing/2014/main" id="{A610F2AE-77E7-4B35-91D1-AB765DC7AED6}"/>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0DD68721-9839-438E-A1BA-9A0F8564888F}"/>
              </a:ext>
            </a:extLst>
          </p:cNvPr>
          <p:cNvSpPr>
            <a:spLocks noGrp="1"/>
          </p:cNvSpPr>
          <p:nvPr>
            <p:ph type="sldNum" sz="quarter" idx="12"/>
          </p:nvPr>
        </p:nvSpPr>
        <p:spPr/>
        <p:txBody>
          <a:bodyPr/>
          <a:lstStyle/>
          <a:p>
            <a:fld id="{399C704E-073C-43DA-8B57-BA923ECDF106}" type="slidenum">
              <a:rPr lang="uz-Latn-UZ" smtClean="0"/>
              <a:t>‹#›</a:t>
            </a:fld>
            <a:endParaRPr lang="uz-Latn-UZ"/>
          </a:p>
        </p:txBody>
      </p:sp>
    </p:spTree>
    <p:extLst>
      <p:ext uri="{BB962C8B-B14F-4D97-AF65-F5344CB8AC3E}">
        <p14:creationId xmlns:p14="http://schemas.microsoft.com/office/powerpoint/2010/main" val="30479417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A16EF97-065C-4891-82D6-5C86E537BB25}"/>
              </a:ext>
            </a:extLst>
          </p:cNvPr>
          <p:cNvSpPr>
            <a:spLocks noGrp="1"/>
          </p:cNvSpPr>
          <p:nvPr>
            <p:ph type="title"/>
          </p:nvPr>
        </p:nvSpPr>
        <p:spPr>
          <a:xfrm>
            <a:off x="839788" y="365125"/>
            <a:ext cx="10515600" cy="1325563"/>
          </a:xfrm>
        </p:spPr>
        <p:txBody>
          <a:bodyPr/>
          <a:lstStyle/>
          <a:p>
            <a:r>
              <a:rPr lang="ru-RU"/>
              <a:t>Образец заголовка</a:t>
            </a:r>
            <a:endParaRPr lang="uz-Latn-UZ"/>
          </a:p>
        </p:txBody>
      </p:sp>
      <p:sp>
        <p:nvSpPr>
          <p:cNvPr id="3" name="Текст 2">
            <a:extLst>
              <a:ext uri="{FF2B5EF4-FFF2-40B4-BE49-F238E27FC236}">
                <a16:creationId xmlns:a16="http://schemas.microsoft.com/office/drawing/2014/main" id="{ECDC5FA3-5B54-47A6-9346-773BBB20B5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F9F79006-B993-4CF5-83C2-D3B89AFC2015}"/>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5" name="Текст 4">
            <a:extLst>
              <a:ext uri="{FF2B5EF4-FFF2-40B4-BE49-F238E27FC236}">
                <a16:creationId xmlns:a16="http://schemas.microsoft.com/office/drawing/2014/main" id="{FA55022E-E527-40A1-A830-0B8F2069A4A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239927AA-F6C0-4B19-A4EF-4E315412A879}"/>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7" name="Дата 6">
            <a:extLst>
              <a:ext uri="{FF2B5EF4-FFF2-40B4-BE49-F238E27FC236}">
                <a16:creationId xmlns:a16="http://schemas.microsoft.com/office/drawing/2014/main" id="{127B0583-2DD5-47C8-8E67-6F3605651E67}"/>
              </a:ext>
            </a:extLst>
          </p:cNvPr>
          <p:cNvSpPr>
            <a:spLocks noGrp="1"/>
          </p:cNvSpPr>
          <p:nvPr>
            <p:ph type="dt" sz="half" idx="10"/>
          </p:nvPr>
        </p:nvSpPr>
        <p:spPr/>
        <p:txBody>
          <a:bodyPr/>
          <a:lstStyle/>
          <a:p>
            <a:fld id="{8FD56C57-1C53-4A27-B462-D9D999F97E77}" type="datetimeFigureOut">
              <a:rPr lang="uz-Latn-UZ" smtClean="0"/>
              <a:t>16/04/2022</a:t>
            </a:fld>
            <a:endParaRPr lang="uz-Latn-UZ"/>
          </a:p>
        </p:txBody>
      </p:sp>
      <p:sp>
        <p:nvSpPr>
          <p:cNvPr id="8" name="Нижний колонтитул 7">
            <a:extLst>
              <a:ext uri="{FF2B5EF4-FFF2-40B4-BE49-F238E27FC236}">
                <a16:creationId xmlns:a16="http://schemas.microsoft.com/office/drawing/2014/main" id="{E703A856-8EBC-41FD-A833-36420C6AC2B3}"/>
              </a:ext>
            </a:extLst>
          </p:cNvPr>
          <p:cNvSpPr>
            <a:spLocks noGrp="1"/>
          </p:cNvSpPr>
          <p:nvPr>
            <p:ph type="ftr" sz="quarter" idx="11"/>
          </p:nvPr>
        </p:nvSpPr>
        <p:spPr/>
        <p:txBody>
          <a:bodyPr/>
          <a:lstStyle/>
          <a:p>
            <a:endParaRPr lang="uz-Latn-UZ"/>
          </a:p>
        </p:txBody>
      </p:sp>
      <p:sp>
        <p:nvSpPr>
          <p:cNvPr id="9" name="Номер слайда 8">
            <a:extLst>
              <a:ext uri="{FF2B5EF4-FFF2-40B4-BE49-F238E27FC236}">
                <a16:creationId xmlns:a16="http://schemas.microsoft.com/office/drawing/2014/main" id="{EB1F4407-B72A-49BA-9CE0-6F03516E0CB6}"/>
              </a:ext>
            </a:extLst>
          </p:cNvPr>
          <p:cNvSpPr>
            <a:spLocks noGrp="1"/>
          </p:cNvSpPr>
          <p:nvPr>
            <p:ph type="sldNum" sz="quarter" idx="12"/>
          </p:nvPr>
        </p:nvSpPr>
        <p:spPr/>
        <p:txBody>
          <a:bodyPr/>
          <a:lstStyle/>
          <a:p>
            <a:fld id="{399C704E-073C-43DA-8B57-BA923ECDF106}" type="slidenum">
              <a:rPr lang="uz-Latn-UZ" smtClean="0"/>
              <a:t>‹#›</a:t>
            </a:fld>
            <a:endParaRPr lang="uz-Latn-UZ"/>
          </a:p>
        </p:txBody>
      </p:sp>
    </p:spTree>
    <p:extLst>
      <p:ext uri="{BB962C8B-B14F-4D97-AF65-F5344CB8AC3E}">
        <p14:creationId xmlns:p14="http://schemas.microsoft.com/office/powerpoint/2010/main" val="2014872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FA5C3C2-4B74-4F09-86E9-34F9EF9AF69C}"/>
              </a:ext>
            </a:extLst>
          </p:cNvPr>
          <p:cNvSpPr>
            <a:spLocks noGrp="1"/>
          </p:cNvSpPr>
          <p:nvPr>
            <p:ph type="title"/>
          </p:nvPr>
        </p:nvSpPr>
        <p:spPr/>
        <p:txBody>
          <a:bodyPr/>
          <a:lstStyle/>
          <a:p>
            <a:r>
              <a:rPr lang="ru-RU"/>
              <a:t>Образец заголовка</a:t>
            </a:r>
            <a:endParaRPr lang="uz-Latn-UZ"/>
          </a:p>
        </p:txBody>
      </p:sp>
      <p:sp>
        <p:nvSpPr>
          <p:cNvPr id="3" name="Дата 2">
            <a:extLst>
              <a:ext uri="{FF2B5EF4-FFF2-40B4-BE49-F238E27FC236}">
                <a16:creationId xmlns:a16="http://schemas.microsoft.com/office/drawing/2014/main" id="{4C350BC0-C685-4529-B284-E3AD84C787FC}"/>
              </a:ext>
            </a:extLst>
          </p:cNvPr>
          <p:cNvSpPr>
            <a:spLocks noGrp="1"/>
          </p:cNvSpPr>
          <p:nvPr>
            <p:ph type="dt" sz="half" idx="10"/>
          </p:nvPr>
        </p:nvSpPr>
        <p:spPr/>
        <p:txBody>
          <a:bodyPr/>
          <a:lstStyle/>
          <a:p>
            <a:fld id="{8FD56C57-1C53-4A27-B462-D9D999F97E77}" type="datetimeFigureOut">
              <a:rPr lang="uz-Latn-UZ" smtClean="0"/>
              <a:t>16/04/2022</a:t>
            </a:fld>
            <a:endParaRPr lang="uz-Latn-UZ"/>
          </a:p>
        </p:txBody>
      </p:sp>
      <p:sp>
        <p:nvSpPr>
          <p:cNvPr id="4" name="Нижний колонтитул 3">
            <a:extLst>
              <a:ext uri="{FF2B5EF4-FFF2-40B4-BE49-F238E27FC236}">
                <a16:creationId xmlns:a16="http://schemas.microsoft.com/office/drawing/2014/main" id="{49D8D864-881D-4923-A64E-93C2A75BDBD2}"/>
              </a:ext>
            </a:extLst>
          </p:cNvPr>
          <p:cNvSpPr>
            <a:spLocks noGrp="1"/>
          </p:cNvSpPr>
          <p:nvPr>
            <p:ph type="ftr" sz="quarter" idx="11"/>
          </p:nvPr>
        </p:nvSpPr>
        <p:spPr/>
        <p:txBody>
          <a:bodyPr/>
          <a:lstStyle/>
          <a:p>
            <a:endParaRPr lang="uz-Latn-UZ"/>
          </a:p>
        </p:txBody>
      </p:sp>
      <p:sp>
        <p:nvSpPr>
          <p:cNvPr id="5" name="Номер слайда 4">
            <a:extLst>
              <a:ext uri="{FF2B5EF4-FFF2-40B4-BE49-F238E27FC236}">
                <a16:creationId xmlns:a16="http://schemas.microsoft.com/office/drawing/2014/main" id="{0C3D8204-1F3D-4E81-8879-1068D4CB5040}"/>
              </a:ext>
            </a:extLst>
          </p:cNvPr>
          <p:cNvSpPr>
            <a:spLocks noGrp="1"/>
          </p:cNvSpPr>
          <p:nvPr>
            <p:ph type="sldNum" sz="quarter" idx="12"/>
          </p:nvPr>
        </p:nvSpPr>
        <p:spPr/>
        <p:txBody>
          <a:bodyPr/>
          <a:lstStyle/>
          <a:p>
            <a:fld id="{399C704E-073C-43DA-8B57-BA923ECDF106}" type="slidenum">
              <a:rPr lang="uz-Latn-UZ" smtClean="0"/>
              <a:t>‹#›</a:t>
            </a:fld>
            <a:endParaRPr lang="uz-Latn-UZ"/>
          </a:p>
        </p:txBody>
      </p:sp>
    </p:spTree>
    <p:extLst>
      <p:ext uri="{BB962C8B-B14F-4D97-AF65-F5344CB8AC3E}">
        <p14:creationId xmlns:p14="http://schemas.microsoft.com/office/powerpoint/2010/main" val="25914450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86F9EDEA-8703-4FFC-A851-6F23EB9075B9}"/>
              </a:ext>
            </a:extLst>
          </p:cNvPr>
          <p:cNvSpPr>
            <a:spLocks noGrp="1"/>
          </p:cNvSpPr>
          <p:nvPr>
            <p:ph type="dt" sz="half" idx="10"/>
          </p:nvPr>
        </p:nvSpPr>
        <p:spPr/>
        <p:txBody>
          <a:bodyPr/>
          <a:lstStyle/>
          <a:p>
            <a:fld id="{8FD56C57-1C53-4A27-B462-D9D999F97E77}" type="datetimeFigureOut">
              <a:rPr lang="uz-Latn-UZ" smtClean="0"/>
              <a:t>16/04/2022</a:t>
            </a:fld>
            <a:endParaRPr lang="uz-Latn-UZ"/>
          </a:p>
        </p:txBody>
      </p:sp>
      <p:sp>
        <p:nvSpPr>
          <p:cNvPr id="3" name="Нижний колонтитул 2">
            <a:extLst>
              <a:ext uri="{FF2B5EF4-FFF2-40B4-BE49-F238E27FC236}">
                <a16:creationId xmlns:a16="http://schemas.microsoft.com/office/drawing/2014/main" id="{54E0D07B-C205-45C1-AB61-6173CA479FFB}"/>
              </a:ext>
            </a:extLst>
          </p:cNvPr>
          <p:cNvSpPr>
            <a:spLocks noGrp="1"/>
          </p:cNvSpPr>
          <p:nvPr>
            <p:ph type="ftr" sz="quarter" idx="11"/>
          </p:nvPr>
        </p:nvSpPr>
        <p:spPr/>
        <p:txBody>
          <a:bodyPr/>
          <a:lstStyle/>
          <a:p>
            <a:endParaRPr lang="uz-Latn-UZ"/>
          </a:p>
        </p:txBody>
      </p:sp>
      <p:sp>
        <p:nvSpPr>
          <p:cNvPr id="4" name="Номер слайда 3">
            <a:extLst>
              <a:ext uri="{FF2B5EF4-FFF2-40B4-BE49-F238E27FC236}">
                <a16:creationId xmlns:a16="http://schemas.microsoft.com/office/drawing/2014/main" id="{C3CC6F3E-AB75-4E5E-8680-9CFBCD897721}"/>
              </a:ext>
            </a:extLst>
          </p:cNvPr>
          <p:cNvSpPr>
            <a:spLocks noGrp="1"/>
          </p:cNvSpPr>
          <p:nvPr>
            <p:ph type="sldNum" sz="quarter" idx="12"/>
          </p:nvPr>
        </p:nvSpPr>
        <p:spPr/>
        <p:txBody>
          <a:bodyPr/>
          <a:lstStyle/>
          <a:p>
            <a:fld id="{399C704E-073C-43DA-8B57-BA923ECDF106}" type="slidenum">
              <a:rPr lang="uz-Latn-UZ" smtClean="0"/>
              <a:t>‹#›</a:t>
            </a:fld>
            <a:endParaRPr lang="uz-Latn-UZ"/>
          </a:p>
        </p:txBody>
      </p:sp>
    </p:spTree>
    <p:extLst>
      <p:ext uri="{BB962C8B-B14F-4D97-AF65-F5344CB8AC3E}">
        <p14:creationId xmlns:p14="http://schemas.microsoft.com/office/powerpoint/2010/main" val="28530494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31C0F91-BF04-4345-9E96-65EE57676D3E}"/>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z-Latn-UZ"/>
          </a:p>
        </p:txBody>
      </p:sp>
      <p:sp>
        <p:nvSpPr>
          <p:cNvPr id="3" name="Объект 2">
            <a:extLst>
              <a:ext uri="{FF2B5EF4-FFF2-40B4-BE49-F238E27FC236}">
                <a16:creationId xmlns:a16="http://schemas.microsoft.com/office/drawing/2014/main" id="{DF3DE176-72BB-4A9E-8C7A-C83AC332A23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Текст 3">
            <a:extLst>
              <a:ext uri="{FF2B5EF4-FFF2-40B4-BE49-F238E27FC236}">
                <a16:creationId xmlns:a16="http://schemas.microsoft.com/office/drawing/2014/main" id="{7B752B5D-8C4F-4CD5-B01E-58F9BD4333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98F79FCC-5DF8-44FB-9ADA-A52633DE5C5B}"/>
              </a:ext>
            </a:extLst>
          </p:cNvPr>
          <p:cNvSpPr>
            <a:spLocks noGrp="1"/>
          </p:cNvSpPr>
          <p:nvPr>
            <p:ph type="dt" sz="half" idx="10"/>
          </p:nvPr>
        </p:nvSpPr>
        <p:spPr/>
        <p:txBody>
          <a:bodyPr/>
          <a:lstStyle/>
          <a:p>
            <a:fld id="{8FD56C57-1C53-4A27-B462-D9D999F97E77}" type="datetimeFigureOut">
              <a:rPr lang="uz-Latn-UZ" smtClean="0"/>
              <a:t>16/04/2022</a:t>
            </a:fld>
            <a:endParaRPr lang="uz-Latn-UZ"/>
          </a:p>
        </p:txBody>
      </p:sp>
      <p:sp>
        <p:nvSpPr>
          <p:cNvPr id="6" name="Нижний колонтитул 5">
            <a:extLst>
              <a:ext uri="{FF2B5EF4-FFF2-40B4-BE49-F238E27FC236}">
                <a16:creationId xmlns:a16="http://schemas.microsoft.com/office/drawing/2014/main" id="{754C88A0-33CD-457A-B6C8-4B81A677D555}"/>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FA4F5802-D992-4432-88B0-4B6ED8792D9B}"/>
              </a:ext>
            </a:extLst>
          </p:cNvPr>
          <p:cNvSpPr>
            <a:spLocks noGrp="1"/>
          </p:cNvSpPr>
          <p:nvPr>
            <p:ph type="sldNum" sz="quarter" idx="12"/>
          </p:nvPr>
        </p:nvSpPr>
        <p:spPr/>
        <p:txBody>
          <a:bodyPr/>
          <a:lstStyle/>
          <a:p>
            <a:fld id="{399C704E-073C-43DA-8B57-BA923ECDF106}" type="slidenum">
              <a:rPr lang="uz-Latn-UZ" smtClean="0"/>
              <a:t>‹#›</a:t>
            </a:fld>
            <a:endParaRPr lang="uz-Latn-UZ"/>
          </a:p>
        </p:txBody>
      </p:sp>
    </p:spTree>
    <p:extLst>
      <p:ext uri="{BB962C8B-B14F-4D97-AF65-F5344CB8AC3E}">
        <p14:creationId xmlns:p14="http://schemas.microsoft.com/office/powerpoint/2010/main" val="39658965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254729F-5A18-487F-A82F-4D97EE5BE82E}"/>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z-Latn-UZ"/>
          </a:p>
        </p:txBody>
      </p:sp>
      <p:sp>
        <p:nvSpPr>
          <p:cNvPr id="3" name="Рисунок 2">
            <a:extLst>
              <a:ext uri="{FF2B5EF4-FFF2-40B4-BE49-F238E27FC236}">
                <a16:creationId xmlns:a16="http://schemas.microsoft.com/office/drawing/2014/main" id="{2A633571-9ADB-409D-96A4-B54F169688C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z-Latn-UZ"/>
          </a:p>
        </p:txBody>
      </p:sp>
      <p:sp>
        <p:nvSpPr>
          <p:cNvPr id="4" name="Текст 3">
            <a:extLst>
              <a:ext uri="{FF2B5EF4-FFF2-40B4-BE49-F238E27FC236}">
                <a16:creationId xmlns:a16="http://schemas.microsoft.com/office/drawing/2014/main" id="{DD5912EB-0AB1-45AE-9883-4E477CCEB9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4EE90B7E-C924-4AB1-9A47-A564B1B0D6A7}"/>
              </a:ext>
            </a:extLst>
          </p:cNvPr>
          <p:cNvSpPr>
            <a:spLocks noGrp="1"/>
          </p:cNvSpPr>
          <p:nvPr>
            <p:ph type="dt" sz="half" idx="10"/>
          </p:nvPr>
        </p:nvSpPr>
        <p:spPr/>
        <p:txBody>
          <a:bodyPr/>
          <a:lstStyle/>
          <a:p>
            <a:fld id="{8FD56C57-1C53-4A27-B462-D9D999F97E77}" type="datetimeFigureOut">
              <a:rPr lang="uz-Latn-UZ" smtClean="0"/>
              <a:t>16/04/2022</a:t>
            </a:fld>
            <a:endParaRPr lang="uz-Latn-UZ"/>
          </a:p>
        </p:txBody>
      </p:sp>
      <p:sp>
        <p:nvSpPr>
          <p:cNvPr id="6" name="Нижний колонтитул 5">
            <a:extLst>
              <a:ext uri="{FF2B5EF4-FFF2-40B4-BE49-F238E27FC236}">
                <a16:creationId xmlns:a16="http://schemas.microsoft.com/office/drawing/2014/main" id="{32C1FEEE-F096-4B4C-860F-B821AB6BA92D}"/>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83DF0F21-C98A-4790-91BD-46C6537B36D7}"/>
              </a:ext>
            </a:extLst>
          </p:cNvPr>
          <p:cNvSpPr>
            <a:spLocks noGrp="1"/>
          </p:cNvSpPr>
          <p:nvPr>
            <p:ph type="sldNum" sz="quarter" idx="12"/>
          </p:nvPr>
        </p:nvSpPr>
        <p:spPr/>
        <p:txBody>
          <a:bodyPr/>
          <a:lstStyle/>
          <a:p>
            <a:fld id="{399C704E-073C-43DA-8B57-BA923ECDF106}" type="slidenum">
              <a:rPr lang="uz-Latn-UZ" smtClean="0"/>
              <a:t>‹#›</a:t>
            </a:fld>
            <a:endParaRPr lang="uz-Latn-UZ"/>
          </a:p>
        </p:txBody>
      </p:sp>
    </p:spTree>
    <p:extLst>
      <p:ext uri="{BB962C8B-B14F-4D97-AF65-F5344CB8AC3E}">
        <p14:creationId xmlns:p14="http://schemas.microsoft.com/office/powerpoint/2010/main" val="38042950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C74F4DE-6420-4C10-A5C1-9145132D0E8F}"/>
              </a:ext>
            </a:extLst>
          </p:cNvPr>
          <p:cNvSpPr>
            <a:spLocks noGrp="1"/>
          </p:cNvSpPr>
          <p:nvPr>
            <p:ph type="title"/>
          </p:nvPr>
        </p:nvSpPr>
        <p:spPr/>
        <p:txBody>
          <a:bodyPr/>
          <a:lstStyle/>
          <a:p>
            <a:r>
              <a:rPr lang="ru-RU"/>
              <a:t>Образец заголовка</a:t>
            </a:r>
            <a:endParaRPr lang="uz-Latn-UZ"/>
          </a:p>
        </p:txBody>
      </p:sp>
      <p:sp>
        <p:nvSpPr>
          <p:cNvPr id="3" name="Вертикальный текст 2">
            <a:extLst>
              <a:ext uri="{FF2B5EF4-FFF2-40B4-BE49-F238E27FC236}">
                <a16:creationId xmlns:a16="http://schemas.microsoft.com/office/drawing/2014/main" id="{31FB29C3-874B-40A7-96E0-17D82A02B86B}"/>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FBAD950B-7557-4821-91C8-58507BC7F116}"/>
              </a:ext>
            </a:extLst>
          </p:cNvPr>
          <p:cNvSpPr>
            <a:spLocks noGrp="1"/>
          </p:cNvSpPr>
          <p:nvPr>
            <p:ph type="dt" sz="half" idx="10"/>
          </p:nvPr>
        </p:nvSpPr>
        <p:spPr/>
        <p:txBody>
          <a:bodyPr/>
          <a:lstStyle/>
          <a:p>
            <a:fld id="{8FD56C57-1C53-4A27-B462-D9D999F97E77}" type="datetimeFigureOut">
              <a:rPr lang="uz-Latn-UZ" smtClean="0"/>
              <a:t>16/04/2022</a:t>
            </a:fld>
            <a:endParaRPr lang="uz-Latn-UZ"/>
          </a:p>
        </p:txBody>
      </p:sp>
      <p:sp>
        <p:nvSpPr>
          <p:cNvPr id="5" name="Нижний колонтитул 4">
            <a:extLst>
              <a:ext uri="{FF2B5EF4-FFF2-40B4-BE49-F238E27FC236}">
                <a16:creationId xmlns:a16="http://schemas.microsoft.com/office/drawing/2014/main" id="{8E8FAB53-DD2D-4448-8432-C002DD414D6D}"/>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8E10A13D-738D-4304-A08D-A65BF3162B16}"/>
              </a:ext>
            </a:extLst>
          </p:cNvPr>
          <p:cNvSpPr>
            <a:spLocks noGrp="1"/>
          </p:cNvSpPr>
          <p:nvPr>
            <p:ph type="sldNum" sz="quarter" idx="12"/>
          </p:nvPr>
        </p:nvSpPr>
        <p:spPr/>
        <p:txBody>
          <a:bodyPr/>
          <a:lstStyle/>
          <a:p>
            <a:fld id="{399C704E-073C-43DA-8B57-BA923ECDF106}" type="slidenum">
              <a:rPr lang="uz-Latn-UZ" smtClean="0"/>
              <a:t>‹#›</a:t>
            </a:fld>
            <a:endParaRPr lang="uz-Latn-UZ"/>
          </a:p>
        </p:txBody>
      </p:sp>
    </p:spTree>
    <p:extLst>
      <p:ext uri="{BB962C8B-B14F-4D97-AF65-F5344CB8AC3E}">
        <p14:creationId xmlns:p14="http://schemas.microsoft.com/office/powerpoint/2010/main" val="1723879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CCFBD0CC-E3FA-4758-A78E-CCB1E757E1B8}"/>
              </a:ext>
            </a:extLst>
          </p:cNvPr>
          <p:cNvSpPr>
            <a:spLocks noGrp="1"/>
          </p:cNvSpPr>
          <p:nvPr>
            <p:ph type="title" orient="vert"/>
          </p:nvPr>
        </p:nvSpPr>
        <p:spPr>
          <a:xfrm>
            <a:off x="8724900" y="365125"/>
            <a:ext cx="2628900" cy="5811838"/>
          </a:xfrm>
        </p:spPr>
        <p:txBody>
          <a:bodyPr vert="eaVert"/>
          <a:lstStyle/>
          <a:p>
            <a:r>
              <a:rPr lang="ru-RU"/>
              <a:t>Образец заголовка</a:t>
            </a:r>
            <a:endParaRPr lang="uz-Latn-UZ"/>
          </a:p>
        </p:txBody>
      </p:sp>
      <p:sp>
        <p:nvSpPr>
          <p:cNvPr id="3" name="Вертикальный текст 2">
            <a:extLst>
              <a:ext uri="{FF2B5EF4-FFF2-40B4-BE49-F238E27FC236}">
                <a16:creationId xmlns:a16="http://schemas.microsoft.com/office/drawing/2014/main" id="{B6E4181D-20F7-4F9F-9896-822ED36A2523}"/>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3E99EC64-4E01-4F58-B784-A59A4A3D7838}"/>
              </a:ext>
            </a:extLst>
          </p:cNvPr>
          <p:cNvSpPr>
            <a:spLocks noGrp="1"/>
          </p:cNvSpPr>
          <p:nvPr>
            <p:ph type="dt" sz="half" idx="10"/>
          </p:nvPr>
        </p:nvSpPr>
        <p:spPr/>
        <p:txBody>
          <a:bodyPr/>
          <a:lstStyle/>
          <a:p>
            <a:fld id="{8FD56C57-1C53-4A27-B462-D9D999F97E77}" type="datetimeFigureOut">
              <a:rPr lang="uz-Latn-UZ" smtClean="0"/>
              <a:t>16/04/2022</a:t>
            </a:fld>
            <a:endParaRPr lang="uz-Latn-UZ"/>
          </a:p>
        </p:txBody>
      </p:sp>
      <p:sp>
        <p:nvSpPr>
          <p:cNvPr id="5" name="Нижний колонтитул 4">
            <a:extLst>
              <a:ext uri="{FF2B5EF4-FFF2-40B4-BE49-F238E27FC236}">
                <a16:creationId xmlns:a16="http://schemas.microsoft.com/office/drawing/2014/main" id="{AD3A0DE2-ECB4-447D-8128-2249E9A2EDA1}"/>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27F2DB01-FEAE-4B65-8F79-707C3AC00E13}"/>
              </a:ext>
            </a:extLst>
          </p:cNvPr>
          <p:cNvSpPr>
            <a:spLocks noGrp="1"/>
          </p:cNvSpPr>
          <p:nvPr>
            <p:ph type="sldNum" sz="quarter" idx="12"/>
          </p:nvPr>
        </p:nvSpPr>
        <p:spPr/>
        <p:txBody>
          <a:bodyPr/>
          <a:lstStyle/>
          <a:p>
            <a:fld id="{399C704E-073C-43DA-8B57-BA923ECDF106}" type="slidenum">
              <a:rPr lang="uz-Latn-UZ" smtClean="0"/>
              <a:t>‹#›</a:t>
            </a:fld>
            <a:endParaRPr lang="uz-Latn-UZ"/>
          </a:p>
        </p:txBody>
      </p:sp>
    </p:spTree>
    <p:extLst>
      <p:ext uri="{BB962C8B-B14F-4D97-AF65-F5344CB8AC3E}">
        <p14:creationId xmlns:p14="http://schemas.microsoft.com/office/powerpoint/2010/main" val="29514344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23BBCB-CED4-435E-9A31-C06417385D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uz-Latn-UZ"/>
          </a:p>
        </p:txBody>
      </p:sp>
      <p:sp>
        <p:nvSpPr>
          <p:cNvPr id="3" name="Текст 2">
            <a:extLst>
              <a:ext uri="{FF2B5EF4-FFF2-40B4-BE49-F238E27FC236}">
                <a16:creationId xmlns:a16="http://schemas.microsoft.com/office/drawing/2014/main" id="{A04EC74E-C79A-4747-ADC4-9207F38C8B3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69186BAF-ACFD-4B12-86CB-8F213365E84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D56C57-1C53-4A27-B462-D9D999F97E77}" type="datetimeFigureOut">
              <a:rPr lang="uz-Latn-UZ" smtClean="0"/>
              <a:t>16/04/2022</a:t>
            </a:fld>
            <a:endParaRPr lang="uz-Latn-UZ"/>
          </a:p>
        </p:txBody>
      </p:sp>
      <p:sp>
        <p:nvSpPr>
          <p:cNvPr id="5" name="Нижний колонтитул 4">
            <a:extLst>
              <a:ext uri="{FF2B5EF4-FFF2-40B4-BE49-F238E27FC236}">
                <a16:creationId xmlns:a16="http://schemas.microsoft.com/office/drawing/2014/main" id="{8CE95572-38F5-4914-B74E-00310CD2163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z-Latn-UZ"/>
          </a:p>
        </p:txBody>
      </p:sp>
      <p:sp>
        <p:nvSpPr>
          <p:cNvPr id="6" name="Номер слайда 5">
            <a:extLst>
              <a:ext uri="{FF2B5EF4-FFF2-40B4-BE49-F238E27FC236}">
                <a16:creationId xmlns:a16="http://schemas.microsoft.com/office/drawing/2014/main" id="{AAA49511-0CEC-4E32-A519-A40E5293ED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9C704E-073C-43DA-8B57-BA923ECDF106}" type="slidenum">
              <a:rPr lang="uz-Latn-UZ" smtClean="0"/>
              <a:t>‹#›</a:t>
            </a:fld>
            <a:endParaRPr lang="uz-Latn-UZ"/>
          </a:p>
        </p:txBody>
      </p:sp>
    </p:spTree>
    <p:extLst>
      <p:ext uri="{BB962C8B-B14F-4D97-AF65-F5344CB8AC3E}">
        <p14:creationId xmlns:p14="http://schemas.microsoft.com/office/powerpoint/2010/main" val="18925352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34.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jpg"/><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40.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4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53.png"/><Relationship Id="rId2" Type="http://schemas.openxmlformats.org/officeDocument/2006/relationships/image" Target="../media/image48.png"/><Relationship Id="rId1" Type="http://schemas.openxmlformats.org/officeDocument/2006/relationships/slideLayout" Target="../slideLayouts/slideLayout1.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4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g"/><Relationship Id="rId1" Type="http://schemas.openxmlformats.org/officeDocument/2006/relationships/slideLayout" Target="../slideLayouts/slideLayout1.xml"/><Relationship Id="rId5" Type="http://schemas.openxmlformats.org/officeDocument/2006/relationships/image" Target="../media/image61.png"/><Relationship Id="rId4" Type="http://schemas.openxmlformats.org/officeDocument/2006/relationships/image" Target="../media/image60.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2.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D256854B-29C1-472D-97E5-9EB62513C75E}"/>
              </a:ext>
            </a:extLst>
          </p:cNvPr>
          <p:cNvSpPr/>
          <p:nvPr/>
        </p:nvSpPr>
        <p:spPr>
          <a:xfrm>
            <a:off x="154235" y="2954487"/>
            <a:ext cx="12037763" cy="707886"/>
          </a:xfrm>
          <a:prstGeom prst="rect">
            <a:avLst/>
          </a:prstGeom>
        </p:spPr>
        <p:txBody>
          <a:bodyPr wrap="square">
            <a:spAutoFit/>
          </a:bodyPr>
          <a:lstStyle/>
          <a:p>
            <a:pPr algn="ctr"/>
            <a:r>
              <a:rPr lang="uz-Cyrl-UZ" sz="4000" b="1" dirty="0">
                <a:solidFill>
                  <a:schemeClr val="accent6">
                    <a:lumMod val="75000"/>
                  </a:schemeClr>
                </a:solidFill>
                <a:latin typeface="Times New Roman" panose="02020603050405020304" pitchFamily="18" charset="0"/>
                <a:cs typeface="Times New Roman" panose="02020603050405020304" pitchFamily="18" charset="0"/>
              </a:rPr>
              <a:t>ОПЕРАЦИОН СТРАТЕГИЯ ВА САМАРАДОРЛИК </a:t>
            </a:r>
            <a:endParaRPr lang="uz-Latn-UZ" sz="4000" b="1" dirty="0">
              <a:solidFill>
                <a:schemeClr val="accent6">
                  <a:lumMod val="75000"/>
                </a:schemeClr>
              </a:solidFill>
              <a:latin typeface="Times New Roman" panose="02020603050405020304" pitchFamily="18" charset="0"/>
              <a:cs typeface="Times New Roman" panose="02020603050405020304" pitchFamily="18" charset="0"/>
            </a:endParaRPr>
          </a:p>
        </p:txBody>
      </p:sp>
      <p:pic>
        <p:nvPicPr>
          <p:cNvPr id="6" name="Рисунок 5">
            <a:extLst>
              <a:ext uri="{FF2B5EF4-FFF2-40B4-BE49-F238E27FC236}">
                <a16:creationId xmlns:a16="http://schemas.microsoft.com/office/drawing/2014/main" id="{FFB56BAD-5F1B-4E69-B00C-8B12482290C4}"/>
              </a:ext>
            </a:extLst>
          </p:cNvPr>
          <p:cNvPicPr>
            <a:picLocks noChangeAspect="1"/>
          </p:cNvPicPr>
          <p:nvPr/>
        </p:nvPicPr>
        <p:blipFill rotWithShape="1">
          <a:blip r:embed="rId2"/>
          <a:srcRect t="4557" b="7025"/>
          <a:stretch/>
        </p:blipFill>
        <p:spPr>
          <a:xfrm>
            <a:off x="0" y="3903513"/>
            <a:ext cx="5012675" cy="2954487"/>
          </a:xfrm>
          <a:prstGeom prst="rect">
            <a:avLst/>
          </a:prstGeom>
        </p:spPr>
      </p:pic>
      <p:pic>
        <p:nvPicPr>
          <p:cNvPr id="8" name="Рисунок 7">
            <a:extLst>
              <a:ext uri="{FF2B5EF4-FFF2-40B4-BE49-F238E27FC236}">
                <a16:creationId xmlns:a16="http://schemas.microsoft.com/office/drawing/2014/main" id="{2802FC24-CA3E-46F7-BCAA-404E7D030F9A}"/>
              </a:ext>
            </a:extLst>
          </p:cNvPr>
          <p:cNvPicPr>
            <a:picLocks noChangeAspect="1"/>
          </p:cNvPicPr>
          <p:nvPr/>
        </p:nvPicPr>
        <p:blipFill rotWithShape="1">
          <a:blip r:embed="rId3"/>
          <a:srcRect l="8840" r="8777"/>
          <a:stretch/>
        </p:blipFill>
        <p:spPr>
          <a:xfrm>
            <a:off x="5255041" y="3903513"/>
            <a:ext cx="4744599" cy="2954487"/>
          </a:xfrm>
          <a:prstGeom prst="rect">
            <a:avLst/>
          </a:prstGeom>
        </p:spPr>
      </p:pic>
      <p:pic>
        <p:nvPicPr>
          <p:cNvPr id="9" name="Рисунок 8">
            <a:extLst>
              <a:ext uri="{FF2B5EF4-FFF2-40B4-BE49-F238E27FC236}">
                <a16:creationId xmlns:a16="http://schemas.microsoft.com/office/drawing/2014/main" id="{1E01EC52-BD13-4FB0-AA6C-A1D2F624BCBA}"/>
              </a:ext>
            </a:extLst>
          </p:cNvPr>
          <p:cNvPicPr>
            <a:picLocks noChangeAspect="1"/>
          </p:cNvPicPr>
          <p:nvPr/>
        </p:nvPicPr>
        <p:blipFill rotWithShape="1">
          <a:blip r:embed="rId4"/>
          <a:srcRect l="12370" t="9960" r="16064" b="50000"/>
          <a:stretch/>
        </p:blipFill>
        <p:spPr>
          <a:xfrm>
            <a:off x="1" y="0"/>
            <a:ext cx="6095999" cy="2745954"/>
          </a:xfrm>
          <a:prstGeom prst="rect">
            <a:avLst/>
          </a:prstGeom>
        </p:spPr>
      </p:pic>
      <p:pic>
        <p:nvPicPr>
          <p:cNvPr id="10" name="Рисунок 9">
            <a:extLst>
              <a:ext uri="{FF2B5EF4-FFF2-40B4-BE49-F238E27FC236}">
                <a16:creationId xmlns:a16="http://schemas.microsoft.com/office/drawing/2014/main" id="{465B2DB1-94E1-44E9-BFB5-05EEAAE98C9F}"/>
              </a:ext>
            </a:extLst>
          </p:cNvPr>
          <p:cNvPicPr>
            <a:picLocks noChangeAspect="1"/>
          </p:cNvPicPr>
          <p:nvPr/>
        </p:nvPicPr>
        <p:blipFill rotWithShape="1">
          <a:blip r:embed="rId4"/>
          <a:srcRect l="12370" t="9960" r="16064" b="50000"/>
          <a:stretch/>
        </p:blipFill>
        <p:spPr>
          <a:xfrm>
            <a:off x="6096000" y="0"/>
            <a:ext cx="6096000" cy="2745954"/>
          </a:xfrm>
          <a:prstGeom prst="rect">
            <a:avLst/>
          </a:prstGeom>
        </p:spPr>
      </p:pic>
    </p:spTree>
    <p:extLst>
      <p:ext uri="{BB962C8B-B14F-4D97-AF65-F5344CB8AC3E}">
        <p14:creationId xmlns:p14="http://schemas.microsoft.com/office/powerpoint/2010/main" val="35895907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3CEB0FFC-4A69-4939-8106-AECC73B3EC36}"/>
              </a:ext>
            </a:extLst>
          </p:cNvPr>
          <p:cNvSpPr/>
          <p:nvPr/>
        </p:nvSpPr>
        <p:spPr>
          <a:xfrm>
            <a:off x="185450" y="216250"/>
            <a:ext cx="11821099" cy="5416868"/>
          </a:xfrm>
          <a:prstGeom prst="rect">
            <a:avLst/>
          </a:prstGeom>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МАВЗУГА ОИД САВОЛЛАР</a:t>
            </a:r>
          </a:p>
          <a:p>
            <a:pPr algn="just"/>
            <a:endParaRPr lang="uz-Cyrl-UZ" sz="1000" dirty="0">
              <a:latin typeface="Times New Roman" panose="02020603050405020304" pitchFamily="18" charset="0"/>
              <a:cs typeface="Times New Roman" panose="02020603050405020304" pitchFamily="18" charset="0"/>
            </a:endParaRPr>
          </a:p>
          <a:p>
            <a:pPr algn="just">
              <a:buAutoNum type="arabicPeriod"/>
            </a:pPr>
            <a:r>
              <a:rPr lang="uz-Cyrl-UZ" sz="2400" dirty="0">
                <a:latin typeface="Times New Roman" panose="02020603050405020304" pitchFamily="18" charset="0"/>
                <a:cs typeface="Times New Roman" panose="02020603050405020304" pitchFamily="18" charset="0"/>
              </a:rPr>
              <a:t> Стратегия нима?</a:t>
            </a:r>
          </a:p>
          <a:p>
            <a:pPr algn="just">
              <a:buAutoNum type="arabicPeriod"/>
            </a:pPr>
            <a:r>
              <a:rPr lang="uz-Cyrl-UZ" sz="2400" dirty="0">
                <a:latin typeface="Times New Roman" panose="02020603050405020304" pitchFamily="18" charset="0"/>
                <a:cs typeface="Times New Roman" panose="02020603050405020304" pitchFamily="18" charset="0"/>
              </a:rPr>
              <a:t> Операцион стратегия нима?</a:t>
            </a:r>
          </a:p>
          <a:p>
            <a:pPr algn="just"/>
            <a:r>
              <a:rPr lang="uz-Cyrl-UZ" sz="2400" dirty="0">
                <a:latin typeface="Times New Roman" panose="02020603050405020304" pitchFamily="18" charset="0"/>
                <a:cs typeface="Times New Roman" panose="02020603050405020304" pitchFamily="18" charset="0"/>
              </a:rPr>
              <a:t>3. Операцион стратегия бизнес стратегиясига (юқоридан пастга) қандай мос келади?</a:t>
            </a:r>
          </a:p>
          <a:p>
            <a:pPr algn="just"/>
            <a:r>
              <a:rPr lang="uz-Cyrl-UZ" sz="2400" dirty="0">
                <a:latin typeface="Times New Roman" panose="02020603050405020304" pitchFamily="18" charset="0"/>
                <a:cs typeface="Times New Roman" panose="02020603050405020304" pitchFamily="18" charset="0"/>
              </a:rPr>
              <a:t>4. Операцион стратегияси бозор талабларига (ташқарида) қандай мос келади?</a:t>
            </a:r>
          </a:p>
          <a:p>
            <a:pPr algn="just"/>
            <a:r>
              <a:rPr lang="uz-Cyrl-UZ" sz="2400" dirty="0">
                <a:latin typeface="Times New Roman" panose="02020603050405020304" pitchFamily="18" charset="0"/>
                <a:cs typeface="Times New Roman" panose="02020603050405020304" pitchFamily="18" charset="0"/>
              </a:rPr>
              <a:t>5. Операция стратегияси операцион тажрибага қандай мос келади (пастдан юқорига)?</a:t>
            </a:r>
          </a:p>
          <a:p>
            <a:pPr algn="just"/>
            <a:r>
              <a:rPr lang="uz-Cyrl-UZ" sz="2400" dirty="0">
                <a:latin typeface="Times New Roman" panose="02020603050405020304" pitchFamily="18" charset="0"/>
                <a:cs typeface="Times New Roman" panose="02020603050405020304" pitchFamily="18" charset="0"/>
              </a:rPr>
              <a:t>6. Операциялар стратегияси операциялар ресурслари билан қандай мос келади (ичкаридан ташқарига)?</a:t>
            </a:r>
          </a:p>
          <a:p>
            <a:pPr algn="just" defTabSz="452438">
              <a:tabLst>
                <a:tab pos="452438" algn="l"/>
              </a:tabLst>
            </a:pPr>
            <a:r>
              <a:rPr lang="uz-Cyrl-UZ" sz="2400" dirty="0">
                <a:latin typeface="Times New Roman" panose="02020603050405020304" pitchFamily="18" charset="0"/>
                <a:cs typeface="Times New Roman" panose="02020603050405020304" pitchFamily="18" charset="0"/>
              </a:rPr>
              <a:t>7. Операцион стратегиясининг тўртта истиқболи қандай қилиб мувофиқлаштирилади?</a:t>
            </a:r>
          </a:p>
          <a:p>
            <a:pPr algn="just"/>
            <a:r>
              <a:rPr lang="uz-Cyrl-UZ" sz="2400" dirty="0">
                <a:latin typeface="Times New Roman" panose="02020603050405020304" pitchFamily="18" charset="0"/>
                <a:cs typeface="Times New Roman" panose="02020603050405020304" pitchFamily="18" charset="0"/>
              </a:rPr>
              <a:t>8. Операцион стратегия жараёнини қандай ташкил қилиш мумкин?</a:t>
            </a:r>
          </a:p>
          <a:p>
            <a:pPr algn="just"/>
            <a:r>
              <a:rPr lang="uz-Cyrl-UZ" sz="2400" dirty="0">
                <a:latin typeface="Times New Roman" panose="02020603050405020304" pitchFamily="18" charset="0"/>
                <a:cs typeface="Times New Roman" panose="02020603050405020304" pitchFamily="18" charset="0"/>
              </a:rPr>
              <a:t>9. Нима учун ҳар қандай ташкилотда операциялар самарадорлиги муҳим?</a:t>
            </a:r>
          </a:p>
          <a:p>
            <a:pPr algn="just"/>
            <a:r>
              <a:rPr lang="uz-Cyrl-UZ" sz="2400" dirty="0">
                <a:latin typeface="Times New Roman" panose="02020603050405020304" pitchFamily="18" charset="0"/>
                <a:cs typeface="Times New Roman" panose="02020603050405020304" pitchFamily="18" charset="0"/>
              </a:rPr>
              <a:t>10. Жамият даражасида операциялар самарадорлиги қандай баҳоланади?</a:t>
            </a:r>
          </a:p>
          <a:p>
            <a:pPr algn="just"/>
            <a:r>
              <a:rPr lang="uz-Cyrl-UZ" sz="2400" dirty="0">
                <a:latin typeface="Times New Roman" panose="02020603050405020304" pitchFamily="18" charset="0"/>
                <a:cs typeface="Times New Roman" panose="02020603050405020304" pitchFamily="18" charset="0"/>
              </a:rPr>
              <a:t>11. Операциялар самарадорлиги стратегик даражада қандай баҳоланади?</a:t>
            </a:r>
          </a:p>
          <a:p>
            <a:pPr algn="just"/>
            <a:r>
              <a:rPr lang="uz-Cyrl-UZ" sz="2400" dirty="0">
                <a:latin typeface="Times New Roman" panose="02020603050405020304" pitchFamily="18" charset="0"/>
                <a:cs typeface="Times New Roman" panose="02020603050405020304" pitchFamily="18" charset="0"/>
              </a:rPr>
              <a:t>12. Операцион даражада операциялар самарадорлиги қандай баҳоланади?</a:t>
            </a:r>
          </a:p>
        </p:txBody>
      </p:sp>
      <p:pic>
        <p:nvPicPr>
          <p:cNvPr id="3" name="Рисунок 2">
            <a:extLst>
              <a:ext uri="{FF2B5EF4-FFF2-40B4-BE49-F238E27FC236}">
                <a16:creationId xmlns:a16="http://schemas.microsoft.com/office/drawing/2014/main" id="{658FA39D-FBA1-47C8-AE09-7AF048CFC285}"/>
              </a:ext>
            </a:extLst>
          </p:cNvPr>
          <p:cNvPicPr>
            <a:picLocks noChangeAspect="1"/>
          </p:cNvPicPr>
          <p:nvPr/>
        </p:nvPicPr>
        <p:blipFill>
          <a:blip r:embed="rId2"/>
          <a:stretch>
            <a:fillRect/>
          </a:stretch>
        </p:blipFill>
        <p:spPr>
          <a:xfrm>
            <a:off x="0" y="5566763"/>
            <a:ext cx="2992914" cy="1291237"/>
          </a:xfrm>
          <a:prstGeom prst="rect">
            <a:avLst/>
          </a:prstGeom>
        </p:spPr>
      </p:pic>
      <p:pic>
        <p:nvPicPr>
          <p:cNvPr id="4" name="Рисунок 3">
            <a:extLst>
              <a:ext uri="{FF2B5EF4-FFF2-40B4-BE49-F238E27FC236}">
                <a16:creationId xmlns:a16="http://schemas.microsoft.com/office/drawing/2014/main" id="{6C1F9C37-E7A8-405E-9256-42C43F3AC198}"/>
              </a:ext>
            </a:extLst>
          </p:cNvPr>
          <p:cNvPicPr>
            <a:picLocks noChangeAspect="1"/>
          </p:cNvPicPr>
          <p:nvPr/>
        </p:nvPicPr>
        <p:blipFill>
          <a:blip r:embed="rId2"/>
          <a:stretch>
            <a:fillRect/>
          </a:stretch>
        </p:blipFill>
        <p:spPr>
          <a:xfrm>
            <a:off x="2992914" y="5566756"/>
            <a:ext cx="3103084" cy="1291237"/>
          </a:xfrm>
          <a:prstGeom prst="rect">
            <a:avLst/>
          </a:prstGeom>
        </p:spPr>
      </p:pic>
      <p:pic>
        <p:nvPicPr>
          <p:cNvPr id="5" name="Рисунок 4">
            <a:extLst>
              <a:ext uri="{FF2B5EF4-FFF2-40B4-BE49-F238E27FC236}">
                <a16:creationId xmlns:a16="http://schemas.microsoft.com/office/drawing/2014/main" id="{65681684-3ECF-40F8-84F9-51AA7315620D}"/>
              </a:ext>
            </a:extLst>
          </p:cNvPr>
          <p:cNvPicPr>
            <a:picLocks noChangeAspect="1"/>
          </p:cNvPicPr>
          <p:nvPr/>
        </p:nvPicPr>
        <p:blipFill>
          <a:blip r:embed="rId2"/>
          <a:stretch>
            <a:fillRect/>
          </a:stretch>
        </p:blipFill>
        <p:spPr>
          <a:xfrm>
            <a:off x="6096001" y="5566757"/>
            <a:ext cx="3103084" cy="1291237"/>
          </a:xfrm>
          <a:prstGeom prst="rect">
            <a:avLst/>
          </a:prstGeom>
        </p:spPr>
      </p:pic>
      <p:pic>
        <p:nvPicPr>
          <p:cNvPr id="6" name="Рисунок 5">
            <a:extLst>
              <a:ext uri="{FF2B5EF4-FFF2-40B4-BE49-F238E27FC236}">
                <a16:creationId xmlns:a16="http://schemas.microsoft.com/office/drawing/2014/main" id="{4B582679-E47E-465F-B678-3EF4E0101908}"/>
              </a:ext>
            </a:extLst>
          </p:cNvPr>
          <p:cNvPicPr>
            <a:picLocks noChangeAspect="1"/>
          </p:cNvPicPr>
          <p:nvPr/>
        </p:nvPicPr>
        <p:blipFill>
          <a:blip r:embed="rId2"/>
          <a:stretch>
            <a:fillRect/>
          </a:stretch>
        </p:blipFill>
        <p:spPr>
          <a:xfrm>
            <a:off x="9199084" y="5566758"/>
            <a:ext cx="2992915" cy="1291237"/>
          </a:xfrm>
          <a:prstGeom prst="rect">
            <a:avLst/>
          </a:prstGeom>
        </p:spPr>
      </p:pic>
    </p:spTree>
    <p:extLst>
      <p:ext uri="{BB962C8B-B14F-4D97-AF65-F5344CB8AC3E}">
        <p14:creationId xmlns:p14="http://schemas.microsoft.com/office/powerpoint/2010/main" val="21893652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E62AA70-FC93-4F20-BE47-16B069DEED9F}"/>
              </a:ext>
            </a:extLst>
          </p:cNvPr>
          <p:cNvSpPr/>
          <p:nvPr/>
        </p:nvSpPr>
        <p:spPr>
          <a:xfrm>
            <a:off x="3542240" y="3602370"/>
            <a:ext cx="4777013" cy="646331"/>
          </a:xfrm>
          <a:prstGeom prst="rect">
            <a:avLst/>
          </a:prstGeom>
        </p:spPr>
        <p:txBody>
          <a:bodyPr wrap="none">
            <a:spAutoFit/>
          </a:bodyPr>
          <a:lstStyle/>
          <a:p>
            <a:pPr algn="just"/>
            <a:r>
              <a:rPr lang="uz-Cyrl-UZ" sz="3600" b="1" dirty="0">
                <a:latin typeface="Times New Roman" panose="02020603050405020304" pitchFamily="18" charset="0"/>
                <a:cs typeface="Times New Roman" panose="02020603050405020304" pitchFamily="18" charset="0"/>
              </a:rPr>
              <a:t>СТРАТЕГИЯ НИМА?</a:t>
            </a:r>
          </a:p>
        </p:txBody>
      </p:sp>
      <p:sp>
        <p:nvSpPr>
          <p:cNvPr id="3" name="Прямоугольник 2">
            <a:extLst>
              <a:ext uri="{FF2B5EF4-FFF2-40B4-BE49-F238E27FC236}">
                <a16:creationId xmlns:a16="http://schemas.microsoft.com/office/drawing/2014/main" id="{30FFC046-5C88-4255-8322-AE915F2E6801}"/>
              </a:ext>
            </a:extLst>
          </p:cNvPr>
          <p:cNvSpPr/>
          <p:nvPr/>
        </p:nvSpPr>
        <p:spPr>
          <a:xfrm>
            <a:off x="106497" y="4333936"/>
            <a:ext cx="10282410" cy="2308324"/>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Стратегия</a:t>
            </a:r>
            <a:r>
              <a:rPr lang="uz-Latn-UZ" sz="2400" dirty="0">
                <a:latin typeface="Times New Roman" panose="02020603050405020304" pitchFamily="18" charset="0"/>
                <a:cs typeface="Times New Roman" panose="02020603050405020304" pitchFamily="18" charset="0"/>
              </a:rPr>
              <a:t> - бу ташкилотнинг бир ёки бир нечта мақсадларига эришиш учун менежерлар қиладиган ҳаракатлар</a:t>
            </a:r>
            <a:r>
              <a:rPr lang="uz-Cyrl-UZ" sz="2400" dirty="0">
                <a:latin typeface="Times New Roman" panose="02020603050405020304" pitchFamily="18" charset="0"/>
                <a:cs typeface="Times New Roman" panose="02020603050405020304" pitchFamily="18" charset="0"/>
              </a:rPr>
              <a:t>идир</a:t>
            </a:r>
            <a:r>
              <a:rPr lang="uz-Latn-UZ" sz="2400" dirty="0">
                <a:latin typeface="Times New Roman" panose="02020603050405020304" pitchFamily="18" charset="0"/>
                <a:cs typeface="Times New Roman" panose="02020603050405020304" pitchFamily="18" charset="0"/>
              </a:rPr>
              <a:t>. Стратегияни </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Келажакда исталган ҳолатга эришиш учун компания ва унинг турли таркибий қисмлари учун белгиланган умумий йўналиш</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 сифатида ҳам аниқлаш мумкин. Стратегия батафсил стратегик режалаштириш жараёнидан келиб чиқади.</a:t>
            </a:r>
            <a:endParaRPr lang="uz-Cyrl-UZ" sz="2400" dirty="0">
              <a:latin typeface="Times New Roman" panose="02020603050405020304" pitchFamily="18" charset="0"/>
              <a:cs typeface="Times New Roman" panose="02020603050405020304" pitchFamily="18" charset="0"/>
            </a:endParaRPr>
          </a:p>
          <a:p>
            <a:pPr algn="ctr"/>
            <a:r>
              <a:rPr lang="uz-Cyrl-UZ" sz="2000" dirty="0">
                <a:latin typeface="Times New Roman" panose="02020603050405020304" pitchFamily="18" charset="0"/>
                <a:cs typeface="Times New Roman" panose="02020603050405020304" pitchFamily="18" charset="0"/>
              </a:rPr>
              <a:t>Манба: </a:t>
            </a:r>
            <a:r>
              <a:rPr lang="uz-Latn-UZ" sz="2000" dirty="0">
                <a:latin typeface="Times New Roman" panose="02020603050405020304" pitchFamily="18" charset="0"/>
                <a:cs typeface="Times New Roman" panose="02020603050405020304" pitchFamily="18" charset="0"/>
              </a:rPr>
              <a:t>https://www.managementstudyguide.com/strategy-statement-components.htm</a:t>
            </a:r>
          </a:p>
        </p:txBody>
      </p:sp>
      <p:pic>
        <p:nvPicPr>
          <p:cNvPr id="4" name="Рисунок 3">
            <a:extLst>
              <a:ext uri="{FF2B5EF4-FFF2-40B4-BE49-F238E27FC236}">
                <a16:creationId xmlns:a16="http://schemas.microsoft.com/office/drawing/2014/main" id="{5E736A9F-782E-4139-9049-7111494A9F4B}"/>
              </a:ext>
            </a:extLst>
          </p:cNvPr>
          <p:cNvPicPr>
            <a:picLocks noChangeAspect="1"/>
          </p:cNvPicPr>
          <p:nvPr/>
        </p:nvPicPr>
        <p:blipFill>
          <a:blip r:embed="rId2"/>
          <a:stretch>
            <a:fillRect/>
          </a:stretch>
        </p:blipFill>
        <p:spPr>
          <a:xfrm>
            <a:off x="0" y="3444"/>
            <a:ext cx="6246564" cy="3513692"/>
          </a:xfrm>
          <a:prstGeom prst="rect">
            <a:avLst/>
          </a:prstGeom>
        </p:spPr>
      </p:pic>
      <p:pic>
        <p:nvPicPr>
          <p:cNvPr id="5" name="Рисунок 4">
            <a:extLst>
              <a:ext uri="{FF2B5EF4-FFF2-40B4-BE49-F238E27FC236}">
                <a16:creationId xmlns:a16="http://schemas.microsoft.com/office/drawing/2014/main" id="{D9B2622C-0803-482C-BA81-685BB490DBA3}"/>
              </a:ext>
            </a:extLst>
          </p:cNvPr>
          <p:cNvPicPr>
            <a:picLocks noChangeAspect="1"/>
          </p:cNvPicPr>
          <p:nvPr/>
        </p:nvPicPr>
        <p:blipFill>
          <a:blip r:embed="rId3"/>
          <a:stretch>
            <a:fillRect/>
          </a:stretch>
        </p:blipFill>
        <p:spPr>
          <a:xfrm>
            <a:off x="6246564" y="0"/>
            <a:ext cx="5945436" cy="3513692"/>
          </a:xfrm>
          <a:prstGeom prst="rect">
            <a:avLst/>
          </a:prstGeom>
        </p:spPr>
      </p:pic>
    </p:spTree>
    <p:extLst>
      <p:ext uri="{BB962C8B-B14F-4D97-AF65-F5344CB8AC3E}">
        <p14:creationId xmlns:p14="http://schemas.microsoft.com/office/powerpoint/2010/main" val="29860591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AFE9B52-EB70-4CEA-8541-0E1FB4F84918}"/>
              </a:ext>
            </a:extLst>
          </p:cNvPr>
          <p:cNvSpPr/>
          <p:nvPr/>
        </p:nvSpPr>
        <p:spPr>
          <a:xfrm>
            <a:off x="235026" y="167450"/>
            <a:ext cx="11721947" cy="4154984"/>
          </a:xfrm>
          <a:prstGeom prst="rect">
            <a:avLst/>
          </a:prstGeom>
        </p:spPr>
        <p:txBody>
          <a:bodyPr wrap="square">
            <a:spAutoFit/>
          </a:bodyPr>
          <a:lstStyle/>
          <a:p>
            <a:pPr indent="539750" algn="just"/>
            <a:r>
              <a:rPr lang="uz-Latn-UZ" sz="2200" dirty="0">
                <a:latin typeface="Times New Roman" panose="02020603050405020304" pitchFamily="18" charset="0"/>
                <a:cs typeface="Times New Roman" panose="02020603050405020304" pitchFamily="18" charset="0"/>
              </a:rPr>
              <a:t>Ажабланарлиси шундаки, </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стратегия</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 </a:t>
            </a:r>
            <a:r>
              <a:rPr lang="uz-Cyrl-UZ" sz="2200" dirty="0">
                <a:latin typeface="Times New Roman" panose="02020603050405020304" pitchFamily="18" charset="0"/>
                <a:cs typeface="Times New Roman" panose="02020603050405020304" pitchFamily="18" charset="0"/>
              </a:rPr>
              <a:t>сўзини</a:t>
            </a:r>
            <a:r>
              <a:rPr lang="uz-Latn-UZ" sz="2200" dirty="0">
                <a:latin typeface="Times New Roman" panose="02020603050405020304" pitchFamily="18" charset="0"/>
                <a:cs typeface="Times New Roman" panose="02020603050405020304" pitchFamily="18" charset="0"/>
              </a:rPr>
              <a:t> аниқлаш унчалик осон эмас. Тилшунослик нуқтаи назаридан, бу сўз юнонча </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strategos</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 сўзидан келиб чиққан бўлиб, </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қўшинни бошқариш</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 деган маънони англатади. Гарчи юнон ҳарбий амалиёти ва стратегиянинг замонавий ғоялари ўртасида тўғридан-тўғри тарихий боғлиқлик бўлмаса ҳам, ҳарбий метафора кучли</a:t>
            </a:r>
            <a:r>
              <a:rPr lang="uz-Cyrl-UZ" sz="2200" dirty="0">
                <a:latin typeface="Times New Roman" panose="02020603050405020304" pitchFamily="18" charset="0"/>
                <a:cs typeface="Times New Roman" panose="02020603050405020304" pitchFamily="18" charset="0"/>
              </a:rPr>
              <a:t> бўлган</a:t>
            </a:r>
            <a:r>
              <a:rPr lang="uz-Latn-UZ" sz="2200" dirty="0">
                <a:latin typeface="Times New Roman" panose="02020603050405020304" pitchFamily="18" charset="0"/>
                <a:cs typeface="Times New Roman" panose="02020603050405020304" pitchFamily="18" charset="0"/>
              </a:rPr>
              <a:t>. Ҳарбий ва бизнес стратегиясини ўхшаш тарзда тавсифлаш мумкин ва қуйидагилардан баъзиларини </a:t>
            </a:r>
            <a:r>
              <a:rPr lang="uz-Cyrl-UZ" sz="2200" dirty="0">
                <a:latin typeface="Times New Roman" panose="02020603050405020304" pitchFamily="18" charset="0"/>
                <a:cs typeface="Times New Roman" panose="02020603050405020304" pitchFamily="18" charset="0"/>
              </a:rPr>
              <a:t>келтириш мумкин</a:t>
            </a:r>
            <a:r>
              <a:rPr lang="uz-Latn-UZ" sz="2200" dirty="0">
                <a:latin typeface="Times New Roman" panose="02020603050405020304" pitchFamily="18" charset="0"/>
                <a:cs typeface="Times New Roman" panose="02020603050405020304" pitchFamily="18" charset="0"/>
              </a:rPr>
              <a:t>:</a:t>
            </a:r>
          </a:p>
          <a:p>
            <a:pPr marL="342900" indent="-342900" algn="just">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к</a:t>
            </a:r>
            <a:r>
              <a:rPr lang="uz-Latn-UZ" sz="2200" dirty="0">
                <a:latin typeface="Times New Roman" panose="02020603050405020304" pitchFamily="18" charset="0"/>
                <a:cs typeface="Times New Roman" panose="02020603050405020304" pitchFamily="18" charset="0"/>
              </a:rPr>
              <a:t>орхонани умумий мақсадига йўналтирадиган кенг мақсадларни белгилаш</a:t>
            </a:r>
            <a:r>
              <a:rPr lang="uz-Cyrl-UZ" sz="2200" dirty="0">
                <a:latin typeface="Times New Roman" panose="02020603050405020304" pitchFamily="18" charset="0"/>
                <a:cs typeface="Times New Roman" panose="02020603050405020304" pitchFamily="18" charset="0"/>
              </a:rPr>
              <a:t>;</a:t>
            </a:r>
            <a:endParaRPr lang="uz-Latn-UZ" sz="22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у</a:t>
            </a:r>
            <a:r>
              <a:rPr lang="uz-Latn-UZ" sz="2200" dirty="0">
                <a:latin typeface="Times New Roman" panose="02020603050405020304" pitchFamily="18" charset="0"/>
                <a:cs typeface="Times New Roman" panose="02020603050405020304" pitchFamily="18" charset="0"/>
              </a:rPr>
              <a:t>шбу мақсадларга эриш</a:t>
            </a:r>
            <a:r>
              <a:rPr lang="uz-Cyrl-UZ" sz="2200" dirty="0">
                <a:latin typeface="Times New Roman" panose="02020603050405020304" pitchFamily="18" charset="0"/>
                <a:cs typeface="Times New Roman" panose="02020603050405020304" pitchFamily="18" charset="0"/>
              </a:rPr>
              <a:t>иш</a:t>
            </a:r>
            <a:r>
              <a:rPr lang="uz-Latn-UZ" sz="2200" dirty="0">
                <a:latin typeface="Times New Roman" panose="02020603050405020304" pitchFamily="18" charset="0"/>
                <a:cs typeface="Times New Roman" panose="02020603050405020304" pitchFamily="18" charset="0"/>
              </a:rPr>
              <a:t>д</a:t>
            </a:r>
            <a:r>
              <a:rPr lang="uz-Cyrl-UZ" sz="2200" dirty="0">
                <a:latin typeface="Times New Roman" panose="02020603050405020304" pitchFamily="18" charset="0"/>
                <a:cs typeface="Times New Roman" panose="02020603050405020304" pitchFamily="18" charset="0"/>
              </a:rPr>
              <a:t>аги</a:t>
            </a:r>
            <a:r>
              <a:rPr lang="uz-Latn-UZ" sz="2200" dirty="0">
                <a:latin typeface="Times New Roman" panose="02020603050405020304" pitchFamily="18" charset="0"/>
                <a:cs typeface="Times New Roman" panose="02020603050405020304" pitchFamily="18" charset="0"/>
              </a:rPr>
              <a:t> йўлни режалаштириш (аниқ шартлар эмас, балки умуман)</a:t>
            </a:r>
            <a:r>
              <a:rPr lang="uz-Cyrl-UZ" sz="2200" dirty="0">
                <a:latin typeface="Times New Roman" panose="02020603050405020304" pitchFamily="18" charset="0"/>
                <a:cs typeface="Times New Roman" panose="02020603050405020304" pitchFamily="18" charset="0"/>
              </a:rPr>
              <a:t>;</a:t>
            </a:r>
            <a:endParaRPr lang="uz-Latn-UZ" sz="22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қ</a:t>
            </a:r>
            <a:r>
              <a:rPr lang="uz-Latn-UZ" sz="2200" dirty="0">
                <a:latin typeface="Times New Roman" panose="02020603050405020304" pitchFamily="18" charset="0"/>
                <a:cs typeface="Times New Roman" panose="02020603050405020304" pitchFamily="18" charset="0"/>
              </a:rPr>
              <a:t>исқа муддатли эмас, балки узоқ муддатли мақсадларни </a:t>
            </a:r>
            <a:r>
              <a:rPr lang="uz-Cyrl-UZ" sz="2200" dirty="0">
                <a:latin typeface="Times New Roman" panose="02020603050405020304" pitchFamily="18" charset="0"/>
                <a:cs typeface="Times New Roman" panose="02020603050405020304" pitchFamily="18" charset="0"/>
              </a:rPr>
              <a:t>режалаштириш;</a:t>
            </a:r>
            <a:endParaRPr lang="uz-Latn-UZ" sz="22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ш</a:t>
            </a:r>
            <a:r>
              <a:rPr lang="uz-Latn-UZ" sz="2200" dirty="0">
                <a:latin typeface="Times New Roman" panose="02020603050405020304" pitchFamily="18" charset="0"/>
                <a:cs typeface="Times New Roman" panose="02020603050405020304" pitchFamily="18" charset="0"/>
              </a:rPr>
              <a:t>ахсий фаолиятга урғу беришдан кўра, умумий </a:t>
            </a:r>
            <a:r>
              <a:rPr lang="uz-Cyrl-UZ" sz="2200" dirty="0">
                <a:latin typeface="Times New Roman" panose="02020603050405020304" pitchFamily="18" charset="0"/>
                <a:cs typeface="Times New Roman" panose="02020603050405020304" pitchFamily="18" charset="0"/>
              </a:rPr>
              <a:t>ҳолат</a:t>
            </a:r>
            <a:r>
              <a:rPr lang="uz-Latn-UZ" sz="2200" dirty="0">
                <a:latin typeface="Times New Roman" panose="02020603050405020304" pitchFamily="18" charset="0"/>
                <a:cs typeface="Times New Roman" panose="02020603050405020304" pitchFamily="18" charset="0"/>
              </a:rPr>
              <a:t> билан шуғулланиш</a:t>
            </a:r>
            <a:r>
              <a:rPr lang="uz-Cyrl-UZ" sz="2200" dirty="0">
                <a:latin typeface="Times New Roman" panose="02020603050405020304" pitchFamily="18" charset="0"/>
                <a:cs typeface="Times New Roman" panose="02020603050405020304" pitchFamily="18" charset="0"/>
              </a:rPr>
              <a:t>;</a:t>
            </a:r>
            <a:endParaRPr lang="uz-Latn-UZ" sz="22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к</a:t>
            </a:r>
            <a:r>
              <a:rPr lang="uz-Latn-UZ" sz="2200" dirty="0">
                <a:latin typeface="Times New Roman" panose="02020603050405020304" pitchFamily="18" charset="0"/>
                <a:cs typeface="Times New Roman" panose="02020603050405020304" pitchFamily="18" charset="0"/>
              </a:rPr>
              <a:t>ундалик машғулотларнинг чалкашликлари ва чалғитадиган нарсалардан ажралган ҳолда</a:t>
            </a:r>
            <a:r>
              <a:rPr lang="uz-Cyrl-UZ" sz="2200" dirty="0">
                <a:latin typeface="Times New Roman" panose="02020603050405020304" pitchFamily="18" charset="0"/>
                <a:cs typeface="Times New Roman" panose="02020603050405020304" pitchFamily="18" charset="0"/>
              </a:rPr>
              <a:t> иш юритиш.</a:t>
            </a:r>
            <a:endParaRPr lang="uz-Latn-UZ" sz="2200" dirty="0">
              <a:latin typeface="Times New Roman" panose="02020603050405020304" pitchFamily="18" charset="0"/>
              <a:cs typeface="Times New Roman" panose="02020603050405020304" pitchFamily="18" charset="0"/>
            </a:endParaRPr>
          </a:p>
        </p:txBody>
      </p:sp>
      <p:pic>
        <p:nvPicPr>
          <p:cNvPr id="3" name="Рисунок 2">
            <a:extLst>
              <a:ext uri="{FF2B5EF4-FFF2-40B4-BE49-F238E27FC236}">
                <a16:creationId xmlns:a16="http://schemas.microsoft.com/office/drawing/2014/main" id="{40F3FB91-8413-442B-B9BD-EEF6E4D2FF40}"/>
              </a:ext>
            </a:extLst>
          </p:cNvPr>
          <p:cNvPicPr>
            <a:picLocks noChangeAspect="1"/>
          </p:cNvPicPr>
          <p:nvPr/>
        </p:nvPicPr>
        <p:blipFill>
          <a:blip r:embed="rId2"/>
          <a:stretch>
            <a:fillRect/>
          </a:stretch>
        </p:blipFill>
        <p:spPr>
          <a:xfrm>
            <a:off x="4913523" y="4322434"/>
            <a:ext cx="4219635" cy="2535566"/>
          </a:xfrm>
          <a:prstGeom prst="rect">
            <a:avLst/>
          </a:prstGeom>
        </p:spPr>
      </p:pic>
      <p:pic>
        <p:nvPicPr>
          <p:cNvPr id="4" name="Рисунок 3">
            <a:extLst>
              <a:ext uri="{FF2B5EF4-FFF2-40B4-BE49-F238E27FC236}">
                <a16:creationId xmlns:a16="http://schemas.microsoft.com/office/drawing/2014/main" id="{0911573F-B40D-4068-8C8E-51B6A56C01E9}"/>
              </a:ext>
            </a:extLst>
          </p:cNvPr>
          <p:cNvPicPr>
            <a:picLocks noChangeAspect="1"/>
          </p:cNvPicPr>
          <p:nvPr/>
        </p:nvPicPr>
        <p:blipFill>
          <a:blip r:embed="rId3"/>
          <a:stretch>
            <a:fillRect/>
          </a:stretch>
        </p:blipFill>
        <p:spPr>
          <a:xfrm>
            <a:off x="0" y="4302968"/>
            <a:ext cx="4913523" cy="2555032"/>
          </a:xfrm>
          <a:prstGeom prst="rect">
            <a:avLst/>
          </a:prstGeom>
        </p:spPr>
      </p:pic>
    </p:spTree>
    <p:extLst>
      <p:ext uri="{BB962C8B-B14F-4D97-AF65-F5344CB8AC3E}">
        <p14:creationId xmlns:p14="http://schemas.microsoft.com/office/powerpoint/2010/main" val="10664030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4FA1AF0-FEBE-456F-B8A2-AF218A384742}"/>
              </a:ext>
            </a:extLst>
          </p:cNvPr>
          <p:cNvSpPr/>
          <p:nvPr/>
        </p:nvSpPr>
        <p:spPr>
          <a:xfrm>
            <a:off x="220338" y="428177"/>
            <a:ext cx="6588087" cy="6001643"/>
          </a:xfrm>
          <a:prstGeom prst="rect">
            <a:avLst/>
          </a:prstGeom>
        </p:spPr>
        <p:txBody>
          <a:bodyPr wrap="square">
            <a:spAutoFit/>
          </a:bodyPr>
          <a:lstStyle/>
          <a:p>
            <a:pPr indent="539750" algn="just"/>
            <a:r>
              <a:rPr lang="uz-Latn-UZ" sz="2400" dirty="0">
                <a:latin typeface="Times New Roman" panose="02020603050405020304" pitchFamily="18" charset="0"/>
                <a:cs typeface="Times New Roman" panose="02020603050405020304" pitchFamily="18" charset="0"/>
              </a:rPr>
              <a:t>Шу нуқтаи назардан қараганда, стратегик қарорлар ташкилотга таъсирида кенг тарқалган, ташкилотнинг атроф-муҳитга нисбатан позициясини белгилайдиган ва ташкилотни узоқ муддатли мақсадларга яқинлаштирадиган қарорлардир. </a:t>
            </a:r>
            <a:endParaRPr lang="uz-Cyrl-UZ" sz="2400" dirty="0">
              <a:latin typeface="Times New Roman" panose="02020603050405020304" pitchFamily="18" charset="0"/>
              <a:cs typeface="Times New Roman" panose="02020603050405020304" pitchFamily="18" charset="0"/>
            </a:endParaRPr>
          </a:p>
          <a:p>
            <a:pPr indent="539750" algn="just"/>
            <a:r>
              <a:rPr lang="uz-Latn-UZ" sz="2400" dirty="0">
                <a:latin typeface="Times New Roman" panose="02020603050405020304" pitchFamily="18" charset="0"/>
                <a:cs typeface="Times New Roman" panose="02020603050405020304" pitchFamily="18" charset="0"/>
              </a:rPr>
              <a:t>Аммо </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стратегия</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 битта қарордан кўра кўпроқ; бу бизнеснинг узоқ муддатли йўналишига таъсир қилувчи қарорлар ва ҳаракатларнинг умумий намунасидир. </a:t>
            </a:r>
            <a:endParaRPr lang="uz-Cyrl-UZ" sz="2400" dirty="0">
              <a:latin typeface="Times New Roman" panose="02020603050405020304" pitchFamily="18" charset="0"/>
              <a:cs typeface="Times New Roman" panose="02020603050405020304" pitchFamily="18" charset="0"/>
            </a:endParaRPr>
          </a:p>
          <a:p>
            <a:pPr indent="539750" algn="just"/>
            <a:r>
              <a:rPr lang="uz-Latn-UZ" sz="2400" dirty="0">
                <a:latin typeface="Times New Roman" panose="02020603050405020304" pitchFamily="18" charset="0"/>
                <a:cs typeface="Times New Roman" panose="02020603050405020304" pitchFamily="18" charset="0"/>
              </a:rPr>
              <a:t>Стратегия ҳақида шу тарзда ўйлаш, ҳатто аниқ айтилмаган бўлса ҳам, ташкилот стратегиясини муҳокама қилишимизга ёрдам беради. Қарорларнинг умумий схемасини кузатиш ҳақиқий стратегик хатти-ҳаракатни кўрсатади.</a:t>
            </a:r>
          </a:p>
        </p:txBody>
      </p:sp>
      <p:pic>
        <p:nvPicPr>
          <p:cNvPr id="3" name="Рисунок 2">
            <a:extLst>
              <a:ext uri="{FF2B5EF4-FFF2-40B4-BE49-F238E27FC236}">
                <a16:creationId xmlns:a16="http://schemas.microsoft.com/office/drawing/2014/main" id="{4F988431-5CD3-45B3-BBC0-623D60B3BFF4}"/>
              </a:ext>
            </a:extLst>
          </p:cNvPr>
          <p:cNvPicPr>
            <a:picLocks noChangeAspect="1"/>
          </p:cNvPicPr>
          <p:nvPr/>
        </p:nvPicPr>
        <p:blipFill>
          <a:blip r:embed="rId2"/>
          <a:stretch>
            <a:fillRect/>
          </a:stretch>
        </p:blipFill>
        <p:spPr>
          <a:xfrm>
            <a:off x="6978209" y="1"/>
            <a:ext cx="5213791" cy="3429000"/>
          </a:xfrm>
          <a:prstGeom prst="rect">
            <a:avLst/>
          </a:prstGeom>
        </p:spPr>
      </p:pic>
      <p:pic>
        <p:nvPicPr>
          <p:cNvPr id="4" name="Рисунок 3">
            <a:extLst>
              <a:ext uri="{FF2B5EF4-FFF2-40B4-BE49-F238E27FC236}">
                <a16:creationId xmlns:a16="http://schemas.microsoft.com/office/drawing/2014/main" id="{37EAA8B9-E3CD-4F5F-BF13-41B18FF6B98E}"/>
              </a:ext>
            </a:extLst>
          </p:cNvPr>
          <p:cNvPicPr>
            <a:picLocks noChangeAspect="1"/>
          </p:cNvPicPr>
          <p:nvPr/>
        </p:nvPicPr>
        <p:blipFill>
          <a:blip r:embed="rId3"/>
          <a:stretch>
            <a:fillRect/>
          </a:stretch>
        </p:blipFill>
        <p:spPr>
          <a:xfrm>
            <a:off x="6975512" y="3428999"/>
            <a:ext cx="5216488" cy="3429000"/>
          </a:xfrm>
          <a:prstGeom prst="rect">
            <a:avLst/>
          </a:prstGeom>
        </p:spPr>
      </p:pic>
    </p:spTree>
    <p:extLst>
      <p:ext uri="{BB962C8B-B14F-4D97-AF65-F5344CB8AC3E}">
        <p14:creationId xmlns:p14="http://schemas.microsoft.com/office/powerpoint/2010/main" val="22790056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73CA8EB-6A1E-4977-B5C4-F74B78B500E8}"/>
              </a:ext>
            </a:extLst>
          </p:cNvPr>
          <p:cNvSpPr/>
          <p:nvPr/>
        </p:nvSpPr>
        <p:spPr>
          <a:xfrm>
            <a:off x="0" y="0"/>
            <a:ext cx="12192000" cy="5047536"/>
          </a:xfrm>
          <a:prstGeom prst="rect">
            <a:avLst/>
          </a:prstGeom>
        </p:spPr>
        <p:txBody>
          <a:bodyPr wrap="square">
            <a:spAutoFit/>
          </a:bodyPr>
          <a:lstStyle/>
          <a:p>
            <a:pPr algn="ctr"/>
            <a:r>
              <a:rPr lang="uz-Latn-UZ" sz="2400" b="1" dirty="0">
                <a:solidFill>
                  <a:srgbClr val="0070C0"/>
                </a:solidFill>
                <a:latin typeface="Times New Roman" panose="02020603050405020304" pitchFamily="18" charset="0"/>
                <a:cs typeface="Times New Roman" panose="02020603050405020304" pitchFamily="18" charset="0"/>
              </a:rPr>
              <a:t>Генри Минтсберг 1998 йилда стратегиянинг бешта таърифини таърифлаган</a:t>
            </a:r>
            <a:r>
              <a:rPr lang="uz-Cyrl-UZ" sz="2400" b="1" dirty="0">
                <a:solidFill>
                  <a:srgbClr val="0070C0"/>
                </a:solidFill>
                <a:latin typeface="Times New Roman" panose="02020603050405020304" pitchFamily="18" charset="0"/>
                <a:cs typeface="Times New Roman" panose="02020603050405020304" pitchFamily="18" charset="0"/>
              </a:rPr>
              <a:t> (</a:t>
            </a:r>
            <a:r>
              <a:rPr lang="en-US" sz="2400" b="1" dirty="0">
                <a:solidFill>
                  <a:srgbClr val="0070C0"/>
                </a:solidFill>
                <a:latin typeface="Times New Roman" panose="02020603050405020304" pitchFamily="18" charset="0"/>
                <a:cs typeface="Times New Roman" panose="02020603050405020304" pitchFamily="18" charset="0"/>
              </a:rPr>
              <a:t>Mintzberg, H. Ahlstrand, B. and Lampel, J. Strategy Safari : A Guided Tour Through the Wilds of Strategic Management, The Free Press, New York, 1998.</a:t>
            </a:r>
            <a:r>
              <a:rPr lang="uz-Cyrl-UZ" sz="2400" b="1" dirty="0">
                <a:solidFill>
                  <a:srgbClr val="0070C0"/>
                </a:solidFill>
                <a:latin typeface="Times New Roman" panose="02020603050405020304" pitchFamily="18" charset="0"/>
                <a:cs typeface="Times New Roman" panose="02020603050405020304" pitchFamily="18" charset="0"/>
              </a:rPr>
              <a:t>)</a:t>
            </a:r>
            <a:r>
              <a:rPr lang="uz-Latn-UZ" sz="2400" b="1" dirty="0">
                <a:solidFill>
                  <a:srgbClr val="0070C0"/>
                </a:solidFill>
                <a:latin typeface="Times New Roman" panose="02020603050405020304" pitchFamily="18" charset="0"/>
                <a:cs typeface="Times New Roman" panose="02020603050405020304" pitchFamily="18" charset="0"/>
              </a:rPr>
              <a:t>:</a:t>
            </a:r>
          </a:p>
          <a:p>
            <a:endParaRPr lang="uz-Latn-UZ" sz="1000" dirty="0">
              <a:latin typeface="Times New Roman" panose="02020603050405020304" pitchFamily="18" charset="0"/>
              <a:cs typeface="Times New Roman" panose="02020603050405020304" pitchFamily="18" charset="0"/>
            </a:endParaRPr>
          </a:p>
          <a:p>
            <a:pPr indent="363538" algn="just"/>
            <a:r>
              <a:rPr lang="uz-Latn-UZ" sz="2400" b="1" dirty="0">
                <a:latin typeface="Times New Roman" panose="02020603050405020304" pitchFamily="18" charset="0"/>
                <a:cs typeface="Times New Roman" panose="02020603050405020304" pitchFamily="18" charset="0"/>
              </a:rPr>
              <a:t>Стратегия режа сифатида </a:t>
            </a:r>
            <a:r>
              <a:rPr lang="uz-Latn-UZ" sz="2400" dirty="0">
                <a:latin typeface="Times New Roman" panose="02020603050405020304" pitchFamily="18" charset="0"/>
                <a:cs typeface="Times New Roman" panose="02020603050405020304" pitchFamily="18" charset="0"/>
              </a:rPr>
              <a:t>- белгиланган мақсадларга эришиш учун йўналтирилган ҳаракатлар йўналиши; стратегик режалаштириш концепциясига ўхшаш;</a:t>
            </a:r>
          </a:p>
          <a:p>
            <a:pPr indent="363538" algn="just"/>
            <a:r>
              <a:rPr lang="uz-Latn-UZ" sz="2400" b="1" dirty="0">
                <a:latin typeface="Times New Roman" panose="02020603050405020304" pitchFamily="18" charset="0"/>
                <a:cs typeface="Times New Roman" panose="02020603050405020304" pitchFamily="18" charset="0"/>
              </a:rPr>
              <a:t>Стратегия намуна сифатида </a:t>
            </a:r>
            <a:r>
              <a:rPr lang="uz-Latn-UZ" sz="2400" dirty="0">
                <a:latin typeface="Times New Roman" panose="02020603050405020304" pitchFamily="18" charset="0"/>
                <a:cs typeface="Times New Roman" panose="02020603050405020304" pitchFamily="18" charset="0"/>
              </a:rPr>
              <a:t>- ўтмишдаги хатти-ҳаракатларнинг изчил намунаси, режалаштирилган ёки мўлжалланган эмас, балки вақт ўтиши билан амалга оширилган стратегия. Қаерда амалга оширилган нақш ниятдан фарқ қилса, у стратегияни эмергент деб атаган;</a:t>
            </a:r>
          </a:p>
          <a:p>
            <a:pPr indent="363538" algn="just"/>
            <a:r>
              <a:rPr lang="uz-Latn-UZ" sz="2400" b="1" dirty="0">
                <a:latin typeface="Times New Roman" panose="02020603050405020304" pitchFamily="18" charset="0"/>
                <a:cs typeface="Times New Roman" panose="02020603050405020304" pitchFamily="18" charset="0"/>
              </a:rPr>
              <a:t>Стратегия позиция сифатида </a:t>
            </a:r>
            <a:r>
              <a:rPr lang="uz-Latn-UZ" sz="2400" dirty="0">
                <a:latin typeface="Times New Roman" panose="02020603050405020304" pitchFamily="18" charset="0"/>
                <a:cs typeface="Times New Roman" panose="02020603050405020304" pitchFamily="18" charset="0"/>
              </a:rPr>
              <a:t>- истеъмолчилар ёки бошқа манфаатдор томонларнинг концептуал асослари асосида бозорда брендлар, маҳсулотлар ёки компанияларни жойлаштириш; биринчи навбатда фирмадан ташқари омиллар билан белгиланадиган стратегия;</a:t>
            </a:r>
          </a:p>
        </p:txBody>
      </p:sp>
      <p:sp>
        <p:nvSpPr>
          <p:cNvPr id="3" name="Прямоугольник 2">
            <a:extLst>
              <a:ext uri="{FF2B5EF4-FFF2-40B4-BE49-F238E27FC236}">
                <a16:creationId xmlns:a16="http://schemas.microsoft.com/office/drawing/2014/main" id="{AD641F6B-8EFD-4619-B4DE-91B2719850C4}"/>
              </a:ext>
            </a:extLst>
          </p:cNvPr>
          <p:cNvSpPr/>
          <p:nvPr/>
        </p:nvSpPr>
        <p:spPr>
          <a:xfrm>
            <a:off x="-1" y="4938419"/>
            <a:ext cx="10179587" cy="1938992"/>
          </a:xfrm>
          <a:prstGeom prst="rect">
            <a:avLst/>
          </a:prstGeom>
        </p:spPr>
        <p:txBody>
          <a:bodyPr wrap="square">
            <a:spAutoFit/>
          </a:bodyPr>
          <a:lstStyle/>
          <a:p>
            <a:pPr indent="363538" algn="just"/>
            <a:r>
              <a:rPr lang="uz-Latn-UZ" sz="2400" b="1" dirty="0">
                <a:latin typeface="Times New Roman" panose="02020603050405020304" pitchFamily="18" charset="0"/>
                <a:cs typeface="Times New Roman" panose="02020603050405020304" pitchFamily="18" charset="0"/>
              </a:rPr>
              <a:t>Стратегия ҳийла сифатида </a:t>
            </a:r>
            <a:r>
              <a:rPr lang="uz-Latn-UZ" sz="2400" dirty="0">
                <a:latin typeface="Times New Roman" panose="02020603050405020304" pitchFamily="18" charset="0"/>
                <a:cs typeface="Times New Roman" panose="02020603050405020304" pitchFamily="18" charset="0"/>
              </a:rPr>
              <a:t>- рақибни алдаш учун мўлжалланган ўзига хос маневр; ва</a:t>
            </a:r>
          </a:p>
          <a:p>
            <a:pPr indent="363538" algn="just"/>
            <a:r>
              <a:rPr lang="uz-Latn-UZ" sz="2400" b="1" dirty="0">
                <a:latin typeface="Times New Roman" panose="02020603050405020304" pitchFamily="18" charset="0"/>
                <a:cs typeface="Times New Roman" panose="02020603050405020304" pitchFamily="18" charset="0"/>
              </a:rPr>
              <a:t>Стратегия истиқбол сифатида </a:t>
            </a:r>
            <a:r>
              <a:rPr lang="uz-Latn-UZ"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бизнес назарияси</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 ёки ташкилотнинг тафаккурининг табиий кенгайиши ёки мафкуравий истиқболига асосланган стратегияни амалга ошириш.</a:t>
            </a:r>
          </a:p>
        </p:txBody>
      </p:sp>
    </p:spTree>
    <p:extLst>
      <p:ext uri="{BB962C8B-B14F-4D97-AF65-F5344CB8AC3E}">
        <p14:creationId xmlns:p14="http://schemas.microsoft.com/office/powerpoint/2010/main" val="36872064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AA8B5C3-570C-412A-ACB0-362A162E9A5C}"/>
              </a:ext>
            </a:extLst>
          </p:cNvPr>
          <p:cNvSpPr/>
          <p:nvPr/>
        </p:nvSpPr>
        <p:spPr>
          <a:xfrm>
            <a:off x="168925" y="165255"/>
            <a:ext cx="11854149" cy="4524315"/>
          </a:xfrm>
          <a:prstGeom prst="rect">
            <a:avLst/>
          </a:prstGeom>
        </p:spPr>
        <p:txBody>
          <a:bodyPr wrap="square">
            <a:spAutoFit/>
          </a:bodyPr>
          <a:lstStyle/>
          <a:p>
            <a:pPr algn="ctr"/>
            <a:r>
              <a:rPr lang="uz-Latn-UZ" sz="2400" dirty="0">
                <a:latin typeface="Times New Roman" panose="02020603050405020304" pitchFamily="18" charset="0"/>
                <a:cs typeface="Times New Roman" panose="02020603050405020304" pitchFamily="18" charset="0"/>
              </a:rPr>
              <a:t>Замонавий бизнес стратегияси 1960-йилларда ўрганиш ва амалиёт соҳаси сифатида пайдо бўлди; Бу вақтгача </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стратегия</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 ва </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рақобат</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 сўзлари менежмент бўйича энг машҳур адабиётларда камдан-кам учрайди.</a:t>
            </a:r>
            <a:r>
              <a:rPr lang="uz-Cyrl-UZ" sz="2400" dirty="0">
                <a:latin typeface="Times New Roman" panose="02020603050405020304" pitchFamily="18" charset="0"/>
                <a:cs typeface="Times New Roman" panose="02020603050405020304" pitchFamily="18" charset="0"/>
              </a:rPr>
              <a:t> </a:t>
            </a:r>
          </a:p>
          <a:p>
            <a:pPr algn="ctr"/>
            <a:r>
              <a:rPr lang="uz-Cyrl-UZ"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Kiechel, Walter (2010). The Lords of Strategy. Harvard Business Press.</a:t>
            </a:r>
            <a:r>
              <a:rPr lang="uz-Cyrl-UZ"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Ghemawat, Pankaj (Spring 2002). </a:t>
            </a:r>
            <a:r>
              <a:rPr lang="uz-Cyrl-UZ"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Competition and Business Strategy in Historical Perspective</a:t>
            </a:r>
            <a:r>
              <a:rPr lang="uz-Cyrl-UZ"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Business History Review. 76: 37–74.</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 </a:t>
            </a:r>
            <a:endParaRPr lang="uz-Cyrl-UZ" sz="2400" dirty="0">
              <a:latin typeface="Times New Roman" panose="02020603050405020304" pitchFamily="18" charset="0"/>
              <a:cs typeface="Times New Roman" panose="02020603050405020304" pitchFamily="18" charset="0"/>
            </a:endParaRPr>
          </a:p>
          <a:p>
            <a:endParaRPr lang="uz-Cyrl-UZ" sz="2400" dirty="0">
              <a:latin typeface="Times New Roman" panose="02020603050405020304" pitchFamily="18" charset="0"/>
              <a:cs typeface="Times New Roman" panose="02020603050405020304" pitchFamily="18" charset="0"/>
            </a:endParaRPr>
          </a:p>
          <a:p>
            <a:pPr algn="ctr"/>
            <a:r>
              <a:rPr lang="uz-Latn-UZ" sz="2400" b="1" dirty="0">
                <a:latin typeface="Times New Roman" panose="02020603050405020304" pitchFamily="18" charset="0"/>
                <a:cs typeface="Times New Roman" panose="02020603050405020304" pitchFamily="18" charset="0"/>
              </a:rPr>
              <a:t>Алфред Чандлер </a:t>
            </a:r>
            <a:r>
              <a:rPr lang="uz-Latn-UZ" sz="2400" dirty="0">
                <a:latin typeface="Times New Roman" panose="02020603050405020304" pitchFamily="18" charset="0"/>
                <a:cs typeface="Times New Roman" panose="02020603050405020304" pitchFamily="18" charset="0"/>
              </a:rPr>
              <a:t>1962 йилда шундай деб ёзган эди: </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Стратегия - бу корхонанинг асосий узоқ муддатли мақсадларини аниқлаш, ҳаракат йўналишларини қабул қилиш ва ушбу мақсадларни амалга ошириш учун зарур бўлган ресурсларни тақсимлаш</a:t>
            </a:r>
            <a:r>
              <a:rPr lang="uz-Cyrl-UZ" sz="2400" dirty="0">
                <a:latin typeface="Times New Roman" panose="02020603050405020304" pitchFamily="18" charset="0"/>
                <a:cs typeface="Times New Roman" panose="02020603050405020304" pitchFamily="18" charset="0"/>
              </a:rPr>
              <a:t>дир”</a:t>
            </a:r>
            <a:r>
              <a:rPr lang="uz-Latn-UZ" sz="2400" dirty="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Chandler, Alfred Strategy and Structure: Chapters in the history of industrial enterprise, Doubleday, New York, 1962.</a:t>
            </a:r>
            <a:r>
              <a:rPr lang="uz-Cyrl-UZ" sz="2400" dirty="0">
                <a:latin typeface="Times New Roman" panose="02020603050405020304" pitchFamily="18" charset="0"/>
                <a:cs typeface="Times New Roman" panose="02020603050405020304" pitchFamily="18" charset="0"/>
              </a:rPr>
              <a:t>)</a:t>
            </a:r>
          </a:p>
        </p:txBody>
      </p:sp>
      <p:pic>
        <p:nvPicPr>
          <p:cNvPr id="3" name="Рисунок 2">
            <a:extLst>
              <a:ext uri="{FF2B5EF4-FFF2-40B4-BE49-F238E27FC236}">
                <a16:creationId xmlns:a16="http://schemas.microsoft.com/office/drawing/2014/main" id="{1FCC04B9-0519-418A-AC5C-396CB9FEFB19}"/>
              </a:ext>
            </a:extLst>
          </p:cNvPr>
          <p:cNvPicPr>
            <a:picLocks noChangeAspect="1"/>
          </p:cNvPicPr>
          <p:nvPr/>
        </p:nvPicPr>
        <p:blipFill>
          <a:blip r:embed="rId2"/>
          <a:stretch>
            <a:fillRect/>
          </a:stretch>
        </p:blipFill>
        <p:spPr>
          <a:xfrm>
            <a:off x="0" y="4814371"/>
            <a:ext cx="6096000" cy="2043630"/>
          </a:xfrm>
          <a:prstGeom prst="rect">
            <a:avLst/>
          </a:prstGeom>
        </p:spPr>
      </p:pic>
      <p:pic>
        <p:nvPicPr>
          <p:cNvPr id="4" name="Рисунок 3">
            <a:extLst>
              <a:ext uri="{FF2B5EF4-FFF2-40B4-BE49-F238E27FC236}">
                <a16:creationId xmlns:a16="http://schemas.microsoft.com/office/drawing/2014/main" id="{AB6A841A-AB15-42F6-9AE6-3AA7F9EE3FA8}"/>
              </a:ext>
            </a:extLst>
          </p:cNvPr>
          <p:cNvPicPr>
            <a:picLocks noChangeAspect="1"/>
          </p:cNvPicPr>
          <p:nvPr/>
        </p:nvPicPr>
        <p:blipFill>
          <a:blip r:embed="rId2"/>
          <a:stretch>
            <a:fillRect/>
          </a:stretch>
        </p:blipFill>
        <p:spPr>
          <a:xfrm>
            <a:off x="6096001" y="4814371"/>
            <a:ext cx="6096000" cy="2046317"/>
          </a:xfrm>
          <a:prstGeom prst="rect">
            <a:avLst/>
          </a:prstGeom>
        </p:spPr>
      </p:pic>
    </p:spTree>
    <p:extLst>
      <p:ext uri="{BB962C8B-B14F-4D97-AF65-F5344CB8AC3E}">
        <p14:creationId xmlns:p14="http://schemas.microsoft.com/office/powerpoint/2010/main" val="1604388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EA92443-9CE2-490E-AB78-921FBDB9BE43}"/>
              </a:ext>
            </a:extLst>
          </p:cNvPr>
          <p:cNvSpPr/>
          <p:nvPr/>
        </p:nvSpPr>
        <p:spPr>
          <a:xfrm>
            <a:off x="7542882" y="2697850"/>
            <a:ext cx="4649118" cy="1754326"/>
          </a:xfrm>
          <a:prstGeom prst="rect">
            <a:avLst/>
          </a:prstGeom>
        </p:spPr>
        <p:txBody>
          <a:bodyPr wrap="square">
            <a:spAutoFit/>
          </a:bodyPr>
          <a:lstStyle/>
          <a:p>
            <a:pPr algn="ctr"/>
            <a:r>
              <a:rPr lang="uz-Cyrl-UZ" sz="3600" b="1" dirty="0">
                <a:latin typeface="Times New Roman" panose="02020603050405020304" pitchFamily="18" charset="0"/>
                <a:cs typeface="Times New Roman" panose="02020603050405020304" pitchFamily="18" charset="0"/>
              </a:rPr>
              <a:t>ОПЕРАЦИОН СТРАТЕГИЯ НИМА?</a:t>
            </a:r>
            <a:endParaRPr lang="uz-Latn-UZ" sz="3600" b="1" dirty="0"/>
          </a:p>
        </p:txBody>
      </p:sp>
      <p:pic>
        <p:nvPicPr>
          <p:cNvPr id="8" name="Рисунок 7">
            <a:extLst>
              <a:ext uri="{FF2B5EF4-FFF2-40B4-BE49-F238E27FC236}">
                <a16:creationId xmlns:a16="http://schemas.microsoft.com/office/drawing/2014/main" id="{BED305D4-D7C1-4432-9A2A-84954337E97E}"/>
              </a:ext>
            </a:extLst>
          </p:cNvPr>
          <p:cNvPicPr>
            <a:picLocks noChangeAspect="1"/>
          </p:cNvPicPr>
          <p:nvPr/>
        </p:nvPicPr>
        <p:blipFill>
          <a:blip r:embed="rId2"/>
          <a:stretch>
            <a:fillRect/>
          </a:stretch>
        </p:blipFill>
        <p:spPr>
          <a:xfrm>
            <a:off x="1568" y="0"/>
            <a:ext cx="7189368" cy="3410938"/>
          </a:xfrm>
          <a:prstGeom prst="rect">
            <a:avLst/>
          </a:prstGeom>
        </p:spPr>
      </p:pic>
      <p:pic>
        <p:nvPicPr>
          <p:cNvPr id="11" name="Рисунок 10">
            <a:extLst>
              <a:ext uri="{FF2B5EF4-FFF2-40B4-BE49-F238E27FC236}">
                <a16:creationId xmlns:a16="http://schemas.microsoft.com/office/drawing/2014/main" id="{D6EE5C67-BBD9-435A-9DAE-EBC01FFE0D9B}"/>
              </a:ext>
            </a:extLst>
          </p:cNvPr>
          <p:cNvPicPr>
            <a:picLocks noChangeAspect="1"/>
          </p:cNvPicPr>
          <p:nvPr/>
        </p:nvPicPr>
        <p:blipFill>
          <a:blip r:embed="rId3"/>
          <a:stretch>
            <a:fillRect/>
          </a:stretch>
        </p:blipFill>
        <p:spPr>
          <a:xfrm>
            <a:off x="0" y="3429000"/>
            <a:ext cx="7190936" cy="3429000"/>
          </a:xfrm>
          <a:prstGeom prst="rect">
            <a:avLst/>
          </a:prstGeom>
        </p:spPr>
      </p:pic>
    </p:spTree>
    <p:extLst>
      <p:ext uri="{BB962C8B-B14F-4D97-AF65-F5344CB8AC3E}">
        <p14:creationId xmlns:p14="http://schemas.microsoft.com/office/powerpoint/2010/main" val="3981547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79F0873-FD40-4B6A-ACC0-E33748D8F61A}"/>
              </a:ext>
            </a:extLst>
          </p:cNvPr>
          <p:cNvSpPr/>
          <p:nvPr/>
        </p:nvSpPr>
        <p:spPr>
          <a:xfrm>
            <a:off x="0" y="2161"/>
            <a:ext cx="12192000" cy="5632311"/>
          </a:xfrm>
          <a:prstGeom prst="rect">
            <a:avLst/>
          </a:prstGeom>
        </p:spPr>
        <p:txBody>
          <a:bodyPr wrap="square">
            <a:spAutoFit/>
          </a:bodyPr>
          <a:lstStyle/>
          <a:p>
            <a:pPr indent="363538" algn="just"/>
            <a:r>
              <a:rPr lang="uz-Latn-UZ" b="1" dirty="0">
                <a:latin typeface="Times New Roman" panose="02020603050405020304" pitchFamily="18" charset="0"/>
                <a:cs typeface="Times New Roman" panose="02020603050405020304" pitchFamily="18" charset="0"/>
              </a:rPr>
              <a:t>Операцион стратегияси </a:t>
            </a:r>
            <a:r>
              <a:rPr lang="uz-Latn-UZ" dirty="0">
                <a:latin typeface="Times New Roman" panose="02020603050405020304" pitchFamily="18" charset="0"/>
                <a:cs typeface="Times New Roman" panose="02020603050405020304" pitchFamily="18" charset="0"/>
              </a:rPr>
              <a:t>- бу компаниянинг мижозларга хизмат кўрсатиш ва бизнес стратегияларини узоқ муддатли режалаштириш билан боғлиқ бўлган операцияларни бошқаришнинг бир жиҳати. Операцион стратегиялар компаниянинг мақсадлари ва интилишларига, шунингдек, бизнесни ўз мақсадларига эришиш учун ҳақиқий режаларга қаратилган. Ушбу стратегиялар бизнесни ўз мақсадларига эришишда қўллаб-қувватлаш учун тегишли жараёнлар ва технологиялар мавжудлигини таъминлаш вазифасини бажаради. Бу шуни англатадики, стратегик режалар нафақат мавжуд жараёнлар ва технологияларни, балки таъминот занжири, уларнинг мижозлари, рақобатчилари, ўзларининг кучли ва заиф томонлари ва бизнес имкониятлари атрофидаги фикрларни ҳам ўз ичига олиши керак. Ушбу жиҳатларни таҳлил қилиш улар бизнес стратегиясини қандай қўллаб-қувватлаши ёки тўсқинлик қилишини аниқлаш ва уларнинг фойдалилигини оптималлаштириш ва операцион имкониятларни текшириш учун нима қилиш кераклигини аниқлаш учун ўтказилиши керак.</a:t>
            </a:r>
            <a:endParaRPr lang="uz-Cyrl-UZ" dirty="0">
              <a:latin typeface="Times New Roman" panose="02020603050405020304" pitchFamily="18" charset="0"/>
              <a:cs typeface="Times New Roman" panose="02020603050405020304" pitchFamily="18" charset="0"/>
            </a:endParaRPr>
          </a:p>
          <a:p>
            <a:pPr indent="363538" algn="just"/>
            <a:r>
              <a:rPr lang="uz-Latn-UZ" dirty="0">
                <a:latin typeface="Times New Roman" panose="02020603050405020304" pitchFamily="18" charset="0"/>
                <a:cs typeface="Times New Roman" panose="02020603050405020304" pitchFamily="18" charset="0"/>
              </a:rPr>
              <a:t>Тўғри стратегик режалар ҳар бир маҳсулот ёки хизмат учун, янги ва эски учун ишлатилиши керак. Маҳсулотни ишлаб чиқиш жараёнида компаниялар ушбу режалардан ишлаб чиқариш стратегияси ва унинг савдо стратегияси билан қандай боғлиқлиги ҳақида тўғри тушунча мавжудлигига ишонч ҳосил қилиш учун фойдаланишлари мумкин. Бу жараён давомида харажатларни оптималлаштиришга ёрдам беради ва операцияларнинг кутилмаган тарзда ишлаши эҳтимолини минималлаштиришга ёрдам беради. Режаларни янгилаш компанияларга рақобатбардош устуворликлари ўзгармаганлигига ва янги маълумотлар пайдо бўлиши билан маҳсулот ва хизматларини доимий равишда такомиллаштириб боришларига ишонч ҳосил қилиш имконини беради. Рақобатчилар ва уларнинг таклифларини кузатиш ташкилотларга нафақат рақобатчининг, балки ўзларининг ҳам заиф томонларини аниқлашга ёрдам беради. Ташкилотлар ушбу маълумотлардан ўз стратегияларини такомиллаштириш учун фойдаланишлари мумкин.</a:t>
            </a:r>
            <a:endParaRPr lang="uz-Cyrl-UZ" dirty="0">
              <a:latin typeface="Times New Roman" panose="02020603050405020304" pitchFamily="18" charset="0"/>
              <a:cs typeface="Times New Roman" panose="02020603050405020304" pitchFamily="18" charset="0"/>
            </a:endParaRPr>
          </a:p>
          <a:p>
            <a:pPr indent="363538" algn="just"/>
            <a:r>
              <a:rPr lang="uz-Cyrl-UZ" dirty="0">
                <a:solidFill>
                  <a:srgbClr val="0070C0"/>
                </a:solidFill>
                <a:latin typeface="Times New Roman" panose="02020603050405020304" pitchFamily="18" charset="0"/>
                <a:cs typeface="Times New Roman" panose="02020603050405020304" pitchFamily="18" charset="0"/>
              </a:rPr>
              <a:t>Манба: </a:t>
            </a:r>
            <a:r>
              <a:rPr lang="uz-Latn-UZ" dirty="0">
                <a:solidFill>
                  <a:srgbClr val="0070C0"/>
                </a:solidFill>
                <a:latin typeface="Times New Roman" panose="02020603050405020304" pitchFamily="18" charset="0"/>
                <a:cs typeface="Times New Roman" panose="02020603050405020304" pitchFamily="18" charset="0"/>
              </a:rPr>
              <a:t>https://www.virtusa.com/digital-themes/operations-strategy</a:t>
            </a:r>
          </a:p>
        </p:txBody>
      </p:sp>
      <p:pic>
        <p:nvPicPr>
          <p:cNvPr id="7" name="Picture 2" descr="Operations Strategy with Examples – StudiousGuy">
            <a:extLst>
              <a:ext uri="{FF2B5EF4-FFF2-40B4-BE49-F238E27FC236}">
                <a16:creationId xmlns:a16="http://schemas.microsoft.com/office/drawing/2014/main" id="{4F830FE5-4C55-4168-8B96-982884418AF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622" t="56816" r="10001" b="8485"/>
          <a:stretch/>
        </p:blipFill>
        <p:spPr bwMode="auto">
          <a:xfrm>
            <a:off x="0" y="5541484"/>
            <a:ext cx="6097568" cy="131651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Operations Strategy with Examples – StudiousGuy">
            <a:extLst>
              <a:ext uri="{FF2B5EF4-FFF2-40B4-BE49-F238E27FC236}">
                <a16:creationId xmlns:a16="http://schemas.microsoft.com/office/drawing/2014/main" id="{D37FF882-E9D2-46E6-BDA2-3BB1B7BD078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622" t="56816" r="10001" b="8485"/>
          <a:stretch/>
        </p:blipFill>
        <p:spPr bwMode="auto">
          <a:xfrm>
            <a:off x="6094432" y="5541484"/>
            <a:ext cx="6097568" cy="1316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52119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6BFE915-F52E-43A6-A474-1E4A3E88397D}"/>
              </a:ext>
            </a:extLst>
          </p:cNvPr>
          <p:cNvSpPr/>
          <p:nvPr/>
        </p:nvSpPr>
        <p:spPr>
          <a:xfrm>
            <a:off x="146891" y="156422"/>
            <a:ext cx="11898217" cy="4401205"/>
          </a:xfrm>
          <a:prstGeom prst="rect">
            <a:avLst/>
          </a:prstGeom>
        </p:spPr>
        <p:txBody>
          <a:bodyPr wrap="square">
            <a:spAutoFit/>
          </a:bodyPr>
          <a:lstStyle/>
          <a:p>
            <a:pPr indent="363538" algn="just"/>
            <a:r>
              <a:rPr lang="uz-Cyrl-UZ" sz="2000" dirty="0">
                <a:latin typeface="Times New Roman" panose="02020603050405020304" pitchFamily="18" charset="0"/>
                <a:cs typeface="Times New Roman" panose="02020603050405020304" pitchFamily="18" charset="0"/>
              </a:rPr>
              <a:t>Стратегия билан боғлиқ бўлган ушбу фикрлар операциялар стратегиясига тенг равишда қўлланилади. Операцион стратегияси “операциянинг узоқ муддатли истиқболини, мақсадлари ва имкониятларини ҳамда унинг бизнеснинг умумий стратегиясига қўшадиган ҳиссасини шакллантирадиган қарорлар ва ҳаракатлар намунаси” сифатида таърифланади. Маҳсулот ва хизматларни ҳар куни яратиш ва етказиб бериш билан боғлиқ бўлган “операцион жараёнлар” қандай қилиб стратегик бўлиши мумкин? “Стратегия” одатда кундалик фаолиятнинг акси сифатида қаралади. Аммо, юқорида айтиб ўтганимиздек, “операциялар” “оператив” билан бир хил эмас. “Операциялар” маҳсулот ва хизматларни яратувчи ресурслар бўлиб, улар ҳақиқий стратегик таъсир кўрсатиши мумкинлиги аниқ. “Операцион” бу стратегикнинг қарама-қарши маъноси бўлиб, кундалик, батафсил ва кўпинча маҳаллийлаштирилган деган маънони англатади. Шундай қилиб, операцияларнинг ҳам операцион, ҳам стратегик жиҳатларини кўриб чиқиш мумкин. Операция стратегиясининг “таркибини” ва “жараёнини” ажратиш ҳам одатий ҳолдир. Операцион стратегиянинг мазмуни - бу операцияларнинг роли, мақсадлари ва фаолиятини белгилайдиган аниқ қарорлар ва ҳаракатлар. Операцион стратегияси жараёни - бу аниқ “таркиб” қарорларини қабул қилиш учун ишлатиладиган усул.</a:t>
            </a:r>
          </a:p>
        </p:txBody>
      </p:sp>
      <p:pic>
        <p:nvPicPr>
          <p:cNvPr id="6" name="Picture 2" descr="Operations Strategy with Examples – StudiousGuy">
            <a:extLst>
              <a:ext uri="{FF2B5EF4-FFF2-40B4-BE49-F238E27FC236}">
                <a16:creationId xmlns:a16="http://schemas.microsoft.com/office/drawing/2014/main" id="{26FA5275-2669-478D-A4F8-2346D38F1E4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622" t="56816" r="10001" b="8485"/>
          <a:stretch/>
        </p:blipFill>
        <p:spPr bwMode="auto">
          <a:xfrm>
            <a:off x="0" y="4792337"/>
            <a:ext cx="6097568" cy="206566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Operations Strategy with Examples – StudiousGuy">
            <a:extLst>
              <a:ext uri="{FF2B5EF4-FFF2-40B4-BE49-F238E27FC236}">
                <a16:creationId xmlns:a16="http://schemas.microsoft.com/office/drawing/2014/main" id="{C06ED8F3-FEB4-4220-812A-A0F3A190543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622" t="56816" r="10001" b="8485"/>
          <a:stretch/>
        </p:blipFill>
        <p:spPr bwMode="auto">
          <a:xfrm>
            <a:off x="6094432" y="4792337"/>
            <a:ext cx="6097568" cy="2065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44607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A4408BD-5CD6-448F-9C60-ADCA55EAC702}"/>
              </a:ext>
            </a:extLst>
          </p:cNvPr>
          <p:cNvSpPr/>
          <p:nvPr/>
        </p:nvSpPr>
        <p:spPr>
          <a:xfrm>
            <a:off x="132202" y="55085"/>
            <a:ext cx="11920251" cy="5570756"/>
          </a:xfrm>
          <a:prstGeom prst="rect">
            <a:avLst/>
          </a:prstGeom>
        </p:spPr>
        <p:txBody>
          <a:bodyPr wrap="square">
            <a:spAutoFit/>
          </a:bodyPr>
          <a:lstStyle/>
          <a:p>
            <a:pPr algn="ctr">
              <a:spcAft>
                <a:spcPts val="0"/>
              </a:spcAft>
            </a:pPr>
            <a:r>
              <a:rPr lang="uz-Latn-UZ" b="1" dirty="0">
                <a:latin typeface="Times New Roman" panose="02020603050405020304" pitchFamily="18" charset="0"/>
                <a:ea typeface="Calibri" panose="020F0502020204030204" pitchFamily="34" charset="0"/>
                <a:cs typeface="Times New Roman" panose="02020603050405020304" pitchFamily="18" charset="0"/>
              </a:rPr>
              <a:t>ОПЕРАЦИОН СТРАТЕГИЯСИНИНГ 5 ТА АСОСИЙ ЭЛЕМЕНТИ</a:t>
            </a:r>
            <a:r>
              <a:rPr lang="uz-Cyrl-UZ" b="1" dirty="0">
                <a:latin typeface="Times New Roman" panose="02020603050405020304" pitchFamily="18" charset="0"/>
                <a:ea typeface="Calibri" panose="020F0502020204030204" pitchFamily="34" charset="0"/>
                <a:cs typeface="Times New Roman" panose="02020603050405020304" pitchFamily="18" charset="0"/>
              </a:rPr>
              <a:t>:</a:t>
            </a:r>
            <a:endParaRPr lang="uz-Latn-UZ" sz="1400" b="1"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Aft>
                <a:spcPts val="0"/>
              </a:spcAft>
            </a:pPr>
            <a:endParaRPr lang="uz-Cyrl-UZ" sz="1000" b="1" dirty="0">
              <a:latin typeface="Times New Roman" panose="02020603050405020304" pitchFamily="18" charset="0"/>
              <a:ea typeface="Calibri" panose="020F0502020204030204" pitchFamily="34" charset="0"/>
              <a:cs typeface="Times New Roman" panose="02020603050405020304" pitchFamily="18" charset="0"/>
            </a:endParaRPr>
          </a:p>
          <a:p>
            <a:pPr indent="450215" algn="just">
              <a:spcAft>
                <a:spcPts val="0"/>
              </a:spcAft>
            </a:pPr>
            <a:r>
              <a:rPr lang="uz-Latn-UZ" sz="2000" b="1" dirty="0">
                <a:latin typeface="Times New Roman" panose="02020603050405020304" pitchFamily="18" charset="0"/>
                <a:ea typeface="Calibri" panose="020F0502020204030204" pitchFamily="34" charset="0"/>
                <a:cs typeface="Times New Roman" panose="02020603050405020304" pitchFamily="18" charset="0"/>
              </a:rPr>
              <a:t>Ишлаб чиқариш тизими:</a:t>
            </a:r>
            <a:r>
              <a:rPr lang="uz-Latn-UZ" sz="2000" dirty="0">
                <a:latin typeface="Times New Roman" panose="02020603050405020304" pitchFamily="18" charset="0"/>
                <a:ea typeface="Calibri" panose="020F0502020204030204" pitchFamily="34" charset="0"/>
                <a:cs typeface="Times New Roman" panose="02020603050405020304" pitchFamily="18" charset="0"/>
              </a:rPr>
              <a:t> Ташкилотнинг ишлаб чиқариш тизими ресурсларнинг сотиладиган маҳсулот ва хизматларга айланишини қисқа муддатли ва узоқ муддатли режалаштиришни белгилайди. Кенг қамровли ишлаб чиқариш тизими аниқ иш оқимлари, сифат назорати мезонлари ва таъминот занжирини бошқариш стратегияларини ўз ичига олади.</a:t>
            </a:r>
            <a:endParaRPr lang="uz-Latn-UZ" sz="20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Aft>
                <a:spcPts val="0"/>
              </a:spcAft>
            </a:pPr>
            <a:r>
              <a:rPr lang="uz-Latn-UZ" sz="2000" b="1" dirty="0">
                <a:latin typeface="Times New Roman" panose="02020603050405020304" pitchFamily="18" charset="0"/>
                <a:ea typeface="Calibri" panose="020F0502020204030204" pitchFamily="34" charset="0"/>
                <a:cs typeface="Times New Roman" panose="02020603050405020304" pitchFamily="18" charset="0"/>
              </a:rPr>
              <a:t>Объ</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е</a:t>
            </a:r>
            <a:r>
              <a:rPr lang="uz-Latn-UZ" sz="2000" b="1" dirty="0">
                <a:latin typeface="Times New Roman" panose="02020603050405020304" pitchFamily="18" charset="0"/>
                <a:ea typeface="Calibri" panose="020F0502020204030204" pitchFamily="34" charset="0"/>
                <a:cs typeface="Times New Roman" panose="02020603050405020304" pitchFamily="18" charset="0"/>
              </a:rPr>
              <a:t>ктлар:</a:t>
            </a:r>
            <a:r>
              <a:rPr lang="uz-Latn-UZ" sz="2000" dirty="0">
                <a:latin typeface="Times New Roman" panose="02020603050405020304" pitchFamily="18" charset="0"/>
                <a:ea typeface="Calibri" panose="020F0502020204030204" pitchFamily="34" charset="0"/>
                <a:cs typeface="Times New Roman" panose="02020603050405020304" pitchFamily="18" charset="0"/>
              </a:rPr>
              <a:t> компаниянинг операцион имкониятларига ишлаб чиқариш объ</a:t>
            </a:r>
            <a:r>
              <a:rPr lang="uz-Cyrl-UZ" sz="2000" dirty="0">
                <a:latin typeface="Times New Roman" panose="02020603050405020304" pitchFamily="18" charset="0"/>
                <a:ea typeface="Calibri" panose="020F0502020204030204" pitchFamily="34" charset="0"/>
                <a:cs typeface="Times New Roman" panose="02020603050405020304" pitchFamily="18" charset="0"/>
              </a:rPr>
              <a:t>е</a:t>
            </a:r>
            <a:r>
              <a:rPr lang="uz-Latn-UZ" sz="2000" dirty="0">
                <a:latin typeface="Times New Roman" panose="02020603050405020304" pitchFamily="18" charset="0"/>
                <a:ea typeface="Calibri" panose="020F0502020204030204" pitchFamily="34" charset="0"/>
                <a:cs typeface="Times New Roman" panose="02020603050405020304" pitchFamily="18" charset="0"/>
              </a:rPr>
              <a:t>ктлари ҳажми ва сони таъсир қилади. Тўғри ишлаши учун муайян объ</a:t>
            </a:r>
            <a:r>
              <a:rPr lang="uz-Cyrl-UZ" sz="2000" dirty="0">
                <a:latin typeface="Times New Roman" panose="02020603050405020304" pitchFamily="18" charset="0"/>
                <a:ea typeface="Calibri" panose="020F0502020204030204" pitchFamily="34" charset="0"/>
                <a:cs typeface="Times New Roman" panose="02020603050405020304" pitchFamily="18" charset="0"/>
              </a:rPr>
              <a:t>е</a:t>
            </a:r>
            <a:r>
              <a:rPr lang="uz-Latn-UZ" sz="2000" dirty="0">
                <a:latin typeface="Times New Roman" panose="02020603050405020304" pitchFamily="18" charset="0"/>
                <a:ea typeface="Calibri" panose="020F0502020204030204" pitchFamily="34" charset="0"/>
                <a:cs typeface="Times New Roman" panose="02020603050405020304" pitchFamily="18" charset="0"/>
              </a:rPr>
              <a:t>ктлар эришиш мумкин бўлган ишлаб чиқариш мақсадлари, аниқ хавфсизлик тартиб-қоидалари ва инвентарни бошқариш тизимларини талаб қилади.</a:t>
            </a:r>
            <a:endParaRPr lang="uz-Latn-UZ" sz="20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Aft>
                <a:spcPts val="0"/>
              </a:spcAft>
            </a:pPr>
            <a:r>
              <a:rPr lang="uz-Latn-UZ" sz="2000" b="1" dirty="0">
                <a:latin typeface="Times New Roman" panose="02020603050405020304" pitchFamily="18" charset="0"/>
                <a:ea typeface="Calibri" panose="020F0502020204030204" pitchFamily="34" charset="0"/>
                <a:cs typeface="Times New Roman" panose="02020603050405020304" pitchFamily="18" charset="0"/>
              </a:rPr>
              <a:t>Маҳсулот ёки хизмат:</a:t>
            </a:r>
            <a:r>
              <a:rPr lang="uz-Latn-UZ" sz="2000" dirty="0">
                <a:latin typeface="Times New Roman" panose="02020603050405020304" pitchFamily="18" charset="0"/>
                <a:ea typeface="Calibri" panose="020F0502020204030204" pitchFamily="34" charset="0"/>
                <a:cs typeface="Times New Roman" panose="02020603050405020304" pitchFamily="18" charset="0"/>
              </a:rPr>
              <a:t> Ҳар қандай операцион стратегиянинг энг муҳим элементларидан бири маҳсулот ёки хизмат сифатини бошқаришдир. Корхоналар бозор тенденцияларини башорат қилиш, ўз маҳсулоти ёки хизматларини мослаштириш ва янги хизматларни ишлаб чиқиш ва маҳсулотни ишлаб чиқиш учун ресурсларни тақсимлаш учун ўз маҳсулотлари ва хизматларининг ҳаёт айланишини таҳлил қилади.</a:t>
            </a:r>
            <a:endParaRPr lang="uz-Latn-UZ" sz="20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Aft>
                <a:spcPts val="0"/>
              </a:spcAft>
            </a:pPr>
            <a:r>
              <a:rPr lang="uz-Latn-UZ" sz="2000" b="1" dirty="0">
                <a:latin typeface="Times New Roman" panose="02020603050405020304" pitchFamily="18" charset="0"/>
                <a:ea typeface="Calibri" panose="020F0502020204030204" pitchFamily="34" charset="0"/>
                <a:cs typeface="Times New Roman" panose="02020603050405020304" pitchFamily="18" charset="0"/>
              </a:rPr>
              <a:t>Технология:</a:t>
            </a:r>
            <a:r>
              <a:rPr lang="uz-Latn-UZ" sz="2000" dirty="0">
                <a:latin typeface="Times New Roman" panose="02020603050405020304" pitchFamily="18" charset="0"/>
                <a:ea typeface="Calibri" panose="020F0502020204030204" pitchFamily="34" charset="0"/>
                <a:cs typeface="Times New Roman" panose="02020603050405020304" pitchFamily="18" charset="0"/>
              </a:rPr>
              <a:t> Операцион стратегияси тобора кўпроқ машинани ўрганиш, ишлаб чиқариш линиясини автоматлаштириш, реал вақт кўрсаткичлари ва бозорни прогнозлаш воситалари каби янги технологик ишланмаларга боғлиқ.</a:t>
            </a:r>
            <a:endParaRPr lang="uz-Cyrl-UZ" sz="2000" dirty="0">
              <a:latin typeface="Times New Roman" panose="02020603050405020304" pitchFamily="18" charset="0"/>
              <a:ea typeface="Calibri" panose="020F0502020204030204" pitchFamily="34" charset="0"/>
              <a:cs typeface="Times New Roman" panose="02020603050405020304" pitchFamily="18" charset="0"/>
            </a:endParaRPr>
          </a:p>
          <a:p>
            <a:pPr indent="450215" algn="just">
              <a:spcAft>
                <a:spcPts val="0"/>
              </a:spcAft>
            </a:pPr>
            <a:r>
              <a:rPr lang="uz-Latn-UZ" sz="2000" b="1" dirty="0">
                <a:latin typeface="Times New Roman" panose="02020603050405020304" pitchFamily="18" charset="0"/>
                <a:ea typeface="Calibri" panose="020F0502020204030204" pitchFamily="34" charset="0"/>
              </a:rPr>
              <a:t>Ресурслар:</a:t>
            </a:r>
            <a:r>
              <a:rPr lang="uz-Latn-UZ" sz="2000" dirty="0">
                <a:latin typeface="Times New Roman" panose="02020603050405020304" pitchFamily="18" charset="0"/>
                <a:ea typeface="Calibri" panose="020F0502020204030204" pitchFamily="34" charset="0"/>
              </a:rPr>
              <a:t> Операциялар бўйича кенг қамровли умумий стратегия ташкилот учун мавжуд бўлган жами операцион ресурсларни, шу жумладан жойлашув, механик ва инсон ресурсларини ҳисобга олади.</a:t>
            </a:r>
            <a:endParaRPr lang="uz-Latn-UZ" sz="2000" dirty="0"/>
          </a:p>
        </p:txBody>
      </p:sp>
    </p:spTree>
    <p:extLst>
      <p:ext uri="{BB962C8B-B14F-4D97-AF65-F5344CB8AC3E}">
        <p14:creationId xmlns:p14="http://schemas.microsoft.com/office/powerpoint/2010/main" val="45019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294A0FF4-C00B-49C9-B8D9-C1E56D2ED5E8}"/>
              </a:ext>
            </a:extLst>
          </p:cNvPr>
          <p:cNvSpPr/>
          <p:nvPr/>
        </p:nvSpPr>
        <p:spPr>
          <a:xfrm>
            <a:off x="0" y="0"/>
            <a:ext cx="12192000" cy="5355312"/>
          </a:xfrm>
          <a:prstGeom prst="rect">
            <a:avLst/>
          </a:prstGeom>
        </p:spPr>
        <p:txBody>
          <a:bodyPr wrap="square">
            <a:spAutoFit/>
          </a:bodyPr>
          <a:lstStyle/>
          <a:p>
            <a:pPr indent="363538" algn="just"/>
            <a:r>
              <a:rPr lang="uz-Latn-UZ" dirty="0">
                <a:latin typeface="Times New Roman" panose="02020603050405020304" pitchFamily="18" charset="0"/>
                <a:cs typeface="Times New Roman" panose="02020603050405020304" pitchFamily="18" charset="0"/>
              </a:rPr>
              <a:t>Тегишли корпоратив стратегияни таъминлаш рақобатдош устунликни таъминлашга ёрдам беради:</a:t>
            </a:r>
          </a:p>
          <a:p>
            <a:pPr indent="363538" algn="just"/>
            <a:r>
              <a:rPr lang="uz-Latn-UZ" b="1" dirty="0">
                <a:latin typeface="Times New Roman" panose="02020603050405020304" pitchFamily="18" charset="0"/>
                <a:cs typeface="Times New Roman" panose="02020603050405020304" pitchFamily="18" charset="0"/>
              </a:rPr>
              <a:t>Сифатни таъминлаш: </a:t>
            </a:r>
            <a:r>
              <a:rPr lang="uz-Latn-UZ" dirty="0">
                <a:latin typeface="Times New Roman" panose="02020603050405020304" pitchFamily="18" charset="0"/>
                <a:cs typeface="Times New Roman" panose="02020603050405020304" pitchFamily="18" charset="0"/>
              </a:rPr>
              <a:t>Операцион стратегиясини яратиш орқали корхоналар ўз маҳсулоти ёки хизматларининг кутилаётган сифатини аниқлашлари ва сўнгра жараённинг ҳар бир босқичида мақсадга эришилишига ишонч ҳосил қилишлари мумкин. Бу шуни англатадики, маҳсулот кутилганидек ишлайди ва барча қисмлар ёки қадамлар стандарт сифатида белгиланган дизайн ва хусусиятларга мос келади. Сифат, шунингдек, ҳар сафар тегишли эстетика, маҳсулот ва хизматларнинг кўриниши ва ҳиссиётига мос келишини талаб қилиши мумкин. Бу маҳсулот ва хизматларни қайта ишлаб чиқариш ёки ўзгартириш билан боғлиқ харажатларни камайтиради, шунингдек, сифат кутганлари қондирилмаганда даромад ёки шикоятларни камайтиради.</a:t>
            </a:r>
          </a:p>
          <a:p>
            <a:pPr indent="363538" algn="just"/>
            <a:r>
              <a:rPr lang="uz-Latn-UZ" b="1" dirty="0">
                <a:latin typeface="Times New Roman" panose="02020603050405020304" pitchFamily="18" charset="0"/>
                <a:cs typeface="Times New Roman" panose="02020603050405020304" pitchFamily="18" charset="0"/>
              </a:rPr>
              <a:t>Мижозларнинг тажрибасини яхшилаш: </a:t>
            </a:r>
            <a:r>
              <a:rPr lang="uz-Latn-UZ" dirty="0">
                <a:latin typeface="Times New Roman" panose="02020603050405020304" pitchFamily="18" charset="0"/>
                <a:cs typeface="Times New Roman" panose="02020603050405020304" pitchFamily="18" charset="0"/>
              </a:rPr>
              <a:t>Операцион стратегиялари мижозлар атрофидаги аниқ мунозараларни, уларнинг кутганларини ва бу умидларни қандай қондириш ва улардан ошиб кетишни ўз ичига олиши керак. Хизмат стандартини ўрнатган ҳолда, ташкилотлар мижозларга қандай муносабатда бўлишлари кераклигини аниқ айтиб бериши мумкин. Бу мижознинг тажрибасини стандартлаштиришга ёрдам беради, шунда ҳеч ким ўзини четда қолаётганини ёки адола</a:t>
            </a:r>
            <a:r>
              <a:rPr lang="uz-Cyrl-UZ" dirty="0">
                <a:latin typeface="Times New Roman" panose="02020603050405020304" pitchFamily="18" charset="0"/>
                <a:cs typeface="Times New Roman" panose="02020603050405020304" pitchFamily="18" charset="0"/>
              </a:rPr>
              <a:t>тс</a:t>
            </a:r>
            <a:r>
              <a:rPr lang="uz-Latn-UZ" dirty="0">
                <a:latin typeface="Times New Roman" panose="02020603050405020304" pitchFamily="18" charset="0"/>
                <a:cs typeface="Times New Roman" panose="02020603050405020304" pitchFamily="18" charset="0"/>
              </a:rPr>
              <a:t>из муносабатда бўлганини ҳис қилмайди. Ушбу кафолат мижозларга ҳар сафар ташкилот билан мулоқот қилганда нима кутишлари мумкинлигини билишга ёрдам беради.</a:t>
            </a:r>
          </a:p>
          <a:p>
            <a:pPr indent="363538" algn="just"/>
            <a:r>
              <a:rPr lang="uz-Latn-UZ" b="1" dirty="0">
                <a:latin typeface="Times New Roman" panose="02020603050405020304" pitchFamily="18" charset="0"/>
                <a:cs typeface="Times New Roman" panose="02020603050405020304" pitchFamily="18" charset="0"/>
              </a:rPr>
              <a:t>Ишончлиликни таъминлаш: </a:t>
            </a:r>
            <a:r>
              <a:rPr lang="uz-Latn-UZ" dirty="0">
                <a:latin typeface="Times New Roman" panose="02020603050405020304" pitchFamily="18" charset="0"/>
                <a:cs typeface="Times New Roman" panose="02020603050405020304" pitchFamily="18" charset="0"/>
              </a:rPr>
              <a:t>Операцион стратегияларининг катта жиҳати стандартни ўрнатиш ва унга риоя қилишдан иборат. Таклиф этилаётган маҳсулот ёки хизматдан қатъи назар, компания у кутилганидек ишлашига ишонч ҳосил қилиши керак. Тўғри ишончлилик тўғри синовдан ўтказилишига боғлиқ ва операцион стратегиялар ҳар бир ривожланиш босқичида бажарилиши керак бўлган синов ва тадқиқотлар бўйича аниқ кўрсатмаларни, шунингдек, келажакдаги ишланмалар учун ушбу маълумотлардан қандай фойдаланишга оид маълумотларни ўз ичига олиши керак.</a:t>
            </a:r>
          </a:p>
        </p:txBody>
      </p:sp>
      <p:pic>
        <p:nvPicPr>
          <p:cNvPr id="5" name="Picture 2" descr="Operations Strategy with Examples – StudiousGuy">
            <a:extLst>
              <a:ext uri="{FF2B5EF4-FFF2-40B4-BE49-F238E27FC236}">
                <a16:creationId xmlns:a16="http://schemas.microsoft.com/office/drawing/2014/main" id="{93753E30-92F3-4263-AF93-496D592614C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622" t="56816" r="10001" b="8485"/>
          <a:stretch/>
        </p:blipFill>
        <p:spPr bwMode="auto">
          <a:xfrm>
            <a:off x="0" y="5277080"/>
            <a:ext cx="6097568" cy="158092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Operations Strategy with Examples – StudiousGuy">
            <a:extLst>
              <a:ext uri="{FF2B5EF4-FFF2-40B4-BE49-F238E27FC236}">
                <a16:creationId xmlns:a16="http://schemas.microsoft.com/office/drawing/2014/main" id="{0AAC4CDF-0552-4813-B1CC-F76BA62330E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622" t="56816" r="10001" b="8485"/>
          <a:stretch/>
        </p:blipFill>
        <p:spPr bwMode="auto">
          <a:xfrm>
            <a:off x="6094432" y="5277080"/>
            <a:ext cx="6097568" cy="1580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43014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88E043C-F0EA-4058-AF8E-FC40DB152387}"/>
              </a:ext>
            </a:extLst>
          </p:cNvPr>
          <p:cNvSpPr/>
          <p:nvPr/>
        </p:nvSpPr>
        <p:spPr>
          <a:xfrm>
            <a:off x="0" y="6851"/>
            <a:ext cx="12191999" cy="4678204"/>
          </a:xfrm>
          <a:prstGeom prst="rect">
            <a:avLst/>
          </a:prstGeom>
        </p:spPr>
        <p:txBody>
          <a:bodyPr wrap="square">
            <a:spAutoFit/>
          </a:bodyPr>
          <a:lstStyle/>
          <a:p>
            <a:pPr algn="ctr">
              <a:spcAft>
                <a:spcPts val="0"/>
              </a:spcAft>
            </a:pPr>
            <a:r>
              <a:rPr lang="uz-Cyrl-UZ" b="1" dirty="0">
                <a:latin typeface="Times New Roman" panose="02020603050405020304" pitchFamily="18" charset="0"/>
                <a:ea typeface="Calibri" panose="020F0502020204030204" pitchFamily="34" charset="0"/>
                <a:cs typeface="Times New Roman" panose="02020603050405020304" pitchFamily="18" charset="0"/>
              </a:rPr>
              <a:t>О</a:t>
            </a:r>
            <a:r>
              <a:rPr lang="uz-Latn-UZ" b="1" dirty="0">
                <a:latin typeface="Times New Roman" panose="02020603050405020304" pitchFamily="18" charset="0"/>
                <a:ea typeface="Calibri" panose="020F0502020204030204" pitchFamily="34" charset="0"/>
                <a:cs typeface="Times New Roman" panose="02020603050405020304" pitchFamily="18" charset="0"/>
              </a:rPr>
              <a:t>перацион стратегиясининг турлари</a:t>
            </a:r>
            <a:r>
              <a:rPr lang="uz-Cyrl-UZ" b="1" dirty="0">
                <a:latin typeface="Times New Roman" panose="02020603050405020304" pitchFamily="18" charset="0"/>
                <a:ea typeface="Calibri" panose="020F0502020204030204" pitchFamily="34" charset="0"/>
                <a:cs typeface="Times New Roman" panose="02020603050405020304" pitchFamily="18" charset="0"/>
              </a:rPr>
              <a:t>. </a:t>
            </a:r>
            <a:r>
              <a:rPr lang="uz-Latn-UZ" b="1" dirty="0">
                <a:latin typeface="Times New Roman" panose="02020603050405020304" pitchFamily="18" charset="0"/>
                <a:ea typeface="Calibri" panose="020F0502020204030204" pitchFamily="34" charset="0"/>
                <a:cs typeface="Times New Roman" panose="02020603050405020304" pitchFamily="18" charset="0"/>
              </a:rPr>
              <a:t>Корхоналар ўзларининг бозор эҳтиёжларидан келиб чиққан ҳолда ҳар хил турдаги операциялар стратегиясидан фойдаланадилар.</a:t>
            </a:r>
            <a:endParaRPr lang="uz-Cyrl-UZ" b="1" dirty="0">
              <a:latin typeface="Times New Roman" panose="02020603050405020304" pitchFamily="18" charset="0"/>
              <a:ea typeface="Calibri" panose="020F0502020204030204" pitchFamily="34" charset="0"/>
              <a:cs typeface="Times New Roman" panose="02020603050405020304" pitchFamily="18" charset="0"/>
            </a:endParaRPr>
          </a:p>
          <a:p>
            <a:pPr algn="ctr">
              <a:spcAft>
                <a:spcPts val="0"/>
              </a:spcAft>
            </a:pPr>
            <a:endParaRPr lang="uz-Latn-UZ" sz="1000" b="1" dirty="0">
              <a:effectLst/>
              <a:latin typeface="Calibri" panose="020F0502020204030204" pitchFamily="34" charset="0"/>
              <a:ea typeface="Calibri" panose="020F0502020204030204" pitchFamily="34" charset="0"/>
              <a:cs typeface="Times New Roman" panose="02020603050405020304" pitchFamily="18" charset="0"/>
            </a:endParaRPr>
          </a:p>
          <a:p>
            <a:pPr indent="363538" algn="just">
              <a:spcAft>
                <a:spcPts val="0"/>
              </a:spcAft>
            </a:pPr>
            <a:r>
              <a:rPr lang="uz-Latn-UZ" b="1" dirty="0">
                <a:latin typeface="Times New Roman" panose="02020603050405020304" pitchFamily="18" charset="0"/>
                <a:ea typeface="Calibri" panose="020F0502020204030204" pitchFamily="34" charset="0"/>
                <a:cs typeface="Times New Roman" panose="02020603050405020304" pitchFamily="18" charset="0"/>
              </a:rPr>
              <a:t>Асосий компетенция стратегиялари:</a:t>
            </a:r>
            <a:r>
              <a:rPr lang="uz-Latn-UZ" dirty="0">
                <a:latin typeface="Times New Roman" panose="02020603050405020304" pitchFamily="18" charset="0"/>
                <a:ea typeface="Calibri" panose="020F0502020204030204" pitchFamily="34" charset="0"/>
                <a:cs typeface="Times New Roman" panose="02020603050405020304" pitchFamily="18" charset="0"/>
              </a:rPr>
              <a:t> Асосий компетенция операциялари стратегиялари компания бизнес моделининг асосий кучли томонлари атрофида айланади. Ташкилот ичидаги энг яхши асосий бизнес жараёнларини аниқлаш орқали, асосий компетенция операциялари стратегиялари рентабелликни максимал даражада ошириш учун мавжуд кучли томонлардан фойдаланишга қаратилган.</a:t>
            </a:r>
            <a:endParaRPr lang="uz-Latn-UZ" sz="1400" dirty="0">
              <a:effectLst/>
              <a:latin typeface="Calibri" panose="020F0502020204030204" pitchFamily="34" charset="0"/>
              <a:ea typeface="Calibri" panose="020F0502020204030204" pitchFamily="34" charset="0"/>
              <a:cs typeface="Times New Roman" panose="02020603050405020304" pitchFamily="18" charset="0"/>
            </a:endParaRPr>
          </a:p>
          <a:p>
            <a:pPr indent="363538" algn="just">
              <a:spcAft>
                <a:spcPts val="0"/>
              </a:spcAft>
            </a:pPr>
            <a:r>
              <a:rPr lang="uz-Latn-UZ" b="1" dirty="0">
                <a:latin typeface="Times New Roman" panose="02020603050405020304" pitchFamily="18" charset="0"/>
                <a:ea typeface="Calibri" panose="020F0502020204030204" pitchFamily="34" charset="0"/>
                <a:cs typeface="Times New Roman" panose="02020603050405020304" pitchFamily="18" charset="0"/>
              </a:rPr>
              <a:t>Корпоратив стратегиялар:</a:t>
            </a:r>
            <a:r>
              <a:rPr lang="uz-Latn-UZ" dirty="0">
                <a:latin typeface="Times New Roman" panose="02020603050405020304" pitchFamily="18" charset="0"/>
                <a:ea typeface="Calibri" panose="020F0502020204030204" pitchFamily="34" charset="0"/>
                <a:cs typeface="Times New Roman" panose="02020603050405020304" pitchFamily="18" charset="0"/>
              </a:rPr>
              <a:t> Ушбу турдаги операциялар стратегияси компаниянинг миссия баёнотига амал қилади ва ўзини каттароқ корпоратив стратегияга мослаштиради. Ушбу турдаги операциялар стратегиясидан фойдаланадиган корхоналар компания раҳбарлари ва манфаатдор томонлар томонидан белгиланадиган умумий стратегик режа асосида ишлаб чиқариш ташаббуслари, асосий самарадорлик кўрсаткичлари (КПИ) ва қарорлар қабул қилиш жараёнларини ишлаб чиқади.</a:t>
            </a:r>
            <a:endParaRPr lang="uz-Latn-UZ" sz="1400" dirty="0">
              <a:effectLst/>
              <a:latin typeface="Calibri" panose="020F0502020204030204" pitchFamily="34" charset="0"/>
              <a:ea typeface="Calibri" panose="020F0502020204030204" pitchFamily="34" charset="0"/>
              <a:cs typeface="Times New Roman" panose="02020603050405020304" pitchFamily="18" charset="0"/>
            </a:endParaRPr>
          </a:p>
          <a:p>
            <a:pPr indent="363538" algn="just">
              <a:spcAft>
                <a:spcPts val="0"/>
              </a:spcAft>
            </a:pPr>
            <a:r>
              <a:rPr lang="uz-Latn-UZ" b="1" dirty="0">
                <a:latin typeface="Times New Roman" panose="02020603050405020304" pitchFamily="18" charset="0"/>
                <a:ea typeface="Calibri" panose="020F0502020204030204" pitchFamily="34" charset="0"/>
                <a:cs typeface="Times New Roman" panose="02020603050405020304" pitchFamily="18" charset="0"/>
              </a:rPr>
              <a:t>Рақобат стратегиялари:</a:t>
            </a:r>
            <a:r>
              <a:rPr lang="uz-Latn-UZ" dirty="0">
                <a:latin typeface="Times New Roman" panose="02020603050405020304" pitchFamily="18" charset="0"/>
                <a:ea typeface="Calibri" panose="020F0502020204030204" pitchFamily="34" charset="0"/>
                <a:cs typeface="Times New Roman" panose="02020603050405020304" pitchFamily="18" charset="0"/>
              </a:rPr>
              <a:t> Ушбу турдаги стратегиядан фойдаланадиган компаниялар ўзларининг маҳсулот ёки хизматларини рақобатчилардан фарқлаш учун ўзларининг операцион жараёнларини ишлаб чиқадилар. Муайян иқтисод доирасидаги рақобатбардош устуворликларни аниқлаган ҳолда, корхоналар юқори сифатли маҳсулот ёки ишлаб чиқариш вақтида тезроқ етказиб бериш муддати бўладими, рақобатдош устунликка эришиш учун ўз фаолият стратегиясини ўзгартириши мумкин.</a:t>
            </a:r>
            <a:endParaRPr lang="uz-Latn-UZ"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88667BBE-B18D-4111-A229-89D25A43F0F2}"/>
              </a:ext>
            </a:extLst>
          </p:cNvPr>
          <p:cNvSpPr/>
          <p:nvPr/>
        </p:nvSpPr>
        <p:spPr>
          <a:xfrm>
            <a:off x="1" y="5657671"/>
            <a:ext cx="9937214" cy="1200329"/>
          </a:xfrm>
          <a:prstGeom prst="rect">
            <a:avLst/>
          </a:prstGeom>
        </p:spPr>
        <p:txBody>
          <a:bodyPr wrap="square">
            <a:spAutoFit/>
          </a:bodyPr>
          <a:lstStyle/>
          <a:p>
            <a:pPr indent="363538" algn="just"/>
            <a:r>
              <a:rPr lang="uz-Latn-UZ" b="1" dirty="0">
                <a:latin typeface="Times New Roman" panose="02020603050405020304" pitchFamily="18" charset="0"/>
                <a:ea typeface="Calibri" panose="020F0502020204030204" pitchFamily="34" charset="0"/>
              </a:rPr>
              <a:t>Мижозларга асосланган стратегиялар:</a:t>
            </a:r>
            <a:r>
              <a:rPr lang="uz-Latn-UZ" dirty="0">
                <a:latin typeface="Times New Roman" panose="02020603050405020304" pitchFamily="18" charset="0"/>
                <a:ea typeface="Calibri" panose="020F0502020204030204" pitchFamily="34" charset="0"/>
              </a:rPr>
              <a:t> Мижозларга асосланган стратегиялардан фойдаланадиган ташкилотлар мижозлар тажрибаси асосида операцион қарорлар қабул қиладилар. Ушбу турдаги операциялар стратегияси мижозлар кутганларини бошқариш ва қондириш учун савдо ва маркетинг стратегиялари билан мос келади.</a:t>
            </a:r>
            <a:endParaRPr lang="uz-Latn-UZ" dirty="0"/>
          </a:p>
        </p:txBody>
      </p:sp>
      <p:sp>
        <p:nvSpPr>
          <p:cNvPr id="4" name="Прямоугольник 3">
            <a:extLst>
              <a:ext uri="{FF2B5EF4-FFF2-40B4-BE49-F238E27FC236}">
                <a16:creationId xmlns:a16="http://schemas.microsoft.com/office/drawing/2014/main" id="{D6ED8382-07F6-415B-8377-BE26C201301A}"/>
              </a:ext>
            </a:extLst>
          </p:cNvPr>
          <p:cNvSpPr/>
          <p:nvPr/>
        </p:nvSpPr>
        <p:spPr>
          <a:xfrm>
            <a:off x="0" y="4534596"/>
            <a:ext cx="10245687" cy="1200329"/>
          </a:xfrm>
          <a:prstGeom prst="rect">
            <a:avLst/>
          </a:prstGeom>
        </p:spPr>
        <p:txBody>
          <a:bodyPr wrap="square">
            <a:spAutoFit/>
          </a:bodyPr>
          <a:lstStyle/>
          <a:p>
            <a:pPr indent="363538" algn="just">
              <a:spcAft>
                <a:spcPts val="0"/>
              </a:spcAft>
            </a:pPr>
            <a:r>
              <a:rPr lang="uz-Latn-UZ" b="1" dirty="0">
                <a:latin typeface="Times New Roman" panose="02020603050405020304" pitchFamily="18" charset="0"/>
                <a:ea typeface="Calibri" panose="020F0502020204030204" pitchFamily="34" charset="0"/>
                <a:cs typeface="Times New Roman" panose="02020603050405020304" pitchFamily="18" charset="0"/>
              </a:rPr>
              <a:t>Маҳсулот ёки хизмат стратегиялари:</a:t>
            </a:r>
            <a:r>
              <a:rPr lang="uz-Latn-UZ" dirty="0">
                <a:latin typeface="Times New Roman" panose="02020603050405020304" pitchFamily="18" charset="0"/>
                <a:ea typeface="Calibri" panose="020F0502020204030204" pitchFamily="34" charset="0"/>
                <a:cs typeface="Times New Roman" panose="02020603050405020304" pitchFamily="18" charset="0"/>
              </a:rPr>
              <a:t> Ушбу турдаги операциялар стратегияси мавжуд маҳсулот ёки хизматлар сифатини назорат қилиш, шунингдек, янги маҳсулот ва хизматларни ишлаб чиқиш атрофида айланади. Ушбу моделдан фойдаланадиган корхоналар кўпинча маҳсулот менежерларининг тадқиқотлари ва ғоялари асосида ўзларининг фаолият стратегияларини белгилайдилар.</a:t>
            </a:r>
            <a:endParaRPr lang="uz-Latn-UZ" sz="1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161363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7C456677-7DF4-4435-866F-F5A0C4B18F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5925" y="962025"/>
            <a:ext cx="8820150" cy="5895975"/>
          </a:xfrm>
          <a:prstGeom prst="rect">
            <a:avLst/>
          </a:prstGeom>
        </p:spPr>
      </p:pic>
      <p:sp>
        <p:nvSpPr>
          <p:cNvPr id="4" name="Прямоугольник 3">
            <a:extLst>
              <a:ext uri="{FF2B5EF4-FFF2-40B4-BE49-F238E27FC236}">
                <a16:creationId xmlns:a16="http://schemas.microsoft.com/office/drawing/2014/main" id="{DD5EC831-F9D8-4FEF-86FD-0595DEF9AFCA}"/>
              </a:ext>
            </a:extLst>
          </p:cNvPr>
          <p:cNvSpPr/>
          <p:nvPr/>
        </p:nvSpPr>
        <p:spPr>
          <a:xfrm>
            <a:off x="231354" y="85636"/>
            <a:ext cx="11699913" cy="923330"/>
          </a:xfrm>
          <a:prstGeom prst="rect">
            <a:avLst/>
          </a:prstGeom>
        </p:spPr>
        <p:txBody>
          <a:bodyPr wrap="square">
            <a:spAutoFit/>
          </a:bodyPr>
          <a:lstStyle/>
          <a:p>
            <a:pPr algn="ctr"/>
            <a:r>
              <a:rPr lang="uz-Latn-UZ" b="1" dirty="0">
                <a:latin typeface="Times New Roman" panose="02020603050405020304" pitchFamily="18" charset="0"/>
                <a:cs typeface="Times New Roman" panose="02020603050405020304" pitchFamily="18" charset="0"/>
              </a:rPr>
              <a:t>HAYES VA WHEELWRIGHTНИНГ ТЎРТ БОСҚИЧЛИ ОПЕРАЦИОН ҲИССА МОДЕЛИ ОПЕРАЦИЯЛАРНИ СТРАТЕГИЯНИ АМАЛГА ОШИРИШДАН ҚЎЛЛАБ-ҚУВВАТЛАШ СТРАТЕГИЯСИГА ВА НИҲОЯТ ҲАЙДАШ СТРАТЕГИЯСИГА ЎТИШ СИФАТИДА КЎРАДИ.</a:t>
            </a:r>
            <a:r>
              <a:rPr lang="en-US" b="1" dirty="0">
                <a:latin typeface="Times New Roman" panose="02020603050405020304" pitchFamily="18" charset="0"/>
                <a:cs typeface="Times New Roman" panose="02020603050405020304" pitchFamily="18" charset="0"/>
              </a:rPr>
              <a:t> [1]</a:t>
            </a:r>
            <a:endParaRPr lang="uz-Latn-UZ" b="1"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D5BE8A1C-7541-447E-BB76-F2BF0CC0C8BA}"/>
              </a:ext>
            </a:extLst>
          </p:cNvPr>
          <p:cNvSpPr txBox="1"/>
          <p:nvPr/>
        </p:nvSpPr>
        <p:spPr>
          <a:xfrm rot="19676594">
            <a:off x="4537800" y="2527491"/>
            <a:ext cx="4290564" cy="369332"/>
          </a:xfrm>
          <a:prstGeom prst="rect">
            <a:avLst/>
          </a:prstGeom>
          <a:noFill/>
        </p:spPr>
        <p:txBody>
          <a:bodyPr wrap="square" rtlCol="0">
            <a:spAutoFit/>
          </a:bodyPr>
          <a:lstStyle/>
          <a:p>
            <a:r>
              <a:rPr lang="uz-Cyrl-UZ" b="1" dirty="0">
                <a:latin typeface="Times New Roman" panose="02020603050405020304" pitchFamily="18" charset="0"/>
                <a:cs typeface="Times New Roman" panose="02020603050405020304" pitchFamily="18" charset="0"/>
              </a:rPr>
              <a:t>Операцияларнинг ҳиссасини ошириш</a:t>
            </a:r>
          </a:p>
        </p:txBody>
      </p:sp>
      <p:sp>
        <p:nvSpPr>
          <p:cNvPr id="6" name="TextBox 5">
            <a:extLst>
              <a:ext uri="{FF2B5EF4-FFF2-40B4-BE49-F238E27FC236}">
                <a16:creationId xmlns:a16="http://schemas.microsoft.com/office/drawing/2014/main" id="{7EE59FFD-7AFA-43B0-84A2-EE9AC6E854D4}"/>
              </a:ext>
            </a:extLst>
          </p:cNvPr>
          <p:cNvSpPr txBox="1"/>
          <p:nvPr/>
        </p:nvSpPr>
        <p:spPr>
          <a:xfrm rot="16200000">
            <a:off x="539122" y="3384111"/>
            <a:ext cx="3366844" cy="369332"/>
          </a:xfrm>
          <a:prstGeom prst="rect">
            <a:avLst/>
          </a:prstGeom>
          <a:noFill/>
        </p:spPr>
        <p:txBody>
          <a:bodyPr wrap="square" rtlCol="0">
            <a:spAutoFit/>
          </a:bodyPr>
          <a:lstStyle/>
          <a:p>
            <a:r>
              <a:rPr lang="uz-Cyrl-UZ" b="1" dirty="0">
                <a:latin typeface="Times New Roman" panose="02020603050405020304" pitchFamily="18" charset="0"/>
                <a:cs typeface="Times New Roman" panose="02020603050405020304" pitchFamily="18" charset="0"/>
              </a:rPr>
              <a:t>Стратегик таъсирни ошириш</a:t>
            </a:r>
          </a:p>
        </p:txBody>
      </p:sp>
    </p:spTree>
    <p:extLst>
      <p:ext uri="{BB962C8B-B14F-4D97-AF65-F5344CB8AC3E}">
        <p14:creationId xmlns:p14="http://schemas.microsoft.com/office/powerpoint/2010/main" val="25131770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328EA73-E17B-4DC9-9821-75F3BA85FCA6}"/>
              </a:ext>
            </a:extLst>
          </p:cNvPr>
          <p:cNvSpPr/>
          <p:nvPr/>
        </p:nvSpPr>
        <p:spPr>
          <a:xfrm>
            <a:off x="195072" y="90830"/>
            <a:ext cx="11801856" cy="4493538"/>
          </a:xfrm>
          <a:prstGeom prst="rect">
            <a:avLst/>
          </a:prstGeom>
        </p:spPr>
        <p:txBody>
          <a:bodyPr wrap="square">
            <a:spAutoFit/>
          </a:bodyPr>
          <a:lstStyle/>
          <a:p>
            <a:pPr indent="450215" algn="just">
              <a:spcAft>
                <a:spcPts val="0"/>
              </a:spcAft>
            </a:pPr>
            <a:r>
              <a:rPr lang="uz-Latn-UZ" sz="2200" dirty="0">
                <a:latin typeface="Times New Roman" panose="02020603050405020304" pitchFamily="18" charset="0"/>
                <a:ea typeface="Calibri" panose="020F0502020204030204" pitchFamily="34" charset="0"/>
                <a:cs typeface="Times New Roman" panose="02020603050405020304" pitchFamily="18" charset="0"/>
              </a:rPr>
              <a:t>Операцияларнинг ҳиссаси ҳақидаги тасаввурни ифодалаш учун операциялар стратегиясидан фойдаланиш</a:t>
            </a:r>
            <a:r>
              <a:rPr lang="uz-Cyrl-UZ" sz="2200" dirty="0">
                <a:latin typeface="Times New Roman" panose="02020603050405020304" pitchFamily="18" charset="0"/>
                <a:ea typeface="Calibri" panose="020F0502020204030204" pitchFamily="34" charset="0"/>
                <a:cs typeface="Times New Roman" panose="02020603050405020304" pitchFamily="18" charset="0"/>
              </a:rPr>
              <a:t>дан иборат. К</a:t>
            </a:r>
            <a:r>
              <a:rPr lang="uz-Latn-UZ" sz="2200" dirty="0">
                <a:latin typeface="Times New Roman" panose="02020603050405020304" pitchFamily="18" charset="0"/>
                <a:ea typeface="Calibri" panose="020F0502020204030204" pitchFamily="34" charset="0"/>
                <a:cs typeface="Times New Roman" panose="02020603050405020304" pitchFamily="18" charset="0"/>
              </a:rPr>
              <a:t>ўпгина корхоналар ўзларининг операциялар стратегиясидан вақт ўтиши билан операциялар самарадорлигини оширишни кутишади. Бунда, операциялар бизнеснинг рақобатбардош муваффақиятига жуда кам ҳисса қўшадиган ҳолатдан унинг рақобатбардош муваффақияти учун бевосита жавобгар бўладиган даражага қадар ривожланиши керак. Операциянинг </a:t>
            </a:r>
            <a:r>
              <a:rPr lang="uz-Cyrl-UZ" sz="2200" dirty="0">
                <a:latin typeface="Times New Roman" panose="02020603050405020304" pitchFamily="18" charset="0"/>
                <a:ea typeface="Calibri" panose="020F0502020204030204" pitchFamily="34" charset="0"/>
                <a:cs typeface="Times New Roman" panose="02020603050405020304" pitchFamily="18" charset="0"/>
              </a:rPr>
              <a:t>“</a:t>
            </a:r>
            <a:r>
              <a:rPr lang="uz-Latn-UZ" sz="2200" dirty="0">
                <a:latin typeface="Times New Roman" panose="02020603050405020304" pitchFamily="18" charset="0"/>
                <a:ea typeface="Calibri" panose="020F0502020204030204" pitchFamily="34" charset="0"/>
                <a:cs typeface="Times New Roman" panose="02020603050405020304" pitchFamily="18" charset="0"/>
              </a:rPr>
              <a:t>кўриниши</a:t>
            </a:r>
            <a:r>
              <a:rPr lang="uz-Cyrl-UZ" sz="2200" dirty="0">
                <a:latin typeface="Times New Roman" panose="02020603050405020304" pitchFamily="18" charset="0"/>
                <a:ea typeface="Calibri" panose="020F0502020204030204" pitchFamily="34" charset="0"/>
                <a:cs typeface="Times New Roman" panose="02020603050405020304" pitchFamily="18" charset="0"/>
              </a:rPr>
              <a:t>”</a:t>
            </a:r>
            <a:r>
              <a:rPr lang="uz-Latn-UZ" sz="2200" dirty="0">
                <a:latin typeface="Times New Roman" panose="02020603050405020304" pitchFamily="18" charset="0"/>
                <a:ea typeface="Calibri" panose="020F0502020204030204" pitchFamily="34" charset="0"/>
                <a:cs typeface="Times New Roman" panose="02020603050405020304" pitchFamily="18" charset="0"/>
              </a:rPr>
              <a:t> - бу операциялар бизнес учун қандай ҳисса қўшиш ниятида эканлигининг аниқ ифодасидир. Бу операция нимага эришмоқчи эканлиги ҳақидаги баёнот эмас (бу унинг мақсадлари), балки у нимага айланиши ва қандай ҳисса қўшиши кераклиги ҳақидаги фикрдир. Операциялар ҳиссасини сарҳисоб қилишда кенг тарқалган ёндашув бу Хейс ва Уилрайтнинг тўрт босқичли </a:t>
            </a:r>
            <a:r>
              <a:rPr lang="uz-Cyrl-UZ" sz="2200" dirty="0">
                <a:latin typeface="Times New Roman" panose="02020603050405020304" pitchFamily="18" charset="0"/>
                <a:ea typeface="Calibri" panose="020F0502020204030204" pitchFamily="34" charset="0"/>
                <a:cs typeface="Times New Roman" panose="02020603050405020304" pitchFamily="18" charset="0"/>
              </a:rPr>
              <a:t>моделидир</a:t>
            </a:r>
            <a:r>
              <a:rPr lang="uz-Latn-UZ" sz="2200" dirty="0">
                <a:latin typeface="Times New Roman" panose="02020603050405020304" pitchFamily="18" charset="0"/>
                <a:ea typeface="Calibri" panose="020F0502020204030204" pitchFamily="34" charset="0"/>
                <a:cs typeface="Times New Roman" panose="02020603050405020304" pitchFamily="18" charset="0"/>
              </a:rPr>
              <a:t>. 3 Модел </a:t>
            </a:r>
            <a:r>
              <a:rPr lang="uz-Cyrl-UZ" sz="2200" dirty="0">
                <a:latin typeface="Times New Roman" panose="02020603050405020304" pitchFamily="18" charset="0"/>
                <a:ea typeface="Calibri" panose="020F0502020204030204" pitchFamily="34" charset="0"/>
                <a:cs typeface="Times New Roman" panose="02020603050405020304" pitchFamily="18" charset="0"/>
              </a:rPr>
              <a:t>“</a:t>
            </a:r>
            <a:r>
              <a:rPr lang="uz-Latn-UZ" sz="2200" dirty="0">
                <a:latin typeface="Times New Roman" panose="02020603050405020304" pitchFamily="18" charset="0"/>
                <a:ea typeface="Calibri" panose="020F0502020204030204" pitchFamily="34" charset="0"/>
                <a:cs typeface="Times New Roman" panose="02020603050405020304" pitchFamily="18" charset="0"/>
              </a:rPr>
              <a:t>1-босқич</a:t>
            </a:r>
            <a:r>
              <a:rPr lang="uz-Cyrl-UZ" sz="2200" dirty="0">
                <a:latin typeface="Times New Roman" panose="02020603050405020304" pitchFamily="18" charset="0"/>
                <a:ea typeface="Calibri" panose="020F0502020204030204" pitchFamily="34" charset="0"/>
                <a:cs typeface="Times New Roman" panose="02020603050405020304" pitchFamily="18" charset="0"/>
              </a:rPr>
              <a:t>”</a:t>
            </a:r>
            <a:r>
              <a:rPr lang="uz-Latn-UZ" sz="2200" dirty="0">
                <a:latin typeface="Times New Roman" panose="02020603050405020304" pitchFamily="18" charset="0"/>
                <a:ea typeface="Calibri" panose="020F0502020204030204" pitchFamily="34" charset="0"/>
                <a:cs typeface="Times New Roman" panose="02020603050405020304" pitchFamily="18" charset="0"/>
              </a:rPr>
              <a:t> операцияларидаги асосан салбий ролдан тортиб, марказий элемент бўлган ҳолатга қадар операциялар функциясининг ривожланишини кузатади. 4-босқичда рақобат стратегияси. </a:t>
            </a:r>
            <a:r>
              <a:rPr lang="uz-Cyrl-UZ" sz="2200" dirty="0">
                <a:latin typeface="Times New Roman" panose="02020603050405020304" pitchFamily="18" charset="0"/>
                <a:ea typeface="Calibri" panose="020F0502020204030204" pitchFamily="34" charset="0"/>
                <a:cs typeface="Times New Roman" panose="02020603050405020304" pitchFamily="18" charset="0"/>
              </a:rPr>
              <a:t>Расмда</a:t>
            </a:r>
            <a:r>
              <a:rPr lang="uz-Latn-UZ" sz="2200" dirty="0">
                <a:latin typeface="Times New Roman" panose="02020603050405020304" pitchFamily="18" charset="0"/>
                <a:ea typeface="Calibri" panose="020F0502020204030204" pitchFamily="34" charset="0"/>
                <a:cs typeface="Times New Roman" panose="02020603050405020304" pitchFamily="18" charset="0"/>
              </a:rPr>
              <a:t> 1-босқичдан 4-босқичга ўтиш учун </a:t>
            </a:r>
            <a:r>
              <a:rPr lang="uz-Cyrl-UZ" sz="2200" dirty="0">
                <a:latin typeface="Times New Roman" panose="02020603050405020304" pitchFamily="18" charset="0"/>
                <a:ea typeface="Calibri" panose="020F0502020204030204" pitchFamily="34" charset="0"/>
                <a:cs typeface="Times New Roman" panose="02020603050405020304" pitchFamily="18" charset="0"/>
              </a:rPr>
              <a:t>кетма-кетлик кўрсатилган.</a:t>
            </a:r>
            <a:endParaRPr lang="uz-Latn-UZ" sz="2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a:extLst>
              <a:ext uri="{FF2B5EF4-FFF2-40B4-BE49-F238E27FC236}">
                <a16:creationId xmlns:a16="http://schemas.microsoft.com/office/drawing/2014/main" id="{63BC0348-21AA-49E0-820C-BECB487D4B7A}"/>
              </a:ext>
            </a:extLst>
          </p:cNvPr>
          <p:cNvPicPr>
            <a:picLocks noChangeAspect="1"/>
          </p:cNvPicPr>
          <p:nvPr/>
        </p:nvPicPr>
        <p:blipFill>
          <a:blip r:embed="rId2"/>
          <a:stretch>
            <a:fillRect/>
          </a:stretch>
        </p:blipFill>
        <p:spPr>
          <a:xfrm>
            <a:off x="0" y="4517654"/>
            <a:ext cx="4742688" cy="2340346"/>
          </a:xfrm>
          <a:prstGeom prst="rect">
            <a:avLst/>
          </a:prstGeom>
        </p:spPr>
      </p:pic>
      <p:pic>
        <p:nvPicPr>
          <p:cNvPr id="4" name="Рисунок 3">
            <a:extLst>
              <a:ext uri="{FF2B5EF4-FFF2-40B4-BE49-F238E27FC236}">
                <a16:creationId xmlns:a16="http://schemas.microsoft.com/office/drawing/2014/main" id="{7694629F-86D5-43A2-9351-5E554F299512}"/>
              </a:ext>
            </a:extLst>
          </p:cNvPr>
          <p:cNvPicPr>
            <a:picLocks noChangeAspect="1"/>
          </p:cNvPicPr>
          <p:nvPr/>
        </p:nvPicPr>
        <p:blipFill>
          <a:blip r:embed="rId2"/>
          <a:stretch>
            <a:fillRect/>
          </a:stretch>
        </p:blipFill>
        <p:spPr>
          <a:xfrm>
            <a:off x="4742688" y="4517654"/>
            <a:ext cx="4742688" cy="2340346"/>
          </a:xfrm>
          <a:prstGeom prst="rect">
            <a:avLst/>
          </a:prstGeom>
        </p:spPr>
      </p:pic>
    </p:spTree>
    <p:extLst>
      <p:ext uri="{BB962C8B-B14F-4D97-AF65-F5344CB8AC3E}">
        <p14:creationId xmlns:p14="http://schemas.microsoft.com/office/powerpoint/2010/main" val="31788672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5F783BC-6383-457D-A3AA-C96A9DF3DE23}"/>
              </a:ext>
            </a:extLst>
          </p:cNvPr>
          <p:cNvSpPr/>
          <p:nvPr/>
        </p:nvSpPr>
        <p:spPr>
          <a:xfrm>
            <a:off x="0" y="14931"/>
            <a:ext cx="12192000" cy="5478423"/>
          </a:xfrm>
          <a:prstGeom prst="rect">
            <a:avLst/>
          </a:prstGeom>
        </p:spPr>
        <p:txBody>
          <a:bodyPr wrap="square">
            <a:spAutoFit/>
          </a:bodyPr>
          <a:lstStyle/>
          <a:p>
            <a:pPr indent="354013" algn="just"/>
            <a:r>
              <a:rPr lang="uz-Cyrl-UZ" sz="1600" b="1" dirty="0">
                <a:latin typeface="Times New Roman" panose="02020603050405020304" pitchFamily="18" charset="0"/>
                <a:cs typeface="Times New Roman" panose="02020603050405020304" pitchFamily="18" charset="0"/>
              </a:rPr>
              <a:t>1-босқич: Ички бетарафлик. </a:t>
            </a:r>
            <a:r>
              <a:rPr lang="uz-Cyrl-UZ" sz="1600" dirty="0">
                <a:latin typeface="Times New Roman" panose="02020603050405020304" pitchFamily="18" charset="0"/>
                <a:cs typeface="Times New Roman" panose="02020603050405020304" pitchFamily="18" charset="0"/>
              </a:rPr>
              <a:t>Бу операцион функциянинг энг камбағал ҳиссаси ва таъсири ташкилотнинг самарали рақобат қилиш қобилиятига зарар этказишдир. 1-босқичда операциялар функцияси ички кўринишга эга ва энг яхши ҳолатда реактив бўлиб, рақобат муваффақиятига ҳисса қўшиш учун жуда оз ижобийдир. Унинг мақсади ташкилотни ҳар қандай тарзда ушлаб туришни тўхтатиш учун “ички нейтрал” бўлишдир. Бунга “хато қилишдан қочиш” орқали эришишга ҳаракат қилади.</a:t>
            </a:r>
          </a:p>
          <a:p>
            <a:pPr indent="354013" algn="just"/>
            <a:endParaRPr lang="uz-Cyrl-UZ" sz="1000" dirty="0">
              <a:latin typeface="Times New Roman" panose="02020603050405020304" pitchFamily="18" charset="0"/>
              <a:cs typeface="Times New Roman" panose="02020603050405020304" pitchFamily="18" charset="0"/>
            </a:endParaRPr>
          </a:p>
          <a:p>
            <a:pPr indent="354013" algn="just"/>
            <a:r>
              <a:rPr lang="uz-Cyrl-UZ" sz="1600" b="1" dirty="0">
                <a:latin typeface="Times New Roman" panose="02020603050405020304" pitchFamily="18" charset="0"/>
                <a:cs typeface="Times New Roman" panose="02020603050405020304" pitchFamily="18" charset="0"/>
              </a:rPr>
              <a:t>2-босқич: Ташқи бетарафлик. </a:t>
            </a:r>
            <a:r>
              <a:rPr lang="uz-Cyrl-UZ" sz="1600" dirty="0">
                <a:latin typeface="Times New Roman" panose="02020603050405020304" pitchFamily="18" charset="0"/>
                <a:cs typeface="Times New Roman" panose="02020603050405020304" pitchFamily="18" charset="0"/>
              </a:rPr>
              <a:t>1-босқичдан чиқишнинг биринчи босқичи - бу операцион функцияни ташқи бозордаги ўхшаш компаниялар ёки ташкилотлар билан солиштиришни бошлашдир. Бу дарҳол уни бозордаги компанияларнинг “биринчи бўлинмаси”га олиб бормаслиги мумкин, лекин ҳеч бўлмаганда у ўзини рақобатчиларнинг кўрсаткичлари билан ўлчайди ва “энг яхши амалиёт”ни амалга оширишга ҳаракат қилмоқда. 2-босқичда операциялар функциясини кўриш саноатдаги операциялар билан “ташқи нейтрал” бўлишдир.</a:t>
            </a:r>
          </a:p>
          <a:p>
            <a:pPr indent="354013" algn="just"/>
            <a:endParaRPr lang="ru-RU" sz="1000" dirty="0">
              <a:latin typeface="Times New Roman" panose="02020603050405020304" pitchFamily="18" charset="0"/>
              <a:cs typeface="Times New Roman" panose="02020603050405020304" pitchFamily="18" charset="0"/>
            </a:endParaRPr>
          </a:p>
          <a:p>
            <a:pPr indent="354013" algn="just"/>
            <a:r>
              <a:rPr lang="uz-Cyrl-UZ" sz="1600" b="1" dirty="0">
                <a:latin typeface="Times New Roman" panose="02020603050405020304" pitchFamily="18" charset="0"/>
                <a:cs typeface="Times New Roman" panose="02020603050405020304" pitchFamily="18" charset="0"/>
              </a:rPr>
              <a:t>3-босқич: Ички ёрдам.</a:t>
            </a:r>
            <a:r>
              <a:rPr lang="uz-Cyrl-UZ" sz="1600" dirty="0">
                <a:latin typeface="Times New Roman" panose="02020603050405020304" pitchFamily="18" charset="0"/>
                <a:cs typeface="Times New Roman" panose="02020603050405020304" pitchFamily="18" charset="0"/>
              </a:rPr>
              <a:t> 3-босқич операциялари одатда ўз бозорларининг “биринчи бўлиниши”га етди. Бундай операциялар учун кўриш аниқ ва аниқ бозорда энг яхши бўлади. Улар компаниянинг рақобатбардош ёки стратегик мақсадлари ҳақида аниқ тасаввурга эга бўлиш ва тегишли операцион ресурсларни ишлаб чиқиш орқали уни қўллаб-қувватлаш орқали эришадилар. Операция ишончли операциялар стратегиясини тақдим этиш орқали “ички қўллаб-қувватловчи” бўлишга ҳаракат қилмоқда.</a:t>
            </a:r>
          </a:p>
          <a:p>
            <a:pPr indent="354013" algn="just"/>
            <a:endParaRPr lang="uz-Cyrl-UZ" sz="1000" dirty="0">
              <a:latin typeface="Times New Roman" panose="02020603050405020304" pitchFamily="18" charset="0"/>
              <a:cs typeface="Times New Roman" panose="02020603050405020304" pitchFamily="18" charset="0"/>
            </a:endParaRPr>
          </a:p>
          <a:p>
            <a:pPr indent="354013" algn="just"/>
            <a:r>
              <a:rPr lang="uz-Cyrl-UZ" sz="1600" b="1" dirty="0">
                <a:latin typeface="Times New Roman" panose="02020603050405020304" pitchFamily="18" charset="0"/>
                <a:cs typeface="Times New Roman" panose="02020603050405020304" pitchFamily="18" charset="0"/>
              </a:rPr>
              <a:t>4-босқич: Ташқи ёрдам. </a:t>
            </a:r>
            <a:r>
              <a:rPr lang="uz-Cyrl-UZ" sz="1600" dirty="0">
                <a:latin typeface="Times New Roman" panose="02020603050405020304" pitchFamily="18" charset="0"/>
                <a:cs typeface="Times New Roman" panose="02020603050405020304" pitchFamily="18" charset="0"/>
              </a:rPr>
              <a:t>3-босқич операция функцияси ҳиссасининг чегараси сифатида кўриб чиқилган. Шунга қарамай, модел кейинги босқични таклиф қилиш орқали операцияларни бошқаришнинг ортиб бораётган аҳамиятини қамраб олади. 3 ва 4 босқичлар орасидаги фарқ нозик, аммо муҳим. 4-босқичдаги операциялар функцияси ташкилотнинг рақобатбардош муваффақияти учун асос бўлиб хизмат қилади. У бозорлар ва таъминотдаги мумкин бўлган ўзгаришларни башорат қилмоқда ва келажакдаги бозор шароитида рақобат қилиш учун зарур бўлган операцияларга асосланган қобилиятларни ривожлантирмоқда. 4-босқич операциялари инновацион, ижодий ва ташаббускор бўлиб, компания стратегиясини рақобатчилардан “бир қадам олдинда” - </a:t>
            </a:r>
            <a:r>
              <a:rPr lang="uz-Latn-UZ" sz="1600" dirty="0">
                <a:latin typeface="Times New Roman" panose="02020603050405020304" pitchFamily="18" charset="0"/>
                <a:cs typeface="Times New Roman" panose="02020603050405020304" pitchFamily="18" charset="0"/>
              </a:rPr>
              <a:t>Hayes and Wheelwright</a:t>
            </a:r>
            <a:r>
              <a:rPr lang="ru-RU" sz="1600" dirty="0">
                <a:latin typeface="Times New Roman" panose="02020603050405020304" pitchFamily="18" charset="0"/>
                <a:cs typeface="Times New Roman" panose="02020603050405020304" pitchFamily="18" charset="0"/>
              </a:rPr>
              <a:t> </a:t>
            </a:r>
            <a:r>
              <a:rPr lang="uz-Cyrl-UZ" sz="1600" dirty="0">
                <a:latin typeface="Times New Roman" panose="02020603050405020304" pitchFamily="18" charset="0"/>
                <a:cs typeface="Times New Roman" panose="02020603050405020304" pitchFamily="18" charset="0"/>
              </a:rPr>
              <a:t>“ташқи томондан қўллаб-қувватлаш”</a:t>
            </a:r>
            <a:r>
              <a:rPr lang="ru-RU" sz="1600" dirty="0">
                <a:latin typeface="Times New Roman" panose="02020603050405020304" pitchFamily="18" charset="0"/>
                <a:cs typeface="Times New Roman" panose="02020603050405020304" pitchFamily="18" charset="0"/>
              </a:rPr>
              <a:t> </a:t>
            </a:r>
            <a:r>
              <a:rPr lang="uz-Cyrl-UZ" sz="1600" dirty="0">
                <a:latin typeface="Times New Roman" panose="02020603050405020304" pitchFamily="18" charset="0"/>
                <a:cs typeface="Times New Roman" panose="02020603050405020304" pitchFamily="18" charset="0"/>
              </a:rPr>
              <a:t>деб атайди.</a:t>
            </a:r>
          </a:p>
        </p:txBody>
      </p:sp>
      <p:pic>
        <p:nvPicPr>
          <p:cNvPr id="3" name="Рисунок 2">
            <a:extLst>
              <a:ext uri="{FF2B5EF4-FFF2-40B4-BE49-F238E27FC236}">
                <a16:creationId xmlns:a16="http://schemas.microsoft.com/office/drawing/2014/main" id="{1389B960-F6FC-44D2-A842-775761EA0C21}"/>
              </a:ext>
            </a:extLst>
          </p:cNvPr>
          <p:cNvPicPr>
            <a:picLocks noChangeAspect="1"/>
          </p:cNvPicPr>
          <p:nvPr/>
        </p:nvPicPr>
        <p:blipFill>
          <a:blip r:embed="rId2"/>
          <a:stretch>
            <a:fillRect/>
          </a:stretch>
        </p:blipFill>
        <p:spPr>
          <a:xfrm>
            <a:off x="0" y="5426116"/>
            <a:ext cx="3048000" cy="1431883"/>
          </a:xfrm>
          <a:prstGeom prst="rect">
            <a:avLst/>
          </a:prstGeom>
        </p:spPr>
      </p:pic>
      <p:pic>
        <p:nvPicPr>
          <p:cNvPr id="4" name="Рисунок 3">
            <a:extLst>
              <a:ext uri="{FF2B5EF4-FFF2-40B4-BE49-F238E27FC236}">
                <a16:creationId xmlns:a16="http://schemas.microsoft.com/office/drawing/2014/main" id="{8A548989-1B5A-4684-A7CD-DE39DCFCFEF6}"/>
              </a:ext>
            </a:extLst>
          </p:cNvPr>
          <p:cNvPicPr>
            <a:picLocks noChangeAspect="1"/>
          </p:cNvPicPr>
          <p:nvPr/>
        </p:nvPicPr>
        <p:blipFill>
          <a:blip r:embed="rId2"/>
          <a:stretch>
            <a:fillRect/>
          </a:stretch>
        </p:blipFill>
        <p:spPr>
          <a:xfrm>
            <a:off x="3048000" y="5426116"/>
            <a:ext cx="3048000" cy="1431883"/>
          </a:xfrm>
          <a:prstGeom prst="rect">
            <a:avLst/>
          </a:prstGeom>
        </p:spPr>
      </p:pic>
      <p:pic>
        <p:nvPicPr>
          <p:cNvPr id="5" name="Рисунок 4">
            <a:extLst>
              <a:ext uri="{FF2B5EF4-FFF2-40B4-BE49-F238E27FC236}">
                <a16:creationId xmlns:a16="http://schemas.microsoft.com/office/drawing/2014/main" id="{BDF47B28-04F1-4FBC-937C-C13A9F5EEE5A}"/>
              </a:ext>
            </a:extLst>
          </p:cNvPr>
          <p:cNvPicPr>
            <a:picLocks noChangeAspect="1"/>
          </p:cNvPicPr>
          <p:nvPr/>
        </p:nvPicPr>
        <p:blipFill>
          <a:blip r:embed="rId2"/>
          <a:stretch>
            <a:fillRect/>
          </a:stretch>
        </p:blipFill>
        <p:spPr>
          <a:xfrm>
            <a:off x="6096000" y="5426117"/>
            <a:ext cx="3048000" cy="1431883"/>
          </a:xfrm>
          <a:prstGeom prst="rect">
            <a:avLst/>
          </a:prstGeom>
        </p:spPr>
      </p:pic>
      <p:pic>
        <p:nvPicPr>
          <p:cNvPr id="6" name="Рисунок 5">
            <a:extLst>
              <a:ext uri="{FF2B5EF4-FFF2-40B4-BE49-F238E27FC236}">
                <a16:creationId xmlns:a16="http://schemas.microsoft.com/office/drawing/2014/main" id="{0BF10C8E-F37C-4C7A-8C27-8182116F092F}"/>
              </a:ext>
            </a:extLst>
          </p:cNvPr>
          <p:cNvPicPr>
            <a:picLocks noChangeAspect="1"/>
          </p:cNvPicPr>
          <p:nvPr/>
        </p:nvPicPr>
        <p:blipFill>
          <a:blip r:embed="rId2"/>
          <a:stretch>
            <a:fillRect/>
          </a:stretch>
        </p:blipFill>
        <p:spPr>
          <a:xfrm>
            <a:off x="9144000" y="5426117"/>
            <a:ext cx="3048000" cy="1431883"/>
          </a:xfrm>
          <a:prstGeom prst="rect">
            <a:avLst/>
          </a:prstGeom>
        </p:spPr>
      </p:pic>
    </p:spTree>
    <p:extLst>
      <p:ext uri="{BB962C8B-B14F-4D97-AF65-F5344CB8AC3E}">
        <p14:creationId xmlns:p14="http://schemas.microsoft.com/office/powerpoint/2010/main" val="31509042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E4234500-2779-4DE1-80EC-EC74CA987290}"/>
              </a:ext>
            </a:extLst>
          </p:cNvPr>
          <p:cNvSpPr/>
          <p:nvPr/>
        </p:nvSpPr>
        <p:spPr>
          <a:xfrm>
            <a:off x="0" y="2828835"/>
            <a:ext cx="12192000" cy="1200329"/>
          </a:xfrm>
          <a:prstGeom prst="rect">
            <a:avLst/>
          </a:prstGeom>
        </p:spPr>
        <p:txBody>
          <a:bodyPr wrap="square">
            <a:spAutoFit/>
          </a:bodyPr>
          <a:lstStyle/>
          <a:p>
            <a:pPr algn="ctr"/>
            <a:r>
              <a:rPr lang="uz-Cyrl-UZ" sz="3600" b="1" dirty="0">
                <a:latin typeface="Times New Roman" panose="02020603050405020304" pitchFamily="18" charset="0"/>
                <a:cs typeface="Times New Roman" panose="02020603050405020304" pitchFamily="18" charset="0"/>
              </a:rPr>
              <a:t>ОПЕРАЦИОН СТРАТЕГИЯ БИЗНЕС СТРАТЕГИЯСИГА (ЮҚОРИДАН ПАСТГА) ҚАНДАЙ МОС КЕЛАДИ?</a:t>
            </a:r>
          </a:p>
        </p:txBody>
      </p:sp>
      <p:pic>
        <p:nvPicPr>
          <p:cNvPr id="3" name="Рисунок 2">
            <a:extLst>
              <a:ext uri="{FF2B5EF4-FFF2-40B4-BE49-F238E27FC236}">
                <a16:creationId xmlns:a16="http://schemas.microsoft.com/office/drawing/2014/main" id="{5C3D369A-E8CB-4A43-AF41-8F846FF7476B}"/>
              </a:ext>
            </a:extLst>
          </p:cNvPr>
          <p:cNvPicPr>
            <a:picLocks noChangeAspect="1"/>
          </p:cNvPicPr>
          <p:nvPr/>
        </p:nvPicPr>
        <p:blipFill>
          <a:blip r:embed="rId2"/>
          <a:stretch>
            <a:fillRect/>
          </a:stretch>
        </p:blipFill>
        <p:spPr>
          <a:xfrm>
            <a:off x="0" y="4075323"/>
            <a:ext cx="4770304" cy="2782677"/>
          </a:xfrm>
          <a:prstGeom prst="rect">
            <a:avLst/>
          </a:prstGeom>
        </p:spPr>
      </p:pic>
      <p:pic>
        <p:nvPicPr>
          <p:cNvPr id="4" name="Рисунок 3">
            <a:extLst>
              <a:ext uri="{FF2B5EF4-FFF2-40B4-BE49-F238E27FC236}">
                <a16:creationId xmlns:a16="http://schemas.microsoft.com/office/drawing/2014/main" id="{0288DD90-094F-45B5-82E7-17216E2AA80E}"/>
              </a:ext>
            </a:extLst>
          </p:cNvPr>
          <p:cNvPicPr>
            <a:picLocks noChangeAspect="1"/>
          </p:cNvPicPr>
          <p:nvPr/>
        </p:nvPicPr>
        <p:blipFill>
          <a:blip r:embed="rId3"/>
          <a:stretch>
            <a:fillRect/>
          </a:stretch>
        </p:blipFill>
        <p:spPr>
          <a:xfrm>
            <a:off x="0" y="0"/>
            <a:ext cx="4351663" cy="2782677"/>
          </a:xfrm>
          <a:prstGeom prst="rect">
            <a:avLst/>
          </a:prstGeom>
        </p:spPr>
      </p:pic>
      <p:pic>
        <p:nvPicPr>
          <p:cNvPr id="5" name="Рисунок 4">
            <a:extLst>
              <a:ext uri="{FF2B5EF4-FFF2-40B4-BE49-F238E27FC236}">
                <a16:creationId xmlns:a16="http://schemas.microsoft.com/office/drawing/2014/main" id="{62BDECC0-A24E-4ED3-A228-F648483205F6}"/>
              </a:ext>
            </a:extLst>
          </p:cNvPr>
          <p:cNvPicPr>
            <a:picLocks noChangeAspect="1"/>
          </p:cNvPicPr>
          <p:nvPr/>
        </p:nvPicPr>
        <p:blipFill>
          <a:blip r:embed="rId4"/>
          <a:stretch>
            <a:fillRect/>
          </a:stretch>
        </p:blipFill>
        <p:spPr>
          <a:xfrm>
            <a:off x="7722824" y="0"/>
            <a:ext cx="4469175" cy="2782676"/>
          </a:xfrm>
          <a:prstGeom prst="rect">
            <a:avLst/>
          </a:prstGeom>
        </p:spPr>
      </p:pic>
      <p:pic>
        <p:nvPicPr>
          <p:cNvPr id="6" name="Рисунок 5">
            <a:extLst>
              <a:ext uri="{FF2B5EF4-FFF2-40B4-BE49-F238E27FC236}">
                <a16:creationId xmlns:a16="http://schemas.microsoft.com/office/drawing/2014/main" id="{F3E15DE5-0CE6-4AB7-8DA8-FF4DCF48944E}"/>
              </a:ext>
            </a:extLst>
          </p:cNvPr>
          <p:cNvPicPr>
            <a:picLocks noChangeAspect="1"/>
          </p:cNvPicPr>
          <p:nvPr/>
        </p:nvPicPr>
        <p:blipFill rotWithShape="1">
          <a:blip r:embed="rId5"/>
          <a:srcRect l="8101" r="11033"/>
          <a:stretch/>
        </p:blipFill>
        <p:spPr>
          <a:xfrm>
            <a:off x="4351663" y="0"/>
            <a:ext cx="3371161" cy="2782676"/>
          </a:xfrm>
          <a:prstGeom prst="rect">
            <a:avLst/>
          </a:prstGeom>
        </p:spPr>
      </p:pic>
      <p:pic>
        <p:nvPicPr>
          <p:cNvPr id="7" name="Рисунок 6">
            <a:extLst>
              <a:ext uri="{FF2B5EF4-FFF2-40B4-BE49-F238E27FC236}">
                <a16:creationId xmlns:a16="http://schemas.microsoft.com/office/drawing/2014/main" id="{420D31A7-D6C2-4CE0-BC38-D9D9A8E9CBCE}"/>
              </a:ext>
            </a:extLst>
          </p:cNvPr>
          <p:cNvPicPr>
            <a:picLocks noChangeAspect="1"/>
          </p:cNvPicPr>
          <p:nvPr/>
        </p:nvPicPr>
        <p:blipFill rotWithShape="1">
          <a:blip r:embed="rId6"/>
          <a:srcRect l="12403" r="12570"/>
          <a:stretch/>
        </p:blipFill>
        <p:spPr>
          <a:xfrm>
            <a:off x="9010629" y="4029164"/>
            <a:ext cx="3181370" cy="2828836"/>
          </a:xfrm>
          <a:prstGeom prst="rect">
            <a:avLst/>
          </a:prstGeom>
        </p:spPr>
      </p:pic>
      <p:pic>
        <p:nvPicPr>
          <p:cNvPr id="8" name="Рисунок 7">
            <a:extLst>
              <a:ext uri="{FF2B5EF4-FFF2-40B4-BE49-F238E27FC236}">
                <a16:creationId xmlns:a16="http://schemas.microsoft.com/office/drawing/2014/main" id="{0AC6DDB7-9010-4662-A911-08D84CF7CEF2}"/>
              </a:ext>
            </a:extLst>
          </p:cNvPr>
          <p:cNvPicPr>
            <a:picLocks noChangeAspect="1"/>
          </p:cNvPicPr>
          <p:nvPr/>
        </p:nvPicPr>
        <p:blipFill>
          <a:blip r:embed="rId7"/>
          <a:stretch>
            <a:fillRect/>
          </a:stretch>
        </p:blipFill>
        <p:spPr>
          <a:xfrm>
            <a:off x="4768291" y="4029164"/>
            <a:ext cx="4244352" cy="2828836"/>
          </a:xfrm>
          <a:prstGeom prst="rect">
            <a:avLst/>
          </a:prstGeom>
        </p:spPr>
      </p:pic>
    </p:spTree>
    <p:extLst>
      <p:ext uri="{BB962C8B-B14F-4D97-AF65-F5344CB8AC3E}">
        <p14:creationId xmlns:p14="http://schemas.microsoft.com/office/powerpoint/2010/main" val="41862207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576926B-5EF1-490F-B987-292AACA25914}"/>
              </a:ext>
            </a:extLst>
          </p:cNvPr>
          <p:cNvSpPr/>
          <p:nvPr/>
        </p:nvSpPr>
        <p:spPr>
          <a:xfrm>
            <a:off x="225552" y="180767"/>
            <a:ext cx="11740896" cy="5170646"/>
          </a:xfrm>
          <a:prstGeom prst="rect">
            <a:avLst/>
          </a:prstGeom>
        </p:spPr>
        <p:txBody>
          <a:bodyPr wrap="square">
            <a:spAutoFit/>
          </a:bodyPr>
          <a:lstStyle/>
          <a:p>
            <a:pPr indent="536575" algn="just"/>
            <a:r>
              <a:rPr lang="uz-Latn-UZ" sz="2200" dirty="0">
                <a:latin typeface="Times New Roman" panose="02020603050405020304" pitchFamily="18" charset="0"/>
                <a:cs typeface="Times New Roman" panose="02020603050405020304" pitchFamily="18" charset="0"/>
              </a:rPr>
              <a:t>Юқоридан пастга қараш кўпинча стратегиянинг учта боғлиқ даражасини белгилайди</a:t>
            </a:r>
            <a:r>
              <a:rPr lang="uz-Cyrl-UZ" sz="2200" dirty="0">
                <a:latin typeface="Times New Roman" panose="02020603050405020304" pitchFamily="18" charset="0"/>
                <a:cs typeface="Times New Roman" panose="02020603050405020304" pitchFamily="18" charset="0"/>
              </a:rPr>
              <a:t> (</a:t>
            </a:r>
            <a:r>
              <a:rPr lang="uz-Latn-UZ" sz="2200" dirty="0">
                <a:latin typeface="Times New Roman" panose="02020603050405020304" pitchFamily="18" charset="0"/>
                <a:cs typeface="Times New Roman" panose="02020603050405020304" pitchFamily="18" charset="0"/>
              </a:rPr>
              <a:t>корпоратив, бизнес ва функционал</a:t>
            </a:r>
            <a:r>
              <a:rPr lang="uz-Cyrl-UZ" sz="2200" dirty="0">
                <a:latin typeface="Times New Roman" panose="02020603050405020304" pitchFamily="18" charset="0"/>
                <a:cs typeface="Times New Roman" panose="02020603050405020304" pitchFamily="18" charset="0"/>
              </a:rPr>
              <a:t>):</a:t>
            </a:r>
          </a:p>
          <a:p>
            <a:pPr indent="354013" algn="just">
              <a:buFont typeface="Arial" panose="020B0604020202020204" pitchFamily="34" charset="0"/>
              <a:buChar char="•"/>
            </a:pPr>
            <a:r>
              <a:rPr lang="uz-Latn-UZ" sz="2200" dirty="0">
                <a:latin typeface="Times New Roman" panose="02020603050405020304" pitchFamily="18" charset="0"/>
                <a:cs typeface="Times New Roman" panose="02020603050405020304" pitchFamily="18" charset="0"/>
              </a:rPr>
              <a:t>Корпоратив стратегия корпорацияни глобал, иқтисодий, сиёсий ва ижтимоий муҳитда жойлаштириши керак. Бу гуруҳ қайси турдаги бизнесда бўлишни хоҳлаётгани, дунёнинг қайси қисмларида фаолият юритмоқчилиги, нақд пул маблағларини турли корхоналар ўртасида қандай тақсимлаш ва ҳоказолар ҳақидаги қарорлардан иборат бўлади.</a:t>
            </a:r>
          </a:p>
          <a:p>
            <a:pPr indent="354013" algn="just">
              <a:buFont typeface="Arial" panose="020B0604020202020204" pitchFamily="34" charset="0"/>
              <a:buChar char="•"/>
            </a:pPr>
            <a:r>
              <a:rPr lang="uz-Latn-UZ" sz="2200" dirty="0">
                <a:latin typeface="Times New Roman" panose="02020603050405020304" pitchFamily="18" charset="0"/>
                <a:cs typeface="Times New Roman" panose="02020603050405020304" pitchFamily="18" charset="0"/>
              </a:rPr>
              <a:t>Корпоратив гуруҳдаги ҳар бир бизнес бўлинмаси ўзининг шахсий миссияси ва мақсадларини белгилаб берувчи ўз бизнес стратегиясини тузиши керак бўлади. Ушбу бизнес стратегияси бизнесни ўз мижозлари, бозорлари ва рақобатчиларига нисбатан, шунингдек, у бир қисми бўлган корпоратив гуруҳнинг стратегиясини бошқаради.</a:t>
            </a:r>
          </a:p>
          <a:p>
            <a:pPr indent="354013" algn="just">
              <a:buFont typeface="Arial" panose="020B0604020202020204" pitchFamily="34" charset="0"/>
              <a:buChar char="•"/>
            </a:pPr>
            <a:r>
              <a:rPr lang="uz-Latn-UZ" sz="2200" dirty="0">
                <a:latin typeface="Times New Roman" panose="02020603050405020304" pitchFamily="18" charset="0"/>
                <a:cs typeface="Times New Roman" panose="02020603050405020304" pitchFamily="18" charset="0"/>
              </a:rPr>
              <a:t>Операциялар, маркетинг, маҳсулот/хизматларни ишлаб чиқиш ва бошқа функциялар кейинчалик бизнес мақсадларини қўллаб-қувватлаш учун ўзларини қандай қилиб энг яхши ташкил қилиш кераклигини кўриб чиқишлари керак. Ушбу функционал стратегиялар ҳар бир функция бизнеснинг стратегик мақсадларига ҳисса қўшишда қандай рол ўйнаши кераклигини ҳисобга олиши керак.</a:t>
            </a:r>
          </a:p>
        </p:txBody>
      </p:sp>
    </p:spTree>
    <p:extLst>
      <p:ext uri="{BB962C8B-B14F-4D97-AF65-F5344CB8AC3E}">
        <p14:creationId xmlns:p14="http://schemas.microsoft.com/office/powerpoint/2010/main" val="30630060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5A0393F-81A0-49B6-AC79-560238BC5B93}"/>
              </a:ext>
            </a:extLst>
          </p:cNvPr>
          <p:cNvSpPr/>
          <p:nvPr/>
        </p:nvSpPr>
        <p:spPr>
          <a:xfrm>
            <a:off x="213360" y="127611"/>
            <a:ext cx="11765280" cy="5355312"/>
          </a:xfrm>
          <a:prstGeom prst="rect">
            <a:avLst/>
          </a:prstGeom>
        </p:spPr>
        <p:txBody>
          <a:bodyPr wrap="square">
            <a:spAutoFit/>
          </a:bodyPr>
          <a:lstStyle/>
          <a:p>
            <a:pPr indent="536575" algn="just"/>
            <a:r>
              <a:rPr lang="uz-Latn-UZ" dirty="0">
                <a:latin typeface="Times New Roman" panose="02020603050405020304" pitchFamily="18" charset="0"/>
                <a:cs typeface="Times New Roman" panose="02020603050405020304" pitchFamily="18" charset="0"/>
              </a:rPr>
              <a:t>Шундай қилиб, операциялар стратегиясининг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юқоридан пастга</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нуқтаи назари шундаки, у ушбу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стратегиялар иерархиясида</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ўз ўрнини эгаллаши керак. Шундай қилиб, операцияларнинг роли асосан юқори даражадаги стратегияни амалга ошириш ёки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операция қилиш</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дан биридир. Мисол учун, Чоп этиш хизматлари гуруҳида истеъмол маҳсулотлари учун қадоқларни чоп этадиган компания мавжуд. Гуруҳ раҳбариятининг фикрича, узоқ муддатда фақат катта бозор улушига эга компанияларгина катта рентабелликка эришади. Шунинг учун унинг корпоратив мақсадлари бозор ҳукмронлигини таъкидлайди. Истеъмолчи қадоқлаш компанияси қисқа муддатли рентабелликдан ёки инвестиция даромадидан юқори бўлса ҳам, ҳажм ўсишига эришишга қарор қилади. Операцион стратегиясининг маъноси шундаки, у баъзи ҳудудларда ортиқча қувватни англатса ҳам, қўшимча қувватларга (заводлар, ускуналар ва ишчи кучи) сармоя киритиб, тез кенгайиши керак. Бундан ташқари, нисбатан тез етказиб беришни таклиф қилиш учун ўз бозорининг барча қисмларида янги фабрикалар ташкил этиши керак. Бу эрда муҳим нуқта шундаки, турли хил бизнес мақсадлари, эҳтимол, жуда бошқача операцион стратегияга олиб келиши мумкин. </a:t>
            </a:r>
            <a:r>
              <a:rPr lang="uz-Cyrl-UZ" dirty="0">
                <a:latin typeface="Times New Roman" panose="02020603050405020304" pitchFamily="18" charset="0"/>
                <a:cs typeface="Times New Roman" panose="02020603050405020304" pitchFamily="18" charset="0"/>
              </a:rPr>
              <a:t>Расмда</a:t>
            </a:r>
            <a:r>
              <a:rPr lang="uz-Latn-UZ" dirty="0">
                <a:latin typeface="Times New Roman" panose="02020603050405020304" pitchFamily="18" charset="0"/>
                <a:cs typeface="Times New Roman" panose="02020603050405020304" pitchFamily="18" charset="0"/>
              </a:rPr>
              <a:t> ҳар бир даражадаги баъзи қарорлар ва стратегик қарорларга асосий таъсирлар билан ушбу стратегик иерархия тасвирланган.</a:t>
            </a:r>
            <a:endParaRPr lang="uz-Cyrl-UZ" dirty="0">
              <a:latin typeface="Times New Roman" panose="02020603050405020304" pitchFamily="18" charset="0"/>
              <a:cs typeface="Times New Roman" panose="02020603050405020304" pitchFamily="18" charset="0"/>
            </a:endParaRPr>
          </a:p>
          <a:p>
            <a:pPr indent="536575" algn="just"/>
            <a:r>
              <a:rPr lang="uz-Cyrl-UZ" dirty="0">
                <a:latin typeface="Times New Roman" panose="02020603050405020304" pitchFamily="18" charset="0"/>
                <a:cs typeface="Times New Roman" panose="02020603050405020304" pitchFamily="18" charset="0"/>
              </a:rPr>
              <a:t>Гарчи корпоратив, бизнес ва операцион стратегия даражалари ўртасидаги бу жуда аниқ муносабатлар бироз “назарий”</a:t>
            </a:r>
            <a:r>
              <a:rPr lang="ru-RU"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кўриниши мумкин бўлса-да, бу ҳали ҳам кучли ғоя. Бу шуни англатадики, ҳар қандай даражадаги стратегияни тушуниш учун уни нима қилмоқчи бўлганлиги (юқоридаги даража) ва уни қандай амалга оширишга ҳаракат қилаётгани (пастдаги даража) контекстида жойлаштириш керак. Ҳар қандай даражада, яхши юқоридан пастга қараш аниқлик ва алоқани таъминлаши керак. У операцион стратегия нимага устуворлик бериши кераклигини аниқлаб бериши ва эришиш керак бўлган стратегия бўйича кўрсатмалар бериши керак</a:t>
            </a:r>
            <a:r>
              <a:rPr lang="ru-RU" dirty="0">
                <a:latin typeface="Times New Roman" panose="02020603050405020304" pitchFamily="18" charset="0"/>
                <a:cs typeface="Times New Roman" panose="02020603050405020304" pitchFamily="18" charset="0"/>
              </a:rPr>
              <a:t>.</a:t>
            </a:r>
            <a:endParaRPr lang="uz-Latn-UZ"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5735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Выноска: стрелка вниз 1">
            <a:extLst>
              <a:ext uri="{FF2B5EF4-FFF2-40B4-BE49-F238E27FC236}">
                <a16:creationId xmlns:a16="http://schemas.microsoft.com/office/drawing/2014/main" id="{FCED3776-A208-470F-B5FA-C3739BA38A32}"/>
              </a:ext>
            </a:extLst>
          </p:cNvPr>
          <p:cNvSpPr/>
          <p:nvPr/>
        </p:nvSpPr>
        <p:spPr>
          <a:xfrm>
            <a:off x="158496" y="136020"/>
            <a:ext cx="6998208" cy="1913041"/>
          </a:xfrm>
          <a:prstGeom prst="downArrowCallout">
            <a:avLst>
              <a:gd name="adj1" fmla="val 154560"/>
              <a:gd name="adj2" fmla="val 92071"/>
              <a:gd name="adj3" fmla="val 25000"/>
              <a:gd name="adj4" fmla="val 64977"/>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b="1" dirty="0">
              <a:latin typeface="Times New Roman" panose="02020603050405020304" pitchFamily="18" charset="0"/>
              <a:cs typeface="Times New Roman" panose="02020603050405020304" pitchFamily="18" charset="0"/>
            </a:endParaRPr>
          </a:p>
          <a:p>
            <a:pPr algn="ctr"/>
            <a:r>
              <a:rPr lang="uz-Cyrl-UZ" b="1" dirty="0">
                <a:latin typeface="Times New Roman" panose="02020603050405020304" pitchFamily="18" charset="0"/>
                <a:cs typeface="Times New Roman" panose="02020603050405020304" pitchFamily="18" charset="0"/>
              </a:rPr>
              <a:t>Корпоратив стратегия қарорлари:</a:t>
            </a:r>
          </a:p>
          <a:p>
            <a:pPr algn="ctr"/>
            <a:r>
              <a:rPr lang="uz-Cyrl-UZ" dirty="0">
                <a:latin typeface="Times New Roman" panose="02020603050405020304" pitchFamily="18" charset="0"/>
                <a:cs typeface="Times New Roman" panose="02020603050405020304" pitchFamily="18" charset="0"/>
              </a:rPr>
              <a:t>• Қайси бизнесда бўлиш керак?</a:t>
            </a:r>
          </a:p>
          <a:p>
            <a:pPr algn="ctr"/>
            <a:r>
              <a:rPr lang="uz-Cyrl-UZ" dirty="0">
                <a:latin typeface="Times New Roman" panose="02020603050405020304" pitchFamily="18" charset="0"/>
                <a:cs typeface="Times New Roman" panose="02020603050405020304" pitchFamily="18" charset="0"/>
              </a:rPr>
              <a:t>• Корхоналарга нақд пул ажратиш?</a:t>
            </a:r>
          </a:p>
          <a:p>
            <a:pPr algn="ctr"/>
            <a:r>
              <a:rPr lang="uz-Cyrl-UZ" dirty="0">
                <a:latin typeface="Times New Roman" panose="02020603050405020304" pitchFamily="18" charset="0"/>
                <a:cs typeface="Times New Roman" panose="02020603050405020304" pitchFamily="18" charset="0"/>
              </a:rPr>
              <a:t>• Турли корхоналар ўртасидаги муносабатларни қандай бошқариш мумкин?</a:t>
            </a:r>
          </a:p>
        </p:txBody>
      </p:sp>
      <p:sp>
        <p:nvSpPr>
          <p:cNvPr id="3" name="Выноска: стрелка вниз 2">
            <a:extLst>
              <a:ext uri="{FF2B5EF4-FFF2-40B4-BE49-F238E27FC236}">
                <a16:creationId xmlns:a16="http://schemas.microsoft.com/office/drawing/2014/main" id="{9FF71206-5D06-4C97-82C9-FF774B64EDB1}"/>
              </a:ext>
            </a:extLst>
          </p:cNvPr>
          <p:cNvSpPr/>
          <p:nvPr/>
        </p:nvSpPr>
        <p:spPr>
          <a:xfrm>
            <a:off x="7400542" y="136020"/>
            <a:ext cx="4632962" cy="2535936"/>
          </a:xfrm>
          <a:prstGeom prst="downArrowCallout">
            <a:avLst>
              <a:gd name="adj1" fmla="val 120006"/>
              <a:gd name="adj2" fmla="val 95616"/>
              <a:gd name="adj3" fmla="val 25000"/>
              <a:gd name="adj4" fmla="val 6497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Чоп этиш хизматлари гуруҳи корпоратив стратегияси</a:t>
            </a:r>
            <a:r>
              <a:rPr lang="en-US" b="1" dirty="0">
                <a:latin typeface="Times New Roman" panose="02020603050405020304" pitchFamily="18" charset="0"/>
                <a:cs typeface="Times New Roman" panose="02020603050405020304" pitchFamily="18" charset="0"/>
              </a:rPr>
              <a:t>:</a:t>
            </a:r>
            <a:endParaRPr lang="uz-Cyrl-UZ" b="1" dirty="0">
              <a:latin typeface="Times New Roman" panose="02020603050405020304" pitchFamily="18" charset="0"/>
              <a:cs typeface="Times New Roman" panose="02020603050405020304" pitchFamily="18" charset="0"/>
            </a:endParaRPr>
          </a:p>
          <a:p>
            <a:pPr algn="ctr"/>
            <a:r>
              <a:rPr lang="uz-Cyrl-UZ" dirty="0">
                <a:latin typeface="Times New Roman" panose="02020603050405020304" pitchFamily="18" charset="0"/>
                <a:cs typeface="Times New Roman" panose="02020603050405020304" pitchFamily="18" charset="0"/>
              </a:rPr>
              <a:t>• Қадоқлаш корхоналарига ихтисослашган</a:t>
            </a:r>
          </a:p>
          <a:p>
            <a:pPr algn="ctr"/>
            <a:r>
              <a:rPr lang="uz-Cyrl-UZ" dirty="0">
                <a:latin typeface="Times New Roman" panose="02020603050405020304" pitchFamily="18" charset="0"/>
                <a:cs typeface="Times New Roman" panose="02020603050405020304" pitchFamily="18" charset="0"/>
              </a:rPr>
              <a:t>• барча бозорларда асосий иштирокчига айланиш</a:t>
            </a:r>
          </a:p>
        </p:txBody>
      </p:sp>
      <p:sp>
        <p:nvSpPr>
          <p:cNvPr id="4" name="Выноска: стрелка вниз 3">
            <a:extLst>
              <a:ext uri="{FF2B5EF4-FFF2-40B4-BE49-F238E27FC236}">
                <a16:creationId xmlns:a16="http://schemas.microsoft.com/office/drawing/2014/main" id="{7A843827-C7A9-4CD6-9665-5F65227FAA96}"/>
              </a:ext>
            </a:extLst>
          </p:cNvPr>
          <p:cNvSpPr/>
          <p:nvPr/>
        </p:nvSpPr>
        <p:spPr>
          <a:xfrm>
            <a:off x="158496" y="2083764"/>
            <a:ext cx="6308405" cy="2370353"/>
          </a:xfrm>
          <a:prstGeom prst="downArrowCallout">
            <a:avLst>
              <a:gd name="adj1" fmla="val 186400"/>
              <a:gd name="adj2" fmla="val 105142"/>
              <a:gd name="adj3" fmla="val 25000"/>
              <a:gd name="adj4" fmla="val 64977"/>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a:p>
            <a:pPr algn="ctr"/>
            <a:r>
              <a:rPr lang="uz-Cyrl-UZ" b="1" dirty="0">
                <a:latin typeface="Times New Roman" panose="02020603050405020304" pitchFamily="18" charset="0"/>
                <a:cs typeface="Times New Roman" panose="02020603050405020304" pitchFamily="18" charset="0"/>
              </a:rPr>
              <a:t>Бизнес стратегияси қарорлари</a:t>
            </a:r>
            <a:r>
              <a:rPr lang="en-US" b="1" dirty="0">
                <a:latin typeface="Times New Roman" panose="02020603050405020304" pitchFamily="18" charset="0"/>
                <a:cs typeface="Times New Roman" panose="02020603050405020304" pitchFamily="18" charset="0"/>
              </a:rPr>
              <a:t>:</a:t>
            </a:r>
            <a:endParaRPr lang="uz-Cyrl-UZ" b="1" dirty="0">
              <a:latin typeface="Times New Roman" panose="02020603050405020304" pitchFamily="18" charset="0"/>
              <a:cs typeface="Times New Roman" panose="02020603050405020304" pitchFamily="18" charset="0"/>
            </a:endParaRPr>
          </a:p>
          <a:p>
            <a:pPr algn="ctr"/>
            <a:r>
              <a:rPr lang="uz-Cyrl-UZ" dirty="0">
                <a:latin typeface="Times New Roman" panose="02020603050405020304" pitchFamily="18" charset="0"/>
                <a:cs typeface="Times New Roman" panose="02020603050405020304" pitchFamily="18" charset="0"/>
              </a:rPr>
              <a:t>• Бизнеснинг миссиясини аниқлаш, масалан.</a:t>
            </a:r>
          </a:p>
          <a:p>
            <a:pPr algn="ctr">
              <a:buFont typeface="Wingdings" panose="05000000000000000000" pitchFamily="2" charset="2"/>
              <a:buChar char="ü"/>
            </a:pPr>
            <a:r>
              <a:rPr lang="uz-Cyrl-UZ" dirty="0">
                <a:latin typeface="Times New Roman" panose="02020603050405020304" pitchFamily="18" charset="0"/>
                <a:cs typeface="Times New Roman" panose="02020603050405020304" pitchFamily="18" charset="0"/>
              </a:rPr>
              <a:t>ўсиш мақсадлари</a:t>
            </a:r>
          </a:p>
          <a:p>
            <a:pPr algn="ctr">
              <a:buFont typeface="Wingdings" panose="05000000000000000000" pitchFamily="2" charset="2"/>
              <a:buChar char="ü"/>
            </a:pPr>
            <a:r>
              <a:rPr lang="uz-Cyrl-UZ" dirty="0">
                <a:latin typeface="Times New Roman" panose="02020603050405020304" pitchFamily="18" charset="0"/>
                <a:cs typeface="Times New Roman" panose="02020603050405020304" pitchFamily="18" charset="0"/>
              </a:rPr>
              <a:t>инвестицияларнинг даромадлилиги</a:t>
            </a:r>
          </a:p>
          <a:p>
            <a:pPr algn="ctr">
              <a:buFont typeface="Wingdings" panose="05000000000000000000" pitchFamily="2" charset="2"/>
              <a:buChar char="ü"/>
            </a:pPr>
            <a:r>
              <a:rPr lang="uz-Cyrl-UZ" dirty="0">
                <a:latin typeface="Times New Roman" panose="02020603050405020304" pitchFamily="18" charset="0"/>
                <a:cs typeface="Times New Roman" panose="02020603050405020304" pitchFamily="18" charset="0"/>
              </a:rPr>
              <a:t>рентабеллик мақсадлари</a:t>
            </a:r>
          </a:p>
          <a:p>
            <a:pPr algn="ctr">
              <a:buFont typeface="Wingdings" panose="05000000000000000000" pitchFamily="2" charset="2"/>
              <a:buChar char="ü"/>
            </a:pPr>
            <a:r>
              <a:rPr lang="uz-Cyrl-UZ" dirty="0">
                <a:latin typeface="Times New Roman" panose="02020603050405020304" pitchFamily="18" charset="0"/>
                <a:cs typeface="Times New Roman" panose="02020603050405020304" pitchFamily="18" charset="0"/>
              </a:rPr>
              <a:t>нақд пул ишлаб чиқариш</a:t>
            </a:r>
          </a:p>
          <a:p>
            <a:pPr algn="ctr"/>
            <a:r>
              <a:rPr lang="uz-Cyrl-UZ" dirty="0">
                <a:latin typeface="Times New Roman" panose="02020603050405020304" pitchFamily="18" charset="0"/>
                <a:cs typeface="Times New Roman" panose="02020603050405020304" pitchFamily="18" charset="0"/>
              </a:rPr>
              <a:t>• Рақобат мақсадларини белгилаш</a:t>
            </a:r>
          </a:p>
        </p:txBody>
      </p:sp>
      <p:sp>
        <p:nvSpPr>
          <p:cNvPr id="5" name="Выноска: стрелка вниз 4">
            <a:extLst>
              <a:ext uri="{FF2B5EF4-FFF2-40B4-BE49-F238E27FC236}">
                <a16:creationId xmlns:a16="http://schemas.microsoft.com/office/drawing/2014/main" id="{67FF3C92-2177-47F9-A926-2E20538911EC}"/>
              </a:ext>
            </a:extLst>
          </p:cNvPr>
          <p:cNvSpPr/>
          <p:nvPr/>
        </p:nvSpPr>
        <p:spPr>
          <a:xfrm>
            <a:off x="6816646" y="2713746"/>
            <a:ext cx="3803612" cy="1740371"/>
          </a:xfrm>
          <a:prstGeom prst="downArrowCallout">
            <a:avLst>
              <a:gd name="adj1" fmla="val 162870"/>
              <a:gd name="adj2" fmla="val 115557"/>
              <a:gd name="adj3" fmla="val 25000"/>
              <a:gd name="adj4" fmla="val 64977"/>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b="1" dirty="0">
              <a:latin typeface="Times New Roman" panose="02020603050405020304" pitchFamily="18" charset="0"/>
              <a:cs typeface="Times New Roman" panose="02020603050405020304" pitchFamily="18" charset="0"/>
            </a:endParaRPr>
          </a:p>
          <a:p>
            <a:pPr algn="ctr"/>
            <a:r>
              <a:rPr lang="uz-Cyrl-UZ" b="1" dirty="0">
                <a:latin typeface="Times New Roman" panose="02020603050405020304" pitchFamily="18" charset="0"/>
                <a:cs typeface="Times New Roman" panose="02020603050405020304" pitchFamily="18" charset="0"/>
              </a:rPr>
              <a:t>Истеъмолчи қадоқлаш бизнес стратегияси</a:t>
            </a:r>
            <a:r>
              <a:rPr lang="en-US" b="1" dirty="0">
                <a:latin typeface="Times New Roman" panose="02020603050405020304" pitchFamily="18" charset="0"/>
                <a:cs typeface="Times New Roman" panose="02020603050405020304" pitchFamily="18" charset="0"/>
              </a:rPr>
              <a:t>:</a:t>
            </a:r>
            <a:endParaRPr lang="uz-Cyrl-UZ" b="1" dirty="0">
              <a:latin typeface="Times New Roman" panose="02020603050405020304" pitchFamily="18" charset="0"/>
              <a:cs typeface="Times New Roman" panose="02020603050405020304" pitchFamily="18" charset="0"/>
            </a:endParaRPr>
          </a:p>
          <a:p>
            <a:pPr algn="ctr"/>
            <a:r>
              <a:rPr lang="uz-Cyrl-UZ" dirty="0">
                <a:latin typeface="Times New Roman" panose="02020603050405020304" pitchFamily="18" charset="0"/>
                <a:cs typeface="Times New Roman" panose="02020603050405020304" pitchFamily="18" charset="0"/>
              </a:rPr>
              <a:t>• Тез ҳажмнинг ўсиши</a:t>
            </a:r>
          </a:p>
          <a:p>
            <a:pPr algn="ctr"/>
            <a:r>
              <a:rPr lang="uz-Cyrl-UZ" dirty="0">
                <a:latin typeface="Times New Roman" panose="02020603050405020304" pitchFamily="18" charset="0"/>
                <a:cs typeface="Times New Roman" panose="02020603050405020304" pitchFamily="18" charset="0"/>
              </a:rPr>
              <a:t>• Тезкор хизмат</a:t>
            </a:r>
          </a:p>
          <a:p>
            <a:pPr algn="ctr"/>
            <a:r>
              <a:rPr lang="uz-Cyrl-UZ" dirty="0">
                <a:latin typeface="Times New Roman" panose="02020603050405020304" pitchFamily="18" charset="0"/>
                <a:cs typeface="Times New Roman" panose="02020603050405020304" pitchFamily="18" charset="0"/>
              </a:rPr>
              <a:t>• Масштаб иқтисодлари</a:t>
            </a:r>
          </a:p>
        </p:txBody>
      </p:sp>
      <p:sp>
        <p:nvSpPr>
          <p:cNvPr id="8" name="Прямоугольник 7">
            <a:extLst>
              <a:ext uri="{FF2B5EF4-FFF2-40B4-BE49-F238E27FC236}">
                <a16:creationId xmlns:a16="http://schemas.microsoft.com/office/drawing/2014/main" id="{72D08873-C90E-4394-8FA8-2EF4127337BA}"/>
              </a:ext>
            </a:extLst>
          </p:cNvPr>
          <p:cNvSpPr/>
          <p:nvPr/>
        </p:nvSpPr>
        <p:spPr>
          <a:xfrm>
            <a:off x="158496" y="4518527"/>
            <a:ext cx="6765238" cy="14813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Функционал стратегия қарорлари</a:t>
            </a:r>
            <a:r>
              <a:rPr lang="en-US" b="1" dirty="0">
                <a:latin typeface="Times New Roman" panose="02020603050405020304" pitchFamily="18" charset="0"/>
                <a:cs typeface="Times New Roman" panose="02020603050405020304" pitchFamily="18" charset="0"/>
              </a:rPr>
              <a:t>:</a:t>
            </a:r>
            <a:endParaRPr lang="uz-Cyrl-UZ" b="1" dirty="0">
              <a:latin typeface="Times New Roman" panose="02020603050405020304" pitchFamily="18" charset="0"/>
              <a:cs typeface="Times New Roman" panose="02020603050405020304" pitchFamily="18" charset="0"/>
            </a:endParaRPr>
          </a:p>
          <a:p>
            <a:pPr algn="ctr"/>
            <a:r>
              <a:rPr lang="uz-Cyrl-UZ" dirty="0">
                <a:latin typeface="Times New Roman" panose="02020603050405020304" pitchFamily="18" charset="0"/>
                <a:cs typeface="Times New Roman" panose="02020603050405020304" pitchFamily="18" charset="0"/>
              </a:rPr>
              <a:t>• Функциянинг роли</a:t>
            </a:r>
          </a:p>
          <a:p>
            <a:pPr algn="ctr"/>
            <a:r>
              <a:rPr lang="uz-Cyrl-UZ" dirty="0">
                <a:latin typeface="Times New Roman" panose="02020603050405020304" pitchFamily="18" charset="0"/>
                <a:cs typeface="Times New Roman" panose="02020603050405020304" pitchFamily="18" charset="0"/>
              </a:rPr>
              <a:t>• Бизнес мақсадларини функционал мақсадларга айлантириш</a:t>
            </a:r>
          </a:p>
          <a:p>
            <a:pPr algn="ctr"/>
            <a:r>
              <a:rPr lang="uz-Cyrl-UZ" dirty="0">
                <a:latin typeface="Times New Roman" panose="02020603050405020304" pitchFamily="18" charset="0"/>
                <a:cs typeface="Times New Roman" panose="02020603050405020304" pitchFamily="18" charset="0"/>
              </a:rPr>
              <a:t>• Функционал мақсадларга эришиш учун ресурсларни тақсимлаш</a:t>
            </a:r>
          </a:p>
          <a:p>
            <a:pPr algn="ctr"/>
            <a:r>
              <a:rPr lang="uz-Cyrl-UZ" dirty="0">
                <a:latin typeface="Times New Roman" panose="02020603050405020304" pitchFamily="18" charset="0"/>
                <a:cs typeface="Times New Roman" panose="02020603050405020304" pitchFamily="18" charset="0"/>
              </a:rPr>
              <a:t>• Самарадорликни ошириш устуворликлари</a:t>
            </a:r>
          </a:p>
        </p:txBody>
      </p:sp>
      <p:sp>
        <p:nvSpPr>
          <p:cNvPr id="9" name="Прямоугольник 8">
            <a:extLst>
              <a:ext uri="{FF2B5EF4-FFF2-40B4-BE49-F238E27FC236}">
                <a16:creationId xmlns:a16="http://schemas.microsoft.com/office/drawing/2014/main" id="{6DAA626F-BD03-4D1E-BAF9-82F0E03A60F4}"/>
              </a:ext>
            </a:extLst>
          </p:cNvPr>
          <p:cNvSpPr/>
          <p:nvPr/>
        </p:nvSpPr>
        <p:spPr>
          <a:xfrm>
            <a:off x="7108594" y="4495907"/>
            <a:ext cx="3219716" cy="1481328"/>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Операцион стратегияси</a:t>
            </a:r>
            <a:r>
              <a:rPr lang="en-US" b="1" dirty="0">
                <a:latin typeface="Times New Roman" panose="02020603050405020304" pitchFamily="18" charset="0"/>
                <a:cs typeface="Times New Roman" panose="02020603050405020304" pitchFamily="18" charset="0"/>
              </a:rPr>
              <a:t>:</a:t>
            </a:r>
            <a:endParaRPr lang="uz-Cyrl-UZ" b="1" dirty="0">
              <a:latin typeface="Times New Roman" panose="02020603050405020304" pitchFamily="18" charset="0"/>
              <a:cs typeface="Times New Roman" panose="02020603050405020304" pitchFamily="18" charset="0"/>
            </a:endParaRPr>
          </a:p>
          <a:p>
            <a:pPr algn="ctr"/>
            <a:r>
              <a:rPr lang="uz-Cyrl-UZ" dirty="0">
                <a:latin typeface="Times New Roman" panose="02020603050405020304" pitchFamily="18" charset="0"/>
                <a:cs typeface="Times New Roman" panose="02020603050405020304" pitchFamily="18" charset="0"/>
              </a:rPr>
              <a:t>• Имкониятларни кенгайтириш</a:t>
            </a:r>
          </a:p>
          <a:p>
            <a:pPr algn="ctr"/>
            <a:r>
              <a:rPr lang="uz-Cyrl-UZ" dirty="0">
                <a:latin typeface="Times New Roman" panose="02020603050405020304" pitchFamily="18" charset="0"/>
                <a:cs typeface="Times New Roman" panose="02020603050405020304" pitchFamily="18" charset="0"/>
              </a:rPr>
              <a:t>• Қисқа муддатда ортиқча имкониятларга тоқат қилинг</a:t>
            </a:r>
          </a:p>
          <a:p>
            <a:pPr algn="ctr"/>
            <a:r>
              <a:rPr lang="uz-Cyrl-UZ" dirty="0">
                <a:latin typeface="Times New Roman" panose="02020603050405020304" pitchFamily="18" charset="0"/>
                <a:cs typeface="Times New Roman" panose="02020603050405020304" pitchFamily="18" charset="0"/>
              </a:rPr>
              <a:t>• Янги жойлар ташкил этилди</a:t>
            </a:r>
          </a:p>
        </p:txBody>
      </p:sp>
      <p:sp>
        <p:nvSpPr>
          <p:cNvPr id="6" name="TextBox 5">
            <a:extLst>
              <a:ext uri="{FF2B5EF4-FFF2-40B4-BE49-F238E27FC236}">
                <a16:creationId xmlns:a16="http://schemas.microsoft.com/office/drawing/2014/main" id="{7AD88888-C064-4714-93CD-EE92544E7177}"/>
              </a:ext>
            </a:extLst>
          </p:cNvPr>
          <p:cNvSpPr txBox="1"/>
          <p:nvPr/>
        </p:nvSpPr>
        <p:spPr>
          <a:xfrm>
            <a:off x="158496" y="6064265"/>
            <a:ext cx="9287219" cy="830997"/>
          </a:xfrm>
          <a:prstGeom prst="rect">
            <a:avLst/>
          </a:prstGeom>
          <a:noFill/>
        </p:spPr>
        <p:txBody>
          <a:bodyPr wrap="square" rtlCol="0">
            <a:spAutoFit/>
          </a:bodyPr>
          <a:lstStyle/>
          <a:p>
            <a:pPr algn="ctr"/>
            <a:r>
              <a:rPr lang="uz-Cyrl-UZ" sz="1600" b="1" i="1" dirty="0">
                <a:solidFill>
                  <a:srgbClr val="FF0000"/>
                </a:solidFill>
                <a:latin typeface="Times New Roman" panose="02020603050405020304" pitchFamily="18" charset="0"/>
                <a:cs typeface="Times New Roman" panose="02020603050405020304" pitchFamily="18" charset="0"/>
              </a:rPr>
              <a:t>Манба: </a:t>
            </a:r>
            <a:r>
              <a:rPr lang="en-US" sz="1600" i="1" dirty="0">
                <a:solidFill>
                  <a:srgbClr val="FF0000"/>
                </a:solidFill>
                <a:latin typeface="Times New Roman" panose="02020603050405020304" pitchFamily="18" charset="0"/>
                <a:cs typeface="Times New Roman" panose="02020603050405020304" pitchFamily="18" charset="0"/>
              </a:rPr>
              <a:t>Slack, Nigel, and Alistair Brandon-Jones. Operations Management 9th Edition PDF </a:t>
            </a:r>
            <a:r>
              <a:rPr lang="en-US" sz="1600" i="1" dirty="0" err="1">
                <a:solidFill>
                  <a:srgbClr val="FF0000"/>
                </a:solidFill>
                <a:latin typeface="Times New Roman" panose="02020603050405020304" pitchFamily="18" charset="0"/>
                <a:cs typeface="Times New Roman" panose="02020603050405020304" pitchFamily="18" charset="0"/>
              </a:rPr>
              <a:t>EBook</a:t>
            </a:r>
            <a:r>
              <a:rPr lang="en-US" sz="1600" i="1" dirty="0">
                <a:solidFill>
                  <a:srgbClr val="FF0000"/>
                </a:solidFill>
                <a:latin typeface="Times New Roman" panose="02020603050405020304" pitchFamily="18" charset="0"/>
                <a:cs typeface="Times New Roman" panose="02020603050405020304" pitchFamily="18" charset="0"/>
              </a:rPr>
              <a:t>, Pearson Education, Limited, 2019. ProQuest </a:t>
            </a:r>
            <a:r>
              <a:rPr lang="en-US" sz="1600" i="1" dirty="0" err="1">
                <a:solidFill>
                  <a:srgbClr val="FF0000"/>
                </a:solidFill>
                <a:latin typeface="Times New Roman" panose="02020603050405020304" pitchFamily="18" charset="0"/>
                <a:cs typeface="Times New Roman" panose="02020603050405020304" pitchFamily="18" charset="0"/>
              </a:rPr>
              <a:t>Ebook</a:t>
            </a:r>
            <a:r>
              <a:rPr lang="en-US" sz="1600" i="1" dirty="0">
                <a:solidFill>
                  <a:srgbClr val="FF0000"/>
                </a:solidFill>
                <a:latin typeface="Times New Roman" panose="02020603050405020304" pitchFamily="18" charset="0"/>
                <a:cs typeface="Times New Roman" panose="02020603050405020304" pitchFamily="18" charset="0"/>
              </a:rPr>
              <a:t> Central, http://ebookcentral.proquest.com/lib/undip-ebooks/detail.action?docID=5751937. Created from </a:t>
            </a:r>
            <a:r>
              <a:rPr lang="en-US" sz="1600" i="1" dirty="0" err="1">
                <a:solidFill>
                  <a:srgbClr val="FF0000"/>
                </a:solidFill>
                <a:latin typeface="Times New Roman" panose="02020603050405020304" pitchFamily="18" charset="0"/>
                <a:cs typeface="Times New Roman" panose="02020603050405020304" pitchFamily="18" charset="0"/>
              </a:rPr>
              <a:t>undip-ebooks</a:t>
            </a:r>
            <a:r>
              <a:rPr lang="en-US" sz="1600" i="1" dirty="0">
                <a:solidFill>
                  <a:srgbClr val="FF0000"/>
                </a:solidFill>
                <a:latin typeface="Times New Roman" panose="02020603050405020304" pitchFamily="18" charset="0"/>
                <a:cs typeface="Times New Roman" panose="02020603050405020304" pitchFamily="18" charset="0"/>
              </a:rPr>
              <a:t> on 2021-07-09 03:07:58.</a:t>
            </a:r>
            <a:endParaRPr lang="uz-Latn-UZ" sz="1600" i="1" dirty="0">
              <a:solidFill>
                <a:srgbClr val="FF0000"/>
              </a:solidFill>
            </a:endParaRPr>
          </a:p>
        </p:txBody>
      </p:sp>
    </p:spTree>
    <p:extLst>
      <p:ext uri="{BB962C8B-B14F-4D97-AF65-F5344CB8AC3E}">
        <p14:creationId xmlns:p14="http://schemas.microsoft.com/office/powerpoint/2010/main" val="38271261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07E259F-5508-4EDF-81CD-2F53F21F1E5E}"/>
              </a:ext>
            </a:extLst>
          </p:cNvPr>
          <p:cNvSpPr/>
          <p:nvPr/>
        </p:nvSpPr>
        <p:spPr>
          <a:xfrm>
            <a:off x="195072" y="151531"/>
            <a:ext cx="11801856" cy="5355312"/>
          </a:xfrm>
          <a:prstGeom prst="rect">
            <a:avLst/>
          </a:prstGeom>
        </p:spPr>
        <p:txBody>
          <a:bodyPr wrap="square">
            <a:spAutoFit/>
          </a:bodyPr>
          <a:lstStyle/>
          <a:p>
            <a:pPr indent="536575" algn="just"/>
            <a:r>
              <a:rPr lang="uz-Latn-UZ" b="1" dirty="0">
                <a:latin typeface="Times New Roman" panose="02020603050405020304" pitchFamily="18" charset="0"/>
                <a:cs typeface="Times New Roman" panose="02020603050405020304" pitchFamily="18" charset="0"/>
              </a:rPr>
              <a:t>Бизнес модели </a:t>
            </a:r>
            <a:r>
              <a:rPr lang="uz-Latn-UZ" dirty="0">
                <a:latin typeface="Times New Roman" panose="02020603050405020304" pitchFamily="18" charset="0"/>
                <a:cs typeface="Times New Roman" panose="02020603050405020304" pitchFamily="18" charset="0"/>
              </a:rPr>
              <a:t>- бу компания томонидан даромад олиш ва фойда олиш (ёки нотижорат корхона бўлса, унинг ижтимоий мақсадларини бажариш) учун амалга ошириладиган режадир. У корхонанинг турли қисмлари ва ташкилий функцияларини, шунингдек, у ишлаб чиқарадиган даромадлар ва харажатларни ўз ичига олади. Бошқача қилиб айтганда, компания нима қилади ва у буни амалга оширишдан қандай қилиб пул олади. У кўпинча қуйидаги элементларни ўз ичига олади: бозорга таклиф қилинадиган нарсанинг қиймат таклифи, қиймат таклифи билан кўриб чиқиладиган мақсадли мижозлар сегментлари, мижозларга эришиш учун тарқатиш каналлари, бизнес моделини амалга ошириш учун зарур бўлган асосий имкониятлар ва даромад оқимлари. бизнес модели томонидан яратилган. Бизнес модели ғояси кенг кўламда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бизнес стратегияси</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ғоясига ўхшайди, лекин мўлжалланган стратегияга қандай эришиш мумкинлиги ва бу стратегия қандай бўлиши кераклигига кўпроқ эътибор қаратишни назарда тутади.</a:t>
            </a:r>
          </a:p>
          <a:p>
            <a:pPr indent="536575" algn="just"/>
            <a:r>
              <a:rPr lang="uz-Latn-UZ" dirty="0">
                <a:latin typeface="Times New Roman" panose="02020603050405020304" pitchFamily="18" charset="0"/>
                <a:cs typeface="Times New Roman" panose="02020603050405020304" pitchFamily="18" charset="0"/>
              </a:rPr>
              <a:t>Бундан фарқли ўлароқ, </a:t>
            </a:r>
            <a:r>
              <a:rPr lang="uz-Latn-UZ" b="1" dirty="0">
                <a:latin typeface="Times New Roman" panose="02020603050405020304" pitchFamily="18" charset="0"/>
                <a:cs typeface="Times New Roman" panose="02020603050405020304" pitchFamily="18" charset="0"/>
              </a:rPr>
              <a:t>операцион модел </a:t>
            </a:r>
            <a:r>
              <a:rPr lang="uz-Latn-UZ" dirty="0">
                <a:latin typeface="Times New Roman" panose="02020603050405020304" pitchFamily="18" charset="0"/>
                <a:cs typeface="Times New Roman" panose="02020603050405020304" pitchFamily="18" charset="0"/>
              </a:rPr>
              <a:t>тушунчаси кўпроқ операцион хусусиятга эга ва умумий келишилган таъриф йўқ. Бу эрда биз уни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ташкилотнинг бизнес мақсадларига эришишга имкон берувчи тузилма ва услубни белгилайдиган юқори даражадаги дизайни</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деб таъ</a:t>
            </a:r>
            <a:r>
              <a:rPr lang="uz-Cyrl-UZ" dirty="0">
                <a:latin typeface="Times New Roman" panose="02020603050405020304" pitchFamily="18" charset="0"/>
                <a:cs typeface="Times New Roman" panose="02020603050405020304" pitchFamily="18" charset="0"/>
              </a:rPr>
              <a:t>рифлаймиз</a:t>
            </a:r>
            <a:r>
              <a:rPr lang="uz-Latn-UZ" dirty="0">
                <a:latin typeface="Times New Roman" panose="02020603050405020304" pitchFamily="18" charset="0"/>
                <a:cs typeface="Times New Roman" panose="02020603050405020304" pitchFamily="18" charset="0"/>
              </a:rPr>
              <a:t>. Идеал ҳолда, операцион модел ниманинг аниқ,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катта расм</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тавсифини бериши керак. ташкилот буни қилади ва буни қандай қилади. Бу ташкилотнинг муҳим иши қандай амалга оширилишини белгилайди. Бу ташкилот ўз миссиясини бажариши учун зарур бўлган бизнес функциялари, жараёнлари ва тузилмалари ўртасидаги асосий муносабатлар нуқтаи назаридан бизнесни текшириш усулини тақдим этиши керак. У қуйидаги элементларни ўз ичига олиши мумкин: самарадорликнинг асосий кўрсаткичлари, самарадорлик мақсадлари, янги инвестициялар ва мўлжалланган пул оқимларининг нисбий аҳамиятини кўрсатувчи; маҳсулотлар, географиялар, активлар, муайян жараёнлар, тизимлар ва технологиялар ва бошқалар учун ким жавобгар; ва ташкилотнинг тузилиши.</a:t>
            </a:r>
          </a:p>
        </p:txBody>
      </p:sp>
    </p:spTree>
    <p:extLst>
      <p:ext uri="{BB962C8B-B14F-4D97-AF65-F5344CB8AC3E}">
        <p14:creationId xmlns:p14="http://schemas.microsoft.com/office/powerpoint/2010/main" val="8029344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D9B976D-36C3-4F54-AC08-99F0232EA12F}"/>
              </a:ext>
            </a:extLst>
          </p:cNvPr>
          <p:cNvSpPr/>
          <p:nvPr/>
        </p:nvSpPr>
        <p:spPr>
          <a:xfrm>
            <a:off x="0" y="2828835"/>
            <a:ext cx="12192000" cy="1200329"/>
          </a:xfrm>
          <a:prstGeom prst="rect">
            <a:avLst/>
          </a:prstGeom>
        </p:spPr>
        <p:txBody>
          <a:bodyPr wrap="square">
            <a:spAutoFit/>
          </a:bodyPr>
          <a:lstStyle/>
          <a:p>
            <a:pPr algn="ctr"/>
            <a:r>
              <a:rPr lang="uz-Cyrl-UZ" sz="3600" b="1" dirty="0">
                <a:latin typeface="Times New Roman" panose="02020603050405020304" pitchFamily="18" charset="0"/>
                <a:cs typeface="Times New Roman" panose="02020603050405020304" pitchFamily="18" charset="0"/>
              </a:rPr>
              <a:t>ОПЕРАЦИОН СТРАТЕГИЯСИ БОЗОР ТАЛАБЛАРИГА (ТАШҚАРИДА) ҚАНДАЙ МОС КЕЛАДИ?</a:t>
            </a:r>
          </a:p>
        </p:txBody>
      </p:sp>
      <p:pic>
        <p:nvPicPr>
          <p:cNvPr id="3" name="Рисунок 2">
            <a:extLst>
              <a:ext uri="{FF2B5EF4-FFF2-40B4-BE49-F238E27FC236}">
                <a16:creationId xmlns:a16="http://schemas.microsoft.com/office/drawing/2014/main" id="{B8C158EC-D3C8-45FE-BC67-BA826009B947}"/>
              </a:ext>
            </a:extLst>
          </p:cNvPr>
          <p:cNvPicPr>
            <a:picLocks noChangeAspect="1"/>
          </p:cNvPicPr>
          <p:nvPr/>
        </p:nvPicPr>
        <p:blipFill>
          <a:blip r:embed="rId2"/>
          <a:stretch>
            <a:fillRect/>
          </a:stretch>
        </p:blipFill>
        <p:spPr>
          <a:xfrm>
            <a:off x="0" y="4075323"/>
            <a:ext cx="4770304" cy="2782677"/>
          </a:xfrm>
          <a:prstGeom prst="rect">
            <a:avLst/>
          </a:prstGeom>
        </p:spPr>
      </p:pic>
      <p:pic>
        <p:nvPicPr>
          <p:cNvPr id="4" name="Рисунок 3">
            <a:extLst>
              <a:ext uri="{FF2B5EF4-FFF2-40B4-BE49-F238E27FC236}">
                <a16:creationId xmlns:a16="http://schemas.microsoft.com/office/drawing/2014/main" id="{8948B15A-BB28-4EC4-BD7A-35919846549E}"/>
              </a:ext>
            </a:extLst>
          </p:cNvPr>
          <p:cNvPicPr>
            <a:picLocks noChangeAspect="1"/>
          </p:cNvPicPr>
          <p:nvPr/>
        </p:nvPicPr>
        <p:blipFill>
          <a:blip r:embed="rId3"/>
          <a:stretch>
            <a:fillRect/>
          </a:stretch>
        </p:blipFill>
        <p:spPr>
          <a:xfrm>
            <a:off x="0" y="0"/>
            <a:ext cx="4351663" cy="2782677"/>
          </a:xfrm>
          <a:prstGeom prst="rect">
            <a:avLst/>
          </a:prstGeom>
        </p:spPr>
      </p:pic>
      <p:pic>
        <p:nvPicPr>
          <p:cNvPr id="5" name="Рисунок 4">
            <a:extLst>
              <a:ext uri="{FF2B5EF4-FFF2-40B4-BE49-F238E27FC236}">
                <a16:creationId xmlns:a16="http://schemas.microsoft.com/office/drawing/2014/main" id="{7374B67A-B35C-47D6-859A-EF83E3B7A6AC}"/>
              </a:ext>
            </a:extLst>
          </p:cNvPr>
          <p:cNvPicPr>
            <a:picLocks noChangeAspect="1"/>
          </p:cNvPicPr>
          <p:nvPr/>
        </p:nvPicPr>
        <p:blipFill>
          <a:blip r:embed="rId4"/>
          <a:stretch>
            <a:fillRect/>
          </a:stretch>
        </p:blipFill>
        <p:spPr>
          <a:xfrm>
            <a:off x="7722824" y="0"/>
            <a:ext cx="4469175" cy="2782676"/>
          </a:xfrm>
          <a:prstGeom prst="rect">
            <a:avLst/>
          </a:prstGeom>
        </p:spPr>
      </p:pic>
      <p:pic>
        <p:nvPicPr>
          <p:cNvPr id="6" name="Рисунок 5">
            <a:extLst>
              <a:ext uri="{FF2B5EF4-FFF2-40B4-BE49-F238E27FC236}">
                <a16:creationId xmlns:a16="http://schemas.microsoft.com/office/drawing/2014/main" id="{4B26AB5E-DA9C-4A4E-8F4E-CE6B8C037719}"/>
              </a:ext>
            </a:extLst>
          </p:cNvPr>
          <p:cNvPicPr>
            <a:picLocks noChangeAspect="1"/>
          </p:cNvPicPr>
          <p:nvPr/>
        </p:nvPicPr>
        <p:blipFill rotWithShape="1">
          <a:blip r:embed="rId5"/>
          <a:srcRect l="8101" r="11033"/>
          <a:stretch/>
        </p:blipFill>
        <p:spPr>
          <a:xfrm>
            <a:off x="4351663" y="0"/>
            <a:ext cx="3371161" cy="2782676"/>
          </a:xfrm>
          <a:prstGeom prst="rect">
            <a:avLst/>
          </a:prstGeom>
        </p:spPr>
      </p:pic>
      <p:pic>
        <p:nvPicPr>
          <p:cNvPr id="7" name="Рисунок 6">
            <a:extLst>
              <a:ext uri="{FF2B5EF4-FFF2-40B4-BE49-F238E27FC236}">
                <a16:creationId xmlns:a16="http://schemas.microsoft.com/office/drawing/2014/main" id="{8A54214D-649E-4EBA-A40D-7D0D5EBB04D6}"/>
              </a:ext>
            </a:extLst>
          </p:cNvPr>
          <p:cNvPicPr>
            <a:picLocks noChangeAspect="1"/>
          </p:cNvPicPr>
          <p:nvPr/>
        </p:nvPicPr>
        <p:blipFill rotWithShape="1">
          <a:blip r:embed="rId6"/>
          <a:srcRect l="12403" r="12570"/>
          <a:stretch/>
        </p:blipFill>
        <p:spPr>
          <a:xfrm>
            <a:off x="9010629" y="4029164"/>
            <a:ext cx="3181370" cy="2828836"/>
          </a:xfrm>
          <a:prstGeom prst="rect">
            <a:avLst/>
          </a:prstGeom>
        </p:spPr>
      </p:pic>
      <p:pic>
        <p:nvPicPr>
          <p:cNvPr id="8" name="Рисунок 7">
            <a:extLst>
              <a:ext uri="{FF2B5EF4-FFF2-40B4-BE49-F238E27FC236}">
                <a16:creationId xmlns:a16="http://schemas.microsoft.com/office/drawing/2014/main" id="{50B2A3B7-9179-499D-9052-7EDD4DAE55B2}"/>
              </a:ext>
            </a:extLst>
          </p:cNvPr>
          <p:cNvPicPr>
            <a:picLocks noChangeAspect="1"/>
          </p:cNvPicPr>
          <p:nvPr/>
        </p:nvPicPr>
        <p:blipFill>
          <a:blip r:embed="rId7"/>
          <a:stretch>
            <a:fillRect/>
          </a:stretch>
        </p:blipFill>
        <p:spPr>
          <a:xfrm>
            <a:off x="4768291" y="4029164"/>
            <a:ext cx="4244352" cy="2828836"/>
          </a:xfrm>
          <a:prstGeom prst="rect">
            <a:avLst/>
          </a:prstGeom>
        </p:spPr>
      </p:pic>
    </p:spTree>
    <p:extLst>
      <p:ext uri="{BB962C8B-B14F-4D97-AF65-F5344CB8AC3E}">
        <p14:creationId xmlns:p14="http://schemas.microsoft.com/office/powerpoint/2010/main" val="41528602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2D20B97-7D32-4A16-8740-B303590BA19C}"/>
              </a:ext>
            </a:extLst>
          </p:cNvPr>
          <p:cNvSpPr/>
          <p:nvPr/>
        </p:nvSpPr>
        <p:spPr>
          <a:xfrm>
            <a:off x="201168" y="169039"/>
            <a:ext cx="11789664" cy="5586145"/>
          </a:xfrm>
          <a:prstGeom prst="rect">
            <a:avLst/>
          </a:prstGeom>
        </p:spPr>
        <p:txBody>
          <a:bodyPr wrap="square">
            <a:spAutoFit/>
          </a:bodyPr>
          <a:lstStyle/>
          <a:p>
            <a:pPr indent="536575" algn="just"/>
            <a:r>
              <a:rPr lang="uz-Latn-UZ" sz="2100" dirty="0">
                <a:latin typeface="Times New Roman" panose="02020603050405020304" pitchFamily="18" charset="0"/>
                <a:cs typeface="Times New Roman" panose="02020603050405020304" pitchFamily="18" charset="0"/>
              </a:rPr>
              <a:t>Ҳар қандай операцион стратегия бизнеснинг бозордаги мўлжалланган позициясини акс эттириши керак. Доимий равишда ўз бозорларига этарли даражада хизмат кўрсата олмайдиган ҳеч қандай операция узоқ муддатда омон қолиши мумкин эмас. Ташкилотлар турли йўллар билан рақобатлашадилар, шунинг учун операциялар функцияси бозорнинг мўлжалланган позициясига мос келадиган тарзда ишлаш қобилиятини таъминлаш орқали жавоб бериши керак. Бу операцион стратегия бўйича бозор (ёки ташқарида) истиқболи деб аталади.</a:t>
            </a:r>
            <a:endParaRPr lang="uz-Cyrl-UZ" sz="2100" dirty="0">
              <a:latin typeface="Times New Roman" panose="02020603050405020304" pitchFamily="18" charset="0"/>
              <a:cs typeface="Times New Roman" panose="02020603050405020304" pitchFamily="18" charset="0"/>
            </a:endParaRPr>
          </a:p>
          <a:p>
            <a:pPr indent="536575" algn="just"/>
            <a:r>
              <a:rPr lang="uz-Cyrl-UZ" sz="2100" dirty="0">
                <a:latin typeface="Times New Roman" panose="02020603050405020304" pitchFamily="18" charset="0"/>
                <a:cs typeface="Times New Roman" panose="02020603050405020304" pitchFamily="18" charset="0"/>
              </a:rPr>
              <a:t>Бозор талаблари операциялар стратегиясининг мақсадларига қандай таъсир қилади? Операциялар мижозлар учун қиймат қўшади ва мижозларнинг талабларини қондира олиш орқали рақобатбардошликка ҳисса қўшади. Буни амалга оширишнинг энг фойдали усули - бу операцияларнинг олдинги бобда муҳокама қилинган “оператив” ишлаш мақсадлари - сифат, тезлик, ишончлилик, мослашувчанлик ва нарх ўртасида тўғри устуворликка эришишини таъминлаш. Мижозлар учун қандай рақобат омиллари муҳим бўлишидан қатъи назар, ҳар бир ишлаш мақсадининг устуворлигига таъсир қилиши керак. Мисол учун, мижознинг тезкор етказиб беришга урғу бериш тезлиги операция учун муҳим бўлади. Маҳсулотлар ёки хизматлар аниқ ваъда қилинган вақтда этказиб берилиши муҳим бўлса, ишончлилик ишлаш мақсади операция учун муҳим бўлади. Мижозлар улар учун мослаштирилган ёки махсус ишлаб чиқилган маҳсулот ёки хизматларни қадрлашса, мослашувчанлик муҳим бўлади ва ҳоказо.</a:t>
            </a:r>
          </a:p>
        </p:txBody>
      </p:sp>
    </p:spTree>
    <p:extLst>
      <p:ext uri="{BB962C8B-B14F-4D97-AF65-F5344CB8AC3E}">
        <p14:creationId xmlns:p14="http://schemas.microsoft.com/office/powerpoint/2010/main" val="36064102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FA9E802-CE80-4BF7-9F3C-AC66507DDAFB}"/>
              </a:ext>
            </a:extLst>
          </p:cNvPr>
          <p:cNvSpPr/>
          <p:nvPr/>
        </p:nvSpPr>
        <p:spPr>
          <a:xfrm>
            <a:off x="182880" y="223207"/>
            <a:ext cx="11826240" cy="5016758"/>
          </a:xfrm>
          <a:prstGeom prst="rect">
            <a:avLst/>
          </a:prstGeom>
        </p:spPr>
        <p:txBody>
          <a:bodyPr wrap="square">
            <a:spAutoFit/>
          </a:bodyPr>
          <a:lstStyle/>
          <a:p>
            <a:pPr indent="536575" algn="just"/>
            <a:r>
              <a:rPr lang="uz-Latn-UZ" sz="2000" dirty="0">
                <a:latin typeface="Times New Roman" panose="02020603050405020304" pitchFamily="18" charset="0"/>
                <a:cs typeface="Times New Roman" panose="02020603050405020304" pitchFamily="18" charset="0"/>
              </a:rPr>
              <a:t>Буюртма ғолиблари, саралаш ва камроқ муҳим омиллар. Рақобат омилларининг нисбий аҳамиятини аниқлашнинг айниқса фойдали усули бу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буюртмани ютиш</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буюртмани саралаш</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ва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камроқ муҳим</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омилларни фарқлашдир. </a:t>
            </a:r>
            <a:r>
              <a:rPr lang="uz-Cyrl-UZ" sz="2000" dirty="0">
                <a:latin typeface="Times New Roman" panose="02020603050405020304" pitchFamily="18" charset="0"/>
                <a:cs typeface="Times New Roman" panose="02020603050405020304" pitchFamily="18" charset="0"/>
              </a:rPr>
              <a:t>Расмда</a:t>
            </a:r>
            <a:r>
              <a:rPr lang="uz-Latn-UZ" sz="2000" dirty="0">
                <a:latin typeface="Times New Roman" panose="02020603050405020304" pitchFamily="18" charset="0"/>
                <a:cs typeface="Times New Roman" panose="02020603050405020304" pitchFamily="18" charset="0"/>
              </a:rPr>
              <a:t> уларнинг рақобатбардошликка (ёки мижозларнинг жозибадорлигига) нисбатан таъсири кўрсатилган.</a:t>
            </a:r>
          </a:p>
          <a:p>
            <a:pPr indent="536575" algn="just"/>
            <a:r>
              <a:rPr lang="uz-Latn-UZ" sz="2000" dirty="0">
                <a:latin typeface="Times New Roman" panose="02020603050405020304" pitchFamily="18" charset="0"/>
                <a:cs typeface="Times New Roman" panose="02020603050405020304" pitchFamily="18" charset="0"/>
              </a:rPr>
              <a:t>Буюртма ғолиблари бизнесни ютиш учун бевосита ва сезиларли ҳисса қўшадиган нарсалардир. Мижозлар уларни маҳсулот ёки хизматни сотиб олишнинг асосий сабаблари деб билишади. Буюртмани ютувчи омилда самарадорликни ошириш кўпроқ бизнесга олиб келади ёки ҳеч бўлмаганда кўпроқ бизнесга эга бўлиш имкониятини оширади.</a:t>
            </a:r>
          </a:p>
          <a:p>
            <a:pPr indent="536575" algn="just"/>
            <a:r>
              <a:rPr lang="uz-Latn-UZ" sz="2000" dirty="0">
                <a:latin typeface="Times New Roman" panose="02020603050405020304" pitchFamily="18" charset="0"/>
                <a:cs typeface="Times New Roman" panose="02020603050405020304" pitchFamily="18" charset="0"/>
              </a:rPr>
              <a:t>Буюртма саралашлари муваффақиятнинг асосий рақобатбардош омиллари бўлмаслиги мумкин, аммо бошқа жиҳатдан муҳимдир. Улар мижоз томонидан ҳисобга олиниши учун операциянинг ишлаши маълум даражадан юқори бўлиши керак бўлган омиллардир. Ушбу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саралаш</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даражасидан паст кўрсаткичлар кўпинча ташкилотни кўплаб мижозлар томонидан кўриб чиқилишидан маҳрум қилади. Аксинча, малака даражасидан кейинги такомиллаштириш компанияга рақобатбардош фойда келтириши даргумон.</a:t>
            </a:r>
          </a:p>
          <a:p>
            <a:pPr indent="536575" algn="just"/>
            <a:r>
              <a:rPr lang="uz-Latn-UZ" sz="2000" dirty="0">
                <a:latin typeface="Times New Roman" panose="02020603050405020304" pitchFamily="18" charset="0"/>
                <a:cs typeface="Times New Roman" panose="02020603050405020304" pitchFamily="18" charset="0"/>
              </a:rPr>
              <a:t>Камроқ муҳим омиллар - бу на буюртмани ютиб олиш, на саралаш. Улар мижозларга сезиларли даражада таъсир қилмайди. Уларни ҳар қандай таҳлилга киритишга арзийди, чунки улар операция фаолиятининг бошқа қисмларида муҳим аҳамиятга эга бўлиши мумкин.</a:t>
            </a:r>
          </a:p>
        </p:txBody>
      </p:sp>
    </p:spTree>
    <p:extLst>
      <p:ext uri="{BB962C8B-B14F-4D97-AF65-F5344CB8AC3E}">
        <p14:creationId xmlns:p14="http://schemas.microsoft.com/office/powerpoint/2010/main" val="24654600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AB6DD5C1-C1D8-4300-B209-BE0EAF86BF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42138"/>
            <a:ext cx="12192000" cy="4551680"/>
          </a:xfrm>
          <a:prstGeom prst="rect">
            <a:avLst/>
          </a:prstGeom>
        </p:spPr>
      </p:pic>
      <p:sp>
        <p:nvSpPr>
          <p:cNvPr id="4" name="Прямоугольник 3">
            <a:extLst>
              <a:ext uri="{FF2B5EF4-FFF2-40B4-BE49-F238E27FC236}">
                <a16:creationId xmlns:a16="http://schemas.microsoft.com/office/drawing/2014/main" id="{0953A5E1-ED4E-4875-A25C-6B67A8331F5A}"/>
              </a:ext>
            </a:extLst>
          </p:cNvPr>
          <p:cNvSpPr/>
          <p:nvPr/>
        </p:nvSpPr>
        <p:spPr>
          <a:xfrm>
            <a:off x="176270" y="5187182"/>
            <a:ext cx="9562640" cy="954107"/>
          </a:xfrm>
          <a:prstGeom prst="rect">
            <a:avLst/>
          </a:prstGeom>
        </p:spPr>
        <p:txBody>
          <a:bodyPr wrap="square">
            <a:spAutoFit/>
          </a:bodyPr>
          <a:lstStyle/>
          <a:p>
            <a:pPr algn="ctr"/>
            <a:r>
              <a:rPr lang="uz-Latn-UZ" sz="2800" b="1" dirty="0">
                <a:solidFill>
                  <a:srgbClr val="FF0000"/>
                </a:solidFill>
                <a:latin typeface="Times New Roman" panose="02020603050405020304" pitchFamily="18" charset="0"/>
                <a:cs typeface="Times New Roman" panose="02020603050405020304" pitchFamily="18" charset="0"/>
              </a:rPr>
              <a:t>БУЮРТМАНИ ЮТИБ ОЛИШ, САРАЛАШ ВА КАМРОҚ МУҲИМ РАҚОБАТ ОМИЛЛАРИ</a:t>
            </a:r>
            <a:r>
              <a:rPr lang="uz-Cyrl-UZ" sz="2800" b="1" dirty="0">
                <a:solidFill>
                  <a:srgbClr val="FF0000"/>
                </a:solidFill>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[1]</a:t>
            </a:r>
            <a:endParaRPr lang="uz-Latn-UZ" sz="2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13385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B8D6279-8E1D-4C45-86B6-13F8811B129B}"/>
              </a:ext>
            </a:extLst>
          </p:cNvPr>
          <p:cNvSpPr/>
          <p:nvPr/>
        </p:nvSpPr>
        <p:spPr>
          <a:xfrm>
            <a:off x="316992" y="21259"/>
            <a:ext cx="11875008" cy="384721"/>
          </a:xfrm>
          <a:prstGeom prst="rect">
            <a:avLst/>
          </a:prstGeom>
        </p:spPr>
        <p:txBody>
          <a:bodyPr wrap="square">
            <a:spAutoFit/>
          </a:bodyPr>
          <a:lstStyle/>
          <a:p>
            <a:pPr algn="ctr"/>
            <a:r>
              <a:rPr lang="uz-Latn-UZ" sz="1900" b="1" dirty="0">
                <a:latin typeface="Times New Roman" panose="02020603050405020304" pitchFamily="18" charset="0"/>
                <a:cs typeface="Times New Roman" panose="02020603050405020304" pitchFamily="18" charset="0"/>
              </a:rPr>
              <a:t>ТУРЛИ ХИЛ БАНК ХИЗМАТЛАРИ ТУРЛИ ХИЛ ИШЛАШ МАҚСАДЛАРИНИ ТАЛАБ ҚИЛАДИ</a:t>
            </a:r>
            <a:r>
              <a:rPr lang="en-US" sz="1900" b="1" dirty="0">
                <a:latin typeface="Times New Roman" panose="02020603050405020304" pitchFamily="18" charset="0"/>
                <a:cs typeface="Times New Roman" panose="02020603050405020304" pitchFamily="18" charset="0"/>
              </a:rPr>
              <a:t> [1]</a:t>
            </a:r>
            <a:endParaRPr lang="uz-Latn-UZ" sz="1900" b="1" dirty="0">
              <a:latin typeface="Times New Roman" panose="02020603050405020304" pitchFamily="18" charset="0"/>
              <a:cs typeface="Times New Roman" panose="02020603050405020304" pitchFamily="18" charset="0"/>
            </a:endParaRPr>
          </a:p>
        </p:txBody>
      </p:sp>
      <p:graphicFrame>
        <p:nvGraphicFramePr>
          <p:cNvPr id="3" name="Таблица 3">
            <a:extLst>
              <a:ext uri="{FF2B5EF4-FFF2-40B4-BE49-F238E27FC236}">
                <a16:creationId xmlns:a16="http://schemas.microsoft.com/office/drawing/2014/main" id="{92FF7C57-5BD5-41B3-A01C-A360249D5EF4}"/>
              </a:ext>
            </a:extLst>
          </p:cNvPr>
          <p:cNvGraphicFramePr>
            <a:graphicFrameLocks noGrp="1"/>
          </p:cNvGraphicFramePr>
          <p:nvPr>
            <p:extLst>
              <p:ext uri="{D42A27DB-BD31-4B8C-83A1-F6EECF244321}">
                <p14:modId xmlns:p14="http://schemas.microsoft.com/office/powerpoint/2010/main" val="1476126460"/>
              </p:ext>
            </p:extLst>
          </p:nvPr>
        </p:nvGraphicFramePr>
        <p:xfrm>
          <a:off x="0" y="531692"/>
          <a:ext cx="12192000" cy="6278487"/>
        </p:xfrm>
        <a:graphic>
          <a:graphicData uri="http://schemas.openxmlformats.org/drawingml/2006/table">
            <a:tbl>
              <a:tblPr firstRow="1" bandRow="1">
                <a:tableStyleId>{7DF18680-E054-41AD-8BC1-D1AEF772440D}</a:tableStyleId>
              </a:tblPr>
              <a:tblGrid>
                <a:gridCol w="3755236">
                  <a:extLst>
                    <a:ext uri="{9D8B030D-6E8A-4147-A177-3AD203B41FA5}">
                      <a16:colId xmlns:a16="http://schemas.microsoft.com/office/drawing/2014/main" val="1652675382"/>
                    </a:ext>
                  </a:extLst>
                </a:gridCol>
                <a:gridCol w="4343556">
                  <a:extLst>
                    <a:ext uri="{9D8B030D-6E8A-4147-A177-3AD203B41FA5}">
                      <a16:colId xmlns:a16="http://schemas.microsoft.com/office/drawing/2014/main" val="197916638"/>
                    </a:ext>
                  </a:extLst>
                </a:gridCol>
                <a:gridCol w="4093208">
                  <a:extLst>
                    <a:ext uri="{9D8B030D-6E8A-4147-A177-3AD203B41FA5}">
                      <a16:colId xmlns:a16="http://schemas.microsoft.com/office/drawing/2014/main" val="2593298177"/>
                    </a:ext>
                  </a:extLst>
                </a:gridCol>
              </a:tblGrid>
              <a:tr h="138868">
                <a:tc>
                  <a:txBody>
                    <a:bodyPr/>
                    <a:lstStyle/>
                    <a:p>
                      <a:pPr algn="ct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solidFill>
                      <a:schemeClr val="accent2">
                        <a:lumMod val="60000"/>
                        <a:lumOff val="40000"/>
                      </a:schemeClr>
                    </a:solidFill>
                  </a:tcPr>
                </a:tc>
                <a:tc>
                  <a:txBody>
                    <a:bodyPr/>
                    <a:lstStyle/>
                    <a:p>
                      <a:pPr algn="ctr"/>
                      <a:r>
                        <a:rPr lang="uz-Cyrl-UZ" sz="1400" dirty="0">
                          <a:solidFill>
                            <a:schemeClr val="tx1"/>
                          </a:solidFill>
                          <a:latin typeface="Times New Roman" panose="02020603050405020304" pitchFamily="18" charset="0"/>
                          <a:cs typeface="Times New Roman" panose="02020603050405020304" pitchFamily="18" charset="0"/>
                        </a:rPr>
                        <a:t>Чакана банк иши</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solidFill>
                      <a:schemeClr val="accent2">
                        <a:lumMod val="60000"/>
                        <a:lumOff val="40000"/>
                      </a:schemeClr>
                    </a:solidFill>
                  </a:tcPr>
                </a:tc>
                <a:tc>
                  <a:txBody>
                    <a:bodyPr/>
                    <a:lstStyle/>
                    <a:p>
                      <a:pPr algn="ctr"/>
                      <a:r>
                        <a:rPr lang="uz-Cyrl-UZ" sz="1400" dirty="0">
                          <a:solidFill>
                            <a:schemeClr val="tx1"/>
                          </a:solidFill>
                          <a:latin typeface="Times New Roman" panose="02020603050405020304" pitchFamily="18" charset="0"/>
                          <a:cs typeface="Times New Roman" panose="02020603050405020304" pitchFamily="18" charset="0"/>
                        </a:rPr>
                        <a:t>Корпоратив банк иши</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solidFill>
                      <a:schemeClr val="accent2">
                        <a:lumMod val="60000"/>
                        <a:lumOff val="40000"/>
                      </a:schemeClr>
                    </a:solidFill>
                  </a:tcPr>
                </a:tc>
                <a:extLst>
                  <a:ext uri="{0D108BD9-81ED-4DB2-BD59-A6C34878D82A}">
                    <a16:rowId xmlns:a16="http://schemas.microsoft.com/office/drawing/2014/main" val="2839550683"/>
                  </a:ext>
                </a:extLst>
              </a:tr>
              <a:tr h="326686">
                <a:tc>
                  <a:txBody>
                    <a:bodyPr/>
                    <a:lstStyle/>
                    <a:p>
                      <a:pPr algn="ctr"/>
                      <a:r>
                        <a:rPr lang="uz-Cyrl-UZ" sz="1400" dirty="0">
                          <a:solidFill>
                            <a:schemeClr val="tx1"/>
                          </a:solidFill>
                          <a:latin typeface="Times New Roman" panose="02020603050405020304" pitchFamily="18" charset="0"/>
                          <a:cs typeface="Times New Roman" panose="02020603050405020304" pitchFamily="18" charset="0"/>
                        </a:rPr>
                        <a:t>Маҳсулотлар</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sz="1400" noProof="0" dirty="0">
                          <a:solidFill>
                            <a:schemeClr val="tx1"/>
                          </a:solidFill>
                          <a:latin typeface="Times New Roman" panose="02020603050405020304" pitchFamily="18" charset="0"/>
                          <a:cs typeface="Times New Roman" panose="02020603050405020304" pitchFamily="18" charset="0"/>
                        </a:rPr>
                        <a:t>Кредитлар ва кредит карталари каби шахсий молиявий хизматлар</a:t>
                      </a:r>
                    </a:p>
                  </a:txBody>
                  <a:tcPr anchor="ctr"/>
                </a:tc>
                <a:tc>
                  <a:txBody>
                    <a:bodyPr/>
                    <a:lstStyle/>
                    <a:p>
                      <a:pPr algn="ctr"/>
                      <a:r>
                        <a:rPr lang="uz-Cyrl-UZ" sz="1400" noProof="0" dirty="0">
                          <a:solidFill>
                            <a:schemeClr val="tx1"/>
                          </a:solidFill>
                          <a:latin typeface="Times New Roman" panose="02020603050405020304" pitchFamily="18" charset="0"/>
                          <a:cs typeface="Times New Roman" panose="02020603050405020304" pitchFamily="18" charset="0"/>
                        </a:rPr>
                        <a:t>Корпоратив мижозлар учун махсус хизматлар</a:t>
                      </a:r>
                    </a:p>
                  </a:txBody>
                  <a:tcPr anchor="ctr"/>
                </a:tc>
                <a:extLst>
                  <a:ext uri="{0D108BD9-81ED-4DB2-BD59-A6C34878D82A}">
                    <a16:rowId xmlns:a16="http://schemas.microsoft.com/office/drawing/2014/main" val="4159811932"/>
                  </a:ext>
                </a:extLst>
              </a:tr>
              <a:tr h="0">
                <a:tc>
                  <a:txBody>
                    <a:bodyPr/>
                    <a:lstStyle/>
                    <a:p>
                      <a:pPr algn="ctr"/>
                      <a:r>
                        <a:rPr lang="uz-Cyrl-UZ" sz="1400" dirty="0">
                          <a:solidFill>
                            <a:schemeClr val="tx1"/>
                          </a:solidFill>
                          <a:latin typeface="Times New Roman" panose="02020603050405020304" pitchFamily="18" charset="0"/>
                          <a:cs typeface="Times New Roman" panose="02020603050405020304" pitchFamily="18" charset="0"/>
                        </a:rPr>
                        <a:t>Харидорлар</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sz="1400" dirty="0">
                          <a:solidFill>
                            <a:schemeClr val="tx1"/>
                          </a:solidFill>
                          <a:latin typeface="Times New Roman" panose="02020603050405020304" pitchFamily="18" charset="0"/>
                          <a:cs typeface="Times New Roman" panose="02020603050405020304" pitchFamily="18" charset="0"/>
                        </a:rPr>
                        <a:t>Жисмоний шахслар</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sz="1400" dirty="0">
                          <a:solidFill>
                            <a:schemeClr val="tx1"/>
                          </a:solidFill>
                          <a:latin typeface="Times New Roman" panose="02020603050405020304" pitchFamily="18" charset="0"/>
                          <a:cs typeface="Times New Roman" panose="02020603050405020304" pitchFamily="18" charset="0"/>
                        </a:rPr>
                        <a:t>Юридик шахслар</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419919749"/>
                  </a:ext>
                </a:extLst>
              </a:tr>
              <a:tr h="510513">
                <a:tc>
                  <a:txBody>
                    <a:bodyPr/>
                    <a:lstStyle/>
                    <a:p>
                      <a:pPr algn="ctr"/>
                      <a:r>
                        <a:rPr lang="uz-Cyrl-UZ" sz="1400" noProof="0" dirty="0">
                          <a:solidFill>
                            <a:schemeClr val="tx1"/>
                          </a:solidFill>
                          <a:latin typeface="Times New Roman" panose="02020603050405020304" pitchFamily="18" charset="0"/>
                          <a:cs typeface="Times New Roman" panose="02020603050405020304" pitchFamily="18" charset="0"/>
                        </a:rPr>
                        <a:t>Таклиф этилаётган хизматлар доираси</a:t>
                      </a:r>
                    </a:p>
                  </a:txBody>
                  <a:tcPr anchor="ctr"/>
                </a:tc>
                <a:tc>
                  <a:txBody>
                    <a:bodyPr/>
                    <a:lstStyle/>
                    <a:p>
                      <a:pPr algn="ctr"/>
                      <a:r>
                        <a:rPr lang="uz-Cyrl-UZ" sz="1400" noProof="0" dirty="0">
                          <a:solidFill>
                            <a:schemeClr val="tx1"/>
                          </a:solidFill>
                          <a:latin typeface="Times New Roman" panose="02020603050405020304" pitchFamily="18" charset="0"/>
                          <a:cs typeface="Times New Roman" panose="02020603050405020304" pitchFamily="18" charset="0"/>
                        </a:rPr>
                        <a:t>Ўрта, аммо стандартлаштирилган, махсус атамаларга эҳтиёж кам</a:t>
                      </a:r>
                    </a:p>
                  </a:txBody>
                  <a:tcPr anchor="ctr"/>
                </a:tc>
                <a:tc>
                  <a:txBody>
                    <a:bodyPr/>
                    <a:lstStyle/>
                    <a:p>
                      <a:pPr algn="ctr"/>
                      <a:r>
                        <a:rPr lang="uz-Cyrl-UZ" sz="1400" noProof="0" dirty="0">
                          <a:solidFill>
                            <a:schemeClr val="tx1"/>
                          </a:solidFill>
                          <a:latin typeface="Times New Roman" panose="02020603050405020304" pitchFamily="18" charset="0"/>
                          <a:cs typeface="Times New Roman" panose="02020603050405020304" pitchFamily="18" charset="0"/>
                        </a:rPr>
                        <a:t>Жуда кенг ассортимент, кўпчилик мослаштирилган бўлиши керак</a:t>
                      </a:r>
                    </a:p>
                  </a:txBody>
                  <a:tcPr anchor="ctr"/>
                </a:tc>
                <a:extLst>
                  <a:ext uri="{0D108BD9-81ED-4DB2-BD59-A6C34878D82A}">
                    <a16:rowId xmlns:a16="http://schemas.microsoft.com/office/drawing/2014/main" val="4253933204"/>
                  </a:ext>
                </a:extLst>
              </a:tr>
              <a:tr h="300301">
                <a:tc>
                  <a:txBody>
                    <a:bodyPr/>
                    <a:lstStyle/>
                    <a:p>
                      <a:pPr algn="ctr"/>
                      <a:r>
                        <a:rPr lang="uz-Cyrl-UZ" sz="1400" noProof="0">
                          <a:solidFill>
                            <a:schemeClr val="tx1"/>
                          </a:solidFill>
                          <a:latin typeface="Times New Roman" panose="02020603050405020304" pitchFamily="18" charset="0"/>
                          <a:cs typeface="Times New Roman" panose="02020603050405020304" pitchFamily="18" charset="0"/>
                        </a:rPr>
                        <a:t>Хизмат дизайнидаги ўзгаришлар</a:t>
                      </a:r>
                    </a:p>
                  </a:txBody>
                  <a:tcPr anchor="ctr"/>
                </a:tc>
                <a:tc>
                  <a:txBody>
                    <a:bodyPr/>
                    <a:lstStyle/>
                    <a:p>
                      <a:pPr algn="ctr"/>
                      <a:r>
                        <a:rPr lang="uz-Cyrl-UZ" sz="1400" noProof="0" dirty="0">
                          <a:solidFill>
                            <a:schemeClr val="tx1"/>
                          </a:solidFill>
                          <a:latin typeface="Times New Roman" panose="02020603050405020304" pitchFamily="18" charset="0"/>
                          <a:cs typeface="Times New Roman" panose="02020603050405020304" pitchFamily="18" charset="0"/>
                        </a:rPr>
                        <a:t>Вақти-вақти билан</a:t>
                      </a:r>
                    </a:p>
                  </a:txBody>
                  <a:tcPr anchor="ctr"/>
                </a:tc>
                <a:tc>
                  <a:txBody>
                    <a:bodyPr/>
                    <a:lstStyle/>
                    <a:p>
                      <a:pPr algn="ctr"/>
                      <a:r>
                        <a:rPr lang="uz-Cyrl-UZ" sz="1400" dirty="0">
                          <a:solidFill>
                            <a:schemeClr val="tx1"/>
                          </a:solidFill>
                          <a:latin typeface="Times New Roman" panose="02020603050405020304" pitchFamily="18" charset="0"/>
                          <a:cs typeface="Times New Roman" panose="02020603050405020304" pitchFamily="18" charset="0"/>
                        </a:rPr>
                        <a:t>Доимий</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20055764"/>
                  </a:ext>
                </a:extLst>
              </a:tr>
              <a:tr h="300301">
                <a:tc>
                  <a:txBody>
                    <a:bodyPr/>
                    <a:lstStyle/>
                    <a:p>
                      <a:pPr algn="ctr"/>
                      <a:r>
                        <a:rPr lang="uz-Cyrl-UZ" sz="1400" noProof="0" dirty="0">
                          <a:solidFill>
                            <a:schemeClr val="tx1"/>
                          </a:solidFill>
                          <a:latin typeface="Times New Roman" panose="02020603050405020304" pitchFamily="18" charset="0"/>
                          <a:cs typeface="Times New Roman" panose="02020603050405020304" pitchFamily="18" charset="0"/>
                        </a:rPr>
                        <a:t>Етказиб бериш</a:t>
                      </a:r>
                    </a:p>
                  </a:txBody>
                  <a:tcPr anchor="ctr"/>
                </a:tc>
                <a:tc>
                  <a:txBody>
                    <a:bodyPr/>
                    <a:lstStyle/>
                    <a:p>
                      <a:pPr algn="ctr"/>
                      <a:r>
                        <a:rPr lang="uz-Cyrl-UZ" sz="1400" dirty="0">
                          <a:solidFill>
                            <a:schemeClr val="tx1"/>
                          </a:solidFill>
                          <a:latin typeface="Times New Roman" panose="02020603050405020304" pitchFamily="18" charset="0"/>
                          <a:cs typeface="Times New Roman" panose="02020603050405020304" pitchFamily="18" charset="0"/>
                        </a:rPr>
                        <a:t>Тез қарорлар</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sz="1400" dirty="0">
                          <a:solidFill>
                            <a:schemeClr val="tx1"/>
                          </a:solidFill>
                          <a:latin typeface="Times New Roman" panose="02020603050405020304" pitchFamily="18" charset="0"/>
                          <a:cs typeface="Times New Roman" panose="02020603050405020304" pitchFamily="18" charset="0"/>
                        </a:rPr>
                        <a:t>Ишончли хизмат</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255519883"/>
                  </a:ext>
                </a:extLst>
              </a:tr>
              <a:tr h="300301">
                <a:tc>
                  <a:txBody>
                    <a:bodyPr/>
                    <a:lstStyle/>
                    <a:p>
                      <a:pPr algn="ctr"/>
                      <a:r>
                        <a:rPr lang="uz-Cyrl-UZ" sz="1400" dirty="0">
                          <a:solidFill>
                            <a:schemeClr val="tx1"/>
                          </a:solidFill>
                          <a:latin typeface="Times New Roman" panose="02020603050405020304" pitchFamily="18" charset="0"/>
                          <a:cs typeface="Times New Roman" panose="02020603050405020304" pitchFamily="18" charset="0"/>
                        </a:rPr>
                        <a:t>Сифат</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sz="1400" noProof="0" dirty="0">
                          <a:solidFill>
                            <a:schemeClr val="tx1"/>
                          </a:solidFill>
                          <a:latin typeface="Times New Roman" panose="02020603050405020304" pitchFamily="18" charset="0"/>
                          <a:cs typeface="Times New Roman" panose="02020603050405020304" pitchFamily="18" charset="0"/>
                        </a:rPr>
                        <a:t>Хатосиз операцияларни англатади</a:t>
                      </a:r>
                    </a:p>
                  </a:txBody>
                  <a:tcPr anchor="ctr"/>
                </a:tc>
                <a:tc>
                  <a:txBody>
                    <a:bodyPr/>
                    <a:lstStyle/>
                    <a:p>
                      <a:pPr algn="ctr"/>
                      <a:r>
                        <a:rPr lang="uz-Cyrl-UZ" sz="1400" noProof="0" dirty="0">
                          <a:solidFill>
                            <a:schemeClr val="tx1"/>
                          </a:solidFill>
                          <a:latin typeface="Times New Roman" panose="02020603050405020304" pitchFamily="18" charset="0"/>
                          <a:cs typeface="Times New Roman" panose="02020603050405020304" pitchFamily="18" charset="0"/>
                        </a:rPr>
                        <a:t>Яқин муносабатларни англатади</a:t>
                      </a:r>
                    </a:p>
                  </a:txBody>
                  <a:tcPr anchor="ctr"/>
                </a:tc>
                <a:extLst>
                  <a:ext uri="{0D108BD9-81ED-4DB2-BD59-A6C34878D82A}">
                    <a16:rowId xmlns:a16="http://schemas.microsoft.com/office/drawing/2014/main" val="3749060168"/>
                  </a:ext>
                </a:extLst>
              </a:tr>
              <a:tr h="300301">
                <a:tc>
                  <a:txBody>
                    <a:bodyPr/>
                    <a:lstStyle/>
                    <a:p>
                      <a:pPr algn="ctr"/>
                      <a:r>
                        <a:rPr lang="uz-Cyrl-UZ" sz="1400" noProof="0" dirty="0">
                          <a:solidFill>
                            <a:schemeClr val="tx1"/>
                          </a:solidFill>
                          <a:latin typeface="Times New Roman" panose="02020603050405020304" pitchFamily="18" charset="0"/>
                          <a:cs typeface="Times New Roman" panose="02020603050405020304" pitchFamily="18" charset="0"/>
                        </a:rPr>
                        <a:t>Хизмат тури бўйича ҳажм</a:t>
                      </a:r>
                    </a:p>
                  </a:txBody>
                  <a:tcPr anchor="ctr"/>
                </a:tc>
                <a:tc>
                  <a:txBody>
                    <a:bodyPr/>
                    <a:lstStyle/>
                    <a:p>
                      <a:pPr algn="ctr"/>
                      <a:r>
                        <a:rPr lang="uz-Cyrl-UZ" sz="1400" noProof="0" dirty="0">
                          <a:solidFill>
                            <a:schemeClr val="tx1"/>
                          </a:solidFill>
                          <a:latin typeface="Times New Roman" panose="02020603050405020304" pitchFamily="18" charset="0"/>
                          <a:cs typeface="Times New Roman" panose="02020603050405020304" pitchFamily="18" charset="0"/>
                        </a:rPr>
                        <a:t>Аксарият хизматлар катта ҳажмга эга</a:t>
                      </a:r>
                    </a:p>
                  </a:txBody>
                  <a:tcPr anchor="ctr"/>
                </a:tc>
                <a:tc>
                  <a:txBody>
                    <a:bodyPr/>
                    <a:lstStyle/>
                    <a:p>
                      <a:pPr algn="ctr"/>
                      <a:r>
                        <a:rPr lang="uz-Cyrl-UZ" sz="1400" noProof="0" dirty="0">
                          <a:solidFill>
                            <a:schemeClr val="tx1"/>
                          </a:solidFill>
                          <a:latin typeface="Times New Roman" panose="02020603050405020304" pitchFamily="18" charset="0"/>
                          <a:cs typeface="Times New Roman" panose="02020603050405020304" pitchFamily="18" charset="0"/>
                        </a:rPr>
                        <a:t>Аксарият хизматлар паст ҳажмда</a:t>
                      </a:r>
                    </a:p>
                  </a:txBody>
                  <a:tcPr anchor="ctr"/>
                </a:tc>
                <a:extLst>
                  <a:ext uri="{0D108BD9-81ED-4DB2-BD59-A6C34878D82A}">
                    <a16:rowId xmlns:a16="http://schemas.microsoft.com/office/drawing/2014/main" val="3799180609"/>
                  </a:ext>
                </a:extLst>
              </a:tr>
              <a:tr h="300301">
                <a:tc>
                  <a:txBody>
                    <a:bodyPr/>
                    <a:lstStyle/>
                    <a:p>
                      <a:pPr algn="ctr"/>
                      <a:r>
                        <a:rPr lang="uz-Cyrl-UZ" sz="1400" dirty="0">
                          <a:solidFill>
                            <a:schemeClr val="tx1"/>
                          </a:solidFill>
                          <a:latin typeface="Times New Roman" panose="02020603050405020304" pitchFamily="18" charset="0"/>
                          <a:cs typeface="Times New Roman" panose="02020603050405020304" pitchFamily="18" charset="0"/>
                        </a:rPr>
                        <a:t>Фойда маржалари</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sz="1400" noProof="0" dirty="0">
                          <a:solidFill>
                            <a:schemeClr val="tx1"/>
                          </a:solidFill>
                          <a:latin typeface="Times New Roman" panose="02020603050405020304" pitchFamily="18" charset="0"/>
                          <a:cs typeface="Times New Roman" panose="02020603050405020304" pitchFamily="18" charset="0"/>
                        </a:rPr>
                        <a:t>Кўпчилик паст ва ўрта, баъзилари юқори</a:t>
                      </a:r>
                    </a:p>
                  </a:txBody>
                  <a:tcPr anchor="ctr"/>
                </a:tc>
                <a:tc>
                  <a:txBody>
                    <a:bodyPr/>
                    <a:lstStyle/>
                    <a:p>
                      <a:pPr algn="ctr"/>
                      <a:r>
                        <a:rPr lang="uz-Cyrl-UZ" sz="1400" noProof="0" dirty="0">
                          <a:solidFill>
                            <a:schemeClr val="tx1"/>
                          </a:solidFill>
                          <a:latin typeface="Times New Roman" panose="02020603050405020304" pitchFamily="18" charset="0"/>
                          <a:cs typeface="Times New Roman" panose="02020603050405020304" pitchFamily="18" charset="0"/>
                        </a:rPr>
                        <a:t>Ўрта ва юқори</a:t>
                      </a:r>
                    </a:p>
                  </a:txBody>
                  <a:tcPr anchor="ctr"/>
                </a:tc>
                <a:extLst>
                  <a:ext uri="{0D108BD9-81ED-4DB2-BD59-A6C34878D82A}">
                    <a16:rowId xmlns:a16="http://schemas.microsoft.com/office/drawing/2014/main" val="2280235021"/>
                  </a:ext>
                </a:extLst>
              </a:tr>
              <a:tr h="300301">
                <a:tc>
                  <a:txBody>
                    <a:bodyPr/>
                    <a:lstStyle/>
                    <a:p>
                      <a:pPr algn="ctr"/>
                      <a:r>
                        <a:rPr lang="uz-Cyrl-UZ" sz="1400" dirty="0">
                          <a:solidFill>
                            <a:schemeClr val="tx1"/>
                          </a:solidFill>
                          <a:latin typeface="Times New Roman" panose="02020603050405020304" pitchFamily="18" charset="0"/>
                          <a:cs typeface="Times New Roman" panose="02020603050405020304" pitchFamily="18" charset="0"/>
                        </a:rPr>
                        <a:t>Рақобат омиллари</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sz="1400" dirty="0">
                          <a:solidFill>
                            <a:schemeClr val="tx1"/>
                          </a:solidFill>
                          <a:latin typeface="Times New Roman" panose="02020603050405020304" pitchFamily="18" charset="0"/>
                          <a:cs typeface="Times New Roman" panose="02020603050405020304" pitchFamily="18" charset="0"/>
                        </a:rPr>
                        <a:t>-</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sz="1400" dirty="0">
                          <a:solidFill>
                            <a:schemeClr val="tx1"/>
                          </a:solidFill>
                          <a:latin typeface="Times New Roman" panose="02020603050405020304" pitchFamily="18" charset="0"/>
                          <a:cs typeface="Times New Roman" panose="02020603050405020304" pitchFamily="18" charset="0"/>
                        </a:rPr>
                        <a:t>-</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32576858"/>
                  </a:ext>
                </a:extLst>
              </a:tr>
              <a:tr h="300301">
                <a:tc>
                  <a:txBody>
                    <a:bodyPr/>
                    <a:lstStyle/>
                    <a:p>
                      <a:pPr algn="ctr"/>
                      <a:r>
                        <a:rPr lang="uz-Cyrl-UZ" sz="1400" noProof="0" dirty="0">
                          <a:solidFill>
                            <a:schemeClr val="tx1"/>
                          </a:solidFill>
                          <a:latin typeface="Times New Roman" panose="02020603050405020304" pitchFamily="18" charset="0"/>
                          <a:cs typeface="Times New Roman" panose="02020603050405020304" pitchFamily="18" charset="0"/>
                        </a:rPr>
                        <a:t>Ғолибларга буюртма бериш</a:t>
                      </a:r>
                    </a:p>
                  </a:txBody>
                  <a:tcPr anchor="ctr"/>
                </a:tc>
                <a:tc>
                  <a:txBody>
                    <a:bodyPr/>
                    <a:lstStyle/>
                    <a:p>
                      <a:pPr algn="ctr"/>
                      <a:r>
                        <a:rPr lang="uz-Cyrl-UZ" sz="1400" dirty="0">
                          <a:solidFill>
                            <a:schemeClr val="tx1"/>
                          </a:solidFill>
                          <a:latin typeface="Times New Roman" panose="02020603050405020304" pitchFamily="18" charset="0"/>
                          <a:cs typeface="Times New Roman" panose="02020603050405020304" pitchFamily="18" charset="0"/>
                        </a:rPr>
                        <a:t>Нарх</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sz="1400" dirty="0">
                          <a:solidFill>
                            <a:schemeClr val="tx1"/>
                          </a:solidFill>
                          <a:latin typeface="Times New Roman" panose="02020603050405020304" pitchFamily="18" charset="0"/>
                          <a:cs typeface="Times New Roman" panose="02020603050405020304" pitchFamily="18" charset="0"/>
                        </a:rPr>
                        <a:t>Мослашритиш</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356129027"/>
                  </a:ext>
                </a:extLst>
              </a:tr>
              <a:tr h="300301">
                <a:tc>
                  <a:txBody>
                    <a:bodyPr/>
                    <a:lstStyle/>
                    <a:p>
                      <a:pPr algn="ct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sz="1400" noProof="0" dirty="0">
                          <a:solidFill>
                            <a:schemeClr val="tx1"/>
                          </a:solidFill>
                          <a:latin typeface="Times New Roman" panose="02020603050405020304" pitchFamily="18" charset="0"/>
                          <a:cs typeface="Times New Roman" panose="02020603050405020304" pitchFamily="18" charset="0"/>
                        </a:rPr>
                        <a:t>Фойдаланиш имконияти</a:t>
                      </a:r>
                    </a:p>
                  </a:txBody>
                  <a:tcPr anchor="ctr"/>
                </a:tc>
                <a:tc>
                  <a:txBody>
                    <a:bodyPr/>
                    <a:lstStyle/>
                    <a:p>
                      <a:pPr algn="ctr"/>
                      <a:r>
                        <a:rPr lang="uz-Cyrl-UZ" sz="1400" dirty="0">
                          <a:solidFill>
                            <a:schemeClr val="tx1"/>
                          </a:solidFill>
                          <a:latin typeface="Times New Roman" panose="02020603050405020304" pitchFamily="18" charset="0"/>
                          <a:cs typeface="Times New Roman" panose="02020603050405020304" pitchFamily="18" charset="0"/>
                        </a:rPr>
                        <a:t>Хизмат сафари</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66419730"/>
                  </a:ext>
                </a:extLst>
              </a:tr>
              <a:tr h="300301">
                <a:tc>
                  <a:txBody>
                    <a:bodyPr/>
                    <a:lstStyle/>
                    <a:p>
                      <a:pPr algn="ct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sz="1400" noProof="0" dirty="0">
                          <a:solidFill>
                            <a:schemeClr val="tx1"/>
                          </a:solidFill>
                          <a:latin typeface="Times New Roman" panose="02020603050405020304" pitchFamily="18" charset="0"/>
                          <a:cs typeface="Times New Roman" panose="02020603050405020304" pitchFamily="18" charset="0"/>
                        </a:rPr>
                        <a:t>Транзакция қулайлиги</a:t>
                      </a:r>
                    </a:p>
                  </a:txBody>
                  <a:tcPr anchor="ctr"/>
                </a:tc>
                <a:tc>
                  <a:txBody>
                    <a:bodyPr/>
                    <a:lstStyle/>
                    <a:p>
                      <a:pPr algn="ctr"/>
                      <a:r>
                        <a:rPr lang="uz-Cyrl-UZ" sz="1400" noProof="0" dirty="0">
                          <a:solidFill>
                            <a:schemeClr val="tx1"/>
                          </a:solidFill>
                          <a:latin typeface="Times New Roman" panose="02020603050405020304" pitchFamily="18" charset="0"/>
                          <a:cs typeface="Times New Roman" panose="02020603050405020304" pitchFamily="18" charset="0"/>
                        </a:rPr>
                        <a:t>Ишончлилик/ишонч</a:t>
                      </a:r>
                    </a:p>
                  </a:txBody>
                  <a:tcPr anchor="ctr"/>
                </a:tc>
                <a:extLst>
                  <a:ext uri="{0D108BD9-81ED-4DB2-BD59-A6C34878D82A}">
                    <a16:rowId xmlns:a16="http://schemas.microsoft.com/office/drawing/2014/main" val="1934984256"/>
                  </a:ext>
                </a:extLst>
              </a:tr>
              <a:tr h="30030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1400" dirty="0">
                          <a:solidFill>
                            <a:schemeClr val="tx1"/>
                          </a:solidFill>
                          <a:latin typeface="Times New Roman" panose="02020603050405020304" pitchFamily="18" charset="0"/>
                          <a:cs typeface="Times New Roman" panose="02020603050405020304" pitchFamily="18" charset="0"/>
                        </a:rPr>
                        <a:t>Сараловчилар</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sz="1400" dirty="0">
                          <a:solidFill>
                            <a:schemeClr val="tx1"/>
                          </a:solidFill>
                          <a:latin typeface="Times New Roman" panose="02020603050405020304" pitchFamily="18" charset="0"/>
                          <a:cs typeface="Times New Roman" panose="02020603050405020304" pitchFamily="18" charset="0"/>
                        </a:rPr>
                        <a:t>Сифат</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1400" noProof="0" dirty="0">
                          <a:solidFill>
                            <a:schemeClr val="tx1"/>
                          </a:solidFill>
                          <a:latin typeface="Times New Roman" panose="02020603050405020304" pitchFamily="18" charset="0"/>
                          <a:cs typeface="Times New Roman" panose="02020603050405020304" pitchFamily="18" charset="0"/>
                        </a:rPr>
                        <a:t>Транзакция қулайлиги</a:t>
                      </a:r>
                    </a:p>
                  </a:txBody>
                  <a:tcPr anchor="ctr"/>
                </a:tc>
                <a:extLst>
                  <a:ext uri="{0D108BD9-81ED-4DB2-BD59-A6C34878D82A}">
                    <a16:rowId xmlns:a16="http://schemas.microsoft.com/office/drawing/2014/main" val="460438076"/>
                  </a:ext>
                </a:extLst>
              </a:tr>
              <a:tr h="30030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sz="1400" dirty="0">
                          <a:solidFill>
                            <a:schemeClr val="tx1"/>
                          </a:solidFill>
                          <a:latin typeface="Times New Roman" panose="02020603050405020304" pitchFamily="18" charset="0"/>
                          <a:cs typeface="Times New Roman" panose="02020603050405020304" pitchFamily="18" charset="0"/>
                        </a:rPr>
                        <a:t>Дияпазон</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l"/>
                      <a:r>
                        <a:rPr lang="uz-Cyrl-UZ" sz="1400" dirty="0">
                          <a:solidFill>
                            <a:schemeClr val="tx1"/>
                          </a:solidFill>
                          <a:latin typeface="Times New Roman" panose="02020603050405020304" pitchFamily="18" charset="0"/>
                          <a:cs typeface="Times New Roman" panose="02020603050405020304" pitchFamily="18" charset="0"/>
                        </a:rPr>
                        <a:t>Нарх</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794894772"/>
                  </a:ext>
                </a:extLst>
              </a:tr>
              <a:tr h="30030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1400" dirty="0">
                          <a:solidFill>
                            <a:schemeClr val="tx1"/>
                          </a:solidFill>
                          <a:latin typeface="Times New Roman" panose="02020603050405020304" pitchFamily="18" charset="0"/>
                          <a:cs typeface="Times New Roman" panose="02020603050405020304" pitchFamily="18" charset="0"/>
                        </a:rPr>
                        <a:t>Камроқ муҳим</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l"/>
                      <a:r>
                        <a:rPr lang="uz-Cyrl-UZ" sz="1400" noProof="0" dirty="0">
                          <a:solidFill>
                            <a:schemeClr val="tx1"/>
                          </a:solidFill>
                          <a:latin typeface="Times New Roman" panose="02020603050405020304" pitchFamily="18" charset="0"/>
                          <a:cs typeface="Times New Roman" panose="02020603050405020304" pitchFamily="18" charset="0"/>
                        </a:rPr>
                        <a:t>Фойдаланиш имконияти</a:t>
                      </a:r>
                    </a:p>
                  </a:txBody>
                  <a:tcPr anchor="ctr"/>
                </a:tc>
                <a:extLst>
                  <a:ext uri="{0D108BD9-81ED-4DB2-BD59-A6C34878D82A}">
                    <a16:rowId xmlns:a16="http://schemas.microsoft.com/office/drawing/2014/main" val="2232152898"/>
                  </a:ext>
                </a:extLst>
              </a:tr>
              <a:tr h="30030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1400" noProof="0" dirty="0">
                          <a:solidFill>
                            <a:schemeClr val="tx1"/>
                          </a:solidFill>
                          <a:latin typeface="Times New Roman" panose="02020603050405020304" pitchFamily="18" charset="0"/>
                          <a:cs typeface="Times New Roman" panose="02020603050405020304" pitchFamily="18" charset="0"/>
                        </a:rPr>
                        <a:t>Ички самарадорлик мақсадлари</a:t>
                      </a:r>
                    </a:p>
                  </a:txBody>
                  <a:tcPr anchor="ctr"/>
                </a:tc>
                <a:tc>
                  <a:txBody>
                    <a:bodyPr/>
                    <a:lstStyle/>
                    <a:p>
                      <a:pPr algn="ctr"/>
                      <a:r>
                        <a:rPr lang="uz-Cyrl-UZ" sz="1400" dirty="0">
                          <a:solidFill>
                            <a:schemeClr val="tx1"/>
                          </a:solidFill>
                          <a:latin typeface="Times New Roman" panose="02020603050405020304" pitchFamily="18" charset="0"/>
                          <a:cs typeface="Times New Roman" panose="02020603050405020304" pitchFamily="18" charset="0"/>
                        </a:rPr>
                        <a:t>Харажат</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l"/>
                      <a:r>
                        <a:rPr lang="uz-Cyrl-UZ" sz="1400" dirty="0">
                          <a:solidFill>
                            <a:schemeClr val="tx1"/>
                          </a:solidFill>
                          <a:latin typeface="Times New Roman" panose="02020603050405020304" pitchFamily="18" charset="0"/>
                          <a:cs typeface="Times New Roman" panose="02020603050405020304" pitchFamily="18" charset="0"/>
                        </a:rPr>
                        <a:t>Мослашувчанлик</a:t>
                      </a:r>
                      <a:endParaRPr lang="uz-Latn-UZ" sz="1400" dirty="0">
                        <a:solidFill>
                          <a:schemeClr val="tx1"/>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887255693"/>
                  </a:ext>
                </a:extLst>
              </a:tr>
              <a:tr h="30030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uz-Latn-UZ" sz="1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400" dirty="0">
                          <a:latin typeface="Times New Roman" panose="02020603050405020304" pitchFamily="18" charset="0"/>
                          <a:cs typeface="Times New Roman" panose="02020603050405020304" pitchFamily="18" charset="0"/>
                        </a:rPr>
                        <a:t>Тезлик</a:t>
                      </a:r>
                      <a:endParaRPr lang="uz-Latn-UZ" sz="1400" dirty="0">
                        <a:latin typeface="Times New Roman" panose="02020603050405020304" pitchFamily="18" charset="0"/>
                        <a:cs typeface="Times New Roman" panose="02020603050405020304" pitchFamily="18" charset="0"/>
                      </a:endParaRPr>
                    </a:p>
                  </a:txBody>
                  <a:tcPr anchor="ctr"/>
                </a:tc>
                <a:tc>
                  <a:txBody>
                    <a:bodyPr/>
                    <a:lstStyle/>
                    <a:p>
                      <a:pPr algn="l"/>
                      <a:r>
                        <a:rPr lang="uz-Cyrl-UZ" sz="1400" dirty="0">
                          <a:latin typeface="Times New Roman" panose="02020603050405020304" pitchFamily="18" charset="0"/>
                          <a:cs typeface="Times New Roman" panose="02020603050405020304" pitchFamily="18" charset="0"/>
                        </a:rPr>
                        <a:t>Сифат</a:t>
                      </a:r>
                      <a:endParaRPr lang="uz-Latn-UZ" sz="1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843192772"/>
                  </a:ext>
                </a:extLst>
              </a:tr>
              <a:tr h="36536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uz-Latn-UZ" sz="1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400" dirty="0">
                          <a:latin typeface="Times New Roman" panose="02020603050405020304" pitchFamily="18" charset="0"/>
                          <a:cs typeface="Times New Roman" panose="02020603050405020304" pitchFamily="18" charset="0"/>
                        </a:rPr>
                        <a:t>Сифат</a:t>
                      </a:r>
                      <a:endParaRPr lang="uz-Latn-UZ" sz="1400" dirty="0">
                        <a:latin typeface="Times New Roman" panose="02020603050405020304" pitchFamily="18" charset="0"/>
                        <a:cs typeface="Times New Roman" panose="02020603050405020304" pitchFamily="18" charset="0"/>
                      </a:endParaRPr>
                    </a:p>
                  </a:txBody>
                  <a:tcPr anchor="ctr"/>
                </a:tc>
                <a:tc>
                  <a:txBody>
                    <a:bodyPr/>
                    <a:lstStyle/>
                    <a:p>
                      <a:pPr algn="l"/>
                      <a:r>
                        <a:rPr lang="uz-Cyrl-UZ" sz="1400" dirty="0">
                          <a:latin typeface="Times New Roman" panose="02020603050405020304" pitchFamily="18" charset="0"/>
                          <a:cs typeface="Times New Roman" panose="02020603050405020304" pitchFamily="18" charset="0"/>
                        </a:rPr>
                        <a:t>Ишончлилик</a:t>
                      </a:r>
                      <a:endParaRPr lang="uz-Latn-UZ" sz="1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063525591"/>
                  </a:ext>
                </a:extLst>
              </a:tr>
            </a:tbl>
          </a:graphicData>
        </a:graphic>
      </p:graphicFrame>
    </p:spTree>
    <p:extLst>
      <p:ext uri="{BB962C8B-B14F-4D97-AF65-F5344CB8AC3E}">
        <p14:creationId xmlns:p14="http://schemas.microsoft.com/office/powerpoint/2010/main" val="18081889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6F76C63-7025-453F-A84E-F01B965A38D3}"/>
              </a:ext>
            </a:extLst>
          </p:cNvPr>
          <p:cNvSpPr/>
          <p:nvPr/>
        </p:nvSpPr>
        <p:spPr>
          <a:xfrm>
            <a:off x="0" y="2890391"/>
            <a:ext cx="12192000" cy="1077218"/>
          </a:xfrm>
          <a:prstGeom prst="rect">
            <a:avLst/>
          </a:prstGeom>
        </p:spPr>
        <p:txBody>
          <a:bodyPr wrap="square">
            <a:spAutoFit/>
          </a:bodyPr>
          <a:lstStyle/>
          <a:p>
            <a:pPr algn="ctr"/>
            <a:r>
              <a:rPr lang="uz-Cyrl-UZ" sz="3200" b="1" dirty="0">
                <a:latin typeface="Times New Roman" panose="02020603050405020304" pitchFamily="18" charset="0"/>
                <a:cs typeface="Times New Roman" panose="02020603050405020304" pitchFamily="18" charset="0"/>
              </a:rPr>
              <a:t>ОПЕРАЦИЯ СТРАТЕГИЯСИ ОПЕРАЦИОН ТАЖРИБАГА ҚАНДАЙ МОС КЕЛАДИ (ПАСТДАН ЮҚОРИГА)?</a:t>
            </a:r>
          </a:p>
        </p:txBody>
      </p:sp>
      <p:pic>
        <p:nvPicPr>
          <p:cNvPr id="3" name="Рисунок 2">
            <a:extLst>
              <a:ext uri="{FF2B5EF4-FFF2-40B4-BE49-F238E27FC236}">
                <a16:creationId xmlns:a16="http://schemas.microsoft.com/office/drawing/2014/main" id="{2F41A041-1197-42A4-B364-CD165D70583E}"/>
              </a:ext>
            </a:extLst>
          </p:cNvPr>
          <p:cNvPicPr>
            <a:picLocks noChangeAspect="1"/>
          </p:cNvPicPr>
          <p:nvPr/>
        </p:nvPicPr>
        <p:blipFill>
          <a:blip r:embed="rId2"/>
          <a:stretch>
            <a:fillRect/>
          </a:stretch>
        </p:blipFill>
        <p:spPr>
          <a:xfrm>
            <a:off x="0" y="4306162"/>
            <a:ext cx="6066081" cy="2551837"/>
          </a:xfrm>
          <a:prstGeom prst="rect">
            <a:avLst/>
          </a:prstGeom>
        </p:spPr>
      </p:pic>
      <p:pic>
        <p:nvPicPr>
          <p:cNvPr id="4" name="Рисунок 3">
            <a:extLst>
              <a:ext uri="{FF2B5EF4-FFF2-40B4-BE49-F238E27FC236}">
                <a16:creationId xmlns:a16="http://schemas.microsoft.com/office/drawing/2014/main" id="{32DEFA1B-5D9F-4892-8725-A39AE19B74D2}"/>
              </a:ext>
            </a:extLst>
          </p:cNvPr>
          <p:cNvPicPr>
            <a:picLocks noChangeAspect="1"/>
          </p:cNvPicPr>
          <p:nvPr/>
        </p:nvPicPr>
        <p:blipFill>
          <a:blip r:embed="rId2"/>
          <a:stretch>
            <a:fillRect/>
          </a:stretch>
        </p:blipFill>
        <p:spPr>
          <a:xfrm>
            <a:off x="6066081" y="4306161"/>
            <a:ext cx="6066081" cy="2551837"/>
          </a:xfrm>
          <a:prstGeom prst="rect">
            <a:avLst/>
          </a:prstGeom>
        </p:spPr>
      </p:pic>
      <p:pic>
        <p:nvPicPr>
          <p:cNvPr id="5" name="Рисунок 4">
            <a:extLst>
              <a:ext uri="{FF2B5EF4-FFF2-40B4-BE49-F238E27FC236}">
                <a16:creationId xmlns:a16="http://schemas.microsoft.com/office/drawing/2014/main" id="{B37A84F9-F89C-48DB-BF47-01C87A53D015}"/>
              </a:ext>
            </a:extLst>
          </p:cNvPr>
          <p:cNvPicPr>
            <a:picLocks noChangeAspect="1"/>
          </p:cNvPicPr>
          <p:nvPr/>
        </p:nvPicPr>
        <p:blipFill>
          <a:blip r:embed="rId3"/>
          <a:stretch>
            <a:fillRect/>
          </a:stretch>
        </p:blipFill>
        <p:spPr>
          <a:xfrm>
            <a:off x="0" y="0"/>
            <a:ext cx="6096000" cy="2698272"/>
          </a:xfrm>
          <a:prstGeom prst="rect">
            <a:avLst/>
          </a:prstGeom>
        </p:spPr>
      </p:pic>
      <p:pic>
        <p:nvPicPr>
          <p:cNvPr id="6" name="Рисунок 5">
            <a:extLst>
              <a:ext uri="{FF2B5EF4-FFF2-40B4-BE49-F238E27FC236}">
                <a16:creationId xmlns:a16="http://schemas.microsoft.com/office/drawing/2014/main" id="{24B9E816-7C39-4672-8E15-C8AD5760124C}"/>
              </a:ext>
            </a:extLst>
          </p:cNvPr>
          <p:cNvPicPr>
            <a:picLocks noChangeAspect="1"/>
          </p:cNvPicPr>
          <p:nvPr/>
        </p:nvPicPr>
        <p:blipFill>
          <a:blip r:embed="rId3"/>
          <a:stretch>
            <a:fillRect/>
          </a:stretch>
        </p:blipFill>
        <p:spPr>
          <a:xfrm>
            <a:off x="6096000" y="0"/>
            <a:ext cx="6096000" cy="2698272"/>
          </a:xfrm>
          <a:prstGeom prst="rect">
            <a:avLst/>
          </a:prstGeom>
        </p:spPr>
      </p:pic>
    </p:spTree>
    <p:extLst>
      <p:ext uri="{BB962C8B-B14F-4D97-AF65-F5344CB8AC3E}">
        <p14:creationId xmlns:p14="http://schemas.microsoft.com/office/powerpoint/2010/main" val="39059681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C16ACB05-2C7F-4988-B6A2-4D2C6E14E9B0}"/>
              </a:ext>
            </a:extLst>
          </p:cNvPr>
          <p:cNvSpPr/>
          <p:nvPr/>
        </p:nvSpPr>
        <p:spPr>
          <a:xfrm>
            <a:off x="134112" y="167140"/>
            <a:ext cx="11923776" cy="3970318"/>
          </a:xfrm>
          <a:prstGeom prst="rect">
            <a:avLst/>
          </a:prstGeom>
        </p:spPr>
        <p:txBody>
          <a:bodyPr wrap="square">
            <a:spAutoFit/>
          </a:bodyPr>
          <a:lstStyle/>
          <a:p>
            <a:pPr indent="536575" algn="just"/>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Юқоридан пастга</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нуқтаи назари функционал стратегияларни қандай шакллантириш кераклиги ҳақида православ кўринишини беради. Бироқ, бу стратегия ҳақида фикр юритишнинг қулай усули бўлса-да, у кўп ҳолларда стратегияларни шакллантириш усулини ифодаламайди. Ҳар қандай гуруҳ ўзининг корпоратив стратегиясини кўриб чиқаётганда, у гуруҳни ташкил этувчи турли корхоналарнинг шароитлари, тажрибаси ва имкониятларини ҳисобга олади. Худди шундай, ўз стратегияларини кўриб чиқаётганда, ташкилотлар индивидуал функциялар билан уларнинг имкониятлари ва чекловлари ҳақида маслаҳатлашадилар ва ҳар бир функциянинг кундалик тажрибасидан келиб чиқадиган ғояларни ўз ичига оладилар. Бу </a:t>
            </a:r>
            <a:r>
              <a:rPr lang="uz-Cyrl-UZ" dirty="0">
                <a:latin typeface="Times New Roman" panose="02020603050405020304" pitchFamily="18" charset="0"/>
                <a:cs typeface="Times New Roman" panose="02020603050405020304" pitchFamily="18" charset="0"/>
              </a:rPr>
              <a:t>расмда</a:t>
            </a:r>
            <a:r>
              <a:rPr lang="uz-Latn-UZ" dirty="0">
                <a:latin typeface="Times New Roman" panose="02020603050405020304" pitchFamily="18" charset="0"/>
                <a:cs typeface="Times New Roman" panose="02020603050405020304" pitchFamily="18" charset="0"/>
              </a:rPr>
              <a:t> тасвирланган пастдан юқорига қарашдир.</a:t>
            </a:r>
          </a:p>
          <a:p>
            <a:pPr indent="536575" algn="just"/>
            <a:r>
              <a:rPr lang="uz-Latn-UZ" dirty="0">
                <a:latin typeface="Times New Roman" panose="02020603050405020304" pitchFamily="18" charset="0"/>
                <a:cs typeface="Times New Roman" panose="02020603050405020304" pitchFamily="18" charset="0"/>
              </a:rPr>
              <a:t>Пастдан юқорига қараш кўп ҳолларда ташкилотларнинг маълум бир стратегик йўналишда ҳаракат қилишини англатади, чунки уларнинг операцион даражадаги доимий тажрибаси уларни бу тўғри иш эканлигига ишонтиради.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Юқори даражадаги</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стратегик қарор қабул қилиш, агар у умуман содир бўлса, маълум бир стратегик йўналиш атрофидаги умумий консенсусни тасдиқлаши ва уни самарали амалга ошириш учун ресурсларни тақдим этиши мумкин. Бу баъзан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фавқулодда стратегиялар</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концепцияси деб </a:t>
            </a:r>
            <a:r>
              <a:rPr lang="uz-Cyrl-UZ" dirty="0">
                <a:latin typeface="Times New Roman" panose="02020603050405020304" pitchFamily="18" charset="0"/>
                <a:cs typeface="Times New Roman" panose="02020603050405020304" pitchFamily="18" charset="0"/>
              </a:rPr>
              <a:t>аталади</a:t>
            </a:r>
            <a:r>
              <a:rPr lang="uz-Latn-UZ" dirty="0">
                <a:latin typeface="Times New Roman" panose="02020603050405020304" pitchFamily="18" charset="0"/>
                <a:cs typeface="Times New Roman" panose="02020603050405020304" pitchFamily="18" charset="0"/>
              </a:rPr>
              <a:t>. У стратегияни ишлаб чиқишни, ҳеч бўлмаганда қисман, келажак ҳеч бўлмаганда қисман номаълум ва олдиндан айтиб бўлмайдиган ҳақиқатни акс эттириш учун нисбатан тузилмаган ва парчаланган жараён сифатида кўради.</a:t>
            </a:r>
          </a:p>
        </p:txBody>
      </p:sp>
      <p:sp>
        <p:nvSpPr>
          <p:cNvPr id="2" name="Прямоугольник 1">
            <a:extLst>
              <a:ext uri="{FF2B5EF4-FFF2-40B4-BE49-F238E27FC236}">
                <a16:creationId xmlns:a16="http://schemas.microsoft.com/office/drawing/2014/main" id="{EBCCD4D5-078C-46C2-B840-644803F6C48E}"/>
              </a:ext>
            </a:extLst>
          </p:cNvPr>
          <p:cNvSpPr/>
          <p:nvPr/>
        </p:nvSpPr>
        <p:spPr>
          <a:xfrm>
            <a:off x="134112" y="4001963"/>
            <a:ext cx="9692934" cy="2308324"/>
          </a:xfrm>
          <a:prstGeom prst="rect">
            <a:avLst/>
          </a:prstGeom>
        </p:spPr>
        <p:txBody>
          <a:bodyPr wrap="square">
            <a:spAutoFit/>
          </a:bodyPr>
          <a:lstStyle/>
          <a:p>
            <a:pPr indent="536575" algn="just"/>
            <a:r>
              <a:rPr lang="uz-Latn-UZ" dirty="0">
                <a:latin typeface="Times New Roman" panose="02020603050405020304" pitchFamily="18" charset="0"/>
                <a:cs typeface="Times New Roman" panose="02020603050405020304" pitchFamily="18" charset="0"/>
              </a:rPr>
              <a:t>Мисол учун, илгари тасвирланган матбаа хизматлари компанияси ўзининг кенгайтириш режаларида муваффақият қозонди дейлик. Бироқ, шуни аниқладики, ортиқча қувват ва тақсимланган фабрикалар тармоғига эга бўлиш мижозларга жуда тез хизмат кўрсатиш имконини беради. Бундан ташқари, баъзи мижозлар бундай сезгир хизмат учун анча юқори нархларни тўлашга тайёрлигини аниқлади. Унинг тажрибаси компанияни тўлашга тайёр бўлган мижозларга тезкор, юқори даромадли босма хизматларни тақдим этишга бағишланган алоҳида бўлимни ташкил этишга олиб келади. Ушбу янги бўлинманинг стратегик мақсадлари юқори ҳажмдаги ўсиш билан эмас, балки юқори рентабеллик билан боғлиқ.</a:t>
            </a:r>
          </a:p>
        </p:txBody>
      </p:sp>
    </p:spTree>
    <p:extLst>
      <p:ext uri="{BB962C8B-B14F-4D97-AF65-F5344CB8AC3E}">
        <p14:creationId xmlns:p14="http://schemas.microsoft.com/office/powerpoint/2010/main" val="17873203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1A5AD45F-D202-4EA9-B506-3809A104C529}"/>
              </a:ext>
            </a:extLst>
          </p:cNvPr>
          <p:cNvSpPr/>
          <p:nvPr/>
        </p:nvSpPr>
        <p:spPr>
          <a:xfrm>
            <a:off x="170688" y="96858"/>
            <a:ext cx="11850624" cy="1200329"/>
          </a:xfrm>
          <a:prstGeom prst="rect">
            <a:avLst/>
          </a:prstGeom>
        </p:spPr>
        <p:txBody>
          <a:bodyPr wrap="square">
            <a:spAutoFit/>
          </a:bodyPr>
          <a:lstStyle/>
          <a:p>
            <a:pPr indent="536575" algn="just"/>
            <a:r>
              <a:rPr lang="uz-Latn-UZ" dirty="0">
                <a:latin typeface="Times New Roman" panose="02020603050405020304" pitchFamily="18" charset="0"/>
                <a:cs typeface="Times New Roman" panose="02020603050405020304" pitchFamily="18" charset="0"/>
              </a:rPr>
              <a:t>Юқоридан пастга ва пастдан юқорига қарашларнинг операциялар стратегиясига мустаҳкамловчи таъсири.</a:t>
            </a:r>
          </a:p>
          <a:p>
            <a:pPr indent="536575" algn="just"/>
            <a:r>
              <a:rPr lang="uz-Latn-UZ" dirty="0">
                <a:latin typeface="Times New Roman" panose="02020603050405020304" pitchFamily="18" charset="0"/>
                <a:cs typeface="Times New Roman" panose="02020603050405020304" pitchFamily="18" charset="0"/>
              </a:rPr>
              <a:t>Юқоридан пастга ва пастдан юқорига қарашлар кўпинча операциялар стратегиясини кўриб чиқишнинг диаметрал қарама-қарши усуллари сифатида кўрилади, аммо улар шундай эмас. Дарҳақиқат, бу икки нуқтаи назар бир-бирини мустаҳкамлаши мумкин.</a:t>
            </a:r>
          </a:p>
        </p:txBody>
      </p:sp>
      <p:pic>
        <p:nvPicPr>
          <p:cNvPr id="5" name="Рисунок 4">
            <a:extLst>
              <a:ext uri="{FF2B5EF4-FFF2-40B4-BE49-F238E27FC236}">
                <a16:creationId xmlns:a16="http://schemas.microsoft.com/office/drawing/2014/main" id="{2008E52D-9D3A-4B9F-A4DD-2A7B0B0319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0688" y="1028783"/>
            <a:ext cx="8775163" cy="5593647"/>
          </a:xfrm>
          <a:prstGeom prst="rect">
            <a:avLst/>
          </a:prstGeom>
        </p:spPr>
      </p:pic>
      <p:sp>
        <p:nvSpPr>
          <p:cNvPr id="6" name="Прямоугольник 5">
            <a:extLst>
              <a:ext uri="{FF2B5EF4-FFF2-40B4-BE49-F238E27FC236}">
                <a16:creationId xmlns:a16="http://schemas.microsoft.com/office/drawing/2014/main" id="{BF1FE65A-5A21-42AC-942C-6E37915FCCE6}"/>
              </a:ext>
            </a:extLst>
          </p:cNvPr>
          <p:cNvSpPr/>
          <p:nvPr/>
        </p:nvSpPr>
        <p:spPr>
          <a:xfrm>
            <a:off x="8945851" y="2949500"/>
            <a:ext cx="3075461" cy="1200329"/>
          </a:xfrm>
          <a:prstGeom prst="rect">
            <a:avLst/>
          </a:prstGeom>
        </p:spPr>
        <p:txBody>
          <a:bodyPr wrap="square">
            <a:spAutoFit/>
          </a:bodyPr>
          <a:lstStyle/>
          <a:p>
            <a:pPr algn="ctr"/>
            <a:r>
              <a:rPr lang="uz-Latn-UZ" b="1" dirty="0">
                <a:latin typeface="Times New Roman" panose="02020603050405020304" pitchFamily="18" charset="0"/>
                <a:cs typeface="Times New Roman" panose="02020603050405020304" pitchFamily="18" charset="0"/>
              </a:rPr>
              <a:t>ОПЕРАЦИОН СТРАТЕГИЯСИНИНГ </a:t>
            </a:r>
            <a:r>
              <a:rPr lang="uz-Cyrl-UZ" b="1" dirty="0">
                <a:latin typeface="Times New Roman" panose="02020603050405020304" pitchFamily="18" charset="0"/>
                <a:cs typeface="Times New Roman" panose="02020603050405020304" pitchFamily="18" charset="0"/>
              </a:rPr>
              <a:t>“</a:t>
            </a:r>
            <a:r>
              <a:rPr lang="uz-Latn-UZ" b="1" dirty="0">
                <a:latin typeface="Times New Roman" panose="02020603050405020304" pitchFamily="18" charset="0"/>
                <a:cs typeface="Times New Roman" panose="02020603050405020304" pitchFamily="18" charset="0"/>
              </a:rPr>
              <a:t>ПАСТДАН ЮҚОРИГА</a:t>
            </a:r>
            <a:r>
              <a:rPr lang="uz-Cyrl-UZ" b="1" dirty="0">
                <a:latin typeface="Times New Roman" panose="02020603050405020304" pitchFamily="18" charset="0"/>
                <a:cs typeface="Times New Roman" panose="02020603050405020304" pitchFamily="18" charset="0"/>
              </a:rPr>
              <a:t>”</a:t>
            </a:r>
            <a:r>
              <a:rPr lang="uz-Latn-UZ" b="1" dirty="0">
                <a:latin typeface="Times New Roman" panose="02020603050405020304" pitchFamily="18" charset="0"/>
                <a:cs typeface="Times New Roman" panose="02020603050405020304" pitchFamily="18" charset="0"/>
              </a:rPr>
              <a:t> ИСТИҚБОЛИ</a:t>
            </a:r>
            <a:r>
              <a:rPr lang="en-US" b="1" dirty="0">
                <a:latin typeface="Times New Roman" panose="02020603050405020304" pitchFamily="18" charset="0"/>
                <a:cs typeface="Times New Roman" panose="02020603050405020304" pitchFamily="18" charset="0"/>
              </a:rPr>
              <a:t> [1]</a:t>
            </a:r>
            <a:endParaRPr lang="uz-Latn-UZ"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42515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32A646BE-2EC9-4B92-8F27-60AE43D3F9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18851"/>
            <a:ext cx="10825731" cy="6139149"/>
          </a:xfrm>
          <a:prstGeom prst="rect">
            <a:avLst/>
          </a:prstGeom>
        </p:spPr>
      </p:pic>
      <p:sp>
        <p:nvSpPr>
          <p:cNvPr id="4" name="Прямоугольник 3">
            <a:extLst>
              <a:ext uri="{FF2B5EF4-FFF2-40B4-BE49-F238E27FC236}">
                <a16:creationId xmlns:a16="http://schemas.microsoft.com/office/drawing/2014/main" id="{BEE5CC94-1AC4-4A4A-A713-0F55777E2FC5}"/>
              </a:ext>
            </a:extLst>
          </p:cNvPr>
          <p:cNvSpPr/>
          <p:nvPr/>
        </p:nvSpPr>
        <p:spPr>
          <a:xfrm>
            <a:off x="6096000" y="0"/>
            <a:ext cx="6096000" cy="1107996"/>
          </a:xfrm>
          <a:prstGeom prst="rect">
            <a:avLst/>
          </a:prstGeom>
        </p:spPr>
        <p:txBody>
          <a:bodyPr>
            <a:spAutoFit/>
          </a:bodyPr>
          <a:lstStyle/>
          <a:p>
            <a:pPr algn="ctr"/>
            <a:r>
              <a:rPr lang="uz-Cyrl-UZ" sz="2200" b="1" dirty="0">
                <a:latin typeface="Times New Roman" panose="02020603050405020304" pitchFamily="18" charset="0"/>
                <a:cs typeface="Times New Roman" panose="02020603050405020304" pitchFamily="18" charset="0"/>
              </a:rPr>
              <a:t>Операцион стратегиясининг юқоридан пастга ва пастдан юқорига қарашлари бир-бирини мустаҳкамлаши мумкин</a:t>
            </a:r>
            <a:r>
              <a:rPr lang="en-US" sz="2200" b="1" dirty="0">
                <a:latin typeface="Times New Roman" panose="02020603050405020304" pitchFamily="18" charset="0"/>
                <a:cs typeface="Times New Roman" panose="02020603050405020304" pitchFamily="18" charset="0"/>
              </a:rPr>
              <a:t> [1]</a:t>
            </a:r>
            <a:endParaRPr lang="uz-Cyrl-UZ" sz="2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89703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A6B4D0F-8D6B-451E-A39F-B19BAB014628}"/>
              </a:ext>
            </a:extLst>
          </p:cNvPr>
          <p:cNvSpPr/>
          <p:nvPr/>
        </p:nvSpPr>
        <p:spPr>
          <a:xfrm>
            <a:off x="0" y="2551837"/>
            <a:ext cx="12192000" cy="1754326"/>
          </a:xfrm>
          <a:prstGeom prst="rect">
            <a:avLst/>
          </a:prstGeom>
        </p:spPr>
        <p:txBody>
          <a:bodyPr wrap="square">
            <a:spAutoFit/>
          </a:bodyPr>
          <a:lstStyle/>
          <a:p>
            <a:pPr algn="ctr"/>
            <a:r>
              <a:rPr lang="uz-Cyrl-UZ" sz="3600" b="1" dirty="0">
                <a:latin typeface="Times New Roman" panose="02020603050405020304" pitchFamily="18" charset="0"/>
                <a:cs typeface="Times New Roman" panose="02020603050405020304" pitchFamily="18" charset="0"/>
              </a:rPr>
              <a:t>ОПЕРАЦИЯЛАР СТРАТЕГИЯСИ ОПЕРАЦИЯЛАР РЕСУРСЛАРИ БИЛАН ҚАНДАЙ МОС КЕЛАДИ (ИЧКАРИДАН ТАШҚАРИГА)?</a:t>
            </a:r>
          </a:p>
        </p:txBody>
      </p:sp>
      <p:pic>
        <p:nvPicPr>
          <p:cNvPr id="3" name="Рисунок 2">
            <a:extLst>
              <a:ext uri="{FF2B5EF4-FFF2-40B4-BE49-F238E27FC236}">
                <a16:creationId xmlns:a16="http://schemas.microsoft.com/office/drawing/2014/main" id="{E2AB88EA-53C5-4239-B8D6-80DDE7A5193E}"/>
              </a:ext>
            </a:extLst>
          </p:cNvPr>
          <p:cNvPicPr>
            <a:picLocks noChangeAspect="1"/>
          </p:cNvPicPr>
          <p:nvPr/>
        </p:nvPicPr>
        <p:blipFill>
          <a:blip r:embed="rId2"/>
          <a:stretch>
            <a:fillRect/>
          </a:stretch>
        </p:blipFill>
        <p:spPr>
          <a:xfrm>
            <a:off x="0" y="4347801"/>
            <a:ext cx="4770304" cy="2510200"/>
          </a:xfrm>
          <a:prstGeom prst="rect">
            <a:avLst/>
          </a:prstGeom>
        </p:spPr>
      </p:pic>
      <p:pic>
        <p:nvPicPr>
          <p:cNvPr id="4" name="Рисунок 3">
            <a:extLst>
              <a:ext uri="{FF2B5EF4-FFF2-40B4-BE49-F238E27FC236}">
                <a16:creationId xmlns:a16="http://schemas.microsoft.com/office/drawing/2014/main" id="{A2C4F2B7-02F8-4555-9410-679F45C7F9C5}"/>
              </a:ext>
            </a:extLst>
          </p:cNvPr>
          <p:cNvPicPr>
            <a:picLocks noChangeAspect="1"/>
          </p:cNvPicPr>
          <p:nvPr/>
        </p:nvPicPr>
        <p:blipFill>
          <a:blip r:embed="rId3"/>
          <a:stretch>
            <a:fillRect/>
          </a:stretch>
        </p:blipFill>
        <p:spPr>
          <a:xfrm>
            <a:off x="0" y="1"/>
            <a:ext cx="4351663" cy="2551838"/>
          </a:xfrm>
          <a:prstGeom prst="rect">
            <a:avLst/>
          </a:prstGeom>
        </p:spPr>
      </p:pic>
      <p:pic>
        <p:nvPicPr>
          <p:cNvPr id="5" name="Рисунок 4">
            <a:extLst>
              <a:ext uri="{FF2B5EF4-FFF2-40B4-BE49-F238E27FC236}">
                <a16:creationId xmlns:a16="http://schemas.microsoft.com/office/drawing/2014/main" id="{D5D1D2FF-4CFF-4E37-9274-8E0E03DC8D60}"/>
              </a:ext>
            </a:extLst>
          </p:cNvPr>
          <p:cNvPicPr>
            <a:picLocks noChangeAspect="1"/>
          </p:cNvPicPr>
          <p:nvPr/>
        </p:nvPicPr>
        <p:blipFill>
          <a:blip r:embed="rId4"/>
          <a:stretch>
            <a:fillRect/>
          </a:stretch>
        </p:blipFill>
        <p:spPr>
          <a:xfrm>
            <a:off x="7722824" y="0"/>
            <a:ext cx="4469175" cy="2551837"/>
          </a:xfrm>
          <a:prstGeom prst="rect">
            <a:avLst/>
          </a:prstGeom>
        </p:spPr>
      </p:pic>
      <p:pic>
        <p:nvPicPr>
          <p:cNvPr id="6" name="Рисунок 5">
            <a:extLst>
              <a:ext uri="{FF2B5EF4-FFF2-40B4-BE49-F238E27FC236}">
                <a16:creationId xmlns:a16="http://schemas.microsoft.com/office/drawing/2014/main" id="{3AC1CFDE-542B-4E1C-8F42-592886B18D62}"/>
              </a:ext>
            </a:extLst>
          </p:cNvPr>
          <p:cNvPicPr>
            <a:picLocks noChangeAspect="1"/>
          </p:cNvPicPr>
          <p:nvPr/>
        </p:nvPicPr>
        <p:blipFill rotWithShape="1">
          <a:blip r:embed="rId5"/>
          <a:srcRect l="8101" r="11033"/>
          <a:stretch/>
        </p:blipFill>
        <p:spPr>
          <a:xfrm>
            <a:off x="4351663" y="0"/>
            <a:ext cx="3371161" cy="2551837"/>
          </a:xfrm>
          <a:prstGeom prst="rect">
            <a:avLst/>
          </a:prstGeom>
        </p:spPr>
      </p:pic>
      <p:pic>
        <p:nvPicPr>
          <p:cNvPr id="7" name="Рисунок 6">
            <a:extLst>
              <a:ext uri="{FF2B5EF4-FFF2-40B4-BE49-F238E27FC236}">
                <a16:creationId xmlns:a16="http://schemas.microsoft.com/office/drawing/2014/main" id="{325D7F42-21B6-4B13-9654-EF23DE3E4DF5}"/>
              </a:ext>
            </a:extLst>
          </p:cNvPr>
          <p:cNvPicPr>
            <a:picLocks noChangeAspect="1"/>
          </p:cNvPicPr>
          <p:nvPr/>
        </p:nvPicPr>
        <p:blipFill rotWithShape="1">
          <a:blip r:embed="rId6"/>
          <a:srcRect l="12403" r="12570"/>
          <a:stretch/>
        </p:blipFill>
        <p:spPr>
          <a:xfrm>
            <a:off x="9010629" y="4347800"/>
            <a:ext cx="3181370" cy="2510200"/>
          </a:xfrm>
          <a:prstGeom prst="rect">
            <a:avLst/>
          </a:prstGeom>
        </p:spPr>
      </p:pic>
      <p:pic>
        <p:nvPicPr>
          <p:cNvPr id="8" name="Рисунок 7">
            <a:extLst>
              <a:ext uri="{FF2B5EF4-FFF2-40B4-BE49-F238E27FC236}">
                <a16:creationId xmlns:a16="http://schemas.microsoft.com/office/drawing/2014/main" id="{002D2FD4-9CE0-48CF-AE17-1318D4203F64}"/>
              </a:ext>
            </a:extLst>
          </p:cNvPr>
          <p:cNvPicPr>
            <a:picLocks noChangeAspect="1"/>
          </p:cNvPicPr>
          <p:nvPr/>
        </p:nvPicPr>
        <p:blipFill>
          <a:blip r:embed="rId7"/>
          <a:stretch>
            <a:fillRect/>
          </a:stretch>
        </p:blipFill>
        <p:spPr>
          <a:xfrm>
            <a:off x="4768291" y="4347800"/>
            <a:ext cx="4244352" cy="2510200"/>
          </a:xfrm>
          <a:prstGeom prst="rect">
            <a:avLst/>
          </a:prstGeom>
        </p:spPr>
      </p:pic>
    </p:spTree>
    <p:extLst>
      <p:ext uri="{BB962C8B-B14F-4D97-AF65-F5344CB8AC3E}">
        <p14:creationId xmlns:p14="http://schemas.microsoft.com/office/powerpoint/2010/main" val="24821229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D9B161A-4F23-4DDF-8A91-749AD6D26D07}"/>
              </a:ext>
            </a:extLst>
          </p:cNvPr>
          <p:cNvSpPr/>
          <p:nvPr/>
        </p:nvSpPr>
        <p:spPr>
          <a:xfrm>
            <a:off x="110168" y="195174"/>
            <a:ext cx="11942285" cy="4801314"/>
          </a:xfrm>
          <a:prstGeom prst="rect">
            <a:avLst/>
          </a:prstGeom>
        </p:spPr>
        <p:txBody>
          <a:bodyPr wrap="square">
            <a:spAutoFit/>
          </a:bodyPr>
          <a:lstStyle/>
          <a:p>
            <a:pPr indent="539750" algn="just"/>
            <a:r>
              <a:rPr lang="uz-Latn-UZ" dirty="0">
                <a:latin typeface="Times New Roman" panose="02020603050405020304" pitchFamily="18" charset="0"/>
                <a:cs typeface="Times New Roman" panose="02020603050405020304" pitchFamily="18" charset="0"/>
              </a:rPr>
              <a:t>Операцион стратегиясининг якуний истиқболи операцион ресурслар (ёки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ичкаридан ташқари</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истиқболидир. Унинг асосий ғояси шундан иборатки, узоқ муддатли рақобатдош устунлик операция ресурслари ва жараёнларининг имкониятларидан келиб чиқиши мумкин ва улар бизнесни бир қатор имкониятлар ёки малакалар билан таъминлаш учун узоқ муддатда ишлаб чиқилиши керак (биз икки сўзни бир-бирининг ўрнида ишлатамиз). Шундай қилиб, ташкилотнинг ўз операцион ресурсларини мерос қилиб олиш, сотиб олиш ёки ривожлантириш усули узоқ муддатда унинг стратегик муваффақиятига сезиларли таъсир кўрсатади. Улар корхонанинг ўзига хос ва/ёки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тақлид қилиш қийин</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фаолият билан шуғулланиш қобилиятининг асосини ташкил қилиши мумкин. Бундан ташқари, ташкилотнинг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операцион ресурс</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имкониятларининг таъсири, ҳеч бўлмаганда, бозордаги мавқеидан оладиган даражада катта бўлади. Шундай қилиб, операцион ресурсларнинг имкониятларини тушуниш ва ривожлантириш, гарчи кўпинча эътибордан четда қолса ҳам, операциялар стратегиясининг айниқса муҳим истиқболидир.</a:t>
            </a:r>
            <a:endParaRPr lang="uz-Cyrl-UZ" dirty="0">
              <a:latin typeface="Times New Roman" panose="02020603050405020304" pitchFamily="18" charset="0"/>
              <a:cs typeface="Times New Roman" panose="02020603050405020304" pitchFamily="18" charset="0"/>
            </a:endParaRPr>
          </a:p>
          <a:p>
            <a:pPr indent="539750" algn="just"/>
            <a:r>
              <a:rPr lang="uz-Cyrl-UZ" dirty="0">
                <a:latin typeface="Times New Roman" panose="02020603050405020304" pitchFamily="18" charset="0"/>
                <a:cs typeface="Times New Roman" panose="02020603050405020304" pitchFamily="18" charset="0"/>
              </a:rPr>
              <a:t>Стратегик ресурслар ва барқарор рақобатбардош устунлик. Операцион имкониятларни яратиш операцион стратегиянинг айниқса муҳим мақсади эканлиги ҳақидаги ғоя фирманинг “ресурсга асосланган кўриниши” билан чамбарчас боғлиқдир. Ишлаш, эҳтимол, асосий ваколатлари (ёки қобилиятлари) туфайли барқарор рақобатдош устунликка эга бўлиши мумкин. Бу шуни англатадики, ташкилотнинг ўз операцион ресурсларини мерос қилиб олиши, сотиб олиши ёки ривожлантириши узоқ муддатда унинг стратегик муваффақиятига сезиларли таъсир кўрсатади. Ресурсга асосланган кўриниши ўз ёндашувида компанияларни бозорни назорат қилиш орқали ўзларининг рақобатдош устунликларини ҳимоя қилишга интиладиган стратегиянинг анъанавий кўринишидан фарқ қилади. </a:t>
            </a:r>
          </a:p>
        </p:txBody>
      </p:sp>
      <p:sp>
        <p:nvSpPr>
          <p:cNvPr id="3" name="Прямоугольник 2">
            <a:extLst>
              <a:ext uri="{FF2B5EF4-FFF2-40B4-BE49-F238E27FC236}">
                <a16:creationId xmlns:a16="http://schemas.microsoft.com/office/drawing/2014/main" id="{C1B8F1AC-CBBF-4A18-A067-2541134933FC}"/>
              </a:ext>
            </a:extLst>
          </p:cNvPr>
          <p:cNvSpPr/>
          <p:nvPr/>
        </p:nvSpPr>
        <p:spPr>
          <a:xfrm>
            <a:off x="0" y="4919517"/>
            <a:ext cx="10113484" cy="1754326"/>
          </a:xfrm>
          <a:prstGeom prst="rect">
            <a:avLst/>
          </a:prstGeom>
        </p:spPr>
        <p:txBody>
          <a:bodyPr wrap="square">
            <a:spAutoFit/>
          </a:bodyPr>
          <a:lstStyle/>
          <a:p>
            <a:pPr indent="539750" algn="just"/>
            <a:r>
              <a:rPr lang="uz-Cyrl-UZ" dirty="0">
                <a:latin typeface="Times New Roman" panose="02020603050405020304" pitchFamily="18" charset="0"/>
                <a:cs typeface="Times New Roman" panose="02020603050405020304" pitchFamily="18" charset="0"/>
              </a:rPr>
              <a:t>Масалан, улар маҳсулотни фарқлаш орқали кириш учун тўсиқларни яратиш ёки мижозларнинг рақобатчиларга ўтишини қийинлаштириш ёки тарқатиш каналларига киришни назорат қилиш (масалан, бензин чакана савдосига кириш учун асосий тўсиқ, масалан, нефт компаниялари. ўз чакана савдо станцияларига эгалик қилади). Бундан фарқли ўлароқ, ресурсга асосланган кўриниши фирмалар ўзларининг рақобатдош устунликларини тақлид қилиш учун тўсиқлар орқали, яъни “тақлид қилиш қийин” ресурсларни яратиш орқали ҳимоя қила олишларини кўради.</a:t>
            </a:r>
            <a:endParaRPr lang="uz-Latn-UZ" dirty="0"/>
          </a:p>
        </p:txBody>
      </p:sp>
    </p:spTree>
    <p:extLst>
      <p:ext uri="{BB962C8B-B14F-4D97-AF65-F5344CB8AC3E}">
        <p14:creationId xmlns:p14="http://schemas.microsoft.com/office/powerpoint/2010/main" val="23480021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859985E-27C6-4EC0-BEA5-983759318E0A}"/>
              </a:ext>
            </a:extLst>
          </p:cNvPr>
          <p:cNvSpPr/>
          <p:nvPr/>
        </p:nvSpPr>
        <p:spPr>
          <a:xfrm>
            <a:off x="0" y="2551837"/>
            <a:ext cx="12192000" cy="1754326"/>
          </a:xfrm>
          <a:prstGeom prst="rect">
            <a:avLst/>
          </a:prstGeom>
        </p:spPr>
        <p:txBody>
          <a:bodyPr wrap="square">
            <a:spAutoFit/>
          </a:bodyPr>
          <a:lstStyle/>
          <a:p>
            <a:pPr algn="ctr" defTabSz="452438">
              <a:tabLst>
                <a:tab pos="452438" algn="l"/>
              </a:tabLst>
            </a:pPr>
            <a:r>
              <a:rPr lang="uz-Cyrl-UZ" sz="3600" b="1" dirty="0">
                <a:latin typeface="Times New Roman" panose="02020603050405020304" pitchFamily="18" charset="0"/>
                <a:cs typeface="Times New Roman" panose="02020603050405020304" pitchFamily="18" charset="0"/>
              </a:rPr>
              <a:t>ОПЕРАЦИОН СТРАТЕГИЯСИНИНГ ТЎРТТА ИСТИҚБОЛИ ҚАНДАЙ ҚИЛИБ МУВОФИҚЛАШТИРИЛАДИ?</a:t>
            </a:r>
          </a:p>
        </p:txBody>
      </p:sp>
      <p:pic>
        <p:nvPicPr>
          <p:cNvPr id="3" name="Рисунок 2">
            <a:extLst>
              <a:ext uri="{FF2B5EF4-FFF2-40B4-BE49-F238E27FC236}">
                <a16:creationId xmlns:a16="http://schemas.microsoft.com/office/drawing/2014/main" id="{2F04ED22-5CAC-43B8-8FE9-A9768347755D}"/>
              </a:ext>
            </a:extLst>
          </p:cNvPr>
          <p:cNvPicPr>
            <a:picLocks noChangeAspect="1"/>
          </p:cNvPicPr>
          <p:nvPr/>
        </p:nvPicPr>
        <p:blipFill>
          <a:blip r:embed="rId2"/>
          <a:stretch>
            <a:fillRect/>
          </a:stretch>
        </p:blipFill>
        <p:spPr>
          <a:xfrm>
            <a:off x="0" y="4347801"/>
            <a:ext cx="4770304" cy="2510200"/>
          </a:xfrm>
          <a:prstGeom prst="rect">
            <a:avLst/>
          </a:prstGeom>
        </p:spPr>
      </p:pic>
      <p:pic>
        <p:nvPicPr>
          <p:cNvPr id="4" name="Рисунок 3">
            <a:extLst>
              <a:ext uri="{FF2B5EF4-FFF2-40B4-BE49-F238E27FC236}">
                <a16:creationId xmlns:a16="http://schemas.microsoft.com/office/drawing/2014/main" id="{730DC37D-F4AD-4D91-92CF-8CD0A4D75EF0}"/>
              </a:ext>
            </a:extLst>
          </p:cNvPr>
          <p:cNvPicPr>
            <a:picLocks noChangeAspect="1"/>
          </p:cNvPicPr>
          <p:nvPr/>
        </p:nvPicPr>
        <p:blipFill>
          <a:blip r:embed="rId3"/>
          <a:stretch>
            <a:fillRect/>
          </a:stretch>
        </p:blipFill>
        <p:spPr>
          <a:xfrm>
            <a:off x="0" y="1"/>
            <a:ext cx="4351663" cy="2551838"/>
          </a:xfrm>
          <a:prstGeom prst="rect">
            <a:avLst/>
          </a:prstGeom>
        </p:spPr>
      </p:pic>
      <p:pic>
        <p:nvPicPr>
          <p:cNvPr id="5" name="Рисунок 4">
            <a:extLst>
              <a:ext uri="{FF2B5EF4-FFF2-40B4-BE49-F238E27FC236}">
                <a16:creationId xmlns:a16="http://schemas.microsoft.com/office/drawing/2014/main" id="{919B77E6-F1F4-4E04-B1D0-ED0C95841C94}"/>
              </a:ext>
            </a:extLst>
          </p:cNvPr>
          <p:cNvPicPr>
            <a:picLocks noChangeAspect="1"/>
          </p:cNvPicPr>
          <p:nvPr/>
        </p:nvPicPr>
        <p:blipFill>
          <a:blip r:embed="rId4"/>
          <a:stretch>
            <a:fillRect/>
          </a:stretch>
        </p:blipFill>
        <p:spPr>
          <a:xfrm>
            <a:off x="7722824" y="0"/>
            <a:ext cx="4469175" cy="2551837"/>
          </a:xfrm>
          <a:prstGeom prst="rect">
            <a:avLst/>
          </a:prstGeom>
        </p:spPr>
      </p:pic>
      <p:pic>
        <p:nvPicPr>
          <p:cNvPr id="6" name="Рисунок 5">
            <a:extLst>
              <a:ext uri="{FF2B5EF4-FFF2-40B4-BE49-F238E27FC236}">
                <a16:creationId xmlns:a16="http://schemas.microsoft.com/office/drawing/2014/main" id="{C0686841-ACCC-4DAF-AF10-A9C84D089FBE}"/>
              </a:ext>
            </a:extLst>
          </p:cNvPr>
          <p:cNvPicPr>
            <a:picLocks noChangeAspect="1"/>
          </p:cNvPicPr>
          <p:nvPr/>
        </p:nvPicPr>
        <p:blipFill rotWithShape="1">
          <a:blip r:embed="rId5"/>
          <a:srcRect l="8101" r="11033"/>
          <a:stretch/>
        </p:blipFill>
        <p:spPr>
          <a:xfrm>
            <a:off x="4351663" y="0"/>
            <a:ext cx="3371161" cy="2551837"/>
          </a:xfrm>
          <a:prstGeom prst="rect">
            <a:avLst/>
          </a:prstGeom>
        </p:spPr>
      </p:pic>
      <p:pic>
        <p:nvPicPr>
          <p:cNvPr id="7" name="Рисунок 6">
            <a:extLst>
              <a:ext uri="{FF2B5EF4-FFF2-40B4-BE49-F238E27FC236}">
                <a16:creationId xmlns:a16="http://schemas.microsoft.com/office/drawing/2014/main" id="{3A5F3D28-D2FD-4FC0-9606-B617CFCD3452}"/>
              </a:ext>
            </a:extLst>
          </p:cNvPr>
          <p:cNvPicPr>
            <a:picLocks noChangeAspect="1"/>
          </p:cNvPicPr>
          <p:nvPr/>
        </p:nvPicPr>
        <p:blipFill rotWithShape="1">
          <a:blip r:embed="rId6"/>
          <a:srcRect l="12403" r="12570"/>
          <a:stretch/>
        </p:blipFill>
        <p:spPr>
          <a:xfrm>
            <a:off x="9010629" y="4347800"/>
            <a:ext cx="3181370" cy="2510200"/>
          </a:xfrm>
          <a:prstGeom prst="rect">
            <a:avLst/>
          </a:prstGeom>
        </p:spPr>
      </p:pic>
      <p:pic>
        <p:nvPicPr>
          <p:cNvPr id="8" name="Рисунок 7">
            <a:extLst>
              <a:ext uri="{FF2B5EF4-FFF2-40B4-BE49-F238E27FC236}">
                <a16:creationId xmlns:a16="http://schemas.microsoft.com/office/drawing/2014/main" id="{F04EFD92-F8D6-4302-AF45-6847CF888177}"/>
              </a:ext>
            </a:extLst>
          </p:cNvPr>
          <p:cNvPicPr>
            <a:picLocks noChangeAspect="1"/>
          </p:cNvPicPr>
          <p:nvPr/>
        </p:nvPicPr>
        <p:blipFill>
          <a:blip r:embed="rId7"/>
          <a:stretch>
            <a:fillRect/>
          </a:stretch>
        </p:blipFill>
        <p:spPr>
          <a:xfrm>
            <a:off x="4768291" y="4347800"/>
            <a:ext cx="4244352" cy="2510200"/>
          </a:xfrm>
          <a:prstGeom prst="rect">
            <a:avLst/>
          </a:prstGeom>
        </p:spPr>
      </p:pic>
    </p:spTree>
    <p:extLst>
      <p:ext uri="{BB962C8B-B14F-4D97-AF65-F5344CB8AC3E}">
        <p14:creationId xmlns:p14="http://schemas.microsoft.com/office/powerpoint/2010/main" val="24203487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D0F8AE23-6A96-40D2-A1A2-9D20F0430A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6330" y="369122"/>
            <a:ext cx="8210550" cy="6296025"/>
          </a:xfrm>
          <a:prstGeom prst="rect">
            <a:avLst/>
          </a:prstGeom>
        </p:spPr>
      </p:pic>
      <p:sp>
        <p:nvSpPr>
          <p:cNvPr id="4" name="Прямоугольник 3">
            <a:extLst>
              <a:ext uri="{FF2B5EF4-FFF2-40B4-BE49-F238E27FC236}">
                <a16:creationId xmlns:a16="http://schemas.microsoft.com/office/drawing/2014/main" id="{21CA6134-F405-42FC-BDB4-80F4ACF60180}"/>
              </a:ext>
            </a:extLst>
          </p:cNvPr>
          <p:cNvSpPr/>
          <p:nvPr/>
        </p:nvSpPr>
        <p:spPr>
          <a:xfrm>
            <a:off x="8086381" y="490308"/>
            <a:ext cx="3995451" cy="1938992"/>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ТИЗИМЛИ ВА ИНФРАТУЗИЛМАВИЙ ОПЕРАЦИЯЛАР СТРАТЕГИЯСИ БЎЙИЧА ОДАТИЙ ҚАРОРЛАР</a:t>
            </a:r>
            <a:r>
              <a:rPr lang="en-US" sz="2400" b="1" dirty="0">
                <a:latin typeface="Times New Roman" panose="02020603050405020304" pitchFamily="18" charset="0"/>
                <a:cs typeface="Times New Roman" panose="02020603050405020304" pitchFamily="18" charset="0"/>
              </a:rPr>
              <a:t> [1]</a:t>
            </a:r>
            <a:endParaRPr lang="uz-Latn-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26517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759A4327-4A9B-4C0A-A83D-923A51C13C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7735" y="668476"/>
            <a:ext cx="9738910" cy="6134439"/>
          </a:xfrm>
          <a:prstGeom prst="rect">
            <a:avLst/>
          </a:prstGeom>
        </p:spPr>
      </p:pic>
      <p:sp>
        <p:nvSpPr>
          <p:cNvPr id="4" name="Прямоугольник 3">
            <a:extLst>
              <a:ext uri="{FF2B5EF4-FFF2-40B4-BE49-F238E27FC236}">
                <a16:creationId xmlns:a16="http://schemas.microsoft.com/office/drawing/2014/main" id="{5E15D1FF-9180-477F-88F7-6A9075FB097C}"/>
              </a:ext>
            </a:extLst>
          </p:cNvPr>
          <p:cNvSpPr/>
          <p:nvPr/>
        </p:nvSpPr>
        <p:spPr>
          <a:xfrm>
            <a:off x="0" y="-36604"/>
            <a:ext cx="12192000" cy="769441"/>
          </a:xfrm>
          <a:prstGeom prst="rect">
            <a:avLst/>
          </a:prstGeom>
        </p:spPr>
        <p:txBody>
          <a:bodyPr wrap="square">
            <a:spAutoFit/>
          </a:bodyPr>
          <a:lstStyle/>
          <a:p>
            <a:pPr algn="ctr"/>
            <a:r>
              <a:rPr lang="uz-Latn-UZ" sz="2200" b="1" dirty="0">
                <a:latin typeface="Times New Roman" panose="02020603050405020304" pitchFamily="18" charset="0"/>
                <a:cs typeface="Times New Roman" panose="02020603050405020304" pitchFamily="18" charset="0"/>
              </a:rPr>
              <a:t>Micraytech операциялари стратегиясининг юқоридан пастга, ташқарига, пастдан юқорига ва ичкарига қарашлари</a:t>
            </a:r>
            <a:r>
              <a:rPr lang="en-US" sz="2200" b="1" dirty="0">
                <a:latin typeface="Times New Roman" panose="02020603050405020304" pitchFamily="18" charset="0"/>
                <a:cs typeface="Times New Roman" panose="02020603050405020304" pitchFamily="18" charset="0"/>
              </a:rPr>
              <a:t> [1]</a:t>
            </a:r>
            <a:endParaRPr lang="uz-Latn-UZ" sz="2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18721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5C64C50-9892-4B89-89FE-087F5AD85A0A}"/>
              </a:ext>
            </a:extLst>
          </p:cNvPr>
          <p:cNvSpPr/>
          <p:nvPr/>
        </p:nvSpPr>
        <p:spPr>
          <a:xfrm>
            <a:off x="0" y="0"/>
            <a:ext cx="12192000" cy="969496"/>
          </a:xfrm>
          <a:prstGeom prst="rect">
            <a:avLst/>
          </a:prstGeom>
        </p:spPr>
        <p:txBody>
          <a:bodyPr wrap="square">
            <a:spAutoFit/>
          </a:bodyPr>
          <a:lstStyle/>
          <a:p>
            <a:pPr algn="ctr"/>
            <a:r>
              <a:rPr lang="uz-Latn-UZ" sz="1900" b="1" dirty="0">
                <a:latin typeface="Times New Roman" panose="02020603050405020304" pitchFamily="18" charset="0"/>
                <a:cs typeface="Times New Roman" panose="02020603050405020304" pitchFamily="18" charset="0"/>
              </a:rPr>
              <a:t>ОПЕРАЦИОН СТРАТЕГИЯ МАТРИТСАСИ ОПЕРАЦИЯЛАР СТРАТЕГИЯСИНИ ИШЛАШ МАҚСАДЛАРИ ВА ОПЕРАЦИЯЛАР БЎЙИЧА ҚАРОРЛАР КЕСИШМАСИ ОРҚАЛИ БЕЛГИЛАЙДИ - БУ ҲОЛДА ПОСИЛКАЛАРНИ </a:t>
            </a:r>
            <a:r>
              <a:rPr lang="uz-Cyrl-UZ" sz="1900" b="1" dirty="0">
                <a:latin typeface="Times New Roman" panose="02020603050405020304" pitchFamily="18" charset="0"/>
                <a:cs typeface="Times New Roman" panose="02020603050405020304" pitchFamily="18" charset="0"/>
              </a:rPr>
              <a:t>Е</a:t>
            </a:r>
            <a:r>
              <a:rPr lang="uz-Latn-UZ" sz="1900" b="1" dirty="0">
                <a:latin typeface="Times New Roman" panose="02020603050405020304" pitchFamily="18" charset="0"/>
                <a:cs typeface="Times New Roman" panose="02020603050405020304" pitchFamily="18" charset="0"/>
              </a:rPr>
              <a:t>ТКАЗИБ БЕРИШ КУРЕРИ УЧУН</a:t>
            </a:r>
            <a:r>
              <a:rPr lang="en-US" sz="1900" b="1" dirty="0">
                <a:latin typeface="Times New Roman" panose="02020603050405020304" pitchFamily="18" charset="0"/>
                <a:cs typeface="Times New Roman" panose="02020603050405020304" pitchFamily="18" charset="0"/>
              </a:rPr>
              <a:t> [1]</a:t>
            </a:r>
            <a:endParaRPr lang="uz-Latn-UZ" sz="1900" b="1" dirty="0">
              <a:latin typeface="Times New Roman" panose="02020603050405020304" pitchFamily="18" charset="0"/>
              <a:cs typeface="Times New Roman" panose="02020603050405020304" pitchFamily="18" charset="0"/>
            </a:endParaRPr>
          </a:p>
        </p:txBody>
      </p:sp>
      <p:pic>
        <p:nvPicPr>
          <p:cNvPr id="3" name="Рисунок 2">
            <a:extLst>
              <a:ext uri="{FF2B5EF4-FFF2-40B4-BE49-F238E27FC236}">
                <a16:creationId xmlns:a16="http://schemas.microsoft.com/office/drawing/2014/main" id="{83CDE36E-55E2-46B7-83C1-5EE53656F3DB}"/>
              </a:ext>
            </a:extLst>
          </p:cNvPr>
          <p:cNvPicPr>
            <a:picLocks noChangeAspect="1"/>
          </p:cNvPicPr>
          <p:nvPr/>
        </p:nvPicPr>
        <p:blipFill>
          <a:blip r:embed="rId2"/>
          <a:stretch>
            <a:fillRect/>
          </a:stretch>
        </p:blipFill>
        <p:spPr>
          <a:xfrm>
            <a:off x="0" y="969496"/>
            <a:ext cx="10003316" cy="5888503"/>
          </a:xfrm>
          <a:prstGeom prst="rect">
            <a:avLst/>
          </a:prstGeom>
        </p:spPr>
      </p:pic>
    </p:spTree>
    <p:extLst>
      <p:ext uri="{BB962C8B-B14F-4D97-AF65-F5344CB8AC3E}">
        <p14:creationId xmlns:p14="http://schemas.microsoft.com/office/powerpoint/2010/main" val="12969990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74066BEC-C08D-4695-A1F6-E2B8F81A8B6E}"/>
              </a:ext>
            </a:extLst>
          </p:cNvPr>
          <p:cNvSpPr/>
          <p:nvPr/>
        </p:nvSpPr>
        <p:spPr>
          <a:xfrm>
            <a:off x="0" y="114818"/>
            <a:ext cx="10069417" cy="369332"/>
          </a:xfrm>
          <a:prstGeom prst="rect">
            <a:avLst/>
          </a:prstGeom>
        </p:spPr>
        <p:txBody>
          <a:bodyPr wrap="square">
            <a:spAutoFit/>
          </a:bodyPr>
          <a:lstStyle/>
          <a:p>
            <a:pPr algn="ctr"/>
            <a:r>
              <a:rPr lang="uz-Latn-UZ" b="1" dirty="0">
                <a:latin typeface="Times New Roman" panose="02020603050405020304" pitchFamily="18" charset="0"/>
                <a:cs typeface="Times New Roman" panose="02020603050405020304" pitchFamily="18" charset="0"/>
              </a:rPr>
              <a:t>МУҲИМЛИК ВА САМАРАДОРЛИКНИ БАҲОЛАШ УЧУН ТЎҚҚИЗ БАЛЛИ ШКАЛА</a:t>
            </a:r>
            <a:r>
              <a:rPr lang="en-US" b="1" dirty="0">
                <a:latin typeface="Times New Roman" panose="02020603050405020304" pitchFamily="18" charset="0"/>
                <a:cs typeface="Times New Roman" panose="02020603050405020304" pitchFamily="18" charset="0"/>
              </a:rPr>
              <a:t> [1]</a:t>
            </a:r>
            <a:endParaRPr lang="uz-Latn-UZ" b="1" dirty="0">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8B9D0698-DE81-4169-A1D9-EB0E7CF393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5167"/>
            <a:ext cx="10210046" cy="6259032"/>
          </a:xfrm>
          <a:prstGeom prst="rect">
            <a:avLst/>
          </a:prstGeom>
        </p:spPr>
      </p:pic>
      <p:pic>
        <p:nvPicPr>
          <p:cNvPr id="6" name="Рисунок 5">
            <a:extLst>
              <a:ext uri="{FF2B5EF4-FFF2-40B4-BE49-F238E27FC236}">
                <a16:creationId xmlns:a16="http://schemas.microsoft.com/office/drawing/2014/main" id="{1038563B-F7AF-44CC-9B0C-397DC4C96348}"/>
              </a:ext>
            </a:extLst>
          </p:cNvPr>
          <p:cNvPicPr>
            <a:picLocks noChangeAspect="1"/>
          </p:cNvPicPr>
          <p:nvPr/>
        </p:nvPicPr>
        <p:blipFill>
          <a:blip r:embed="rId3"/>
          <a:stretch>
            <a:fillRect/>
          </a:stretch>
        </p:blipFill>
        <p:spPr>
          <a:xfrm>
            <a:off x="10146008" y="1533003"/>
            <a:ext cx="2045990" cy="1145754"/>
          </a:xfrm>
          <a:prstGeom prst="rect">
            <a:avLst/>
          </a:prstGeom>
        </p:spPr>
      </p:pic>
      <p:pic>
        <p:nvPicPr>
          <p:cNvPr id="7" name="Рисунок 6">
            <a:extLst>
              <a:ext uri="{FF2B5EF4-FFF2-40B4-BE49-F238E27FC236}">
                <a16:creationId xmlns:a16="http://schemas.microsoft.com/office/drawing/2014/main" id="{FCFF9516-0249-4BA1-AC2E-E1FF1486D2C4}"/>
              </a:ext>
            </a:extLst>
          </p:cNvPr>
          <p:cNvPicPr>
            <a:picLocks noChangeAspect="1"/>
          </p:cNvPicPr>
          <p:nvPr/>
        </p:nvPicPr>
        <p:blipFill>
          <a:blip r:embed="rId4"/>
          <a:stretch>
            <a:fillRect/>
          </a:stretch>
        </p:blipFill>
        <p:spPr>
          <a:xfrm>
            <a:off x="10146008" y="4049704"/>
            <a:ext cx="2045990" cy="1145754"/>
          </a:xfrm>
          <a:prstGeom prst="rect">
            <a:avLst/>
          </a:prstGeom>
        </p:spPr>
      </p:pic>
      <p:pic>
        <p:nvPicPr>
          <p:cNvPr id="8" name="Рисунок 7">
            <a:extLst>
              <a:ext uri="{FF2B5EF4-FFF2-40B4-BE49-F238E27FC236}">
                <a16:creationId xmlns:a16="http://schemas.microsoft.com/office/drawing/2014/main" id="{460D4AEE-D56C-4C80-9D63-6875922C1009}"/>
              </a:ext>
            </a:extLst>
          </p:cNvPr>
          <p:cNvPicPr>
            <a:picLocks noChangeAspect="1"/>
          </p:cNvPicPr>
          <p:nvPr/>
        </p:nvPicPr>
        <p:blipFill>
          <a:blip r:embed="rId5"/>
          <a:stretch>
            <a:fillRect/>
          </a:stretch>
        </p:blipFill>
        <p:spPr>
          <a:xfrm>
            <a:off x="10146008" y="5195324"/>
            <a:ext cx="2045990" cy="1137492"/>
          </a:xfrm>
          <a:prstGeom prst="rect">
            <a:avLst/>
          </a:prstGeom>
        </p:spPr>
      </p:pic>
      <p:pic>
        <p:nvPicPr>
          <p:cNvPr id="9" name="Рисунок 8">
            <a:extLst>
              <a:ext uri="{FF2B5EF4-FFF2-40B4-BE49-F238E27FC236}">
                <a16:creationId xmlns:a16="http://schemas.microsoft.com/office/drawing/2014/main" id="{F41B4533-8FCA-4638-A0B1-7B08B030F647}"/>
              </a:ext>
            </a:extLst>
          </p:cNvPr>
          <p:cNvPicPr>
            <a:picLocks noChangeAspect="1"/>
          </p:cNvPicPr>
          <p:nvPr/>
        </p:nvPicPr>
        <p:blipFill>
          <a:blip r:embed="rId6"/>
          <a:stretch>
            <a:fillRect/>
          </a:stretch>
        </p:blipFill>
        <p:spPr>
          <a:xfrm>
            <a:off x="10146008" y="2678757"/>
            <a:ext cx="2045990" cy="1370813"/>
          </a:xfrm>
          <a:prstGeom prst="rect">
            <a:avLst/>
          </a:prstGeom>
        </p:spPr>
      </p:pic>
      <p:pic>
        <p:nvPicPr>
          <p:cNvPr id="11" name="Рисунок 10">
            <a:extLst>
              <a:ext uri="{FF2B5EF4-FFF2-40B4-BE49-F238E27FC236}">
                <a16:creationId xmlns:a16="http://schemas.microsoft.com/office/drawing/2014/main" id="{5396F3B5-CBBC-49EF-8F75-93F94D59449B}"/>
              </a:ext>
            </a:extLst>
          </p:cNvPr>
          <p:cNvPicPr>
            <a:picLocks noChangeAspect="1"/>
          </p:cNvPicPr>
          <p:nvPr/>
        </p:nvPicPr>
        <p:blipFill>
          <a:blip r:embed="rId7"/>
          <a:stretch>
            <a:fillRect/>
          </a:stretch>
        </p:blipFill>
        <p:spPr>
          <a:xfrm>
            <a:off x="10146008" y="1"/>
            <a:ext cx="2045991" cy="1533002"/>
          </a:xfrm>
          <a:prstGeom prst="rect">
            <a:avLst/>
          </a:prstGeom>
        </p:spPr>
      </p:pic>
    </p:spTree>
    <p:extLst>
      <p:ext uri="{BB962C8B-B14F-4D97-AF65-F5344CB8AC3E}">
        <p14:creationId xmlns:p14="http://schemas.microsoft.com/office/powerpoint/2010/main" val="29930778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FDBC775-2D5F-4CD0-8C7A-6AA822B63B42}"/>
              </a:ext>
            </a:extLst>
          </p:cNvPr>
          <p:cNvSpPr/>
          <p:nvPr/>
        </p:nvSpPr>
        <p:spPr>
          <a:xfrm>
            <a:off x="0" y="2828835"/>
            <a:ext cx="12192000" cy="1200329"/>
          </a:xfrm>
          <a:prstGeom prst="rect">
            <a:avLst/>
          </a:prstGeom>
        </p:spPr>
        <p:txBody>
          <a:bodyPr wrap="square">
            <a:spAutoFit/>
          </a:bodyPr>
          <a:lstStyle/>
          <a:p>
            <a:pPr algn="ctr"/>
            <a:r>
              <a:rPr lang="uz-Cyrl-UZ" sz="3600" b="1" dirty="0">
                <a:latin typeface="Times New Roman" panose="02020603050405020304" pitchFamily="18" charset="0"/>
                <a:cs typeface="Times New Roman" panose="02020603050405020304" pitchFamily="18" charset="0"/>
              </a:rPr>
              <a:t>ОПЕРАЦИОН СТРАТЕГИЯ ЖАРАЁНИНИ ҚАНДАЙ ТАШКИЛ ҚИЛИШ МУМКИН?</a:t>
            </a:r>
          </a:p>
        </p:txBody>
      </p:sp>
      <p:pic>
        <p:nvPicPr>
          <p:cNvPr id="3" name="Рисунок 2">
            <a:extLst>
              <a:ext uri="{FF2B5EF4-FFF2-40B4-BE49-F238E27FC236}">
                <a16:creationId xmlns:a16="http://schemas.microsoft.com/office/drawing/2014/main" id="{EFD699C8-9DE9-4E1C-BF73-AC00E234D13E}"/>
              </a:ext>
            </a:extLst>
          </p:cNvPr>
          <p:cNvPicPr>
            <a:picLocks noChangeAspect="1"/>
          </p:cNvPicPr>
          <p:nvPr/>
        </p:nvPicPr>
        <p:blipFill>
          <a:blip r:embed="rId2"/>
          <a:stretch>
            <a:fillRect/>
          </a:stretch>
        </p:blipFill>
        <p:spPr>
          <a:xfrm>
            <a:off x="0" y="4075323"/>
            <a:ext cx="4770304" cy="2782677"/>
          </a:xfrm>
          <a:prstGeom prst="rect">
            <a:avLst/>
          </a:prstGeom>
        </p:spPr>
      </p:pic>
      <p:pic>
        <p:nvPicPr>
          <p:cNvPr id="4" name="Рисунок 3">
            <a:extLst>
              <a:ext uri="{FF2B5EF4-FFF2-40B4-BE49-F238E27FC236}">
                <a16:creationId xmlns:a16="http://schemas.microsoft.com/office/drawing/2014/main" id="{30CB741E-FFC9-43B0-8998-3190BE8C6310}"/>
              </a:ext>
            </a:extLst>
          </p:cNvPr>
          <p:cNvPicPr>
            <a:picLocks noChangeAspect="1"/>
          </p:cNvPicPr>
          <p:nvPr/>
        </p:nvPicPr>
        <p:blipFill>
          <a:blip r:embed="rId3"/>
          <a:stretch>
            <a:fillRect/>
          </a:stretch>
        </p:blipFill>
        <p:spPr>
          <a:xfrm>
            <a:off x="0" y="0"/>
            <a:ext cx="4351663" cy="2782677"/>
          </a:xfrm>
          <a:prstGeom prst="rect">
            <a:avLst/>
          </a:prstGeom>
        </p:spPr>
      </p:pic>
      <p:pic>
        <p:nvPicPr>
          <p:cNvPr id="5" name="Рисунок 4">
            <a:extLst>
              <a:ext uri="{FF2B5EF4-FFF2-40B4-BE49-F238E27FC236}">
                <a16:creationId xmlns:a16="http://schemas.microsoft.com/office/drawing/2014/main" id="{7693A1B6-0355-4118-8A5F-064F56908B97}"/>
              </a:ext>
            </a:extLst>
          </p:cNvPr>
          <p:cNvPicPr>
            <a:picLocks noChangeAspect="1"/>
          </p:cNvPicPr>
          <p:nvPr/>
        </p:nvPicPr>
        <p:blipFill>
          <a:blip r:embed="rId4"/>
          <a:stretch>
            <a:fillRect/>
          </a:stretch>
        </p:blipFill>
        <p:spPr>
          <a:xfrm>
            <a:off x="7722824" y="0"/>
            <a:ext cx="4469175" cy="2782676"/>
          </a:xfrm>
          <a:prstGeom prst="rect">
            <a:avLst/>
          </a:prstGeom>
        </p:spPr>
      </p:pic>
      <p:pic>
        <p:nvPicPr>
          <p:cNvPr id="6" name="Рисунок 5">
            <a:extLst>
              <a:ext uri="{FF2B5EF4-FFF2-40B4-BE49-F238E27FC236}">
                <a16:creationId xmlns:a16="http://schemas.microsoft.com/office/drawing/2014/main" id="{A9D8A75A-ABC6-4F73-96FF-3C13A2F4CCE4}"/>
              </a:ext>
            </a:extLst>
          </p:cNvPr>
          <p:cNvPicPr>
            <a:picLocks noChangeAspect="1"/>
          </p:cNvPicPr>
          <p:nvPr/>
        </p:nvPicPr>
        <p:blipFill rotWithShape="1">
          <a:blip r:embed="rId5"/>
          <a:srcRect l="8101" r="11033"/>
          <a:stretch/>
        </p:blipFill>
        <p:spPr>
          <a:xfrm>
            <a:off x="4351663" y="0"/>
            <a:ext cx="3371161" cy="2782676"/>
          </a:xfrm>
          <a:prstGeom prst="rect">
            <a:avLst/>
          </a:prstGeom>
        </p:spPr>
      </p:pic>
      <p:pic>
        <p:nvPicPr>
          <p:cNvPr id="7" name="Рисунок 6">
            <a:extLst>
              <a:ext uri="{FF2B5EF4-FFF2-40B4-BE49-F238E27FC236}">
                <a16:creationId xmlns:a16="http://schemas.microsoft.com/office/drawing/2014/main" id="{BE302967-0664-46C7-BA15-7A2A1F3B22B3}"/>
              </a:ext>
            </a:extLst>
          </p:cNvPr>
          <p:cNvPicPr>
            <a:picLocks noChangeAspect="1"/>
          </p:cNvPicPr>
          <p:nvPr/>
        </p:nvPicPr>
        <p:blipFill rotWithShape="1">
          <a:blip r:embed="rId6"/>
          <a:srcRect l="12403" r="12570"/>
          <a:stretch/>
        </p:blipFill>
        <p:spPr>
          <a:xfrm>
            <a:off x="9010629" y="4029164"/>
            <a:ext cx="3181370" cy="2828836"/>
          </a:xfrm>
          <a:prstGeom prst="rect">
            <a:avLst/>
          </a:prstGeom>
        </p:spPr>
      </p:pic>
      <p:pic>
        <p:nvPicPr>
          <p:cNvPr id="8" name="Рисунок 7">
            <a:extLst>
              <a:ext uri="{FF2B5EF4-FFF2-40B4-BE49-F238E27FC236}">
                <a16:creationId xmlns:a16="http://schemas.microsoft.com/office/drawing/2014/main" id="{E034C30F-88AE-454B-B71A-50F2089433F6}"/>
              </a:ext>
            </a:extLst>
          </p:cNvPr>
          <p:cNvPicPr>
            <a:picLocks noChangeAspect="1"/>
          </p:cNvPicPr>
          <p:nvPr/>
        </p:nvPicPr>
        <p:blipFill>
          <a:blip r:embed="rId7"/>
          <a:stretch>
            <a:fillRect/>
          </a:stretch>
        </p:blipFill>
        <p:spPr>
          <a:xfrm>
            <a:off x="4768291" y="4029164"/>
            <a:ext cx="4244352" cy="2828836"/>
          </a:xfrm>
          <a:prstGeom prst="rect">
            <a:avLst/>
          </a:prstGeom>
        </p:spPr>
      </p:pic>
    </p:spTree>
    <p:extLst>
      <p:ext uri="{BB962C8B-B14F-4D97-AF65-F5344CB8AC3E}">
        <p14:creationId xmlns:p14="http://schemas.microsoft.com/office/powerpoint/2010/main" val="42178350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B53C35C7-EBED-4E4B-AA5D-26FC1101B687}"/>
              </a:ext>
            </a:extLst>
          </p:cNvPr>
          <p:cNvSpPr/>
          <p:nvPr/>
        </p:nvSpPr>
        <p:spPr>
          <a:xfrm>
            <a:off x="95481" y="58846"/>
            <a:ext cx="10139190" cy="6740307"/>
          </a:xfrm>
          <a:prstGeom prst="rect">
            <a:avLst/>
          </a:prstGeom>
        </p:spPr>
        <p:txBody>
          <a:bodyPr wrap="square">
            <a:spAutoFit/>
          </a:bodyPr>
          <a:lstStyle/>
          <a:p>
            <a:pPr indent="539750" algn="just"/>
            <a:r>
              <a:rPr lang="uz-Cyrl-UZ" dirty="0">
                <a:latin typeface="Times New Roman" panose="02020603050405020304" pitchFamily="18" charset="0"/>
                <a:cs typeface="Times New Roman" panose="02020603050405020304" pitchFamily="18" charset="0"/>
              </a:rPr>
              <a:t>Операцион стратегияси операцияларни такомиллаштиришнинг бошланғич нуқтасидир. Вақт ўтиши билан </a:t>
            </a:r>
            <a:r>
              <a:rPr lang="ru-RU" dirty="0">
                <a:latin typeface="Times New Roman" panose="02020603050405020304" pitchFamily="18" charset="0"/>
                <a:cs typeface="Times New Roman" panose="02020603050405020304" pitchFamily="18" charset="0"/>
              </a:rPr>
              <a:t>операция </a:t>
            </a:r>
            <a:r>
              <a:rPr lang="uz-Cyrl-UZ" dirty="0">
                <a:latin typeface="Times New Roman" panose="02020603050405020304" pitchFamily="18" charset="0"/>
                <a:cs typeface="Times New Roman" panose="02020603050405020304" pitchFamily="18" charset="0"/>
              </a:rPr>
              <a:t>қайси йўналишда ўзгаришини белгилайди. Бу </a:t>
            </a:r>
            <a:r>
              <a:rPr lang="ru-RU" dirty="0">
                <a:latin typeface="Times New Roman" panose="02020603050405020304" pitchFamily="18" charset="0"/>
                <a:cs typeface="Times New Roman" panose="02020603050405020304" pitchFamily="18" charset="0"/>
              </a:rPr>
              <a:t>бизнес </a:t>
            </a:r>
            <a:r>
              <a:rPr lang="uz-Cyrl-UZ" dirty="0">
                <a:latin typeface="Times New Roman" panose="02020603050405020304" pitchFamily="18" charset="0"/>
                <a:cs typeface="Times New Roman" panose="02020603050405020304" pitchFamily="18" charset="0"/>
              </a:rPr>
              <a:t>операцияларни яхши томонга ўзгартиришни хоҳлаши аниқ. Бироқ, агар операцион стратегия яхшиланиш қандай содир бўлиши ҳақида баъзи бир фикр бермаса, у ўзининг асосий мақсадини амалга оширмайди. Операциялар стратегиясини </a:t>
            </a:r>
            <a:r>
              <a:rPr lang="ru-RU" dirty="0">
                <a:latin typeface="Times New Roman" panose="02020603050405020304" pitchFamily="18" charset="0"/>
                <a:cs typeface="Times New Roman" panose="02020603050405020304" pitchFamily="18" charset="0"/>
              </a:rPr>
              <a:t>ишлаб </a:t>
            </a:r>
            <a:r>
              <a:rPr lang="uz-Cyrl-UZ" dirty="0">
                <a:latin typeface="Times New Roman" panose="02020603050405020304" pitchFamily="18" charset="0"/>
                <a:cs typeface="Times New Roman" panose="02020603050405020304" pitchFamily="18" charset="0"/>
              </a:rPr>
              <a:t>чиқиш жараёнини кўриб чиқиш айнан шу ўринда бошланади. У операциялар стратегияси қандай бўлиши ва уни қандай амалга ошириш кераклигини аниқлаш учун қўлланиладиган усул билан боғлиқ. Бунга амалда эришиш мураккаб ва қийин нарса. Гарчи ҳар қандай оддий босқичма-босқич “бажариш” стратегиясининг оддий модели муқаррар равишда чалкаш ҳақиқатни соддалаштириш бўлса-да, биз “жараён” нинг баъзи элементларини тасвирлаш учун тўрт босқичли моделдан фойдаланамиз</a:t>
            </a:r>
            <a:r>
              <a:rPr lang="ru-RU" dirty="0">
                <a:latin typeface="Times New Roman" panose="02020603050405020304" pitchFamily="18" charset="0"/>
                <a:cs typeface="Times New Roman" panose="02020603050405020304" pitchFamily="18" charset="0"/>
              </a:rPr>
              <a:t>. Ушбу босқич модели расмда</a:t>
            </a:r>
            <a:r>
              <a:rPr lang="uz-Latn-UZ"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кўрсатилган </a:t>
            </a:r>
            <a:r>
              <a:rPr lang="uz-Cyrl-UZ" dirty="0">
                <a:latin typeface="Times New Roman" panose="02020603050405020304" pitchFamily="18" charset="0"/>
                <a:cs typeface="Times New Roman" panose="02020603050405020304" pitchFamily="18" charset="0"/>
              </a:rPr>
              <a:t>ва операциялар стратегияси жараёнини шакллантириш, амалга ошириш</a:t>
            </a:r>
            <a:r>
              <a:rPr lang="ru-RU" dirty="0">
                <a:latin typeface="Times New Roman" panose="02020603050405020304" pitchFamily="18" charset="0"/>
                <a:cs typeface="Times New Roman" panose="02020603050405020304" pitchFamily="18" charset="0"/>
              </a:rPr>
              <a:t>, мониторинг </a:t>
            </a:r>
            <a:r>
              <a:rPr lang="uz-Cyrl-UZ" dirty="0">
                <a:latin typeface="Times New Roman" panose="02020603050405020304" pitchFamily="18" charset="0"/>
                <a:cs typeface="Times New Roman" panose="02020603050405020304" pitchFamily="18" charset="0"/>
              </a:rPr>
              <a:t>қилиш ва назорат қилишга ажратади</a:t>
            </a:r>
            <a:r>
              <a:rPr lang="uz-Latn-UZ"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Тўрт </a:t>
            </a:r>
            <a:r>
              <a:rPr lang="uz-Cyrl-UZ" dirty="0">
                <a:latin typeface="Times New Roman" panose="02020603050405020304" pitchFamily="18" charset="0"/>
                <a:cs typeface="Times New Roman" panose="02020603050405020304" pitchFamily="18" charset="0"/>
              </a:rPr>
              <a:t>босқич цикл сифатида кўрсатилган, чунки стратегиялар уларни амалга оширишга уриниш натижасида олинган тажрибага қараб қайта кўриб чиқилиши мумкин</a:t>
            </a:r>
            <a:r>
              <a:rPr lang="ru-RU" dirty="0">
                <a:latin typeface="Times New Roman" panose="02020603050405020304" pitchFamily="18" charset="0"/>
                <a:cs typeface="Times New Roman" panose="02020603050405020304" pitchFamily="18" charset="0"/>
              </a:rPr>
              <a:t>.</a:t>
            </a:r>
          </a:p>
          <a:p>
            <a:pPr indent="539750" algn="just"/>
            <a:r>
              <a:rPr lang="uz-Cyrl-UZ" b="1" dirty="0">
                <a:latin typeface="Times New Roman" panose="02020603050405020304" pitchFamily="18" charset="0"/>
                <a:cs typeface="Times New Roman" panose="02020603050405020304" pitchFamily="18" charset="0"/>
              </a:rPr>
              <a:t>Операцион стратегиясини шакллантириш</a:t>
            </a:r>
            <a:r>
              <a:rPr lang="uz-Cyrl-UZ" dirty="0">
                <a:latin typeface="Times New Roman" panose="02020603050405020304" pitchFamily="18" charset="0"/>
                <a:cs typeface="Times New Roman" panose="02020603050405020304" pitchFamily="18" charset="0"/>
              </a:rPr>
              <a:t>.</a:t>
            </a:r>
          </a:p>
          <a:p>
            <a:pPr indent="539750" algn="just"/>
            <a:r>
              <a:rPr lang="uz-Cyrl-UZ" b="1" dirty="0">
                <a:latin typeface="Times New Roman" panose="02020603050405020304" pitchFamily="18" charset="0"/>
                <a:cs typeface="Times New Roman" panose="02020603050405020304" pitchFamily="18" charset="0"/>
              </a:rPr>
              <a:t>Операцион стратегияни шакллантириш</a:t>
            </a:r>
            <a:r>
              <a:rPr lang="uz-Cyrl-UZ" dirty="0">
                <a:latin typeface="Times New Roman" panose="02020603050405020304" pitchFamily="18" charset="0"/>
                <a:cs typeface="Times New Roman" panose="02020603050405020304" pitchFamily="18" charset="0"/>
              </a:rPr>
              <a:t> - бу стратегияни ташкил этувчи турли мақсадлар ва қарорларни, улар ўртасидаги алоқаларни аниқлаштириш жараёни. Кундалик операцияларни бошқаришдан фарқли ўлароқ, операцион стратегияни шакллантириш фақат тасодифий фаолият бўлиши мумкин. Баъзи фирмалар мунтазам (масалан, йиллик) режалаштириш циклига эга бўлади ва операцион стратегияни кўриб чиқиш бунинг бир қисмини ташкил қилиши мумкин. Бироқ, ҳар бир йиллик циклда киритилган ҳар қандай ўзгаришлар чегараланган бўлиши мумкин. Бошқача қилиб айтганда, мутлақо янги операцион стратегияни шакллантиришнинг “тўлиқ” жараёни нисбатан кам учрайдиган ҳодиса бўлади. Операцион стратегияларни шакллантириш учун ишлатиладиган ёки ишлатилиши мумкин бўлган кўплаб “формациялаш жараёнлари” мавжуд. Аксарият консалтинг компаниялари, шунингдек, бир нечта академиклар ўзларининг асосларини ишлаб чиқдилар</a:t>
            </a:r>
            <a:r>
              <a:rPr lang="ru-RU" dirty="0">
                <a:latin typeface="Times New Roman" panose="02020603050405020304" pitchFamily="18" charset="0"/>
                <a:cs typeface="Times New Roman" panose="02020603050405020304" pitchFamily="18" charset="0"/>
              </a:rPr>
              <a:t>.</a:t>
            </a:r>
            <a:endParaRPr lang="uz-Latn-UZ" dirty="0">
              <a:latin typeface="Times New Roman" panose="02020603050405020304" pitchFamily="18" charset="0"/>
              <a:cs typeface="Times New Roman" panose="02020603050405020304" pitchFamily="18" charset="0"/>
            </a:endParaRPr>
          </a:p>
        </p:txBody>
      </p:sp>
      <p:pic>
        <p:nvPicPr>
          <p:cNvPr id="3" name="Рисунок 2">
            <a:extLst>
              <a:ext uri="{FF2B5EF4-FFF2-40B4-BE49-F238E27FC236}">
                <a16:creationId xmlns:a16="http://schemas.microsoft.com/office/drawing/2014/main" id="{FB8263C7-D509-4AED-88CD-8958BA5A8B19}"/>
              </a:ext>
            </a:extLst>
          </p:cNvPr>
          <p:cNvPicPr>
            <a:picLocks noChangeAspect="1"/>
          </p:cNvPicPr>
          <p:nvPr/>
        </p:nvPicPr>
        <p:blipFill>
          <a:blip r:embed="rId2"/>
          <a:stretch>
            <a:fillRect/>
          </a:stretch>
        </p:blipFill>
        <p:spPr>
          <a:xfrm>
            <a:off x="10188819" y="0"/>
            <a:ext cx="2003181" cy="1421176"/>
          </a:xfrm>
          <a:prstGeom prst="rect">
            <a:avLst/>
          </a:prstGeom>
        </p:spPr>
      </p:pic>
      <p:pic>
        <p:nvPicPr>
          <p:cNvPr id="4" name="Рисунок 3">
            <a:extLst>
              <a:ext uri="{FF2B5EF4-FFF2-40B4-BE49-F238E27FC236}">
                <a16:creationId xmlns:a16="http://schemas.microsoft.com/office/drawing/2014/main" id="{E7494DC1-4053-4611-ABDF-BBBCBC42F72E}"/>
              </a:ext>
            </a:extLst>
          </p:cNvPr>
          <p:cNvPicPr>
            <a:picLocks noChangeAspect="1"/>
          </p:cNvPicPr>
          <p:nvPr/>
        </p:nvPicPr>
        <p:blipFill>
          <a:blip r:embed="rId3"/>
          <a:stretch>
            <a:fillRect/>
          </a:stretch>
        </p:blipFill>
        <p:spPr>
          <a:xfrm>
            <a:off x="10234670" y="1421176"/>
            <a:ext cx="1957329" cy="1348382"/>
          </a:xfrm>
          <a:prstGeom prst="rect">
            <a:avLst/>
          </a:prstGeom>
        </p:spPr>
      </p:pic>
      <p:pic>
        <p:nvPicPr>
          <p:cNvPr id="5" name="Рисунок 4">
            <a:extLst>
              <a:ext uri="{FF2B5EF4-FFF2-40B4-BE49-F238E27FC236}">
                <a16:creationId xmlns:a16="http://schemas.microsoft.com/office/drawing/2014/main" id="{8E1B6B2A-8A2F-4EA9-8404-E3B3314B2895}"/>
              </a:ext>
            </a:extLst>
          </p:cNvPr>
          <p:cNvPicPr>
            <a:picLocks noChangeAspect="1"/>
          </p:cNvPicPr>
          <p:nvPr/>
        </p:nvPicPr>
        <p:blipFill>
          <a:blip r:embed="rId4"/>
          <a:stretch>
            <a:fillRect/>
          </a:stretch>
        </p:blipFill>
        <p:spPr>
          <a:xfrm>
            <a:off x="10234671" y="3971918"/>
            <a:ext cx="1957329" cy="1425958"/>
          </a:xfrm>
          <a:prstGeom prst="rect">
            <a:avLst/>
          </a:prstGeom>
        </p:spPr>
      </p:pic>
      <p:pic>
        <p:nvPicPr>
          <p:cNvPr id="6" name="Рисунок 5">
            <a:extLst>
              <a:ext uri="{FF2B5EF4-FFF2-40B4-BE49-F238E27FC236}">
                <a16:creationId xmlns:a16="http://schemas.microsoft.com/office/drawing/2014/main" id="{3DD690AB-9DBD-4300-8555-D0322710A96D}"/>
              </a:ext>
            </a:extLst>
          </p:cNvPr>
          <p:cNvPicPr>
            <a:picLocks noChangeAspect="1"/>
          </p:cNvPicPr>
          <p:nvPr/>
        </p:nvPicPr>
        <p:blipFill>
          <a:blip r:embed="rId5"/>
          <a:stretch>
            <a:fillRect/>
          </a:stretch>
        </p:blipFill>
        <p:spPr>
          <a:xfrm>
            <a:off x="10225876" y="5397875"/>
            <a:ext cx="1963192" cy="1460124"/>
          </a:xfrm>
          <a:prstGeom prst="rect">
            <a:avLst/>
          </a:prstGeom>
        </p:spPr>
      </p:pic>
      <p:pic>
        <p:nvPicPr>
          <p:cNvPr id="7" name="Рисунок 6">
            <a:extLst>
              <a:ext uri="{FF2B5EF4-FFF2-40B4-BE49-F238E27FC236}">
                <a16:creationId xmlns:a16="http://schemas.microsoft.com/office/drawing/2014/main" id="{6B2C5025-20AF-4AD5-82FA-6F7B0527855A}"/>
              </a:ext>
            </a:extLst>
          </p:cNvPr>
          <p:cNvPicPr>
            <a:picLocks noChangeAspect="1"/>
          </p:cNvPicPr>
          <p:nvPr/>
        </p:nvPicPr>
        <p:blipFill>
          <a:blip r:embed="rId6"/>
          <a:stretch>
            <a:fillRect/>
          </a:stretch>
        </p:blipFill>
        <p:spPr>
          <a:xfrm>
            <a:off x="10239890" y="2769558"/>
            <a:ext cx="1952110" cy="1202359"/>
          </a:xfrm>
          <a:prstGeom prst="rect">
            <a:avLst/>
          </a:prstGeom>
        </p:spPr>
      </p:pic>
    </p:spTree>
    <p:extLst>
      <p:ext uri="{BB962C8B-B14F-4D97-AF65-F5344CB8AC3E}">
        <p14:creationId xmlns:p14="http://schemas.microsoft.com/office/powerpoint/2010/main" val="38764371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3A7792E3-443F-41A0-9485-5EDBA1FDCBBF}"/>
              </a:ext>
            </a:extLst>
          </p:cNvPr>
          <p:cNvSpPr/>
          <p:nvPr/>
        </p:nvSpPr>
        <p:spPr>
          <a:xfrm>
            <a:off x="596257" y="346898"/>
            <a:ext cx="11509241" cy="523220"/>
          </a:xfrm>
          <a:prstGeom prst="rect">
            <a:avLst/>
          </a:prstGeom>
        </p:spPr>
        <p:txBody>
          <a:bodyPr wrap="none">
            <a:spAutoFit/>
          </a:bodyPr>
          <a:lstStyle/>
          <a:p>
            <a:r>
              <a:rPr lang="uz-Latn-UZ" sz="2800" b="1" dirty="0">
                <a:latin typeface="Times New Roman" panose="02020603050405020304" pitchFamily="18" charset="0"/>
                <a:cs typeface="Times New Roman" panose="02020603050405020304" pitchFamily="18" charset="0"/>
              </a:rPr>
              <a:t>ОПЕРАЦИОН СТРАТЕГИЯСИ ЖАРАЁНИНИНГ БОСҚИЧЛАРИ</a:t>
            </a:r>
            <a:r>
              <a:rPr lang="en-US" sz="2800" b="1" dirty="0">
                <a:latin typeface="Times New Roman" panose="02020603050405020304" pitchFamily="18" charset="0"/>
                <a:cs typeface="Times New Roman" panose="02020603050405020304" pitchFamily="18" charset="0"/>
              </a:rPr>
              <a:t> [1]</a:t>
            </a:r>
            <a:endParaRPr lang="uz-Latn-UZ" sz="2800" b="1" dirty="0">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0097147C-9C03-4274-8D5D-3A153BF5E4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6435" y="1292129"/>
            <a:ext cx="11499130" cy="4273741"/>
          </a:xfrm>
          <a:prstGeom prst="rect">
            <a:avLst/>
          </a:prstGeom>
        </p:spPr>
      </p:pic>
    </p:spTree>
    <p:extLst>
      <p:ext uri="{BB962C8B-B14F-4D97-AF65-F5344CB8AC3E}">
        <p14:creationId xmlns:p14="http://schemas.microsoft.com/office/powerpoint/2010/main" val="35089988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0A4BC0BC-E9B4-455E-AA2F-B5876F32C9DF}"/>
              </a:ext>
            </a:extLst>
          </p:cNvPr>
          <p:cNvSpPr/>
          <p:nvPr/>
        </p:nvSpPr>
        <p:spPr>
          <a:xfrm>
            <a:off x="2849697" y="71527"/>
            <a:ext cx="9342303" cy="4524315"/>
          </a:xfrm>
          <a:prstGeom prst="rect">
            <a:avLst/>
          </a:prstGeom>
        </p:spPr>
        <p:txBody>
          <a:bodyPr wrap="square">
            <a:spAutoFit/>
          </a:bodyPr>
          <a:lstStyle/>
          <a:p>
            <a:pPr indent="539750" algn="just"/>
            <a:r>
              <a:rPr lang="uz-Latn-UZ" b="1" dirty="0">
                <a:latin typeface="Times New Roman" panose="02020603050405020304" pitchFamily="18" charset="0"/>
                <a:cs typeface="Times New Roman" panose="02020603050405020304" pitchFamily="18" charset="0"/>
              </a:rPr>
              <a:t>Операцион стратегияни амалга ошириш </a:t>
            </a:r>
            <a:r>
              <a:rPr lang="uz-Latn-UZ" dirty="0">
                <a:latin typeface="Times New Roman" panose="02020603050405020304" pitchFamily="18" charset="0"/>
                <a:cs typeface="Times New Roman" panose="02020603050405020304" pitchFamily="18" charset="0"/>
              </a:rPr>
              <a:t>- бу стратегияларни ишга тушириш ёки амалга ошириш усули. Бу мўлжалланган стратегияларга ҳақиқатда эришилганлигига ишонч ҳосил қилишга ҳаракат қилишни англатади. Бу жуда муҳим, чунки стратегиянинг интеллектуал ва таҳлилий асослари қанчалик мураккаб бўлмасин, у амалга оширилгунга қадар фақат ҳужжат бўлиб қолади. Аммо ҳар қандай стратегияни амалга ошириш усули кўп жиҳатдан ушбу стратегияда назарда тутилган ўзгаришларнинг ўзига хос хусусиятига ва уни амалга ошириш жараёнида қўлланиладиган ташкилий ва экологик шароитларга боғлиқ бўлади. Бироқ, стратегия амалиётчилари одатда муваффақиятли амалга оширишда муҳим бўлган учта асосий масалага ишора қиладилар.</a:t>
            </a:r>
            <a:endParaRPr lang="uz-Cyrl-UZ" dirty="0">
              <a:latin typeface="Times New Roman" panose="02020603050405020304" pitchFamily="18" charset="0"/>
              <a:cs typeface="Times New Roman" panose="02020603050405020304" pitchFamily="18" charset="0"/>
            </a:endParaRPr>
          </a:p>
          <a:p>
            <a:pPr indent="539750" algn="just"/>
            <a:r>
              <a:rPr lang="uz-Cyrl-UZ" b="1" dirty="0">
                <a:latin typeface="Times New Roman" panose="02020603050405020304" pitchFamily="18" charset="0"/>
                <a:cs typeface="Times New Roman" panose="02020603050405020304" pitchFamily="18" charset="0"/>
              </a:rPr>
              <a:t>Стратегик қарорларнинг аниқлиги </a:t>
            </a:r>
            <a:r>
              <a:rPr lang="uz-Cyrl-UZ" dirty="0">
                <a:latin typeface="Times New Roman" panose="02020603050405020304" pitchFamily="18" charset="0"/>
                <a:cs typeface="Times New Roman" panose="02020603050405020304" pitchFamily="18" charset="0"/>
              </a:rPr>
              <a:t>- операция стратегиясини шакллантириш босқичи ва амалга ошириш босқичи ўртасида кучли боғлиқлик мавжуд. Формуляция босқичининг ҳал қилувчи атрибути аниқликдир. Агар стратегия ноаниқ бўлса, стратегик ниятни аниқ ҳаракатларга айлантириш қийин. Бироқ, аниқлик билан, стратегия ортидаги мақсадни, мақсадни амалга ошириш учун ишлаб чиқилиши керак бўлган бир нечта муҳим масалаларни, лойиҳаларни бошқариш ва ресурслар билан таъминлаш усулларини, ҳар бир вазифа учун ким масъул бўлишини аниқлаш осонроқ бўлиши керак.</a:t>
            </a:r>
          </a:p>
        </p:txBody>
      </p:sp>
      <p:sp>
        <p:nvSpPr>
          <p:cNvPr id="5" name="Прямоугольник 4">
            <a:extLst>
              <a:ext uri="{FF2B5EF4-FFF2-40B4-BE49-F238E27FC236}">
                <a16:creationId xmlns:a16="http://schemas.microsoft.com/office/drawing/2014/main" id="{4C32A414-AC9D-4309-BD8B-CCFD1FD6E2C7}"/>
              </a:ext>
            </a:extLst>
          </p:cNvPr>
          <p:cNvSpPr/>
          <p:nvPr/>
        </p:nvSpPr>
        <p:spPr>
          <a:xfrm>
            <a:off x="0" y="4524315"/>
            <a:ext cx="9849080" cy="2308324"/>
          </a:xfrm>
          <a:prstGeom prst="rect">
            <a:avLst/>
          </a:prstGeom>
        </p:spPr>
        <p:txBody>
          <a:bodyPr wrap="square">
            <a:spAutoFit/>
          </a:bodyPr>
          <a:lstStyle/>
          <a:p>
            <a:pPr indent="539750" algn="just"/>
            <a:r>
              <a:rPr lang="uz-Cyrl-UZ" b="1" dirty="0">
                <a:latin typeface="Times New Roman" panose="02020603050405020304" pitchFamily="18" charset="0"/>
                <a:cs typeface="Times New Roman" panose="02020603050405020304" pitchFamily="18" charset="0"/>
              </a:rPr>
              <a:t>Мотивацион этакчилик </a:t>
            </a:r>
            <a:r>
              <a:rPr lang="uz-Cyrl-UZ" dirty="0">
                <a:latin typeface="Times New Roman" panose="02020603050405020304" pitchFamily="18" charset="0"/>
                <a:cs typeface="Times New Roman" panose="02020603050405020304" pitchFamily="18" charset="0"/>
              </a:rPr>
              <a:t>- рағбатлантирувчи, рағбатлантирадиган ва қўллаб-қувватловчи этакчилик амалга оширишнинг мураккаблигини ҳал қилишда катта афзалликдир. Раҳбарлик стратегик интилишларга маъно ва маъно келтириш, амалга ошириш даврида мақсад туйғусини сақлаб қолиш ва керак бўлганда, тажрибани ҳисобга олган ҳолда амалга ошириш режасини ўзгартириш учун керак.</a:t>
            </a:r>
          </a:p>
          <a:p>
            <a:pPr indent="539750" algn="just"/>
            <a:r>
              <a:rPr lang="uz-Cyrl-UZ" b="1" dirty="0">
                <a:latin typeface="Times New Roman" panose="02020603050405020304" pitchFamily="18" charset="0"/>
                <a:cs typeface="Times New Roman" panose="02020603050405020304" pitchFamily="18" charset="0"/>
              </a:rPr>
              <a:t>Лойиҳани бошқариш </a:t>
            </a:r>
            <a:r>
              <a:rPr lang="uz-Cyrl-UZ" dirty="0">
                <a:latin typeface="Times New Roman" panose="02020603050405020304" pitchFamily="18" charset="0"/>
                <a:cs typeface="Times New Roman" panose="02020603050405020304" pitchFamily="18" charset="0"/>
              </a:rPr>
              <a:t>- амалга ошириш мураккаб режани нисбатан аниқ тадбирлар тўпламига ажратишни англатади. Яхшиямки, буни қандай қилиш кераклиги ҳақида яхши тушунилган ғоялар тўплами мавжуд. У “лойиҳаларни бошқариш” деб аталади.</a:t>
            </a:r>
          </a:p>
        </p:txBody>
      </p:sp>
      <p:pic>
        <p:nvPicPr>
          <p:cNvPr id="6" name="Рисунок 5">
            <a:extLst>
              <a:ext uri="{FF2B5EF4-FFF2-40B4-BE49-F238E27FC236}">
                <a16:creationId xmlns:a16="http://schemas.microsoft.com/office/drawing/2014/main" id="{234CC55C-A7DB-4E1C-B9E0-57416F28D49C}"/>
              </a:ext>
            </a:extLst>
          </p:cNvPr>
          <p:cNvPicPr>
            <a:picLocks noChangeAspect="1"/>
          </p:cNvPicPr>
          <p:nvPr/>
        </p:nvPicPr>
        <p:blipFill>
          <a:blip r:embed="rId2"/>
          <a:stretch>
            <a:fillRect/>
          </a:stretch>
        </p:blipFill>
        <p:spPr>
          <a:xfrm>
            <a:off x="0" y="0"/>
            <a:ext cx="2828011" cy="1538306"/>
          </a:xfrm>
          <a:prstGeom prst="rect">
            <a:avLst/>
          </a:prstGeom>
        </p:spPr>
      </p:pic>
      <p:pic>
        <p:nvPicPr>
          <p:cNvPr id="7" name="Рисунок 6">
            <a:extLst>
              <a:ext uri="{FF2B5EF4-FFF2-40B4-BE49-F238E27FC236}">
                <a16:creationId xmlns:a16="http://schemas.microsoft.com/office/drawing/2014/main" id="{39287501-6739-4899-9B72-F150F0664D2B}"/>
              </a:ext>
            </a:extLst>
          </p:cNvPr>
          <p:cNvPicPr>
            <a:picLocks noChangeAspect="1"/>
          </p:cNvPicPr>
          <p:nvPr/>
        </p:nvPicPr>
        <p:blipFill>
          <a:blip r:embed="rId3"/>
          <a:stretch>
            <a:fillRect/>
          </a:stretch>
        </p:blipFill>
        <p:spPr>
          <a:xfrm>
            <a:off x="-1" y="1538306"/>
            <a:ext cx="2828011" cy="1590756"/>
          </a:xfrm>
          <a:prstGeom prst="rect">
            <a:avLst/>
          </a:prstGeom>
        </p:spPr>
      </p:pic>
      <p:pic>
        <p:nvPicPr>
          <p:cNvPr id="8" name="Рисунок 7">
            <a:extLst>
              <a:ext uri="{FF2B5EF4-FFF2-40B4-BE49-F238E27FC236}">
                <a16:creationId xmlns:a16="http://schemas.microsoft.com/office/drawing/2014/main" id="{8786036A-FED7-4CA5-B964-95BB26978C5A}"/>
              </a:ext>
            </a:extLst>
          </p:cNvPr>
          <p:cNvPicPr>
            <a:picLocks noChangeAspect="1"/>
          </p:cNvPicPr>
          <p:nvPr/>
        </p:nvPicPr>
        <p:blipFill>
          <a:blip r:embed="rId4"/>
          <a:stretch>
            <a:fillRect/>
          </a:stretch>
        </p:blipFill>
        <p:spPr>
          <a:xfrm>
            <a:off x="0" y="3122812"/>
            <a:ext cx="2828010" cy="1438882"/>
          </a:xfrm>
          <a:prstGeom prst="rect">
            <a:avLst/>
          </a:prstGeom>
        </p:spPr>
      </p:pic>
    </p:spTree>
    <p:extLst>
      <p:ext uri="{BB962C8B-B14F-4D97-AF65-F5344CB8AC3E}">
        <p14:creationId xmlns:p14="http://schemas.microsoft.com/office/powerpoint/2010/main" val="25780944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04D8673-5D52-4ED1-9037-0FB3A0B27F44}"/>
              </a:ext>
            </a:extLst>
          </p:cNvPr>
          <p:cNvSpPr/>
          <p:nvPr/>
        </p:nvSpPr>
        <p:spPr>
          <a:xfrm>
            <a:off x="3194892" y="32105"/>
            <a:ext cx="8866741" cy="3139321"/>
          </a:xfrm>
          <a:prstGeom prst="rect">
            <a:avLst/>
          </a:prstGeom>
        </p:spPr>
        <p:txBody>
          <a:bodyPr wrap="square">
            <a:spAutoFit/>
          </a:bodyPr>
          <a:lstStyle/>
          <a:p>
            <a:pPr indent="539750" algn="just"/>
            <a:r>
              <a:rPr lang="uz-Latn-UZ" b="1" dirty="0">
                <a:latin typeface="Times New Roman" panose="02020603050405020304" pitchFamily="18" charset="0"/>
                <a:cs typeface="Times New Roman" panose="02020603050405020304" pitchFamily="18" charset="0"/>
              </a:rPr>
              <a:t>Операцион стратегияси мониторинги</a:t>
            </a:r>
          </a:p>
          <a:p>
            <a:pPr indent="539750" algn="just"/>
            <a:r>
              <a:rPr lang="uz-Latn-UZ" dirty="0">
                <a:latin typeface="Times New Roman" panose="02020603050405020304" pitchFamily="18" charset="0"/>
                <a:cs typeface="Times New Roman" panose="02020603050405020304" pitchFamily="18" charset="0"/>
              </a:rPr>
              <a:t>Айниқса, стратегик ўзгаришлар пайтида бўлгани каби, нарсалар тез ўзгариб бораётган пайтларда, ташкилотлар кўпинча ўзгаришлар режалаштирилганидек давом этаётганига ишонч ҳосил қилиш учун давом этаётган иш фаолиятини кузатишни хоҳлашади. Мониторинг маълумотларни диагностика қилиш ва операциялар стратегиясини амалга оширишда тегишли ўзгаришларни бошлаш орқали дастлабки кўрсаткичларни (ёки баъзилар буни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огоҳлантириш қўнғироғи</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деб атайди) тақдим этиши керак. Амалга ошириш режасини тузгандан сўнг, режалаштирилган тадбирлар ҳақиқатан ҳам амалга ошишини таъминлаш учун унинг ҳар бир қисмини кузатиб бориш керак. Бўлиши керак бўлган ҳар қандай оғиш (яъни унинг режалари) операцияга қандайдир аралашув орқали тузатилиши мумкин.</a:t>
            </a:r>
            <a:endParaRPr lang="uz-Cyrl-UZ"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9BCBEEF2-5E4E-44B7-8FC1-9443EB6F84DF}"/>
              </a:ext>
            </a:extLst>
          </p:cNvPr>
          <p:cNvSpPr/>
          <p:nvPr/>
        </p:nvSpPr>
        <p:spPr>
          <a:xfrm>
            <a:off x="130368" y="3119096"/>
            <a:ext cx="8650076" cy="3693319"/>
          </a:xfrm>
          <a:prstGeom prst="rect">
            <a:avLst/>
          </a:prstGeom>
        </p:spPr>
        <p:txBody>
          <a:bodyPr wrap="square">
            <a:spAutoFit/>
          </a:bodyPr>
          <a:lstStyle/>
          <a:p>
            <a:pPr indent="539750" algn="just"/>
            <a:r>
              <a:rPr lang="uz-Cyrl-UZ" b="1" dirty="0">
                <a:latin typeface="Times New Roman" panose="02020603050405020304" pitchFamily="18" charset="0"/>
                <a:cs typeface="Times New Roman" panose="02020603050405020304" pitchFamily="18" charset="0"/>
              </a:rPr>
              <a:t>Операцион стратегиясини назорат қилиш</a:t>
            </a:r>
          </a:p>
          <a:p>
            <a:pPr indent="539750" algn="just"/>
            <a:r>
              <a:rPr lang="uz-Cyrl-UZ" dirty="0">
                <a:latin typeface="Times New Roman" panose="02020603050405020304" pitchFamily="18" charset="0"/>
                <a:cs typeface="Times New Roman" panose="02020603050405020304" pitchFamily="18" charset="0"/>
              </a:rPr>
              <a:t>Стратегик назорат амалга ошириш мониторинги натижаларини баҳолашни ўз ичига олади. Фаолиятлар, режалар ва натижалар, агар керак бўлса, келажакдаги ҳаракатларни тузатиш ниятида баҳоланади. Қайсидир маънода, бошқарувнинг ушбу стратегик кўриниши унинг оператив ишлашига ўхшайди, аммо фарқлар мавжуд. Стратегик даражада назорат қилиш қийин бўлиши мумкин, чунки стратегик мақсадлар ҳар доим ҳам аниқ ва бир маъноли эмас. Ҳар қандай тажрибали менежердан сўранг ва улар стратегик қарорнинг ҳар бир жиҳатини батафсил баён қилиш ҳар доим ҳам мумкин эмаслигини тан олишади. Кўпгина стратегиялар бунинг учун жуда мураккаб. Шундай қилиб, олдиндан белгиланган режага догматик тарзда амал қилишдан кўра, вазият ўзгарганда мослашиш яхшироқдир. Ва атроф-муҳит қанчалик ноаниқ бўлса, операция стратегик мослашувчанликнинг ушбу шаклини таъкидлаши ва воқеалардан сабоқ олиш қобилиятини ривожлантириши керак.</a:t>
            </a:r>
          </a:p>
        </p:txBody>
      </p:sp>
      <p:pic>
        <p:nvPicPr>
          <p:cNvPr id="7" name="Рисунок 6">
            <a:extLst>
              <a:ext uri="{FF2B5EF4-FFF2-40B4-BE49-F238E27FC236}">
                <a16:creationId xmlns:a16="http://schemas.microsoft.com/office/drawing/2014/main" id="{2F0BE687-DB87-45BA-868D-D5FA63EFB840}"/>
              </a:ext>
            </a:extLst>
          </p:cNvPr>
          <p:cNvPicPr>
            <a:picLocks noChangeAspect="1"/>
          </p:cNvPicPr>
          <p:nvPr/>
        </p:nvPicPr>
        <p:blipFill>
          <a:blip r:embed="rId2"/>
          <a:stretch>
            <a:fillRect/>
          </a:stretch>
        </p:blipFill>
        <p:spPr>
          <a:xfrm>
            <a:off x="97317" y="0"/>
            <a:ext cx="3018622" cy="3018622"/>
          </a:xfrm>
          <a:prstGeom prst="rect">
            <a:avLst/>
          </a:prstGeom>
        </p:spPr>
      </p:pic>
      <p:pic>
        <p:nvPicPr>
          <p:cNvPr id="8" name="Рисунок 7">
            <a:extLst>
              <a:ext uri="{FF2B5EF4-FFF2-40B4-BE49-F238E27FC236}">
                <a16:creationId xmlns:a16="http://schemas.microsoft.com/office/drawing/2014/main" id="{AE8DCED0-B97E-4EAB-B6B0-7E703C3E32EA}"/>
              </a:ext>
            </a:extLst>
          </p:cNvPr>
          <p:cNvPicPr>
            <a:picLocks noChangeAspect="1"/>
          </p:cNvPicPr>
          <p:nvPr/>
        </p:nvPicPr>
        <p:blipFill>
          <a:blip r:embed="rId3"/>
          <a:stretch>
            <a:fillRect/>
          </a:stretch>
        </p:blipFill>
        <p:spPr>
          <a:xfrm>
            <a:off x="8815638" y="3170105"/>
            <a:ext cx="3376361" cy="1787485"/>
          </a:xfrm>
          <a:prstGeom prst="rect">
            <a:avLst/>
          </a:prstGeom>
        </p:spPr>
      </p:pic>
    </p:spTree>
    <p:extLst>
      <p:ext uri="{BB962C8B-B14F-4D97-AF65-F5344CB8AC3E}">
        <p14:creationId xmlns:p14="http://schemas.microsoft.com/office/powerpoint/2010/main" val="36179322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5A7ADFA-4111-4717-856D-5C940D8AEFC6}"/>
              </a:ext>
            </a:extLst>
          </p:cNvPr>
          <p:cNvSpPr/>
          <p:nvPr/>
        </p:nvSpPr>
        <p:spPr>
          <a:xfrm>
            <a:off x="0" y="2681317"/>
            <a:ext cx="12192000" cy="1200329"/>
          </a:xfrm>
          <a:prstGeom prst="rect">
            <a:avLst/>
          </a:prstGeom>
        </p:spPr>
        <p:txBody>
          <a:bodyPr wrap="square">
            <a:spAutoFit/>
          </a:bodyPr>
          <a:lstStyle/>
          <a:p>
            <a:pPr algn="ctr"/>
            <a:r>
              <a:rPr lang="uz-Cyrl-UZ" sz="3600" b="1" dirty="0">
                <a:solidFill>
                  <a:schemeClr val="accent1">
                    <a:lumMod val="50000"/>
                  </a:schemeClr>
                </a:solidFill>
                <a:latin typeface="Times New Roman" panose="02020603050405020304" pitchFamily="18" charset="0"/>
                <a:cs typeface="Times New Roman" panose="02020603050405020304" pitchFamily="18" charset="0"/>
              </a:rPr>
              <a:t>НИМА УЧУН ҲАР ҚАНДАЙ ТАШКИЛОТДА ОПЕРАЦИЯЛАР САМАРАДОРЛИГИ МУҲИМ?</a:t>
            </a:r>
          </a:p>
        </p:txBody>
      </p:sp>
      <p:pic>
        <p:nvPicPr>
          <p:cNvPr id="3" name="Рисунок 2">
            <a:extLst>
              <a:ext uri="{FF2B5EF4-FFF2-40B4-BE49-F238E27FC236}">
                <a16:creationId xmlns:a16="http://schemas.microsoft.com/office/drawing/2014/main" id="{F540D193-A2AD-435E-8179-0B12E2CFBF3C}"/>
              </a:ext>
            </a:extLst>
          </p:cNvPr>
          <p:cNvPicPr>
            <a:picLocks noChangeAspect="1"/>
          </p:cNvPicPr>
          <p:nvPr/>
        </p:nvPicPr>
        <p:blipFill rotWithShape="1">
          <a:blip r:embed="rId2"/>
          <a:srcRect b="7057"/>
          <a:stretch/>
        </p:blipFill>
        <p:spPr>
          <a:xfrm>
            <a:off x="0" y="0"/>
            <a:ext cx="4410075" cy="2478795"/>
          </a:xfrm>
          <a:prstGeom prst="rect">
            <a:avLst/>
          </a:prstGeom>
        </p:spPr>
      </p:pic>
      <p:pic>
        <p:nvPicPr>
          <p:cNvPr id="4" name="Рисунок 3">
            <a:extLst>
              <a:ext uri="{FF2B5EF4-FFF2-40B4-BE49-F238E27FC236}">
                <a16:creationId xmlns:a16="http://schemas.microsoft.com/office/drawing/2014/main" id="{5B6437BF-F15D-48E0-B74C-63E1440F6D7B}"/>
              </a:ext>
            </a:extLst>
          </p:cNvPr>
          <p:cNvPicPr>
            <a:picLocks noChangeAspect="1"/>
          </p:cNvPicPr>
          <p:nvPr/>
        </p:nvPicPr>
        <p:blipFill>
          <a:blip r:embed="rId3"/>
          <a:stretch>
            <a:fillRect/>
          </a:stretch>
        </p:blipFill>
        <p:spPr>
          <a:xfrm>
            <a:off x="8124825" y="-1454"/>
            <a:ext cx="4067175" cy="2480249"/>
          </a:xfrm>
          <a:prstGeom prst="rect">
            <a:avLst/>
          </a:prstGeom>
        </p:spPr>
      </p:pic>
      <p:pic>
        <p:nvPicPr>
          <p:cNvPr id="5" name="Рисунок 4">
            <a:extLst>
              <a:ext uri="{FF2B5EF4-FFF2-40B4-BE49-F238E27FC236}">
                <a16:creationId xmlns:a16="http://schemas.microsoft.com/office/drawing/2014/main" id="{2D66F8D6-6D2B-4157-9ED9-BF39A238191E}"/>
              </a:ext>
            </a:extLst>
          </p:cNvPr>
          <p:cNvPicPr>
            <a:picLocks noChangeAspect="1"/>
          </p:cNvPicPr>
          <p:nvPr/>
        </p:nvPicPr>
        <p:blipFill rotWithShape="1">
          <a:blip r:embed="rId4"/>
          <a:srcRect b="7057"/>
          <a:stretch/>
        </p:blipFill>
        <p:spPr>
          <a:xfrm>
            <a:off x="4410075" y="0"/>
            <a:ext cx="3714750" cy="2478795"/>
          </a:xfrm>
          <a:prstGeom prst="rect">
            <a:avLst/>
          </a:prstGeom>
        </p:spPr>
      </p:pic>
      <p:pic>
        <p:nvPicPr>
          <p:cNvPr id="6" name="Рисунок 5">
            <a:extLst>
              <a:ext uri="{FF2B5EF4-FFF2-40B4-BE49-F238E27FC236}">
                <a16:creationId xmlns:a16="http://schemas.microsoft.com/office/drawing/2014/main" id="{A1EE5C53-9D28-4AAE-A1A8-928880160C65}"/>
              </a:ext>
            </a:extLst>
          </p:cNvPr>
          <p:cNvPicPr>
            <a:picLocks noChangeAspect="1"/>
          </p:cNvPicPr>
          <p:nvPr/>
        </p:nvPicPr>
        <p:blipFill>
          <a:blip r:embed="rId5"/>
          <a:stretch>
            <a:fillRect/>
          </a:stretch>
        </p:blipFill>
        <p:spPr>
          <a:xfrm>
            <a:off x="0" y="4031198"/>
            <a:ext cx="2886764" cy="2826802"/>
          </a:xfrm>
          <a:prstGeom prst="rect">
            <a:avLst/>
          </a:prstGeom>
        </p:spPr>
      </p:pic>
      <p:pic>
        <p:nvPicPr>
          <p:cNvPr id="7" name="Рисунок 6">
            <a:extLst>
              <a:ext uri="{FF2B5EF4-FFF2-40B4-BE49-F238E27FC236}">
                <a16:creationId xmlns:a16="http://schemas.microsoft.com/office/drawing/2014/main" id="{FE08DA36-A0A3-48CB-AF9D-5EABBEC99507}"/>
              </a:ext>
            </a:extLst>
          </p:cNvPr>
          <p:cNvPicPr>
            <a:picLocks noChangeAspect="1"/>
          </p:cNvPicPr>
          <p:nvPr/>
        </p:nvPicPr>
        <p:blipFill rotWithShape="1">
          <a:blip r:embed="rId6"/>
          <a:srcRect l="1168" t="-34" r="15189" b="4902"/>
          <a:stretch/>
        </p:blipFill>
        <p:spPr>
          <a:xfrm>
            <a:off x="2886764" y="4029165"/>
            <a:ext cx="3316262" cy="2828836"/>
          </a:xfrm>
          <a:prstGeom prst="rect">
            <a:avLst/>
          </a:prstGeom>
        </p:spPr>
      </p:pic>
      <p:pic>
        <p:nvPicPr>
          <p:cNvPr id="8" name="Рисунок 7">
            <a:extLst>
              <a:ext uri="{FF2B5EF4-FFF2-40B4-BE49-F238E27FC236}">
                <a16:creationId xmlns:a16="http://schemas.microsoft.com/office/drawing/2014/main" id="{7E10B8E7-530E-4FD0-AE6A-4653D61CCC13}"/>
              </a:ext>
            </a:extLst>
          </p:cNvPr>
          <p:cNvPicPr>
            <a:picLocks noChangeAspect="1"/>
          </p:cNvPicPr>
          <p:nvPr/>
        </p:nvPicPr>
        <p:blipFill>
          <a:blip r:embed="rId7"/>
          <a:stretch>
            <a:fillRect/>
          </a:stretch>
        </p:blipFill>
        <p:spPr>
          <a:xfrm>
            <a:off x="6267450" y="4000500"/>
            <a:ext cx="3037786" cy="2857500"/>
          </a:xfrm>
          <a:prstGeom prst="rect">
            <a:avLst/>
          </a:prstGeom>
        </p:spPr>
      </p:pic>
    </p:spTree>
    <p:extLst>
      <p:ext uri="{BB962C8B-B14F-4D97-AF65-F5344CB8AC3E}">
        <p14:creationId xmlns:p14="http://schemas.microsoft.com/office/powerpoint/2010/main" val="12076926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3278A177-49FE-4371-BA11-2F13A072C253}"/>
              </a:ext>
            </a:extLst>
          </p:cNvPr>
          <p:cNvSpPr/>
          <p:nvPr/>
        </p:nvSpPr>
        <p:spPr>
          <a:xfrm>
            <a:off x="506776" y="242371"/>
            <a:ext cx="11391441" cy="848299"/>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НИМА УЧУН ҲАР ҚАНДАЙ ТАШКИЛОТДА ОПЕРАЦИЯЛАР САМАРАДОРЛИГИ МУҲИМ?</a:t>
            </a:r>
            <a:endParaRPr lang="uz-Latn-UZ" dirty="0"/>
          </a:p>
        </p:txBody>
      </p:sp>
      <p:sp>
        <p:nvSpPr>
          <p:cNvPr id="7" name="Прямоугольник 6">
            <a:extLst>
              <a:ext uri="{FF2B5EF4-FFF2-40B4-BE49-F238E27FC236}">
                <a16:creationId xmlns:a16="http://schemas.microsoft.com/office/drawing/2014/main" id="{BBBDF0B5-6FB5-4E5B-ABC2-E36C475B56C0}"/>
              </a:ext>
            </a:extLst>
          </p:cNvPr>
          <p:cNvSpPr/>
          <p:nvPr/>
        </p:nvSpPr>
        <p:spPr>
          <a:xfrm>
            <a:off x="506776" y="1266939"/>
            <a:ext cx="11391441" cy="848299"/>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Операцияларни бошқариш ҳар қандай бизнесни “туши” ёки бузиши мумкин. </a:t>
            </a:r>
          </a:p>
          <a:p>
            <a:pPr algn="ctr"/>
            <a:r>
              <a:rPr lang="uz-Cyrl-UZ" sz="2400" dirty="0">
                <a:latin typeface="Times New Roman" panose="02020603050405020304" pitchFamily="18" charset="0"/>
                <a:cs typeface="Times New Roman" panose="02020603050405020304" pitchFamily="18" charset="0"/>
              </a:rPr>
              <a:t>Аксарият корхоналарда у ўз активларининг асосий қисмини ифодалайди.</a:t>
            </a:r>
          </a:p>
        </p:txBody>
      </p:sp>
      <p:sp>
        <p:nvSpPr>
          <p:cNvPr id="8" name="Прямоугольник 7">
            <a:extLst>
              <a:ext uri="{FF2B5EF4-FFF2-40B4-BE49-F238E27FC236}">
                <a16:creationId xmlns:a16="http://schemas.microsoft.com/office/drawing/2014/main" id="{825F716D-5392-47DA-892F-DE8BC0914AE6}"/>
              </a:ext>
            </a:extLst>
          </p:cNvPr>
          <p:cNvSpPr/>
          <p:nvPr/>
        </p:nvSpPr>
        <p:spPr>
          <a:xfrm>
            <a:off x="506776" y="2291507"/>
            <a:ext cx="11391441" cy="120359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marL="176213" algn="ctr"/>
            <a:r>
              <a:rPr lang="uz-Cyrl-UZ" sz="2400" dirty="0">
                <a:latin typeface="Times New Roman" panose="02020603050405020304" pitchFamily="18" charset="0"/>
                <a:cs typeface="Times New Roman" panose="02020603050405020304" pitchFamily="18" charset="0"/>
              </a:rPr>
              <a:t>Тўғри бажарилган операциянинг ижобий таъсирига такомиллаштиришга эътибор қаратиш, “тақлид қилиш қийин” қобилиятларни ривожлантириш ва барча операцияларнинг асосий блоклари бўлган жараёнларни тушуниш киради.</a:t>
            </a:r>
          </a:p>
        </p:txBody>
      </p:sp>
      <p:sp>
        <p:nvSpPr>
          <p:cNvPr id="9" name="Прямоугольник 8">
            <a:extLst>
              <a:ext uri="{FF2B5EF4-FFF2-40B4-BE49-F238E27FC236}">
                <a16:creationId xmlns:a16="http://schemas.microsoft.com/office/drawing/2014/main" id="{BD272376-8C91-4C74-B3C9-CD7F7803C975}"/>
              </a:ext>
            </a:extLst>
          </p:cNvPr>
          <p:cNvSpPr/>
          <p:nvPr/>
        </p:nvSpPr>
        <p:spPr>
          <a:xfrm>
            <a:off x="506776" y="3671370"/>
            <a:ext cx="11391441" cy="120359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marL="176213" algn="ctr"/>
            <a:r>
              <a:rPr lang="uz-Cyrl-UZ" sz="2400" dirty="0">
                <a:latin typeface="Times New Roman" panose="02020603050405020304" pitchFamily="18" charset="0"/>
                <a:cs typeface="Times New Roman" panose="02020603050405020304" pitchFamily="18" charset="0"/>
              </a:rPr>
              <a:t>Нотўғри бажарилган операциянинг салбий оқибатлари орасида мижозлар учун аниқ бўлган муваффақияцизликлар (ва ташкилот учун қиммат), бу эса яхшилаш имкониятларидан фойдаланмасликка олиб келадиган хотиржамликдир.</a:t>
            </a:r>
          </a:p>
        </p:txBody>
      </p:sp>
      <p:pic>
        <p:nvPicPr>
          <p:cNvPr id="10" name="Рисунок 9">
            <a:extLst>
              <a:ext uri="{FF2B5EF4-FFF2-40B4-BE49-F238E27FC236}">
                <a16:creationId xmlns:a16="http://schemas.microsoft.com/office/drawing/2014/main" id="{7366A072-BC60-449E-9C0F-636BCB2800F6}"/>
              </a:ext>
            </a:extLst>
          </p:cNvPr>
          <p:cNvPicPr>
            <a:picLocks noChangeAspect="1"/>
          </p:cNvPicPr>
          <p:nvPr/>
        </p:nvPicPr>
        <p:blipFill>
          <a:blip r:embed="rId2"/>
          <a:stretch>
            <a:fillRect/>
          </a:stretch>
        </p:blipFill>
        <p:spPr>
          <a:xfrm>
            <a:off x="0" y="4971533"/>
            <a:ext cx="4811124" cy="1886467"/>
          </a:xfrm>
          <a:prstGeom prst="rect">
            <a:avLst/>
          </a:prstGeom>
        </p:spPr>
      </p:pic>
      <p:pic>
        <p:nvPicPr>
          <p:cNvPr id="11" name="Рисунок 10">
            <a:extLst>
              <a:ext uri="{FF2B5EF4-FFF2-40B4-BE49-F238E27FC236}">
                <a16:creationId xmlns:a16="http://schemas.microsoft.com/office/drawing/2014/main" id="{EB67827D-CB25-467C-8669-E8A6203A2FEF}"/>
              </a:ext>
            </a:extLst>
          </p:cNvPr>
          <p:cNvPicPr>
            <a:picLocks noChangeAspect="1"/>
          </p:cNvPicPr>
          <p:nvPr/>
        </p:nvPicPr>
        <p:blipFill>
          <a:blip r:embed="rId2"/>
          <a:stretch>
            <a:fillRect/>
          </a:stretch>
        </p:blipFill>
        <p:spPr>
          <a:xfrm>
            <a:off x="4811124" y="4971533"/>
            <a:ext cx="4811124" cy="1886467"/>
          </a:xfrm>
          <a:prstGeom prst="rect">
            <a:avLst/>
          </a:prstGeom>
        </p:spPr>
      </p:pic>
    </p:spTree>
    <p:extLst>
      <p:ext uri="{BB962C8B-B14F-4D97-AF65-F5344CB8AC3E}">
        <p14:creationId xmlns:p14="http://schemas.microsoft.com/office/powerpoint/2010/main" val="31671211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1568D939-91D0-4C0B-8EF7-4D223D1B2151}"/>
              </a:ext>
            </a:extLst>
          </p:cNvPr>
          <p:cNvSpPr/>
          <p:nvPr/>
        </p:nvSpPr>
        <p:spPr>
          <a:xfrm>
            <a:off x="8714343" y="1955359"/>
            <a:ext cx="3598843" cy="830997"/>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ОПЕРАЦИЯЛАРНИНГ </a:t>
            </a:r>
            <a:endParaRPr lang="uz-Cyrl-UZ" sz="2400" b="1" dirty="0">
              <a:latin typeface="Times New Roman" panose="02020603050405020304" pitchFamily="18" charset="0"/>
              <a:cs typeface="Times New Roman" panose="02020603050405020304" pitchFamily="18" charset="0"/>
            </a:endParaRPr>
          </a:p>
          <a:p>
            <a:pPr algn="ctr"/>
            <a:r>
              <a:rPr lang="uz-Latn-UZ" sz="2400" b="1" dirty="0">
                <a:latin typeface="Times New Roman" panose="02020603050405020304" pitchFamily="18" charset="0"/>
                <a:cs typeface="Times New Roman" panose="02020603050405020304" pitchFamily="18" charset="0"/>
              </a:rPr>
              <a:t>УЧ ДАРАЖАСИ</a:t>
            </a:r>
            <a:r>
              <a:rPr lang="en-US" sz="2400" b="1" dirty="0">
                <a:latin typeface="Times New Roman" panose="02020603050405020304" pitchFamily="18" charset="0"/>
                <a:cs typeface="Times New Roman" panose="02020603050405020304" pitchFamily="18" charset="0"/>
              </a:rPr>
              <a:t> [1]</a:t>
            </a:r>
            <a:endParaRPr lang="uz-Latn-UZ" sz="2400" b="1" dirty="0">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562527FE-CBB1-42A9-98E1-4BA685FD90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8714342" cy="6858000"/>
          </a:xfrm>
          <a:prstGeom prst="rect">
            <a:avLst/>
          </a:prstGeom>
        </p:spPr>
      </p:pic>
      <p:pic>
        <p:nvPicPr>
          <p:cNvPr id="7" name="Рисунок 6">
            <a:extLst>
              <a:ext uri="{FF2B5EF4-FFF2-40B4-BE49-F238E27FC236}">
                <a16:creationId xmlns:a16="http://schemas.microsoft.com/office/drawing/2014/main" id="{CC9AEB37-1B52-4C2D-B42E-58804B895A26}"/>
              </a:ext>
            </a:extLst>
          </p:cNvPr>
          <p:cNvPicPr>
            <a:picLocks noChangeAspect="1"/>
          </p:cNvPicPr>
          <p:nvPr/>
        </p:nvPicPr>
        <p:blipFill>
          <a:blip r:embed="rId3"/>
          <a:stretch>
            <a:fillRect/>
          </a:stretch>
        </p:blipFill>
        <p:spPr>
          <a:xfrm>
            <a:off x="8069410" y="0"/>
            <a:ext cx="4122590" cy="1773716"/>
          </a:xfrm>
          <a:prstGeom prst="rect">
            <a:avLst/>
          </a:prstGeom>
        </p:spPr>
      </p:pic>
    </p:spTree>
    <p:extLst>
      <p:ext uri="{BB962C8B-B14F-4D97-AF65-F5344CB8AC3E}">
        <p14:creationId xmlns:p14="http://schemas.microsoft.com/office/powerpoint/2010/main" val="13078940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415A5B0-63E6-4074-95F8-9BA671485C7C}"/>
              </a:ext>
            </a:extLst>
          </p:cNvPr>
          <p:cNvSpPr/>
          <p:nvPr/>
        </p:nvSpPr>
        <p:spPr>
          <a:xfrm>
            <a:off x="0" y="2828835"/>
            <a:ext cx="12192000" cy="1200329"/>
          </a:xfrm>
          <a:prstGeom prst="rect">
            <a:avLst/>
          </a:prstGeom>
        </p:spPr>
        <p:txBody>
          <a:bodyPr wrap="square">
            <a:spAutoFit/>
          </a:bodyPr>
          <a:lstStyle/>
          <a:p>
            <a:pPr algn="ctr"/>
            <a:r>
              <a:rPr lang="uz-Cyrl-UZ" sz="3600" b="1" dirty="0">
                <a:solidFill>
                  <a:schemeClr val="accent4">
                    <a:lumMod val="50000"/>
                  </a:schemeClr>
                </a:solidFill>
                <a:latin typeface="Times New Roman" panose="02020603050405020304" pitchFamily="18" charset="0"/>
                <a:cs typeface="Times New Roman" panose="02020603050405020304" pitchFamily="18" charset="0"/>
              </a:rPr>
              <a:t>ЖАМИЯТ ДАРАЖАСИДА ОПЕРАЦИЯЛАР САМАРАДОРЛИГИ ҚАНДАЙ БАҲОЛАНАДИ?</a:t>
            </a:r>
          </a:p>
        </p:txBody>
      </p:sp>
      <p:pic>
        <p:nvPicPr>
          <p:cNvPr id="3" name="Рисунок 2">
            <a:extLst>
              <a:ext uri="{FF2B5EF4-FFF2-40B4-BE49-F238E27FC236}">
                <a16:creationId xmlns:a16="http://schemas.microsoft.com/office/drawing/2014/main" id="{E9B24873-1BBE-4569-BB2B-C998ECEBA5C9}"/>
              </a:ext>
            </a:extLst>
          </p:cNvPr>
          <p:cNvPicPr>
            <a:picLocks noChangeAspect="1"/>
          </p:cNvPicPr>
          <p:nvPr/>
        </p:nvPicPr>
        <p:blipFill>
          <a:blip r:embed="rId2"/>
          <a:stretch>
            <a:fillRect/>
          </a:stretch>
        </p:blipFill>
        <p:spPr>
          <a:xfrm>
            <a:off x="0" y="0"/>
            <a:ext cx="6096000" cy="2622762"/>
          </a:xfrm>
          <a:prstGeom prst="rect">
            <a:avLst/>
          </a:prstGeom>
        </p:spPr>
      </p:pic>
      <p:pic>
        <p:nvPicPr>
          <p:cNvPr id="4" name="Рисунок 3">
            <a:extLst>
              <a:ext uri="{FF2B5EF4-FFF2-40B4-BE49-F238E27FC236}">
                <a16:creationId xmlns:a16="http://schemas.microsoft.com/office/drawing/2014/main" id="{76BAD6C6-69D7-42F3-8883-D11FD8123954}"/>
              </a:ext>
            </a:extLst>
          </p:cNvPr>
          <p:cNvPicPr>
            <a:picLocks noChangeAspect="1"/>
          </p:cNvPicPr>
          <p:nvPr/>
        </p:nvPicPr>
        <p:blipFill>
          <a:blip r:embed="rId2"/>
          <a:stretch>
            <a:fillRect/>
          </a:stretch>
        </p:blipFill>
        <p:spPr>
          <a:xfrm>
            <a:off x="6096000" y="0"/>
            <a:ext cx="6096000" cy="2622762"/>
          </a:xfrm>
          <a:prstGeom prst="rect">
            <a:avLst/>
          </a:prstGeom>
        </p:spPr>
      </p:pic>
      <p:pic>
        <p:nvPicPr>
          <p:cNvPr id="5" name="Рисунок 4">
            <a:extLst>
              <a:ext uri="{FF2B5EF4-FFF2-40B4-BE49-F238E27FC236}">
                <a16:creationId xmlns:a16="http://schemas.microsoft.com/office/drawing/2014/main" id="{EC56EC57-E39E-4883-9EBF-4826DA7AA90F}"/>
              </a:ext>
            </a:extLst>
          </p:cNvPr>
          <p:cNvPicPr>
            <a:picLocks noChangeAspect="1"/>
          </p:cNvPicPr>
          <p:nvPr/>
        </p:nvPicPr>
        <p:blipFill>
          <a:blip r:embed="rId3"/>
          <a:stretch>
            <a:fillRect/>
          </a:stretch>
        </p:blipFill>
        <p:spPr>
          <a:xfrm>
            <a:off x="0" y="4235237"/>
            <a:ext cx="6096000" cy="2622763"/>
          </a:xfrm>
          <a:prstGeom prst="rect">
            <a:avLst/>
          </a:prstGeom>
        </p:spPr>
      </p:pic>
      <p:pic>
        <p:nvPicPr>
          <p:cNvPr id="6" name="Рисунок 5">
            <a:extLst>
              <a:ext uri="{FF2B5EF4-FFF2-40B4-BE49-F238E27FC236}">
                <a16:creationId xmlns:a16="http://schemas.microsoft.com/office/drawing/2014/main" id="{2BF1DC74-2351-4A36-8626-E566BC6A26B4}"/>
              </a:ext>
            </a:extLst>
          </p:cNvPr>
          <p:cNvPicPr>
            <a:picLocks noChangeAspect="1"/>
          </p:cNvPicPr>
          <p:nvPr/>
        </p:nvPicPr>
        <p:blipFill>
          <a:blip r:embed="rId3"/>
          <a:stretch>
            <a:fillRect/>
          </a:stretch>
        </p:blipFill>
        <p:spPr>
          <a:xfrm>
            <a:off x="6096000" y="4235237"/>
            <a:ext cx="6096000" cy="2622763"/>
          </a:xfrm>
          <a:prstGeom prst="rect">
            <a:avLst/>
          </a:prstGeom>
        </p:spPr>
      </p:pic>
    </p:spTree>
    <p:extLst>
      <p:ext uri="{BB962C8B-B14F-4D97-AF65-F5344CB8AC3E}">
        <p14:creationId xmlns:p14="http://schemas.microsoft.com/office/powerpoint/2010/main" val="404777047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3278A177-49FE-4371-BA11-2F13A072C253}"/>
              </a:ext>
            </a:extLst>
          </p:cNvPr>
          <p:cNvSpPr/>
          <p:nvPr/>
        </p:nvSpPr>
        <p:spPr>
          <a:xfrm>
            <a:off x="163417" y="220338"/>
            <a:ext cx="11865166" cy="548087"/>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100" b="1" dirty="0">
                <a:latin typeface="Times New Roman" panose="02020603050405020304" pitchFamily="18" charset="0"/>
                <a:cs typeface="Times New Roman" panose="02020603050405020304" pitchFamily="18" charset="0"/>
              </a:rPr>
              <a:t>ЖАМИЯТ ДАРАЖАСИДА ОПЕРАЦИЯЛАР САМАРАДОРЛИГИ ҚАНДАЙ БАҲОЛАНАДИ?</a:t>
            </a:r>
          </a:p>
        </p:txBody>
      </p:sp>
      <p:sp>
        <p:nvSpPr>
          <p:cNvPr id="7" name="Прямоугольник 6">
            <a:extLst>
              <a:ext uri="{FF2B5EF4-FFF2-40B4-BE49-F238E27FC236}">
                <a16:creationId xmlns:a16="http://schemas.microsoft.com/office/drawing/2014/main" id="{BBBDF0B5-6FB5-4E5B-ABC2-E36C475B56C0}"/>
              </a:ext>
            </a:extLst>
          </p:cNvPr>
          <p:cNvSpPr/>
          <p:nvPr/>
        </p:nvSpPr>
        <p:spPr>
          <a:xfrm>
            <a:off x="163417" y="941942"/>
            <a:ext cx="11865165" cy="705081"/>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100" dirty="0">
                <a:latin typeface="Times New Roman" panose="02020603050405020304" pitchFamily="18" charset="0"/>
                <a:cs typeface="Times New Roman" panose="02020603050405020304" pitchFamily="18" charset="0"/>
              </a:rPr>
              <a:t>Операцион қарорлар турли “манфаатдор томонлар” га таъсир қилади. Манфаатдор томонлар - бу операция фаолиятидан қонуний манфаатдор бўлган одамлар ва гуруҳлар.</a:t>
            </a:r>
          </a:p>
        </p:txBody>
      </p:sp>
      <p:sp>
        <p:nvSpPr>
          <p:cNvPr id="8" name="Прямоугольник 7">
            <a:extLst>
              <a:ext uri="{FF2B5EF4-FFF2-40B4-BE49-F238E27FC236}">
                <a16:creationId xmlns:a16="http://schemas.microsoft.com/office/drawing/2014/main" id="{825F716D-5392-47DA-892F-DE8BC0914AE6}"/>
              </a:ext>
            </a:extLst>
          </p:cNvPr>
          <p:cNvSpPr/>
          <p:nvPr/>
        </p:nvSpPr>
        <p:spPr>
          <a:xfrm>
            <a:off x="163418" y="1820540"/>
            <a:ext cx="11865164" cy="705082"/>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marL="176213" algn="ctr"/>
            <a:r>
              <a:rPr lang="uz-Cyrl-UZ" sz="2100" dirty="0">
                <a:latin typeface="Times New Roman" panose="02020603050405020304" pitchFamily="18" charset="0"/>
                <a:cs typeface="Times New Roman" panose="02020603050405020304" pitchFamily="18" charset="0"/>
              </a:rPr>
              <a:t>Операциялар манфаатдор томонларнинг кенг доирасига таъсирини ҳисобга олиши кераклиги ҳақидаги ғоя “корпоратив ижтимоий масъулият” (КИМ) деб аталади.</a:t>
            </a:r>
          </a:p>
        </p:txBody>
      </p:sp>
      <p:sp>
        <p:nvSpPr>
          <p:cNvPr id="9" name="Прямоугольник 8">
            <a:extLst>
              <a:ext uri="{FF2B5EF4-FFF2-40B4-BE49-F238E27FC236}">
                <a16:creationId xmlns:a16="http://schemas.microsoft.com/office/drawing/2014/main" id="{BD272376-8C91-4C74-B3C9-CD7F7803C975}"/>
              </a:ext>
            </a:extLst>
          </p:cNvPr>
          <p:cNvSpPr/>
          <p:nvPr/>
        </p:nvSpPr>
        <p:spPr>
          <a:xfrm>
            <a:off x="163416" y="2699139"/>
            <a:ext cx="11865164" cy="991513"/>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marL="176213" algn="ctr"/>
            <a:r>
              <a:rPr lang="uz-Cyrl-UZ" sz="2100" dirty="0">
                <a:latin typeface="Times New Roman" panose="02020603050405020304" pitchFamily="18" charset="0"/>
                <a:cs typeface="Times New Roman" panose="02020603050405020304" pitchFamily="18" charset="0"/>
              </a:rPr>
              <a:t>Ижтимоий миқёсдаги ишлаш кўпинча уч каррали (УКҒ ёки 3КҒ, “одамлар, сайёралар ва фойда” деб ҳам аталади) ғоясидан фойдаланади. У ижтимоий натижани, экологик натижани ва иқтисодий натижани ўз ичига олади.</a:t>
            </a:r>
          </a:p>
        </p:txBody>
      </p:sp>
      <p:sp>
        <p:nvSpPr>
          <p:cNvPr id="12" name="Прямоугольник 11">
            <a:extLst>
              <a:ext uri="{FF2B5EF4-FFF2-40B4-BE49-F238E27FC236}">
                <a16:creationId xmlns:a16="http://schemas.microsoft.com/office/drawing/2014/main" id="{D5670C29-8997-43E1-9492-15B87A85FC83}"/>
              </a:ext>
            </a:extLst>
          </p:cNvPr>
          <p:cNvSpPr/>
          <p:nvPr/>
        </p:nvSpPr>
        <p:spPr>
          <a:xfrm>
            <a:off x="163415" y="3864169"/>
            <a:ext cx="11865165" cy="997032"/>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100" dirty="0">
                <a:latin typeface="Times New Roman" panose="02020603050405020304" pitchFamily="18" charset="0"/>
                <a:cs typeface="Times New Roman" panose="02020603050405020304" pitchFamily="18" charset="0"/>
              </a:rPr>
              <a:t>Ижтимоий якуний чизиқ корхоналар жамиятга таъсири учун маълум бир жавобгарликни ўз зиммаларига олишлари ва ўз ҳаракатларининг ташқи “ижтимоий” оқибатларини тўғридан-тўғри </a:t>
            </a:r>
          </a:p>
          <a:p>
            <a:pPr algn="ctr"/>
            <a:r>
              <a:rPr lang="uz-Cyrl-UZ" sz="2100" dirty="0">
                <a:latin typeface="Times New Roman" panose="02020603050405020304" pitchFamily="18" charset="0"/>
                <a:cs typeface="Times New Roman" panose="02020603050405020304" pitchFamily="18" charset="0"/>
              </a:rPr>
              <a:t>ички оқибатлар, масалан, фойда билан мувозанатлашлари керак деган ғояни ўз ичига олади.</a:t>
            </a:r>
          </a:p>
        </p:txBody>
      </p:sp>
      <p:sp>
        <p:nvSpPr>
          <p:cNvPr id="13" name="Прямоугольник 12">
            <a:extLst>
              <a:ext uri="{FF2B5EF4-FFF2-40B4-BE49-F238E27FC236}">
                <a16:creationId xmlns:a16="http://schemas.microsoft.com/office/drawing/2014/main" id="{89C17551-CFB5-4B17-AFD0-0D9E11C87D15}"/>
              </a:ext>
            </a:extLst>
          </p:cNvPr>
          <p:cNvSpPr/>
          <p:nvPr/>
        </p:nvSpPr>
        <p:spPr>
          <a:xfrm>
            <a:off x="163415" y="5029199"/>
            <a:ext cx="9906002" cy="699573"/>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marL="176213" algn="ctr"/>
            <a:r>
              <a:rPr lang="uz-Cyrl-UZ" sz="2100" dirty="0">
                <a:latin typeface="Times New Roman" panose="02020603050405020304" pitchFamily="18" charset="0"/>
                <a:cs typeface="Times New Roman" panose="02020603050405020304" pitchFamily="18" charset="0"/>
              </a:rPr>
              <a:t>Атроф-муҳит бўйича якуний чизиқ операцияларнинг табиий муҳитга таъсири учун </a:t>
            </a:r>
            <a:endParaRPr lang="en-US" sz="2100" dirty="0">
              <a:latin typeface="Times New Roman" panose="02020603050405020304" pitchFamily="18" charset="0"/>
              <a:cs typeface="Times New Roman" panose="02020603050405020304" pitchFamily="18" charset="0"/>
            </a:endParaRPr>
          </a:p>
          <a:p>
            <a:pPr marL="176213" algn="ctr"/>
            <a:r>
              <a:rPr lang="uz-Cyrl-UZ" sz="2100" dirty="0">
                <a:latin typeface="Times New Roman" panose="02020603050405020304" pitchFamily="18" charset="0"/>
                <a:cs typeface="Times New Roman" panose="02020603050405020304" pitchFamily="18" charset="0"/>
              </a:rPr>
              <a:t>маълум бир жавобгарликни ўз зиммасига олиши керак деган ғояни ўз ичига олади.</a:t>
            </a:r>
          </a:p>
        </p:txBody>
      </p:sp>
      <p:sp>
        <p:nvSpPr>
          <p:cNvPr id="14" name="Прямоугольник 13">
            <a:extLst>
              <a:ext uri="{FF2B5EF4-FFF2-40B4-BE49-F238E27FC236}">
                <a16:creationId xmlns:a16="http://schemas.microsoft.com/office/drawing/2014/main" id="{785ED78F-30D4-4FFB-9172-5F408E93B71A}"/>
              </a:ext>
            </a:extLst>
          </p:cNvPr>
          <p:cNvSpPr/>
          <p:nvPr/>
        </p:nvSpPr>
        <p:spPr>
          <a:xfrm>
            <a:off x="163416" y="5896770"/>
            <a:ext cx="9906002" cy="699573"/>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marL="176213" algn="ctr"/>
            <a:r>
              <a:rPr lang="uz-Cyrl-UZ" sz="2000" dirty="0">
                <a:latin typeface="Times New Roman" panose="02020603050405020304" pitchFamily="18" charset="0"/>
                <a:cs typeface="Times New Roman" panose="02020603050405020304" pitchFamily="18" charset="0"/>
              </a:rPr>
              <a:t>Иқтисодий якуний чизиқ операция ресурсларидан самарали фойдаланиш натижасида олинган натижаларнинг анъанавий молиявий кўрсаткичларини ўз ичига олади.</a:t>
            </a:r>
          </a:p>
        </p:txBody>
      </p:sp>
    </p:spTree>
    <p:extLst>
      <p:ext uri="{BB962C8B-B14F-4D97-AF65-F5344CB8AC3E}">
        <p14:creationId xmlns:p14="http://schemas.microsoft.com/office/powerpoint/2010/main" val="283198571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8B6C7C46-EE85-4D68-891A-B58DD1D8D4D9}"/>
              </a:ext>
            </a:extLst>
          </p:cNvPr>
          <p:cNvSpPr/>
          <p:nvPr/>
        </p:nvSpPr>
        <p:spPr>
          <a:xfrm>
            <a:off x="-1" y="0"/>
            <a:ext cx="8736377" cy="707886"/>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ОДДИЙ ОПЕРАЦИЯЛАР МАҚСАДЛАРИГА ЭГА МАНФААТДОР ТОМОНЛАР ГУРУҲЛАРИ</a:t>
            </a:r>
            <a:r>
              <a:rPr lang="en-US" sz="2000" b="1" dirty="0">
                <a:latin typeface="Times New Roman" panose="02020603050405020304" pitchFamily="18" charset="0"/>
                <a:cs typeface="Times New Roman" panose="02020603050405020304" pitchFamily="18" charset="0"/>
              </a:rPr>
              <a:t> [1]</a:t>
            </a:r>
            <a:endParaRPr lang="uz-Latn-UZ" sz="2000" b="1" dirty="0">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F08446F8-B87C-48B8-83CA-10C7411D20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68298"/>
            <a:ext cx="8571122" cy="6189702"/>
          </a:xfrm>
          <a:prstGeom prst="rect">
            <a:avLst/>
          </a:prstGeom>
        </p:spPr>
      </p:pic>
      <p:pic>
        <p:nvPicPr>
          <p:cNvPr id="6" name="Рисунок 5">
            <a:extLst>
              <a:ext uri="{FF2B5EF4-FFF2-40B4-BE49-F238E27FC236}">
                <a16:creationId xmlns:a16="http://schemas.microsoft.com/office/drawing/2014/main" id="{4A953E97-443B-4C74-943C-AA157F44DA04}"/>
              </a:ext>
            </a:extLst>
          </p:cNvPr>
          <p:cNvPicPr>
            <a:picLocks noChangeAspect="1"/>
          </p:cNvPicPr>
          <p:nvPr/>
        </p:nvPicPr>
        <p:blipFill>
          <a:blip r:embed="rId3"/>
          <a:stretch>
            <a:fillRect/>
          </a:stretch>
        </p:blipFill>
        <p:spPr>
          <a:xfrm>
            <a:off x="8571123" y="0"/>
            <a:ext cx="3620876" cy="1079653"/>
          </a:xfrm>
          <a:prstGeom prst="rect">
            <a:avLst/>
          </a:prstGeom>
        </p:spPr>
      </p:pic>
      <p:pic>
        <p:nvPicPr>
          <p:cNvPr id="8" name="Рисунок 7">
            <a:extLst>
              <a:ext uri="{FF2B5EF4-FFF2-40B4-BE49-F238E27FC236}">
                <a16:creationId xmlns:a16="http://schemas.microsoft.com/office/drawing/2014/main" id="{9AD7CC4E-49DB-439A-845F-7763ABF8D0FE}"/>
              </a:ext>
            </a:extLst>
          </p:cNvPr>
          <p:cNvPicPr>
            <a:picLocks noChangeAspect="1"/>
          </p:cNvPicPr>
          <p:nvPr/>
        </p:nvPicPr>
        <p:blipFill>
          <a:blip r:embed="rId4"/>
          <a:stretch>
            <a:fillRect/>
          </a:stretch>
        </p:blipFill>
        <p:spPr>
          <a:xfrm>
            <a:off x="8571123" y="1079653"/>
            <a:ext cx="3620876" cy="2715657"/>
          </a:xfrm>
          <a:prstGeom prst="rect">
            <a:avLst/>
          </a:prstGeom>
        </p:spPr>
      </p:pic>
      <p:pic>
        <p:nvPicPr>
          <p:cNvPr id="9" name="Рисунок 8">
            <a:extLst>
              <a:ext uri="{FF2B5EF4-FFF2-40B4-BE49-F238E27FC236}">
                <a16:creationId xmlns:a16="http://schemas.microsoft.com/office/drawing/2014/main" id="{58E5368C-8E03-48F7-B244-54AF72605744}"/>
              </a:ext>
            </a:extLst>
          </p:cNvPr>
          <p:cNvPicPr>
            <a:picLocks noChangeAspect="1"/>
          </p:cNvPicPr>
          <p:nvPr/>
        </p:nvPicPr>
        <p:blipFill>
          <a:blip r:embed="rId5"/>
          <a:stretch>
            <a:fillRect/>
          </a:stretch>
        </p:blipFill>
        <p:spPr>
          <a:xfrm>
            <a:off x="8571123" y="3429000"/>
            <a:ext cx="3620876" cy="3429000"/>
          </a:xfrm>
          <a:prstGeom prst="rect">
            <a:avLst/>
          </a:prstGeom>
        </p:spPr>
      </p:pic>
    </p:spTree>
    <p:extLst>
      <p:ext uri="{BB962C8B-B14F-4D97-AF65-F5344CB8AC3E}">
        <p14:creationId xmlns:p14="http://schemas.microsoft.com/office/powerpoint/2010/main" val="16134516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13AB0170-7096-4553-8BD1-1FA97F435CBD}"/>
              </a:ext>
            </a:extLst>
          </p:cNvPr>
          <p:cNvSpPr/>
          <p:nvPr/>
        </p:nvSpPr>
        <p:spPr>
          <a:xfrm>
            <a:off x="262568" y="209321"/>
            <a:ext cx="11679716" cy="167456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ОПЕРАЦИЯЛАР САМАРАДОРЛИГИ СТРАТЕГИК ДАРАЖАДА ҚАНДАЙ БАҲОЛАНАДИ?</a:t>
            </a:r>
          </a:p>
          <a:p>
            <a:pPr algn="ctr"/>
            <a:r>
              <a:rPr lang="uz-Cyrl-UZ" sz="2400" dirty="0">
                <a:latin typeface="Times New Roman" panose="02020603050405020304" pitchFamily="18" charset="0"/>
                <a:cs typeface="Times New Roman" panose="02020603050405020304" pitchFamily="18" charset="0"/>
              </a:rPr>
              <a:t>Операцион менежерлар бажарадиган қарорлар ва фаолият турлари муҳим стратегик таъсир кўрсатиши мумкин.</a:t>
            </a:r>
            <a:r>
              <a:rPr lang="en-US"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Хусусан, операциялар иқтисодий кўрсаткичларга беш жиҳатдан таъсир қилиши мумкин:</a:t>
            </a:r>
            <a:endParaRPr lang="uz-Latn-UZ" sz="2400" dirty="0"/>
          </a:p>
        </p:txBody>
      </p:sp>
      <p:sp>
        <p:nvSpPr>
          <p:cNvPr id="6" name="Прямоугольник: скругленные углы 5">
            <a:extLst>
              <a:ext uri="{FF2B5EF4-FFF2-40B4-BE49-F238E27FC236}">
                <a16:creationId xmlns:a16="http://schemas.microsoft.com/office/drawing/2014/main" id="{971802FA-9D32-46C3-878B-1DE4CE3690C2}"/>
              </a:ext>
            </a:extLst>
          </p:cNvPr>
          <p:cNvSpPr/>
          <p:nvPr/>
        </p:nvSpPr>
        <p:spPr>
          <a:xfrm>
            <a:off x="297455" y="2162772"/>
            <a:ext cx="11679716" cy="679581"/>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БУ ХАРАЖАТЛАРНИ КАМАЙТИРИШИ МУМКИН</a:t>
            </a:r>
          </a:p>
        </p:txBody>
      </p:sp>
      <p:sp>
        <p:nvSpPr>
          <p:cNvPr id="7" name="Прямоугольник: скругленные углы 6">
            <a:extLst>
              <a:ext uri="{FF2B5EF4-FFF2-40B4-BE49-F238E27FC236}">
                <a16:creationId xmlns:a16="http://schemas.microsoft.com/office/drawing/2014/main" id="{F7A8AE3F-1992-4A29-98D8-2B3A1A37B21E}"/>
              </a:ext>
            </a:extLst>
          </p:cNvPr>
          <p:cNvSpPr/>
          <p:nvPr/>
        </p:nvSpPr>
        <p:spPr>
          <a:xfrm>
            <a:off x="297455" y="3011071"/>
            <a:ext cx="11679716" cy="767716"/>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ХИЗМАТ ОРҚАЛИ МИЖОЗЛАР ЭҲТИЁЖИНИ ҚОНДИРИШГА ЭРИШИШ МУМКИН</a:t>
            </a:r>
          </a:p>
        </p:txBody>
      </p:sp>
      <p:sp>
        <p:nvSpPr>
          <p:cNvPr id="8" name="Прямоугольник: скругленные углы 7">
            <a:extLst>
              <a:ext uri="{FF2B5EF4-FFF2-40B4-BE49-F238E27FC236}">
                <a16:creationId xmlns:a16="http://schemas.microsoft.com/office/drawing/2014/main" id="{020B6917-8F0F-4F32-90E7-98400EFBDA85}"/>
              </a:ext>
            </a:extLst>
          </p:cNvPr>
          <p:cNvSpPr/>
          <p:nvPr/>
        </p:nvSpPr>
        <p:spPr>
          <a:xfrm>
            <a:off x="297455" y="3947505"/>
            <a:ext cx="11679716" cy="679581"/>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БУ ИШЛАМАЙ ҚОЛИШ ХАВФИНИ КАМАЙТИРИШИ МУМКИН</a:t>
            </a:r>
            <a:endParaRPr lang="uz-Cyrl-UZ" sz="2400" b="1" dirty="0">
              <a:latin typeface="Times New Roman" panose="02020603050405020304" pitchFamily="18" charset="0"/>
              <a:cs typeface="Times New Roman" panose="02020603050405020304" pitchFamily="18" charset="0"/>
            </a:endParaRPr>
          </a:p>
        </p:txBody>
      </p:sp>
      <p:sp>
        <p:nvSpPr>
          <p:cNvPr id="9" name="Прямоугольник: скругленные углы 8">
            <a:extLst>
              <a:ext uri="{FF2B5EF4-FFF2-40B4-BE49-F238E27FC236}">
                <a16:creationId xmlns:a16="http://schemas.microsoft.com/office/drawing/2014/main" id="{6D56F101-76AB-47DF-87C5-6A026B3031F9}"/>
              </a:ext>
            </a:extLst>
          </p:cNvPr>
          <p:cNvSpPr/>
          <p:nvPr/>
        </p:nvSpPr>
        <p:spPr>
          <a:xfrm>
            <a:off x="297455" y="4795804"/>
            <a:ext cx="9771962" cy="778731"/>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БУ ЗАРУР БЎЛГАН САРМОЯ МИҚДОРИНИ КАМАЙТИРИШИ МУМКИН</a:t>
            </a:r>
            <a:endParaRPr lang="uz-Cyrl-UZ" sz="2400" b="1" dirty="0">
              <a:latin typeface="Times New Roman" panose="02020603050405020304" pitchFamily="18" charset="0"/>
              <a:cs typeface="Times New Roman" panose="02020603050405020304" pitchFamily="18" charset="0"/>
            </a:endParaRPr>
          </a:p>
        </p:txBody>
      </p:sp>
      <p:sp>
        <p:nvSpPr>
          <p:cNvPr id="10" name="Прямоугольник: скругленные углы 9">
            <a:extLst>
              <a:ext uri="{FF2B5EF4-FFF2-40B4-BE49-F238E27FC236}">
                <a16:creationId xmlns:a16="http://schemas.microsoft.com/office/drawing/2014/main" id="{D6F92CA0-D40B-4353-BA4A-CEC546428ECF}"/>
              </a:ext>
            </a:extLst>
          </p:cNvPr>
          <p:cNvSpPr/>
          <p:nvPr/>
        </p:nvSpPr>
        <p:spPr>
          <a:xfrm>
            <a:off x="297455" y="5743253"/>
            <a:ext cx="9771962" cy="778731"/>
          </a:xfrm>
          <a:prstGeom prst="roundRect">
            <a:avLst/>
          </a:prstGeom>
        </p:spPr>
        <p:style>
          <a:lnRef idx="1">
            <a:schemeClr val="accent2"/>
          </a:lnRef>
          <a:fillRef idx="1002">
            <a:schemeClr val="lt2"/>
          </a:fillRef>
          <a:effectRef idx="1">
            <a:schemeClr val="accent2"/>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БУ КЕЛАЖАКДАГИ ИННОВАЦИЯЛАР УЧУН АСОС БЎЛИШИ МУМКИН</a:t>
            </a:r>
            <a:endParaRPr lang="uz-Cyrl-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954782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13AB0170-7096-4553-8BD1-1FA97F435CBD}"/>
              </a:ext>
            </a:extLst>
          </p:cNvPr>
          <p:cNvSpPr/>
          <p:nvPr/>
        </p:nvSpPr>
        <p:spPr>
          <a:xfrm>
            <a:off x="262568" y="154237"/>
            <a:ext cx="11679716" cy="385590"/>
          </a:xfrm>
          <a:prstGeom prst="roundRect">
            <a:avLst/>
          </a:prstGeom>
          <a:solidFill>
            <a:schemeClr val="accent6">
              <a:lumMod val="20000"/>
              <a:lumOff val="8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ОПЕРАЦИОН ДАРАЖАДА ОПЕРАЦИЯЛАР САМАРАДОРЛИГИ ҚАНДАЙ БАҲОЛАНАДИ?</a:t>
            </a:r>
            <a:endParaRPr lang="uz-Cyrl-UZ" sz="2000" b="1" dirty="0">
              <a:latin typeface="Times New Roman" panose="02020603050405020304" pitchFamily="18" charset="0"/>
              <a:cs typeface="Times New Roman" panose="02020603050405020304" pitchFamily="18" charset="0"/>
            </a:endParaRPr>
          </a:p>
        </p:txBody>
      </p:sp>
      <p:sp>
        <p:nvSpPr>
          <p:cNvPr id="6" name="Прямоугольник: скругленные углы 5">
            <a:extLst>
              <a:ext uri="{FF2B5EF4-FFF2-40B4-BE49-F238E27FC236}">
                <a16:creationId xmlns:a16="http://schemas.microsoft.com/office/drawing/2014/main" id="{971802FA-9D32-46C3-878B-1DE4CE3690C2}"/>
              </a:ext>
            </a:extLst>
          </p:cNvPr>
          <p:cNvSpPr/>
          <p:nvPr/>
        </p:nvSpPr>
        <p:spPr>
          <a:xfrm>
            <a:off x="154237" y="661012"/>
            <a:ext cx="11920250" cy="462463"/>
          </a:xfrm>
          <a:prstGeom prst="roundRect">
            <a:avLst>
              <a:gd name="adj" fmla="val 0"/>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1500" dirty="0">
                <a:latin typeface="Times New Roman" panose="02020603050405020304" pitchFamily="18" charset="0"/>
                <a:cs typeface="Times New Roman" panose="02020603050405020304" pitchFamily="18" charset="0"/>
              </a:rPr>
              <a:t>Операцион даражадаги операциялар самарадорлигини баҳолаш учун фойдаланиладиган бешта “ишлаш мақсади” сифат, тезлик, ишончлилик, мослашувчанлик ва харажатдир.</a:t>
            </a:r>
          </a:p>
        </p:txBody>
      </p:sp>
      <p:sp>
        <p:nvSpPr>
          <p:cNvPr id="7" name="Прямоугольник: скругленные углы 6">
            <a:extLst>
              <a:ext uri="{FF2B5EF4-FFF2-40B4-BE49-F238E27FC236}">
                <a16:creationId xmlns:a16="http://schemas.microsoft.com/office/drawing/2014/main" id="{F7A8AE3F-1992-4A29-98D8-2B3A1A37B21E}"/>
              </a:ext>
            </a:extLst>
          </p:cNvPr>
          <p:cNvSpPr/>
          <p:nvPr/>
        </p:nvSpPr>
        <p:spPr>
          <a:xfrm>
            <a:off x="154237" y="1244660"/>
            <a:ext cx="11920250" cy="754468"/>
          </a:xfrm>
          <a:prstGeom prst="roundRect">
            <a:avLst>
              <a:gd name="adj" fmla="val 0"/>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1500" b="1" dirty="0">
                <a:latin typeface="Times New Roman" panose="02020603050405020304" pitchFamily="18" charset="0"/>
                <a:cs typeface="Times New Roman" panose="02020603050405020304" pitchFamily="18" charset="0"/>
              </a:rPr>
              <a:t>Сифат муҳим, чунки:</a:t>
            </a:r>
            <a:r>
              <a:rPr lang="uz-Cyrl-UZ" sz="1500" dirty="0">
                <a:latin typeface="Times New Roman" panose="02020603050405020304" pitchFamily="18" charset="0"/>
                <a:cs typeface="Times New Roman" panose="02020603050405020304" pitchFamily="18" charset="0"/>
              </a:rPr>
              <a:t> “Тўғри иш қилиш” орқали операциялар компаниянинг товарлари ва хизматлари сифатига таъсир кўрсатишга интилади. Ташқи томондан, сифат мижознинг қониқиши ёки норозилигининг муҳим жиҳати ҳисобланади. Ички сифат операциялари ҳам харажатларни камайтиради, ҳам ишончлиликни оширади.</a:t>
            </a:r>
          </a:p>
        </p:txBody>
      </p:sp>
      <p:sp>
        <p:nvSpPr>
          <p:cNvPr id="8" name="Прямоугольник: скругленные углы 7">
            <a:extLst>
              <a:ext uri="{FF2B5EF4-FFF2-40B4-BE49-F238E27FC236}">
                <a16:creationId xmlns:a16="http://schemas.microsoft.com/office/drawing/2014/main" id="{020B6917-8F0F-4F32-90E7-98400EFBDA85}"/>
              </a:ext>
            </a:extLst>
          </p:cNvPr>
          <p:cNvSpPr/>
          <p:nvPr/>
        </p:nvSpPr>
        <p:spPr>
          <a:xfrm>
            <a:off x="154237" y="2120314"/>
            <a:ext cx="11920250" cy="845450"/>
          </a:xfrm>
          <a:prstGeom prst="roundRect">
            <a:avLst>
              <a:gd name="adj" fmla="val 2022"/>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1500" b="1" dirty="0">
                <a:latin typeface="Times New Roman" panose="02020603050405020304" pitchFamily="18" charset="0"/>
                <a:cs typeface="Times New Roman" panose="02020603050405020304" pitchFamily="18" charset="0"/>
              </a:rPr>
              <a:t>Тезлик муҳим, чунки: </a:t>
            </a:r>
            <a:r>
              <a:rPr lang="uz-Cyrl-UZ" sz="1500" dirty="0">
                <a:latin typeface="Times New Roman" panose="02020603050405020304" pitchFamily="18" charset="0"/>
                <a:cs typeface="Times New Roman" panose="02020603050405020304" pitchFamily="18" charset="0"/>
              </a:rPr>
              <a:t>“тезкор ишларни бажариш” орқали операциялар товарлар ва хизматларни этказиб бериш тезлигига таъсир кўрсатишга интилади. Ташқи томондан, тезлик мижозларга хизмат кўрсатишнинг муҳим жиҳати ҳисобланади. Ички тезлик ички ўтказиш вақтини қисқартириш орқали товар-моддий захираларни камайтиради ва ресурслар мажбуриятини кечиктириш орқали хавфларни камайтиради.</a:t>
            </a:r>
          </a:p>
        </p:txBody>
      </p:sp>
      <p:sp>
        <p:nvSpPr>
          <p:cNvPr id="9" name="Прямоугольник: скругленные углы 8">
            <a:extLst>
              <a:ext uri="{FF2B5EF4-FFF2-40B4-BE49-F238E27FC236}">
                <a16:creationId xmlns:a16="http://schemas.microsoft.com/office/drawing/2014/main" id="{6D56F101-76AB-47DF-87C5-6A026B3031F9}"/>
              </a:ext>
            </a:extLst>
          </p:cNvPr>
          <p:cNvSpPr/>
          <p:nvPr/>
        </p:nvSpPr>
        <p:spPr>
          <a:xfrm>
            <a:off x="154238" y="3086950"/>
            <a:ext cx="11920250" cy="941135"/>
          </a:xfrm>
          <a:prstGeom prst="roundRect">
            <a:avLst>
              <a:gd name="adj" fmla="val 132"/>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1500" b="1" dirty="0">
                <a:latin typeface="Times New Roman" panose="02020603050405020304" pitchFamily="18" charset="0"/>
                <a:cs typeface="Times New Roman" panose="02020603050405020304" pitchFamily="18" charset="0"/>
              </a:rPr>
              <a:t>Ишончлилик муҳим, чунки: </a:t>
            </a:r>
            <a:r>
              <a:rPr lang="uz-Cyrl-UZ" sz="1500" dirty="0">
                <a:latin typeface="Times New Roman" panose="02020603050405020304" pitchFamily="18" charset="0"/>
                <a:cs typeface="Times New Roman" panose="02020603050405020304" pitchFamily="18" charset="0"/>
              </a:rPr>
              <a:t>“Ўз вақтида ишларни бажариш” орқали операциялар товарлар ва хизматларни етказиб бериш ишончлилигига таъсир кўрсатишга интилади. Ташқи томондан, ишончлилик мижозларга хизмат кўрсатишнинг муҳим жиҳати ҳисобланади. Операция ичидаги ишончлилик операцион ишончлиликни оширади, бу эса ишончлилик муаммоларини ҳал қилиш учун сарфланадиган вақт ва пулни тежайди ва операция барқарорлигини таъминлайди.</a:t>
            </a:r>
          </a:p>
        </p:txBody>
      </p:sp>
      <p:sp>
        <p:nvSpPr>
          <p:cNvPr id="10" name="Прямоугольник: скругленные углы 9">
            <a:extLst>
              <a:ext uri="{FF2B5EF4-FFF2-40B4-BE49-F238E27FC236}">
                <a16:creationId xmlns:a16="http://schemas.microsoft.com/office/drawing/2014/main" id="{D6F92CA0-D40B-4353-BA4A-CEC546428ECF}"/>
              </a:ext>
            </a:extLst>
          </p:cNvPr>
          <p:cNvSpPr/>
          <p:nvPr/>
        </p:nvSpPr>
        <p:spPr>
          <a:xfrm>
            <a:off x="154236" y="4148439"/>
            <a:ext cx="11920249" cy="1348978"/>
          </a:xfrm>
          <a:prstGeom prst="roundRect">
            <a:avLst>
              <a:gd name="adj" fmla="val 0"/>
            </a:avLst>
          </a:prstGeom>
        </p:spPr>
        <p:style>
          <a:lnRef idx="1">
            <a:schemeClr val="accent2"/>
          </a:lnRef>
          <a:fillRef idx="1002">
            <a:schemeClr val="lt2"/>
          </a:fillRef>
          <a:effectRef idx="1">
            <a:schemeClr val="accent2"/>
          </a:effectRef>
          <a:fontRef idx="minor">
            <a:schemeClr val="dk1"/>
          </a:fontRef>
        </p:style>
        <p:txBody>
          <a:bodyPr rtlCol="0" anchor="ctr"/>
          <a:lstStyle/>
          <a:p>
            <a:pPr algn="ctr"/>
            <a:r>
              <a:rPr lang="uz-Cyrl-UZ" sz="1450" b="1" dirty="0">
                <a:latin typeface="Times New Roman" panose="02020603050405020304" pitchFamily="18" charset="0"/>
                <a:cs typeface="Times New Roman" panose="02020603050405020304" pitchFamily="18" charset="0"/>
              </a:rPr>
              <a:t>Мослашувчанлик муҳим аҳамиятга эга, чунки:</a:t>
            </a:r>
            <a:r>
              <a:rPr lang="uz-Cyrl-UZ" sz="1450" dirty="0">
                <a:latin typeface="Times New Roman" panose="02020603050405020304" pitchFamily="18" charset="0"/>
                <a:cs typeface="Times New Roman" panose="02020603050405020304" pitchFamily="18" charset="0"/>
              </a:rPr>
              <a:t> “Ўз қиладиган ишни ўзгартириш” орқали операциялар компаниянинг маҳсулот ва хизматларни ишлаб чиқаришдаги мослашувчанлигига таъсир кўрсатишга интилади. Ташқи томондан, мослашувчанлик янги маҳсулот ва хизматларни ишлаб чиқариши мумкин (маҳсулот/хизматнинг мослашувчанлиги), маҳсулот ва хизматларнинг кенг ассортиментини ёки аралашмасини ишлаб чиқариши (мослашувчанлик), турли миқдор ёки ҳажмдаги маҳсулот ва хизматларни ишлаб чиқариши (ҳажмнинг мослашувчанлиги), маҳсулот ва хизматларни ишлаб чиқаришда мумкин. турли вақтлар (этказиб беришнинг мослашувчанлиги). Ичкарида, мослашувчанлик жавоб вақтларини тезлаштиришга, ўзгаришларда беҳуда сарфланган вақтни тежашга ва ишончлиликни сақлашга ёрдам беради.</a:t>
            </a:r>
          </a:p>
        </p:txBody>
      </p:sp>
      <p:sp>
        <p:nvSpPr>
          <p:cNvPr id="11" name="Прямоугольник: скругленные углы 10">
            <a:extLst>
              <a:ext uri="{FF2B5EF4-FFF2-40B4-BE49-F238E27FC236}">
                <a16:creationId xmlns:a16="http://schemas.microsoft.com/office/drawing/2014/main" id="{802FFC84-CC2C-4FCC-B2DE-19A27945368B}"/>
              </a:ext>
            </a:extLst>
          </p:cNvPr>
          <p:cNvSpPr/>
          <p:nvPr/>
        </p:nvSpPr>
        <p:spPr>
          <a:xfrm>
            <a:off x="154236" y="5624356"/>
            <a:ext cx="9079738" cy="1233644"/>
          </a:xfrm>
          <a:prstGeom prst="roundRect">
            <a:avLst>
              <a:gd name="adj" fmla="val 0"/>
            </a:avLst>
          </a:prstGeom>
        </p:spPr>
        <p:style>
          <a:lnRef idx="1">
            <a:schemeClr val="accent2"/>
          </a:lnRef>
          <a:fillRef idx="1002">
            <a:schemeClr val="lt2"/>
          </a:fillRef>
          <a:effectRef idx="1">
            <a:schemeClr val="accent2"/>
          </a:effectRef>
          <a:fontRef idx="minor">
            <a:schemeClr val="dk1"/>
          </a:fontRef>
        </p:style>
        <p:txBody>
          <a:bodyPr rtlCol="0" anchor="ctr"/>
          <a:lstStyle/>
          <a:p>
            <a:pPr algn="ctr"/>
            <a:r>
              <a:rPr lang="uz-Cyrl-UZ" sz="1500" dirty="0">
                <a:latin typeface="Times New Roman" panose="02020603050405020304" pitchFamily="18" charset="0"/>
                <a:cs typeface="Times New Roman" panose="02020603050405020304" pitchFamily="18" charset="0"/>
              </a:rPr>
              <a:t>Харажат муҳим, чунки: “арзон ишларни қилиш” орқали операциялар компаниянинг товарлари ва хизматлари нархига таъсир кўрсатишга интилади. Ташқи томондан, паст харажатлар ташкилотларга юқори ҳажмларни олиш учун ўз нархини пасайтириш ёки, муқобил равишда, мавжуд ҳажм даражасида уларнинг рентабеллигини ошириш имконини беради. Ичкарида, харажат кўрсаткичларига бошқа ишлаш мақсадларида яхши натижалар ёрдам беради.</a:t>
            </a:r>
          </a:p>
        </p:txBody>
      </p:sp>
    </p:spTree>
    <p:extLst>
      <p:ext uri="{BB962C8B-B14F-4D97-AF65-F5344CB8AC3E}">
        <p14:creationId xmlns:p14="http://schemas.microsoft.com/office/powerpoint/2010/main" val="207250830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4DB65F4-9824-46D8-9B25-C288065B1CB6}"/>
              </a:ext>
            </a:extLst>
          </p:cNvPr>
          <p:cNvSpPr/>
          <p:nvPr/>
        </p:nvSpPr>
        <p:spPr>
          <a:xfrm>
            <a:off x="198302" y="560816"/>
            <a:ext cx="11832115" cy="5324535"/>
          </a:xfrm>
          <a:prstGeom prst="rect">
            <a:avLst/>
          </a:prstGeom>
        </p:spPr>
        <p:txBody>
          <a:bodyPr wrap="square">
            <a:spAutoFit/>
          </a:bodyPr>
          <a:lstStyle/>
          <a:p>
            <a:pPr marL="457200" indent="-457200" algn="just">
              <a:buAutoNum type="arabicPeriod"/>
            </a:pPr>
            <a:r>
              <a:rPr lang="en-US" sz="2000" dirty="0">
                <a:latin typeface="Times New Roman" panose="02020603050405020304" pitchFamily="18" charset="0"/>
                <a:cs typeface="Times New Roman" panose="02020603050405020304" pitchFamily="18" charset="0"/>
              </a:rPr>
              <a:t>Slack, Nigel, and Alistair Brandon-Jones. Operations Management 9th Edition PDF </a:t>
            </a:r>
            <a:r>
              <a:rPr lang="en-US" sz="2000" dirty="0" err="1">
                <a:latin typeface="Times New Roman" panose="02020603050405020304" pitchFamily="18" charset="0"/>
                <a:cs typeface="Times New Roman" panose="02020603050405020304" pitchFamily="18" charset="0"/>
              </a:rPr>
              <a:t>EBook</a:t>
            </a:r>
            <a:r>
              <a:rPr lang="en-US" sz="2000" dirty="0">
                <a:latin typeface="Times New Roman" panose="02020603050405020304" pitchFamily="18" charset="0"/>
                <a:cs typeface="Times New Roman" panose="02020603050405020304" pitchFamily="18" charset="0"/>
              </a:rPr>
              <a:t>, Pearson Education, Limited, 2019. ProQuest </a:t>
            </a:r>
            <a:r>
              <a:rPr lang="en-US" sz="2000" dirty="0" err="1">
                <a:latin typeface="Times New Roman" panose="02020603050405020304" pitchFamily="18" charset="0"/>
                <a:cs typeface="Times New Roman" panose="02020603050405020304" pitchFamily="18" charset="0"/>
              </a:rPr>
              <a:t>Ebook</a:t>
            </a:r>
            <a:r>
              <a:rPr lang="en-US" sz="2000" dirty="0">
                <a:latin typeface="Times New Roman" panose="02020603050405020304" pitchFamily="18" charset="0"/>
                <a:cs typeface="Times New Roman" panose="02020603050405020304" pitchFamily="18" charset="0"/>
              </a:rPr>
              <a:t> Central, http://ebookcentral.proquest.com/lib/undip-ebooks/detail.action?docID=5751937. Created from </a:t>
            </a:r>
            <a:r>
              <a:rPr lang="en-US" sz="2000" dirty="0" err="1">
                <a:latin typeface="Times New Roman" panose="02020603050405020304" pitchFamily="18" charset="0"/>
                <a:cs typeface="Times New Roman" panose="02020603050405020304" pitchFamily="18" charset="0"/>
              </a:rPr>
              <a:t>undip-ebooks</a:t>
            </a:r>
            <a:r>
              <a:rPr lang="en-US" sz="2000" dirty="0">
                <a:latin typeface="Times New Roman" panose="02020603050405020304" pitchFamily="18" charset="0"/>
                <a:cs typeface="Times New Roman" panose="02020603050405020304" pitchFamily="18" charset="0"/>
              </a:rPr>
              <a:t> on 2021-07-09 03:07:58.</a:t>
            </a:r>
          </a:p>
          <a:p>
            <a:pPr marL="457200" indent="-457200" algn="just">
              <a:buAutoNum type="arabicPeriod"/>
            </a:pPr>
            <a:r>
              <a:rPr lang="en-US" sz="2000" dirty="0">
                <a:latin typeface="Times New Roman" panose="02020603050405020304" pitchFamily="18" charset="0"/>
                <a:cs typeface="Times New Roman" panose="02020603050405020304" pitchFamily="18" charset="0"/>
              </a:rPr>
              <a:t>Mintzberg, H. Ahlstrand, B. and </a:t>
            </a:r>
            <a:r>
              <a:rPr lang="en-US" sz="2000" dirty="0" err="1">
                <a:latin typeface="Times New Roman" panose="02020603050405020304" pitchFamily="18" charset="0"/>
                <a:cs typeface="Times New Roman" panose="02020603050405020304" pitchFamily="18" charset="0"/>
              </a:rPr>
              <a:t>Lampel</a:t>
            </a:r>
            <a:r>
              <a:rPr lang="en-US" sz="2000" dirty="0">
                <a:latin typeface="Times New Roman" panose="02020603050405020304" pitchFamily="18" charset="0"/>
                <a:cs typeface="Times New Roman" panose="02020603050405020304" pitchFamily="18" charset="0"/>
              </a:rPr>
              <a:t>, J. Strategy Safari : A Guided Tour Through the Wilds of Strategic Management, The Free Press, New York, 1998.</a:t>
            </a:r>
          </a:p>
          <a:p>
            <a:pPr marL="457200" indent="-457200" algn="just">
              <a:buAutoNum type="arabicPeriod"/>
            </a:pPr>
            <a:r>
              <a:rPr lang="en-US" sz="2000" dirty="0">
                <a:latin typeface="Times New Roman" panose="02020603050405020304" pitchFamily="18" charset="0"/>
                <a:cs typeface="Times New Roman" panose="02020603050405020304" pitchFamily="18" charset="0"/>
              </a:rPr>
              <a:t>Braithwaite, A. and Christopher, M. (2015) </a:t>
            </a:r>
            <a:r>
              <a:rPr lang="en-US" sz="2000" i="1" dirty="0">
                <a:latin typeface="Times New Roman" panose="02020603050405020304" pitchFamily="18" charset="0"/>
                <a:cs typeface="Times New Roman" panose="02020603050405020304" pitchFamily="18" charset="0"/>
              </a:rPr>
              <a:t>Business Operations Models: Becoming a Disruptive Competitor,</a:t>
            </a:r>
            <a:r>
              <a:rPr lang="uz-Cyrl-UZ" sz="2000" i="1"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Kogan Page, London</a:t>
            </a:r>
            <a:endParaRPr lang="en-US" sz="2000" dirty="0">
              <a:latin typeface="Times New Roman" panose="02020603050405020304" pitchFamily="18" charset="0"/>
              <a:cs typeface="Times New Roman" panose="02020603050405020304" pitchFamily="18" charset="0"/>
            </a:endParaRPr>
          </a:p>
          <a:p>
            <a:pPr marL="457200" indent="-457200" algn="just">
              <a:buAutoNum type="arabicPeriod"/>
            </a:pPr>
            <a:r>
              <a:rPr lang="en-US" sz="2000" dirty="0">
                <a:latin typeface="Times New Roman" panose="02020603050405020304" pitchFamily="18" charset="0"/>
                <a:cs typeface="Times New Roman" panose="02020603050405020304" pitchFamily="18" charset="0"/>
              </a:rPr>
              <a:t>Hayes, R.H., Pisano, G.P., Upton, D.M. and Wheelwright, S.C. (2005) </a:t>
            </a:r>
            <a:r>
              <a:rPr lang="en-US" sz="2000" i="1" dirty="0">
                <a:latin typeface="Times New Roman" panose="02020603050405020304" pitchFamily="18" charset="0"/>
                <a:cs typeface="Times New Roman" panose="02020603050405020304" pitchFamily="18" charset="0"/>
              </a:rPr>
              <a:t>Pursuing the Competitive Edge, </a:t>
            </a:r>
            <a:r>
              <a:rPr lang="en-US" sz="2000" dirty="0">
                <a:latin typeface="Times New Roman" panose="02020603050405020304" pitchFamily="18" charset="0"/>
                <a:cs typeface="Times New Roman" panose="02020603050405020304" pitchFamily="18" charset="0"/>
              </a:rPr>
              <a:t>Wiley,</a:t>
            </a:r>
            <a:r>
              <a:rPr lang="uz-Cyrl-UZ"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Hoboken, NJ.</a:t>
            </a:r>
            <a:endParaRPr lang="en-US" sz="2000" dirty="0">
              <a:latin typeface="Times New Roman" panose="02020603050405020304" pitchFamily="18" charset="0"/>
              <a:cs typeface="Times New Roman" panose="02020603050405020304" pitchFamily="18" charset="0"/>
            </a:endParaRPr>
          </a:p>
          <a:p>
            <a:pPr marL="457200" indent="-457200" algn="just">
              <a:buAutoNum type="arabicPeriod"/>
            </a:pPr>
            <a:r>
              <a:rPr lang="en-US" sz="2000" dirty="0">
                <a:latin typeface="Times New Roman" panose="02020603050405020304" pitchFamily="18" charset="0"/>
                <a:cs typeface="Times New Roman" panose="02020603050405020304" pitchFamily="18" charset="0"/>
              </a:rPr>
              <a:t>Slack, N. (2017) </a:t>
            </a:r>
            <a:r>
              <a:rPr lang="en-US" sz="2000" i="1" dirty="0">
                <a:latin typeface="Times New Roman" panose="02020603050405020304" pitchFamily="18" charset="0"/>
                <a:cs typeface="Times New Roman" panose="02020603050405020304" pitchFamily="18" charset="0"/>
              </a:rPr>
              <a:t>The Operations Advantage, </a:t>
            </a:r>
            <a:r>
              <a:rPr lang="en-US" sz="2000" dirty="0">
                <a:latin typeface="Times New Roman" panose="02020603050405020304" pitchFamily="18" charset="0"/>
                <a:cs typeface="Times New Roman" panose="02020603050405020304" pitchFamily="18" charset="0"/>
              </a:rPr>
              <a:t>Kogan Page, London.</a:t>
            </a:r>
          </a:p>
          <a:p>
            <a:pPr marL="457200" indent="-457200" algn="just">
              <a:buAutoNum type="arabicPeriod"/>
            </a:pPr>
            <a:r>
              <a:rPr lang="en-US" sz="2000" dirty="0">
                <a:latin typeface="Times New Roman" panose="02020603050405020304" pitchFamily="18" charset="0"/>
                <a:cs typeface="Times New Roman" panose="02020603050405020304" pitchFamily="18" charset="0"/>
              </a:rPr>
              <a:t>Slack, N. and Lewis, M. (2017) </a:t>
            </a:r>
            <a:r>
              <a:rPr lang="en-US" sz="2000" i="1" dirty="0">
                <a:latin typeface="Times New Roman" panose="02020603050405020304" pitchFamily="18" charset="0"/>
                <a:cs typeface="Times New Roman" panose="02020603050405020304" pitchFamily="18" charset="0"/>
              </a:rPr>
              <a:t>Operations Strategy, </a:t>
            </a:r>
            <a:r>
              <a:rPr lang="en-US" sz="2000" dirty="0">
                <a:latin typeface="Times New Roman" panose="02020603050405020304" pitchFamily="18" charset="0"/>
                <a:cs typeface="Times New Roman" panose="02020603050405020304" pitchFamily="18" charset="0"/>
              </a:rPr>
              <a:t>5th </a:t>
            </a:r>
            <a:r>
              <a:rPr lang="en-US" sz="2000" dirty="0" err="1">
                <a:latin typeface="Times New Roman" panose="02020603050405020304" pitchFamily="18" charset="0"/>
                <a:cs typeface="Times New Roman" panose="02020603050405020304" pitchFamily="18" charset="0"/>
              </a:rPr>
              <a:t>edn</a:t>
            </a:r>
            <a:r>
              <a:rPr lang="en-US" sz="2000" dirty="0">
                <a:latin typeface="Times New Roman" panose="02020603050405020304" pitchFamily="18" charset="0"/>
                <a:cs typeface="Times New Roman" panose="02020603050405020304" pitchFamily="18" charset="0"/>
              </a:rPr>
              <a:t>, Pearson Education, Harlow.</a:t>
            </a:r>
          </a:p>
          <a:p>
            <a:pPr marL="457200" indent="-457200" algn="just">
              <a:buAutoNum type="arabicPeriod"/>
            </a:pPr>
            <a:r>
              <a:rPr lang="en-US" sz="2000" dirty="0">
                <a:latin typeface="Times New Roman" panose="02020603050405020304" pitchFamily="18" charset="0"/>
                <a:cs typeface="Times New Roman" panose="02020603050405020304" pitchFamily="18" charset="0"/>
              </a:rPr>
              <a:t>Gray, D., </a:t>
            </a:r>
            <a:r>
              <a:rPr lang="en-US" sz="2000" dirty="0" err="1">
                <a:latin typeface="Times New Roman" panose="02020603050405020304" pitchFamily="18" charset="0"/>
                <a:cs typeface="Times New Roman" panose="02020603050405020304" pitchFamily="18" charset="0"/>
              </a:rPr>
              <a:t>Micheli</a:t>
            </a:r>
            <a:r>
              <a:rPr lang="en-US" sz="2000" dirty="0">
                <a:latin typeface="Times New Roman" panose="02020603050405020304" pitchFamily="18" charset="0"/>
                <a:cs typeface="Times New Roman" panose="02020603050405020304" pitchFamily="18" charset="0"/>
              </a:rPr>
              <a:t>, P. and Pavlov, A. (2015) </a:t>
            </a:r>
            <a:r>
              <a:rPr lang="en-US" sz="2000" i="1" dirty="0">
                <a:latin typeface="Times New Roman" panose="02020603050405020304" pitchFamily="18" charset="0"/>
                <a:cs typeface="Times New Roman" panose="02020603050405020304" pitchFamily="18" charset="0"/>
              </a:rPr>
              <a:t>Measurement Madness, </a:t>
            </a:r>
            <a:r>
              <a:rPr lang="en-US" sz="2000" dirty="0">
                <a:latin typeface="Times New Roman" panose="02020603050405020304" pitchFamily="18" charset="0"/>
                <a:cs typeface="Times New Roman" panose="02020603050405020304" pitchFamily="18" charset="0"/>
              </a:rPr>
              <a:t>Wiley, New York.</a:t>
            </a:r>
          </a:p>
          <a:p>
            <a:pPr marL="457200" indent="-457200" algn="just">
              <a:buAutoNum type="arabicPeriod"/>
            </a:pPr>
            <a:r>
              <a:rPr lang="en-US" sz="2000" dirty="0">
                <a:latin typeface="Times New Roman" panose="02020603050405020304" pitchFamily="18" charset="0"/>
                <a:cs typeface="Times New Roman" panose="02020603050405020304" pitchFamily="18" charset="0"/>
              </a:rPr>
              <a:t>Neely, A. (2012) </a:t>
            </a:r>
            <a:r>
              <a:rPr lang="en-US" sz="2000" i="1" dirty="0">
                <a:latin typeface="Times New Roman" panose="02020603050405020304" pitchFamily="18" charset="0"/>
                <a:cs typeface="Times New Roman" panose="02020603050405020304" pitchFamily="18" charset="0"/>
              </a:rPr>
              <a:t>Business Performance Measurement: Unifying Theory and Integrating Practice, </a:t>
            </a:r>
            <a:r>
              <a:rPr lang="en-US" sz="2000" dirty="0">
                <a:latin typeface="Times New Roman" panose="02020603050405020304" pitchFamily="18" charset="0"/>
                <a:cs typeface="Times New Roman" panose="02020603050405020304" pitchFamily="18" charset="0"/>
              </a:rPr>
              <a:t>Cambridge</a:t>
            </a:r>
            <a:r>
              <a:rPr lang="uz-Cyrl-UZ"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University Press, Cambridge.</a:t>
            </a:r>
            <a:endParaRPr lang="en-US" sz="2000" dirty="0">
              <a:latin typeface="Times New Roman" panose="02020603050405020304" pitchFamily="18" charset="0"/>
              <a:cs typeface="Times New Roman" panose="02020603050405020304" pitchFamily="18" charset="0"/>
            </a:endParaRPr>
          </a:p>
          <a:p>
            <a:pPr marL="457200" indent="-457200" algn="just">
              <a:buAutoNum type="arabicPeriod"/>
            </a:pPr>
            <a:r>
              <a:rPr lang="en-US" sz="2000" dirty="0" err="1">
                <a:latin typeface="Times New Roman" panose="02020603050405020304" pitchFamily="18" charset="0"/>
                <a:cs typeface="Times New Roman" panose="02020603050405020304" pitchFamily="18" charset="0"/>
              </a:rPr>
              <a:t>Savitz</a:t>
            </a:r>
            <a:r>
              <a:rPr lang="en-US" sz="2000" dirty="0">
                <a:latin typeface="Times New Roman" panose="02020603050405020304" pitchFamily="18" charset="0"/>
                <a:cs typeface="Times New Roman" panose="02020603050405020304" pitchFamily="18" charset="0"/>
              </a:rPr>
              <a:t>, A.W. and Weber, K. (2006) </a:t>
            </a:r>
            <a:r>
              <a:rPr lang="en-US" sz="2000" i="1" dirty="0">
                <a:latin typeface="Times New Roman" panose="02020603050405020304" pitchFamily="18" charset="0"/>
                <a:cs typeface="Times New Roman" panose="02020603050405020304" pitchFamily="18" charset="0"/>
              </a:rPr>
              <a:t>The Triple Bottom Line: How Today’s Best-Run Companies Are Achieving</a:t>
            </a:r>
            <a:r>
              <a:rPr lang="uz-Cyrl-UZ" sz="2000" i="1"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Economic, Social and Environmental Success – and How You Can Too, </a:t>
            </a:r>
            <a:r>
              <a:rPr lang="en-US" sz="2000" dirty="0">
                <a:latin typeface="Times New Roman" panose="02020603050405020304" pitchFamily="18" charset="0"/>
                <a:cs typeface="Times New Roman" panose="02020603050405020304" pitchFamily="18" charset="0"/>
              </a:rPr>
              <a:t>Jossey-Bass, San Francisco.</a:t>
            </a:r>
          </a:p>
          <a:p>
            <a:pPr marL="457200" indent="-457200" algn="just">
              <a:buAutoNum type="arabicPeriod"/>
            </a:pPr>
            <a:r>
              <a:rPr lang="uz-Latn-UZ" sz="2000" dirty="0">
                <a:latin typeface="Times New Roman" panose="02020603050405020304" pitchFamily="18" charset="0"/>
                <a:cs typeface="Times New Roman" panose="02020603050405020304" pitchFamily="18" charset="0"/>
              </a:rPr>
              <a:t>https://www.virtusa.com/digital-themes/operations-strategy</a:t>
            </a:r>
          </a:p>
        </p:txBody>
      </p:sp>
      <p:sp>
        <p:nvSpPr>
          <p:cNvPr id="3" name="TextBox 2">
            <a:extLst>
              <a:ext uri="{FF2B5EF4-FFF2-40B4-BE49-F238E27FC236}">
                <a16:creationId xmlns:a16="http://schemas.microsoft.com/office/drawing/2014/main" id="{A2F8A174-13FF-49D7-8528-576764CEE3E4}"/>
              </a:ext>
            </a:extLst>
          </p:cNvPr>
          <p:cNvSpPr txBox="1"/>
          <p:nvPr/>
        </p:nvSpPr>
        <p:spPr>
          <a:xfrm>
            <a:off x="2616505" y="99151"/>
            <a:ext cx="6995711" cy="461665"/>
          </a:xfrm>
          <a:prstGeom prst="rect">
            <a:avLst/>
          </a:prstGeom>
          <a:noFill/>
        </p:spPr>
        <p:txBody>
          <a:bodyPr wrap="square" rtlCol="0">
            <a:spAutoFit/>
          </a:bodyPr>
          <a:lstStyle/>
          <a:p>
            <a:r>
              <a:rPr lang="uz-Cyrl-UZ" sz="2400" b="1" dirty="0">
                <a:latin typeface="Times New Roman" panose="02020603050405020304" pitchFamily="18" charset="0"/>
                <a:cs typeface="Times New Roman" panose="02020603050405020304" pitchFamily="18" charset="0"/>
              </a:rPr>
              <a:t>ФОЙДАЛАНИЛГАН АДАБИЁТЛАР РЎЙХАТИ</a:t>
            </a:r>
            <a:endParaRPr lang="uz-Latn-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102191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99B60365-1C81-4E78-BB9D-5A2F56862F54}"/>
              </a:ext>
            </a:extLst>
          </p:cNvPr>
          <p:cNvPicPr>
            <a:picLocks noChangeAspect="1"/>
          </p:cNvPicPr>
          <p:nvPr/>
        </p:nvPicPr>
        <p:blipFill>
          <a:blip r:embed="rId2"/>
          <a:stretch>
            <a:fillRect/>
          </a:stretch>
        </p:blipFill>
        <p:spPr>
          <a:xfrm>
            <a:off x="0" y="0"/>
            <a:ext cx="7216048" cy="2857500"/>
          </a:xfrm>
          <a:prstGeom prst="rect">
            <a:avLst/>
          </a:prstGeom>
        </p:spPr>
      </p:pic>
      <p:pic>
        <p:nvPicPr>
          <p:cNvPr id="5" name="Рисунок 4">
            <a:extLst>
              <a:ext uri="{FF2B5EF4-FFF2-40B4-BE49-F238E27FC236}">
                <a16:creationId xmlns:a16="http://schemas.microsoft.com/office/drawing/2014/main" id="{3A3BB256-D31A-4CA7-A4BB-B99E664DD3AC}"/>
              </a:ext>
            </a:extLst>
          </p:cNvPr>
          <p:cNvPicPr>
            <a:picLocks noChangeAspect="1"/>
          </p:cNvPicPr>
          <p:nvPr/>
        </p:nvPicPr>
        <p:blipFill>
          <a:blip r:embed="rId3"/>
          <a:stretch>
            <a:fillRect/>
          </a:stretch>
        </p:blipFill>
        <p:spPr>
          <a:xfrm>
            <a:off x="7216048" y="0"/>
            <a:ext cx="4975952" cy="2859666"/>
          </a:xfrm>
          <a:prstGeom prst="rect">
            <a:avLst/>
          </a:prstGeom>
        </p:spPr>
      </p:pic>
      <p:pic>
        <p:nvPicPr>
          <p:cNvPr id="6" name="Рисунок 5">
            <a:extLst>
              <a:ext uri="{FF2B5EF4-FFF2-40B4-BE49-F238E27FC236}">
                <a16:creationId xmlns:a16="http://schemas.microsoft.com/office/drawing/2014/main" id="{B7DAC6E7-47ED-4DE3-AB56-FF8984B63F1C}"/>
              </a:ext>
            </a:extLst>
          </p:cNvPr>
          <p:cNvPicPr>
            <a:picLocks noChangeAspect="1"/>
          </p:cNvPicPr>
          <p:nvPr/>
        </p:nvPicPr>
        <p:blipFill>
          <a:blip r:embed="rId4"/>
          <a:stretch>
            <a:fillRect/>
          </a:stretch>
        </p:blipFill>
        <p:spPr>
          <a:xfrm>
            <a:off x="0" y="4286250"/>
            <a:ext cx="3810000" cy="2571750"/>
          </a:xfrm>
          <a:prstGeom prst="rect">
            <a:avLst/>
          </a:prstGeom>
        </p:spPr>
      </p:pic>
      <p:pic>
        <p:nvPicPr>
          <p:cNvPr id="7" name="Рисунок 6">
            <a:extLst>
              <a:ext uri="{FF2B5EF4-FFF2-40B4-BE49-F238E27FC236}">
                <a16:creationId xmlns:a16="http://schemas.microsoft.com/office/drawing/2014/main" id="{9F818EC8-61AD-4F0B-96A0-D892A7679CB1}"/>
              </a:ext>
            </a:extLst>
          </p:cNvPr>
          <p:cNvPicPr>
            <a:picLocks noChangeAspect="1"/>
          </p:cNvPicPr>
          <p:nvPr/>
        </p:nvPicPr>
        <p:blipFill>
          <a:blip r:embed="rId5"/>
          <a:stretch>
            <a:fillRect/>
          </a:stretch>
        </p:blipFill>
        <p:spPr>
          <a:xfrm>
            <a:off x="7623672" y="4288314"/>
            <a:ext cx="4568328" cy="2569685"/>
          </a:xfrm>
          <a:prstGeom prst="rect">
            <a:avLst/>
          </a:prstGeom>
        </p:spPr>
      </p:pic>
      <p:pic>
        <p:nvPicPr>
          <p:cNvPr id="8" name="Рисунок 7">
            <a:extLst>
              <a:ext uri="{FF2B5EF4-FFF2-40B4-BE49-F238E27FC236}">
                <a16:creationId xmlns:a16="http://schemas.microsoft.com/office/drawing/2014/main" id="{726FE36E-C064-4272-B645-ADABD2A084CE}"/>
              </a:ext>
            </a:extLst>
          </p:cNvPr>
          <p:cNvPicPr>
            <a:picLocks noChangeAspect="1"/>
          </p:cNvPicPr>
          <p:nvPr/>
        </p:nvPicPr>
        <p:blipFill>
          <a:blip r:embed="rId6"/>
          <a:stretch>
            <a:fillRect/>
          </a:stretch>
        </p:blipFill>
        <p:spPr>
          <a:xfrm>
            <a:off x="3810000" y="4286147"/>
            <a:ext cx="3810001" cy="2571851"/>
          </a:xfrm>
          <a:prstGeom prst="rect">
            <a:avLst/>
          </a:prstGeom>
        </p:spPr>
      </p:pic>
      <p:sp>
        <p:nvSpPr>
          <p:cNvPr id="9" name="TextBox 8">
            <a:extLst>
              <a:ext uri="{FF2B5EF4-FFF2-40B4-BE49-F238E27FC236}">
                <a16:creationId xmlns:a16="http://schemas.microsoft.com/office/drawing/2014/main" id="{74036806-F18A-4AC7-B842-C02B689776AF}"/>
              </a:ext>
            </a:extLst>
          </p:cNvPr>
          <p:cNvSpPr txBox="1"/>
          <p:nvPr/>
        </p:nvSpPr>
        <p:spPr>
          <a:xfrm>
            <a:off x="1006207" y="3155242"/>
            <a:ext cx="10179586" cy="830997"/>
          </a:xfrm>
          <a:prstGeom prst="rect">
            <a:avLst/>
          </a:prstGeom>
          <a:noFill/>
        </p:spPr>
        <p:txBody>
          <a:bodyPr wrap="square" rtlCol="0">
            <a:spAutoFit/>
          </a:bodyPr>
          <a:lstStyle/>
          <a:p>
            <a:pPr algn="ctr"/>
            <a:r>
              <a:rPr lang="ru-RU" sz="4800" b="1" dirty="0">
                <a:solidFill>
                  <a:schemeClr val="accent1">
                    <a:lumMod val="75000"/>
                  </a:schemeClr>
                </a:solidFill>
                <a:latin typeface="Times New Roman" panose="02020603050405020304" pitchFamily="18" charset="0"/>
                <a:cs typeface="Times New Roman" panose="02020603050405020304" pitchFamily="18" charset="0"/>
              </a:rPr>
              <a:t>ЭЪТИБОРИНГИЗ УЧУН РАХМАТ</a:t>
            </a:r>
            <a:endParaRPr lang="uz-Latn-UZ" sz="4800" b="1"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050685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1348</TotalTime>
  <Words>6244</Words>
  <Application>Microsoft Office PowerPoint</Application>
  <PresentationFormat>Широкоэкранный</PresentationFormat>
  <Paragraphs>248</Paragraphs>
  <Slides>52</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52</vt:i4>
      </vt:variant>
    </vt:vector>
  </HeadingPairs>
  <TitlesOfParts>
    <vt:vector size="58" baseType="lpstr">
      <vt:lpstr>Arial</vt:lpstr>
      <vt:lpstr>Calibri</vt:lpstr>
      <vt:lpstr>Calibri Light</vt:lpstr>
      <vt:lpstr>Times New Roman</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Dell</dc:creator>
  <cp:lastModifiedBy>Dell</cp:lastModifiedBy>
  <cp:revision>89</cp:revision>
  <dcterms:created xsi:type="dcterms:W3CDTF">2022-03-22T06:07:11Z</dcterms:created>
  <dcterms:modified xsi:type="dcterms:W3CDTF">2022-04-16T11:25:09Z</dcterms:modified>
</cp:coreProperties>
</file>