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256" r:id="rId2"/>
    <p:sldId id="257" r:id="rId3"/>
    <p:sldId id="261" r:id="rId4"/>
    <p:sldId id="262" r:id="rId5"/>
    <p:sldId id="258" r:id="rId6"/>
    <p:sldId id="323" r:id="rId7"/>
    <p:sldId id="260" r:id="rId8"/>
    <p:sldId id="316" r:id="rId9"/>
    <p:sldId id="321" r:id="rId10"/>
    <p:sldId id="317" r:id="rId11"/>
    <p:sldId id="318" r:id="rId12"/>
    <p:sldId id="322" r:id="rId13"/>
    <p:sldId id="319" r:id="rId14"/>
    <p:sldId id="324" r:id="rId15"/>
    <p:sldId id="325" r:id="rId16"/>
    <p:sldId id="263" r:id="rId17"/>
    <p:sldId id="264" r:id="rId18"/>
    <p:sldId id="266" r:id="rId19"/>
    <p:sldId id="267" r:id="rId20"/>
    <p:sldId id="268" r:id="rId21"/>
    <p:sldId id="259" r:id="rId22"/>
    <p:sldId id="270" r:id="rId23"/>
    <p:sldId id="326" r:id="rId24"/>
    <p:sldId id="327" r:id="rId25"/>
    <p:sldId id="328" r:id="rId26"/>
    <p:sldId id="269" r:id="rId27"/>
    <p:sldId id="271" r:id="rId28"/>
    <p:sldId id="275" r:id="rId29"/>
    <p:sldId id="274" r:id="rId30"/>
    <p:sldId id="273" r:id="rId31"/>
    <p:sldId id="278" r:id="rId32"/>
    <p:sldId id="279" r:id="rId33"/>
    <p:sldId id="280" r:id="rId34"/>
    <p:sldId id="276" r:id="rId35"/>
    <p:sldId id="277" r:id="rId36"/>
    <p:sldId id="281" r:id="rId37"/>
    <p:sldId id="283" r:id="rId38"/>
    <p:sldId id="284" r:id="rId39"/>
    <p:sldId id="272" r:id="rId40"/>
    <p:sldId id="285" r:id="rId41"/>
    <p:sldId id="286" r:id="rId42"/>
    <p:sldId id="287" r:id="rId43"/>
    <p:sldId id="288" r:id="rId44"/>
    <p:sldId id="289" r:id="rId45"/>
    <p:sldId id="290" r:id="rId46"/>
    <p:sldId id="291" r:id="rId47"/>
    <p:sldId id="292" r:id="rId48"/>
    <p:sldId id="294" r:id="rId49"/>
    <p:sldId id="295" r:id="rId50"/>
    <p:sldId id="296" r:id="rId51"/>
    <p:sldId id="297" r:id="rId52"/>
    <p:sldId id="329" r:id="rId53"/>
    <p:sldId id="330" r:id="rId54"/>
    <p:sldId id="315" r:id="rId55"/>
  </p:sldIdLst>
  <p:sldSz cx="12192000" cy="6858000"/>
  <p:notesSz cx="6858000" cy="9144000"/>
  <p:defaultTex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7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uz-Latn-UZ"/>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8F2A75-C527-4CF2-95D6-DCBA842500DB}" type="datetimeFigureOut">
              <a:rPr lang="uz-Latn-UZ" smtClean="0"/>
              <a:t>15/04/2022</a:t>
            </a:fld>
            <a:endParaRPr lang="uz-Latn-UZ"/>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uz-Latn-UZ"/>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uz-Latn-UZ"/>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FACC32-171A-485E-9DE3-83F258CB6CBB}" type="slidenum">
              <a:rPr lang="uz-Latn-UZ" smtClean="0"/>
              <a:t>‹#›</a:t>
            </a:fld>
            <a:endParaRPr lang="uz-Latn-UZ"/>
          </a:p>
        </p:txBody>
      </p:sp>
    </p:spTree>
    <p:extLst>
      <p:ext uri="{BB962C8B-B14F-4D97-AF65-F5344CB8AC3E}">
        <p14:creationId xmlns:p14="http://schemas.microsoft.com/office/powerpoint/2010/main" val="1912871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Latn-UZ" dirty="0"/>
          </a:p>
        </p:txBody>
      </p:sp>
      <p:sp>
        <p:nvSpPr>
          <p:cNvPr id="4" name="Номер слайда 3"/>
          <p:cNvSpPr>
            <a:spLocks noGrp="1"/>
          </p:cNvSpPr>
          <p:nvPr>
            <p:ph type="sldNum" sz="quarter" idx="5"/>
          </p:nvPr>
        </p:nvSpPr>
        <p:spPr/>
        <p:txBody>
          <a:bodyPr/>
          <a:lstStyle/>
          <a:p>
            <a:fld id="{60FACC32-171A-485E-9DE3-83F258CB6CBB}" type="slidenum">
              <a:rPr lang="uz-Latn-UZ" smtClean="0"/>
              <a:t>36</a:t>
            </a:fld>
            <a:endParaRPr lang="uz-Latn-UZ"/>
          </a:p>
        </p:txBody>
      </p:sp>
    </p:spTree>
    <p:extLst>
      <p:ext uri="{BB962C8B-B14F-4D97-AF65-F5344CB8AC3E}">
        <p14:creationId xmlns:p14="http://schemas.microsoft.com/office/powerpoint/2010/main" val="2479664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C492004-B602-4FEF-8255-43B6C6AE2E35}"/>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uz-Latn-UZ"/>
          </a:p>
        </p:txBody>
      </p:sp>
      <p:sp>
        <p:nvSpPr>
          <p:cNvPr id="3" name="Подзаголовок 2">
            <a:extLst>
              <a:ext uri="{FF2B5EF4-FFF2-40B4-BE49-F238E27FC236}">
                <a16:creationId xmlns:a16="http://schemas.microsoft.com/office/drawing/2014/main" id="{B230EEAE-5FEF-4171-87F9-C8D3BF6F39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uz-Latn-UZ"/>
          </a:p>
        </p:txBody>
      </p:sp>
      <p:sp>
        <p:nvSpPr>
          <p:cNvPr id="4" name="Дата 3">
            <a:extLst>
              <a:ext uri="{FF2B5EF4-FFF2-40B4-BE49-F238E27FC236}">
                <a16:creationId xmlns:a16="http://schemas.microsoft.com/office/drawing/2014/main" id="{7BE7D7CA-95B2-4729-B537-A5BF92D2F2EE}"/>
              </a:ext>
            </a:extLst>
          </p:cNvPr>
          <p:cNvSpPr>
            <a:spLocks noGrp="1"/>
          </p:cNvSpPr>
          <p:nvPr>
            <p:ph type="dt" sz="half" idx="10"/>
          </p:nvPr>
        </p:nvSpPr>
        <p:spPr/>
        <p:txBody>
          <a:bodyPr/>
          <a:lstStyle/>
          <a:p>
            <a:fld id="{CC438760-D70F-424B-AEB7-B17509A49D03}" type="datetimeFigureOut">
              <a:rPr lang="uz-Latn-UZ" smtClean="0"/>
              <a:t>15/04/2022</a:t>
            </a:fld>
            <a:endParaRPr lang="uz-Latn-UZ"/>
          </a:p>
        </p:txBody>
      </p:sp>
      <p:sp>
        <p:nvSpPr>
          <p:cNvPr id="5" name="Нижний колонтитул 4">
            <a:extLst>
              <a:ext uri="{FF2B5EF4-FFF2-40B4-BE49-F238E27FC236}">
                <a16:creationId xmlns:a16="http://schemas.microsoft.com/office/drawing/2014/main" id="{C9662A42-9F8C-4478-9F44-C15452B5A4BE}"/>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5A8CDAFE-FBF0-424D-94CA-7194C60479AB}"/>
              </a:ext>
            </a:extLst>
          </p:cNvPr>
          <p:cNvSpPr>
            <a:spLocks noGrp="1"/>
          </p:cNvSpPr>
          <p:nvPr>
            <p:ph type="sldNum" sz="quarter" idx="12"/>
          </p:nvPr>
        </p:nvSpPr>
        <p:spPr/>
        <p:txBody>
          <a:bodyPr/>
          <a:lstStyle/>
          <a:p>
            <a:fld id="{155EFF67-DD3D-47E2-ADAF-581EF4809327}" type="slidenum">
              <a:rPr lang="uz-Latn-UZ" smtClean="0"/>
              <a:t>‹#›</a:t>
            </a:fld>
            <a:endParaRPr lang="uz-Latn-UZ"/>
          </a:p>
        </p:txBody>
      </p:sp>
    </p:spTree>
    <p:extLst>
      <p:ext uri="{BB962C8B-B14F-4D97-AF65-F5344CB8AC3E}">
        <p14:creationId xmlns:p14="http://schemas.microsoft.com/office/powerpoint/2010/main" val="1820761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AE2B9C-D1A4-41A4-82C4-90F8C989F08A}"/>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BB3E5A6B-661C-408E-88B3-B26A8287666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4CEB5EF6-5AB2-48C6-931A-33DA17B62575}"/>
              </a:ext>
            </a:extLst>
          </p:cNvPr>
          <p:cNvSpPr>
            <a:spLocks noGrp="1"/>
          </p:cNvSpPr>
          <p:nvPr>
            <p:ph type="dt" sz="half" idx="10"/>
          </p:nvPr>
        </p:nvSpPr>
        <p:spPr/>
        <p:txBody>
          <a:bodyPr/>
          <a:lstStyle/>
          <a:p>
            <a:fld id="{CC438760-D70F-424B-AEB7-B17509A49D03}" type="datetimeFigureOut">
              <a:rPr lang="uz-Latn-UZ" smtClean="0"/>
              <a:t>15/04/2022</a:t>
            </a:fld>
            <a:endParaRPr lang="uz-Latn-UZ"/>
          </a:p>
        </p:txBody>
      </p:sp>
      <p:sp>
        <p:nvSpPr>
          <p:cNvPr id="5" name="Нижний колонтитул 4">
            <a:extLst>
              <a:ext uri="{FF2B5EF4-FFF2-40B4-BE49-F238E27FC236}">
                <a16:creationId xmlns:a16="http://schemas.microsoft.com/office/drawing/2014/main" id="{3E287FE9-A0F1-4B74-8DDE-0BAF01801DAB}"/>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DDCE353D-336B-4C3B-B7D4-D2E6D84AC6F4}"/>
              </a:ext>
            </a:extLst>
          </p:cNvPr>
          <p:cNvSpPr>
            <a:spLocks noGrp="1"/>
          </p:cNvSpPr>
          <p:nvPr>
            <p:ph type="sldNum" sz="quarter" idx="12"/>
          </p:nvPr>
        </p:nvSpPr>
        <p:spPr/>
        <p:txBody>
          <a:bodyPr/>
          <a:lstStyle/>
          <a:p>
            <a:fld id="{155EFF67-DD3D-47E2-ADAF-581EF4809327}" type="slidenum">
              <a:rPr lang="uz-Latn-UZ" smtClean="0"/>
              <a:t>‹#›</a:t>
            </a:fld>
            <a:endParaRPr lang="uz-Latn-UZ"/>
          </a:p>
        </p:txBody>
      </p:sp>
    </p:spTree>
    <p:extLst>
      <p:ext uri="{BB962C8B-B14F-4D97-AF65-F5344CB8AC3E}">
        <p14:creationId xmlns:p14="http://schemas.microsoft.com/office/powerpoint/2010/main" val="25384275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8A445B8-9B83-4011-B5CE-E25AE98D24F9}"/>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uz-Latn-UZ"/>
          </a:p>
        </p:txBody>
      </p:sp>
      <p:sp>
        <p:nvSpPr>
          <p:cNvPr id="3" name="Текст 2">
            <a:extLst>
              <a:ext uri="{FF2B5EF4-FFF2-40B4-BE49-F238E27FC236}">
                <a16:creationId xmlns:a16="http://schemas.microsoft.com/office/drawing/2014/main" id="{4C244B74-A4D0-46AC-9D32-F4BD29BF90D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6787B25-A69D-4968-9572-E7FD1B4571FF}"/>
              </a:ext>
            </a:extLst>
          </p:cNvPr>
          <p:cNvSpPr>
            <a:spLocks noGrp="1"/>
          </p:cNvSpPr>
          <p:nvPr>
            <p:ph type="dt" sz="half" idx="10"/>
          </p:nvPr>
        </p:nvSpPr>
        <p:spPr/>
        <p:txBody>
          <a:bodyPr/>
          <a:lstStyle/>
          <a:p>
            <a:fld id="{CC438760-D70F-424B-AEB7-B17509A49D03}" type="datetimeFigureOut">
              <a:rPr lang="uz-Latn-UZ" smtClean="0"/>
              <a:t>15/04/2022</a:t>
            </a:fld>
            <a:endParaRPr lang="uz-Latn-UZ"/>
          </a:p>
        </p:txBody>
      </p:sp>
      <p:sp>
        <p:nvSpPr>
          <p:cNvPr id="5" name="Нижний колонтитул 4">
            <a:extLst>
              <a:ext uri="{FF2B5EF4-FFF2-40B4-BE49-F238E27FC236}">
                <a16:creationId xmlns:a16="http://schemas.microsoft.com/office/drawing/2014/main" id="{A0E87C8E-247C-466E-A586-19629B99D3DB}"/>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558A711C-277B-4DF8-BA63-AC22489176B4}"/>
              </a:ext>
            </a:extLst>
          </p:cNvPr>
          <p:cNvSpPr>
            <a:spLocks noGrp="1"/>
          </p:cNvSpPr>
          <p:nvPr>
            <p:ph type="sldNum" sz="quarter" idx="12"/>
          </p:nvPr>
        </p:nvSpPr>
        <p:spPr/>
        <p:txBody>
          <a:bodyPr/>
          <a:lstStyle/>
          <a:p>
            <a:fld id="{155EFF67-DD3D-47E2-ADAF-581EF4809327}" type="slidenum">
              <a:rPr lang="uz-Latn-UZ" smtClean="0"/>
              <a:t>‹#›</a:t>
            </a:fld>
            <a:endParaRPr lang="uz-Latn-UZ"/>
          </a:p>
        </p:txBody>
      </p:sp>
    </p:spTree>
    <p:extLst>
      <p:ext uri="{BB962C8B-B14F-4D97-AF65-F5344CB8AC3E}">
        <p14:creationId xmlns:p14="http://schemas.microsoft.com/office/powerpoint/2010/main" val="2901291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FEB0486-5D7B-4D9F-8EBD-E377979A9B3C}"/>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7F7D0B74-9827-4EB4-8F37-FB6C8BE6B8A9}"/>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Объект 3">
            <a:extLst>
              <a:ext uri="{FF2B5EF4-FFF2-40B4-BE49-F238E27FC236}">
                <a16:creationId xmlns:a16="http://schemas.microsoft.com/office/drawing/2014/main" id="{7EA359C7-FB3B-4DAC-A892-3B6D2CA3B8E9}"/>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Дата 4">
            <a:extLst>
              <a:ext uri="{FF2B5EF4-FFF2-40B4-BE49-F238E27FC236}">
                <a16:creationId xmlns:a16="http://schemas.microsoft.com/office/drawing/2014/main" id="{9EE96C80-5250-4E30-A466-D5818848CC8D}"/>
              </a:ext>
            </a:extLst>
          </p:cNvPr>
          <p:cNvSpPr>
            <a:spLocks noGrp="1"/>
          </p:cNvSpPr>
          <p:nvPr>
            <p:ph type="dt" sz="half" idx="10"/>
          </p:nvPr>
        </p:nvSpPr>
        <p:spPr/>
        <p:txBody>
          <a:bodyPr/>
          <a:lstStyle/>
          <a:p>
            <a:fld id="{CC438760-D70F-424B-AEB7-B17509A49D03}" type="datetimeFigureOut">
              <a:rPr lang="uz-Latn-UZ" smtClean="0"/>
              <a:t>15/04/2022</a:t>
            </a:fld>
            <a:endParaRPr lang="uz-Latn-UZ"/>
          </a:p>
        </p:txBody>
      </p:sp>
      <p:sp>
        <p:nvSpPr>
          <p:cNvPr id="6" name="Нижний колонтитул 5">
            <a:extLst>
              <a:ext uri="{FF2B5EF4-FFF2-40B4-BE49-F238E27FC236}">
                <a16:creationId xmlns:a16="http://schemas.microsoft.com/office/drawing/2014/main" id="{269A0438-3662-4E54-80C4-625ABD5603C9}"/>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7359121D-053E-4128-B4E3-045C7294663D}"/>
              </a:ext>
            </a:extLst>
          </p:cNvPr>
          <p:cNvSpPr>
            <a:spLocks noGrp="1"/>
          </p:cNvSpPr>
          <p:nvPr>
            <p:ph type="sldNum" sz="quarter" idx="12"/>
          </p:nvPr>
        </p:nvSpPr>
        <p:spPr/>
        <p:txBody>
          <a:bodyPr/>
          <a:lstStyle/>
          <a:p>
            <a:fld id="{155EFF67-DD3D-47E2-ADAF-581EF4809327}" type="slidenum">
              <a:rPr lang="uz-Latn-UZ" smtClean="0"/>
              <a:t>‹#›</a:t>
            </a:fld>
            <a:endParaRPr lang="uz-Latn-UZ"/>
          </a:p>
        </p:txBody>
      </p:sp>
    </p:spTree>
    <p:extLst>
      <p:ext uri="{BB962C8B-B14F-4D97-AF65-F5344CB8AC3E}">
        <p14:creationId xmlns:p14="http://schemas.microsoft.com/office/powerpoint/2010/main" val="10041553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E61AB86-88FB-4ECF-9250-38550A7E4115}"/>
              </a:ext>
            </a:extLst>
          </p:cNvPr>
          <p:cNvSpPr>
            <a:spLocks noGrp="1"/>
          </p:cNvSpPr>
          <p:nvPr>
            <p:ph type="title"/>
          </p:nvPr>
        </p:nvSpPr>
        <p:spPr>
          <a:xfrm>
            <a:off x="839788" y="365125"/>
            <a:ext cx="10515600" cy="1325563"/>
          </a:xfrm>
        </p:spPr>
        <p:txBody>
          <a:bodyPr/>
          <a:lstStyle/>
          <a:p>
            <a:r>
              <a:rPr lang="ru-RU"/>
              <a:t>Образец заголовка</a:t>
            </a:r>
            <a:endParaRPr lang="uz-Latn-UZ"/>
          </a:p>
        </p:txBody>
      </p:sp>
      <p:sp>
        <p:nvSpPr>
          <p:cNvPr id="3" name="Текст 2">
            <a:extLst>
              <a:ext uri="{FF2B5EF4-FFF2-40B4-BE49-F238E27FC236}">
                <a16:creationId xmlns:a16="http://schemas.microsoft.com/office/drawing/2014/main" id="{3BFF6FB5-C153-4A96-B6BC-B5D7230D62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6390897D-BA07-4055-8B84-E9148E51AA98}"/>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Текст 4">
            <a:extLst>
              <a:ext uri="{FF2B5EF4-FFF2-40B4-BE49-F238E27FC236}">
                <a16:creationId xmlns:a16="http://schemas.microsoft.com/office/drawing/2014/main" id="{A3EC55AA-02F0-40EA-AB33-B722AAB788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0F587193-D373-4441-B983-75EEF0D0A550}"/>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7" name="Дата 6">
            <a:extLst>
              <a:ext uri="{FF2B5EF4-FFF2-40B4-BE49-F238E27FC236}">
                <a16:creationId xmlns:a16="http://schemas.microsoft.com/office/drawing/2014/main" id="{A9D6979A-3518-4C2C-B1B7-2445902E8E82}"/>
              </a:ext>
            </a:extLst>
          </p:cNvPr>
          <p:cNvSpPr>
            <a:spLocks noGrp="1"/>
          </p:cNvSpPr>
          <p:nvPr>
            <p:ph type="dt" sz="half" idx="10"/>
          </p:nvPr>
        </p:nvSpPr>
        <p:spPr/>
        <p:txBody>
          <a:bodyPr/>
          <a:lstStyle/>
          <a:p>
            <a:fld id="{CC438760-D70F-424B-AEB7-B17509A49D03}" type="datetimeFigureOut">
              <a:rPr lang="uz-Latn-UZ" smtClean="0"/>
              <a:t>15/04/2022</a:t>
            </a:fld>
            <a:endParaRPr lang="uz-Latn-UZ"/>
          </a:p>
        </p:txBody>
      </p:sp>
      <p:sp>
        <p:nvSpPr>
          <p:cNvPr id="8" name="Нижний колонтитул 7">
            <a:extLst>
              <a:ext uri="{FF2B5EF4-FFF2-40B4-BE49-F238E27FC236}">
                <a16:creationId xmlns:a16="http://schemas.microsoft.com/office/drawing/2014/main" id="{71FA1694-7E97-4090-9470-0688F483EDCF}"/>
              </a:ext>
            </a:extLst>
          </p:cNvPr>
          <p:cNvSpPr>
            <a:spLocks noGrp="1"/>
          </p:cNvSpPr>
          <p:nvPr>
            <p:ph type="ftr" sz="quarter" idx="11"/>
          </p:nvPr>
        </p:nvSpPr>
        <p:spPr/>
        <p:txBody>
          <a:bodyPr/>
          <a:lstStyle/>
          <a:p>
            <a:endParaRPr lang="uz-Latn-UZ"/>
          </a:p>
        </p:txBody>
      </p:sp>
      <p:sp>
        <p:nvSpPr>
          <p:cNvPr id="9" name="Номер слайда 8">
            <a:extLst>
              <a:ext uri="{FF2B5EF4-FFF2-40B4-BE49-F238E27FC236}">
                <a16:creationId xmlns:a16="http://schemas.microsoft.com/office/drawing/2014/main" id="{643F8E29-6AB7-438F-BB8D-827A674BAA21}"/>
              </a:ext>
            </a:extLst>
          </p:cNvPr>
          <p:cNvSpPr>
            <a:spLocks noGrp="1"/>
          </p:cNvSpPr>
          <p:nvPr>
            <p:ph type="sldNum" sz="quarter" idx="12"/>
          </p:nvPr>
        </p:nvSpPr>
        <p:spPr/>
        <p:txBody>
          <a:bodyPr/>
          <a:lstStyle/>
          <a:p>
            <a:fld id="{155EFF67-DD3D-47E2-ADAF-581EF4809327}" type="slidenum">
              <a:rPr lang="uz-Latn-UZ" smtClean="0"/>
              <a:t>‹#›</a:t>
            </a:fld>
            <a:endParaRPr lang="uz-Latn-UZ"/>
          </a:p>
        </p:txBody>
      </p:sp>
    </p:spTree>
    <p:extLst>
      <p:ext uri="{BB962C8B-B14F-4D97-AF65-F5344CB8AC3E}">
        <p14:creationId xmlns:p14="http://schemas.microsoft.com/office/powerpoint/2010/main" val="3171714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EB54802-2159-4F42-BE22-5A0E9E42584B}"/>
              </a:ext>
            </a:extLst>
          </p:cNvPr>
          <p:cNvSpPr>
            <a:spLocks noGrp="1"/>
          </p:cNvSpPr>
          <p:nvPr>
            <p:ph type="title"/>
          </p:nvPr>
        </p:nvSpPr>
        <p:spPr/>
        <p:txBody>
          <a:bodyPr/>
          <a:lstStyle/>
          <a:p>
            <a:r>
              <a:rPr lang="ru-RU"/>
              <a:t>Образец заголовка</a:t>
            </a:r>
            <a:endParaRPr lang="uz-Latn-UZ"/>
          </a:p>
        </p:txBody>
      </p:sp>
      <p:sp>
        <p:nvSpPr>
          <p:cNvPr id="3" name="Дата 2">
            <a:extLst>
              <a:ext uri="{FF2B5EF4-FFF2-40B4-BE49-F238E27FC236}">
                <a16:creationId xmlns:a16="http://schemas.microsoft.com/office/drawing/2014/main" id="{CEFEF53B-325E-4B9A-B1B3-DE58F2358B43}"/>
              </a:ext>
            </a:extLst>
          </p:cNvPr>
          <p:cNvSpPr>
            <a:spLocks noGrp="1"/>
          </p:cNvSpPr>
          <p:nvPr>
            <p:ph type="dt" sz="half" idx="10"/>
          </p:nvPr>
        </p:nvSpPr>
        <p:spPr/>
        <p:txBody>
          <a:bodyPr/>
          <a:lstStyle/>
          <a:p>
            <a:fld id="{CC438760-D70F-424B-AEB7-B17509A49D03}" type="datetimeFigureOut">
              <a:rPr lang="uz-Latn-UZ" smtClean="0"/>
              <a:t>15/04/2022</a:t>
            </a:fld>
            <a:endParaRPr lang="uz-Latn-UZ"/>
          </a:p>
        </p:txBody>
      </p:sp>
      <p:sp>
        <p:nvSpPr>
          <p:cNvPr id="4" name="Нижний колонтитул 3">
            <a:extLst>
              <a:ext uri="{FF2B5EF4-FFF2-40B4-BE49-F238E27FC236}">
                <a16:creationId xmlns:a16="http://schemas.microsoft.com/office/drawing/2014/main" id="{9E271A22-7339-49E9-A6B7-0B8C5D787CD3}"/>
              </a:ext>
            </a:extLst>
          </p:cNvPr>
          <p:cNvSpPr>
            <a:spLocks noGrp="1"/>
          </p:cNvSpPr>
          <p:nvPr>
            <p:ph type="ftr" sz="quarter" idx="11"/>
          </p:nvPr>
        </p:nvSpPr>
        <p:spPr/>
        <p:txBody>
          <a:bodyPr/>
          <a:lstStyle/>
          <a:p>
            <a:endParaRPr lang="uz-Latn-UZ"/>
          </a:p>
        </p:txBody>
      </p:sp>
      <p:sp>
        <p:nvSpPr>
          <p:cNvPr id="5" name="Номер слайда 4">
            <a:extLst>
              <a:ext uri="{FF2B5EF4-FFF2-40B4-BE49-F238E27FC236}">
                <a16:creationId xmlns:a16="http://schemas.microsoft.com/office/drawing/2014/main" id="{549583F8-DC78-4F6B-B308-1990A62A577D}"/>
              </a:ext>
            </a:extLst>
          </p:cNvPr>
          <p:cNvSpPr>
            <a:spLocks noGrp="1"/>
          </p:cNvSpPr>
          <p:nvPr>
            <p:ph type="sldNum" sz="quarter" idx="12"/>
          </p:nvPr>
        </p:nvSpPr>
        <p:spPr/>
        <p:txBody>
          <a:bodyPr/>
          <a:lstStyle/>
          <a:p>
            <a:fld id="{155EFF67-DD3D-47E2-ADAF-581EF4809327}" type="slidenum">
              <a:rPr lang="uz-Latn-UZ" smtClean="0"/>
              <a:t>‹#›</a:t>
            </a:fld>
            <a:endParaRPr lang="uz-Latn-UZ"/>
          </a:p>
        </p:txBody>
      </p:sp>
    </p:spTree>
    <p:extLst>
      <p:ext uri="{BB962C8B-B14F-4D97-AF65-F5344CB8AC3E}">
        <p14:creationId xmlns:p14="http://schemas.microsoft.com/office/powerpoint/2010/main" val="3770974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F3688373-E303-449C-904A-7B878A1FBC91}"/>
              </a:ext>
            </a:extLst>
          </p:cNvPr>
          <p:cNvSpPr>
            <a:spLocks noGrp="1"/>
          </p:cNvSpPr>
          <p:nvPr>
            <p:ph type="dt" sz="half" idx="10"/>
          </p:nvPr>
        </p:nvSpPr>
        <p:spPr/>
        <p:txBody>
          <a:bodyPr/>
          <a:lstStyle/>
          <a:p>
            <a:fld id="{CC438760-D70F-424B-AEB7-B17509A49D03}" type="datetimeFigureOut">
              <a:rPr lang="uz-Latn-UZ" smtClean="0"/>
              <a:t>15/04/2022</a:t>
            </a:fld>
            <a:endParaRPr lang="uz-Latn-UZ"/>
          </a:p>
        </p:txBody>
      </p:sp>
      <p:sp>
        <p:nvSpPr>
          <p:cNvPr id="3" name="Нижний колонтитул 2">
            <a:extLst>
              <a:ext uri="{FF2B5EF4-FFF2-40B4-BE49-F238E27FC236}">
                <a16:creationId xmlns:a16="http://schemas.microsoft.com/office/drawing/2014/main" id="{79B8F71D-A3A5-4E6B-8F42-9F083EFD34B8}"/>
              </a:ext>
            </a:extLst>
          </p:cNvPr>
          <p:cNvSpPr>
            <a:spLocks noGrp="1"/>
          </p:cNvSpPr>
          <p:nvPr>
            <p:ph type="ftr" sz="quarter" idx="11"/>
          </p:nvPr>
        </p:nvSpPr>
        <p:spPr/>
        <p:txBody>
          <a:bodyPr/>
          <a:lstStyle/>
          <a:p>
            <a:endParaRPr lang="uz-Latn-UZ"/>
          </a:p>
        </p:txBody>
      </p:sp>
      <p:sp>
        <p:nvSpPr>
          <p:cNvPr id="4" name="Номер слайда 3">
            <a:extLst>
              <a:ext uri="{FF2B5EF4-FFF2-40B4-BE49-F238E27FC236}">
                <a16:creationId xmlns:a16="http://schemas.microsoft.com/office/drawing/2014/main" id="{C1A6917B-F9F9-4D10-86D1-DF9D6A134324}"/>
              </a:ext>
            </a:extLst>
          </p:cNvPr>
          <p:cNvSpPr>
            <a:spLocks noGrp="1"/>
          </p:cNvSpPr>
          <p:nvPr>
            <p:ph type="sldNum" sz="quarter" idx="12"/>
          </p:nvPr>
        </p:nvSpPr>
        <p:spPr/>
        <p:txBody>
          <a:bodyPr/>
          <a:lstStyle/>
          <a:p>
            <a:fld id="{155EFF67-DD3D-47E2-ADAF-581EF4809327}" type="slidenum">
              <a:rPr lang="uz-Latn-UZ" smtClean="0"/>
              <a:t>‹#›</a:t>
            </a:fld>
            <a:endParaRPr lang="uz-Latn-UZ"/>
          </a:p>
        </p:txBody>
      </p:sp>
    </p:spTree>
    <p:extLst>
      <p:ext uri="{BB962C8B-B14F-4D97-AF65-F5344CB8AC3E}">
        <p14:creationId xmlns:p14="http://schemas.microsoft.com/office/powerpoint/2010/main" val="11688204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0F55B9F-C0BF-4EFD-BB96-E5B3E41891B7}"/>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Объект 2">
            <a:extLst>
              <a:ext uri="{FF2B5EF4-FFF2-40B4-BE49-F238E27FC236}">
                <a16:creationId xmlns:a16="http://schemas.microsoft.com/office/drawing/2014/main" id="{7BB1431B-23F1-43FC-B33A-B7D484181B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Текст 3">
            <a:extLst>
              <a:ext uri="{FF2B5EF4-FFF2-40B4-BE49-F238E27FC236}">
                <a16:creationId xmlns:a16="http://schemas.microsoft.com/office/drawing/2014/main" id="{A136577E-1825-47E4-A381-C4E168DFDA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B1B59937-70E1-4856-BFD7-3CE72B31D046}"/>
              </a:ext>
            </a:extLst>
          </p:cNvPr>
          <p:cNvSpPr>
            <a:spLocks noGrp="1"/>
          </p:cNvSpPr>
          <p:nvPr>
            <p:ph type="dt" sz="half" idx="10"/>
          </p:nvPr>
        </p:nvSpPr>
        <p:spPr/>
        <p:txBody>
          <a:bodyPr/>
          <a:lstStyle/>
          <a:p>
            <a:fld id="{CC438760-D70F-424B-AEB7-B17509A49D03}" type="datetimeFigureOut">
              <a:rPr lang="uz-Latn-UZ" smtClean="0"/>
              <a:t>15/04/2022</a:t>
            </a:fld>
            <a:endParaRPr lang="uz-Latn-UZ"/>
          </a:p>
        </p:txBody>
      </p:sp>
      <p:sp>
        <p:nvSpPr>
          <p:cNvPr id="6" name="Нижний колонтитул 5">
            <a:extLst>
              <a:ext uri="{FF2B5EF4-FFF2-40B4-BE49-F238E27FC236}">
                <a16:creationId xmlns:a16="http://schemas.microsoft.com/office/drawing/2014/main" id="{69F9089A-B980-4FA1-935F-49A9B39FA4F9}"/>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FF5F36A2-365C-4C30-BB26-7818EB4BF1C9}"/>
              </a:ext>
            </a:extLst>
          </p:cNvPr>
          <p:cNvSpPr>
            <a:spLocks noGrp="1"/>
          </p:cNvSpPr>
          <p:nvPr>
            <p:ph type="sldNum" sz="quarter" idx="12"/>
          </p:nvPr>
        </p:nvSpPr>
        <p:spPr/>
        <p:txBody>
          <a:bodyPr/>
          <a:lstStyle/>
          <a:p>
            <a:fld id="{155EFF67-DD3D-47E2-ADAF-581EF4809327}" type="slidenum">
              <a:rPr lang="uz-Latn-UZ" smtClean="0"/>
              <a:t>‹#›</a:t>
            </a:fld>
            <a:endParaRPr lang="uz-Latn-UZ"/>
          </a:p>
        </p:txBody>
      </p:sp>
    </p:spTree>
    <p:extLst>
      <p:ext uri="{BB962C8B-B14F-4D97-AF65-F5344CB8AC3E}">
        <p14:creationId xmlns:p14="http://schemas.microsoft.com/office/powerpoint/2010/main" val="2766736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191E530-3174-4AC6-AC2F-BD97A9CFB431}"/>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Рисунок 2">
            <a:extLst>
              <a:ext uri="{FF2B5EF4-FFF2-40B4-BE49-F238E27FC236}">
                <a16:creationId xmlns:a16="http://schemas.microsoft.com/office/drawing/2014/main" id="{125635F8-8475-42A5-8A4F-199CA821569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z-Latn-UZ"/>
          </a:p>
        </p:txBody>
      </p:sp>
      <p:sp>
        <p:nvSpPr>
          <p:cNvPr id="4" name="Текст 3">
            <a:extLst>
              <a:ext uri="{FF2B5EF4-FFF2-40B4-BE49-F238E27FC236}">
                <a16:creationId xmlns:a16="http://schemas.microsoft.com/office/drawing/2014/main" id="{E1064352-245F-4A87-9E8A-65FA602E61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6C8E77CB-3E3A-4338-85A3-9186DC26B1F2}"/>
              </a:ext>
            </a:extLst>
          </p:cNvPr>
          <p:cNvSpPr>
            <a:spLocks noGrp="1"/>
          </p:cNvSpPr>
          <p:nvPr>
            <p:ph type="dt" sz="half" idx="10"/>
          </p:nvPr>
        </p:nvSpPr>
        <p:spPr/>
        <p:txBody>
          <a:bodyPr/>
          <a:lstStyle/>
          <a:p>
            <a:fld id="{CC438760-D70F-424B-AEB7-B17509A49D03}" type="datetimeFigureOut">
              <a:rPr lang="uz-Latn-UZ" smtClean="0"/>
              <a:t>15/04/2022</a:t>
            </a:fld>
            <a:endParaRPr lang="uz-Latn-UZ"/>
          </a:p>
        </p:txBody>
      </p:sp>
      <p:sp>
        <p:nvSpPr>
          <p:cNvPr id="6" name="Нижний колонтитул 5">
            <a:extLst>
              <a:ext uri="{FF2B5EF4-FFF2-40B4-BE49-F238E27FC236}">
                <a16:creationId xmlns:a16="http://schemas.microsoft.com/office/drawing/2014/main" id="{091AB656-C70A-4548-9FA1-1FA23B9DE302}"/>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78051A18-5E99-4F66-A695-9967D308C928}"/>
              </a:ext>
            </a:extLst>
          </p:cNvPr>
          <p:cNvSpPr>
            <a:spLocks noGrp="1"/>
          </p:cNvSpPr>
          <p:nvPr>
            <p:ph type="sldNum" sz="quarter" idx="12"/>
          </p:nvPr>
        </p:nvSpPr>
        <p:spPr/>
        <p:txBody>
          <a:bodyPr/>
          <a:lstStyle/>
          <a:p>
            <a:fld id="{155EFF67-DD3D-47E2-ADAF-581EF4809327}" type="slidenum">
              <a:rPr lang="uz-Latn-UZ" smtClean="0"/>
              <a:t>‹#›</a:t>
            </a:fld>
            <a:endParaRPr lang="uz-Latn-UZ"/>
          </a:p>
        </p:txBody>
      </p:sp>
    </p:spTree>
    <p:extLst>
      <p:ext uri="{BB962C8B-B14F-4D97-AF65-F5344CB8AC3E}">
        <p14:creationId xmlns:p14="http://schemas.microsoft.com/office/powerpoint/2010/main" val="4923074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F172480-4DA5-48A6-ACA4-D87593DDCE64}"/>
              </a:ext>
            </a:extLst>
          </p:cNvPr>
          <p:cNvSpPr>
            <a:spLocks noGrp="1"/>
          </p:cNvSpPr>
          <p:nvPr>
            <p:ph type="title"/>
          </p:nvPr>
        </p:nvSpPr>
        <p:spPr/>
        <p:txBody>
          <a:bodyPr/>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19840FC2-E1A1-49E7-A47D-D9606C682B76}"/>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952A02ED-A9FA-4184-9BF6-B1BCF6051B0C}"/>
              </a:ext>
            </a:extLst>
          </p:cNvPr>
          <p:cNvSpPr>
            <a:spLocks noGrp="1"/>
          </p:cNvSpPr>
          <p:nvPr>
            <p:ph type="dt" sz="half" idx="10"/>
          </p:nvPr>
        </p:nvSpPr>
        <p:spPr/>
        <p:txBody>
          <a:bodyPr/>
          <a:lstStyle/>
          <a:p>
            <a:fld id="{CC438760-D70F-424B-AEB7-B17509A49D03}" type="datetimeFigureOut">
              <a:rPr lang="uz-Latn-UZ" smtClean="0"/>
              <a:t>15/04/2022</a:t>
            </a:fld>
            <a:endParaRPr lang="uz-Latn-UZ"/>
          </a:p>
        </p:txBody>
      </p:sp>
      <p:sp>
        <p:nvSpPr>
          <p:cNvPr id="5" name="Нижний колонтитул 4">
            <a:extLst>
              <a:ext uri="{FF2B5EF4-FFF2-40B4-BE49-F238E27FC236}">
                <a16:creationId xmlns:a16="http://schemas.microsoft.com/office/drawing/2014/main" id="{5B557BED-7460-4A8E-A702-6ACE5DAC216A}"/>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2C061FA4-C25F-4D41-A2DA-09A5747DAD4D}"/>
              </a:ext>
            </a:extLst>
          </p:cNvPr>
          <p:cNvSpPr>
            <a:spLocks noGrp="1"/>
          </p:cNvSpPr>
          <p:nvPr>
            <p:ph type="sldNum" sz="quarter" idx="12"/>
          </p:nvPr>
        </p:nvSpPr>
        <p:spPr/>
        <p:txBody>
          <a:bodyPr/>
          <a:lstStyle/>
          <a:p>
            <a:fld id="{155EFF67-DD3D-47E2-ADAF-581EF4809327}" type="slidenum">
              <a:rPr lang="uz-Latn-UZ" smtClean="0"/>
              <a:t>‹#›</a:t>
            </a:fld>
            <a:endParaRPr lang="uz-Latn-UZ"/>
          </a:p>
        </p:txBody>
      </p:sp>
    </p:spTree>
    <p:extLst>
      <p:ext uri="{BB962C8B-B14F-4D97-AF65-F5344CB8AC3E}">
        <p14:creationId xmlns:p14="http://schemas.microsoft.com/office/powerpoint/2010/main" val="3636150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FB0289DB-AE81-417E-AD70-8EB4304464BF}"/>
              </a:ext>
            </a:extLst>
          </p:cNvPr>
          <p:cNvSpPr>
            <a:spLocks noGrp="1"/>
          </p:cNvSpPr>
          <p:nvPr>
            <p:ph type="title" orient="vert"/>
          </p:nvPr>
        </p:nvSpPr>
        <p:spPr>
          <a:xfrm>
            <a:off x="8724900" y="365125"/>
            <a:ext cx="2628900" cy="5811838"/>
          </a:xfrm>
        </p:spPr>
        <p:txBody>
          <a:bodyPr vert="eaVert"/>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092FF0DE-C2BA-4E5D-A386-40B0DFE60532}"/>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897A256E-E34A-4D06-9A92-FCBBF62F958E}"/>
              </a:ext>
            </a:extLst>
          </p:cNvPr>
          <p:cNvSpPr>
            <a:spLocks noGrp="1"/>
          </p:cNvSpPr>
          <p:nvPr>
            <p:ph type="dt" sz="half" idx="10"/>
          </p:nvPr>
        </p:nvSpPr>
        <p:spPr/>
        <p:txBody>
          <a:bodyPr/>
          <a:lstStyle/>
          <a:p>
            <a:fld id="{CC438760-D70F-424B-AEB7-B17509A49D03}" type="datetimeFigureOut">
              <a:rPr lang="uz-Latn-UZ" smtClean="0"/>
              <a:t>15/04/2022</a:t>
            </a:fld>
            <a:endParaRPr lang="uz-Latn-UZ"/>
          </a:p>
        </p:txBody>
      </p:sp>
      <p:sp>
        <p:nvSpPr>
          <p:cNvPr id="5" name="Нижний колонтитул 4">
            <a:extLst>
              <a:ext uri="{FF2B5EF4-FFF2-40B4-BE49-F238E27FC236}">
                <a16:creationId xmlns:a16="http://schemas.microsoft.com/office/drawing/2014/main" id="{AE948791-99C4-48A1-967D-6609AE1870BC}"/>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5A8D4B7F-092F-410C-AE1D-74752F5321F4}"/>
              </a:ext>
            </a:extLst>
          </p:cNvPr>
          <p:cNvSpPr>
            <a:spLocks noGrp="1"/>
          </p:cNvSpPr>
          <p:nvPr>
            <p:ph type="sldNum" sz="quarter" idx="12"/>
          </p:nvPr>
        </p:nvSpPr>
        <p:spPr/>
        <p:txBody>
          <a:bodyPr/>
          <a:lstStyle/>
          <a:p>
            <a:fld id="{155EFF67-DD3D-47E2-ADAF-581EF4809327}" type="slidenum">
              <a:rPr lang="uz-Latn-UZ" smtClean="0"/>
              <a:t>‹#›</a:t>
            </a:fld>
            <a:endParaRPr lang="uz-Latn-UZ"/>
          </a:p>
        </p:txBody>
      </p:sp>
    </p:spTree>
    <p:extLst>
      <p:ext uri="{BB962C8B-B14F-4D97-AF65-F5344CB8AC3E}">
        <p14:creationId xmlns:p14="http://schemas.microsoft.com/office/powerpoint/2010/main" val="3014575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5E75B13-3666-4EEF-AA04-9C701BCD6E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uz-Latn-UZ"/>
          </a:p>
        </p:txBody>
      </p:sp>
      <p:sp>
        <p:nvSpPr>
          <p:cNvPr id="3" name="Текст 2">
            <a:extLst>
              <a:ext uri="{FF2B5EF4-FFF2-40B4-BE49-F238E27FC236}">
                <a16:creationId xmlns:a16="http://schemas.microsoft.com/office/drawing/2014/main" id="{58B1F199-068B-4006-8904-93C13465CD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13CD2F1D-0AD2-4BC3-87C5-A43C020652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438760-D70F-424B-AEB7-B17509A49D03}" type="datetimeFigureOut">
              <a:rPr lang="uz-Latn-UZ" smtClean="0"/>
              <a:t>15/04/2022</a:t>
            </a:fld>
            <a:endParaRPr lang="uz-Latn-UZ"/>
          </a:p>
        </p:txBody>
      </p:sp>
      <p:sp>
        <p:nvSpPr>
          <p:cNvPr id="5" name="Нижний колонтитул 4">
            <a:extLst>
              <a:ext uri="{FF2B5EF4-FFF2-40B4-BE49-F238E27FC236}">
                <a16:creationId xmlns:a16="http://schemas.microsoft.com/office/drawing/2014/main" id="{C7B85391-4511-40AD-871F-DC255B96E1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z-Latn-UZ"/>
          </a:p>
        </p:txBody>
      </p:sp>
      <p:sp>
        <p:nvSpPr>
          <p:cNvPr id="6" name="Номер слайда 5">
            <a:extLst>
              <a:ext uri="{FF2B5EF4-FFF2-40B4-BE49-F238E27FC236}">
                <a16:creationId xmlns:a16="http://schemas.microsoft.com/office/drawing/2014/main" id="{32D2CFDE-6489-4424-AD59-7C20FCA5B3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5EFF67-DD3D-47E2-ADAF-581EF4809327}" type="slidenum">
              <a:rPr lang="uz-Latn-UZ" smtClean="0"/>
              <a:t>‹#›</a:t>
            </a:fld>
            <a:endParaRPr lang="uz-Latn-UZ"/>
          </a:p>
        </p:txBody>
      </p:sp>
    </p:spTree>
    <p:extLst>
      <p:ext uri="{BB962C8B-B14F-4D97-AF65-F5344CB8AC3E}">
        <p14:creationId xmlns:p14="http://schemas.microsoft.com/office/powerpoint/2010/main" val="102595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g"/><Relationship Id="rId1" Type="http://schemas.openxmlformats.org/officeDocument/2006/relationships/slideLayout" Target="../slideLayouts/slideLayout1.xml"/><Relationship Id="rId6" Type="http://schemas.openxmlformats.org/officeDocument/2006/relationships/image" Target="../media/image35.jpeg"/><Relationship Id="rId5" Type="http://schemas.openxmlformats.org/officeDocument/2006/relationships/image" Target="../media/image34.png"/><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g"/><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2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1.xml"/><Relationship Id="rId5" Type="http://schemas.openxmlformats.org/officeDocument/2006/relationships/image" Target="../media/image51.jpeg"/><Relationship Id="rId4" Type="http://schemas.openxmlformats.org/officeDocument/2006/relationships/image" Target="../media/image50.jpeg"/></Relationships>
</file>

<file path=ppt/slides/_rels/slide3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 Id="rId4" Type="http://schemas.openxmlformats.org/officeDocument/2006/relationships/image" Target="../media/image5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1.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jpeg"/></Relationships>
</file>

<file path=ppt/slides/_rels/slide3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g"/><Relationship Id="rId1" Type="http://schemas.openxmlformats.org/officeDocument/2006/relationships/slideLayout" Target="../slideLayouts/slideLayout1.xml"/><Relationship Id="rId5" Type="http://schemas.openxmlformats.org/officeDocument/2006/relationships/image" Target="../media/image63.png"/><Relationship Id="rId4" Type="http://schemas.openxmlformats.org/officeDocument/2006/relationships/image" Target="../media/image62.png"/></Relationships>
</file>

<file path=ppt/slides/_rels/slide3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1.xml"/><Relationship Id="rId4" Type="http://schemas.openxmlformats.org/officeDocument/2006/relationships/image" Target="../media/image69.png"/></Relationships>
</file>

<file path=ppt/slides/_rels/slide3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2.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s://www.gutcheckit.com/blog/new-product-innovation-what-it-is-why-it-matters-and-how-to-get-it-right/" TargetMode="External"/><Relationship Id="rId2" Type="http://schemas.openxmlformats.org/officeDocument/2006/relationships/hyperlink" Target="http://ebookcentral.proquest.com/lib/undip-ebooks/detail.action?docID=5751937" TargetMode="External"/><Relationship Id="rId1" Type="http://schemas.openxmlformats.org/officeDocument/2006/relationships/slideLayout" Target="../slideLayouts/slideLayout2.xml"/><Relationship Id="rId5" Type="http://schemas.openxmlformats.org/officeDocument/2006/relationships/hyperlink" Target="https://en.wikipedia.org/wiki/Product_innovation" TargetMode="External"/><Relationship Id="rId4" Type="http://schemas.openxmlformats.org/officeDocument/2006/relationships/hyperlink" Target="https://www.indeed.com/career-advice/career-development/products-of-innovation" TargetMode="External"/></Relationships>
</file>

<file path=ppt/slides/_rels/slide54.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2.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E37828A2-D7AA-4384-BC8B-AA3C332A8C1C}"/>
              </a:ext>
            </a:extLst>
          </p:cNvPr>
          <p:cNvSpPr/>
          <p:nvPr/>
        </p:nvSpPr>
        <p:spPr>
          <a:xfrm>
            <a:off x="0" y="3062731"/>
            <a:ext cx="12191998" cy="954107"/>
          </a:xfrm>
          <a:prstGeom prst="rect">
            <a:avLst/>
          </a:prstGeom>
        </p:spPr>
        <p:txBody>
          <a:bodyPr wrap="square">
            <a:spAutoFit/>
          </a:bodyPr>
          <a:lstStyle/>
          <a:p>
            <a:pPr algn="ctr"/>
            <a:r>
              <a:rPr lang="uz-Latn-UZ" sz="2800" b="1" dirty="0">
                <a:solidFill>
                  <a:schemeClr val="accent5">
                    <a:lumMod val="75000"/>
                  </a:schemeClr>
                </a:solidFill>
                <a:latin typeface="Times New Roman" panose="02020603050405020304" pitchFamily="18" charset="0"/>
                <a:cs typeface="Times New Roman" panose="02020603050405020304" pitchFamily="18" charset="0"/>
              </a:rPr>
              <a:t>МАҲСУЛОТ ВА ХИЗМАТЛАР ИННОВАЦИЯСИНИ БОШҚАРИШ.</a:t>
            </a:r>
            <a:endParaRPr lang="en-US" sz="2800" b="1" dirty="0">
              <a:solidFill>
                <a:schemeClr val="accent5">
                  <a:lumMod val="75000"/>
                </a:schemeClr>
              </a:solidFill>
              <a:latin typeface="Times New Roman" panose="02020603050405020304" pitchFamily="18" charset="0"/>
              <a:cs typeface="Times New Roman" panose="02020603050405020304" pitchFamily="18" charset="0"/>
            </a:endParaRPr>
          </a:p>
          <a:p>
            <a:pPr algn="ctr"/>
            <a:r>
              <a:rPr lang="en-US" sz="2800" b="1" dirty="0">
                <a:solidFill>
                  <a:schemeClr val="accent5">
                    <a:lumMod val="75000"/>
                  </a:schemeClr>
                </a:solidFill>
                <a:latin typeface="Times New Roman" panose="02020603050405020304" pitchFamily="18" charset="0"/>
                <a:cs typeface="Times New Roman" panose="02020603050405020304" pitchFamily="18" charset="0"/>
              </a:rPr>
              <a:t>MANAGING PRODUCT AND SERVICE INNOVATION. </a:t>
            </a:r>
          </a:p>
        </p:txBody>
      </p:sp>
      <p:pic>
        <p:nvPicPr>
          <p:cNvPr id="6" name="Рисунок 5">
            <a:extLst>
              <a:ext uri="{FF2B5EF4-FFF2-40B4-BE49-F238E27FC236}">
                <a16:creationId xmlns:a16="http://schemas.microsoft.com/office/drawing/2014/main" id="{670FC5B1-70D2-4250-A2E6-E6B743A3949C}"/>
              </a:ext>
            </a:extLst>
          </p:cNvPr>
          <p:cNvPicPr>
            <a:picLocks noChangeAspect="1"/>
          </p:cNvPicPr>
          <p:nvPr/>
        </p:nvPicPr>
        <p:blipFill>
          <a:blip r:embed="rId2"/>
          <a:stretch>
            <a:fillRect/>
          </a:stretch>
        </p:blipFill>
        <p:spPr>
          <a:xfrm>
            <a:off x="0" y="-1"/>
            <a:ext cx="4148846" cy="2985407"/>
          </a:xfrm>
          <a:prstGeom prst="rect">
            <a:avLst/>
          </a:prstGeom>
        </p:spPr>
      </p:pic>
      <p:pic>
        <p:nvPicPr>
          <p:cNvPr id="7" name="Рисунок 6">
            <a:extLst>
              <a:ext uri="{FF2B5EF4-FFF2-40B4-BE49-F238E27FC236}">
                <a16:creationId xmlns:a16="http://schemas.microsoft.com/office/drawing/2014/main" id="{50316EEE-88A9-4487-AFA5-5D165BDFAB9E}"/>
              </a:ext>
            </a:extLst>
          </p:cNvPr>
          <p:cNvPicPr>
            <a:picLocks noChangeAspect="1"/>
          </p:cNvPicPr>
          <p:nvPr/>
        </p:nvPicPr>
        <p:blipFill>
          <a:blip r:embed="rId3"/>
          <a:stretch>
            <a:fillRect/>
          </a:stretch>
        </p:blipFill>
        <p:spPr>
          <a:xfrm>
            <a:off x="3481597" y="-1"/>
            <a:ext cx="3924116" cy="2985408"/>
          </a:xfrm>
          <a:prstGeom prst="rect">
            <a:avLst/>
          </a:prstGeom>
        </p:spPr>
      </p:pic>
      <p:pic>
        <p:nvPicPr>
          <p:cNvPr id="8" name="Рисунок 7">
            <a:extLst>
              <a:ext uri="{FF2B5EF4-FFF2-40B4-BE49-F238E27FC236}">
                <a16:creationId xmlns:a16="http://schemas.microsoft.com/office/drawing/2014/main" id="{B4FBAC34-D1E3-4B57-BF8F-BB021910B63A}"/>
              </a:ext>
            </a:extLst>
          </p:cNvPr>
          <p:cNvPicPr>
            <a:picLocks noChangeAspect="1"/>
          </p:cNvPicPr>
          <p:nvPr/>
        </p:nvPicPr>
        <p:blipFill>
          <a:blip r:embed="rId4"/>
          <a:stretch>
            <a:fillRect/>
          </a:stretch>
        </p:blipFill>
        <p:spPr>
          <a:xfrm>
            <a:off x="7405713" y="1"/>
            <a:ext cx="4786285" cy="2985408"/>
          </a:xfrm>
          <a:prstGeom prst="rect">
            <a:avLst/>
          </a:prstGeom>
        </p:spPr>
      </p:pic>
      <p:pic>
        <p:nvPicPr>
          <p:cNvPr id="9" name="Рисунок 8">
            <a:extLst>
              <a:ext uri="{FF2B5EF4-FFF2-40B4-BE49-F238E27FC236}">
                <a16:creationId xmlns:a16="http://schemas.microsoft.com/office/drawing/2014/main" id="{4713332C-C12D-4D1D-BE9A-DE9B0D85D0E9}"/>
              </a:ext>
            </a:extLst>
          </p:cNvPr>
          <p:cNvPicPr>
            <a:picLocks noChangeAspect="1"/>
          </p:cNvPicPr>
          <p:nvPr/>
        </p:nvPicPr>
        <p:blipFill>
          <a:blip r:embed="rId5"/>
          <a:stretch>
            <a:fillRect/>
          </a:stretch>
        </p:blipFill>
        <p:spPr>
          <a:xfrm>
            <a:off x="0" y="4241922"/>
            <a:ext cx="3499577" cy="2616077"/>
          </a:xfrm>
          <a:prstGeom prst="rect">
            <a:avLst/>
          </a:prstGeom>
        </p:spPr>
      </p:pic>
      <p:pic>
        <p:nvPicPr>
          <p:cNvPr id="10" name="Рисунок 9">
            <a:extLst>
              <a:ext uri="{FF2B5EF4-FFF2-40B4-BE49-F238E27FC236}">
                <a16:creationId xmlns:a16="http://schemas.microsoft.com/office/drawing/2014/main" id="{E10B8DF7-2768-4C3E-BDFC-D5169F09073E}"/>
              </a:ext>
            </a:extLst>
          </p:cNvPr>
          <p:cNvPicPr>
            <a:picLocks noChangeAspect="1"/>
          </p:cNvPicPr>
          <p:nvPr/>
        </p:nvPicPr>
        <p:blipFill>
          <a:blip r:embed="rId6"/>
          <a:stretch>
            <a:fillRect/>
          </a:stretch>
        </p:blipFill>
        <p:spPr>
          <a:xfrm>
            <a:off x="3499577" y="4227740"/>
            <a:ext cx="3906136" cy="2630259"/>
          </a:xfrm>
          <a:prstGeom prst="rect">
            <a:avLst/>
          </a:prstGeom>
        </p:spPr>
      </p:pic>
      <p:pic>
        <p:nvPicPr>
          <p:cNvPr id="12" name="Рисунок 11">
            <a:extLst>
              <a:ext uri="{FF2B5EF4-FFF2-40B4-BE49-F238E27FC236}">
                <a16:creationId xmlns:a16="http://schemas.microsoft.com/office/drawing/2014/main" id="{8B7ACC16-C169-4B34-967A-EF716C6495FD}"/>
              </a:ext>
            </a:extLst>
          </p:cNvPr>
          <p:cNvPicPr>
            <a:picLocks noChangeAspect="1"/>
          </p:cNvPicPr>
          <p:nvPr/>
        </p:nvPicPr>
        <p:blipFill>
          <a:blip r:embed="rId7"/>
          <a:stretch>
            <a:fillRect/>
          </a:stretch>
        </p:blipFill>
        <p:spPr>
          <a:xfrm>
            <a:off x="7405712" y="4227739"/>
            <a:ext cx="4786285" cy="2630260"/>
          </a:xfrm>
          <a:prstGeom prst="rect">
            <a:avLst/>
          </a:prstGeom>
        </p:spPr>
      </p:pic>
    </p:spTree>
    <p:extLst>
      <p:ext uri="{BB962C8B-B14F-4D97-AF65-F5344CB8AC3E}">
        <p14:creationId xmlns:p14="http://schemas.microsoft.com/office/powerpoint/2010/main" val="36511408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FA8AC89-6B35-4813-9943-E23CA2C2B67D}"/>
              </a:ext>
            </a:extLst>
          </p:cNvPr>
          <p:cNvSpPr/>
          <p:nvPr/>
        </p:nvSpPr>
        <p:spPr>
          <a:xfrm>
            <a:off x="-550" y="1072971"/>
            <a:ext cx="12192000" cy="4154984"/>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Маҳсулот ва хизматлар инновацияси нима?</a:t>
            </a:r>
            <a:endParaRPr lang="en-US" sz="2400" b="1" dirty="0">
              <a:latin typeface="Times New Roman" panose="02020603050405020304" pitchFamily="18" charset="0"/>
              <a:cs typeface="Times New Roman" panose="02020603050405020304" pitchFamily="18" charset="0"/>
            </a:endParaRPr>
          </a:p>
          <a:p>
            <a:pPr algn="ctr"/>
            <a:r>
              <a:rPr lang="en-US" sz="2400" b="1" dirty="0">
                <a:latin typeface="Times New Roman" panose="02020603050405020304" pitchFamily="18" charset="0"/>
                <a:cs typeface="Times New Roman" panose="02020603050405020304" pitchFamily="18" charset="0"/>
              </a:rPr>
              <a:t>What is product and service </a:t>
            </a:r>
            <a:r>
              <a:rPr lang="uz-Latn-UZ" sz="2400" b="1" dirty="0">
                <a:latin typeface="Times New Roman" panose="02020603050405020304" pitchFamily="18" charset="0"/>
                <a:cs typeface="Times New Roman" panose="02020603050405020304" pitchFamily="18" charset="0"/>
              </a:rPr>
              <a:t>innovation?</a:t>
            </a:r>
            <a:endParaRPr lang="en-US" sz="2400" b="1" dirty="0">
              <a:latin typeface="Times New Roman" panose="02020603050405020304" pitchFamily="18" charset="0"/>
              <a:cs typeface="Times New Roman" panose="02020603050405020304" pitchFamily="18" charset="0"/>
            </a:endParaRPr>
          </a:p>
          <a:p>
            <a:pPr algn="ctr"/>
            <a:endParaRPr lang="uz-Latn-UZ" sz="2400" b="1" dirty="0">
              <a:latin typeface="Times New Roman" panose="02020603050405020304" pitchFamily="18" charset="0"/>
              <a:cs typeface="Times New Roman" panose="02020603050405020304" pitchFamily="18" charset="0"/>
            </a:endParaRPr>
          </a:p>
          <a:p>
            <a:pPr algn="ctr"/>
            <a:r>
              <a:rPr lang="uz-Latn-UZ" sz="2400" b="1" dirty="0">
                <a:latin typeface="Times New Roman" panose="02020603050405020304" pitchFamily="18" charset="0"/>
                <a:cs typeface="Times New Roman" panose="02020603050405020304" pitchFamily="18" charset="0"/>
              </a:rPr>
              <a:t>Маҳсулот ва хизматлар инновациясининг стратегик роли қандай?</a:t>
            </a:r>
            <a:endParaRPr lang="en-US" sz="2400" b="1" dirty="0">
              <a:latin typeface="Times New Roman" panose="02020603050405020304" pitchFamily="18" charset="0"/>
              <a:cs typeface="Times New Roman" panose="02020603050405020304" pitchFamily="18" charset="0"/>
            </a:endParaRPr>
          </a:p>
          <a:p>
            <a:pPr algn="ctr"/>
            <a:r>
              <a:rPr lang="en-US" sz="2400" b="1" dirty="0">
                <a:latin typeface="Times New Roman" panose="02020603050405020304" pitchFamily="18" charset="0"/>
                <a:cs typeface="Times New Roman" panose="02020603050405020304" pitchFamily="18" charset="0"/>
              </a:rPr>
              <a:t>What is the strategic role of </a:t>
            </a:r>
            <a:r>
              <a:rPr lang="uz-Latn-UZ" sz="2400" b="1" dirty="0">
                <a:latin typeface="Times New Roman" panose="02020603050405020304" pitchFamily="18" charset="0"/>
                <a:cs typeface="Times New Roman" panose="02020603050405020304" pitchFamily="18" charset="0"/>
              </a:rPr>
              <a:t>product and service innovation?</a:t>
            </a:r>
            <a:endParaRPr lang="en-US" sz="2400" b="1" dirty="0">
              <a:latin typeface="Times New Roman" panose="02020603050405020304" pitchFamily="18" charset="0"/>
              <a:cs typeface="Times New Roman" panose="02020603050405020304" pitchFamily="18" charset="0"/>
            </a:endParaRPr>
          </a:p>
          <a:p>
            <a:pPr algn="ctr"/>
            <a:endParaRPr lang="uz-Latn-UZ" sz="2400" b="1" dirty="0">
              <a:latin typeface="Times New Roman" panose="02020603050405020304" pitchFamily="18" charset="0"/>
              <a:cs typeface="Times New Roman" panose="02020603050405020304" pitchFamily="18" charset="0"/>
            </a:endParaRPr>
          </a:p>
          <a:p>
            <a:pPr algn="ctr"/>
            <a:r>
              <a:rPr lang="uz-Latn-UZ" sz="2400" b="1" dirty="0">
                <a:latin typeface="Times New Roman" panose="02020603050405020304" pitchFamily="18" charset="0"/>
                <a:cs typeface="Times New Roman" panose="02020603050405020304" pitchFamily="18" charset="0"/>
              </a:rPr>
              <a:t>Маҳсулот ва хизматлар инновацияси қандай босқичлардан иборат?</a:t>
            </a:r>
            <a:endParaRPr lang="en-US" sz="2400" b="1" dirty="0">
              <a:latin typeface="Times New Roman" panose="02020603050405020304" pitchFamily="18" charset="0"/>
              <a:cs typeface="Times New Roman" panose="02020603050405020304" pitchFamily="18" charset="0"/>
            </a:endParaRPr>
          </a:p>
          <a:p>
            <a:pPr algn="ctr"/>
            <a:r>
              <a:rPr lang="en-US" sz="2400" b="1" dirty="0">
                <a:latin typeface="Times New Roman" panose="02020603050405020304" pitchFamily="18" charset="0"/>
                <a:cs typeface="Times New Roman" panose="02020603050405020304" pitchFamily="18" charset="0"/>
              </a:rPr>
              <a:t>What are the stages of product </a:t>
            </a:r>
            <a:r>
              <a:rPr lang="uz-Latn-UZ" sz="2400" b="1" dirty="0">
                <a:latin typeface="Times New Roman" panose="02020603050405020304" pitchFamily="18" charset="0"/>
                <a:cs typeface="Times New Roman" panose="02020603050405020304" pitchFamily="18" charset="0"/>
              </a:rPr>
              <a:t>and service innovation?</a:t>
            </a:r>
            <a:endParaRPr lang="en-US" sz="2400" b="1" dirty="0">
              <a:latin typeface="Times New Roman" panose="02020603050405020304" pitchFamily="18" charset="0"/>
              <a:cs typeface="Times New Roman" panose="02020603050405020304" pitchFamily="18" charset="0"/>
            </a:endParaRPr>
          </a:p>
          <a:p>
            <a:pPr algn="ctr"/>
            <a:endParaRPr lang="uz-Latn-UZ" sz="2400" b="1" dirty="0">
              <a:latin typeface="Times New Roman" panose="02020603050405020304" pitchFamily="18" charset="0"/>
              <a:cs typeface="Times New Roman" panose="02020603050405020304" pitchFamily="18" charset="0"/>
            </a:endParaRPr>
          </a:p>
          <a:p>
            <a:pPr algn="ctr"/>
            <a:r>
              <a:rPr lang="uz-Latn-UZ" sz="2400" b="1" dirty="0">
                <a:latin typeface="Times New Roman" panose="02020603050405020304" pitchFamily="18" charset="0"/>
                <a:cs typeface="Times New Roman" panose="02020603050405020304" pitchFamily="18" charset="0"/>
              </a:rPr>
              <a:t>Маҳсулот ва хизматлар инновацияси қандай манбалардан иборат бўлиши керак?</a:t>
            </a:r>
            <a:endParaRPr lang="en-US" sz="2400" b="1" dirty="0">
              <a:latin typeface="Times New Roman" panose="02020603050405020304" pitchFamily="18" charset="0"/>
              <a:cs typeface="Times New Roman" panose="02020603050405020304" pitchFamily="18" charset="0"/>
            </a:endParaRPr>
          </a:p>
          <a:p>
            <a:pPr algn="ctr"/>
            <a:r>
              <a:rPr lang="en-US" sz="2400" b="1" dirty="0">
                <a:latin typeface="Times New Roman" panose="02020603050405020304" pitchFamily="18" charset="0"/>
                <a:cs typeface="Times New Roman" panose="02020603050405020304" pitchFamily="18" charset="0"/>
              </a:rPr>
              <a:t>How should product and service </a:t>
            </a:r>
            <a:r>
              <a:rPr lang="uz-Latn-UZ" sz="2400" b="1" dirty="0">
                <a:latin typeface="Times New Roman" panose="02020603050405020304" pitchFamily="18" charset="0"/>
                <a:cs typeface="Times New Roman" panose="02020603050405020304" pitchFamily="18" charset="0"/>
              </a:rPr>
              <a:t>innovation be resourced?</a:t>
            </a:r>
          </a:p>
        </p:txBody>
      </p:sp>
      <p:pic>
        <p:nvPicPr>
          <p:cNvPr id="4" name="Рисунок 3">
            <a:extLst>
              <a:ext uri="{FF2B5EF4-FFF2-40B4-BE49-F238E27FC236}">
                <a16:creationId xmlns:a16="http://schemas.microsoft.com/office/drawing/2014/main" id="{E10DDF0A-F565-472F-98A3-A9E4FA6A4D39}"/>
              </a:ext>
            </a:extLst>
          </p:cNvPr>
          <p:cNvPicPr>
            <a:picLocks noChangeAspect="1"/>
          </p:cNvPicPr>
          <p:nvPr/>
        </p:nvPicPr>
        <p:blipFill>
          <a:blip r:embed="rId2"/>
          <a:stretch>
            <a:fillRect/>
          </a:stretch>
        </p:blipFill>
        <p:spPr>
          <a:xfrm>
            <a:off x="0" y="0"/>
            <a:ext cx="2215662" cy="2215662"/>
          </a:xfrm>
          <a:prstGeom prst="rect">
            <a:avLst/>
          </a:prstGeom>
        </p:spPr>
      </p:pic>
      <p:pic>
        <p:nvPicPr>
          <p:cNvPr id="6" name="Рисунок 5">
            <a:extLst>
              <a:ext uri="{FF2B5EF4-FFF2-40B4-BE49-F238E27FC236}">
                <a16:creationId xmlns:a16="http://schemas.microsoft.com/office/drawing/2014/main" id="{A4ACD553-47EE-4F4A-A1D2-4C7246316222}"/>
              </a:ext>
            </a:extLst>
          </p:cNvPr>
          <p:cNvPicPr>
            <a:picLocks noChangeAspect="1"/>
          </p:cNvPicPr>
          <p:nvPr/>
        </p:nvPicPr>
        <p:blipFill>
          <a:blip r:embed="rId3"/>
          <a:stretch>
            <a:fillRect/>
          </a:stretch>
        </p:blipFill>
        <p:spPr>
          <a:xfrm>
            <a:off x="10086975" y="0"/>
            <a:ext cx="2105025" cy="2171700"/>
          </a:xfrm>
          <a:prstGeom prst="rect">
            <a:avLst/>
          </a:prstGeom>
        </p:spPr>
      </p:pic>
      <p:pic>
        <p:nvPicPr>
          <p:cNvPr id="8" name="Рисунок 7">
            <a:extLst>
              <a:ext uri="{FF2B5EF4-FFF2-40B4-BE49-F238E27FC236}">
                <a16:creationId xmlns:a16="http://schemas.microsoft.com/office/drawing/2014/main" id="{D62C97E1-EB5D-46C9-B1E4-43E96F832E6F}"/>
              </a:ext>
            </a:extLst>
          </p:cNvPr>
          <p:cNvPicPr>
            <a:picLocks noChangeAspect="1"/>
          </p:cNvPicPr>
          <p:nvPr/>
        </p:nvPicPr>
        <p:blipFill>
          <a:blip r:embed="rId4"/>
          <a:stretch>
            <a:fillRect/>
          </a:stretch>
        </p:blipFill>
        <p:spPr>
          <a:xfrm>
            <a:off x="164122" y="5276313"/>
            <a:ext cx="1482832" cy="1581687"/>
          </a:xfrm>
          <a:prstGeom prst="rect">
            <a:avLst/>
          </a:prstGeom>
        </p:spPr>
      </p:pic>
      <p:pic>
        <p:nvPicPr>
          <p:cNvPr id="9" name="Рисунок 8">
            <a:extLst>
              <a:ext uri="{FF2B5EF4-FFF2-40B4-BE49-F238E27FC236}">
                <a16:creationId xmlns:a16="http://schemas.microsoft.com/office/drawing/2014/main" id="{89D37D09-3B44-45FF-90D6-896957F45DA0}"/>
              </a:ext>
            </a:extLst>
          </p:cNvPr>
          <p:cNvPicPr>
            <a:picLocks noChangeAspect="1"/>
          </p:cNvPicPr>
          <p:nvPr/>
        </p:nvPicPr>
        <p:blipFill>
          <a:blip r:embed="rId4"/>
          <a:stretch>
            <a:fillRect/>
          </a:stretch>
        </p:blipFill>
        <p:spPr>
          <a:xfrm>
            <a:off x="1646954" y="5276313"/>
            <a:ext cx="1482832" cy="1581687"/>
          </a:xfrm>
          <a:prstGeom prst="rect">
            <a:avLst/>
          </a:prstGeom>
        </p:spPr>
      </p:pic>
      <p:pic>
        <p:nvPicPr>
          <p:cNvPr id="10" name="Рисунок 9">
            <a:extLst>
              <a:ext uri="{FF2B5EF4-FFF2-40B4-BE49-F238E27FC236}">
                <a16:creationId xmlns:a16="http://schemas.microsoft.com/office/drawing/2014/main" id="{018461AA-DFC6-4929-B367-46EE6CDDD13A}"/>
              </a:ext>
            </a:extLst>
          </p:cNvPr>
          <p:cNvPicPr>
            <a:picLocks noChangeAspect="1"/>
          </p:cNvPicPr>
          <p:nvPr/>
        </p:nvPicPr>
        <p:blipFill>
          <a:blip r:embed="rId4"/>
          <a:stretch>
            <a:fillRect/>
          </a:stretch>
        </p:blipFill>
        <p:spPr>
          <a:xfrm>
            <a:off x="3129786" y="5276312"/>
            <a:ext cx="1482832" cy="1581687"/>
          </a:xfrm>
          <a:prstGeom prst="rect">
            <a:avLst/>
          </a:prstGeom>
        </p:spPr>
      </p:pic>
      <p:pic>
        <p:nvPicPr>
          <p:cNvPr id="11" name="Рисунок 10">
            <a:extLst>
              <a:ext uri="{FF2B5EF4-FFF2-40B4-BE49-F238E27FC236}">
                <a16:creationId xmlns:a16="http://schemas.microsoft.com/office/drawing/2014/main" id="{17F7C86B-A2C9-48AA-A176-6DC444545540}"/>
              </a:ext>
            </a:extLst>
          </p:cNvPr>
          <p:cNvPicPr>
            <a:picLocks noChangeAspect="1"/>
          </p:cNvPicPr>
          <p:nvPr/>
        </p:nvPicPr>
        <p:blipFill>
          <a:blip r:embed="rId4"/>
          <a:stretch>
            <a:fillRect/>
          </a:stretch>
        </p:blipFill>
        <p:spPr>
          <a:xfrm>
            <a:off x="4612618" y="5282637"/>
            <a:ext cx="1482832" cy="1581687"/>
          </a:xfrm>
          <a:prstGeom prst="rect">
            <a:avLst/>
          </a:prstGeom>
        </p:spPr>
      </p:pic>
      <p:pic>
        <p:nvPicPr>
          <p:cNvPr id="12" name="Рисунок 11">
            <a:extLst>
              <a:ext uri="{FF2B5EF4-FFF2-40B4-BE49-F238E27FC236}">
                <a16:creationId xmlns:a16="http://schemas.microsoft.com/office/drawing/2014/main" id="{4FEBB9E0-5ADA-4A6F-B7CB-24A59B16147E}"/>
              </a:ext>
            </a:extLst>
          </p:cNvPr>
          <p:cNvPicPr>
            <a:picLocks noChangeAspect="1"/>
          </p:cNvPicPr>
          <p:nvPr/>
        </p:nvPicPr>
        <p:blipFill>
          <a:blip r:embed="rId4"/>
          <a:stretch>
            <a:fillRect/>
          </a:stretch>
        </p:blipFill>
        <p:spPr>
          <a:xfrm>
            <a:off x="6095450" y="5276311"/>
            <a:ext cx="1482832" cy="1581687"/>
          </a:xfrm>
          <a:prstGeom prst="rect">
            <a:avLst/>
          </a:prstGeom>
        </p:spPr>
      </p:pic>
      <p:pic>
        <p:nvPicPr>
          <p:cNvPr id="13" name="Рисунок 12">
            <a:extLst>
              <a:ext uri="{FF2B5EF4-FFF2-40B4-BE49-F238E27FC236}">
                <a16:creationId xmlns:a16="http://schemas.microsoft.com/office/drawing/2014/main" id="{3B5AA04D-EA64-4676-943C-218A8933926A}"/>
              </a:ext>
            </a:extLst>
          </p:cNvPr>
          <p:cNvPicPr>
            <a:picLocks noChangeAspect="1"/>
          </p:cNvPicPr>
          <p:nvPr/>
        </p:nvPicPr>
        <p:blipFill>
          <a:blip r:embed="rId4"/>
          <a:stretch>
            <a:fillRect/>
          </a:stretch>
        </p:blipFill>
        <p:spPr>
          <a:xfrm>
            <a:off x="7578282" y="5269985"/>
            <a:ext cx="1482832" cy="1581687"/>
          </a:xfrm>
          <a:prstGeom prst="rect">
            <a:avLst/>
          </a:prstGeom>
        </p:spPr>
      </p:pic>
      <p:pic>
        <p:nvPicPr>
          <p:cNvPr id="14" name="Рисунок 13">
            <a:extLst>
              <a:ext uri="{FF2B5EF4-FFF2-40B4-BE49-F238E27FC236}">
                <a16:creationId xmlns:a16="http://schemas.microsoft.com/office/drawing/2014/main" id="{63C93BEB-7B3C-4E43-B259-8578B0B61648}"/>
              </a:ext>
            </a:extLst>
          </p:cNvPr>
          <p:cNvPicPr>
            <a:picLocks noChangeAspect="1"/>
          </p:cNvPicPr>
          <p:nvPr/>
        </p:nvPicPr>
        <p:blipFill>
          <a:blip r:embed="rId4"/>
          <a:stretch>
            <a:fillRect/>
          </a:stretch>
        </p:blipFill>
        <p:spPr>
          <a:xfrm>
            <a:off x="9061114" y="5282636"/>
            <a:ext cx="1482832" cy="1581687"/>
          </a:xfrm>
          <a:prstGeom prst="rect">
            <a:avLst/>
          </a:prstGeom>
        </p:spPr>
      </p:pic>
      <p:pic>
        <p:nvPicPr>
          <p:cNvPr id="15" name="Рисунок 14">
            <a:extLst>
              <a:ext uri="{FF2B5EF4-FFF2-40B4-BE49-F238E27FC236}">
                <a16:creationId xmlns:a16="http://schemas.microsoft.com/office/drawing/2014/main" id="{4DD7C9B4-F261-46A9-94E4-C1074CDE21E3}"/>
              </a:ext>
            </a:extLst>
          </p:cNvPr>
          <p:cNvPicPr>
            <a:picLocks noChangeAspect="1"/>
          </p:cNvPicPr>
          <p:nvPr/>
        </p:nvPicPr>
        <p:blipFill>
          <a:blip r:embed="rId4"/>
          <a:stretch>
            <a:fillRect/>
          </a:stretch>
        </p:blipFill>
        <p:spPr>
          <a:xfrm>
            <a:off x="10543946" y="5282636"/>
            <a:ext cx="1482832" cy="1581687"/>
          </a:xfrm>
          <a:prstGeom prst="rect">
            <a:avLst/>
          </a:prstGeom>
        </p:spPr>
      </p:pic>
    </p:spTree>
    <p:extLst>
      <p:ext uri="{BB962C8B-B14F-4D97-AF65-F5344CB8AC3E}">
        <p14:creationId xmlns:p14="http://schemas.microsoft.com/office/powerpoint/2010/main" val="5417022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9D9220F5-FDAD-4D73-B635-D36790A76F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584"/>
            <a:ext cx="10562492" cy="5480635"/>
          </a:xfrm>
          <a:prstGeom prst="rect">
            <a:avLst/>
          </a:prstGeom>
        </p:spPr>
      </p:pic>
    </p:spTree>
    <p:extLst>
      <p:ext uri="{BB962C8B-B14F-4D97-AF65-F5344CB8AC3E}">
        <p14:creationId xmlns:p14="http://schemas.microsoft.com/office/powerpoint/2010/main" val="28564212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170E0A0-80BE-4E93-B49B-1337884DC501}"/>
              </a:ext>
            </a:extLst>
          </p:cNvPr>
          <p:cNvSpPr/>
          <p:nvPr/>
        </p:nvSpPr>
        <p:spPr>
          <a:xfrm>
            <a:off x="0" y="2890391"/>
            <a:ext cx="12192000" cy="1077218"/>
          </a:xfrm>
          <a:prstGeom prst="rect">
            <a:avLst/>
          </a:prstGeom>
        </p:spPr>
        <p:txBody>
          <a:bodyPr wrap="square">
            <a:spAutoFit/>
          </a:bodyPr>
          <a:lstStyle/>
          <a:p>
            <a:pPr algn="ctr"/>
            <a:r>
              <a:rPr lang="uz-Latn-UZ" sz="3200" b="1" dirty="0">
                <a:solidFill>
                  <a:schemeClr val="accent6">
                    <a:lumMod val="50000"/>
                  </a:schemeClr>
                </a:solidFill>
                <a:latin typeface="Times New Roman" panose="02020603050405020304" pitchFamily="18" charset="0"/>
                <a:cs typeface="Times New Roman" panose="02020603050405020304" pitchFamily="18" charset="0"/>
              </a:rPr>
              <a:t>МАҲСУЛОТ ВА ХИЗМАТЛАР ИННОВАЦИЯСИ НИМА?</a:t>
            </a:r>
            <a:endParaRPr lang="en-US" sz="3200" b="1" dirty="0">
              <a:solidFill>
                <a:schemeClr val="accent6">
                  <a:lumMod val="50000"/>
                </a:schemeClr>
              </a:solidFill>
              <a:latin typeface="Times New Roman" panose="02020603050405020304" pitchFamily="18" charset="0"/>
              <a:cs typeface="Times New Roman" panose="02020603050405020304" pitchFamily="18" charset="0"/>
            </a:endParaRPr>
          </a:p>
          <a:p>
            <a:pPr algn="ctr"/>
            <a:r>
              <a:rPr lang="en-US" sz="3200" b="1" dirty="0">
                <a:solidFill>
                  <a:schemeClr val="accent6">
                    <a:lumMod val="50000"/>
                  </a:schemeClr>
                </a:solidFill>
                <a:latin typeface="Times New Roman" panose="02020603050405020304" pitchFamily="18" charset="0"/>
                <a:cs typeface="Times New Roman" panose="02020603050405020304" pitchFamily="18" charset="0"/>
              </a:rPr>
              <a:t>WHAT IS PRODUCT AND SERVICE </a:t>
            </a:r>
            <a:r>
              <a:rPr lang="uz-Latn-UZ" sz="3200" b="1" dirty="0">
                <a:solidFill>
                  <a:schemeClr val="accent6">
                    <a:lumMod val="50000"/>
                  </a:schemeClr>
                </a:solidFill>
                <a:latin typeface="Times New Roman" panose="02020603050405020304" pitchFamily="18" charset="0"/>
                <a:cs typeface="Times New Roman" panose="02020603050405020304" pitchFamily="18" charset="0"/>
              </a:rPr>
              <a:t>INNOVATION?</a:t>
            </a:r>
            <a:endParaRPr lang="en-US" sz="3200" b="1" dirty="0">
              <a:solidFill>
                <a:schemeClr val="accent6">
                  <a:lumMod val="50000"/>
                </a:schemeClr>
              </a:solidFill>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2E2AA8BB-8ABC-4EE6-B789-BE4088E4785D}"/>
              </a:ext>
            </a:extLst>
          </p:cNvPr>
          <p:cNvPicPr>
            <a:picLocks noChangeAspect="1"/>
          </p:cNvPicPr>
          <p:nvPr/>
        </p:nvPicPr>
        <p:blipFill>
          <a:blip r:embed="rId2"/>
          <a:stretch>
            <a:fillRect/>
          </a:stretch>
        </p:blipFill>
        <p:spPr>
          <a:xfrm>
            <a:off x="4407877" y="212531"/>
            <a:ext cx="2465327" cy="2465327"/>
          </a:xfrm>
          <a:prstGeom prst="rect">
            <a:avLst/>
          </a:prstGeom>
        </p:spPr>
      </p:pic>
      <p:pic>
        <p:nvPicPr>
          <p:cNvPr id="8" name="Рисунок 7">
            <a:extLst>
              <a:ext uri="{FF2B5EF4-FFF2-40B4-BE49-F238E27FC236}">
                <a16:creationId xmlns:a16="http://schemas.microsoft.com/office/drawing/2014/main" id="{8B23CB2A-5681-4A30-A3C5-3761891BCB88}"/>
              </a:ext>
            </a:extLst>
          </p:cNvPr>
          <p:cNvPicPr>
            <a:picLocks noChangeAspect="1"/>
          </p:cNvPicPr>
          <p:nvPr/>
        </p:nvPicPr>
        <p:blipFill>
          <a:blip r:embed="rId3"/>
          <a:stretch>
            <a:fillRect/>
          </a:stretch>
        </p:blipFill>
        <p:spPr>
          <a:xfrm>
            <a:off x="4515075" y="3894179"/>
            <a:ext cx="2250930" cy="2958366"/>
          </a:xfrm>
          <a:prstGeom prst="rect">
            <a:avLst/>
          </a:prstGeom>
        </p:spPr>
      </p:pic>
      <p:pic>
        <p:nvPicPr>
          <p:cNvPr id="13" name="Рисунок 12">
            <a:extLst>
              <a:ext uri="{FF2B5EF4-FFF2-40B4-BE49-F238E27FC236}">
                <a16:creationId xmlns:a16="http://schemas.microsoft.com/office/drawing/2014/main" id="{0B839E15-AEAE-4957-8125-8E4E63F0DAFE}"/>
              </a:ext>
            </a:extLst>
          </p:cNvPr>
          <p:cNvPicPr>
            <a:picLocks noChangeAspect="1"/>
          </p:cNvPicPr>
          <p:nvPr/>
        </p:nvPicPr>
        <p:blipFill>
          <a:blip r:embed="rId4"/>
          <a:stretch>
            <a:fillRect/>
          </a:stretch>
        </p:blipFill>
        <p:spPr>
          <a:xfrm>
            <a:off x="0" y="3917624"/>
            <a:ext cx="4407877" cy="2940376"/>
          </a:xfrm>
          <a:prstGeom prst="rect">
            <a:avLst/>
          </a:prstGeom>
        </p:spPr>
      </p:pic>
      <p:pic>
        <p:nvPicPr>
          <p:cNvPr id="14" name="Рисунок 13">
            <a:extLst>
              <a:ext uri="{FF2B5EF4-FFF2-40B4-BE49-F238E27FC236}">
                <a16:creationId xmlns:a16="http://schemas.microsoft.com/office/drawing/2014/main" id="{1717658A-4699-40F1-BB06-5E58A4F7F25E}"/>
              </a:ext>
            </a:extLst>
          </p:cNvPr>
          <p:cNvPicPr>
            <a:picLocks noChangeAspect="1"/>
          </p:cNvPicPr>
          <p:nvPr/>
        </p:nvPicPr>
        <p:blipFill>
          <a:blip r:embed="rId5"/>
          <a:stretch>
            <a:fillRect/>
          </a:stretch>
        </p:blipFill>
        <p:spPr>
          <a:xfrm>
            <a:off x="7056788" y="0"/>
            <a:ext cx="5135212" cy="2890391"/>
          </a:xfrm>
          <a:prstGeom prst="rect">
            <a:avLst/>
          </a:prstGeom>
        </p:spPr>
      </p:pic>
      <p:pic>
        <p:nvPicPr>
          <p:cNvPr id="15" name="Рисунок 14">
            <a:extLst>
              <a:ext uri="{FF2B5EF4-FFF2-40B4-BE49-F238E27FC236}">
                <a16:creationId xmlns:a16="http://schemas.microsoft.com/office/drawing/2014/main" id="{8FD6FEBB-9343-41C7-ADE8-A64CDE127AC6}"/>
              </a:ext>
            </a:extLst>
          </p:cNvPr>
          <p:cNvPicPr>
            <a:picLocks noChangeAspect="1"/>
          </p:cNvPicPr>
          <p:nvPr/>
        </p:nvPicPr>
        <p:blipFill>
          <a:blip r:embed="rId6"/>
          <a:stretch>
            <a:fillRect/>
          </a:stretch>
        </p:blipFill>
        <p:spPr>
          <a:xfrm>
            <a:off x="0" y="0"/>
            <a:ext cx="4407877" cy="2938585"/>
          </a:xfrm>
          <a:prstGeom prst="rect">
            <a:avLst/>
          </a:prstGeom>
        </p:spPr>
      </p:pic>
      <p:pic>
        <p:nvPicPr>
          <p:cNvPr id="16" name="Рисунок 15">
            <a:extLst>
              <a:ext uri="{FF2B5EF4-FFF2-40B4-BE49-F238E27FC236}">
                <a16:creationId xmlns:a16="http://schemas.microsoft.com/office/drawing/2014/main" id="{58BE7CB5-8737-42B3-B6A7-FD64F2C383EF}"/>
              </a:ext>
            </a:extLst>
          </p:cNvPr>
          <p:cNvPicPr>
            <a:picLocks noChangeAspect="1"/>
          </p:cNvPicPr>
          <p:nvPr/>
        </p:nvPicPr>
        <p:blipFill>
          <a:blip r:embed="rId7"/>
          <a:stretch>
            <a:fillRect/>
          </a:stretch>
        </p:blipFill>
        <p:spPr>
          <a:xfrm>
            <a:off x="7056789" y="3915445"/>
            <a:ext cx="5135212" cy="2942556"/>
          </a:xfrm>
          <a:prstGeom prst="rect">
            <a:avLst/>
          </a:prstGeom>
        </p:spPr>
      </p:pic>
    </p:spTree>
    <p:extLst>
      <p:ext uri="{BB962C8B-B14F-4D97-AF65-F5344CB8AC3E}">
        <p14:creationId xmlns:p14="http://schemas.microsoft.com/office/powerpoint/2010/main" val="3710039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FBA79A6A-9966-468F-8C6A-7980ACE4C00B}"/>
              </a:ext>
            </a:extLst>
          </p:cNvPr>
          <p:cNvSpPr/>
          <p:nvPr/>
        </p:nvSpPr>
        <p:spPr>
          <a:xfrm>
            <a:off x="175846" y="154809"/>
            <a:ext cx="8510954" cy="6555641"/>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Маҳсулот ва хизматлар инновациясини ўрганиш, унга нима таъсир қилишини ва уни қандай бошқаришни ўрганиш жуда катта мавзудир. Бироқ, кўпгина инновацион тадқиқотларда такрорланадиган мавзу бу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ижодкорлик</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Ижодкорлик - бу муҳим янги ғояларни яратиш учун одатий ғоялар, қоидалар ёки тахминлардан ташқарига чиқиш қобилиятидир. Бу инновацияларнинг муҳим таркибий қисмидир. Бу нафақат маҳсулот ва хизматлар инновациясида, балки умуман операцион жараёнларни лойиҳалаш ва бошқаришда ҳам муҳим ҳисобланади. Қисман, кўплаб соҳаларнинг тез ўзгарувчан табиати туфайли, ижодкорликнинг этишмаслиги (ва шунинг учун инновациялар) катта хавф сифатида кўрилади.</a:t>
            </a:r>
          </a:p>
          <a:p>
            <a:pPr indent="539750" algn="just"/>
            <a:r>
              <a:rPr lang="uz-Cyrl-UZ" sz="2000" b="1" dirty="0">
                <a:latin typeface="Times New Roman" panose="02020603050405020304" pitchFamily="18" charset="0"/>
                <a:cs typeface="Times New Roman" panose="02020603050405020304" pitchFamily="18" charset="0"/>
              </a:rPr>
              <a:t>“</a:t>
            </a:r>
            <a:r>
              <a:rPr lang="uz-Latn-UZ" sz="2000" b="1" dirty="0">
                <a:latin typeface="Times New Roman" panose="02020603050405020304" pitchFamily="18" charset="0"/>
                <a:cs typeface="Times New Roman" panose="02020603050405020304" pitchFamily="18" charset="0"/>
              </a:rPr>
              <a:t>Инновация</a:t>
            </a:r>
            <a:r>
              <a:rPr lang="uz-Cyrl-UZ" sz="2000" b="1" dirty="0">
                <a:latin typeface="Times New Roman" panose="02020603050405020304" pitchFamily="18" charset="0"/>
                <a:cs typeface="Times New Roman" panose="02020603050405020304" pitchFamily="18" charset="0"/>
              </a:rPr>
              <a:t>”</a:t>
            </a:r>
            <a:r>
              <a:rPr lang="uz-Latn-UZ" sz="2000" b="1"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атамаси жуда ноаниқ ва битта таъриф ёки ўлчовга эга эмас. Бу</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янги усул, ғоя, маҳсулот ва </a:t>
            </a:r>
            <a:r>
              <a:rPr lang="uz-Cyrl-UZ" sz="2000" dirty="0">
                <a:latin typeface="Times New Roman" panose="02020603050405020304" pitchFamily="18" charset="0"/>
                <a:cs typeface="Times New Roman" panose="02020603050405020304" pitchFamily="18" charset="0"/>
              </a:rPr>
              <a:t>ҳ.к.</a:t>
            </a:r>
            <a:r>
              <a:rPr lang="uz-Latn-UZ" sz="2000" dirty="0">
                <a:latin typeface="Times New Roman" panose="02020603050405020304" pitchFamily="18" charset="0"/>
                <a:cs typeface="Times New Roman" panose="02020603050405020304" pitchFamily="18" charset="0"/>
              </a:rPr>
              <a:t> (Oxford English Dictionary</a:t>
            </a:r>
            <a:r>
              <a:rPr lang="uz-Cyrl-UZ" sz="2000" dirty="0">
                <a:latin typeface="Times New Roman" panose="02020603050405020304" pitchFamily="18" charset="0"/>
                <a:cs typeface="Times New Roman" panose="02020603050405020304" pitchFamily="18" charset="0"/>
              </a:rPr>
              <a:t> - </a:t>
            </a:r>
            <a:r>
              <a:rPr lang="uz-Latn-UZ" sz="2000" dirty="0">
                <a:latin typeface="Times New Roman" panose="02020603050405020304" pitchFamily="18" charset="0"/>
                <a:cs typeface="Times New Roman" panose="02020603050405020304" pitchFamily="18" charset="0"/>
              </a:rPr>
              <a:t>Оксфорд инглизча луғати), ишлашнинг янги ҳажмини яратувчи ўзгариш (Peter Drucker, таниқли бошқарув ёзувчиси), янги нарсаларни киритиш ҳаракати (</a:t>
            </a:r>
            <a:r>
              <a:rPr lang="en-US" sz="2000" dirty="0">
                <a:latin typeface="Times New Roman" panose="02020603050405020304" pitchFamily="18" charset="0"/>
                <a:cs typeface="Times New Roman" panose="02020603050405020304" pitchFamily="18" charset="0"/>
              </a:rPr>
              <a:t>T</a:t>
            </a:r>
            <a:r>
              <a:rPr lang="uz-Latn-UZ" sz="2000" dirty="0">
                <a:latin typeface="Times New Roman" panose="02020603050405020304" pitchFamily="18" charset="0"/>
                <a:cs typeface="Times New Roman" panose="02020603050405020304" pitchFamily="18" charset="0"/>
              </a:rPr>
              <a:t>he American Heritage Dictionary</a:t>
            </a:r>
            <a:r>
              <a:rPr lang="uz-Cyrl-UZ" sz="2000" dirty="0">
                <a:latin typeface="Times New Roman" panose="02020603050405020304" pitchFamily="18" charset="0"/>
                <a:cs typeface="Times New Roman" panose="02020603050405020304" pitchFamily="18" charset="0"/>
              </a:rPr>
              <a:t> - </a:t>
            </a:r>
            <a:r>
              <a:rPr lang="uz-Latn-UZ" sz="2000" dirty="0">
                <a:latin typeface="Times New Roman" panose="02020603050405020304" pitchFamily="18" charset="0"/>
                <a:cs typeface="Times New Roman" panose="02020603050405020304" pitchFamily="18" charset="0"/>
              </a:rPr>
              <a:t>Америка мероси луғати) ёки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янги ғоя, усул ёки қурилма</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(Webster</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Online Dictionary</a:t>
            </a:r>
            <a:r>
              <a:rPr lang="uz-Cyrl-UZ" sz="2000" dirty="0">
                <a:latin typeface="Times New Roman" panose="02020603050405020304" pitchFamily="18" charset="0"/>
                <a:cs typeface="Times New Roman" panose="02020603050405020304" pitchFamily="18" charset="0"/>
              </a:rPr>
              <a:t> - </a:t>
            </a:r>
            <a:r>
              <a:rPr lang="uz-Latn-UZ" sz="2000" dirty="0">
                <a:latin typeface="Times New Roman" panose="02020603050405020304" pitchFamily="18" charset="0"/>
                <a:cs typeface="Times New Roman" panose="02020603050405020304" pitchFamily="18" charset="0"/>
              </a:rPr>
              <a:t>Вебстер онлайн луғати). Ушбу таърифларнинг барчасида янгилик ва ўзгариш ғояси мавжуд. Инновациялар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ижодкорлик</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ёки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ихтиро</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дан узоқроққа боради, чунки у ғояларни шунчаки янгилик эмас, балки амалий бўлиш ва тижорат даромадини таъминлаш потенциалига эга бўлган нарсага айлантириш жараёнини назарда тутади.</a:t>
            </a:r>
          </a:p>
        </p:txBody>
      </p:sp>
      <p:pic>
        <p:nvPicPr>
          <p:cNvPr id="2" name="Рисунок 1">
            <a:extLst>
              <a:ext uri="{FF2B5EF4-FFF2-40B4-BE49-F238E27FC236}">
                <a16:creationId xmlns:a16="http://schemas.microsoft.com/office/drawing/2014/main" id="{655096DE-43B2-4731-B60A-7B817052D2B3}"/>
              </a:ext>
            </a:extLst>
          </p:cNvPr>
          <p:cNvPicPr>
            <a:picLocks noChangeAspect="1"/>
          </p:cNvPicPr>
          <p:nvPr/>
        </p:nvPicPr>
        <p:blipFill>
          <a:blip r:embed="rId2"/>
          <a:stretch>
            <a:fillRect/>
          </a:stretch>
        </p:blipFill>
        <p:spPr>
          <a:xfrm>
            <a:off x="8686800" y="0"/>
            <a:ext cx="3505200" cy="2336800"/>
          </a:xfrm>
          <a:prstGeom prst="rect">
            <a:avLst/>
          </a:prstGeom>
        </p:spPr>
      </p:pic>
      <p:pic>
        <p:nvPicPr>
          <p:cNvPr id="1026" name="Picture 2" descr="Pace of Technology Innovation in Trials Could Slow After Pandemic Eases |  2021-01-10 | CenterWatch">
            <a:extLst>
              <a:ext uri="{FF2B5EF4-FFF2-40B4-BE49-F238E27FC236}">
                <a16:creationId xmlns:a16="http://schemas.microsoft.com/office/drawing/2014/main" id="{D57E5A50-8F25-4DB4-B803-756DADB76E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6800" y="2336800"/>
            <a:ext cx="3505200" cy="2336800"/>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a:extLst>
              <a:ext uri="{FF2B5EF4-FFF2-40B4-BE49-F238E27FC236}">
                <a16:creationId xmlns:a16="http://schemas.microsoft.com/office/drawing/2014/main" id="{E123BA0A-9FF3-46D4-AC18-48AC136F096A}"/>
              </a:ext>
            </a:extLst>
          </p:cNvPr>
          <p:cNvPicPr>
            <a:picLocks noChangeAspect="1"/>
          </p:cNvPicPr>
          <p:nvPr/>
        </p:nvPicPr>
        <p:blipFill>
          <a:blip r:embed="rId4"/>
          <a:stretch>
            <a:fillRect/>
          </a:stretch>
        </p:blipFill>
        <p:spPr>
          <a:xfrm>
            <a:off x="8686799" y="4673599"/>
            <a:ext cx="3505200" cy="2181992"/>
          </a:xfrm>
          <a:prstGeom prst="rect">
            <a:avLst/>
          </a:prstGeom>
        </p:spPr>
      </p:pic>
    </p:spTree>
    <p:extLst>
      <p:ext uri="{BB962C8B-B14F-4D97-AF65-F5344CB8AC3E}">
        <p14:creationId xmlns:p14="http://schemas.microsoft.com/office/powerpoint/2010/main" val="2171059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C903EB8-1FA0-48EE-83F7-F3549BA41724}"/>
              </a:ext>
            </a:extLst>
          </p:cNvPr>
          <p:cNvSpPr/>
          <p:nvPr/>
        </p:nvSpPr>
        <p:spPr>
          <a:xfrm>
            <a:off x="134815" y="147056"/>
            <a:ext cx="11922369" cy="4616648"/>
          </a:xfrm>
          <a:prstGeom prst="rect">
            <a:avLst/>
          </a:prstGeom>
        </p:spPr>
        <p:txBody>
          <a:bodyPr wrap="square">
            <a:spAutoFit/>
          </a:bodyPr>
          <a:lstStyle/>
          <a:p>
            <a:pPr marL="2157413" indent="269875" algn="ctr"/>
            <a:r>
              <a:rPr lang="uz-Cyrl-UZ" sz="2400" b="1" dirty="0">
                <a:solidFill>
                  <a:schemeClr val="accent6">
                    <a:lumMod val="50000"/>
                  </a:schemeClr>
                </a:solidFill>
                <a:latin typeface="Times New Roman" panose="02020603050405020304" pitchFamily="18" charset="0"/>
                <a:cs typeface="Times New Roman" panose="02020603050405020304" pitchFamily="18" charset="0"/>
              </a:rPr>
              <a:t>Инновация</a:t>
            </a:r>
            <a:r>
              <a:rPr lang="uz-Cyrl-UZ" sz="2400" dirty="0">
                <a:solidFill>
                  <a:schemeClr val="accent6">
                    <a:lumMod val="50000"/>
                  </a:schemeClr>
                </a:solidFill>
                <a:latin typeface="Times New Roman" panose="02020603050405020304" pitchFamily="18" charset="0"/>
                <a:cs typeface="Times New Roman" panose="02020603050405020304" pitchFamily="18" charset="0"/>
              </a:rPr>
              <a:t> - фуқаролик муомаласига киритилган ёки шахсий эҳтиёжлар учун фойдаланиладиган, қўлланилиши амалиётда катта ижтимоий-иқтисодий самарага эришишни таъминлайдиган янги ишланма.</a:t>
            </a:r>
          </a:p>
          <a:p>
            <a:pPr indent="363538" algn="ctr"/>
            <a:endParaRPr lang="uz-Cyrl-UZ" sz="1000" dirty="0">
              <a:solidFill>
                <a:srgbClr val="000000"/>
              </a:solidFill>
              <a:latin typeface="Times New Roman" panose="02020603050405020304" pitchFamily="18" charset="0"/>
              <a:cs typeface="Times New Roman" panose="02020603050405020304" pitchFamily="18" charset="0"/>
            </a:endParaRPr>
          </a:p>
          <a:p>
            <a:pPr indent="363538" algn="ctr"/>
            <a:r>
              <a:rPr lang="uz-Cyrl-UZ" sz="2400" b="1" dirty="0">
                <a:solidFill>
                  <a:schemeClr val="accent1">
                    <a:lumMod val="50000"/>
                  </a:schemeClr>
                </a:solidFill>
                <a:latin typeface="Times New Roman" panose="02020603050405020304" pitchFamily="18" charset="0"/>
                <a:cs typeface="Times New Roman" panose="02020603050405020304" pitchFamily="18" charset="0"/>
              </a:rPr>
              <a:t>Инновацион инфратузилма </a:t>
            </a:r>
            <a:r>
              <a:rPr lang="uz-Cyrl-UZ" sz="2400" dirty="0">
                <a:solidFill>
                  <a:schemeClr val="accent1">
                    <a:lumMod val="50000"/>
                  </a:schemeClr>
                </a:solidFill>
                <a:latin typeface="Times New Roman" panose="02020603050405020304" pitchFamily="18" charset="0"/>
                <a:cs typeface="Times New Roman" panose="02020603050405020304" pitchFamily="18" charset="0"/>
              </a:rPr>
              <a:t>- инновацион фаолиятни моддий-техник, молиявий, ташкилий-услубий, ахборот, консультатив ва бошқа жиҳатдан таъминлайдиган корхоналар, ташкилотлар, муассасалар, мулкчиликнинг исталган шаклидаги улар бирлашмаларининг мажмуи.</a:t>
            </a:r>
          </a:p>
          <a:p>
            <a:pPr indent="363538" algn="ctr"/>
            <a:endParaRPr lang="uz-Cyrl-UZ" sz="1000" dirty="0">
              <a:latin typeface="Times New Roman" panose="02020603050405020304" pitchFamily="18" charset="0"/>
              <a:cs typeface="Times New Roman" panose="02020603050405020304" pitchFamily="18" charset="0"/>
            </a:endParaRPr>
          </a:p>
          <a:p>
            <a:pPr indent="363538" algn="ctr"/>
            <a:r>
              <a:rPr lang="uz-Cyrl-UZ" sz="2400" b="1" dirty="0">
                <a:solidFill>
                  <a:schemeClr val="accent2">
                    <a:lumMod val="50000"/>
                  </a:schemeClr>
                </a:solidFill>
                <a:latin typeface="Times New Roman" panose="02020603050405020304" pitchFamily="18" charset="0"/>
                <a:cs typeface="Times New Roman" panose="02020603050405020304" pitchFamily="18" charset="0"/>
              </a:rPr>
              <a:t>Инновацион лойиҳа </a:t>
            </a:r>
            <a:r>
              <a:rPr lang="uz-Cyrl-UZ" sz="2400" dirty="0">
                <a:solidFill>
                  <a:schemeClr val="accent2">
                    <a:lumMod val="50000"/>
                  </a:schemeClr>
                </a:solidFill>
                <a:latin typeface="Times New Roman" panose="02020603050405020304" pitchFamily="18" charset="0"/>
                <a:cs typeface="Times New Roman" panose="02020603050405020304" pitchFamily="18" charset="0"/>
              </a:rPr>
              <a:t>- янги ишланмалар яратиш учун бажариш муддатларини, ижрочиларни, молиялаштириш манбаларини ва тегишли инфратузилмани шакллантиришни назарда тутувчи тадбирлар мажмуи</a:t>
            </a:r>
            <a:r>
              <a:rPr lang="uz-Cyrl-UZ" sz="2400" dirty="0" smtClean="0">
                <a:solidFill>
                  <a:schemeClr val="accent2">
                    <a:lumMod val="50000"/>
                  </a:schemeClr>
                </a:solidFill>
                <a:latin typeface="Times New Roman" panose="02020603050405020304" pitchFamily="18" charset="0"/>
                <a:cs typeface="Times New Roman" panose="02020603050405020304" pitchFamily="18" charset="0"/>
              </a:rPr>
              <a:t>.</a:t>
            </a:r>
            <a:endParaRPr lang="uz-Cyrl-UZ" sz="2400"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ADE65040-42F4-4D93-99DC-7E828AB86538}"/>
              </a:ext>
            </a:extLst>
          </p:cNvPr>
          <p:cNvSpPr/>
          <p:nvPr/>
        </p:nvSpPr>
        <p:spPr>
          <a:xfrm>
            <a:off x="134815" y="5821167"/>
            <a:ext cx="9349154" cy="646331"/>
          </a:xfrm>
          <a:prstGeom prst="rect">
            <a:avLst/>
          </a:prstGeom>
        </p:spPr>
        <p:txBody>
          <a:bodyPr wrap="square">
            <a:spAutoFit/>
          </a:bodyPr>
          <a:lstStyle/>
          <a:p>
            <a:pPr algn="ctr"/>
            <a:r>
              <a:rPr lang="uz-Cyrl-UZ" cap="all" dirty="0">
                <a:latin typeface="Times New Roman" panose="02020603050405020304" pitchFamily="18" charset="0"/>
                <a:cs typeface="Times New Roman" panose="02020603050405020304" pitchFamily="18" charset="0"/>
              </a:rPr>
              <a:t>МАНБА: ўзбекистон республикасининг </a:t>
            </a:r>
            <a:r>
              <a:rPr lang="uz-Cyrl-UZ" dirty="0">
                <a:latin typeface="Times New Roman" panose="02020603050405020304" pitchFamily="18" charset="0"/>
                <a:cs typeface="Times New Roman" panose="02020603050405020304" pitchFamily="18" charset="0"/>
              </a:rPr>
              <a:t>24.07.2020 ЙИЛДАГИ ЎРҚ-630-СОН </a:t>
            </a:r>
            <a:r>
              <a:rPr lang="uz-Cyrl-UZ" cap="all" dirty="0">
                <a:latin typeface="Times New Roman" panose="02020603050405020304" pitchFamily="18" charset="0"/>
                <a:cs typeface="Times New Roman" panose="02020603050405020304" pitchFamily="18" charset="0"/>
              </a:rPr>
              <a:t>“</a:t>
            </a:r>
            <a:r>
              <a:rPr lang="uz-Cyrl-UZ" b="1" cap="all" dirty="0">
                <a:latin typeface="Times New Roman" panose="02020603050405020304" pitchFamily="18" charset="0"/>
                <a:cs typeface="Times New Roman" panose="02020603050405020304" pitchFamily="18" charset="0"/>
              </a:rPr>
              <a:t>инновацион фаолият тўғрисида”</a:t>
            </a:r>
            <a:r>
              <a:rPr lang="uz-Cyrl-UZ" cap="all" dirty="0">
                <a:latin typeface="Times New Roman" panose="02020603050405020304" pitchFamily="18" charset="0"/>
                <a:cs typeface="Times New Roman" panose="02020603050405020304" pitchFamily="18" charset="0"/>
              </a:rPr>
              <a:t>ги қонуни</a:t>
            </a:r>
            <a:endParaRPr lang="uz-Cyrl-UZ" b="1" i="0" cap="all" dirty="0">
              <a:effectLst/>
              <a:latin typeface="Times New Roman" panose="02020603050405020304" pitchFamily="18" charset="0"/>
              <a:cs typeface="Times New Roman" panose="02020603050405020304" pitchFamily="18" charset="0"/>
            </a:endParaRPr>
          </a:p>
        </p:txBody>
      </p:sp>
      <p:pic>
        <p:nvPicPr>
          <p:cNvPr id="6" name="Рисунок 5">
            <a:extLst>
              <a:ext uri="{FF2B5EF4-FFF2-40B4-BE49-F238E27FC236}">
                <a16:creationId xmlns:a16="http://schemas.microsoft.com/office/drawing/2014/main" id="{6FEDDDA5-EEFC-4AA5-91D9-89A0803B733B}"/>
              </a:ext>
            </a:extLst>
          </p:cNvPr>
          <p:cNvPicPr>
            <a:picLocks noChangeAspect="1"/>
          </p:cNvPicPr>
          <p:nvPr/>
        </p:nvPicPr>
        <p:blipFill>
          <a:blip r:embed="rId2"/>
          <a:stretch>
            <a:fillRect/>
          </a:stretch>
        </p:blipFill>
        <p:spPr>
          <a:xfrm>
            <a:off x="-1" y="0"/>
            <a:ext cx="2731477" cy="1742351"/>
          </a:xfrm>
          <a:prstGeom prst="rect">
            <a:avLst/>
          </a:prstGeom>
        </p:spPr>
      </p:pic>
      <p:sp>
        <p:nvSpPr>
          <p:cNvPr id="2" name="Прямоугольник 1"/>
          <p:cNvSpPr/>
          <p:nvPr/>
        </p:nvSpPr>
        <p:spPr>
          <a:xfrm>
            <a:off x="134815" y="4620838"/>
            <a:ext cx="9545256" cy="1200329"/>
          </a:xfrm>
          <a:prstGeom prst="rect">
            <a:avLst/>
          </a:prstGeom>
        </p:spPr>
        <p:txBody>
          <a:bodyPr wrap="square">
            <a:spAutoFit/>
          </a:bodyPr>
          <a:lstStyle/>
          <a:p>
            <a:pPr indent="363538" algn="ctr"/>
            <a:r>
              <a:rPr lang="uz-Cyrl-UZ" sz="2400" b="1" dirty="0">
                <a:solidFill>
                  <a:schemeClr val="accent3">
                    <a:lumMod val="50000"/>
                  </a:schemeClr>
                </a:solidFill>
                <a:latin typeface="Times New Roman" panose="02020603050405020304" pitchFamily="18" charset="0"/>
                <a:cs typeface="Times New Roman" panose="02020603050405020304" pitchFamily="18" charset="0"/>
              </a:rPr>
              <a:t>Инновацион фаолият </a:t>
            </a:r>
            <a:r>
              <a:rPr lang="uz-Cyrl-UZ" sz="2400" dirty="0">
                <a:solidFill>
                  <a:schemeClr val="accent3">
                    <a:lumMod val="50000"/>
                  </a:schemeClr>
                </a:solidFill>
                <a:latin typeface="Times New Roman" panose="02020603050405020304" pitchFamily="18" charset="0"/>
                <a:cs typeface="Times New Roman" panose="02020603050405020304" pitchFamily="18" charset="0"/>
              </a:rPr>
              <a:t>- янги ишланмаларни ташкил этиш, шунингдек ишлаб чиқариш соҳасида уларнинг ўтказилиши ва амалга оширилишини таъминлаш бўйича фаолият.</a:t>
            </a:r>
            <a:endParaRPr lang="uz-Cyrl-UZ" sz="2400" dirty="0">
              <a:solidFill>
                <a:schemeClr val="accent3">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7583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75E9A1FB-F5CF-4CD5-A9A8-B36F4B3D37E7}"/>
              </a:ext>
            </a:extLst>
          </p:cNvPr>
          <p:cNvPicPr>
            <a:picLocks noChangeAspect="1"/>
          </p:cNvPicPr>
          <p:nvPr/>
        </p:nvPicPr>
        <p:blipFill>
          <a:blip r:embed="rId2"/>
          <a:stretch>
            <a:fillRect/>
          </a:stretch>
        </p:blipFill>
        <p:spPr>
          <a:xfrm>
            <a:off x="6096000" y="0"/>
            <a:ext cx="6096000" cy="1646808"/>
          </a:xfrm>
          <a:prstGeom prst="rect">
            <a:avLst/>
          </a:prstGeom>
        </p:spPr>
      </p:pic>
      <p:pic>
        <p:nvPicPr>
          <p:cNvPr id="3" name="Рисунок 2">
            <a:extLst>
              <a:ext uri="{FF2B5EF4-FFF2-40B4-BE49-F238E27FC236}">
                <a16:creationId xmlns:a16="http://schemas.microsoft.com/office/drawing/2014/main" id="{9FBC4992-9554-4107-B934-3A9837E49471}"/>
              </a:ext>
            </a:extLst>
          </p:cNvPr>
          <p:cNvPicPr>
            <a:picLocks noChangeAspect="1"/>
          </p:cNvPicPr>
          <p:nvPr/>
        </p:nvPicPr>
        <p:blipFill>
          <a:blip r:embed="rId2"/>
          <a:stretch>
            <a:fillRect/>
          </a:stretch>
        </p:blipFill>
        <p:spPr>
          <a:xfrm>
            <a:off x="0" y="4724402"/>
            <a:ext cx="6096000" cy="2133598"/>
          </a:xfrm>
          <a:prstGeom prst="rect">
            <a:avLst/>
          </a:prstGeom>
        </p:spPr>
      </p:pic>
      <p:sp>
        <p:nvSpPr>
          <p:cNvPr id="4" name="Прямоугольник 3">
            <a:extLst>
              <a:ext uri="{FF2B5EF4-FFF2-40B4-BE49-F238E27FC236}">
                <a16:creationId xmlns:a16="http://schemas.microsoft.com/office/drawing/2014/main" id="{B89ABA51-9F52-49CB-B5DE-24D0F145B723}"/>
              </a:ext>
            </a:extLst>
          </p:cNvPr>
          <p:cNvSpPr/>
          <p:nvPr/>
        </p:nvSpPr>
        <p:spPr>
          <a:xfrm>
            <a:off x="175846" y="1646810"/>
            <a:ext cx="11840308" cy="3046988"/>
          </a:xfrm>
          <a:prstGeom prst="rect">
            <a:avLst/>
          </a:prstGeom>
        </p:spPr>
        <p:txBody>
          <a:bodyPr wrap="square">
            <a:spAutoFit/>
          </a:bodyPr>
          <a:lstStyle/>
          <a:p>
            <a:pPr indent="539750" algn="just"/>
            <a:r>
              <a:rPr lang="uz-Cyrl-UZ" sz="2400" b="1" dirty="0">
                <a:latin typeface="Times New Roman" panose="02020603050405020304" pitchFamily="18" charset="0"/>
                <a:cs typeface="Times New Roman" panose="02020603050405020304" pitchFamily="18" charset="0"/>
              </a:rPr>
              <a:t>“Дизайн” </a:t>
            </a:r>
            <a:r>
              <a:rPr lang="uz-Cyrl-UZ" sz="2400" dirty="0">
                <a:latin typeface="Times New Roman" panose="02020603050405020304" pitchFamily="18" charset="0"/>
                <a:cs typeface="Times New Roman" panose="02020603050405020304" pitchFamily="18" charset="0"/>
              </a:rPr>
              <a:t>- бу инновацион ғояларни янада аниқроқ нарсага айлантирадиган жараён. Инновация янги ғояни яратади; дизайн уни амалда ишлашга имкон беради. Дизайн амалда ишлайдиган ва турли даражадаги тафсилотларда ёндашиш мумкин бўлган фаолият бўлган ечимни тақдим этиши керак. Ижодкорлик, инновация ва дизайн ўртасидаги муносабатни кўрсатади, чунки биз бу эрда атамаларни ишлатамиз. Бу тушунчалар бир-бири билан чамбарчас боғлиқ, шунинг учун биз уларни бир бобда кўриб чиқамиз. Аввал биз инновацияларни тушунишга ёрдам берадиган баъзи асосий ғояларни кўриб чиқамиз.</a:t>
            </a:r>
          </a:p>
        </p:txBody>
      </p:sp>
      <p:pic>
        <p:nvPicPr>
          <p:cNvPr id="1026" name="Picture 2" descr="Инновации: понятие, классификация и международные стандарты">
            <a:extLst>
              <a:ext uri="{FF2B5EF4-FFF2-40B4-BE49-F238E27FC236}">
                <a16:creationId xmlns:a16="http://schemas.microsoft.com/office/drawing/2014/main" id="{45C10118-3673-4FE2-B559-8A81E92DE8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6096000" cy="164680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Инновации: понятие, классификация и международные стандарты">
            <a:extLst>
              <a:ext uri="{FF2B5EF4-FFF2-40B4-BE49-F238E27FC236}">
                <a16:creationId xmlns:a16="http://schemas.microsoft.com/office/drawing/2014/main" id="{1FC205E6-D653-4A3F-BDB8-D61C18AD08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4724402"/>
            <a:ext cx="6096000" cy="21335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25100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6ABBF4C-99E5-4660-A45A-BDF668031FE7}"/>
              </a:ext>
            </a:extLst>
          </p:cNvPr>
          <p:cNvSpPr/>
          <p:nvPr/>
        </p:nvSpPr>
        <p:spPr>
          <a:xfrm>
            <a:off x="222740" y="162508"/>
            <a:ext cx="8346830" cy="1477328"/>
          </a:xfrm>
          <a:prstGeom prst="rect">
            <a:avLst/>
          </a:prstGeom>
        </p:spPr>
        <p:txBody>
          <a:bodyPr wrap="square">
            <a:spAutoFit/>
          </a:bodyPr>
          <a:lstStyle/>
          <a:p>
            <a:pPr indent="363538" algn="just"/>
            <a:r>
              <a:rPr lang="uz-Cyrl-UZ" b="1" dirty="0">
                <a:latin typeface="Times New Roman" panose="02020603050405020304" pitchFamily="18" charset="0"/>
                <a:cs typeface="Times New Roman" panose="02020603050405020304" pitchFamily="18" charset="0"/>
              </a:rPr>
              <a:t>Маҳсулот инновацияси </a:t>
            </a:r>
            <a:r>
              <a:rPr lang="uz-Cyrl-UZ" dirty="0">
                <a:latin typeface="Times New Roman" panose="02020603050405020304" pitchFamily="18" charset="0"/>
                <a:cs typeface="Times New Roman" panose="02020603050405020304" pitchFamily="18" charset="0"/>
              </a:rPr>
              <a:t>- бу янги ёки олдинги товарлар ёки хизматларнинг такомиллаштирилган версияси бўлган товар ёки хизматни яратиш ва кейинчалик жорий этиш. Бу инновациянинг одатда қабул қилинган таърифидан кенгроқ бўлиб, шу нуқтаи назардан ҳали ҳам инновацион деб ҳисобланадиган янги маҳсулотлар ихтиросини ўз ичига олади.</a:t>
            </a:r>
            <a:r>
              <a:rPr lang="en-US" dirty="0">
                <a:latin typeface="Times New Roman" panose="02020603050405020304" pitchFamily="18" charset="0"/>
                <a:cs typeface="Times New Roman" panose="02020603050405020304" pitchFamily="18" charset="0"/>
              </a:rPr>
              <a:t> (https://en.wikipedia.org/wiki/Product_innovation)</a:t>
            </a:r>
            <a:endParaRPr lang="uz-Cyrl-UZ"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C6E73129-81F9-4C15-8E0F-E92466F32669}"/>
              </a:ext>
            </a:extLst>
          </p:cNvPr>
          <p:cNvSpPr/>
          <p:nvPr/>
        </p:nvSpPr>
        <p:spPr>
          <a:xfrm>
            <a:off x="3036276" y="1680867"/>
            <a:ext cx="8921261" cy="2585323"/>
          </a:xfrm>
          <a:prstGeom prst="rect">
            <a:avLst/>
          </a:prstGeom>
        </p:spPr>
        <p:txBody>
          <a:bodyPr wrap="square">
            <a:spAutoFit/>
          </a:bodyPr>
          <a:lstStyle/>
          <a:p>
            <a:pPr indent="363538" algn="just"/>
            <a:r>
              <a:rPr lang="uz-Latn-UZ" b="1" dirty="0">
                <a:latin typeface="Times New Roman" panose="02020603050405020304" pitchFamily="18" charset="0"/>
                <a:cs typeface="Times New Roman" panose="02020603050405020304" pitchFamily="18" charset="0"/>
              </a:rPr>
              <a:t>Маҳсулот инновацияси нима?</a:t>
            </a:r>
          </a:p>
          <a:p>
            <a:pPr indent="363538" algn="just"/>
            <a:r>
              <a:rPr lang="uz-Latn-UZ" b="1" dirty="0">
                <a:latin typeface="Times New Roman" panose="02020603050405020304" pitchFamily="18" charset="0"/>
                <a:cs typeface="Times New Roman" panose="02020603050405020304" pitchFamily="18" charset="0"/>
              </a:rPr>
              <a:t>Маҳсулот инновацияси </a:t>
            </a:r>
            <a:r>
              <a:rPr lang="uz-Latn-UZ" dirty="0">
                <a:latin typeface="Times New Roman" panose="02020603050405020304" pitchFamily="18" charset="0"/>
                <a:cs typeface="Times New Roman" panose="02020603050405020304" pitchFamily="18" charset="0"/>
              </a:rPr>
              <a:t>- бу сотиладиган бозорга бевосита таъсир кўрсатадиган янги маҳсулот ёки хизматни ишлаб чиқиш ва ишга тушириш. Шунингдек, у бозордаги мавжуд маҳсулотларнинг такомиллаштирилган версияларини ишлаб чиқиши, такомиллаштириш учун истеъмолчиларнинг фикр-мулоҳазаларини олиш орқали маҳсулотга бўлган хоҳиш ёки фунционалликни ошириши мумкин. ёки қўшиш учун қўшимча хусусиятлар ва технологияни кашф қилиш. Кўпинча маҳсулот инновацияси мавжуд маҳсулотларни яхшилашга эришади, аммо ҳақиқий ихтиро яратиш ҳам содир бўлади.</a:t>
            </a:r>
            <a:r>
              <a:rPr lang="uz-Cyrl-UZ"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https://www.indeed.com/career-advice/career-development/products-of-innovation</a:t>
            </a:r>
            <a:r>
              <a:rPr lang="uz-Cyrl-UZ" dirty="0">
                <a:latin typeface="Times New Roman" panose="02020603050405020304" pitchFamily="18" charset="0"/>
                <a:cs typeface="Times New Roman" panose="02020603050405020304" pitchFamily="18" charset="0"/>
              </a:rPr>
              <a:t>)</a:t>
            </a:r>
            <a:endParaRPr lang="uz-Latn-UZ"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C9EBC61A-6BED-4767-8102-CDFFC8DA96DA}"/>
              </a:ext>
            </a:extLst>
          </p:cNvPr>
          <p:cNvSpPr/>
          <p:nvPr/>
        </p:nvSpPr>
        <p:spPr>
          <a:xfrm>
            <a:off x="222740" y="4347986"/>
            <a:ext cx="8229598" cy="2308324"/>
          </a:xfrm>
          <a:prstGeom prst="rect">
            <a:avLst/>
          </a:prstGeom>
        </p:spPr>
        <p:txBody>
          <a:bodyPr wrap="square">
            <a:spAutoFit/>
          </a:bodyPr>
          <a:lstStyle/>
          <a:p>
            <a:pPr indent="363538" algn="just"/>
            <a:r>
              <a:rPr lang="uz-Latn-UZ" dirty="0">
                <a:latin typeface="Times New Roman" panose="02020603050405020304" pitchFamily="18" charset="0"/>
                <a:cs typeface="Times New Roman" panose="02020603050405020304" pitchFamily="18" charset="0"/>
              </a:rPr>
              <a:t>Бизнес луғатига кўра, </a:t>
            </a:r>
            <a:r>
              <a:rPr lang="uz-Cyrl-UZ" dirty="0">
                <a:latin typeface="Times New Roman" panose="02020603050405020304" pitchFamily="18" charset="0"/>
                <a:cs typeface="Times New Roman" panose="02020603050405020304" pitchFamily="18" charset="0"/>
              </a:rPr>
              <a:t>“</a:t>
            </a:r>
            <a:r>
              <a:rPr lang="uz-Latn-UZ" b="1" dirty="0">
                <a:latin typeface="Times New Roman" panose="02020603050405020304" pitchFamily="18" charset="0"/>
                <a:cs typeface="Times New Roman" panose="02020603050405020304" pitchFamily="18" charset="0"/>
              </a:rPr>
              <a:t>маҳсулот инновацияси</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янги, қайта ишланган ёки сезиларли даражада яхшиланган товар ёки хизматни ишлаб чиқиш ва бозорга жорий этиш</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деб таърифланади. Бу нафақат янги ва ўзига хос нарсаларни ишлаб чиқиш, балки у эрда мавжуд бўлган нарсаларни олиш ва уни янада яхшироқ қилишдир. Бошқача қилиб айтадиган бўлсак, ҳамма ҳам ҳайдовчисиз автомобилларни биринчи бўлиб ихтиро қилиши шарт эмас, балки кимдир биринчи бўлиб уларни яхшилаши керак.</a:t>
            </a:r>
            <a:r>
              <a:rPr lang="uz-Cyrl-UZ"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https://www.gutcheckit.com/blog/new-product-innovation-what-it-is-why-it-matters-and-how-to-get-it-right/</a:t>
            </a:r>
            <a:r>
              <a:rPr lang="uz-Cyrl-UZ" dirty="0">
                <a:latin typeface="Times New Roman" panose="02020603050405020304" pitchFamily="18" charset="0"/>
                <a:cs typeface="Times New Roman" panose="02020603050405020304" pitchFamily="18" charset="0"/>
              </a:rPr>
              <a:t>)</a:t>
            </a:r>
            <a:endParaRPr lang="uz-Latn-UZ" dirty="0">
              <a:latin typeface="Times New Roman" panose="02020603050405020304" pitchFamily="18" charset="0"/>
              <a:cs typeface="Times New Roman" panose="02020603050405020304" pitchFamily="18" charset="0"/>
            </a:endParaRPr>
          </a:p>
        </p:txBody>
      </p:sp>
      <p:pic>
        <p:nvPicPr>
          <p:cNvPr id="7" name="Рисунок 6">
            <a:extLst>
              <a:ext uri="{FF2B5EF4-FFF2-40B4-BE49-F238E27FC236}">
                <a16:creationId xmlns:a16="http://schemas.microsoft.com/office/drawing/2014/main" id="{1831EE4F-7455-4A82-80A9-25DAD1F06291}"/>
              </a:ext>
            </a:extLst>
          </p:cNvPr>
          <p:cNvPicPr>
            <a:picLocks noChangeAspect="1"/>
          </p:cNvPicPr>
          <p:nvPr/>
        </p:nvPicPr>
        <p:blipFill>
          <a:blip r:embed="rId2"/>
          <a:stretch>
            <a:fillRect/>
          </a:stretch>
        </p:blipFill>
        <p:spPr>
          <a:xfrm>
            <a:off x="0" y="1968827"/>
            <a:ext cx="3036276" cy="2133600"/>
          </a:xfrm>
          <a:prstGeom prst="rect">
            <a:avLst/>
          </a:prstGeom>
        </p:spPr>
      </p:pic>
      <p:pic>
        <p:nvPicPr>
          <p:cNvPr id="8" name="Рисунок 7">
            <a:extLst>
              <a:ext uri="{FF2B5EF4-FFF2-40B4-BE49-F238E27FC236}">
                <a16:creationId xmlns:a16="http://schemas.microsoft.com/office/drawing/2014/main" id="{74D42D8D-9D02-4F22-A019-7C094022EC29}"/>
              </a:ext>
            </a:extLst>
          </p:cNvPr>
          <p:cNvPicPr>
            <a:picLocks noChangeAspect="1"/>
          </p:cNvPicPr>
          <p:nvPr/>
        </p:nvPicPr>
        <p:blipFill>
          <a:blip r:embed="rId3"/>
          <a:stretch>
            <a:fillRect/>
          </a:stretch>
        </p:blipFill>
        <p:spPr>
          <a:xfrm>
            <a:off x="8569570" y="1"/>
            <a:ext cx="3622430" cy="1968826"/>
          </a:xfrm>
          <a:prstGeom prst="rect">
            <a:avLst/>
          </a:prstGeom>
        </p:spPr>
      </p:pic>
      <p:pic>
        <p:nvPicPr>
          <p:cNvPr id="9" name="Рисунок 8">
            <a:extLst>
              <a:ext uri="{FF2B5EF4-FFF2-40B4-BE49-F238E27FC236}">
                <a16:creationId xmlns:a16="http://schemas.microsoft.com/office/drawing/2014/main" id="{E6FDC5E3-AE5F-4EF8-BFBF-AF0C865D10D8}"/>
              </a:ext>
            </a:extLst>
          </p:cNvPr>
          <p:cNvPicPr>
            <a:picLocks noChangeAspect="1"/>
          </p:cNvPicPr>
          <p:nvPr/>
        </p:nvPicPr>
        <p:blipFill>
          <a:blip r:embed="rId4"/>
          <a:stretch>
            <a:fillRect/>
          </a:stretch>
        </p:blipFill>
        <p:spPr>
          <a:xfrm>
            <a:off x="8452338" y="4464857"/>
            <a:ext cx="3739662" cy="1957090"/>
          </a:xfrm>
          <a:prstGeom prst="rect">
            <a:avLst/>
          </a:prstGeom>
        </p:spPr>
      </p:pic>
    </p:spTree>
    <p:extLst>
      <p:ext uri="{BB962C8B-B14F-4D97-AF65-F5344CB8AC3E}">
        <p14:creationId xmlns:p14="http://schemas.microsoft.com/office/powerpoint/2010/main" val="33602119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AC670AC-99BA-40A9-B22F-64E9780AD80F}"/>
              </a:ext>
            </a:extLst>
          </p:cNvPr>
          <p:cNvSpPr/>
          <p:nvPr/>
        </p:nvSpPr>
        <p:spPr>
          <a:xfrm>
            <a:off x="199292" y="576186"/>
            <a:ext cx="11793416" cy="4154984"/>
          </a:xfrm>
          <a:prstGeom prst="rect">
            <a:avLst/>
          </a:prstGeom>
        </p:spPr>
        <p:txBody>
          <a:bodyPr wrap="square">
            <a:spAutoFit/>
          </a:bodyPr>
          <a:lstStyle/>
          <a:p>
            <a:pPr indent="539750" algn="just"/>
            <a:r>
              <a:rPr lang="uz-Latn-UZ" sz="2200" dirty="0">
                <a:latin typeface="Times New Roman" panose="02020603050405020304" pitchFamily="18" charset="0"/>
                <a:cs typeface="Times New Roman" panose="02020603050405020304" pitchFamily="18" charset="0"/>
              </a:rPr>
              <a:t>Мижозларингиз билан танишишдан олдин, инновациялар учун фақат бизнесга йўналтирилган сабаблар борлигини тан олайлик.</a:t>
            </a:r>
          </a:p>
          <a:p>
            <a:pPr indent="539750" algn="just"/>
            <a:r>
              <a:rPr lang="uz-Latn-UZ" sz="2200" dirty="0">
                <a:latin typeface="Times New Roman" panose="02020603050405020304" pitchFamily="18" charset="0"/>
                <a:cs typeface="Times New Roman" panose="02020603050405020304" pitchFamily="18" charset="0"/>
              </a:rPr>
              <a:t>Инновациялар ва маҳсулотларни ишлаб чиқишга сармоя киритганингизда, сиз бутун ташкилотингиз бўйлаб фойда кўрасиз - менежерлардан тортиб савдо ва маркетинггача, мижозларга хизмат кўрсатиш ва бошқаларга таъсир қилади.</a:t>
            </a:r>
          </a:p>
          <a:p>
            <a:pPr indent="539750" algn="just"/>
            <a:r>
              <a:rPr lang="uz-Latn-UZ" sz="2200" dirty="0">
                <a:latin typeface="Times New Roman" panose="02020603050405020304" pitchFamily="18" charset="0"/>
                <a:cs typeface="Times New Roman" panose="02020603050405020304" pitchFamily="18" charset="0"/>
              </a:rPr>
              <a:t>Яқинда Inc.com мақоласида муаллиф бизнес муваффақиятининг ҳайдовчиси сифатида инновацияларга интилишнинг тўртта сабабини кўрсатди:</a:t>
            </a:r>
          </a:p>
          <a:p>
            <a:pPr indent="363538" algn="just">
              <a:buFont typeface="Arial" panose="020B0604020202020204" pitchFamily="34" charset="0"/>
              <a:buChar char="•"/>
            </a:pPr>
            <a:r>
              <a:rPr lang="uz-Latn-UZ" sz="2200" dirty="0">
                <a:latin typeface="Times New Roman" panose="02020603050405020304" pitchFamily="18" charset="0"/>
                <a:cs typeface="Times New Roman" panose="02020603050405020304" pitchFamily="18" charset="0"/>
              </a:rPr>
              <a:t>Кенгайиш. Муваффақиятли инновация кўпроқ инновацияларни келтириб чиқаради, бу эса табиатан сизнинг бизнесингизни кенгайтириш ва ривожлантириш имконини беради.</a:t>
            </a:r>
          </a:p>
          <a:p>
            <a:pPr indent="363538" algn="just">
              <a:buFont typeface="Arial" panose="020B0604020202020204" pitchFamily="34" charset="0"/>
              <a:buChar char="•"/>
            </a:pPr>
            <a:r>
              <a:rPr lang="uz-Latn-UZ" sz="2200" dirty="0">
                <a:latin typeface="Times New Roman" panose="02020603050405020304" pitchFamily="18" charset="0"/>
                <a:cs typeface="Times New Roman" panose="02020603050405020304" pitchFamily="18" charset="0"/>
              </a:rPr>
              <a:t>Мусобақа. Сиз ишлаб чиқаётган ноёб ечимлар бизнесингизни рақобатчилар орасида фарқлашга ёрдам беради ва ўз даромадингизни оширади, шу билан бирга бутун саноатни ижобий томонга йўналтиради.</a:t>
            </a:r>
          </a:p>
        </p:txBody>
      </p:sp>
      <p:sp>
        <p:nvSpPr>
          <p:cNvPr id="6" name="Прямоугольник 5">
            <a:extLst>
              <a:ext uri="{FF2B5EF4-FFF2-40B4-BE49-F238E27FC236}">
                <a16:creationId xmlns:a16="http://schemas.microsoft.com/office/drawing/2014/main" id="{574FA6E3-4DC0-4904-8C07-5ECF827FAD67}"/>
              </a:ext>
            </a:extLst>
          </p:cNvPr>
          <p:cNvSpPr/>
          <p:nvPr/>
        </p:nvSpPr>
        <p:spPr>
          <a:xfrm>
            <a:off x="492369" y="114521"/>
            <a:ext cx="11207261" cy="461665"/>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ИННОВАЦИЯЛАРНИ БИЗНЕС МУВАФФАҚИЯТИ БИЛАН БОҒЛАШ</a:t>
            </a:r>
          </a:p>
        </p:txBody>
      </p:sp>
      <p:sp>
        <p:nvSpPr>
          <p:cNvPr id="7" name="Прямоугольник 6">
            <a:extLst>
              <a:ext uri="{FF2B5EF4-FFF2-40B4-BE49-F238E27FC236}">
                <a16:creationId xmlns:a16="http://schemas.microsoft.com/office/drawing/2014/main" id="{A246AFF6-D200-4CDB-BBDB-1F401CEB5649}"/>
              </a:ext>
            </a:extLst>
          </p:cNvPr>
          <p:cNvSpPr/>
          <p:nvPr/>
        </p:nvSpPr>
        <p:spPr>
          <a:xfrm>
            <a:off x="199292" y="4619821"/>
            <a:ext cx="8299939" cy="2123658"/>
          </a:xfrm>
          <a:prstGeom prst="rect">
            <a:avLst/>
          </a:prstGeom>
        </p:spPr>
        <p:txBody>
          <a:bodyPr wrap="square">
            <a:spAutoFit/>
          </a:bodyPr>
          <a:lstStyle/>
          <a:p>
            <a:pPr indent="363538" algn="just">
              <a:buFont typeface="Arial" panose="020B0604020202020204" pitchFamily="34" charset="0"/>
              <a:buChar char="•"/>
            </a:pPr>
            <a:r>
              <a:rPr lang="uz-Latn-UZ" sz="2200" dirty="0">
                <a:latin typeface="Times New Roman" panose="02020603050405020304" pitchFamily="18" charset="0"/>
                <a:cs typeface="Times New Roman" panose="02020603050405020304" pitchFamily="18" charset="0"/>
              </a:rPr>
              <a:t>Мижозларни ушлаб туриш. Инновациялар сиз сотган нарса аҳамияциз бўлиб қолмаслигини ёки мижозларингиз эҳтиёжларини қондиришни тўхтатмаслигини таъминлашга ёрдам беради.</a:t>
            </a:r>
          </a:p>
          <a:p>
            <a:pPr indent="363538" algn="just">
              <a:buFont typeface="Arial" panose="020B0604020202020204" pitchFamily="34" charset="0"/>
              <a:buChar char="•"/>
            </a:pPr>
            <a:r>
              <a:rPr lang="uz-Latn-UZ" sz="2200" dirty="0">
                <a:latin typeface="Times New Roman" panose="02020603050405020304" pitchFamily="18" charset="0"/>
                <a:cs typeface="Times New Roman" panose="02020603050405020304" pitchFamily="18" charset="0"/>
              </a:rPr>
              <a:t>Иқтидорни эгаллаш. Юқори даражадаги ходимлар ўз соҳаларида инновацион етакчи бўлган корхоналарда ишлашни хоҳлашади. Бу эрда ҳаракат, ўрганиш ва имкониятлар мавжуд.</a:t>
            </a:r>
          </a:p>
        </p:txBody>
      </p:sp>
    </p:spTree>
    <p:extLst>
      <p:ext uri="{BB962C8B-B14F-4D97-AF65-F5344CB8AC3E}">
        <p14:creationId xmlns:p14="http://schemas.microsoft.com/office/powerpoint/2010/main" val="434750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E8B7ECC4-60FB-42E0-BB0E-F348A32AEE13}"/>
              </a:ext>
            </a:extLst>
          </p:cNvPr>
          <p:cNvSpPr/>
          <p:nvPr/>
        </p:nvSpPr>
        <p:spPr>
          <a:xfrm>
            <a:off x="252046" y="257907"/>
            <a:ext cx="11687907" cy="1207477"/>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2200" b="1" dirty="0">
                <a:latin typeface="Times New Roman" panose="02020603050405020304" pitchFamily="18" charset="0"/>
                <a:cs typeface="Times New Roman" panose="02020603050405020304" pitchFamily="18" charset="0"/>
              </a:rPr>
              <a:t>МАҲСУЛОТ ИННОВАЦИЯСИНИНГ АФЗАЛЛИКЛАРИ ҚАНДАЙ?</a:t>
            </a:r>
          </a:p>
          <a:p>
            <a:pPr algn="ctr"/>
            <a:r>
              <a:rPr lang="ru-RU" sz="2200" b="1" dirty="0">
                <a:latin typeface="Times New Roman" panose="02020603050405020304" pitchFamily="18" charset="0"/>
                <a:cs typeface="Times New Roman" panose="02020603050405020304" pitchFamily="18" charset="0"/>
              </a:rPr>
              <a:t>БИЗНЕСНИНГ ДОИМИЙ МУВАФФАҚИЯТИДАН ТАШҚАРИ МАҲСУЛОТ ИННОВАЦИЯСИНИНГ КЎПЛАБ АФЗАЛЛИКЛАРИ БОР, ЖУМЛАДАН:</a:t>
            </a:r>
          </a:p>
        </p:txBody>
      </p:sp>
      <p:sp>
        <p:nvSpPr>
          <p:cNvPr id="6" name="Прямоугольник 5">
            <a:extLst>
              <a:ext uri="{FF2B5EF4-FFF2-40B4-BE49-F238E27FC236}">
                <a16:creationId xmlns:a16="http://schemas.microsoft.com/office/drawing/2014/main" id="{2EA9C354-F903-4D13-AFF5-7ED2B56850DC}"/>
              </a:ext>
            </a:extLst>
          </p:cNvPr>
          <p:cNvSpPr/>
          <p:nvPr/>
        </p:nvSpPr>
        <p:spPr>
          <a:xfrm>
            <a:off x="252045" y="1580553"/>
            <a:ext cx="11687907" cy="881293"/>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Фойдали нарса қилиш: </a:t>
            </a:r>
            <a:r>
              <a:rPr lang="uz-Cyrl-UZ" sz="2200" dirty="0">
                <a:latin typeface="Times New Roman" panose="02020603050405020304" pitchFamily="18" charset="0"/>
                <a:cs typeface="Times New Roman" panose="02020603050405020304" pitchFamily="18" charset="0"/>
              </a:rPr>
              <a:t>Мижозлар хоҳлаган ва муаммони ҳал қиладиган ёки бирор нарсани яхшироқ қиладиган маҳсулотни ишлаб чиқариш;</a:t>
            </a:r>
          </a:p>
        </p:txBody>
      </p:sp>
      <p:sp>
        <p:nvSpPr>
          <p:cNvPr id="7" name="Прямоугольник 6">
            <a:extLst>
              <a:ext uri="{FF2B5EF4-FFF2-40B4-BE49-F238E27FC236}">
                <a16:creationId xmlns:a16="http://schemas.microsoft.com/office/drawing/2014/main" id="{4BB74077-351A-4A34-8A8B-5B009EE16106}"/>
              </a:ext>
            </a:extLst>
          </p:cNvPr>
          <p:cNvSpPr/>
          <p:nvPr/>
        </p:nvSpPr>
        <p:spPr>
          <a:xfrm>
            <a:off x="252045" y="2577015"/>
            <a:ext cx="11687907" cy="637169"/>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Юқори даромад олиш: </a:t>
            </a:r>
            <a:r>
              <a:rPr lang="uz-Cyrl-UZ" sz="2200" dirty="0">
                <a:latin typeface="Times New Roman" panose="02020603050405020304" pitchFamily="18" charset="0"/>
                <a:cs typeface="Times New Roman" panose="02020603050405020304" pitchFamily="18" charset="0"/>
              </a:rPr>
              <a:t>компаниянинг сотиш ва фойдасини ошириш;</a:t>
            </a:r>
          </a:p>
        </p:txBody>
      </p:sp>
      <p:sp>
        <p:nvSpPr>
          <p:cNvPr id="8" name="Прямоугольник 7">
            <a:extLst>
              <a:ext uri="{FF2B5EF4-FFF2-40B4-BE49-F238E27FC236}">
                <a16:creationId xmlns:a16="http://schemas.microsoft.com/office/drawing/2014/main" id="{3AAD453E-5998-44BF-8E80-DCA3C5826D13}"/>
              </a:ext>
            </a:extLst>
          </p:cNvPr>
          <p:cNvSpPr/>
          <p:nvPr/>
        </p:nvSpPr>
        <p:spPr>
          <a:xfrm>
            <a:off x="252044" y="3329353"/>
            <a:ext cx="11687907" cy="881293"/>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Келажакдаги ижодкорликни илҳомлантириш: </a:t>
            </a:r>
            <a:r>
              <a:rPr lang="uz-Cyrl-UZ" sz="2200" dirty="0">
                <a:latin typeface="Times New Roman" panose="02020603050405020304" pitchFamily="18" charset="0"/>
                <a:cs typeface="Times New Roman" panose="02020603050405020304" pitchFamily="18" charset="0"/>
              </a:rPr>
              <a:t>ходимлар ва рақобатчиларнинг янги ғояларини инновацияларни давом эттиришга рағбатлантириш;</a:t>
            </a:r>
          </a:p>
        </p:txBody>
      </p:sp>
      <p:sp>
        <p:nvSpPr>
          <p:cNvPr id="9" name="Прямоугольник 8">
            <a:extLst>
              <a:ext uri="{FF2B5EF4-FFF2-40B4-BE49-F238E27FC236}">
                <a16:creationId xmlns:a16="http://schemas.microsoft.com/office/drawing/2014/main" id="{A8B7506F-602F-4A38-BD1B-40E6B80FEC9B}"/>
              </a:ext>
            </a:extLst>
          </p:cNvPr>
          <p:cNvSpPr/>
          <p:nvPr/>
        </p:nvSpPr>
        <p:spPr>
          <a:xfrm>
            <a:off x="252043" y="4325815"/>
            <a:ext cx="11687907" cy="881293"/>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Харажатларни камайтириш: </a:t>
            </a:r>
            <a:r>
              <a:rPr lang="uz-Cyrl-UZ" sz="2200" dirty="0">
                <a:latin typeface="Times New Roman" panose="02020603050405020304" pitchFamily="18" charset="0"/>
                <a:cs typeface="Times New Roman" panose="02020603050405020304" pitchFamily="18" charset="0"/>
              </a:rPr>
              <a:t>жараённи такомиллаштириш орқали маҳсулот ишлаб чиқариш ёки бошқа корхоналар билан боғлиқ харажатларга сарфланган пулни тежаш.</a:t>
            </a:r>
          </a:p>
        </p:txBody>
      </p:sp>
      <p:sp>
        <p:nvSpPr>
          <p:cNvPr id="10" name="Прямоугольник 9">
            <a:extLst>
              <a:ext uri="{FF2B5EF4-FFF2-40B4-BE49-F238E27FC236}">
                <a16:creationId xmlns:a16="http://schemas.microsoft.com/office/drawing/2014/main" id="{458B9A0F-1F01-460D-8A1C-EED2E94D5DD0}"/>
              </a:ext>
            </a:extLst>
          </p:cNvPr>
          <p:cNvSpPr/>
          <p:nvPr/>
        </p:nvSpPr>
        <p:spPr>
          <a:xfrm>
            <a:off x="252043" y="5322276"/>
            <a:ext cx="7743096" cy="1418493"/>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indent="539750" algn="just"/>
            <a:r>
              <a:rPr lang="uz-Cyrl-UZ" sz="2200" dirty="0">
                <a:latin typeface="Times New Roman" panose="02020603050405020304" pitchFamily="18" charset="0"/>
                <a:cs typeface="Times New Roman" panose="02020603050405020304" pitchFamily="18" charset="0"/>
              </a:rPr>
              <a:t>Ушбу имтиёзлар компания муваффақиятининг калитидир ва маҳсулот инновациясини рағбатлантирмаслик рисклари бозор улушининг йўқолишига, кам фойда ва юқори ходимлар алмашинувига олиб келиши мумкин.</a:t>
            </a:r>
          </a:p>
        </p:txBody>
      </p:sp>
    </p:spTree>
    <p:extLst>
      <p:ext uri="{BB962C8B-B14F-4D97-AF65-F5344CB8AC3E}">
        <p14:creationId xmlns:p14="http://schemas.microsoft.com/office/powerpoint/2010/main" val="25003215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69139539-09F6-4805-908F-77B87D6164AD}"/>
              </a:ext>
            </a:extLst>
          </p:cNvPr>
          <p:cNvSpPr/>
          <p:nvPr/>
        </p:nvSpPr>
        <p:spPr>
          <a:xfrm>
            <a:off x="117231" y="93785"/>
            <a:ext cx="11957538" cy="773723"/>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МАҲСУЛОТ ИННОВАЦИЯСИ ОДАТДА ҚУЙИДАГИ НАРСАЛАРДАН БИРИГА ЁРДАМ БЕРИШГА ҚАРАТИЛГАН:</a:t>
            </a:r>
            <a:endParaRPr lang="uz-Latn-UZ" sz="2400" b="1"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BCC0F59E-BEDC-47F1-BE1B-92D9E16800AB}"/>
              </a:ext>
            </a:extLst>
          </p:cNvPr>
          <p:cNvSpPr/>
          <p:nvPr/>
        </p:nvSpPr>
        <p:spPr>
          <a:xfrm>
            <a:off x="117231" y="1043354"/>
            <a:ext cx="11957538" cy="447821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indent="363538" algn="just"/>
            <a:r>
              <a:rPr lang="uz-Cyrl-UZ" b="1" dirty="0">
                <a:latin typeface="Times New Roman" panose="02020603050405020304" pitchFamily="18" charset="0"/>
                <a:cs typeface="Times New Roman" panose="02020603050405020304" pitchFamily="18" charset="0"/>
              </a:rPr>
              <a:t>Вақт:</a:t>
            </a:r>
            <a:r>
              <a:rPr lang="uz-Cyrl-UZ" dirty="0">
                <a:latin typeface="Times New Roman" panose="02020603050405020304" pitchFamily="18" charset="0"/>
                <a:cs typeface="Times New Roman" panose="02020603050405020304" pitchFamily="18" charset="0"/>
              </a:rPr>
              <a:t> лойиҳага сарфланадиган умумий вақтни қисқартириш, масалан, архитекторларга режалар ва қават режаларини уч баравар тезроқ яратишга ёрдам берадиган янги компютер дастурлари.</a:t>
            </a:r>
          </a:p>
          <a:p>
            <a:pPr indent="363538" algn="just"/>
            <a:r>
              <a:rPr lang="uz-Cyrl-UZ" b="1" dirty="0">
                <a:latin typeface="Times New Roman" panose="02020603050405020304" pitchFamily="18" charset="0"/>
                <a:cs typeface="Times New Roman" panose="02020603050405020304" pitchFamily="18" charset="0"/>
              </a:rPr>
              <a:t>Самарадорлик: </a:t>
            </a:r>
            <a:r>
              <a:rPr lang="uz-Cyrl-UZ" dirty="0">
                <a:latin typeface="Times New Roman" panose="02020603050405020304" pitchFamily="18" charset="0"/>
                <a:cs typeface="Times New Roman" panose="02020603050405020304" pitchFamily="18" charset="0"/>
              </a:rPr>
              <a:t>Ракеталар, сунъий йўлдошлар ва бошқа аерокосмик технологияларни яхшилаш каби мақсадга эришиш учун зарур бўлган кириш ва энергияни яхшилаш.</a:t>
            </a:r>
          </a:p>
          <a:p>
            <a:pPr indent="363538" algn="just"/>
            <a:r>
              <a:rPr lang="uz-Cyrl-UZ" b="1" dirty="0">
                <a:latin typeface="Times New Roman" panose="02020603050405020304" pitchFamily="18" charset="0"/>
                <a:cs typeface="Times New Roman" panose="02020603050405020304" pitchFamily="18" charset="0"/>
              </a:rPr>
              <a:t>Харажат: </a:t>
            </a:r>
            <a:r>
              <a:rPr lang="uz-Cyrl-UZ" dirty="0">
                <a:latin typeface="Times New Roman" panose="02020603050405020304" pitchFamily="18" charset="0"/>
                <a:cs typeface="Times New Roman" panose="02020603050405020304" pitchFamily="18" charset="0"/>
              </a:rPr>
              <a:t>истеъмолчига тежамкорлик ёки ишлаб чиқариш учун арзонроқ маҳсулотларни ишлаб чиқариш, масалан, энергия тўловларини тежайдиган лампалар ёки қуёш панели технологияси ихтиро қилинганидан бери ишлаб чиқариш нархининг пасайиши.</a:t>
            </a:r>
          </a:p>
          <a:p>
            <a:pPr indent="363538" algn="just"/>
            <a:r>
              <a:rPr lang="uz-Cyrl-UZ" b="1" dirty="0">
                <a:latin typeface="Times New Roman" panose="02020603050405020304" pitchFamily="18" charset="0"/>
                <a:cs typeface="Times New Roman" panose="02020603050405020304" pitchFamily="18" charset="0"/>
              </a:rPr>
              <a:t>Ишлаш:</a:t>
            </a:r>
            <a:r>
              <a:rPr lang="uz-Cyrl-UZ" dirty="0">
                <a:latin typeface="Times New Roman" panose="02020603050405020304" pitchFamily="18" charset="0"/>
                <a:cs typeface="Times New Roman" panose="02020603050405020304" pitchFamily="18" charset="0"/>
              </a:rPr>
              <a:t> компютернинг тезлиги ва сақлаш имкониятлари каби маҳсулотнинг ишлашини сезиларли даражада яхшилаш.</a:t>
            </a:r>
          </a:p>
          <a:p>
            <a:pPr indent="363538" algn="just"/>
            <a:r>
              <a:rPr lang="uz-Cyrl-UZ" b="1" dirty="0">
                <a:latin typeface="Times New Roman" panose="02020603050405020304" pitchFamily="18" charset="0"/>
                <a:cs typeface="Times New Roman" panose="02020603050405020304" pitchFamily="18" charset="0"/>
              </a:rPr>
              <a:t>Сифат:</a:t>
            </a:r>
            <a:r>
              <a:rPr lang="uz-Cyrl-UZ" dirty="0">
                <a:latin typeface="Times New Roman" panose="02020603050405020304" pitchFamily="18" charset="0"/>
                <a:cs typeface="Times New Roman" panose="02020603050405020304" pitchFamily="18" charset="0"/>
              </a:rPr>
              <a:t> энергия тежовчи уйни алмаштириш ойналари каби маҳсулотнинг чидамлилиги, мавжудлиги ёки ишончлилигини ошириш.</a:t>
            </a:r>
          </a:p>
          <a:p>
            <a:pPr indent="363538" algn="just"/>
            <a:r>
              <a:rPr lang="uz-Cyrl-UZ" b="1" dirty="0">
                <a:latin typeface="Times New Roman" panose="02020603050405020304" pitchFamily="18" charset="0"/>
                <a:cs typeface="Times New Roman" panose="02020603050405020304" pitchFamily="18" charset="0"/>
              </a:rPr>
              <a:t>Хавф:</a:t>
            </a:r>
            <a:r>
              <a:rPr lang="uz-Cyrl-UZ" dirty="0">
                <a:latin typeface="Times New Roman" panose="02020603050405020304" pitchFamily="18" charset="0"/>
                <a:cs typeface="Times New Roman" panose="02020603050405020304" pitchFamily="18" charset="0"/>
              </a:rPr>
              <a:t> маҳсулотларни ишлаб чиқариш ёки ишлатиш билан боғлиқ хавфларни камайтириш, масалан, буюмнинг хавфсизлиги ёки барқарорлигини ошириш, масалан, хавфсизлик камарлари, блокировкага қарши узилишлар ёки автомобилдаги хавфсизлик ёстиқчалари.</a:t>
            </a:r>
          </a:p>
          <a:p>
            <a:pPr indent="363538" algn="just"/>
            <a:r>
              <a:rPr lang="uz-Cyrl-UZ" b="1" dirty="0">
                <a:latin typeface="Times New Roman" panose="02020603050405020304" pitchFamily="18" charset="0"/>
                <a:cs typeface="Times New Roman" panose="02020603050405020304" pitchFamily="18" charset="0"/>
              </a:rPr>
              <a:t>Тажриба:</a:t>
            </a:r>
            <a:r>
              <a:rPr lang="uz-Cyrl-UZ" dirty="0">
                <a:latin typeface="Times New Roman" panose="02020603050405020304" pitchFamily="18" charset="0"/>
                <a:cs typeface="Times New Roman" panose="02020603050405020304" pitchFamily="18" charset="0"/>
              </a:rPr>
              <a:t> намликни ютувчи кийим материаллари каби кўриш, товуш, ҳид, тегиниш ёки ҳис қилиш билан боғлиқ бўлган маҳсулотнинг номоддий элементларини яхшилаш.</a:t>
            </a:r>
          </a:p>
        </p:txBody>
      </p:sp>
      <p:sp>
        <p:nvSpPr>
          <p:cNvPr id="7" name="Прямоугольник 6">
            <a:extLst>
              <a:ext uri="{FF2B5EF4-FFF2-40B4-BE49-F238E27FC236}">
                <a16:creationId xmlns:a16="http://schemas.microsoft.com/office/drawing/2014/main" id="{2F09B6A7-FE65-413A-A612-E954A5493D35}"/>
              </a:ext>
            </a:extLst>
          </p:cNvPr>
          <p:cNvSpPr/>
          <p:nvPr/>
        </p:nvSpPr>
        <p:spPr>
          <a:xfrm>
            <a:off x="117231" y="5558007"/>
            <a:ext cx="8428892" cy="1200329"/>
          </a:xfrm>
          <a:prstGeom prst="rect">
            <a:avLst/>
          </a:prstGeom>
        </p:spPr>
        <p:txBody>
          <a:bodyPr wrap="square">
            <a:spAutoFit/>
          </a:bodyPr>
          <a:lstStyle/>
          <a:p>
            <a:pPr indent="363538" algn="just"/>
            <a:r>
              <a:rPr lang="uz-Cyrl-UZ" b="1" dirty="0">
                <a:latin typeface="Times New Roman" panose="02020603050405020304" pitchFamily="18" charset="0"/>
                <a:cs typeface="Times New Roman" panose="02020603050405020304" pitchFamily="18" charset="0"/>
              </a:rPr>
              <a:t>Компаниялар ва корхоналар ижодкорликни, фикр ва ғояларни очиқ алмашишни ва раҳбарлар билан соғлом муносабатларни тарғиб қилувчи иш муҳитини ривожлантириш орқали маҳсулот инновациясида муваффақиятга эришишлари мумкин.</a:t>
            </a:r>
          </a:p>
        </p:txBody>
      </p:sp>
    </p:spTree>
    <p:extLst>
      <p:ext uri="{BB962C8B-B14F-4D97-AF65-F5344CB8AC3E}">
        <p14:creationId xmlns:p14="http://schemas.microsoft.com/office/powerpoint/2010/main" val="36797957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69139539-09F6-4805-908F-77B87D6164AD}"/>
              </a:ext>
            </a:extLst>
          </p:cNvPr>
          <p:cNvSpPr/>
          <p:nvPr/>
        </p:nvSpPr>
        <p:spPr>
          <a:xfrm>
            <a:off x="117231" y="93785"/>
            <a:ext cx="11957538" cy="773723"/>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МАҲСУЛОТ ИННОВАЦИЯСИНИНГ ҚАНДАЙ ТУРЛАРИ МАВЖУД?</a:t>
            </a:r>
          </a:p>
          <a:p>
            <a:pPr algn="ctr"/>
            <a:r>
              <a:rPr lang="uz-Cyrl-UZ" sz="2400" b="1" dirty="0">
                <a:latin typeface="Times New Roman" panose="02020603050405020304" pitchFamily="18" charset="0"/>
                <a:cs typeface="Times New Roman" panose="02020603050405020304" pitchFamily="18" charset="0"/>
              </a:rPr>
              <a:t>МАҲСУЛОТ ИННОВАЦИЯСИ УЧУН ТЎРТТА СТАНДАРТ ТОИФА МАВЖУД:</a:t>
            </a:r>
          </a:p>
        </p:txBody>
      </p:sp>
      <p:sp>
        <p:nvSpPr>
          <p:cNvPr id="6" name="Прямоугольник 5">
            <a:extLst>
              <a:ext uri="{FF2B5EF4-FFF2-40B4-BE49-F238E27FC236}">
                <a16:creationId xmlns:a16="http://schemas.microsoft.com/office/drawing/2014/main" id="{BCC0F59E-BEDC-47F1-BE1B-92D9E16800AB}"/>
              </a:ext>
            </a:extLst>
          </p:cNvPr>
          <p:cNvSpPr/>
          <p:nvPr/>
        </p:nvSpPr>
        <p:spPr>
          <a:xfrm>
            <a:off x="117231" y="1043354"/>
            <a:ext cx="11957538" cy="2274277"/>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indent="363538" algn="just"/>
            <a:r>
              <a:rPr lang="uz-Cyrl-UZ" sz="2200" b="1" dirty="0">
                <a:latin typeface="Times New Roman" panose="02020603050405020304" pitchFamily="18" charset="0"/>
                <a:cs typeface="Times New Roman" panose="02020603050405020304" pitchFamily="18" charset="0"/>
              </a:rPr>
              <a:t>Маҳсулот инновацияси: </a:t>
            </a:r>
            <a:r>
              <a:rPr lang="uz-Cyrl-UZ" sz="2200" dirty="0">
                <a:latin typeface="Times New Roman" panose="02020603050405020304" pitchFamily="18" charset="0"/>
                <a:cs typeface="Times New Roman" panose="02020603050405020304" pitchFamily="18" charset="0"/>
              </a:rPr>
              <a:t>ақлли соат каби янги объэкт, қурилма ёки буюм яратиш;</a:t>
            </a:r>
          </a:p>
          <a:p>
            <a:pPr indent="363538" algn="just"/>
            <a:r>
              <a:rPr lang="uz-Cyrl-UZ" sz="2200" b="1" dirty="0">
                <a:latin typeface="Times New Roman" panose="02020603050405020304" pitchFamily="18" charset="0"/>
                <a:cs typeface="Times New Roman" panose="02020603050405020304" pitchFamily="18" charset="0"/>
              </a:rPr>
              <a:t>Радикал инновациялар: </a:t>
            </a:r>
            <a:r>
              <a:rPr lang="uz-Cyrl-UZ" sz="2200" dirty="0">
                <a:latin typeface="Times New Roman" panose="02020603050405020304" pitchFamily="18" charset="0"/>
                <a:cs typeface="Times New Roman" panose="02020603050405020304" pitchFamily="18" charset="0"/>
              </a:rPr>
              <a:t>булутли ҳисоблаш каби ноёб бизнес ечимини яратиш;</a:t>
            </a:r>
          </a:p>
          <a:p>
            <a:pPr indent="363538" algn="just"/>
            <a:r>
              <a:rPr lang="uz-Cyrl-UZ" sz="2200" b="1" dirty="0">
                <a:latin typeface="Times New Roman" panose="02020603050405020304" pitchFamily="18" charset="0"/>
                <a:cs typeface="Times New Roman" panose="02020603050405020304" pitchFamily="18" charset="0"/>
              </a:rPr>
              <a:t>Жараён инновацияси: </a:t>
            </a:r>
            <a:r>
              <a:rPr lang="uz-Cyrl-UZ" sz="2200" dirty="0">
                <a:latin typeface="Times New Roman" panose="02020603050405020304" pitchFamily="18" charset="0"/>
                <a:cs typeface="Times New Roman" panose="02020603050405020304" pitchFamily="18" charset="0"/>
              </a:rPr>
              <a:t>ишлаб чиқариш ёки жараёнларга муқобил усул яратиш, масалан, оммавий созлаш;</a:t>
            </a:r>
          </a:p>
          <a:p>
            <a:pPr indent="363538" algn="just"/>
            <a:r>
              <a:rPr lang="uz-Cyrl-UZ" sz="2200" b="1" dirty="0">
                <a:latin typeface="Times New Roman" panose="02020603050405020304" pitchFamily="18" charset="0"/>
                <a:cs typeface="Times New Roman" panose="02020603050405020304" pitchFamily="18" charset="0"/>
              </a:rPr>
              <a:t>Технологик инновациялар: </a:t>
            </a:r>
            <a:r>
              <a:rPr lang="uz-Cyrl-UZ" sz="2200" dirty="0">
                <a:latin typeface="Times New Roman" panose="02020603050405020304" pitchFamily="18" charset="0"/>
                <a:cs typeface="Times New Roman" panose="02020603050405020304" pitchFamily="18" charset="0"/>
              </a:rPr>
              <a:t>қайта тикланадиган энергия каби маҳсулотлар ва хизматларни ишлаб чиқариш ёки ишлаб чиқаришнинг янги усулларини яратиш.</a:t>
            </a:r>
          </a:p>
        </p:txBody>
      </p:sp>
      <p:sp>
        <p:nvSpPr>
          <p:cNvPr id="2" name="Прямоугольник 1">
            <a:extLst>
              <a:ext uri="{FF2B5EF4-FFF2-40B4-BE49-F238E27FC236}">
                <a16:creationId xmlns:a16="http://schemas.microsoft.com/office/drawing/2014/main" id="{8F697902-E46C-450A-A784-23017351C845}"/>
              </a:ext>
            </a:extLst>
          </p:cNvPr>
          <p:cNvSpPr/>
          <p:nvPr/>
        </p:nvSpPr>
        <p:spPr>
          <a:xfrm>
            <a:off x="117231" y="3540370"/>
            <a:ext cx="11957538" cy="1446550"/>
          </a:xfrm>
          <a:prstGeom prst="rect">
            <a:avLst/>
          </a:prstGeom>
        </p:spPr>
        <p:txBody>
          <a:bodyPr wrap="square">
            <a:spAutoFit/>
          </a:bodyPr>
          <a:lstStyle/>
          <a:p>
            <a:pPr indent="363538" algn="just"/>
            <a:r>
              <a:rPr lang="uz-Cyrl-UZ" sz="2200" b="1" dirty="0">
                <a:solidFill>
                  <a:schemeClr val="accent1">
                    <a:lumMod val="50000"/>
                  </a:schemeClr>
                </a:solidFill>
                <a:latin typeface="Times New Roman" panose="02020603050405020304" pitchFamily="18" charset="0"/>
                <a:cs typeface="Times New Roman" panose="02020603050405020304" pitchFamily="18" charset="0"/>
              </a:rPr>
              <a:t>Ушбу тоифаларнинг баъзилари улар ишлаётган соҳа ёки секторга кенг миқёсда таъсир қилувчи бузувчи технология тушунчасидан фойдаланади. Бир мисол, саёҳатларни тақсимлаш платформаларидан фойдаланиш ва улар такси ёки транспорт саноатига қандай таъсир қилгани бўлиши мумкин.</a:t>
            </a:r>
          </a:p>
        </p:txBody>
      </p:sp>
      <p:pic>
        <p:nvPicPr>
          <p:cNvPr id="3" name="Рисунок 2">
            <a:extLst>
              <a:ext uri="{FF2B5EF4-FFF2-40B4-BE49-F238E27FC236}">
                <a16:creationId xmlns:a16="http://schemas.microsoft.com/office/drawing/2014/main" id="{D2BCEB0A-6FE0-411E-83DF-D423FCA1E97F}"/>
              </a:ext>
            </a:extLst>
          </p:cNvPr>
          <p:cNvPicPr>
            <a:picLocks noChangeAspect="1"/>
          </p:cNvPicPr>
          <p:nvPr/>
        </p:nvPicPr>
        <p:blipFill>
          <a:blip r:embed="rId2"/>
          <a:stretch>
            <a:fillRect/>
          </a:stretch>
        </p:blipFill>
        <p:spPr>
          <a:xfrm>
            <a:off x="0" y="5071082"/>
            <a:ext cx="3047999" cy="1786917"/>
          </a:xfrm>
          <a:prstGeom prst="rect">
            <a:avLst/>
          </a:prstGeom>
        </p:spPr>
      </p:pic>
      <p:pic>
        <p:nvPicPr>
          <p:cNvPr id="8" name="Рисунок 7">
            <a:extLst>
              <a:ext uri="{FF2B5EF4-FFF2-40B4-BE49-F238E27FC236}">
                <a16:creationId xmlns:a16="http://schemas.microsoft.com/office/drawing/2014/main" id="{6D205F85-73B5-4978-A597-5F61D9D890F9}"/>
              </a:ext>
            </a:extLst>
          </p:cNvPr>
          <p:cNvPicPr>
            <a:picLocks noChangeAspect="1"/>
          </p:cNvPicPr>
          <p:nvPr/>
        </p:nvPicPr>
        <p:blipFill>
          <a:blip r:embed="rId2"/>
          <a:stretch>
            <a:fillRect/>
          </a:stretch>
        </p:blipFill>
        <p:spPr>
          <a:xfrm>
            <a:off x="3048000" y="5071078"/>
            <a:ext cx="3047998" cy="1786917"/>
          </a:xfrm>
          <a:prstGeom prst="rect">
            <a:avLst/>
          </a:prstGeom>
        </p:spPr>
      </p:pic>
      <p:pic>
        <p:nvPicPr>
          <p:cNvPr id="9" name="Рисунок 8">
            <a:extLst>
              <a:ext uri="{FF2B5EF4-FFF2-40B4-BE49-F238E27FC236}">
                <a16:creationId xmlns:a16="http://schemas.microsoft.com/office/drawing/2014/main" id="{2B074ECB-ACA4-4589-93EF-8AD60D4CCD76}"/>
              </a:ext>
            </a:extLst>
          </p:cNvPr>
          <p:cNvPicPr>
            <a:picLocks noChangeAspect="1"/>
          </p:cNvPicPr>
          <p:nvPr/>
        </p:nvPicPr>
        <p:blipFill>
          <a:blip r:embed="rId2"/>
          <a:stretch>
            <a:fillRect/>
          </a:stretch>
        </p:blipFill>
        <p:spPr>
          <a:xfrm>
            <a:off x="6095998" y="5071083"/>
            <a:ext cx="3047998" cy="1786917"/>
          </a:xfrm>
          <a:prstGeom prst="rect">
            <a:avLst/>
          </a:prstGeom>
        </p:spPr>
      </p:pic>
      <p:pic>
        <p:nvPicPr>
          <p:cNvPr id="10" name="Рисунок 9">
            <a:extLst>
              <a:ext uri="{FF2B5EF4-FFF2-40B4-BE49-F238E27FC236}">
                <a16:creationId xmlns:a16="http://schemas.microsoft.com/office/drawing/2014/main" id="{A2307428-04F1-42CA-8519-BE752AF5C65A}"/>
              </a:ext>
            </a:extLst>
          </p:cNvPr>
          <p:cNvPicPr>
            <a:picLocks noChangeAspect="1"/>
          </p:cNvPicPr>
          <p:nvPr/>
        </p:nvPicPr>
        <p:blipFill>
          <a:blip r:embed="rId2"/>
          <a:stretch>
            <a:fillRect/>
          </a:stretch>
        </p:blipFill>
        <p:spPr>
          <a:xfrm>
            <a:off x="9143996" y="5071080"/>
            <a:ext cx="3048004" cy="1786917"/>
          </a:xfrm>
          <a:prstGeom prst="rect">
            <a:avLst/>
          </a:prstGeom>
        </p:spPr>
      </p:pic>
    </p:spTree>
    <p:extLst>
      <p:ext uri="{BB962C8B-B14F-4D97-AF65-F5344CB8AC3E}">
        <p14:creationId xmlns:p14="http://schemas.microsoft.com/office/powerpoint/2010/main" val="32281949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AFEDB6C3-69D0-4C65-AE6E-A2DBAB12188D}"/>
              </a:ext>
            </a:extLst>
          </p:cNvPr>
          <p:cNvSpPr/>
          <p:nvPr/>
        </p:nvSpPr>
        <p:spPr>
          <a:xfrm>
            <a:off x="234462" y="154733"/>
            <a:ext cx="9144000" cy="1938992"/>
          </a:xfrm>
          <a:prstGeom prst="rect">
            <a:avLst/>
          </a:prstGeom>
        </p:spPr>
        <p:txBody>
          <a:bodyPr wrap="square">
            <a:spAutoFit/>
          </a:bodyPr>
          <a:lstStyle/>
          <a:p>
            <a:pPr indent="363538" algn="just"/>
            <a:r>
              <a:rPr lang="uz-Latn-UZ" sz="2000" b="1" dirty="0">
                <a:latin typeface="Times New Roman" panose="02020603050405020304" pitchFamily="18" charset="0"/>
                <a:cs typeface="Times New Roman" panose="02020603050405020304" pitchFamily="18" charset="0"/>
              </a:rPr>
              <a:t>Хизматлар, хизмат кўрсатиш маҳсулотларидаги инновациялар</a:t>
            </a:r>
            <a:r>
              <a:rPr lang="uz-Latn-UZ" sz="2000" dirty="0">
                <a:latin typeface="Times New Roman" panose="02020603050405020304" pitchFamily="18" charset="0"/>
                <a:cs typeface="Times New Roman" panose="02020603050405020304" pitchFamily="18" charset="0"/>
              </a:rPr>
              <a:t> - янги ёки такомиллаштирилган хизмат кўрсатиш маҳсулотлари (товар ёки давлат хизматлари). Кўпинча бу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технологик инновациялар</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билан фарқланади, гарчи хизмат кўрсатиш маҳсулотлари технологик элементларга эга бўлиши мумкин. Хизмат инновациясининг бу туйғуси хизмат кўрсатиш дизайни ва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янги хизматни ривожлантириш</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билан чамбарчас боғлиқ.</a:t>
            </a:r>
          </a:p>
        </p:txBody>
      </p:sp>
      <p:pic>
        <p:nvPicPr>
          <p:cNvPr id="2050" name="Picture 2" descr="Service Innovation. Chart With Keywords And Icons On Yellow Background  Royalty Free Cliparts, Vectors, And Stock Illustration. Image 57571741.">
            <a:extLst>
              <a:ext uri="{FF2B5EF4-FFF2-40B4-BE49-F238E27FC236}">
                <a16:creationId xmlns:a16="http://schemas.microsoft.com/office/drawing/2014/main" id="{15041941-70B2-4080-9CD5-625DAD44F231}"/>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9495692" y="0"/>
            <a:ext cx="2696308" cy="2063793"/>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a:extLst>
              <a:ext uri="{FF2B5EF4-FFF2-40B4-BE49-F238E27FC236}">
                <a16:creationId xmlns:a16="http://schemas.microsoft.com/office/drawing/2014/main" id="{0A6A271F-DDF7-4E8F-A274-B9370FDDD4B5}"/>
              </a:ext>
            </a:extLst>
          </p:cNvPr>
          <p:cNvSpPr/>
          <p:nvPr/>
        </p:nvSpPr>
        <p:spPr>
          <a:xfrm>
            <a:off x="3048000" y="2259531"/>
            <a:ext cx="9144000" cy="2246769"/>
          </a:xfrm>
          <a:prstGeom prst="rect">
            <a:avLst/>
          </a:prstGeom>
        </p:spPr>
        <p:txBody>
          <a:bodyPr wrap="square">
            <a:spAutoFit/>
          </a:bodyPr>
          <a:lstStyle/>
          <a:p>
            <a:pPr indent="363538" algn="just"/>
            <a:r>
              <a:rPr lang="uz-Latn-UZ" sz="2000" b="1" dirty="0">
                <a:latin typeface="Times New Roman" panose="02020603050405020304" pitchFamily="18" charset="0"/>
                <a:cs typeface="Times New Roman" panose="02020603050405020304" pitchFamily="18" charset="0"/>
              </a:rPr>
              <a:t>Хизмат кўрсатиш жараёнларидаги инновациялар</a:t>
            </a:r>
            <a:r>
              <a:rPr lang="uz-Latn-UZ" sz="2000" dirty="0">
                <a:latin typeface="Times New Roman" panose="02020603050405020304" pitchFamily="18" charset="0"/>
                <a:cs typeface="Times New Roman" panose="02020603050405020304" pitchFamily="18" charset="0"/>
              </a:rPr>
              <a:t> - хизматларни лойиҳалаш ва ишлаб чиқаришнинг янги ёки такомиллаштирилган усуллари. Бу хизмат кўрсатиш тизимларидаги инновацияларни ўз ичига олиши мумкин, лекин кўпинча бу хизмат маҳсулоти инновацияси сифатида қабул қилинади. Ушбу турдаги инновациялар технологик, техник ёки тажрибага асосланган ёки ишни ташкил этиш масаласи бўлиши мумкин (масалан, мутахассислар ва парапрофессионаллар ўртасидаги ишни қайта қуриш).</a:t>
            </a:r>
          </a:p>
        </p:txBody>
      </p:sp>
      <p:sp>
        <p:nvSpPr>
          <p:cNvPr id="7" name="Прямоугольник 6">
            <a:extLst>
              <a:ext uri="{FF2B5EF4-FFF2-40B4-BE49-F238E27FC236}">
                <a16:creationId xmlns:a16="http://schemas.microsoft.com/office/drawing/2014/main" id="{0968D911-2144-43CC-812A-AC2EFCD53886}"/>
              </a:ext>
            </a:extLst>
          </p:cNvPr>
          <p:cNvSpPr/>
          <p:nvPr/>
        </p:nvSpPr>
        <p:spPr>
          <a:xfrm>
            <a:off x="234462" y="4927708"/>
            <a:ext cx="8452339" cy="1323439"/>
          </a:xfrm>
          <a:prstGeom prst="rect">
            <a:avLst/>
          </a:prstGeom>
        </p:spPr>
        <p:txBody>
          <a:bodyPr wrap="square">
            <a:spAutoFit/>
          </a:bodyPr>
          <a:lstStyle/>
          <a:p>
            <a:pPr indent="363538" algn="just"/>
            <a:r>
              <a:rPr lang="uz-Latn-UZ" sz="2000" b="1" dirty="0">
                <a:latin typeface="Times New Roman" panose="02020603050405020304" pitchFamily="18" charset="0"/>
                <a:cs typeface="Times New Roman" panose="02020603050405020304" pitchFamily="18" charset="0"/>
              </a:rPr>
              <a:t>Хизмат кўрсатувчи фирмалар, ташкилотлар ва соҳалардаги инновациялар</a:t>
            </a:r>
            <a:r>
              <a:rPr lang="uz-Latn-UZ" sz="2000" dirty="0">
                <a:latin typeface="Times New Roman" panose="02020603050405020304" pitchFamily="18" charset="0"/>
                <a:cs typeface="Times New Roman" panose="02020603050405020304" pitchFamily="18" charset="0"/>
              </a:rPr>
              <a:t> - ташкилий инновациялар, шунингдек, хизмат кўрсатувчи маҳсулотлар ва жараёнлар инновациялари ва хизмат кўрсатувчи ташкилотлар доирасида инновацион жараёнларни бошқариш.</a:t>
            </a:r>
          </a:p>
        </p:txBody>
      </p:sp>
      <p:pic>
        <p:nvPicPr>
          <p:cNvPr id="8" name="Рисунок 7">
            <a:extLst>
              <a:ext uri="{FF2B5EF4-FFF2-40B4-BE49-F238E27FC236}">
                <a16:creationId xmlns:a16="http://schemas.microsoft.com/office/drawing/2014/main" id="{77A9E855-64E5-4DC5-B55F-F1C3BD5011B8}"/>
              </a:ext>
            </a:extLst>
          </p:cNvPr>
          <p:cNvPicPr>
            <a:picLocks noChangeAspect="1"/>
          </p:cNvPicPr>
          <p:nvPr/>
        </p:nvPicPr>
        <p:blipFill>
          <a:blip r:embed="rId3"/>
          <a:stretch>
            <a:fillRect/>
          </a:stretch>
        </p:blipFill>
        <p:spPr>
          <a:xfrm>
            <a:off x="-11723" y="2082555"/>
            <a:ext cx="2930769" cy="2649415"/>
          </a:xfrm>
          <a:prstGeom prst="rect">
            <a:avLst/>
          </a:prstGeom>
        </p:spPr>
      </p:pic>
      <p:pic>
        <p:nvPicPr>
          <p:cNvPr id="9" name="Рисунок 8">
            <a:extLst>
              <a:ext uri="{FF2B5EF4-FFF2-40B4-BE49-F238E27FC236}">
                <a16:creationId xmlns:a16="http://schemas.microsoft.com/office/drawing/2014/main" id="{2F6C452D-EB16-4B26-B198-E22DE54FFC7D}"/>
              </a:ext>
            </a:extLst>
          </p:cNvPr>
          <p:cNvPicPr>
            <a:picLocks noChangeAspect="1"/>
          </p:cNvPicPr>
          <p:nvPr/>
        </p:nvPicPr>
        <p:blipFill>
          <a:blip r:embed="rId4"/>
          <a:stretch>
            <a:fillRect/>
          </a:stretch>
        </p:blipFill>
        <p:spPr>
          <a:xfrm>
            <a:off x="9097108" y="4489216"/>
            <a:ext cx="3094892" cy="2368783"/>
          </a:xfrm>
          <a:prstGeom prst="rect">
            <a:avLst/>
          </a:prstGeom>
        </p:spPr>
      </p:pic>
      <p:sp>
        <p:nvSpPr>
          <p:cNvPr id="10" name="Прямоугольник 9">
            <a:extLst>
              <a:ext uri="{FF2B5EF4-FFF2-40B4-BE49-F238E27FC236}">
                <a16:creationId xmlns:a16="http://schemas.microsoft.com/office/drawing/2014/main" id="{597F0E23-BF52-49B1-A3EA-7B18A5F26ADF}"/>
              </a:ext>
            </a:extLst>
          </p:cNvPr>
          <p:cNvSpPr/>
          <p:nvPr/>
        </p:nvSpPr>
        <p:spPr>
          <a:xfrm>
            <a:off x="926124" y="6303223"/>
            <a:ext cx="6881914" cy="369332"/>
          </a:xfrm>
          <a:prstGeom prst="rect">
            <a:avLst/>
          </a:prstGeom>
        </p:spPr>
        <p:txBody>
          <a:bodyPr wrap="square">
            <a:spAutoFit/>
          </a:bodyPr>
          <a:lstStyle/>
          <a:p>
            <a:pPr algn="ctr"/>
            <a:r>
              <a:rPr lang="uz-Cyrl-UZ" b="1" dirty="0">
                <a:solidFill>
                  <a:schemeClr val="accent1">
                    <a:lumMod val="50000"/>
                  </a:schemeClr>
                </a:solidFill>
                <a:latin typeface="Times New Roman" panose="02020603050405020304" pitchFamily="18" charset="0"/>
                <a:cs typeface="Times New Roman" panose="02020603050405020304" pitchFamily="18" charset="0"/>
              </a:rPr>
              <a:t>Манба: </a:t>
            </a:r>
            <a:r>
              <a:rPr lang="uz-Latn-UZ" b="1" dirty="0">
                <a:solidFill>
                  <a:schemeClr val="accent1">
                    <a:lumMod val="50000"/>
                  </a:schemeClr>
                </a:solidFill>
                <a:latin typeface="Times New Roman" panose="02020603050405020304" pitchFamily="18" charset="0"/>
                <a:cs typeface="Times New Roman" panose="02020603050405020304" pitchFamily="18" charset="0"/>
              </a:rPr>
              <a:t>https://en.wikipedia.org/wiki/Service_innovation</a:t>
            </a:r>
          </a:p>
        </p:txBody>
      </p:sp>
    </p:spTree>
    <p:extLst>
      <p:ext uri="{BB962C8B-B14F-4D97-AF65-F5344CB8AC3E}">
        <p14:creationId xmlns:p14="http://schemas.microsoft.com/office/powerpoint/2010/main" val="2248220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1014C83F-A9E5-4DF8-BC38-EFF3D2DA3424}"/>
              </a:ext>
            </a:extLst>
          </p:cNvPr>
          <p:cNvSpPr/>
          <p:nvPr/>
        </p:nvSpPr>
        <p:spPr>
          <a:xfrm>
            <a:off x="164121" y="4845419"/>
            <a:ext cx="6090376" cy="2031325"/>
          </a:xfrm>
          <a:prstGeom prst="rect">
            <a:avLst/>
          </a:prstGeom>
        </p:spPr>
        <p:txBody>
          <a:bodyPr wrap="square">
            <a:spAutoFit/>
          </a:bodyPr>
          <a:lstStyle/>
          <a:p>
            <a:pPr indent="539750" algn="just"/>
            <a:r>
              <a:rPr lang="uz-Latn-UZ" b="1" dirty="0">
                <a:latin typeface="Times New Roman" panose="02020603050405020304" pitchFamily="18" charset="0"/>
                <a:cs typeface="Times New Roman" panose="02020603050405020304" pitchFamily="18" charset="0"/>
              </a:rPr>
              <a:t>Хизмат инновацияси </a:t>
            </a:r>
            <a:r>
              <a:rPr lang="uz-Latn-UZ" dirty="0">
                <a:latin typeface="Times New Roman" panose="02020603050405020304" pitchFamily="18" charset="0"/>
                <a:cs typeface="Times New Roman" panose="02020603050405020304" pitchFamily="18" charset="0"/>
              </a:rPr>
              <a:t>компания учун барқарор рақобатдош устунликни яратишнинг самарали усулини тақдим этиши мумкин. Хизмат кўрсатиш стратегияларига мурожаат қилиш ёки қабул қилиш ташкилотларга тўйинган бозорларда ўсишни таъминлаш муаммосини, шунингдек, товаризация шароитидан келиб чиқадиган муаммоларни энгишга ёрдам беради.</a:t>
            </a:r>
            <a:r>
              <a:rPr lang="uz-Cyrl-UZ"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(Reinartz &amp; Ulaga, 2008)</a:t>
            </a:r>
          </a:p>
        </p:txBody>
      </p:sp>
      <p:sp>
        <p:nvSpPr>
          <p:cNvPr id="5" name="Прямоугольник 4">
            <a:extLst>
              <a:ext uri="{FF2B5EF4-FFF2-40B4-BE49-F238E27FC236}">
                <a16:creationId xmlns:a16="http://schemas.microsoft.com/office/drawing/2014/main" id="{4F7FB323-AF2D-484D-A6E2-8D0CE7EB616F}"/>
              </a:ext>
            </a:extLst>
          </p:cNvPr>
          <p:cNvSpPr/>
          <p:nvPr/>
        </p:nvSpPr>
        <p:spPr>
          <a:xfrm>
            <a:off x="164121" y="3429000"/>
            <a:ext cx="11863754" cy="1477328"/>
          </a:xfrm>
          <a:prstGeom prst="rect">
            <a:avLst/>
          </a:prstGeom>
        </p:spPr>
        <p:txBody>
          <a:bodyPr wrap="square">
            <a:spAutoFit/>
          </a:bodyPr>
          <a:lstStyle/>
          <a:p>
            <a:pPr indent="539750" algn="just"/>
            <a:r>
              <a:rPr lang="uz-Latn-UZ" dirty="0">
                <a:latin typeface="Times New Roman" panose="02020603050405020304" pitchFamily="18" charset="0"/>
                <a:cs typeface="Times New Roman" panose="02020603050405020304" pitchFamily="18" charset="0"/>
              </a:rPr>
              <a:t>Фирмалар </a:t>
            </a:r>
            <a:r>
              <a:rPr lang="uz-Latn-UZ" b="1" dirty="0">
                <a:latin typeface="Times New Roman" panose="02020603050405020304" pitchFamily="18" charset="0"/>
                <a:cs typeface="Times New Roman" panose="02020603050405020304" pitchFamily="18" charset="0"/>
              </a:rPr>
              <a:t>хизматларга асосланган стратегиядан </a:t>
            </a:r>
            <a:r>
              <a:rPr lang="uz-Latn-UZ" dirty="0">
                <a:latin typeface="Times New Roman" panose="02020603050405020304" pitchFamily="18" charset="0"/>
                <a:cs typeface="Times New Roman" panose="02020603050405020304" pitchFamily="18" charset="0"/>
              </a:rPr>
              <a:t>кўп жиҳатдан фойда олишлари мумкин. Масалан, хизматларга асосланган стратегияни қабул қилиш хизматлар таклифлари, харажатлар таркиби, етказиб бериш тизими ва технологияда устунликка ёрдам беради</a:t>
            </a:r>
            <a:r>
              <a:rPr lang="uz-Cyrl-UZ"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(Grönroos, 2007)</a:t>
            </a:r>
            <a:r>
              <a:rPr lang="uz-Cyrl-UZ"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Бундан ташқари, сиёсатчилар ва тадқиқотчилар </a:t>
            </a:r>
            <a:r>
              <a:rPr lang="uz-Latn-UZ" b="1" dirty="0">
                <a:latin typeface="Times New Roman" panose="02020603050405020304" pitchFamily="18" charset="0"/>
                <a:cs typeface="Times New Roman" panose="02020603050405020304" pitchFamily="18" charset="0"/>
              </a:rPr>
              <a:t>хизмат инновацияларига </a:t>
            </a:r>
            <a:r>
              <a:rPr lang="uz-Latn-UZ" dirty="0">
                <a:latin typeface="Times New Roman" panose="02020603050405020304" pitchFamily="18" charset="0"/>
                <a:cs typeface="Times New Roman" panose="02020603050405020304" pitchFamily="18" charset="0"/>
              </a:rPr>
              <a:t>тобора кўпроқ қизиқиш билдиришди, чунки улар кўплаб саноат иқтисодиётларида жадал ўсди ва бутун иқтисодиётга ижобий таъсир кўрсатиши кутилмоқда.</a:t>
            </a:r>
            <a:r>
              <a:rPr lang="uz-Cyrl-UZ"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(Miles, 2005; Tipu, 2011)</a:t>
            </a:r>
          </a:p>
        </p:txBody>
      </p:sp>
      <p:sp>
        <p:nvSpPr>
          <p:cNvPr id="7" name="Прямоугольник 6">
            <a:extLst>
              <a:ext uri="{FF2B5EF4-FFF2-40B4-BE49-F238E27FC236}">
                <a16:creationId xmlns:a16="http://schemas.microsoft.com/office/drawing/2014/main" id="{B7B9AF27-C80F-4936-A37A-213C08B23BBC}"/>
              </a:ext>
            </a:extLst>
          </p:cNvPr>
          <p:cNvSpPr/>
          <p:nvPr/>
        </p:nvSpPr>
        <p:spPr>
          <a:xfrm>
            <a:off x="164120" y="98840"/>
            <a:ext cx="11863755" cy="3416320"/>
          </a:xfrm>
          <a:prstGeom prst="rect">
            <a:avLst/>
          </a:prstGeom>
        </p:spPr>
        <p:txBody>
          <a:bodyPr wrap="square">
            <a:spAutoFit/>
          </a:bodyPr>
          <a:lstStyle/>
          <a:p>
            <a:pPr indent="539750" algn="just"/>
            <a:r>
              <a:rPr lang="uz-Cyrl-UZ" b="1" dirty="0">
                <a:latin typeface="Times New Roman" panose="02020603050405020304" pitchFamily="18" charset="0"/>
                <a:cs typeface="Times New Roman" panose="02020603050405020304" pitchFamily="18" charset="0"/>
              </a:rPr>
              <a:t>“</a:t>
            </a:r>
            <a:r>
              <a:rPr lang="uz-Latn-UZ" b="1" dirty="0">
                <a:latin typeface="Times New Roman" panose="02020603050405020304" pitchFamily="18" charset="0"/>
                <a:cs typeface="Times New Roman" panose="02020603050405020304" pitchFamily="18" charset="0"/>
              </a:rPr>
              <a:t>Хизмат инновацияси</a:t>
            </a:r>
            <a:r>
              <a:rPr lang="uz-Cyrl-UZ" b="1" dirty="0">
                <a:latin typeface="Times New Roman" panose="02020603050405020304" pitchFamily="18" charset="0"/>
                <a:cs typeface="Times New Roman" panose="02020603050405020304" pitchFamily="18" charset="0"/>
              </a:rPr>
              <a:t>”</a:t>
            </a:r>
            <a:r>
              <a:rPr lang="uz-Latn-UZ" b="1"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турли хил хизматлар контекстларида, жумладан, янги хизматларни жорий этиш ёки мавжуд хизматларни босқичма-босқич такомиллаштиришда содир бўлаётган инновацияларга ишора қилувчи атама бўлди. Хизмат кўрсатиш соҳасида инновациялар рўй бериши мумкин бўлса-да, бу шарт эмас. Янги ва такомиллаштирилган хизматлар хизмат кўрсатмайдиган тармоқлар томонидан ҳам тақдим этилиши мумкин, масалан, қўшимча қийматли хизматлар билан таъминот портфелини кенгайтиришни мақсад қилган ишлаб чиқариш фирмалари. Худди шундай, хизмат кўрсатиш инновацияси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маҳсулот</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дан тубдан фарқ қилади, чунки у одатда маҳсулот инновацияларининг аниқ хусусиятига эга эмас. Хизматлар мижоз/мижоз эҳтиёжларига кўра юқори даражада мослаштирилган бўлиши ва кўплаб турли манфаатдор томонларни ўз ичига олиши мумкин. Айниқса, хизмат инновацияси муҳим рол ўйнайдиган билим талаб қиладиган секторда хизмат инновацияси тушунчаси маҳсулот инновациясидан тубдан фарқ қилиши мумкин. Масалан, технологик ютуқларга эътибор ва инновацион фаолиятнинг илмий-тадқиқот бўлимлари атрофида тўпланиши хизмат инновациясини этарли даражада тавсифламайди</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(e.g., Miles, 2008; Sundbo, 2009).</a:t>
            </a:r>
            <a:endParaRPr lang="uz-Latn-UZ" dirty="0">
              <a:latin typeface="Times New Roman" panose="02020603050405020304" pitchFamily="18" charset="0"/>
              <a:cs typeface="Times New Roman" panose="02020603050405020304" pitchFamily="18" charset="0"/>
            </a:endParaRPr>
          </a:p>
        </p:txBody>
      </p:sp>
      <p:pic>
        <p:nvPicPr>
          <p:cNvPr id="9" name="Рисунок 8">
            <a:extLst>
              <a:ext uri="{FF2B5EF4-FFF2-40B4-BE49-F238E27FC236}">
                <a16:creationId xmlns:a16="http://schemas.microsoft.com/office/drawing/2014/main" id="{62660C43-3ADB-4D4C-BE04-9D9C25C53EF6}"/>
              </a:ext>
            </a:extLst>
          </p:cNvPr>
          <p:cNvPicPr>
            <a:picLocks noChangeAspect="1"/>
          </p:cNvPicPr>
          <p:nvPr/>
        </p:nvPicPr>
        <p:blipFill>
          <a:blip r:embed="rId2"/>
          <a:stretch>
            <a:fillRect/>
          </a:stretch>
        </p:blipFill>
        <p:spPr>
          <a:xfrm>
            <a:off x="6254497" y="4906328"/>
            <a:ext cx="3326020" cy="1913741"/>
          </a:xfrm>
          <a:prstGeom prst="rect">
            <a:avLst/>
          </a:prstGeom>
        </p:spPr>
      </p:pic>
    </p:spTree>
    <p:extLst>
      <p:ext uri="{BB962C8B-B14F-4D97-AF65-F5344CB8AC3E}">
        <p14:creationId xmlns:p14="http://schemas.microsoft.com/office/powerpoint/2010/main" val="7739882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35197293-AC4E-48FF-B6EF-08C6408ECB68}"/>
              </a:ext>
            </a:extLst>
          </p:cNvPr>
          <p:cNvSpPr/>
          <p:nvPr/>
        </p:nvSpPr>
        <p:spPr>
          <a:xfrm>
            <a:off x="231648" y="243840"/>
            <a:ext cx="11753088" cy="160934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200" b="1" dirty="0">
                <a:solidFill>
                  <a:schemeClr val="tx1"/>
                </a:solidFill>
                <a:latin typeface="Times New Roman" panose="02020603050405020304" pitchFamily="18" charset="0"/>
                <a:cs typeface="Times New Roman" panose="02020603050405020304" pitchFamily="18" charset="0"/>
              </a:rPr>
              <a:t>Хизмат инновациясини </a:t>
            </a:r>
            <a:r>
              <a:rPr lang="uz-Cyrl-UZ" sz="2200" dirty="0">
                <a:solidFill>
                  <a:schemeClr val="tx1"/>
                </a:solidFill>
                <a:latin typeface="Times New Roman" panose="02020603050405020304" pitchFamily="18" charset="0"/>
                <a:cs typeface="Times New Roman" panose="02020603050405020304" pitchFamily="18" charset="0"/>
              </a:rPr>
              <a:t>аниқлаш учун турли хил уринишлар қилинган. Мисол учун, Ден Ҳертог (2000) билимга асосланган иқтисодиётда хизмат кўрсатиш инновацияси ғоясини қамраб олувчи “хизмат инновациясининг тўрт ўлчовли модели” ни тақдим этди. </a:t>
            </a:r>
          </a:p>
          <a:p>
            <a:pPr algn="ctr"/>
            <a:r>
              <a:rPr lang="uz-Cyrl-UZ" sz="2200" dirty="0">
                <a:solidFill>
                  <a:schemeClr val="tx1"/>
                </a:solidFill>
                <a:latin typeface="Times New Roman" panose="02020603050405020304" pitchFamily="18" charset="0"/>
                <a:cs typeface="Times New Roman" panose="02020603050405020304" pitchFamily="18" charset="0"/>
              </a:rPr>
              <a:t>Модел қуйидаги ўлчамлардан иборат (494–498-бетлар):</a:t>
            </a:r>
            <a:endParaRPr lang="uz-Latn-UZ" sz="2200"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6FFF998F-FB1D-4404-8312-501C04049206}"/>
              </a:ext>
            </a:extLst>
          </p:cNvPr>
          <p:cNvSpPr/>
          <p:nvPr/>
        </p:nvSpPr>
        <p:spPr>
          <a:xfrm>
            <a:off x="219456" y="2268384"/>
            <a:ext cx="11753088" cy="658368"/>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200" b="1" dirty="0">
                <a:solidFill>
                  <a:schemeClr val="tx1"/>
                </a:solidFill>
                <a:latin typeface="Times New Roman" panose="02020603050405020304" pitchFamily="18" charset="0"/>
                <a:cs typeface="Times New Roman" panose="02020603050405020304" pitchFamily="18" charset="0"/>
              </a:rPr>
              <a:t>БОЗОРДА ЯНГИ ХИЗМАТ БЎЛГАН ХИЗМАТ ТУШУНЧАСИ</a:t>
            </a:r>
            <a:endParaRPr lang="uz-Latn-UZ" sz="2200" dirty="0">
              <a:solidFill>
                <a:schemeClr val="tx1"/>
              </a:solidFill>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F2FE1FC1-01CD-4F67-BB98-5A00B5F64D8F}"/>
              </a:ext>
            </a:extLst>
          </p:cNvPr>
          <p:cNvSpPr/>
          <p:nvPr/>
        </p:nvSpPr>
        <p:spPr>
          <a:xfrm>
            <a:off x="219456" y="3110007"/>
            <a:ext cx="11753088" cy="869221"/>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200" b="1" dirty="0">
                <a:solidFill>
                  <a:schemeClr val="tx1"/>
                </a:solidFill>
                <a:latin typeface="Times New Roman" panose="02020603050405020304" pitchFamily="18" charset="0"/>
                <a:cs typeface="Times New Roman" panose="02020603050405020304" pitchFamily="18" charset="0"/>
              </a:rPr>
              <a:t>МИЖОЗЛАРНИНГ ХИЗМАТЛАР ИШЛАБ ЧИҚАРИШДА ИШТИРОК ЭТИШИНИНГ ЯНГИ УСУЛЛАРИНИ НАЗАРДА ТУТУВЧИ МИЖОЗ ИНТЕРФЕЙСИ</a:t>
            </a:r>
            <a:endParaRPr lang="uz-Latn-UZ" sz="2200" dirty="0">
              <a:solidFill>
                <a:schemeClr val="tx1"/>
              </a:solidFill>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AFD2EE3E-8349-4D28-A5E8-A42EBCB85527}"/>
              </a:ext>
            </a:extLst>
          </p:cNvPr>
          <p:cNvSpPr/>
          <p:nvPr/>
        </p:nvSpPr>
        <p:spPr>
          <a:xfrm>
            <a:off x="219456" y="4162483"/>
            <a:ext cx="9802368" cy="1057114"/>
          </a:xfrm>
          <a:prstGeom prst="rect">
            <a:avLst/>
          </a:prstGeom>
        </p:spPr>
        <p:style>
          <a:lnRef idx="1">
            <a:schemeClr val="accent3"/>
          </a:lnRef>
          <a:fillRef idx="1003">
            <a:schemeClr val="lt2"/>
          </a:fillRef>
          <a:effectRef idx="1">
            <a:schemeClr val="accent3"/>
          </a:effectRef>
          <a:fontRef idx="minor">
            <a:schemeClr val="dk1"/>
          </a:fontRef>
        </p:style>
        <p:txBody>
          <a:bodyPr rtlCol="0" anchor="ctr"/>
          <a:lstStyle/>
          <a:p>
            <a:pPr algn="ctr"/>
            <a:r>
              <a:rPr lang="ru-RU" sz="2200" b="1" dirty="0">
                <a:solidFill>
                  <a:schemeClr val="tx1"/>
                </a:solidFill>
                <a:latin typeface="Times New Roman" panose="02020603050405020304" pitchFamily="18" charset="0"/>
                <a:cs typeface="Times New Roman" panose="02020603050405020304" pitchFamily="18" charset="0"/>
              </a:rPr>
              <a:t>МИЖОЗЛАРГА ҲАҚИҚИЙ ХИЗМАТЛАРНИ ЭТКАЗИБ БЕРИШНИНГ ЯНГИ УСУЛЛАРИНИ ЎЗ ИЧИГА ОЛГАН ХИЗМАТЛАРНИ ЕТКАЗИБ БЕРИШ ТИЗИМИ</a:t>
            </a:r>
            <a:endParaRPr lang="uz-Latn-UZ" sz="2200" dirty="0">
              <a:solidFill>
                <a:schemeClr val="tx1"/>
              </a:solidFill>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B3BE817F-DB4F-4DE1-8718-5DDE4D54DE0C}"/>
              </a:ext>
            </a:extLst>
          </p:cNvPr>
          <p:cNvSpPr/>
          <p:nvPr/>
        </p:nvSpPr>
        <p:spPr>
          <a:xfrm>
            <a:off x="243840" y="5416129"/>
            <a:ext cx="9790176" cy="869221"/>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2200" b="1" dirty="0">
                <a:solidFill>
                  <a:schemeClr val="tx1"/>
                </a:solidFill>
                <a:latin typeface="Times New Roman" panose="02020603050405020304" pitchFamily="18" charset="0"/>
                <a:cs typeface="Times New Roman" panose="02020603050405020304" pitchFamily="18" charset="0"/>
              </a:rPr>
              <a:t>ХИЗМАТЛАР САМАРАЛИ ТАҚДИМ ЭТИЛИШИГА ИШОНЧ ҲОСИЛ ҚИЛИШИ КЕРАК БЎЛГАН ТЕХНОЛОГИЯ</a:t>
            </a:r>
            <a:endParaRPr lang="uz-Latn-UZ" sz="2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8662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B18CD63E-699D-4EC4-9BC4-CD6DDE85C645}"/>
              </a:ext>
            </a:extLst>
          </p:cNvPr>
          <p:cNvPicPr>
            <a:picLocks noChangeAspect="1"/>
          </p:cNvPicPr>
          <p:nvPr/>
        </p:nvPicPr>
        <p:blipFill rotWithShape="1">
          <a:blip r:embed="rId2">
            <a:extLst>
              <a:ext uri="{28A0092B-C50C-407E-A947-70E740481C1C}">
                <a14:useLocalDpi xmlns:a14="http://schemas.microsoft.com/office/drawing/2010/main" val="0"/>
              </a:ext>
            </a:extLst>
          </a:blip>
          <a:srcRect r="9323"/>
          <a:stretch/>
        </p:blipFill>
        <p:spPr>
          <a:xfrm>
            <a:off x="1" y="1116256"/>
            <a:ext cx="12148184" cy="2958034"/>
          </a:xfrm>
          <a:prstGeom prst="rect">
            <a:avLst/>
          </a:prstGeom>
        </p:spPr>
      </p:pic>
      <p:sp>
        <p:nvSpPr>
          <p:cNvPr id="5" name="Прямоугольник 4">
            <a:extLst>
              <a:ext uri="{FF2B5EF4-FFF2-40B4-BE49-F238E27FC236}">
                <a16:creationId xmlns:a16="http://schemas.microsoft.com/office/drawing/2014/main" id="{D911BCA1-755A-4337-B159-1AD543A36ABB}"/>
              </a:ext>
            </a:extLst>
          </p:cNvPr>
          <p:cNvSpPr/>
          <p:nvPr/>
        </p:nvSpPr>
        <p:spPr>
          <a:xfrm>
            <a:off x="483982" y="419991"/>
            <a:ext cx="11224036" cy="461665"/>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ИЖОДКОРЛИК, ИННОВАЦИЯ ВА ДИЗАЙН ЎРТАСИДАГИ БОҒЛИҚЛИК</a:t>
            </a:r>
          </a:p>
        </p:txBody>
      </p:sp>
      <p:pic>
        <p:nvPicPr>
          <p:cNvPr id="8" name="Рисунок 7">
            <a:extLst>
              <a:ext uri="{FF2B5EF4-FFF2-40B4-BE49-F238E27FC236}">
                <a16:creationId xmlns:a16="http://schemas.microsoft.com/office/drawing/2014/main" id="{99F62834-7B84-4709-8412-896B9730896D}"/>
              </a:ext>
            </a:extLst>
          </p:cNvPr>
          <p:cNvPicPr>
            <a:picLocks noChangeAspect="1"/>
          </p:cNvPicPr>
          <p:nvPr/>
        </p:nvPicPr>
        <p:blipFill>
          <a:blip r:embed="rId3"/>
          <a:stretch>
            <a:fillRect/>
          </a:stretch>
        </p:blipFill>
        <p:spPr>
          <a:xfrm>
            <a:off x="3200931" y="4612965"/>
            <a:ext cx="3025317" cy="2243428"/>
          </a:xfrm>
          <a:prstGeom prst="rect">
            <a:avLst/>
          </a:prstGeom>
        </p:spPr>
      </p:pic>
      <p:pic>
        <p:nvPicPr>
          <p:cNvPr id="9" name="Рисунок 8">
            <a:extLst>
              <a:ext uri="{FF2B5EF4-FFF2-40B4-BE49-F238E27FC236}">
                <a16:creationId xmlns:a16="http://schemas.microsoft.com/office/drawing/2014/main" id="{75FEF26E-CFCF-48D1-9B6F-2652E0F4993E}"/>
              </a:ext>
            </a:extLst>
          </p:cNvPr>
          <p:cNvPicPr>
            <a:picLocks noChangeAspect="1"/>
          </p:cNvPicPr>
          <p:nvPr/>
        </p:nvPicPr>
        <p:blipFill rotWithShape="1">
          <a:blip r:embed="rId4"/>
          <a:srcRect b="9160"/>
          <a:stretch/>
        </p:blipFill>
        <p:spPr>
          <a:xfrm>
            <a:off x="1" y="4618891"/>
            <a:ext cx="3200930" cy="2243427"/>
          </a:xfrm>
          <a:prstGeom prst="rect">
            <a:avLst/>
          </a:prstGeom>
        </p:spPr>
      </p:pic>
      <p:pic>
        <p:nvPicPr>
          <p:cNvPr id="10" name="Рисунок 9">
            <a:extLst>
              <a:ext uri="{FF2B5EF4-FFF2-40B4-BE49-F238E27FC236}">
                <a16:creationId xmlns:a16="http://schemas.microsoft.com/office/drawing/2014/main" id="{9EAD2965-441D-4FF4-BA4B-468D8FD17F7B}"/>
              </a:ext>
            </a:extLst>
          </p:cNvPr>
          <p:cNvPicPr>
            <a:picLocks noChangeAspect="1"/>
          </p:cNvPicPr>
          <p:nvPr/>
        </p:nvPicPr>
        <p:blipFill rotWithShape="1">
          <a:blip r:embed="rId5"/>
          <a:srcRect b="6495"/>
          <a:stretch/>
        </p:blipFill>
        <p:spPr>
          <a:xfrm>
            <a:off x="6226248" y="4605432"/>
            <a:ext cx="2286702" cy="2245035"/>
          </a:xfrm>
          <a:prstGeom prst="rect">
            <a:avLst/>
          </a:prstGeom>
        </p:spPr>
      </p:pic>
      <p:pic>
        <p:nvPicPr>
          <p:cNvPr id="1026" name="Picture 2" descr="Business Design e il futuro del retail - Future Concept Retail">
            <a:extLst>
              <a:ext uri="{FF2B5EF4-FFF2-40B4-BE49-F238E27FC236}">
                <a16:creationId xmlns:a16="http://schemas.microsoft.com/office/drawing/2014/main" id="{4E8779AC-C4ED-4E08-A54F-9E2D0F7374A2}"/>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8512950" y="4599506"/>
            <a:ext cx="3677463" cy="2245036"/>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49085" y="3947249"/>
            <a:ext cx="11850016" cy="646331"/>
          </a:xfrm>
          <a:prstGeom prst="rect">
            <a:avLst/>
          </a:prstGeom>
        </p:spPr>
        <p:txBody>
          <a:bodyPr wrap="square">
            <a:spAutoFit/>
          </a:bodyPr>
          <a:lstStyle/>
          <a:p>
            <a:pPr algn="ctr"/>
            <a:r>
              <a:rPr lang="uz-Cyrl-UZ" dirty="0">
                <a:solidFill>
                  <a:srgbClr val="0070C0"/>
                </a:solidFill>
                <a:latin typeface="Times New Roman" panose="02020603050405020304" pitchFamily="18" charset="0"/>
                <a:cs typeface="Times New Roman" panose="02020603050405020304" pitchFamily="18" charset="0"/>
              </a:rPr>
              <a:t>Манба:</a:t>
            </a:r>
            <a:r>
              <a:rPr lang="uz-Latn-UZ" dirty="0">
                <a:solidFill>
                  <a:srgbClr val="0070C0"/>
                </a:solidFill>
                <a:latin typeface="Times New Roman" panose="02020603050405020304" pitchFamily="18" charset="0"/>
                <a:cs typeface="Times New Roman" panose="02020603050405020304" pitchFamily="18" charset="0"/>
              </a:rPr>
              <a:t> Slack, Nigel, and Alistair Brandon-Jones. Operations Management 9th Edition PDF EBook, Pearson Education, Limited, 2019. ProQuest Ebook Central</a:t>
            </a:r>
            <a:endParaRPr lang="ru-RU" dirty="0">
              <a:solidFill>
                <a:srgbClr val="0070C0"/>
              </a:solidFill>
            </a:endParaRPr>
          </a:p>
        </p:txBody>
      </p:sp>
    </p:spTree>
    <p:extLst>
      <p:ext uri="{BB962C8B-B14F-4D97-AF65-F5344CB8AC3E}">
        <p14:creationId xmlns:p14="http://schemas.microsoft.com/office/powerpoint/2010/main" val="14096985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70920D-2AA1-4ACE-9D96-4BC229E5E9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6" y="931618"/>
            <a:ext cx="12166241" cy="4519613"/>
          </a:xfrm>
          <a:prstGeom prst="rect">
            <a:avLst/>
          </a:prstGeom>
        </p:spPr>
      </p:pic>
      <p:sp>
        <p:nvSpPr>
          <p:cNvPr id="5" name="TextBox 4">
            <a:extLst>
              <a:ext uri="{FF2B5EF4-FFF2-40B4-BE49-F238E27FC236}">
                <a16:creationId xmlns:a16="http://schemas.microsoft.com/office/drawing/2014/main" id="{A48AFAA0-8259-4B61-8182-665368F90DE9}"/>
              </a:ext>
            </a:extLst>
          </p:cNvPr>
          <p:cNvSpPr txBox="1"/>
          <p:nvPr/>
        </p:nvSpPr>
        <p:spPr>
          <a:xfrm rot="16200000">
            <a:off x="0" y="2890105"/>
            <a:ext cx="1547447" cy="369332"/>
          </a:xfrm>
          <a:prstGeom prst="rect">
            <a:avLst/>
          </a:prstGeom>
          <a:noFill/>
        </p:spPr>
        <p:txBody>
          <a:bodyPr wrap="square" rtlCol="0">
            <a:spAutoFit/>
          </a:bodyPr>
          <a:lstStyle/>
          <a:p>
            <a:r>
              <a:rPr lang="uz-Cyrl-UZ" b="1" dirty="0">
                <a:latin typeface="Times New Roman" panose="02020603050405020304" pitchFamily="18" charset="0"/>
                <a:cs typeface="Times New Roman" panose="02020603050405020304" pitchFamily="18" charset="0"/>
              </a:rPr>
              <a:t>Бажарилиш</a:t>
            </a:r>
            <a:endParaRPr lang="uz-Latn-UZ"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2D27049D-E07F-4B37-A482-481D80D08345}"/>
              </a:ext>
            </a:extLst>
          </p:cNvPr>
          <p:cNvSpPr txBox="1"/>
          <p:nvPr/>
        </p:nvSpPr>
        <p:spPr>
          <a:xfrm rot="16200000">
            <a:off x="5625909" y="3006758"/>
            <a:ext cx="1547447" cy="369332"/>
          </a:xfrm>
          <a:prstGeom prst="rect">
            <a:avLst/>
          </a:prstGeom>
          <a:noFill/>
        </p:spPr>
        <p:txBody>
          <a:bodyPr wrap="square" rtlCol="0">
            <a:spAutoFit/>
          </a:bodyPr>
          <a:lstStyle/>
          <a:p>
            <a:r>
              <a:rPr lang="uz-Cyrl-UZ" b="1" dirty="0">
                <a:latin typeface="Times New Roman" panose="02020603050405020304" pitchFamily="18" charset="0"/>
                <a:cs typeface="Times New Roman" panose="02020603050405020304" pitchFamily="18" charset="0"/>
              </a:rPr>
              <a:t>Бажарилиш</a:t>
            </a:r>
            <a:endParaRPr lang="uz-Latn-UZ" b="1"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4B7CCDE9-6B11-4798-BCC3-2AB24C396DB1}"/>
              </a:ext>
            </a:extLst>
          </p:cNvPr>
          <p:cNvSpPr/>
          <p:nvPr/>
        </p:nvSpPr>
        <p:spPr>
          <a:xfrm>
            <a:off x="2108658" y="337011"/>
            <a:ext cx="8327793" cy="461665"/>
          </a:xfrm>
          <a:prstGeom prst="rect">
            <a:avLst/>
          </a:prstGeom>
        </p:spPr>
        <p:txBody>
          <a:bodyPr wrap="none">
            <a:spAutoFit/>
          </a:bodyPr>
          <a:lstStyle/>
          <a:p>
            <a:r>
              <a:rPr lang="uz-Latn-UZ" sz="2400" b="1" dirty="0">
                <a:latin typeface="Times New Roman" panose="02020603050405020304" pitchFamily="18" charset="0"/>
                <a:cs typeface="Times New Roman" panose="02020603050405020304" pitchFamily="18" charset="0"/>
              </a:rPr>
              <a:t>ИННОВАЦИЯНИНГ </a:t>
            </a:r>
            <a:r>
              <a:rPr lang="en-US" sz="2400" b="1" dirty="0">
                <a:latin typeface="Times New Roman" panose="02020603050405020304" pitchFamily="18" charset="0"/>
                <a:cs typeface="Times New Roman" panose="02020603050405020304" pitchFamily="18" charset="0"/>
              </a:rPr>
              <a:t>S</a:t>
            </a:r>
            <a:r>
              <a:rPr lang="uz-Latn-UZ" sz="2400" b="1" dirty="0">
                <a:latin typeface="Times New Roman" panose="02020603050405020304" pitchFamily="18" charset="0"/>
                <a:cs typeface="Times New Roman" panose="02020603050405020304" pitchFamily="18" charset="0"/>
              </a:rPr>
              <a:t> ШАКЛИДАГИ ЭГРИ </a:t>
            </a:r>
            <a:r>
              <a:rPr lang="uz-Latn-UZ" sz="2400" b="1" dirty="0" smtClean="0">
                <a:latin typeface="Times New Roman" panose="02020603050405020304" pitchFamily="18" charset="0"/>
                <a:cs typeface="Times New Roman" panose="02020603050405020304" pitchFamily="18" charset="0"/>
              </a:rPr>
              <a:t>ЧИЗИҒИ</a:t>
            </a:r>
            <a:r>
              <a:rPr lang="en-US" sz="2400" b="1" dirty="0" smtClean="0">
                <a:latin typeface="Times New Roman" panose="02020603050405020304" pitchFamily="18" charset="0"/>
                <a:cs typeface="Times New Roman" panose="02020603050405020304" pitchFamily="18" charset="0"/>
              </a:rPr>
              <a:t> [2]</a:t>
            </a:r>
            <a:endParaRPr lang="uz-Latn-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22621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F619B36-D6A2-4C38-8885-5EAFDA37C8A4}"/>
              </a:ext>
            </a:extLst>
          </p:cNvPr>
          <p:cNvSpPr/>
          <p:nvPr/>
        </p:nvSpPr>
        <p:spPr>
          <a:xfrm>
            <a:off x="0" y="2397948"/>
            <a:ext cx="12192000" cy="2062103"/>
          </a:xfrm>
          <a:prstGeom prst="rect">
            <a:avLst/>
          </a:prstGeom>
        </p:spPr>
        <p:txBody>
          <a:bodyPr wrap="square">
            <a:spAutoFit/>
          </a:bodyPr>
          <a:lstStyle/>
          <a:p>
            <a:pPr algn="ctr"/>
            <a:r>
              <a:rPr lang="uz-Latn-UZ" sz="3200" b="1" dirty="0">
                <a:solidFill>
                  <a:schemeClr val="accent4">
                    <a:lumMod val="50000"/>
                  </a:schemeClr>
                </a:solidFill>
                <a:latin typeface="Times New Roman" panose="02020603050405020304" pitchFamily="18" charset="0"/>
                <a:cs typeface="Times New Roman" panose="02020603050405020304" pitchFamily="18" charset="0"/>
              </a:rPr>
              <a:t>МАҲСУЛОТ ВА ХИЗМАТЛАР ИННОВАЦИЯСИНИНГ СТРАТЕГИК РОЛИ ҚАНДАЙ?</a:t>
            </a:r>
            <a:endParaRPr lang="en-US" sz="3200" b="1" dirty="0">
              <a:solidFill>
                <a:schemeClr val="accent4">
                  <a:lumMod val="50000"/>
                </a:schemeClr>
              </a:solidFill>
              <a:latin typeface="Times New Roman" panose="02020603050405020304" pitchFamily="18" charset="0"/>
              <a:cs typeface="Times New Roman" panose="02020603050405020304" pitchFamily="18" charset="0"/>
            </a:endParaRPr>
          </a:p>
          <a:p>
            <a:pPr algn="ctr"/>
            <a:r>
              <a:rPr lang="en-US" sz="3200" b="1" dirty="0">
                <a:solidFill>
                  <a:schemeClr val="accent4">
                    <a:lumMod val="50000"/>
                  </a:schemeClr>
                </a:solidFill>
                <a:latin typeface="Times New Roman" panose="02020603050405020304" pitchFamily="18" charset="0"/>
                <a:cs typeface="Times New Roman" panose="02020603050405020304" pitchFamily="18" charset="0"/>
              </a:rPr>
              <a:t>WHAT IS THE STRATEGIC ROLE OF </a:t>
            </a:r>
            <a:r>
              <a:rPr lang="uz-Latn-UZ" sz="3200" b="1" dirty="0">
                <a:solidFill>
                  <a:schemeClr val="accent4">
                    <a:lumMod val="50000"/>
                  </a:schemeClr>
                </a:solidFill>
                <a:latin typeface="Times New Roman" panose="02020603050405020304" pitchFamily="18" charset="0"/>
                <a:cs typeface="Times New Roman" panose="02020603050405020304" pitchFamily="18" charset="0"/>
              </a:rPr>
              <a:t>PRODUCT AND SERVICE INNOVATION?</a:t>
            </a:r>
          </a:p>
        </p:txBody>
      </p:sp>
      <p:pic>
        <p:nvPicPr>
          <p:cNvPr id="3" name="Рисунок 2">
            <a:extLst>
              <a:ext uri="{FF2B5EF4-FFF2-40B4-BE49-F238E27FC236}">
                <a16:creationId xmlns:a16="http://schemas.microsoft.com/office/drawing/2014/main" id="{1990F6E1-E8CD-4BF9-A959-87C0332E0D8A}"/>
              </a:ext>
            </a:extLst>
          </p:cNvPr>
          <p:cNvPicPr>
            <a:picLocks noChangeAspect="1"/>
          </p:cNvPicPr>
          <p:nvPr/>
        </p:nvPicPr>
        <p:blipFill>
          <a:blip r:embed="rId2"/>
          <a:stretch>
            <a:fillRect/>
          </a:stretch>
        </p:blipFill>
        <p:spPr>
          <a:xfrm>
            <a:off x="0" y="-1"/>
            <a:ext cx="6096000" cy="2397949"/>
          </a:xfrm>
          <a:prstGeom prst="rect">
            <a:avLst/>
          </a:prstGeom>
        </p:spPr>
      </p:pic>
      <p:pic>
        <p:nvPicPr>
          <p:cNvPr id="4" name="Рисунок 3">
            <a:extLst>
              <a:ext uri="{FF2B5EF4-FFF2-40B4-BE49-F238E27FC236}">
                <a16:creationId xmlns:a16="http://schemas.microsoft.com/office/drawing/2014/main" id="{2AB2FB1F-9E84-45FD-8932-7A8D52B2EF25}"/>
              </a:ext>
            </a:extLst>
          </p:cNvPr>
          <p:cNvPicPr>
            <a:picLocks noChangeAspect="1"/>
          </p:cNvPicPr>
          <p:nvPr/>
        </p:nvPicPr>
        <p:blipFill>
          <a:blip r:embed="rId2"/>
          <a:stretch>
            <a:fillRect/>
          </a:stretch>
        </p:blipFill>
        <p:spPr>
          <a:xfrm>
            <a:off x="6096000" y="4460051"/>
            <a:ext cx="6096000" cy="2397949"/>
          </a:xfrm>
          <a:prstGeom prst="rect">
            <a:avLst/>
          </a:prstGeom>
        </p:spPr>
      </p:pic>
      <p:pic>
        <p:nvPicPr>
          <p:cNvPr id="5" name="Рисунок 4">
            <a:extLst>
              <a:ext uri="{FF2B5EF4-FFF2-40B4-BE49-F238E27FC236}">
                <a16:creationId xmlns:a16="http://schemas.microsoft.com/office/drawing/2014/main" id="{87C9DCC0-3259-4FF3-AB5C-AC56794064C6}"/>
              </a:ext>
            </a:extLst>
          </p:cNvPr>
          <p:cNvPicPr>
            <a:picLocks noChangeAspect="1"/>
          </p:cNvPicPr>
          <p:nvPr/>
        </p:nvPicPr>
        <p:blipFill>
          <a:blip r:embed="rId3"/>
          <a:stretch>
            <a:fillRect/>
          </a:stretch>
        </p:blipFill>
        <p:spPr>
          <a:xfrm>
            <a:off x="6095998" y="1"/>
            <a:ext cx="6096001" cy="2397948"/>
          </a:xfrm>
          <a:prstGeom prst="rect">
            <a:avLst/>
          </a:prstGeom>
        </p:spPr>
      </p:pic>
      <p:pic>
        <p:nvPicPr>
          <p:cNvPr id="6" name="Рисунок 5">
            <a:extLst>
              <a:ext uri="{FF2B5EF4-FFF2-40B4-BE49-F238E27FC236}">
                <a16:creationId xmlns:a16="http://schemas.microsoft.com/office/drawing/2014/main" id="{157D7BF3-6F84-4392-8570-923CC3D2ECCF}"/>
              </a:ext>
            </a:extLst>
          </p:cNvPr>
          <p:cNvPicPr>
            <a:picLocks noChangeAspect="1"/>
          </p:cNvPicPr>
          <p:nvPr/>
        </p:nvPicPr>
        <p:blipFill>
          <a:blip r:embed="rId3"/>
          <a:stretch>
            <a:fillRect/>
          </a:stretch>
        </p:blipFill>
        <p:spPr>
          <a:xfrm>
            <a:off x="-3" y="4460050"/>
            <a:ext cx="6096001" cy="2397948"/>
          </a:xfrm>
          <a:prstGeom prst="rect">
            <a:avLst/>
          </a:prstGeom>
        </p:spPr>
      </p:pic>
    </p:spTree>
    <p:extLst>
      <p:ext uri="{BB962C8B-B14F-4D97-AF65-F5344CB8AC3E}">
        <p14:creationId xmlns:p14="http://schemas.microsoft.com/office/powerpoint/2010/main" val="32198548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20892D12-28FA-4CD2-80CD-C43C41E95CFD}"/>
              </a:ext>
            </a:extLst>
          </p:cNvPr>
          <p:cNvSpPr/>
          <p:nvPr/>
        </p:nvSpPr>
        <p:spPr>
          <a:xfrm>
            <a:off x="169984" y="181708"/>
            <a:ext cx="11852031" cy="5016758"/>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Маҳсулот ва хизматлар инновацияси хавфли бизнесдир. Ҳар бир ғоя муваффақиятли маҳсулот ёки хизмат дизайнига ўзгартирилмайди ёки киритилиши мумкин эмас. Баъзида бу инновацион ғоянинг ҳеч бўлмаганда реал технологиялар билан ёки мавжуд бозор шароитида жуда қийин бўлиши билан боғлиқ. Баъзида ишлаб чиқиш қиймати асл ғояга эга бўлган бизнеснинг қўлидан келмайди. Ғоялар кўп бўлиши мумкин, аммо ресурслар чекланган. Муваффақиятли инновациялар йўлидаги тўсиқларга қарамай, деярли барча фирмалар инновацион бўлишга интилади. Бунинг сабаби шундаки, инновациялар ўз маҳсулотлари ва хизматларини лойиҳалашда инновацион ғояларни киритишни бошқарадиган ташкилотлар учун сезиларли даражада қопланиши мумкинлиги ҳақида кўп далиллар мавжуд. Муҳими, инновацияларни аниқлаш ва уларни самарали дизайнга айлантиришни бошқариш қобилияти, шунда улар рақобатбардош устунликни сақлаб қолиш ва/ёки ижтимоий тўловни яратишдир. Шундай қилиб, яхши дизайн инновацион ғояларни олади ва уларни амалий қилади. Шундай қилиб, дизайн фаолиятининг асосий мақсади бор: мижозларни қониқтирадиган маҳсулотлар, хизматлар ва жараёнларни тақдим этиш. Эсингизда бўлсин, ташкилотнинг маҳсулотлари ва хизматлари бозорлар уни қандай баҳолайди - бу унинг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оммавий юзи</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Маҳсулот дизайнерлари мижозлар кутганидан ошиб кетадиган эстетик жиҳатдан ёқимли дизайнларга эришишга ҳаракат қилишади. Улар, шунингдек, ишлаш муддати давомида яхши ишлайдиган ва ишончли маҳсулотни лойиҳалашга ҳаракат қилишади. </a:t>
            </a:r>
          </a:p>
        </p:txBody>
      </p:sp>
      <p:sp>
        <p:nvSpPr>
          <p:cNvPr id="4" name="Прямоугольник 3">
            <a:extLst>
              <a:ext uri="{FF2B5EF4-FFF2-40B4-BE49-F238E27FC236}">
                <a16:creationId xmlns:a16="http://schemas.microsoft.com/office/drawing/2014/main" id="{8B172BCC-61D5-4754-9885-BED5AC1D6E76}"/>
              </a:ext>
            </a:extLst>
          </p:cNvPr>
          <p:cNvSpPr/>
          <p:nvPr/>
        </p:nvSpPr>
        <p:spPr>
          <a:xfrm>
            <a:off x="169983" y="5102167"/>
            <a:ext cx="8551985" cy="1631216"/>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Бундан ташқари, улар маҳсулотни осон ва тез ишлаб чиқарилиши учун лойиҳалашлари керак. Худди шундай, хизмат кўрсатиш дизайнерлари мижозлар кутганидан ҳам ошиб кетадиган хизматни бирлаштиришга ҳаракат қилишади. Шу билан бирга, хизмат операция имкониятлари доирасида бўлиши ва ўртача нархда </a:t>
            </a:r>
            <a:r>
              <a:rPr lang="uz-Cyrl-UZ" sz="2000" dirty="0">
                <a:latin typeface="Times New Roman" panose="02020603050405020304" pitchFamily="18" charset="0"/>
                <a:cs typeface="Times New Roman" panose="02020603050405020304" pitchFamily="18" charset="0"/>
              </a:rPr>
              <a:t>е</a:t>
            </a:r>
            <a:r>
              <a:rPr lang="uz-Latn-UZ" sz="2000" dirty="0">
                <a:latin typeface="Times New Roman" panose="02020603050405020304" pitchFamily="18" charset="0"/>
                <a:cs typeface="Times New Roman" panose="02020603050405020304" pitchFamily="18" charset="0"/>
              </a:rPr>
              <a:t>тказиб берилиши керак. </a:t>
            </a:r>
            <a:endParaRPr lang="uz-Latn-UZ" sz="2000" dirty="0"/>
          </a:p>
        </p:txBody>
      </p:sp>
    </p:spTree>
    <p:extLst>
      <p:ext uri="{BB962C8B-B14F-4D97-AF65-F5344CB8AC3E}">
        <p14:creationId xmlns:p14="http://schemas.microsoft.com/office/powerpoint/2010/main" val="16550251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BF65ABB2-28F4-46E9-9605-8A6DF4629DE8}"/>
              </a:ext>
            </a:extLst>
          </p:cNvPr>
          <p:cNvSpPr/>
          <p:nvPr/>
        </p:nvSpPr>
        <p:spPr>
          <a:xfrm>
            <a:off x="908541" y="222739"/>
            <a:ext cx="10374923" cy="106680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Latn-UZ" sz="2400" b="1" dirty="0">
                <a:latin typeface="Times New Roman" panose="02020603050405020304" pitchFamily="18" charset="0"/>
                <a:cs typeface="Times New Roman" panose="02020603050405020304" pitchFamily="18" charset="0"/>
              </a:rPr>
              <a:t>САМАРАЛИ МАҲСУЛОТ ВА ХИЗМАТЛАР ИННОВАЦИОН ЖАРАЁНЛАРИ ҲАР ҚАНДАЙ ТАШКИЛОТГА ҚИЙМАТ ҚЎШАДИ:</a:t>
            </a:r>
            <a:endParaRPr lang="uz-Latn-UZ" sz="2400" b="1" dirty="0"/>
          </a:p>
        </p:txBody>
      </p:sp>
      <p:sp>
        <p:nvSpPr>
          <p:cNvPr id="4" name="Прямоугольник 3">
            <a:extLst>
              <a:ext uri="{FF2B5EF4-FFF2-40B4-BE49-F238E27FC236}">
                <a16:creationId xmlns:a16="http://schemas.microsoft.com/office/drawing/2014/main" id="{E65490A8-E15C-4D90-A848-6053B23F6D23}"/>
              </a:ext>
            </a:extLst>
          </p:cNvPr>
          <p:cNvSpPr/>
          <p:nvPr/>
        </p:nvSpPr>
        <p:spPr>
          <a:xfrm>
            <a:off x="310661" y="1500554"/>
            <a:ext cx="11570677" cy="832338"/>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ИННОВАЦИЯЛАРНИ БОШҚАРИШ ВА АМАЛИЁТГА ЖОРИЙ ЭТИШ, БОЗОР УЛУШИНИ ОШИРИШ ВА ЯНГИ БОЗОРЛАРНИ ОЧИШ</a:t>
            </a:r>
            <a:endParaRPr lang="uz-Latn-UZ" sz="2400" b="1" dirty="0"/>
          </a:p>
        </p:txBody>
      </p:sp>
      <p:sp>
        <p:nvSpPr>
          <p:cNvPr id="5" name="Прямоугольник 4">
            <a:extLst>
              <a:ext uri="{FF2B5EF4-FFF2-40B4-BE49-F238E27FC236}">
                <a16:creationId xmlns:a16="http://schemas.microsoft.com/office/drawing/2014/main" id="{0FEAA2C8-2141-44B8-B57E-655946C50692}"/>
              </a:ext>
            </a:extLst>
          </p:cNvPr>
          <p:cNvSpPr/>
          <p:nvPr/>
        </p:nvSpPr>
        <p:spPr>
          <a:xfrm>
            <a:off x="310661" y="2426677"/>
            <a:ext cx="11570677" cy="1535723"/>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МАҲСУЛОТ ВА ХИЗМАТЛАРНИ ФАРҚЛАШ, УЛАРНИ МИЖОЗЛАР УЧУН ЯНАДА ЖОЗИБАДОР ҚИЛИШ, ШУ БИЛАН БИРГА КОМПАНИЯ АССОРТИМЕНТИДАГИ ИЗЧИЛЛИКНИ ОШИРИШ ВА МАҲСУЛОТНИНГ МУВАФФАҚИЯТЛИ ЧИҚАРИЛИШИГА ЁРДАМ БЕРИШ.</a:t>
            </a:r>
            <a:endParaRPr lang="uz-Latn-UZ" sz="2400" b="1" dirty="0"/>
          </a:p>
        </p:txBody>
      </p:sp>
      <p:sp>
        <p:nvSpPr>
          <p:cNvPr id="6" name="Прямоугольник 5">
            <a:extLst>
              <a:ext uri="{FF2B5EF4-FFF2-40B4-BE49-F238E27FC236}">
                <a16:creationId xmlns:a16="http://schemas.microsoft.com/office/drawing/2014/main" id="{3EEC82D5-9E60-43AB-877B-836EFBF496F1}"/>
              </a:ext>
            </a:extLst>
          </p:cNvPr>
          <p:cNvSpPr/>
          <p:nvPr/>
        </p:nvSpPr>
        <p:spPr>
          <a:xfrm>
            <a:off x="310661" y="4056185"/>
            <a:ext cx="11570676" cy="773723"/>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МАҲСУЛОТ ВА ХИЗМАТЛАР КОМПАНИЯ ҚАДРИЯТЛАРИНИ ЎЗИДА МУЖАССАМЛАШТИРГАН ҲОЛДА БРЕНДИНГНИ МУСТАҲКАМЛАШ</a:t>
            </a:r>
            <a:endParaRPr lang="uz-Latn-UZ" sz="2400" b="1" dirty="0"/>
          </a:p>
        </p:txBody>
      </p:sp>
      <p:sp>
        <p:nvSpPr>
          <p:cNvPr id="7" name="Прямоугольник 6">
            <a:extLst>
              <a:ext uri="{FF2B5EF4-FFF2-40B4-BE49-F238E27FC236}">
                <a16:creationId xmlns:a16="http://schemas.microsoft.com/office/drawing/2014/main" id="{2467F402-91AB-41BB-84FB-0326F5269CE0}"/>
              </a:ext>
            </a:extLst>
          </p:cNvPr>
          <p:cNvSpPr/>
          <p:nvPr/>
        </p:nvSpPr>
        <p:spPr>
          <a:xfrm>
            <a:off x="310662" y="4923693"/>
            <a:ext cx="9677400" cy="1570891"/>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РЕСУРСЛАРДАН САМАРАЛИРОҚ ФОЙДАЛАНИШ, ЛОЙИҲА МУВАФФАҚИЯЦИЗЛИК ДАРАЖАСИНИ ПАСАЙТИРИШ ВА БОЗОРГА ТЕЗРОҚ ЧИҚИШ ОРҚАЛИ ИННОВАЦИЯЛАР БИЛАН БОҒЛИҚ УМУМИЙ ХАРАЖАТЛАРНИ КАМАЙТИРИШ</a:t>
            </a:r>
            <a:endParaRPr lang="uz-Latn-UZ" sz="2400" b="1" dirty="0"/>
          </a:p>
        </p:txBody>
      </p:sp>
    </p:spTree>
    <p:extLst>
      <p:ext uri="{BB962C8B-B14F-4D97-AF65-F5344CB8AC3E}">
        <p14:creationId xmlns:p14="http://schemas.microsoft.com/office/powerpoint/2010/main" val="37407827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3F3CC8A-F63E-4998-82DE-30CC39FA2254}"/>
              </a:ext>
            </a:extLst>
          </p:cNvPr>
          <p:cNvSpPr/>
          <p:nvPr/>
        </p:nvSpPr>
        <p:spPr>
          <a:xfrm>
            <a:off x="4518132" y="114273"/>
            <a:ext cx="3155736" cy="461665"/>
          </a:xfrm>
          <a:prstGeom prst="rect">
            <a:avLst/>
          </a:prstGeom>
        </p:spPr>
        <p:txBody>
          <a:bodyPr wrap="none">
            <a:spAutoFit/>
          </a:bodyPr>
          <a:lstStyle/>
          <a:p>
            <a:r>
              <a:rPr lang="uz-Latn-UZ" sz="2400" b="1" dirty="0">
                <a:latin typeface="Times New Roman" panose="02020603050405020304" pitchFamily="18" charset="0"/>
                <a:cs typeface="Times New Roman" panose="02020603050405020304" pitchFamily="18" charset="0"/>
              </a:rPr>
              <a:t>ДИЗАЙН ЖАРАЁНИ</a:t>
            </a:r>
          </a:p>
        </p:txBody>
      </p:sp>
      <p:sp>
        <p:nvSpPr>
          <p:cNvPr id="3" name="Прямоугольник 2">
            <a:extLst>
              <a:ext uri="{FF2B5EF4-FFF2-40B4-BE49-F238E27FC236}">
                <a16:creationId xmlns:a16="http://schemas.microsoft.com/office/drawing/2014/main" id="{4CF55BAF-51EF-403C-BAD3-13D3DAA7D360}"/>
              </a:ext>
            </a:extLst>
          </p:cNvPr>
          <p:cNvSpPr/>
          <p:nvPr/>
        </p:nvSpPr>
        <p:spPr>
          <a:xfrm>
            <a:off x="211015" y="575938"/>
            <a:ext cx="11769970" cy="4401205"/>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Энг асосий даражада, инновацион фаолият бу бошқа операцион жараёнлар учун умумий бўлган бир хил дизайн масалаларини ўз ичига олган жараёндир. Ташкилотлар инновациялар ва дизайнни бошқаришнинг ўзига хос усулларига эга бўлишига қарамасдан, дизайн жараёнининг ўзи барча соҳаларда жуда ўхшашдир. Умуман олганда, дизайн жараёни қанчалик яхши бошқарилса, хизмат ва маҳсулот таклифи шунчалик яхши бўлади. </a:t>
            </a:r>
            <a:r>
              <a:rPr lang="uz-Cyrl-UZ" sz="2000" dirty="0">
                <a:latin typeface="Times New Roman" panose="02020603050405020304" pitchFamily="18" charset="0"/>
                <a:cs typeface="Times New Roman" panose="02020603050405020304" pitchFamily="18" charset="0"/>
              </a:rPr>
              <a:t>Расмда </a:t>
            </a:r>
            <a:r>
              <a:rPr lang="uz-Latn-UZ" sz="2000" dirty="0">
                <a:latin typeface="Times New Roman" panose="02020603050405020304" pitchFamily="18" charset="0"/>
                <a:cs typeface="Times New Roman" panose="02020603050405020304" pitchFamily="18" charset="0"/>
              </a:rPr>
              <a:t>дизайн фаолияти кириш-конвертация-чиқиш диаграммаси сифатида тасвирланган. Ўзгартирилган манбалар асосан бозор прогнозлари, бозор имтиёзлари, техник маълумотлар ва потенциал дизайн ғоялари кўринишидаги маълумотлардан иборат бўлади. Айнан шу ғоялар ва маълумотлар дизайн жараёнида якуний дизайнга айланади. Ресурс маълумотларини ўзгартириш жараёни дизайн муаммоларини ҳал қилиш учун зарур бўлган махсус билимга эга бўлган мутахассис техник ходимлар билан биргаликда жараённи бошқарадиган операциялар ва дизайн менежерларини ўз ичига олади. Шунингдек, у ўз тажрибасини тақдим этиш учун жалб қилинган этказиб берувчилар, бошқа ҳамкорлар ва ҳатто айниқса манфаатдор мижозлар гуруҳларини (баъзан </a:t>
            </a:r>
            <a:r>
              <a:rPr lang="uz-Cyrl-UZ" sz="2000" dirty="0">
                <a:latin typeface="Times New Roman" panose="02020603050405020304" pitchFamily="18" charset="0"/>
                <a:cs typeface="Times New Roman" panose="02020603050405020304" pitchFamily="18" charset="0"/>
              </a:rPr>
              <a:t>“Е</a:t>
            </a:r>
            <a:r>
              <a:rPr lang="uz-Latn-UZ" sz="2000" dirty="0">
                <a:latin typeface="Times New Roman" panose="02020603050405020304" pitchFamily="18" charset="0"/>
                <a:cs typeface="Times New Roman" panose="02020603050405020304" pitchFamily="18" charset="0"/>
              </a:rPr>
              <a:t>такчи фойдаланувчилар</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деб аталади) ўз ичига олиши мумкин. Трансформация ресурслари компютер ёрдамида лойиҳалаш (CAD) ускуналари ва дастурларини ҳам ўз ичига олиши мумкин.</a:t>
            </a:r>
          </a:p>
        </p:txBody>
      </p:sp>
      <p:pic>
        <p:nvPicPr>
          <p:cNvPr id="4" name="Рисунок 3">
            <a:extLst>
              <a:ext uri="{FF2B5EF4-FFF2-40B4-BE49-F238E27FC236}">
                <a16:creationId xmlns:a16="http://schemas.microsoft.com/office/drawing/2014/main" id="{F8AD8614-BC9E-4229-889B-E496382A7181}"/>
              </a:ext>
            </a:extLst>
          </p:cNvPr>
          <p:cNvPicPr>
            <a:picLocks noChangeAspect="1"/>
          </p:cNvPicPr>
          <p:nvPr/>
        </p:nvPicPr>
        <p:blipFill>
          <a:blip r:embed="rId2"/>
          <a:stretch>
            <a:fillRect/>
          </a:stretch>
        </p:blipFill>
        <p:spPr>
          <a:xfrm>
            <a:off x="0" y="4947656"/>
            <a:ext cx="6096000" cy="1910344"/>
          </a:xfrm>
          <a:prstGeom prst="rect">
            <a:avLst/>
          </a:prstGeom>
        </p:spPr>
      </p:pic>
      <p:pic>
        <p:nvPicPr>
          <p:cNvPr id="5" name="Рисунок 4">
            <a:extLst>
              <a:ext uri="{FF2B5EF4-FFF2-40B4-BE49-F238E27FC236}">
                <a16:creationId xmlns:a16="http://schemas.microsoft.com/office/drawing/2014/main" id="{3A65F3EB-7A4D-4239-B7E6-EEDB8F2CE788}"/>
              </a:ext>
            </a:extLst>
          </p:cNvPr>
          <p:cNvPicPr>
            <a:picLocks noChangeAspect="1"/>
          </p:cNvPicPr>
          <p:nvPr/>
        </p:nvPicPr>
        <p:blipFill>
          <a:blip r:embed="rId2"/>
          <a:stretch>
            <a:fillRect/>
          </a:stretch>
        </p:blipFill>
        <p:spPr>
          <a:xfrm>
            <a:off x="6096000" y="4947656"/>
            <a:ext cx="6096000" cy="1910344"/>
          </a:xfrm>
          <a:prstGeom prst="rect">
            <a:avLst/>
          </a:prstGeom>
        </p:spPr>
      </p:pic>
    </p:spTree>
    <p:extLst>
      <p:ext uri="{BB962C8B-B14F-4D97-AF65-F5344CB8AC3E}">
        <p14:creationId xmlns:p14="http://schemas.microsoft.com/office/powerpoint/2010/main" val="37822368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217A69D-8289-4D9D-B22F-810E480C367F}"/>
              </a:ext>
            </a:extLst>
          </p:cNvPr>
          <p:cNvSpPr/>
          <p:nvPr/>
        </p:nvSpPr>
        <p:spPr>
          <a:xfrm>
            <a:off x="234461" y="128174"/>
            <a:ext cx="11723077" cy="830997"/>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МАҲСУЛОТ ВА ХИЗМАТЛАРНИНГ ИННОВАЦИОН ЖАРАЁНИ УЧУН ИШЛАШ </a:t>
            </a:r>
            <a:r>
              <a:rPr lang="uz-Latn-UZ" sz="2400" b="1" dirty="0" smtClean="0">
                <a:latin typeface="Times New Roman" panose="02020603050405020304" pitchFamily="18" charset="0"/>
                <a:cs typeface="Times New Roman" panose="02020603050405020304" pitchFamily="18" charset="0"/>
              </a:rPr>
              <a:t>МАҚСАДЛАРИ</a:t>
            </a:r>
            <a:r>
              <a:rPr lang="en-US" sz="2400" b="1" dirty="0" smtClean="0">
                <a:latin typeface="Times New Roman" panose="02020603050405020304" pitchFamily="18" charset="0"/>
                <a:cs typeface="Times New Roman" panose="02020603050405020304" pitchFamily="18" charset="0"/>
              </a:rPr>
              <a:t> [2]</a:t>
            </a:r>
            <a:endParaRPr lang="uz-Latn-UZ" sz="2400" b="1"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0416AC45-673B-46EE-8D58-9842AFE0404A}"/>
              </a:ext>
            </a:extLst>
          </p:cNvPr>
          <p:cNvSpPr/>
          <p:nvPr/>
        </p:nvSpPr>
        <p:spPr>
          <a:xfrm>
            <a:off x="234461" y="959171"/>
            <a:ext cx="11723077" cy="1938992"/>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Дизайн жараёнининг самарадорлигини, биз ундан келиб чиқадиган маҳсулот ва хизматларни кўриб чиқаётганимиз каби, сифат, тезлик, ишончлилик, мослашувчанлик ва харажат нуқтаи назаридан баҳолаш мумкин. Маҳсулот ва хизматлар дизайни барқарорликка шундай таъсир кўрсатади, шунинг учун биз уни оддий операцион даражадаги мақсадлар қаторига қўшамиз. Ушбу самарадорлик мақсадлари инновациялар учун ҳам, улар бозорга киритилгандан сўнг таклифларни доимий равишда етказиб бериш учун қанчалик долзарб аҳамиятга эга.</a:t>
            </a:r>
          </a:p>
        </p:txBody>
      </p:sp>
      <p:pic>
        <p:nvPicPr>
          <p:cNvPr id="5" name="Рисунок 4">
            <a:extLst>
              <a:ext uri="{FF2B5EF4-FFF2-40B4-BE49-F238E27FC236}">
                <a16:creationId xmlns:a16="http://schemas.microsoft.com/office/drawing/2014/main" id="{943CEC19-7BD6-44B2-9B7F-4EC704B987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985356"/>
            <a:ext cx="10714892" cy="3872643"/>
          </a:xfrm>
          <a:prstGeom prst="rect">
            <a:avLst/>
          </a:prstGeom>
        </p:spPr>
      </p:pic>
      <p:sp>
        <p:nvSpPr>
          <p:cNvPr id="6" name="Прямоугольник 5">
            <a:extLst>
              <a:ext uri="{FF2B5EF4-FFF2-40B4-BE49-F238E27FC236}">
                <a16:creationId xmlns:a16="http://schemas.microsoft.com/office/drawing/2014/main" id="{424DBB43-517A-4E4D-8FDE-5771062727A9}"/>
              </a:ext>
            </a:extLst>
          </p:cNvPr>
          <p:cNvSpPr/>
          <p:nvPr/>
        </p:nvSpPr>
        <p:spPr>
          <a:xfrm>
            <a:off x="3282461" y="2898163"/>
            <a:ext cx="7713785" cy="707886"/>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Маҳсулот ва хизматларни лойиҳалашнинг инновацион фаолияти жараён сифатида</a:t>
            </a:r>
          </a:p>
        </p:txBody>
      </p:sp>
    </p:spTree>
    <p:extLst>
      <p:ext uri="{BB962C8B-B14F-4D97-AF65-F5344CB8AC3E}">
        <p14:creationId xmlns:p14="http://schemas.microsoft.com/office/powerpoint/2010/main" val="2498615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EE13E1F-3CC0-47D9-B84C-569A40464344}"/>
              </a:ext>
            </a:extLst>
          </p:cNvPr>
          <p:cNvSpPr/>
          <p:nvPr/>
        </p:nvSpPr>
        <p:spPr>
          <a:xfrm>
            <a:off x="1207481" y="179414"/>
            <a:ext cx="9777035" cy="461665"/>
          </a:xfrm>
          <a:prstGeom prst="rect">
            <a:avLst/>
          </a:prstGeom>
        </p:spPr>
        <p:txBody>
          <a:bodyPr wrap="none">
            <a:spAutoFit/>
          </a:bodyPr>
          <a:lstStyle/>
          <a:p>
            <a:r>
              <a:rPr lang="uz-Latn-UZ" sz="2400" b="1" dirty="0">
                <a:latin typeface="Times New Roman" panose="02020603050405020304" pitchFamily="18" charset="0"/>
                <a:cs typeface="Times New Roman" panose="02020603050405020304" pitchFamily="18" charset="0"/>
              </a:rPr>
              <a:t>ИННОВАЦИОН ЖАРАЁН УЧУН СИФАТ НИМАНИ АНГЛАТАДИ?</a:t>
            </a:r>
          </a:p>
        </p:txBody>
      </p:sp>
      <p:sp>
        <p:nvSpPr>
          <p:cNvPr id="5" name="Прямоугольник 4">
            <a:extLst>
              <a:ext uri="{FF2B5EF4-FFF2-40B4-BE49-F238E27FC236}">
                <a16:creationId xmlns:a16="http://schemas.microsoft.com/office/drawing/2014/main" id="{3BDBA213-D35D-437F-B23F-5EBF1695E377}"/>
              </a:ext>
            </a:extLst>
          </p:cNvPr>
          <p:cNvSpPr/>
          <p:nvPr/>
        </p:nvSpPr>
        <p:spPr>
          <a:xfrm>
            <a:off x="181707" y="641079"/>
            <a:ext cx="11828585" cy="4093428"/>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Дизайн сифатини аниқ белгилаш ҳар доим ҳам осон эмас, айниқса мижозлар мавжуд хизмат ва маҳсулот таклифларидан нисбатан қониқиш ҳосил қилсалар. Кўпгина дастурий таъминот компаниялари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Мен нима истаётганимни билмайман, лекин мен буни кўрганимда билиб оламан</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синдроми ҳақида гапиришади, яъни фақат мижозлар дастурий таъминотдан фойдаланганда улар нима қилишлари ёки қилмасликларини ифода этишлари мумкин. талаб қилади. Шунга қарамай, юқори ва паст сифатли дизайнларни бозор талабларига жавоб бера олиш қобилиятига қараб баҳолаб, уларни фарқлаш мумкин (гарчи буни орқага қараб қилиш осонроқ бўлса ҳам). Бунда дизайннинг спецификация сифати ва мувофиқлик сифати ўртасидаги фарқ муҳим аҳамиятга эга. Ҳеч бир бизнес ўз дизайнидаги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хатоларга</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бефарқ бўлмаган дизайн жараёнини хоҳламайди, аммо баъзилари бошқаларга қараганда кўпроқ бардошлидир. Масалан, фармацевтика ривожланишида зарар эҳтимоли айниқса юқори, чунки дорилар бизнинг соғлиғимизга бевосита таъсир қилади. Шунинг учун расмийлар бундай узоқ ва пухта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лойиҳалаш</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жараёнини талаб қилмоқдалар (одатда ушбу соҳада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ривожланиш</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деб аталади). Дори-дармонни бозордан олиб ташлаш одатий ҳол бўлса-да, у вақти-вақти билан содир бўлади. </a:t>
            </a:r>
          </a:p>
        </p:txBody>
      </p:sp>
      <p:sp>
        <p:nvSpPr>
          <p:cNvPr id="6" name="Прямоугольник 5">
            <a:extLst>
              <a:ext uri="{FF2B5EF4-FFF2-40B4-BE49-F238E27FC236}">
                <a16:creationId xmlns:a16="http://schemas.microsoft.com/office/drawing/2014/main" id="{D277F6B3-96F1-428B-A98B-CEA91B3C9078}"/>
              </a:ext>
            </a:extLst>
          </p:cNvPr>
          <p:cNvSpPr/>
          <p:nvPr/>
        </p:nvSpPr>
        <p:spPr>
          <a:xfrm>
            <a:off x="181707" y="4734507"/>
            <a:ext cx="8280171" cy="1938992"/>
          </a:xfrm>
          <a:prstGeom prst="rect">
            <a:avLst/>
          </a:prstGeom>
        </p:spPr>
        <p:txBody>
          <a:bodyPr wrap="square">
            <a:spAutoFit/>
          </a:bodyPr>
          <a:lstStyle/>
          <a:p>
            <a:pPr indent="446088" algn="just"/>
            <a:r>
              <a:rPr lang="uz-Latn-UZ" sz="2000" dirty="0">
                <a:latin typeface="Times New Roman" panose="02020603050405020304" pitchFamily="18" charset="0"/>
                <a:cs typeface="Times New Roman" panose="02020603050405020304" pitchFamily="18" charset="0"/>
              </a:rPr>
              <a:t>Масалан, автомобил саноатида нисбатан тез-тез учрайдиган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маҳсулотни чақириб олиш</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тез-тез учрайди. Уларнинг аксарияти дизайн билан боғлиқ ва дизайн жараёнида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мувофиқлик</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носозликлари натижасидир. Дизайннинг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спецификацияси</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сифати бошқача. Бу фунционаллик, тажриба, эстетика ёки маҳсулот ёки хизмат биринчи навбатда рақобатлашадиган нарса даражасини англатади.</a:t>
            </a:r>
            <a:endParaRPr lang="uz-Latn-UZ" sz="2000" dirty="0"/>
          </a:p>
        </p:txBody>
      </p:sp>
    </p:spTree>
    <p:extLst>
      <p:ext uri="{BB962C8B-B14F-4D97-AF65-F5344CB8AC3E}">
        <p14:creationId xmlns:p14="http://schemas.microsoft.com/office/powerpoint/2010/main" val="18897958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103452A-0FCE-4A15-B677-C7B85B5F1385}"/>
              </a:ext>
            </a:extLst>
          </p:cNvPr>
          <p:cNvSpPr/>
          <p:nvPr/>
        </p:nvSpPr>
        <p:spPr>
          <a:xfrm>
            <a:off x="1134642" y="172888"/>
            <a:ext cx="9922716" cy="461665"/>
          </a:xfrm>
          <a:prstGeom prst="rect">
            <a:avLst/>
          </a:prstGeom>
        </p:spPr>
        <p:txBody>
          <a:bodyPr wrap="none">
            <a:spAutoFit/>
          </a:bodyPr>
          <a:lstStyle/>
          <a:p>
            <a:r>
              <a:rPr lang="uz-Latn-UZ" sz="2400" b="1" dirty="0">
                <a:latin typeface="Times New Roman" panose="02020603050405020304" pitchFamily="18" charset="0"/>
                <a:cs typeface="Times New Roman" panose="02020603050405020304" pitchFamily="18" charset="0"/>
              </a:rPr>
              <a:t>ТЕЗЛИК ИННОВАЦИОН ЖАРАЁН УЧУН НИМАНИ АНГЛАТАДИ?</a:t>
            </a:r>
          </a:p>
        </p:txBody>
      </p:sp>
      <p:sp>
        <p:nvSpPr>
          <p:cNvPr id="5" name="Прямоугольник 4">
            <a:extLst>
              <a:ext uri="{FF2B5EF4-FFF2-40B4-BE49-F238E27FC236}">
                <a16:creationId xmlns:a16="http://schemas.microsoft.com/office/drawing/2014/main" id="{56F9037E-EE77-46EE-A639-1ECD3C38DCBA}"/>
              </a:ext>
            </a:extLst>
          </p:cNvPr>
          <p:cNvSpPr/>
          <p:nvPr/>
        </p:nvSpPr>
        <p:spPr>
          <a:xfrm>
            <a:off x="199292" y="634553"/>
            <a:ext cx="11793416" cy="1754326"/>
          </a:xfrm>
          <a:prstGeom prst="rect">
            <a:avLst/>
          </a:prstGeom>
        </p:spPr>
        <p:txBody>
          <a:bodyPr wrap="square">
            <a:spAutoFit/>
          </a:bodyPr>
          <a:lstStyle/>
          <a:p>
            <a:pPr indent="539750" algn="just"/>
            <a:r>
              <a:rPr lang="uz-Latn-UZ" dirty="0">
                <a:latin typeface="Times New Roman" panose="02020603050405020304" pitchFamily="18" charset="0"/>
                <a:cs typeface="Times New Roman" panose="02020603050405020304" pitchFamily="18" charset="0"/>
              </a:rPr>
              <a:t>Дизайн тезлиги баъзи соҳалар учун бошқалардан кўра кўпроқ аҳамиятга эга. Масалан, қурилиш ва аерокосмик соҳада дизайн инновацияси кийим ёки микроелектроникага қараганда анча секинроқ суръатда содир бўлади. Бироқ, маҳсулот ёки хизматларнинг тезкор инновацияси ёки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вақтга асосланган рақобат</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кўпайиб бораётган тармоқлар учун одатий ҳолга айланди. Баъзида бу тез ўзгарувчан истеъмолчи модасининг натижасидир. Баъзида тез ўзгарувчан технология базаси уни мажбур қилади. Шунга қарамай, мотивация қандай бўлишидан қатъи назар, тезкор дизайн бир қатор афзалликларга олиб келади</a:t>
            </a:r>
            <a:r>
              <a:rPr lang="uz-Cyrl-UZ" dirty="0">
                <a:latin typeface="Times New Roman" panose="02020603050405020304" pitchFamily="18" charset="0"/>
                <a:cs typeface="Times New Roman" panose="02020603050405020304" pitchFamily="18" charset="0"/>
              </a:rPr>
              <a:t>:</a:t>
            </a:r>
            <a:endParaRPr lang="uz-Latn-UZ"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0E7A9F56-0DCC-49AE-885D-67776CAE2085}"/>
              </a:ext>
            </a:extLst>
          </p:cNvPr>
          <p:cNvSpPr/>
          <p:nvPr/>
        </p:nvSpPr>
        <p:spPr>
          <a:xfrm>
            <a:off x="199292" y="2390908"/>
            <a:ext cx="11793416" cy="1038092"/>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b="1" dirty="0">
                <a:latin typeface="Times New Roman" panose="02020603050405020304" pitchFamily="18" charset="0"/>
                <a:cs typeface="Times New Roman" panose="02020603050405020304" pitchFamily="18" charset="0"/>
              </a:rPr>
              <a:t>БОЗОРНИ ЭРТА ИШГА ТУШИРИШ - </a:t>
            </a:r>
            <a:r>
              <a:rPr lang="ru-RU" dirty="0">
                <a:latin typeface="Times New Roman" panose="02020603050405020304" pitchFamily="18" charset="0"/>
                <a:cs typeface="Times New Roman" panose="02020603050405020304" pitchFamily="18" charset="0"/>
              </a:rPr>
              <a:t>ТЕЗКОР ИННОВАЦИЯЛАР ҚИЛИШ ҚОБИЛИЯТИ ХИЗМАТЛАР ВА МАҲСУЛОТЛАРНИ БОЗОРГА ЭРТАРОҚ ЖОРИЙ ҚИЛИШ ВА ШУ БИЛАН УЗОҚРОҚ ВАҚТ ДАВОМИДА ДАРОМАД ОЛИШ ВА НАРХЛАРНИ ОШИРИШНИ АНГЛАТАДИ.</a:t>
            </a:r>
            <a:endParaRPr lang="uz-Latn-UZ"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892DF120-27E7-4561-88C4-E77BD1B7244D}"/>
              </a:ext>
            </a:extLst>
          </p:cNvPr>
          <p:cNvSpPr/>
          <p:nvPr/>
        </p:nvSpPr>
        <p:spPr>
          <a:xfrm>
            <a:off x="199292" y="3577156"/>
            <a:ext cx="11793416" cy="1527229"/>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b="1" dirty="0">
                <a:latin typeface="Times New Roman" panose="02020603050405020304" pitchFamily="18" charset="0"/>
                <a:cs typeface="Times New Roman" panose="02020603050405020304" pitchFamily="18" charset="0"/>
              </a:rPr>
              <a:t>ДИЗАЙННИ КЕЧ БОШЛАШ - </a:t>
            </a:r>
            <a:r>
              <a:rPr lang="ru-RU" dirty="0">
                <a:latin typeface="Times New Roman" panose="02020603050405020304" pitchFamily="18" charset="0"/>
                <a:cs typeface="Times New Roman" panose="02020603050405020304" pitchFamily="18" charset="0"/>
              </a:rPr>
              <a:t>МУҚОБИЛ РАВИШДА, ДИЗАЙН ЖАРАЁНИНИ КЕЧРОҚ БОШЛАШ АФЗАЛЛИКЛАРГА ЭГА БЎЛИШИ МУМКИН, АЙНИҚСА МИЖОЗЛАР ТАЛАБИНИНГ ТАБИАТИ ЁКИ ТЕХНОЛОГИЯНИНГ МАВЖУДЛИГИ НОАНИҚ ВА ДИНАМИК БЎЛСА, ШУНИНГ УЧУН ТЕЗКОР ДИЗАЙН ДИЗАЙН ҚАРОРЛАРИНИ ХИЗМАТ ВА МАҲСУЛОТ ВАҚТИГА ЯҚИНРОҚ ҚАБУЛ ҚИЛИШ ИМКОНИНИ БЕРАДИ. ТАКЛИФЛАР БОЗОРГА ЧИҚАРИЛАДИ.</a:t>
            </a:r>
            <a:endParaRPr lang="uz-Latn-UZ" dirty="0">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8806D081-A391-4EB4-BB00-5ACE825238CB}"/>
              </a:ext>
            </a:extLst>
          </p:cNvPr>
          <p:cNvSpPr/>
          <p:nvPr/>
        </p:nvSpPr>
        <p:spPr>
          <a:xfrm>
            <a:off x="199292" y="5252541"/>
            <a:ext cx="9202616" cy="737948"/>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b="1" dirty="0">
                <a:latin typeface="Times New Roman" panose="02020603050405020304" pitchFamily="18" charset="0"/>
                <a:cs typeface="Times New Roman" panose="02020603050405020304" pitchFamily="18" charset="0"/>
              </a:rPr>
              <a:t>БОЗОРНИ ТЕЗ-ТЕЗ РАҒБАТЛАНТИРИШ - </a:t>
            </a:r>
            <a:r>
              <a:rPr lang="ru-RU" dirty="0">
                <a:latin typeface="Times New Roman" panose="02020603050405020304" pitchFamily="18" charset="0"/>
                <a:cs typeface="Times New Roman" panose="02020603050405020304" pitchFamily="18" charset="0"/>
              </a:rPr>
              <a:t>ТЕЗКОР ИННОВАЦИЯЛАР БОЗОРГА ТЕЗ-ТЕЗ ЯНГИ ЁКИ ЯНГИЛАНГАН ТАКЛИФЛАРНИ КИРИТИШ ИМКОНИНИ БЕРАДИ.</a:t>
            </a:r>
            <a:endParaRPr lang="uz-Latn-UZ"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7167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A448B089-D132-4574-B765-F8CB34794D50}"/>
              </a:ext>
            </a:extLst>
          </p:cNvPr>
          <p:cNvPicPr>
            <a:picLocks noChangeAspect="1"/>
          </p:cNvPicPr>
          <p:nvPr/>
        </p:nvPicPr>
        <p:blipFill rotWithShape="1">
          <a:blip r:embed="rId2">
            <a:extLst>
              <a:ext uri="{28A0092B-C50C-407E-A947-70E740481C1C}">
                <a14:useLocalDpi xmlns:a14="http://schemas.microsoft.com/office/drawing/2010/main" val="0"/>
              </a:ext>
            </a:extLst>
          </a:blip>
          <a:srcRect l="2437" t="4538" r="2325" b="1829"/>
          <a:stretch/>
        </p:blipFill>
        <p:spPr>
          <a:xfrm>
            <a:off x="785446" y="0"/>
            <a:ext cx="9284529" cy="5162309"/>
          </a:xfrm>
          <a:prstGeom prst="rect">
            <a:avLst/>
          </a:prstGeom>
        </p:spPr>
      </p:pic>
      <p:sp>
        <p:nvSpPr>
          <p:cNvPr id="6" name="Прямоугольник 5">
            <a:extLst>
              <a:ext uri="{FF2B5EF4-FFF2-40B4-BE49-F238E27FC236}">
                <a16:creationId xmlns:a16="http://schemas.microsoft.com/office/drawing/2014/main" id="{DF9621A4-6756-4917-9047-F292F57FF31A}"/>
              </a:ext>
            </a:extLst>
          </p:cNvPr>
          <p:cNvSpPr/>
          <p:nvPr/>
        </p:nvSpPr>
        <p:spPr>
          <a:xfrm>
            <a:off x="94230" y="5380672"/>
            <a:ext cx="9466459" cy="1477328"/>
          </a:xfrm>
          <a:prstGeom prst="rect">
            <a:avLst/>
          </a:prstGeom>
        </p:spPr>
        <p:txBody>
          <a:bodyPr wrap="square">
            <a:spAutoFit/>
          </a:bodyPr>
          <a:lstStyle/>
          <a:p>
            <a:pPr indent="539750" algn="just"/>
            <a:r>
              <a:rPr lang="uz-Latn-UZ" dirty="0">
                <a:latin typeface="Times New Roman" panose="02020603050405020304" pitchFamily="18" charset="0"/>
                <a:cs typeface="Times New Roman" panose="02020603050405020304" pitchFamily="18" charset="0"/>
              </a:rPr>
              <a:t>Янги инновациялар бозорига ўз вақтида кечикиш нафақат даромадларни камайтиради ва кечиктиради, балки ривожланиш харажатларини ҳам оширади. Ушбу иккала таъсирнинг комбинацияси, одатда, ишга тушириш кечикишидан кўра молиявий зарар кўриш нуқтасини кечиктиради</a:t>
            </a:r>
            <a:r>
              <a:rPr lang="uz-Cyrl-UZ" dirty="0" smtClean="0">
                <a:latin typeface="Times New Roman" panose="02020603050405020304" pitchFamily="18" charset="0"/>
                <a:cs typeface="Times New Roman" panose="02020603050405020304" pitchFamily="18" charset="0"/>
              </a:rPr>
              <a:t>.</a:t>
            </a:r>
            <a:r>
              <a:rPr lang="uz-Cyrl-UZ" dirty="0">
                <a:solidFill>
                  <a:srgbClr val="0070C0"/>
                </a:solidFill>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Манба:</a:t>
            </a:r>
            <a:r>
              <a:rPr lang="uz-Latn-UZ" dirty="0">
                <a:latin typeface="Times New Roman" panose="02020603050405020304" pitchFamily="18" charset="0"/>
                <a:cs typeface="Times New Roman" panose="02020603050405020304" pitchFamily="18" charset="0"/>
              </a:rPr>
              <a:t> Slack, Nigel, and Alistair Brandon-Jones. Operations Management 9th Edition PDF EBook, Pearson Education, Limited, 2019. ProQuest Ebook </a:t>
            </a:r>
            <a:r>
              <a:rPr lang="uz-Latn-UZ" dirty="0" smtClean="0">
                <a:latin typeface="Times New Roman" panose="02020603050405020304" pitchFamily="18" charset="0"/>
                <a:cs typeface="Times New Roman" panose="02020603050405020304" pitchFamily="18" charset="0"/>
              </a:rPr>
              <a:t>Central</a:t>
            </a:r>
            <a:endParaRPr lang="ru-RU" dirty="0"/>
          </a:p>
        </p:txBody>
      </p:sp>
    </p:spTree>
    <p:extLst>
      <p:ext uri="{BB962C8B-B14F-4D97-AF65-F5344CB8AC3E}">
        <p14:creationId xmlns:p14="http://schemas.microsoft.com/office/powerpoint/2010/main" val="6057597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9F234EB-39A4-420B-B61D-B8D806B08F41}"/>
              </a:ext>
            </a:extLst>
          </p:cNvPr>
          <p:cNvSpPr/>
          <p:nvPr/>
        </p:nvSpPr>
        <p:spPr>
          <a:xfrm>
            <a:off x="0" y="2397948"/>
            <a:ext cx="12192000" cy="2062103"/>
          </a:xfrm>
          <a:prstGeom prst="rect">
            <a:avLst/>
          </a:prstGeom>
        </p:spPr>
        <p:txBody>
          <a:bodyPr wrap="square">
            <a:spAutoFit/>
          </a:bodyPr>
          <a:lstStyle/>
          <a:p>
            <a:pPr algn="ctr"/>
            <a:r>
              <a:rPr lang="uz-Latn-UZ" sz="3200" b="1" dirty="0">
                <a:solidFill>
                  <a:schemeClr val="accent1">
                    <a:lumMod val="50000"/>
                  </a:schemeClr>
                </a:solidFill>
                <a:latin typeface="Times New Roman" panose="02020603050405020304" pitchFamily="18" charset="0"/>
                <a:cs typeface="Times New Roman" panose="02020603050405020304" pitchFamily="18" charset="0"/>
              </a:rPr>
              <a:t>МАҲСУЛОТ ВА ХИЗМАТЛАР ИННОВАЦИЯСИ ҚАНДАЙ БОСҚИЧЛАРДАН ИБОРАТ?</a:t>
            </a:r>
            <a:endParaRPr lang="en-US" sz="3200" b="1" dirty="0">
              <a:solidFill>
                <a:schemeClr val="accent1">
                  <a:lumMod val="50000"/>
                </a:schemeClr>
              </a:solidFill>
              <a:latin typeface="Times New Roman" panose="02020603050405020304" pitchFamily="18" charset="0"/>
              <a:cs typeface="Times New Roman" panose="02020603050405020304" pitchFamily="18" charset="0"/>
            </a:endParaRPr>
          </a:p>
          <a:p>
            <a:pPr algn="ctr"/>
            <a:r>
              <a:rPr lang="en-US" sz="3200" b="1" dirty="0">
                <a:solidFill>
                  <a:schemeClr val="accent1">
                    <a:lumMod val="50000"/>
                  </a:schemeClr>
                </a:solidFill>
                <a:latin typeface="Times New Roman" panose="02020603050405020304" pitchFamily="18" charset="0"/>
                <a:cs typeface="Times New Roman" panose="02020603050405020304" pitchFamily="18" charset="0"/>
              </a:rPr>
              <a:t>WHAT ARE THE STAGES OF PRODUCT </a:t>
            </a:r>
            <a:r>
              <a:rPr lang="uz-Latn-UZ" sz="3200" b="1" dirty="0">
                <a:solidFill>
                  <a:schemeClr val="accent1">
                    <a:lumMod val="50000"/>
                  </a:schemeClr>
                </a:solidFill>
                <a:latin typeface="Times New Roman" panose="02020603050405020304" pitchFamily="18" charset="0"/>
                <a:cs typeface="Times New Roman" panose="02020603050405020304" pitchFamily="18" charset="0"/>
              </a:rPr>
              <a:t>AND SERVICE INNOVATION?</a:t>
            </a:r>
          </a:p>
        </p:txBody>
      </p:sp>
      <p:pic>
        <p:nvPicPr>
          <p:cNvPr id="3" name="Рисунок 2">
            <a:extLst>
              <a:ext uri="{FF2B5EF4-FFF2-40B4-BE49-F238E27FC236}">
                <a16:creationId xmlns:a16="http://schemas.microsoft.com/office/drawing/2014/main" id="{2D76F57B-CBDA-4C6A-B2A8-2516256E64C1}"/>
              </a:ext>
            </a:extLst>
          </p:cNvPr>
          <p:cNvPicPr>
            <a:picLocks noChangeAspect="1"/>
          </p:cNvPicPr>
          <p:nvPr/>
        </p:nvPicPr>
        <p:blipFill>
          <a:blip r:embed="rId2"/>
          <a:stretch>
            <a:fillRect/>
          </a:stretch>
        </p:blipFill>
        <p:spPr>
          <a:xfrm>
            <a:off x="0" y="1"/>
            <a:ext cx="6096000" cy="2397948"/>
          </a:xfrm>
          <a:prstGeom prst="rect">
            <a:avLst/>
          </a:prstGeom>
        </p:spPr>
      </p:pic>
      <p:pic>
        <p:nvPicPr>
          <p:cNvPr id="4" name="Рисунок 3">
            <a:extLst>
              <a:ext uri="{FF2B5EF4-FFF2-40B4-BE49-F238E27FC236}">
                <a16:creationId xmlns:a16="http://schemas.microsoft.com/office/drawing/2014/main" id="{47871987-5E74-43CD-B9FC-8D0224200E0D}"/>
              </a:ext>
            </a:extLst>
          </p:cNvPr>
          <p:cNvPicPr>
            <a:picLocks noChangeAspect="1"/>
          </p:cNvPicPr>
          <p:nvPr/>
        </p:nvPicPr>
        <p:blipFill>
          <a:blip r:embed="rId2"/>
          <a:stretch>
            <a:fillRect/>
          </a:stretch>
        </p:blipFill>
        <p:spPr>
          <a:xfrm>
            <a:off x="6096000" y="4460051"/>
            <a:ext cx="6096000" cy="2397948"/>
          </a:xfrm>
          <a:prstGeom prst="rect">
            <a:avLst/>
          </a:prstGeom>
        </p:spPr>
      </p:pic>
      <p:pic>
        <p:nvPicPr>
          <p:cNvPr id="5" name="Рисунок 4">
            <a:extLst>
              <a:ext uri="{FF2B5EF4-FFF2-40B4-BE49-F238E27FC236}">
                <a16:creationId xmlns:a16="http://schemas.microsoft.com/office/drawing/2014/main" id="{8882654B-91BF-4B67-89F2-C8FBBCF783FE}"/>
              </a:ext>
            </a:extLst>
          </p:cNvPr>
          <p:cNvPicPr>
            <a:picLocks noChangeAspect="1"/>
          </p:cNvPicPr>
          <p:nvPr/>
        </p:nvPicPr>
        <p:blipFill>
          <a:blip r:embed="rId3"/>
          <a:stretch>
            <a:fillRect/>
          </a:stretch>
        </p:blipFill>
        <p:spPr>
          <a:xfrm>
            <a:off x="6096890" y="0"/>
            <a:ext cx="6095110" cy="2397947"/>
          </a:xfrm>
          <a:prstGeom prst="rect">
            <a:avLst/>
          </a:prstGeom>
        </p:spPr>
      </p:pic>
      <p:pic>
        <p:nvPicPr>
          <p:cNvPr id="6" name="Рисунок 5">
            <a:extLst>
              <a:ext uri="{FF2B5EF4-FFF2-40B4-BE49-F238E27FC236}">
                <a16:creationId xmlns:a16="http://schemas.microsoft.com/office/drawing/2014/main" id="{3D09B58C-EE51-4B50-A54D-A3D71E5C5B65}"/>
              </a:ext>
            </a:extLst>
          </p:cNvPr>
          <p:cNvPicPr>
            <a:picLocks noChangeAspect="1"/>
          </p:cNvPicPr>
          <p:nvPr/>
        </p:nvPicPr>
        <p:blipFill>
          <a:blip r:embed="rId3"/>
          <a:stretch>
            <a:fillRect/>
          </a:stretch>
        </p:blipFill>
        <p:spPr>
          <a:xfrm>
            <a:off x="890" y="4460049"/>
            <a:ext cx="6095110" cy="2397947"/>
          </a:xfrm>
          <a:prstGeom prst="rect">
            <a:avLst/>
          </a:prstGeom>
        </p:spPr>
      </p:pic>
    </p:spTree>
    <p:extLst>
      <p:ext uri="{BB962C8B-B14F-4D97-AF65-F5344CB8AC3E}">
        <p14:creationId xmlns:p14="http://schemas.microsoft.com/office/powerpoint/2010/main" val="19093986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98E2D83-82F4-47A0-9E05-0550F983F809}"/>
              </a:ext>
            </a:extLst>
          </p:cNvPr>
          <p:cNvSpPr/>
          <p:nvPr/>
        </p:nvSpPr>
        <p:spPr>
          <a:xfrm>
            <a:off x="228600" y="0"/>
            <a:ext cx="6676292" cy="6863417"/>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Тўлиқ аниқланган дизайнлар камдан-кам ҳолларда, тўлиқ шаклланган, дизайнернинг тасаввуридан келиб чиқади. Дизайн фаолияти одатда бир неча асосий босқичлардан ўтади. У концепцияни яратиш босқичидан, скрининг босқичига, якуний дизайнга этгунга қадар баҳоланадиган ва прототипланадиган дизайнни ишлаб чиқарадиган дастлабки дизайн босқичига ўтади. Тўлиқ аниқланган хизмат ёки маҳсулот таклифини яратиш учун потенциал дизайнлар </a:t>
            </a:r>
            <a:r>
              <a:rPr lang="uz-Cyrl-UZ" sz="2000" dirty="0">
                <a:latin typeface="Times New Roman" panose="02020603050405020304" pitchFamily="18" charset="0"/>
                <a:cs typeface="Times New Roman" panose="02020603050405020304" pitchFamily="18" charset="0"/>
              </a:rPr>
              <a:t>расмда </a:t>
            </a:r>
            <a:r>
              <a:rPr lang="uz-Latn-UZ" sz="2000" dirty="0">
                <a:latin typeface="Times New Roman" panose="02020603050405020304" pitchFamily="18" charset="0"/>
                <a:cs typeface="Times New Roman" panose="02020603050405020304" pitchFamily="18" charset="0"/>
              </a:rPr>
              <a:t>кўрсатилган инновацион жараёнда кетма-кет босқичлардан ўтади. Амалда дизайнерлар кўпинча босқичларни қайта ишлаш ёки орқага қайтариш ва босқичлар кетма-кетлиги маълум даражада фарқ қилса-да, кўпчилик шунга ўхшаш саҳна моделидан фойдаланади. Инновация жараёни умумий ғоя ёки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концепция</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билан бошланади ва турли хил хизмат ва маҳсулот компонентларини ўз ичига олган таклиф учун тўлиқ аниқланган спецификацияга ўтади. Ушбу икки ҳолат ўртасида таклиф концепцияни текшириш, дастлабки лойиҳалаш (шу жумладан стандартлаштириш, умумийлик, модуллаштириш ва оммавий мослаштиришни ҳисобга олиш), баҳолаш ва такомиллаштириш, прототиплаш ва якуний дизайн каби босқичлардан ўтиши мумкин.</a:t>
            </a:r>
          </a:p>
        </p:txBody>
      </p:sp>
      <p:pic>
        <p:nvPicPr>
          <p:cNvPr id="3" name="Picture 2" descr="Máster en Logística y Dirección de Operaciones + Experto en SAP">
            <a:extLst>
              <a:ext uri="{FF2B5EF4-FFF2-40B4-BE49-F238E27FC236}">
                <a16:creationId xmlns:a16="http://schemas.microsoft.com/office/drawing/2014/main" id="{A6F580AA-F522-4BA1-8744-D58DD7DB97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3846" y="0"/>
            <a:ext cx="5158154" cy="4611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57415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AC3F8D8-8D1B-40C8-8CE6-D3F32403A923}"/>
              </a:ext>
            </a:extLst>
          </p:cNvPr>
          <p:cNvSpPr/>
          <p:nvPr/>
        </p:nvSpPr>
        <p:spPr>
          <a:xfrm>
            <a:off x="246185" y="228489"/>
            <a:ext cx="11699630" cy="1569660"/>
          </a:xfrm>
          <a:prstGeom prst="rect">
            <a:avLst/>
          </a:prstGeom>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КОНЦЕПЦИЯНИ ЯРАТИШ</a:t>
            </a:r>
          </a:p>
          <a:p>
            <a:pPr algn="ctr"/>
            <a:endParaRPr lang="uz-Cyrl-UZ" sz="1200" b="1" dirty="0">
              <a:latin typeface="Times New Roman" panose="02020603050405020304" pitchFamily="18" charset="0"/>
              <a:cs typeface="Times New Roman" panose="02020603050405020304" pitchFamily="18" charset="0"/>
            </a:endParaRPr>
          </a:p>
          <a:p>
            <a:pPr indent="539750" algn="just"/>
            <a:r>
              <a:rPr lang="uz-Cyrl-UZ" sz="2000" b="1" dirty="0">
                <a:latin typeface="Times New Roman" panose="02020603050405020304" pitchFamily="18" charset="0"/>
                <a:cs typeface="Times New Roman" panose="02020603050405020304" pitchFamily="18" charset="0"/>
              </a:rPr>
              <a:t>Концепцияни яратиш </a:t>
            </a:r>
            <a:r>
              <a:rPr lang="uz-Cyrl-UZ" sz="2000" dirty="0">
                <a:latin typeface="Times New Roman" panose="02020603050405020304" pitchFamily="18" charset="0"/>
                <a:cs typeface="Times New Roman" panose="02020603050405020304" pitchFamily="18" charset="0"/>
              </a:rPr>
              <a:t>- бу эрда инновацион ғоялар янги хизмат ёки маҳсулот концепциялари учун илҳом манбаи бўлади. Ва инновациялар ташкилот ичидан ҳам, ташқаридан ҳам турли хил манбалардан келиб чиқиши мумкин.</a:t>
            </a:r>
          </a:p>
        </p:txBody>
      </p:sp>
      <p:pic>
        <p:nvPicPr>
          <p:cNvPr id="4" name="Рисунок 3">
            <a:extLst>
              <a:ext uri="{FF2B5EF4-FFF2-40B4-BE49-F238E27FC236}">
                <a16:creationId xmlns:a16="http://schemas.microsoft.com/office/drawing/2014/main" id="{C6B97206-DFED-47CD-BE7D-985579926C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68235"/>
            <a:ext cx="12185017" cy="1721530"/>
          </a:xfrm>
          <a:prstGeom prst="rect">
            <a:avLst/>
          </a:prstGeom>
        </p:spPr>
      </p:pic>
      <p:sp>
        <p:nvSpPr>
          <p:cNvPr id="5" name="Прямоугольник 4">
            <a:extLst>
              <a:ext uri="{FF2B5EF4-FFF2-40B4-BE49-F238E27FC236}">
                <a16:creationId xmlns:a16="http://schemas.microsoft.com/office/drawing/2014/main" id="{53ACDEF4-2932-42C1-ABBD-C49A9CD3D38C}"/>
              </a:ext>
            </a:extLst>
          </p:cNvPr>
          <p:cNvSpPr/>
          <p:nvPr/>
        </p:nvSpPr>
        <p:spPr>
          <a:xfrm>
            <a:off x="1122846" y="2106570"/>
            <a:ext cx="10298397" cy="461665"/>
          </a:xfrm>
          <a:prstGeom prst="rect">
            <a:avLst/>
          </a:prstGeom>
        </p:spPr>
        <p:txBody>
          <a:bodyPr wrap="none">
            <a:spAutoFit/>
          </a:bodyPr>
          <a:lstStyle/>
          <a:p>
            <a:r>
              <a:rPr lang="uz-Latn-UZ" sz="2400" b="1" dirty="0">
                <a:latin typeface="Times New Roman" panose="02020603050405020304" pitchFamily="18" charset="0"/>
                <a:cs typeface="Times New Roman" panose="02020603050405020304" pitchFamily="18" charset="0"/>
              </a:rPr>
              <a:t>МАҲСУЛОТ/ХИЗМАТ ДИЗАЙНИ ИННОВАЦИЯСИ </a:t>
            </a:r>
            <a:r>
              <a:rPr lang="uz-Latn-UZ" sz="2400" b="1" dirty="0" smtClean="0">
                <a:latin typeface="Times New Roman" panose="02020603050405020304" pitchFamily="18" charset="0"/>
                <a:cs typeface="Times New Roman" panose="02020603050405020304" pitchFamily="18" charset="0"/>
              </a:rPr>
              <a:t>БОСҚИЧЛАРИ</a:t>
            </a:r>
            <a:r>
              <a:rPr lang="en-US" sz="2400" b="1" dirty="0" smtClean="0">
                <a:latin typeface="Times New Roman" panose="02020603050405020304" pitchFamily="18" charset="0"/>
                <a:cs typeface="Times New Roman" panose="02020603050405020304" pitchFamily="18" charset="0"/>
              </a:rPr>
              <a:t>[4]</a:t>
            </a:r>
            <a:endParaRPr lang="uz-Latn-UZ" sz="2400" b="1" dirty="0">
              <a:latin typeface="Times New Roman" panose="02020603050405020304" pitchFamily="18" charset="0"/>
              <a:cs typeface="Times New Roman" panose="02020603050405020304" pitchFamily="18" charset="0"/>
            </a:endParaRPr>
          </a:p>
        </p:txBody>
      </p:sp>
      <p:pic>
        <p:nvPicPr>
          <p:cNvPr id="6" name="Picture 2" descr="Logística y operaciones: áreas de oportunidad para su optimización">
            <a:extLst>
              <a:ext uri="{FF2B5EF4-FFF2-40B4-BE49-F238E27FC236}">
                <a16:creationId xmlns:a16="http://schemas.microsoft.com/office/drawing/2014/main" id="{980073FE-F185-4954-902C-A4954E45A2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289765"/>
            <a:ext cx="6096001" cy="2568234"/>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a:extLst>
              <a:ext uri="{FF2B5EF4-FFF2-40B4-BE49-F238E27FC236}">
                <a16:creationId xmlns:a16="http://schemas.microsoft.com/office/drawing/2014/main" id="{9EABA536-3D13-4D4D-ACC8-D1AB6752DE2A}"/>
              </a:ext>
            </a:extLst>
          </p:cNvPr>
          <p:cNvPicPr>
            <a:picLocks noChangeAspect="1"/>
          </p:cNvPicPr>
          <p:nvPr/>
        </p:nvPicPr>
        <p:blipFill>
          <a:blip r:embed="rId4"/>
          <a:stretch>
            <a:fillRect/>
          </a:stretch>
        </p:blipFill>
        <p:spPr>
          <a:xfrm>
            <a:off x="6095998" y="4289765"/>
            <a:ext cx="6096001" cy="2568234"/>
          </a:xfrm>
          <a:prstGeom prst="rect">
            <a:avLst/>
          </a:prstGeom>
        </p:spPr>
      </p:pic>
    </p:spTree>
    <p:extLst>
      <p:ext uri="{BB962C8B-B14F-4D97-AF65-F5344CB8AC3E}">
        <p14:creationId xmlns:p14="http://schemas.microsoft.com/office/powerpoint/2010/main" val="8342686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E6E5953-C83E-4305-A301-19D4476A0854}"/>
              </a:ext>
            </a:extLst>
          </p:cNvPr>
          <p:cNvSpPr/>
          <p:nvPr/>
        </p:nvSpPr>
        <p:spPr>
          <a:xfrm>
            <a:off x="125437" y="235455"/>
            <a:ext cx="9475764" cy="4093428"/>
          </a:xfrm>
          <a:prstGeom prst="rect">
            <a:avLst/>
          </a:prstGeom>
        </p:spPr>
        <p:txBody>
          <a:bodyPr wrap="square">
            <a:spAutoFit/>
          </a:bodyPr>
          <a:lstStyle/>
          <a:p>
            <a:pPr indent="539750" algn="just"/>
            <a:r>
              <a:rPr lang="uz-Latn-UZ" sz="2000" b="1" dirty="0">
                <a:latin typeface="Times New Roman" panose="02020603050405020304" pitchFamily="18" charset="0"/>
                <a:cs typeface="Times New Roman" panose="02020603050405020304" pitchFamily="18" charset="0"/>
              </a:rPr>
              <a:t>Тадқиқот ва ишланмалардан олинган ғоялар </a:t>
            </a:r>
            <a:r>
              <a:rPr lang="uz-Latn-UZ" sz="2000" dirty="0">
                <a:latin typeface="Times New Roman" panose="02020603050405020304" pitchFamily="18" charset="0"/>
                <a:cs typeface="Times New Roman" panose="02020603050405020304" pitchFamily="18" charset="0"/>
              </a:rPr>
              <a:t>- Кўпгина ташкилотлар расмий тадқиқот ва ишланма (</a:t>
            </a:r>
            <a:r>
              <a:rPr lang="uz-Cyrl-UZ" sz="2000" dirty="0">
                <a:latin typeface="Times New Roman" panose="02020603050405020304" pitchFamily="18" charset="0"/>
                <a:cs typeface="Times New Roman" panose="02020603050405020304" pitchFamily="18" charset="0"/>
              </a:rPr>
              <a:t>Т ва И</a:t>
            </a:r>
            <a:r>
              <a:rPr lang="uz-Latn-UZ" sz="2000" dirty="0">
                <a:latin typeface="Times New Roman" panose="02020603050405020304" pitchFamily="18" charset="0"/>
                <a:cs typeface="Times New Roman" panose="02020603050405020304" pitchFamily="18" charset="0"/>
              </a:rPr>
              <a:t>) функциясига эга. Номидан кўриниб турибдики, унинг роли икки хил. Тадқиқот муайян муаммони ҳал қилиш ёки имкониятдан фойдаланиш учун янги билим ва ғояларни ишлаб чиқади. Ривожланиш тадқиқотдан келиб чиқадиган ғоялардан фойдаланади ва амалга оширади. Гарчи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ривожланиш</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тадқиқот</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каби ҳаяжонли бўлмаса-да, кўпинча ижодкорлик ва ҳатто кўпроқ қатъиятни талаб қилади. Битта маҳсулот ишлаб чиқувчи муҳандисларининг маҳсулот номидаги қатъиятлилигини эсга олди. 1953 йилда Rocket Chemical</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компанияси авиация саноатида фойдаланиш учун зангдан ҳимоя қилувчи эритувчи ва ёғсизлантирувчи воситани яратишга киришди. Сувни алмаштириш формуласини ишлаб чиқиш учун уларга 40 та уриниш керак бўлди. Шундай қилиб, улар маҳсулотни шундай деб аташди. WD-40 сўзма-сўз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Сувни алмаштириш, 40-уриниш</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деган маънони англатади.</a:t>
            </a:r>
            <a:endParaRPr lang="uz-Cyrl-UZ" sz="2000"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1FE4E8D0-4C7C-4D3C-B6D0-7D22D81DAF5F}"/>
              </a:ext>
            </a:extLst>
          </p:cNvPr>
          <p:cNvSpPr/>
          <p:nvPr/>
        </p:nvSpPr>
        <p:spPr>
          <a:xfrm>
            <a:off x="125437" y="4188206"/>
            <a:ext cx="9475764" cy="2554545"/>
          </a:xfrm>
          <a:prstGeom prst="rect">
            <a:avLst/>
          </a:prstGeom>
        </p:spPr>
        <p:txBody>
          <a:bodyPr wrap="square">
            <a:spAutoFit/>
          </a:bodyPr>
          <a:lstStyle/>
          <a:p>
            <a:pPr indent="539750" algn="just"/>
            <a:r>
              <a:rPr lang="uz-Cyrl-UZ" sz="2000" b="1" dirty="0">
                <a:latin typeface="Times New Roman" panose="02020603050405020304" pitchFamily="18" charset="0"/>
                <a:cs typeface="Times New Roman" panose="02020603050405020304" pitchFamily="18" charset="0"/>
              </a:rPr>
              <a:t>Ходимларнинг ғоялари</a:t>
            </a:r>
            <a:r>
              <a:rPr lang="uz-Cyrl-UZ" sz="2000" dirty="0">
                <a:latin typeface="Times New Roman" panose="02020603050405020304" pitchFamily="18" charset="0"/>
                <a:cs typeface="Times New Roman" panose="02020603050405020304" pitchFamily="18" charset="0"/>
              </a:rPr>
              <a:t> - Хизмат кўрсатиш ташкилотидаги алоқа ходимлари ёки ишлаб чиқаришга йўналтирилган ташкилотдаги сотувчи ҳар куни мижозлар билан учрашиши мумкин. Бу ходимлар мижозларга нимани ёқтириши ва ёқтирмаслиги ҳақида яхши фикрларга эга бўлиши мумкин. Улар мижозларнинг таклифларини йиғишган ёки ўзларининг ғояларига эга бўлиши мумкин. Машҳур мисоллардан бири - бу шаҳар афсонаси бўлиши мумкин </a:t>
            </a:r>
            <a:r>
              <a:rPr lang="ru-RU"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SwanVestas</a:t>
            </a:r>
            <a:r>
              <a:rPr lang="uz-Cyrl-UZ" sz="2000" dirty="0">
                <a:latin typeface="Times New Roman" panose="02020603050405020304" pitchFamily="18" charset="0"/>
                <a:cs typeface="Times New Roman" panose="02020603050405020304" pitchFamily="18" charset="0"/>
              </a:rPr>
              <a:t> компаниясининг сотувчиси ходими гугурт қутисига иккита</a:t>
            </a:r>
            <a:r>
              <a:rPr lang="ru-RU"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зим</a:t>
            </a:r>
            <a:r>
              <a:rPr lang="ru-RU" sz="2000" dirty="0">
                <a:latin typeface="Times New Roman" panose="02020603050405020304" pitchFamily="18" charset="0"/>
                <a:cs typeface="Times New Roman" panose="02020603050405020304" pitchFamily="18" charset="0"/>
              </a:rPr>
              <a:t>пара </a:t>
            </a:r>
            <a:r>
              <a:rPr lang="uz-Cyrl-UZ" sz="2000" dirty="0">
                <a:latin typeface="Times New Roman" panose="02020603050405020304" pitchFamily="18" charset="0"/>
                <a:cs typeface="Times New Roman" panose="02020603050405020304" pitchFamily="18" charset="0"/>
              </a:rPr>
              <a:t>ўрнига битта чизиқ қўйишни таклиф қилган. Бу бойликни сақлаб қолди</a:t>
            </a:r>
            <a:r>
              <a:rPr lang="ru-RU" sz="2000" dirty="0">
                <a:latin typeface="Times New Roman" panose="02020603050405020304" pitchFamily="18" charset="0"/>
                <a:cs typeface="Times New Roman" panose="02020603050405020304" pitchFamily="18" charset="0"/>
              </a:rPr>
              <a:t>!</a:t>
            </a:r>
            <a:endParaRPr lang="uz-Latn-UZ" sz="2000" dirty="0">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E084A97D-E55F-4CD1-BC28-FB4B25A4E66B}"/>
              </a:ext>
            </a:extLst>
          </p:cNvPr>
          <p:cNvPicPr>
            <a:picLocks noChangeAspect="1"/>
          </p:cNvPicPr>
          <p:nvPr/>
        </p:nvPicPr>
        <p:blipFill>
          <a:blip r:embed="rId2"/>
          <a:stretch>
            <a:fillRect/>
          </a:stretch>
        </p:blipFill>
        <p:spPr>
          <a:xfrm>
            <a:off x="9697329" y="0"/>
            <a:ext cx="2494671" cy="2215662"/>
          </a:xfrm>
          <a:prstGeom prst="rect">
            <a:avLst/>
          </a:prstGeom>
        </p:spPr>
      </p:pic>
      <p:pic>
        <p:nvPicPr>
          <p:cNvPr id="1026" name="Picture 2" descr="Business Executive Is Touching IT MANAGEMENT On An Interactive Virtual  Screen. Business Metaphor For Information Technology Management, Involving  IT Governance, IT Service And Financial Management. Stock Photo, Picture  And Royalty Free Image.">
            <a:extLst>
              <a:ext uri="{FF2B5EF4-FFF2-40B4-BE49-F238E27FC236}">
                <a16:creationId xmlns:a16="http://schemas.microsoft.com/office/drawing/2014/main" id="{43C9D741-385E-49FC-A1F8-0885DD23C3C9}"/>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9697329" y="2215663"/>
            <a:ext cx="2494671" cy="148883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usiness Executive Is Touching IT MANAGEMENT On An Interactive Virtual  Screen. Business Metaphor For Information Technology Management, Involving  IT Governance, IT Service And Financial Management. Stock Photo, Picture  And Royalty Free Image.">
            <a:extLst>
              <a:ext uri="{FF2B5EF4-FFF2-40B4-BE49-F238E27FC236}">
                <a16:creationId xmlns:a16="http://schemas.microsoft.com/office/drawing/2014/main" id="{215C9785-C226-4C28-9E3D-D6F5E4A9C6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92484" y="3704494"/>
            <a:ext cx="2494672" cy="148883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nformation Technology Management - Veterans 2 Business Partners">
            <a:extLst>
              <a:ext uri="{FF2B5EF4-FFF2-40B4-BE49-F238E27FC236}">
                <a16:creationId xmlns:a16="http://schemas.microsoft.com/office/drawing/2014/main" id="{DED3C7B1-3C65-4157-8962-18C3D04237D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92484" y="5193323"/>
            <a:ext cx="2499515" cy="1664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9130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206B7D4-38AE-4592-A9B7-2FDFB2FC0C6E}"/>
              </a:ext>
            </a:extLst>
          </p:cNvPr>
          <p:cNvSpPr/>
          <p:nvPr/>
        </p:nvSpPr>
        <p:spPr>
          <a:xfrm>
            <a:off x="240323" y="190308"/>
            <a:ext cx="11711353" cy="4401205"/>
          </a:xfrm>
          <a:prstGeom prst="rect">
            <a:avLst/>
          </a:prstGeom>
        </p:spPr>
        <p:txBody>
          <a:bodyPr wrap="square">
            <a:spAutoFit/>
          </a:bodyPr>
          <a:lstStyle/>
          <a:p>
            <a:pPr indent="539750" algn="just"/>
            <a:r>
              <a:rPr lang="uz-Latn-UZ" sz="2000" b="1" dirty="0">
                <a:latin typeface="Times New Roman" panose="02020603050405020304" pitchFamily="18" charset="0"/>
                <a:cs typeface="Times New Roman" panose="02020603050405020304" pitchFamily="18" charset="0"/>
              </a:rPr>
              <a:t>Рақобатчилар фаолиятидан ғоялар</a:t>
            </a:r>
            <a:r>
              <a:rPr lang="uz-Latn-UZ" sz="2000" dirty="0">
                <a:latin typeface="Times New Roman" panose="02020603050405020304" pitchFamily="18" charset="0"/>
                <a:cs typeface="Times New Roman" panose="02020603050405020304" pitchFamily="18" charset="0"/>
              </a:rPr>
              <a:t> - Аксарият ташкилотлар ўз рақобатчиларининг фаолиятини кузатиб борадилар. Рақобатчининг янги ғояси тақлид қилишга арзийди ёки яхшироқ бўлиши мумкин. Потенциал янги ғояларни ўрганиш учун рақобатчининг хизмати ёки маҳсулотини ажратиб олиш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тескари муҳандислик</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деб аталади. Хизматларнинг баъзи жиҳатларини тескари муҳандислик (айниқса,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бек-офис</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back-office</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хизматлари) қилиш қийин бўлиши мумкин, чунки улар рақобатчилар учун камроқ шаффофдир.</a:t>
            </a:r>
            <a:endParaRPr lang="uz-Cyrl-UZ" sz="2000" dirty="0">
              <a:latin typeface="Times New Roman" panose="02020603050405020304" pitchFamily="18" charset="0"/>
              <a:cs typeface="Times New Roman" panose="02020603050405020304" pitchFamily="18" charset="0"/>
            </a:endParaRPr>
          </a:p>
          <a:p>
            <a:pPr indent="539750" algn="just"/>
            <a:r>
              <a:rPr lang="uz-Cyrl-UZ" sz="2000" b="1" dirty="0">
                <a:latin typeface="Times New Roman" panose="02020603050405020304" pitchFamily="18" charset="0"/>
                <a:cs typeface="Times New Roman" panose="02020603050405020304" pitchFamily="18" charset="0"/>
              </a:rPr>
              <a:t>Мижозларнинг ғоялари </a:t>
            </a:r>
            <a:r>
              <a:rPr lang="uz-Cyrl-UZ" sz="2000" dirty="0">
                <a:latin typeface="Times New Roman" panose="02020603050405020304" pitchFamily="18" charset="0"/>
                <a:cs typeface="Times New Roman" panose="02020603050405020304" pitchFamily="18" charset="0"/>
              </a:rPr>
              <a:t>- Янги хизмат ёки маҳсулот имкониятларини аниқлаш учун одатда масъул бўлган маркетинг, ғояларни синаб кўриш ёки хизматлар ёки маҳсулотларни олдиндан белгиланган мезонлар бўйича текшириш учун тизимли тарзда мижозлардан маълумотларни тўплаш учун бозор тадқиқоти воситаларидан фойдаланиши мумкин. Ғоялар, шунингдек, мижозлардан кундалик равишда келиб чиқиши мумкин, шикоятлардан ёки кундалик операциялардан. Ташкилотлар маълумотларнинг ушбу шаклини тўплашни осонлаштирадиган механизмларни тобора кўпроқ ишлаб чиқмоқда. Гуруҳ даражасида краудсорсинг - бу оломондан иш ёки молиялаштириш ёки ғояларни (одатда онлайн) олиш жараёни.</a:t>
            </a:r>
          </a:p>
        </p:txBody>
      </p:sp>
      <p:pic>
        <p:nvPicPr>
          <p:cNvPr id="2050" name="Picture 2" descr="Time-Based Competition - Convergence Consulting">
            <a:extLst>
              <a:ext uri="{FF2B5EF4-FFF2-40B4-BE49-F238E27FC236}">
                <a16:creationId xmlns:a16="http://schemas.microsoft.com/office/drawing/2014/main" id="{4B489BB0-9160-45A9-BB8F-5096B8D0CA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53750"/>
            <a:ext cx="3880338" cy="23042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usiness competition - stock photo | Crushpixel">
            <a:extLst>
              <a:ext uri="{FF2B5EF4-FFF2-40B4-BE49-F238E27FC236}">
                <a16:creationId xmlns:a16="http://schemas.microsoft.com/office/drawing/2014/main" id="{48875EF0-053E-4DE5-8986-C9DA52AC923C}"/>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3880338" y="4553032"/>
            <a:ext cx="2883877" cy="2304968"/>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a:extLst>
              <a:ext uri="{FF2B5EF4-FFF2-40B4-BE49-F238E27FC236}">
                <a16:creationId xmlns:a16="http://schemas.microsoft.com/office/drawing/2014/main" id="{03F6E0A7-F9B7-4718-AF82-A7CA47146CF5}"/>
              </a:ext>
            </a:extLst>
          </p:cNvPr>
          <p:cNvPicPr>
            <a:picLocks noChangeAspect="1"/>
          </p:cNvPicPr>
          <p:nvPr/>
        </p:nvPicPr>
        <p:blipFill>
          <a:blip r:embed="rId4"/>
          <a:stretch>
            <a:fillRect/>
          </a:stretch>
        </p:blipFill>
        <p:spPr>
          <a:xfrm>
            <a:off x="6764216" y="4553032"/>
            <a:ext cx="3408892" cy="2304968"/>
          </a:xfrm>
          <a:prstGeom prst="rect">
            <a:avLst/>
          </a:prstGeom>
        </p:spPr>
      </p:pic>
    </p:spTree>
    <p:extLst>
      <p:ext uri="{BB962C8B-B14F-4D97-AF65-F5344CB8AC3E}">
        <p14:creationId xmlns:p14="http://schemas.microsoft.com/office/powerpoint/2010/main" val="17066519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29D17CCE-6972-49AA-B19F-911FDE97CBAA}"/>
              </a:ext>
            </a:extLst>
          </p:cNvPr>
          <p:cNvSpPr/>
          <p:nvPr/>
        </p:nvSpPr>
        <p:spPr>
          <a:xfrm>
            <a:off x="787611" y="116517"/>
            <a:ext cx="10780900" cy="461665"/>
          </a:xfrm>
          <a:prstGeom prst="rect">
            <a:avLst/>
          </a:prstGeom>
        </p:spPr>
        <p:txBody>
          <a:bodyPr wrap="none">
            <a:spAutoFit/>
          </a:bodyPr>
          <a:lstStyle/>
          <a:p>
            <a:r>
              <a:rPr lang="uz-Latn-UZ" sz="2400" b="1" dirty="0">
                <a:latin typeface="Times New Roman" panose="02020603050405020304" pitchFamily="18" charset="0"/>
                <a:cs typeface="Times New Roman" panose="02020603050405020304" pitchFamily="18" charset="0"/>
              </a:rPr>
              <a:t>ОЧИҚ МАНБА - РИВОЖЛАНИШ ҲАМЖАМИЯТИДАН ФОЙДАЛАНИШ</a:t>
            </a:r>
          </a:p>
        </p:txBody>
      </p:sp>
      <p:sp>
        <p:nvSpPr>
          <p:cNvPr id="4" name="Прямоугольник 3">
            <a:extLst>
              <a:ext uri="{FF2B5EF4-FFF2-40B4-BE49-F238E27FC236}">
                <a16:creationId xmlns:a16="http://schemas.microsoft.com/office/drawing/2014/main" id="{D1DC2A38-A8DF-467F-B44A-6221EE03B1D8}"/>
              </a:ext>
            </a:extLst>
          </p:cNvPr>
          <p:cNvSpPr/>
          <p:nvPr/>
        </p:nvSpPr>
        <p:spPr>
          <a:xfrm>
            <a:off x="164123" y="524396"/>
            <a:ext cx="11922369" cy="4708981"/>
          </a:xfrm>
          <a:prstGeom prst="rect">
            <a:avLst/>
          </a:prstGeom>
        </p:spPr>
        <p:txBody>
          <a:bodyPr wrap="square">
            <a:spAutoFit/>
          </a:bodyPr>
          <a:lstStyle/>
          <a:p>
            <a:pPr indent="539750" algn="just"/>
            <a:r>
              <a:rPr lang="uz-Cyrl-UZ" sz="2000" dirty="0">
                <a:latin typeface="Times New Roman" panose="02020603050405020304" pitchFamily="18" charset="0"/>
                <a:cs typeface="Times New Roman" panose="02020603050405020304" pitchFamily="18" charset="0"/>
              </a:rPr>
              <a:t>Ҳамма “маҳсулотлар” ёки хизматлар </a:t>
            </a:r>
            <a:r>
              <a:rPr lang="ru-RU" sz="2000" dirty="0">
                <a:latin typeface="Times New Roman" panose="02020603050405020304" pitchFamily="18" charset="0"/>
                <a:cs typeface="Times New Roman" panose="02020603050405020304" pitchFamily="18" charset="0"/>
              </a:rPr>
              <a:t>профессионал, </a:t>
            </a:r>
            <a:r>
              <a:rPr lang="uz-Cyrl-UZ" sz="2000" dirty="0">
                <a:latin typeface="Times New Roman" panose="02020603050405020304" pitchFamily="18" charset="0"/>
                <a:cs typeface="Times New Roman" panose="02020603050405020304" pitchFamily="18" charset="0"/>
              </a:rPr>
              <a:t>ишлайдиган дизайнерлар томонидан тижорат мақсадларида яратилмаган. Очиқ ҳамжамият, жумладан, маҳсулотлардан фойдаланувчи одамлар, биз фойдаланадиган кўплаб дастурий иловаларни ишлаб чиқади. </a:t>
            </a:r>
            <a:r>
              <a:rPr lang="ru-RU" sz="2000" dirty="0">
                <a:latin typeface="Times New Roman" panose="02020603050405020304" pitchFamily="18" charset="0"/>
                <a:cs typeface="Times New Roman" panose="02020603050405020304" pitchFamily="18" charset="0"/>
              </a:rPr>
              <a:t>Агар сиз </a:t>
            </a:r>
            <a:r>
              <a:rPr lang="uz-Latn-UZ" sz="2000" dirty="0">
                <a:latin typeface="Times New Roman" panose="02020603050405020304" pitchFamily="18" charset="0"/>
                <a:cs typeface="Times New Roman" panose="02020603050405020304" pitchFamily="18" charset="0"/>
              </a:rPr>
              <a:t>Google</a:t>
            </a:r>
            <a:r>
              <a:rPr lang="ru-RU"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Wikipedia</a:t>
            </a:r>
            <a:r>
              <a:rPr lang="ru-RU"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ёки Амазондан фойдалансангиз, очиқ манбали дастурий таъминотдан фойдаланасиз. Очиқ кодли дастурий таъминотнинг асосий тушунчаси оддий. Бутун дунё бўйлаб дастурий таъминот кодини ёзиш қобилиятига эга бўлган одамларнинг катта жамоалари бирлашадилар ва дастурий маҳсулот ишлаб чиқарадилар. Тайёр маҳсулот нафақат ҳар ким ёки бирон бир ташкилот томонидан бепул фойдаланиши мумкин, балки керакли яхшиланишларга мос келишини таъминлаш учун мунтазам равишда янгиланади. Очиқ кодли дастурий таъминотни ишлаб чиқариш жуда яхши ташкил этилган ва унинг тижорат эквиваленти каби доимий равишда қўллаб-қувватланади ва қўллаб-қувватланади. Бироқ, унинг тижорат эквивалентидан фарқли ўлароқ, ундан фойдаланиш мутлақо бепул. Сўнгги ўн йил ичида очиқ манбаларнинг ўсиши жуда ажойиб бўлди, чунки кўплаб ташкилотлар ушбу барқарор, мустаҳкам ва хавфсиз дастурий таъминотдан фойдаланишга ўтишди. Очиқ манба дастурий таъминотни ишлаб чиқишда ўнлаб йиллар давомида энг катта ўзгариш бўлди ва дастурий таъминотдан фойдаланишда янги очиқ стандартларни ўрнатмоқда. Ушбу турдаги ривожланишнинг очиқ табиати ҳам маҳсулотлар ўртасидаги мувофиқликни рағбатлантиради. </a:t>
            </a:r>
            <a:endParaRPr lang="uz-Latn-UZ" dirty="0"/>
          </a:p>
        </p:txBody>
      </p:sp>
      <p:sp>
        <p:nvSpPr>
          <p:cNvPr id="5" name="Прямоугольник 4">
            <a:extLst>
              <a:ext uri="{FF2B5EF4-FFF2-40B4-BE49-F238E27FC236}">
                <a16:creationId xmlns:a16="http://schemas.microsoft.com/office/drawing/2014/main" id="{3971F48B-0C54-4CF8-9206-E4CFFFC839E5}"/>
              </a:ext>
            </a:extLst>
          </p:cNvPr>
          <p:cNvSpPr/>
          <p:nvPr/>
        </p:nvSpPr>
        <p:spPr>
          <a:xfrm>
            <a:off x="164123" y="5115152"/>
            <a:ext cx="9144000" cy="1631216"/>
          </a:xfrm>
          <a:prstGeom prst="rect">
            <a:avLst/>
          </a:prstGeom>
        </p:spPr>
        <p:txBody>
          <a:bodyPr wrap="square">
            <a:spAutoFit/>
          </a:bodyPr>
          <a:lstStyle/>
          <a:p>
            <a:pPr indent="539750" algn="just"/>
            <a:r>
              <a:rPr lang="uz-Cyrl-UZ" sz="2000" dirty="0">
                <a:latin typeface="Times New Roman" panose="02020603050405020304" pitchFamily="18" charset="0"/>
                <a:cs typeface="Times New Roman" panose="02020603050405020304" pitchFamily="18" charset="0"/>
              </a:rPr>
              <a:t>Масалан, </a:t>
            </a:r>
            <a:r>
              <a:rPr lang="uz-Latn-UZ" sz="2000" dirty="0">
                <a:latin typeface="Times New Roman" panose="02020603050405020304" pitchFamily="18" charset="0"/>
                <a:cs typeface="Times New Roman" panose="02020603050405020304" pitchFamily="18" charset="0"/>
              </a:rPr>
              <a:t>BMW </a:t>
            </a:r>
            <a:r>
              <a:rPr lang="uz-Cyrl-UZ" sz="2000" dirty="0">
                <a:latin typeface="Times New Roman" panose="02020603050405020304" pitchFamily="18" charset="0"/>
                <a:cs typeface="Times New Roman" panose="02020603050405020304" pitchFamily="18" charset="0"/>
              </a:rPr>
              <a:t>автомобил электроникаси учун очиқ манба платформасини ишлаб чиқаётгани хабар қилинган. Хусусий дастурий таъминотдан фойдаланиш ўрнига, очиқ манба ёндашувидан фойдаланган ҳолда,</a:t>
            </a:r>
            <a:r>
              <a:rPr lang="ru-RU"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BMW </a:t>
            </a:r>
            <a:r>
              <a:rPr lang="uz-Cyrl-UZ" sz="2000" dirty="0">
                <a:latin typeface="Times New Roman" panose="02020603050405020304" pitchFamily="18" charset="0"/>
                <a:cs typeface="Times New Roman" panose="02020603050405020304" pitchFamily="18" charset="0"/>
              </a:rPr>
              <a:t>“ахборот-кўнгилочар”</a:t>
            </a:r>
            <a:r>
              <a:rPr lang="ru-RU"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хизматлар провайдерларига мос келувчи</a:t>
            </a:r>
            <a:r>
              <a:rPr lang="ru-RU" sz="2000" dirty="0">
                <a:latin typeface="Times New Roman" panose="02020603050405020304" pitchFamily="18" charset="0"/>
                <a:cs typeface="Times New Roman" panose="02020603050405020304" pitchFamily="18" charset="0"/>
              </a:rPr>
              <a:t>, плагин </a:t>
            </a:r>
            <a:r>
              <a:rPr lang="uz-Cyrl-UZ" sz="2000" dirty="0">
                <a:latin typeface="Times New Roman" panose="02020603050405020304" pitchFamily="18" charset="0"/>
                <a:cs typeface="Times New Roman" panose="02020603050405020304" pitchFamily="18" charset="0"/>
              </a:rPr>
              <a:t>ва ўйналадиган иловаларни ишлаб чиқишга рухсат бериши мумкин</a:t>
            </a:r>
            <a:r>
              <a:rPr lang="ru-RU" sz="2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5279875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9781051-0E1B-4182-B737-EA4DC58B2750}"/>
              </a:ext>
            </a:extLst>
          </p:cNvPr>
          <p:cNvSpPr/>
          <p:nvPr/>
        </p:nvSpPr>
        <p:spPr>
          <a:xfrm>
            <a:off x="199292" y="1794844"/>
            <a:ext cx="11793416" cy="3139321"/>
          </a:xfrm>
          <a:prstGeom prst="rect">
            <a:avLst/>
          </a:prstGeom>
        </p:spPr>
        <p:txBody>
          <a:bodyPr wrap="square">
            <a:spAutoFit/>
          </a:bodyPr>
          <a:lstStyle/>
          <a:p>
            <a:pPr indent="539750" algn="ctr"/>
            <a:r>
              <a:rPr lang="uz-Latn-UZ" sz="2200" b="1" dirty="0">
                <a:latin typeface="Times New Roman" panose="02020603050405020304" pitchFamily="18" charset="0"/>
                <a:cs typeface="Times New Roman" panose="02020603050405020304" pitchFamily="18" charset="0"/>
              </a:rPr>
              <a:t>КРАУДСОРСИНГ</a:t>
            </a:r>
            <a:endParaRPr lang="en-US" sz="2200" b="1" dirty="0">
              <a:latin typeface="Times New Roman" panose="02020603050405020304" pitchFamily="18" charset="0"/>
              <a:cs typeface="Times New Roman" panose="02020603050405020304" pitchFamily="18" charset="0"/>
            </a:endParaRPr>
          </a:p>
          <a:p>
            <a:pPr indent="539750" algn="just"/>
            <a:r>
              <a:rPr lang="uz-Latn-UZ" sz="2200" dirty="0">
                <a:latin typeface="Times New Roman" panose="02020603050405020304" pitchFamily="18" charset="0"/>
                <a:cs typeface="Times New Roman" panose="02020603050405020304" pitchFamily="18" charset="0"/>
              </a:rPr>
              <a:t>Очиқ манбалар ғояси билан чамбарчас боғлиқ бўлган </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краудсорсинг</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 ғояси. </a:t>
            </a:r>
            <a:r>
              <a:rPr lang="uz-Latn-UZ" sz="2200" b="1" dirty="0">
                <a:latin typeface="Times New Roman" panose="02020603050405020304" pitchFamily="18" charset="0"/>
                <a:cs typeface="Times New Roman" panose="02020603050405020304" pitchFamily="18" charset="0"/>
              </a:rPr>
              <a:t>Краудсорсинг</a:t>
            </a:r>
            <a:r>
              <a:rPr lang="uz-Latn-UZ" sz="2200" dirty="0">
                <a:latin typeface="Times New Roman" panose="02020603050405020304" pitchFamily="18" charset="0"/>
                <a:cs typeface="Times New Roman" panose="02020603050405020304" pitchFamily="18" charset="0"/>
              </a:rPr>
              <a:t> - бу оломондан иш ёки маблағ ёки ғояларни (одатда онлайн) олиш жараёни. Гарчи у моҳиятан мутлақо янги ғоя бўлмаса-да, у асосан Интернет ва ижтимоий тармоқлардан фойдаланиш орқали қимматли ғоялар манбаига айланди. Масалан, Procter &amp; Gamble истеъмолчи маҳсулотлари компанияси ҳаваскор олимлардан идиш сувига етарли миқдорда қўшилса ранги ўзгарган детаржан бўёғи ғояларини ўрганишни сўради. Ғоянинг бошқа қўлланилиши давлат идораларининг фуқаролардан харажатлар (ёки харажатларни қисқартириш) лойиҳаларига устуворлик беришни сўрашини ўз ичига олади.</a:t>
            </a:r>
          </a:p>
        </p:txBody>
      </p:sp>
      <p:pic>
        <p:nvPicPr>
          <p:cNvPr id="1026" name="Picture 2" descr="Evolution of crowdsourcing - from its beginnings to the present">
            <a:extLst>
              <a:ext uri="{FF2B5EF4-FFF2-40B4-BE49-F238E27FC236}">
                <a16:creationId xmlns:a16="http://schemas.microsoft.com/office/drawing/2014/main" id="{503A27A9-0CF7-4778-9853-4CA4E85C24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960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a:extLst>
              <a:ext uri="{FF2B5EF4-FFF2-40B4-BE49-F238E27FC236}">
                <a16:creationId xmlns:a16="http://schemas.microsoft.com/office/drawing/2014/main" id="{6F115384-F137-488F-AFC4-B70D3A561651}"/>
              </a:ext>
            </a:extLst>
          </p:cNvPr>
          <p:cNvPicPr>
            <a:picLocks noChangeAspect="1"/>
          </p:cNvPicPr>
          <p:nvPr/>
        </p:nvPicPr>
        <p:blipFill>
          <a:blip r:embed="rId3"/>
          <a:stretch>
            <a:fillRect/>
          </a:stretch>
        </p:blipFill>
        <p:spPr>
          <a:xfrm>
            <a:off x="6096000" y="1"/>
            <a:ext cx="6096000" cy="1828800"/>
          </a:xfrm>
          <a:prstGeom prst="rect">
            <a:avLst/>
          </a:prstGeom>
        </p:spPr>
      </p:pic>
      <p:pic>
        <p:nvPicPr>
          <p:cNvPr id="1028" name="Picture 4" descr="5 Crowdsourcing Sites That Will Save You Money - Decorilla">
            <a:extLst>
              <a:ext uri="{FF2B5EF4-FFF2-40B4-BE49-F238E27FC236}">
                <a16:creationId xmlns:a16="http://schemas.microsoft.com/office/drawing/2014/main" id="{16F242CD-5324-4839-9949-EB1DBA75CDAE}"/>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9472863" y="4934166"/>
            <a:ext cx="2719137" cy="1923834"/>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a:extLst>
              <a:ext uri="{FF2B5EF4-FFF2-40B4-BE49-F238E27FC236}">
                <a16:creationId xmlns:a16="http://schemas.microsoft.com/office/drawing/2014/main" id="{A49D4D8F-71E4-4EAB-BA99-68A607791522}"/>
              </a:ext>
            </a:extLst>
          </p:cNvPr>
          <p:cNvPicPr>
            <a:picLocks noChangeAspect="1"/>
          </p:cNvPicPr>
          <p:nvPr/>
        </p:nvPicPr>
        <p:blipFill>
          <a:blip r:embed="rId5"/>
          <a:stretch>
            <a:fillRect/>
          </a:stretch>
        </p:blipFill>
        <p:spPr>
          <a:xfrm>
            <a:off x="6184232" y="4931971"/>
            <a:ext cx="3288631" cy="1926028"/>
          </a:xfrm>
          <a:prstGeom prst="rect">
            <a:avLst/>
          </a:prstGeom>
        </p:spPr>
      </p:pic>
      <p:pic>
        <p:nvPicPr>
          <p:cNvPr id="6" name="Рисунок 5">
            <a:extLst>
              <a:ext uri="{FF2B5EF4-FFF2-40B4-BE49-F238E27FC236}">
                <a16:creationId xmlns:a16="http://schemas.microsoft.com/office/drawing/2014/main" id="{EF891DC9-3639-48A8-BC4A-0FE6CCE723CF}"/>
              </a:ext>
            </a:extLst>
          </p:cNvPr>
          <p:cNvPicPr>
            <a:picLocks noChangeAspect="1"/>
          </p:cNvPicPr>
          <p:nvPr/>
        </p:nvPicPr>
        <p:blipFill>
          <a:blip r:embed="rId6"/>
          <a:stretch>
            <a:fillRect/>
          </a:stretch>
        </p:blipFill>
        <p:spPr>
          <a:xfrm>
            <a:off x="2719136" y="4930776"/>
            <a:ext cx="3465096" cy="1930612"/>
          </a:xfrm>
          <a:prstGeom prst="rect">
            <a:avLst/>
          </a:prstGeom>
        </p:spPr>
      </p:pic>
      <p:pic>
        <p:nvPicPr>
          <p:cNvPr id="9" name="Picture 4" descr="5 Crowdsourcing Sites That Will Save You Money - Decorilla">
            <a:extLst>
              <a:ext uri="{FF2B5EF4-FFF2-40B4-BE49-F238E27FC236}">
                <a16:creationId xmlns:a16="http://schemas.microsoft.com/office/drawing/2014/main" id="{68C6B0B9-A709-427C-8601-C5B860594327}"/>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 y="4934166"/>
            <a:ext cx="2719137" cy="1923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84571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BB1A1875-4145-45E3-98BA-F8BB68708F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850" y="1261031"/>
            <a:ext cx="11544300" cy="3305175"/>
          </a:xfrm>
          <a:prstGeom prst="rect">
            <a:avLst/>
          </a:prstGeom>
        </p:spPr>
      </p:pic>
      <p:sp>
        <p:nvSpPr>
          <p:cNvPr id="4" name="Прямоугольник 3">
            <a:extLst>
              <a:ext uri="{FF2B5EF4-FFF2-40B4-BE49-F238E27FC236}">
                <a16:creationId xmlns:a16="http://schemas.microsoft.com/office/drawing/2014/main" id="{D7B30AFD-2B40-4F81-9FFF-85DA5E9B18B6}"/>
              </a:ext>
            </a:extLst>
          </p:cNvPr>
          <p:cNvSpPr/>
          <p:nvPr/>
        </p:nvSpPr>
        <p:spPr>
          <a:xfrm>
            <a:off x="0" y="245405"/>
            <a:ext cx="12192000" cy="769441"/>
          </a:xfrm>
          <a:prstGeom prst="rect">
            <a:avLst/>
          </a:prstGeom>
        </p:spPr>
        <p:txBody>
          <a:bodyPr wrap="square">
            <a:spAutoFit/>
          </a:bodyPr>
          <a:lstStyle/>
          <a:p>
            <a:pPr algn="ctr"/>
            <a:r>
              <a:rPr lang="uz-Latn-UZ" sz="2200" b="1" dirty="0">
                <a:latin typeface="Times New Roman" panose="02020603050405020304" pitchFamily="18" charset="0"/>
                <a:cs typeface="Times New Roman" panose="02020603050405020304" pitchFamily="18" charset="0"/>
              </a:rPr>
              <a:t>МАРКЕТИНГ, ОПЕРАЦИЯЛАР ВА МОЛИЯ УЧУН БАЪЗИ ТИПИК БАҲОЛАШ </a:t>
            </a:r>
            <a:r>
              <a:rPr lang="uz-Latn-UZ" sz="2200" b="1" dirty="0" smtClean="0">
                <a:latin typeface="Times New Roman" panose="02020603050405020304" pitchFamily="18" charset="0"/>
                <a:cs typeface="Times New Roman" panose="02020603050405020304" pitchFamily="18" charset="0"/>
              </a:rPr>
              <a:t>САВОЛЛАРИ</a:t>
            </a:r>
            <a:r>
              <a:rPr lang="uz-Cyrl-UZ" sz="2200" b="1" dirty="0" smtClean="0">
                <a:latin typeface="Times New Roman" panose="02020603050405020304" pitchFamily="18" charset="0"/>
                <a:cs typeface="Times New Roman" panose="02020603050405020304" pitchFamily="18" charset="0"/>
              </a:rPr>
              <a:t> </a:t>
            </a:r>
            <a:r>
              <a:rPr lang="en-US" sz="2200" b="1" dirty="0" smtClean="0">
                <a:latin typeface="Times New Roman" panose="02020603050405020304" pitchFamily="18" charset="0"/>
                <a:cs typeface="Times New Roman" panose="02020603050405020304" pitchFamily="18" charset="0"/>
              </a:rPr>
              <a:t>[3</a:t>
            </a:r>
            <a:r>
              <a:rPr lang="en-US" sz="2200" b="1" dirty="0">
                <a:latin typeface="Times New Roman" panose="02020603050405020304" pitchFamily="18" charset="0"/>
                <a:cs typeface="Times New Roman" panose="02020603050405020304" pitchFamily="18" charset="0"/>
              </a:rPr>
              <a:t>]</a:t>
            </a:r>
            <a:endParaRPr lang="en-US" sz="2200" b="1" dirty="0" smtClean="0">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9B3B0B98-C10C-499D-BEC9-E7CBA899FC1C}"/>
              </a:ext>
            </a:extLst>
          </p:cNvPr>
          <p:cNvPicPr>
            <a:picLocks noChangeAspect="1"/>
          </p:cNvPicPr>
          <p:nvPr/>
        </p:nvPicPr>
        <p:blipFill rotWithShape="1">
          <a:blip r:embed="rId3"/>
          <a:srcRect b="5260"/>
          <a:stretch/>
        </p:blipFill>
        <p:spPr>
          <a:xfrm>
            <a:off x="-1" y="4566207"/>
            <a:ext cx="3958389" cy="2291794"/>
          </a:xfrm>
          <a:prstGeom prst="rect">
            <a:avLst/>
          </a:prstGeom>
        </p:spPr>
      </p:pic>
      <p:pic>
        <p:nvPicPr>
          <p:cNvPr id="5" name="Рисунок 4">
            <a:extLst>
              <a:ext uri="{FF2B5EF4-FFF2-40B4-BE49-F238E27FC236}">
                <a16:creationId xmlns:a16="http://schemas.microsoft.com/office/drawing/2014/main" id="{58ED39FB-2D25-40C7-BF36-115FD6ACA668}"/>
              </a:ext>
            </a:extLst>
          </p:cNvPr>
          <p:cNvPicPr>
            <a:picLocks noChangeAspect="1"/>
          </p:cNvPicPr>
          <p:nvPr/>
        </p:nvPicPr>
        <p:blipFill>
          <a:blip r:embed="rId4"/>
          <a:stretch>
            <a:fillRect/>
          </a:stretch>
        </p:blipFill>
        <p:spPr>
          <a:xfrm>
            <a:off x="7535779" y="4566206"/>
            <a:ext cx="4656221" cy="2297678"/>
          </a:xfrm>
          <a:prstGeom prst="rect">
            <a:avLst/>
          </a:prstGeom>
        </p:spPr>
      </p:pic>
      <p:pic>
        <p:nvPicPr>
          <p:cNvPr id="6" name="Рисунок 5">
            <a:extLst>
              <a:ext uri="{FF2B5EF4-FFF2-40B4-BE49-F238E27FC236}">
                <a16:creationId xmlns:a16="http://schemas.microsoft.com/office/drawing/2014/main" id="{F55D8DAA-1810-490B-8487-B23C40522F9E}"/>
              </a:ext>
            </a:extLst>
          </p:cNvPr>
          <p:cNvPicPr>
            <a:picLocks noChangeAspect="1"/>
          </p:cNvPicPr>
          <p:nvPr/>
        </p:nvPicPr>
        <p:blipFill>
          <a:blip r:embed="rId5"/>
          <a:stretch>
            <a:fillRect/>
          </a:stretch>
        </p:blipFill>
        <p:spPr>
          <a:xfrm>
            <a:off x="3958390" y="4566206"/>
            <a:ext cx="3577390" cy="2289575"/>
          </a:xfrm>
          <a:prstGeom prst="rect">
            <a:avLst/>
          </a:prstGeom>
        </p:spPr>
      </p:pic>
    </p:spTree>
    <p:extLst>
      <p:ext uri="{BB962C8B-B14F-4D97-AF65-F5344CB8AC3E}">
        <p14:creationId xmlns:p14="http://schemas.microsoft.com/office/powerpoint/2010/main" val="5485886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D7F8CE70-58ED-4877-954E-5CF69C0E1A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66750"/>
            <a:ext cx="10829925" cy="5524500"/>
          </a:xfrm>
          <a:prstGeom prst="rect">
            <a:avLst/>
          </a:prstGeom>
        </p:spPr>
      </p:pic>
      <p:sp>
        <p:nvSpPr>
          <p:cNvPr id="4" name="TextBox 3">
            <a:extLst>
              <a:ext uri="{FF2B5EF4-FFF2-40B4-BE49-F238E27FC236}">
                <a16:creationId xmlns:a16="http://schemas.microsoft.com/office/drawing/2014/main" id="{52ACFCBE-7DB4-4809-9E9F-51CD7921B3F7}"/>
              </a:ext>
            </a:extLst>
          </p:cNvPr>
          <p:cNvSpPr txBox="1"/>
          <p:nvPr/>
        </p:nvSpPr>
        <p:spPr>
          <a:xfrm rot="5400000">
            <a:off x="7119957" y="3619095"/>
            <a:ext cx="718743" cy="338554"/>
          </a:xfrm>
          <a:prstGeom prst="rect">
            <a:avLst/>
          </a:prstGeom>
          <a:noFill/>
        </p:spPr>
        <p:txBody>
          <a:bodyPr wrap="square" rtlCol="0">
            <a:spAutoFit/>
          </a:bodyPr>
          <a:lstStyle/>
          <a:p>
            <a:r>
              <a:rPr lang="uz-Cyrl-UZ" sz="1600" b="1" dirty="0">
                <a:latin typeface="Times New Roman" panose="02020603050405020304" pitchFamily="18" charset="0"/>
                <a:cs typeface="Times New Roman" panose="02020603050405020304" pitchFamily="18" charset="0"/>
              </a:rPr>
              <a:t>Вақт</a:t>
            </a:r>
            <a:endParaRPr lang="uz-Latn-UZ" sz="16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CBE22A1C-F0C9-4DB3-96A5-0073628CFD66}"/>
              </a:ext>
            </a:extLst>
          </p:cNvPr>
          <p:cNvSpPr/>
          <p:nvPr/>
        </p:nvSpPr>
        <p:spPr>
          <a:xfrm>
            <a:off x="0" y="8696"/>
            <a:ext cx="12192000" cy="769441"/>
          </a:xfrm>
          <a:prstGeom prst="rect">
            <a:avLst/>
          </a:prstGeom>
        </p:spPr>
        <p:txBody>
          <a:bodyPr wrap="square">
            <a:spAutoFit/>
          </a:bodyPr>
          <a:lstStyle/>
          <a:p>
            <a:pPr algn="ctr"/>
            <a:r>
              <a:rPr lang="uz-Latn-UZ" sz="2200" b="1" dirty="0">
                <a:latin typeface="Times New Roman" panose="02020603050405020304" pitchFamily="18" charset="0"/>
                <a:cs typeface="Times New Roman" panose="02020603050405020304" pitchFamily="18" charset="0"/>
              </a:rPr>
              <a:t>ДИЗАЙН ҲУНИСИ - ЯКУНИЙ ДИЗАЙНГА ЭРИШИЛГУНГА ҚАДАР ИМКОНИЯТЛАР СОНИНИ БОСҚИЧМА-БОСҚИЧ КАМАЙТИРИШ</a:t>
            </a:r>
          </a:p>
        </p:txBody>
      </p:sp>
      <p:sp>
        <p:nvSpPr>
          <p:cNvPr id="2" name="Прямоугольник 1"/>
          <p:cNvSpPr/>
          <p:nvPr/>
        </p:nvSpPr>
        <p:spPr>
          <a:xfrm>
            <a:off x="84881" y="6152276"/>
            <a:ext cx="9140142" cy="646331"/>
          </a:xfrm>
          <a:prstGeom prst="rect">
            <a:avLst/>
          </a:prstGeom>
        </p:spPr>
        <p:txBody>
          <a:bodyPr wrap="square">
            <a:spAutoFit/>
          </a:bodyPr>
          <a:lstStyle/>
          <a:p>
            <a:pPr algn="ctr"/>
            <a:r>
              <a:rPr lang="uz-Cyrl-UZ" dirty="0">
                <a:solidFill>
                  <a:srgbClr val="0070C0"/>
                </a:solidFill>
                <a:latin typeface="Times New Roman" panose="02020603050405020304" pitchFamily="18" charset="0"/>
                <a:cs typeface="Times New Roman" panose="02020603050405020304" pitchFamily="18" charset="0"/>
              </a:rPr>
              <a:t>Манба:</a:t>
            </a:r>
            <a:r>
              <a:rPr lang="uz-Latn-UZ" dirty="0">
                <a:solidFill>
                  <a:srgbClr val="0070C0"/>
                </a:solidFill>
                <a:latin typeface="Times New Roman" panose="02020603050405020304" pitchFamily="18" charset="0"/>
                <a:cs typeface="Times New Roman" panose="02020603050405020304" pitchFamily="18" charset="0"/>
              </a:rPr>
              <a:t> Slack, Nigel, and Alistair Brandon-Jones. Operations Management 9th Edition PDF EBook, Pearson Education, Limited, 2019. ProQuest Ebook Central</a:t>
            </a:r>
            <a:endParaRPr lang="ru-RU" dirty="0">
              <a:solidFill>
                <a:srgbClr val="0070C0"/>
              </a:solidFill>
            </a:endParaRPr>
          </a:p>
        </p:txBody>
      </p:sp>
    </p:spTree>
    <p:extLst>
      <p:ext uri="{BB962C8B-B14F-4D97-AF65-F5344CB8AC3E}">
        <p14:creationId xmlns:p14="http://schemas.microsoft.com/office/powerpoint/2010/main" val="2529190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2D3BC3F4-BAFF-44B0-8019-F9D0020F30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887" y="164123"/>
            <a:ext cx="11706225" cy="6067425"/>
          </a:xfrm>
          <a:prstGeom prst="rect">
            <a:avLst/>
          </a:prstGeom>
        </p:spPr>
      </p:pic>
      <p:sp>
        <p:nvSpPr>
          <p:cNvPr id="2" name="Прямоугольник 1"/>
          <p:cNvSpPr/>
          <p:nvPr/>
        </p:nvSpPr>
        <p:spPr>
          <a:xfrm>
            <a:off x="242887" y="6211669"/>
            <a:ext cx="9676618" cy="646331"/>
          </a:xfrm>
          <a:prstGeom prst="rect">
            <a:avLst/>
          </a:prstGeom>
        </p:spPr>
        <p:txBody>
          <a:bodyPr wrap="square">
            <a:spAutoFit/>
          </a:bodyPr>
          <a:lstStyle/>
          <a:p>
            <a:pPr algn="ctr"/>
            <a:r>
              <a:rPr lang="uz-Cyrl-UZ" dirty="0">
                <a:solidFill>
                  <a:srgbClr val="0070C0"/>
                </a:solidFill>
                <a:latin typeface="Times New Roman" panose="02020603050405020304" pitchFamily="18" charset="0"/>
                <a:cs typeface="Times New Roman" panose="02020603050405020304" pitchFamily="18" charset="0"/>
              </a:rPr>
              <a:t>Манба:</a:t>
            </a:r>
            <a:r>
              <a:rPr lang="uz-Latn-UZ" dirty="0">
                <a:solidFill>
                  <a:srgbClr val="0070C0"/>
                </a:solidFill>
                <a:latin typeface="Times New Roman" panose="02020603050405020304" pitchFamily="18" charset="0"/>
                <a:cs typeface="Times New Roman" panose="02020603050405020304" pitchFamily="18" charset="0"/>
              </a:rPr>
              <a:t> Slack, Nigel, and Alistair Brandon-Jones. Operations Management 9th Edition PDF EBook, Pearson Education, Limited, 2019. ProQuest Ebook Central</a:t>
            </a:r>
            <a:endParaRPr lang="ru-RU" dirty="0">
              <a:solidFill>
                <a:srgbClr val="0070C0"/>
              </a:solidFill>
            </a:endParaRPr>
          </a:p>
        </p:txBody>
      </p:sp>
    </p:spTree>
    <p:extLst>
      <p:ext uri="{BB962C8B-B14F-4D97-AF65-F5344CB8AC3E}">
        <p14:creationId xmlns:p14="http://schemas.microsoft.com/office/powerpoint/2010/main" val="32784155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30F08092-D67B-4D65-9962-2EA921E0321C}"/>
              </a:ext>
            </a:extLst>
          </p:cNvPr>
          <p:cNvSpPr/>
          <p:nvPr/>
        </p:nvSpPr>
        <p:spPr>
          <a:xfrm>
            <a:off x="2706257" y="149442"/>
            <a:ext cx="6779485" cy="461665"/>
          </a:xfrm>
          <a:prstGeom prst="rect">
            <a:avLst/>
          </a:prstGeom>
        </p:spPr>
        <p:txBody>
          <a:bodyPr wrap="none">
            <a:spAutoFit/>
          </a:bodyPr>
          <a:lstStyle/>
          <a:p>
            <a:r>
              <a:rPr lang="ru-RU" sz="2400" b="1" dirty="0">
                <a:latin typeface="Times New Roman" panose="02020603050405020304" pitchFamily="18" charset="0"/>
                <a:cs typeface="Times New Roman" panose="02020603050405020304" pitchFamily="18" charset="0"/>
              </a:rPr>
              <a:t>СИФАТЛИ ФУНКЦИЯНИ ЖОЙЛАШТИРИШ</a:t>
            </a:r>
            <a:endParaRPr lang="uz-Latn-UZ" sz="2400" b="1"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00E82503-6C13-4737-AD65-0C7F3B97D1C6}"/>
              </a:ext>
            </a:extLst>
          </p:cNvPr>
          <p:cNvSpPr/>
          <p:nvPr/>
        </p:nvSpPr>
        <p:spPr>
          <a:xfrm>
            <a:off x="269630" y="611107"/>
            <a:ext cx="11652738" cy="6186309"/>
          </a:xfrm>
          <a:prstGeom prst="rect">
            <a:avLst/>
          </a:prstGeom>
        </p:spPr>
        <p:txBody>
          <a:bodyPr wrap="square">
            <a:spAutoFit/>
          </a:bodyPr>
          <a:lstStyle/>
          <a:p>
            <a:pPr indent="539750" algn="just"/>
            <a:r>
              <a:rPr lang="uz-Cyrl-UZ" dirty="0">
                <a:latin typeface="Times New Roman" panose="02020603050405020304" pitchFamily="18" charset="0"/>
                <a:cs typeface="Times New Roman" panose="02020603050405020304" pitchFamily="18" charset="0"/>
              </a:rPr>
              <a:t>СФЖ</a:t>
            </a:r>
            <a:r>
              <a:rPr lang="uz-Latn-UZ" dirty="0">
                <a:latin typeface="Times New Roman" panose="02020603050405020304" pitchFamily="18" charset="0"/>
                <a:cs typeface="Times New Roman" panose="02020603050405020304" pitchFamily="18" charset="0"/>
              </a:rPr>
              <a:t>нинг асосий мақсади якуний инновация ўз мижозларининг эҳтиёжларини қондиришини таъминлашга ҳаракат қилишдир. Бу Японияда Митсубиши компаниясининг Кобе кемасозлик заводида ишлаб чиқилган ва Тоёта ва унинг етказиб берувчилари томонидан кенг қўлланиладиган техникадир. У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сифат уйи</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(шакли туфайли) ва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мижознинг овози</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(мақсадига кўра) сифатида ҳам танилган. Техника мижозга нима кераклигини ва унга қандай эришиш мумкинлигини аниқлашга ҳаракат қилади. </a:t>
            </a:r>
            <a:r>
              <a:rPr lang="uz-Cyrl-UZ" dirty="0">
                <a:latin typeface="Times New Roman" panose="02020603050405020304" pitchFamily="18" charset="0"/>
                <a:cs typeface="Times New Roman" panose="02020603050405020304" pitchFamily="18" charset="0"/>
              </a:rPr>
              <a:t>Расмда</a:t>
            </a:r>
            <a:r>
              <a:rPr lang="uz-Latn-UZ" dirty="0">
                <a:latin typeface="Times New Roman" panose="02020603050405020304" pitchFamily="18" charset="0"/>
                <a:cs typeface="Times New Roman" panose="02020603050405020304" pitchFamily="18" charset="0"/>
              </a:rPr>
              <a:t> реклама USB маълумотларни сақлаш стикини лойиҳалашда ишлатиладиган оддий ҚФД матритсаси кўрсатилган. </a:t>
            </a:r>
            <a:r>
              <a:rPr lang="uz-Cyrl-UZ" dirty="0">
                <a:latin typeface="Times New Roman" panose="02020603050405020304" pitchFamily="18" charset="0"/>
                <a:cs typeface="Times New Roman" panose="02020603050405020304" pitchFamily="18" charset="0"/>
              </a:rPr>
              <a:t>СФЖ</a:t>
            </a:r>
            <a:r>
              <a:rPr lang="uz-Latn-UZ" dirty="0">
                <a:latin typeface="Times New Roman" panose="02020603050405020304" pitchFamily="18" charset="0"/>
                <a:cs typeface="Times New Roman" panose="02020603050405020304" pitchFamily="18" charset="0"/>
              </a:rPr>
              <a:t> матритсаси - бу компания мижознинг талаблари (нима) ва янги маҳсулотнинг дизайн хусусиятлари (</a:t>
            </a:r>
            <a:r>
              <a:rPr lang="uz-Cyrl-UZ" dirty="0">
                <a:latin typeface="Times New Roman" panose="02020603050405020304" pitchFamily="18" charset="0"/>
                <a:cs typeface="Times New Roman" panose="02020603050405020304" pitchFamily="18" charset="0"/>
              </a:rPr>
              <a:t>қандай</a:t>
            </a:r>
            <a:r>
              <a:rPr lang="uz-Latn-UZ" dirty="0">
                <a:latin typeface="Times New Roman" panose="02020603050405020304" pitchFamily="18" charset="0"/>
                <a:cs typeface="Times New Roman" panose="02020603050405020304" pitchFamily="18" charset="0"/>
              </a:rPr>
              <a:t>) ўртасидаги муносабатни қандай кўришининг расмий ифодасидир.</a:t>
            </a:r>
            <a:endParaRPr lang="uz-Cyrl-UZ" dirty="0">
              <a:latin typeface="Times New Roman" panose="02020603050405020304" pitchFamily="18" charset="0"/>
              <a:cs typeface="Times New Roman" panose="02020603050405020304" pitchFamily="18" charset="0"/>
            </a:endParaRPr>
          </a:p>
          <a:p>
            <a:pPr marL="176213" indent="187325" algn="just">
              <a:buFont typeface="Arial" panose="020B0604020202020204" pitchFamily="34" charset="0"/>
              <a:buChar char="•"/>
            </a:pPr>
            <a:r>
              <a:rPr lang="uz-Cyrl-UZ" dirty="0">
                <a:latin typeface="Times New Roman" panose="02020603050405020304" pitchFamily="18" charset="0"/>
                <a:cs typeface="Times New Roman" panose="02020603050405020304" pitchFamily="18" charset="0"/>
              </a:rPr>
              <a:t>“Нима”ёки “мижоз талаблари” - бу мижозлар муҳим деб ҳисоблайдиган рақобат омиллари рўйхати. Уларнинг нисбий аҳамияти, бу ҳолда 10 балли шкала бўйича баҳоланади, нарх энг юқори балл билан баҳоланади.</a:t>
            </a:r>
          </a:p>
          <a:p>
            <a:pPr marL="176213" indent="187325" algn="just">
              <a:buFont typeface="Arial" panose="020B0604020202020204" pitchFamily="34" charset="0"/>
              <a:buChar char="•"/>
            </a:pPr>
            <a:r>
              <a:rPr lang="uz-Cyrl-UZ" dirty="0">
                <a:latin typeface="Times New Roman" panose="02020603050405020304" pitchFamily="18" charset="0"/>
                <a:cs typeface="Times New Roman" panose="02020603050405020304" pitchFamily="18" charset="0"/>
              </a:rPr>
              <a:t>Рақобат баҳолари маҳсулотнинг нисбий ишлашини кўрсатади, бу ҳолда 1 дан 5 гача бўлган шкала бўйича. Шунингдек, иккита рақобатчи маҳсулотнинг ишлаши кўрсатилган.</a:t>
            </a:r>
          </a:p>
          <a:p>
            <a:pPr marL="176213" indent="187325" algn="just">
              <a:buFont typeface="Arial" panose="020B0604020202020204" pitchFamily="34" charset="0"/>
              <a:buChar char="•"/>
            </a:pPr>
            <a:r>
              <a:rPr lang="uz-Cyrl-UZ" dirty="0">
                <a:latin typeface="Times New Roman" panose="02020603050405020304" pitchFamily="18" charset="0"/>
                <a:cs typeface="Times New Roman" panose="02020603050405020304" pitchFamily="18" charset="0"/>
              </a:rPr>
              <a:t>Маҳсулотнинг қандайлиги ёки “дизайн хусусиятлари” дизайннинг турли “ўлчамлари” бўлиб, улар хизмат ёки маҳсулот ичидаги мижозлар талабларини амалга оширади.</a:t>
            </a:r>
          </a:p>
          <a:p>
            <a:pPr marL="176213" indent="187325" algn="just">
              <a:buFont typeface="Arial" panose="020B0604020202020204" pitchFamily="34" charset="0"/>
              <a:buChar char="•"/>
            </a:pPr>
            <a:r>
              <a:rPr lang="uz-Cyrl-UZ" dirty="0">
                <a:latin typeface="Times New Roman" panose="02020603050405020304" pitchFamily="18" charset="0"/>
                <a:cs typeface="Times New Roman" panose="02020603050405020304" pitchFamily="18" charset="0"/>
              </a:rPr>
              <a:t>Марказий матритса (баъзан муносабатлар матритсаси деб аталади) нима ва қандай ўртасидаги ўзаро боғлиқликнинг кўринишини ифодалайди. Бу кўпинча дизайн жамоаси томонидан қилинган қиймат мулоҳазасига асосланади. Белгилар муносабатларнинг мустаҳкамлигини кўрсатади. Барча муносабатлар ўрганилади, лекин кўп ҳолларда матритсанинг катакчаси бўш бўлса, улар йўқ.</a:t>
            </a:r>
          </a:p>
          <a:p>
            <a:pPr marL="176213" indent="187325" algn="just">
              <a:buFont typeface="Arial" panose="020B0604020202020204" pitchFamily="34" charset="0"/>
              <a:buChar char="•"/>
            </a:pPr>
            <a:r>
              <a:rPr lang="uz-Cyrl-UZ" dirty="0">
                <a:latin typeface="Times New Roman" panose="02020603050405020304" pitchFamily="18" charset="0"/>
                <a:cs typeface="Times New Roman" panose="02020603050405020304" pitchFamily="18" charset="0"/>
              </a:rPr>
              <a:t>Матритсанинг пастки қутиси маҳсулотнинг техник баҳосидир. Бу ҳар бир дизайн хусусиятининг мутлақ аҳамиятини ўз ичига олади.</a:t>
            </a:r>
          </a:p>
          <a:p>
            <a:pPr marL="176213" indent="187325" algn="just">
              <a:buFont typeface="Arial" panose="020B0604020202020204" pitchFamily="34" charset="0"/>
              <a:buChar char="•"/>
            </a:pPr>
            <a:r>
              <a:rPr lang="uz-Cyrl-UZ" dirty="0">
                <a:latin typeface="Times New Roman" panose="02020603050405020304" pitchFamily="18" charset="0"/>
                <a:cs typeface="Times New Roman" panose="02020603050405020304" pitchFamily="18" charset="0"/>
              </a:rPr>
              <a:t>“Уй” нинг учбурчак “томи” турли дизайн хусусиятлари ўртасидаги корреляция (ижобий ёки салбий) ҳақида жамоанинг ҳар қандай маълумотларини қамраб олади.</a:t>
            </a:r>
            <a:endParaRPr lang="uz-Latn-UZ"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4636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C76376AA-8C44-4338-A17B-9D59A718E3FB}"/>
              </a:ext>
            </a:extLst>
          </p:cNvPr>
          <p:cNvPicPr>
            <a:picLocks noChangeAspect="1"/>
          </p:cNvPicPr>
          <p:nvPr/>
        </p:nvPicPr>
        <p:blipFill>
          <a:blip r:embed="rId2"/>
          <a:stretch>
            <a:fillRect/>
          </a:stretch>
        </p:blipFill>
        <p:spPr>
          <a:xfrm>
            <a:off x="697841" y="-12032"/>
            <a:ext cx="11117180" cy="6870032"/>
          </a:xfrm>
          <a:prstGeom prst="rect">
            <a:avLst/>
          </a:prstGeom>
        </p:spPr>
      </p:pic>
      <p:sp>
        <p:nvSpPr>
          <p:cNvPr id="3" name="TextBox 2"/>
          <p:cNvSpPr txBox="1"/>
          <p:nvPr/>
        </p:nvSpPr>
        <p:spPr>
          <a:xfrm>
            <a:off x="6780033" y="0"/>
            <a:ext cx="5327086" cy="1200329"/>
          </a:xfrm>
          <a:prstGeom prst="rect">
            <a:avLst/>
          </a:prstGeom>
          <a:noFill/>
        </p:spPr>
        <p:txBody>
          <a:bodyPr wrap="square" rtlCol="0">
            <a:spAutoFit/>
          </a:bodyPr>
          <a:lstStyle/>
          <a:p>
            <a:pPr algn="ctr"/>
            <a:r>
              <a:rPr lang="uz-Cyrl-UZ" dirty="0">
                <a:solidFill>
                  <a:srgbClr val="0070C0"/>
                </a:solidFill>
                <a:latin typeface="Times New Roman" panose="02020603050405020304" pitchFamily="18" charset="0"/>
                <a:cs typeface="Times New Roman" panose="02020603050405020304" pitchFamily="18" charset="0"/>
              </a:rPr>
              <a:t>Манба:</a:t>
            </a:r>
            <a:r>
              <a:rPr lang="uz-Latn-UZ" dirty="0">
                <a:solidFill>
                  <a:srgbClr val="0070C0"/>
                </a:solidFill>
                <a:latin typeface="Times New Roman" panose="02020603050405020304" pitchFamily="18" charset="0"/>
                <a:cs typeface="Times New Roman" panose="02020603050405020304" pitchFamily="18" charset="0"/>
              </a:rPr>
              <a:t> </a:t>
            </a:r>
            <a:r>
              <a:rPr lang="uz-Latn-UZ" dirty="0">
                <a:solidFill>
                  <a:srgbClr val="0070C0"/>
                </a:solidFill>
                <a:latin typeface="Times New Roman" panose="02020603050405020304" pitchFamily="18" charset="0"/>
                <a:cs typeface="Times New Roman" panose="02020603050405020304" pitchFamily="18" charset="0"/>
              </a:rPr>
              <a:t>Slack, Nigel, and Alistair Brandon-Jones. Operations Management 9th Edition PDF EBook, Pearson Education, Limited, 2019. ProQuest Ebook Central</a:t>
            </a:r>
            <a:endParaRPr lang="ru-RU" dirty="0">
              <a:solidFill>
                <a:srgbClr val="0070C0"/>
              </a:solidFill>
            </a:endParaRPr>
          </a:p>
        </p:txBody>
      </p:sp>
    </p:spTree>
    <p:extLst>
      <p:ext uri="{BB962C8B-B14F-4D97-AF65-F5344CB8AC3E}">
        <p14:creationId xmlns:p14="http://schemas.microsoft.com/office/powerpoint/2010/main" val="33044842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FBB5189-8D65-4ECE-B9B3-764B702C0D18}"/>
              </a:ext>
            </a:extLst>
          </p:cNvPr>
          <p:cNvSpPr/>
          <p:nvPr/>
        </p:nvSpPr>
        <p:spPr>
          <a:xfrm>
            <a:off x="3048178" y="188313"/>
            <a:ext cx="6095643" cy="461665"/>
          </a:xfrm>
          <a:prstGeom prst="rect">
            <a:avLst/>
          </a:prstGeom>
        </p:spPr>
        <p:txBody>
          <a:bodyPr wrap="none">
            <a:spAutoFit/>
          </a:bodyPr>
          <a:lstStyle/>
          <a:p>
            <a:r>
              <a:rPr lang="uz-Latn-UZ" sz="2400" b="1" dirty="0">
                <a:latin typeface="Times New Roman" panose="02020603050405020304" pitchFamily="18" charset="0"/>
                <a:cs typeface="Times New Roman" panose="02020603050405020304" pitchFamily="18" charset="0"/>
              </a:rPr>
              <a:t>ПРОТОТИПЛАШ ВА ЯКУНИЙ ДИЗАЙН</a:t>
            </a:r>
          </a:p>
        </p:txBody>
      </p:sp>
      <p:sp>
        <p:nvSpPr>
          <p:cNvPr id="3" name="Прямоугольник 2">
            <a:extLst>
              <a:ext uri="{FF2B5EF4-FFF2-40B4-BE49-F238E27FC236}">
                <a16:creationId xmlns:a16="http://schemas.microsoft.com/office/drawing/2014/main" id="{BF5EAB07-CD2C-4388-97B7-CD4A5A7381BB}"/>
              </a:ext>
            </a:extLst>
          </p:cNvPr>
          <p:cNvSpPr/>
          <p:nvPr/>
        </p:nvSpPr>
        <p:spPr>
          <a:xfrm>
            <a:off x="224588" y="698104"/>
            <a:ext cx="11742821" cy="3139321"/>
          </a:xfrm>
          <a:prstGeom prst="rect">
            <a:avLst/>
          </a:prstGeom>
        </p:spPr>
        <p:txBody>
          <a:bodyPr wrap="square">
            <a:spAutoFit/>
          </a:bodyPr>
          <a:lstStyle/>
          <a:p>
            <a:pPr indent="541338" algn="just"/>
            <a:r>
              <a:rPr lang="uz-Latn-UZ" dirty="0">
                <a:latin typeface="Times New Roman" panose="02020603050405020304" pitchFamily="18" charset="0"/>
                <a:cs typeface="Times New Roman" panose="02020603050405020304" pitchFamily="18" charset="0"/>
              </a:rPr>
              <a:t>Дизайн фаолиятининг ушбу босқичида такомиллаштирилган дизайнни синовдан ўтказиш учун прототипга айлантириш керак. Маҳсулот ёки хизматни синаб кўришдан олдин уни ишга тушириш жуда хавфли бўлиши мумкин, шунинг учун одатда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прототип</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(маҳсулот учун) ёки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синов</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(хизмат учун) яратиш мақсадга мувофиқдир. Маҳсулот прототиплари лой моделларидан тортиб компютер симуляцияларигача бўлган ҳамма нарсани ўз ичига олади. Хизмат синовлари компютер симуляциясини ўз ичига олиши мумкин, шунингдек, хизматни тажриба асосида амалга оширишни ҳам ўз ичига олиши мумкин. Кўпгина чакана савдо ташкилотлари мижозларнинг уларга муносабатини текшириш учун оз сонли дўконларда янги хизматлар ва маҳсулотларни синаб кўради. Виртуал ҳақиқатга асосланган симуляциялар корхоналарга янги хизматлар ва маҳсулотларни синаб кўриш, шунингдек уларни ишлаб чиқарадиган жараёнларни визуаллаштириш ва режалаштириш имконини беради. Алоҳида компонент қисмлари виртуал тарзда бир-бирига жойлаштирилиши ва мослик ёки шовқин учун синовдан ўтказилиши мумкин. Йиғиш ёки ишлатиш қулайлигини текшириш учун ҳатто виртуал ишчиларни прототиплаш тизимига киритиш мумкин.</a:t>
            </a:r>
          </a:p>
        </p:txBody>
      </p:sp>
      <p:pic>
        <p:nvPicPr>
          <p:cNvPr id="4" name="Рисунок 3">
            <a:extLst>
              <a:ext uri="{FF2B5EF4-FFF2-40B4-BE49-F238E27FC236}">
                <a16:creationId xmlns:a16="http://schemas.microsoft.com/office/drawing/2014/main" id="{57627470-9429-4642-A6D6-520DEBBFBA03}"/>
              </a:ext>
            </a:extLst>
          </p:cNvPr>
          <p:cNvPicPr>
            <a:picLocks noChangeAspect="1"/>
          </p:cNvPicPr>
          <p:nvPr/>
        </p:nvPicPr>
        <p:blipFill>
          <a:blip r:embed="rId2"/>
          <a:stretch>
            <a:fillRect/>
          </a:stretch>
        </p:blipFill>
        <p:spPr>
          <a:xfrm>
            <a:off x="0" y="3853112"/>
            <a:ext cx="4006516" cy="3004887"/>
          </a:xfrm>
          <a:prstGeom prst="rect">
            <a:avLst/>
          </a:prstGeom>
        </p:spPr>
      </p:pic>
      <p:pic>
        <p:nvPicPr>
          <p:cNvPr id="5" name="Рисунок 4">
            <a:extLst>
              <a:ext uri="{FF2B5EF4-FFF2-40B4-BE49-F238E27FC236}">
                <a16:creationId xmlns:a16="http://schemas.microsoft.com/office/drawing/2014/main" id="{6A10A2A1-51C9-4A07-B658-053630E50ED5}"/>
              </a:ext>
            </a:extLst>
          </p:cNvPr>
          <p:cNvPicPr>
            <a:picLocks noChangeAspect="1"/>
          </p:cNvPicPr>
          <p:nvPr/>
        </p:nvPicPr>
        <p:blipFill>
          <a:blip r:embed="rId3"/>
          <a:stretch>
            <a:fillRect/>
          </a:stretch>
        </p:blipFill>
        <p:spPr>
          <a:xfrm>
            <a:off x="3048179" y="3850616"/>
            <a:ext cx="5137308" cy="3007384"/>
          </a:xfrm>
          <a:prstGeom prst="rect">
            <a:avLst/>
          </a:prstGeom>
        </p:spPr>
      </p:pic>
      <p:pic>
        <p:nvPicPr>
          <p:cNvPr id="6" name="Рисунок 5">
            <a:extLst>
              <a:ext uri="{FF2B5EF4-FFF2-40B4-BE49-F238E27FC236}">
                <a16:creationId xmlns:a16="http://schemas.microsoft.com/office/drawing/2014/main" id="{D2EE4156-F9D1-4ABB-868D-6A71411F047B}"/>
              </a:ext>
            </a:extLst>
          </p:cNvPr>
          <p:cNvPicPr>
            <a:picLocks noChangeAspect="1"/>
          </p:cNvPicPr>
          <p:nvPr/>
        </p:nvPicPr>
        <p:blipFill>
          <a:blip r:embed="rId4"/>
          <a:stretch>
            <a:fillRect/>
          </a:stretch>
        </p:blipFill>
        <p:spPr>
          <a:xfrm>
            <a:off x="8185486" y="3850615"/>
            <a:ext cx="4006516" cy="3020575"/>
          </a:xfrm>
          <a:prstGeom prst="rect">
            <a:avLst/>
          </a:prstGeom>
        </p:spPr>
      </p:pic>
    </p:spTree>
    <p:extLst>
      <p:ext uri="{BB962C8B-B14F-4D97-AF65-F5344CB8AC3E}">
        <p14:creationId xmlns:p14="http://schemas.microsoft.com/office/powerpoint/2010/main" val="19789385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C642E83-3085-4B97-B235-76174A13527B}"/>
              </a:ext>
            </a:extLst>
          </p:cNvPr>
          <p:cNvSpPr/>
          <p:nvPr/>
        </p:nvSpPr>
        <p:spPr>
          <a:xfrm>
            <a:off x="0" y="2397948"/>
            <a:ext cx="12192000" cy="2062103"/>
          </a:xfrm>
          <a:prstGeom prst="rect">
            <a:avLst/>
          </a:prstGeom>
        </p:spPr>
        <p:txBody>
          <a:bodyPr wrap="square">
            <a:spAutoFit/>
          </a:bodyPr>
          <a:lstStyle/>
          <a:p>
            <a:pPr algn="ctr"/>
            <a:r>
              <a:rPr lang="uz-Latn-UZ" sz="3200" b="1" dirty="0">
                <a:solidFill>
                  <a:srgbClr val="C00000"/>
                </a:solidFill>
                <a:latin typeface="Times New Roman" panose="02020603050405020304" pitchFamily="18" charset="0"/>
                <a:cs typeface="Times New Roman" panose="02020603050405020304" pitchFamily="18" charset="0"/>
              </a:rPr>
              <a:t>МАҲСУЛОТ ВА ХИЗМАТЛАР ИННОВАЦИЯСИ ҚАНДАЙ МАНБАЛАРДАН ИБОРАТ БЎЛИШИ КЕРАК?</a:t>
            </a:r>
            <a:endParaRPr lang="en-US" sz="3200" b="1" dirty="0">
              <a:solidFill>
                <a:srgbClr val="C00000"/>
              </a:solidFill>
              <a:latin typeface="Times New Roman" panose="02020603050405020304" pitchFamily="18" charset="0"/>
              <a:cs typeface="Times New Roman" panose="02020603050405020304" pitchFamily="18" charset="0"/>
            </a:endParaRPr>
          </a:p>
          <a:p>
            <a:pPr algn="ctr"/>
            <a:r>
              <a:rPr lang="en-US" sz="3200" b="1" dirty="0">
                <a:solidFill>
                  <a:srgbClr val="C00000"/>
                </a:solidFill>
                <a:latin typeface="Times New Roman" panose="02020603050405020304" pitchFamily="18" charset="0"/>
                <a:cs typeface="Times New Roman" panose="02020603050405020304" pitchFamily="18" charset="0"/>
              </a:rPr>
              <a:t>HOW SHOULD PRODUCT AND SERVICE </a:t>
            </a:r>
            <a:r>
              <a:rPr lang="uz-Latn-UZ" sz="3200" b="1" dirty="0">
                <a:solidFill>
                  <a:srgbClr val="C00000"/>
                </a:solidFill>
                <a:latin typeface="Times New Roman" panose="02020603050405020304" pitchFamily="18" charset="0"/>
                <a:cs typeface="Times New Roman" panose="02020603050405020304" pitchFamily="18" charset="0"/>
              </a:rPr>
              <a:t>INNOVATION BE RESOURCED?</a:t>
            </a:r>
          </a:p>
        </p:txBody>
      </p:sp>
      <p:pic>
        <p:nvPicPr>
          <p:cNvPr id="3" name="Рисунок 2">
            <a:extLst>
              <a:ext uri="{FF2B5EF4-FFF2-40B4-BE49-F238E27FC236}">
                <a16:creationId xmlns:a16="http://schemas.microsoft.com/office/drawing/2014/main" id="{3C5CA76E-EED5-4218-A729-D99EBC7C3B30}"/>
              </a:ext>
            </a:extLst>
          </p:cNvPr>
          <p:cNvPicPr>
            <a:picLocks noChangeAspect="1"/>
          </p:cNvPicPr>
          <p:nvPr/>
        </p:nvPicPr>
        <p:blipFill>
          <a:blip r:embed="rId2"/>
          <a:stretch>
            <a:fillRect/>
          </a:stretch>
        </p:blipFill>
        <p:spPr>
          <a:xfrm>
            <a:off x="0" y="-1"/>
            <a:ext cx="6096000" cy="2397947"/>
          </a:xfrm>
          <a:prstGeom prst="rect">
            <a:avLst/>
          </a:prstGeom>
        </p:spPr>
      </p:pic>
      <p:pic>
        <p:nvPicPr>
          <p:cNvPr id="4" name="Рисунок 3">
            <a:extLst>
              <a:ext uri="{FF2B5EF4-FFF2-40B4-BE49-F238E27FC236}">
                <a16:creationId xmlns:a16="http://schemas.microsoft.com/office/drawing/2014/main" id="{E2D7C5A0-CFE3-48A9-B3AA-96A0F05A83AE}"/>
              </a:ext>
            </a:extLst>
          </p:cNvPr>
          <p:cNvPicPr>
            <a:picLocks noChangeAspect="1"/>
          </p:cNvPicPr>
          <p:nvPr/>
        </p:nvPicPr>
        <p:blipFill>
          <a:blip r:embed="rId2"/>
          <a:stretch>
            <a:fillRect/>
          </a:stretch>
        </p:blipFill>
        <p:spPr>
          <a:xfrm>
            <a:off x="6096000" y="4460051"/>
            <a:ext cx="6096000" cy="2397949"/>
          </a:xfrm>
          <a:prstGeom prst="rect">
            <a:avLst/>
          </a:prstGeom>
        </p:spPr>
      </p:pic>
      <p:pic>
        <p:nvPicPr>
          <p:cNvPr id="5" name="Рисунок 4">
            <a:extLst>
              <a:ext uri="{FF2B5EF4-FFF2-40B4-BE49-F238E27FC236}">
                <a16:creationId xmlns:a16="http://schemas.microsoft.com/office/drawing/2014/main" id="{4E17137A-183B-4DF2-832E-71290E88821A}"/>
              </a:ext>
            </a:extLst>
          </p:cNvPr>
          <p:cNvPicPr>
            <a:picLocks noChangeAspect="1"/>
          </p:cNvPicPr>
          <p:nvPr/>
        </p:nvPicPr>
        <p:blipFill>
          <a:blip r:embed="rId3"/>
          <a:stretch>
            <a:fillRect/>
          </a:stretch>
        </p:blipFill>
        <p:spPr>
          <a:xfrm>
            <a:off x="0" y="4460051"/>
            <a:ext cx="6096000" cy="2397949"/>
          </a:xfrm>
          <a:prstGeom prst="rect">
            <a:avLst/>
          </a:prstGeom>
        </p:spPr>
      </p:pic>
      <p:pic>
        <p:nvPicPr>
          <p:cNvPr id="6" name="Рисунок 5">
            <a:extLst>
              <a:ext uri="{FF2B5EF4-FFF2-40B4-BE49-F238E27FC236}">
                <a16:creationId xmlns:a16="http://schemas.microsoft.com/office/drawing/2014/main" id="{2DECE8C9-2A18-4D2B-8911-AA12F0CF4806}"/>
              </a:ext>
            </a:extLst>
          </p:cNvPr>
          <p:cNvPicPr>
            <a:picLocks noChangeAspect="1"/>
          </p:cNvPicPr>
          <p:nvPr/>
        </p:nvPicPr>
        <p:blipFill>
          <a:blip r:embed="rId3"/>
          <a:stretch>
            <a:fillRect/>
          </a:stretch>
        </p:blipFill>
        <p:spPr>
          <a:xfrm>
            <a:off x="6096000" y="0"/>
            <a:ext cx="6096000" cy="2397949"/>
          </a:xfrm>
          <a:prstGeom prst="rect">
            <a:avLst/>
          </a:prstGeom>
        </p:spPr>
      </p:pic>
    </p:spTree>
    <p:extLst>
      <p:ext uri="{BB962C8B-B14F-4D97-AF65-F5344CB8AC3E}">
        <p14:creationId xmlns:p14="http://schemas.microsoft.com/office/powerpoint/2010/main" val="177937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7F73C75-E616-4B22-8A54-729D99D11B0C}"/>
              </a:ext>
            </a:extLst>
          </p:cNvPr>
          <p:cNvSpPr/>
          <p:nvPr/>
        </p:nvSpPr>
        <p:spPr>
          <a:xfrm>
            <a:off x="182478" y="171650"/>
            <a:ext cx="11827043" cy="4401205"/>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ИННОВАЦИОН ФАОЛИЯТ УЧУН ИМКОНИЯТЛАР ТАЛАБЛАРИНИ ТУШУНИШ</a:t>
            </a:r>
          </a:p>
          <a:p>
            <a:pPr indent="541338" algn="just"/>
            <a:r>
              <a:rPr lang="uz-Latn-UZ" sz="2000" dirty="0">
                <a:latin typeface="Times New Roman" panose="02020603050405020304" pitchFamily="18" charset="0"/>
                <a:cs typeface="Times New Roman" panose="02020603050405020304" pitchFamily="18" charset="0"/>
              </a:rPr>
              <a:t>Умуман олганда, салоҳиятни бошқариш жараён учун зарур бўлган қувватнинг тегишли даражаси ва уни талабнинг ўзгаришига жавоб бериш учун қандай созлаш мумкинлиги тўғрисида қарор қабул қилишни ўз ичига олади. Инновациялар бўлса, талаб - бу бизнес учун зарур бўлган янги дизайнлар сони. Асосий қийинчилик шундаки, ҳатто жуда йирик компанияларда ҳам янги инновациялар тезлиги доимий эмас. Бу шуни англатадики, маҳсулот ва хизматларни лойиҳалаш жараёнлари дизайнларга нотекис ички </a:t>
            </a:r>
            <a:r>
              <a:rPr lang="uz-Cyrl-UZ" sz="2000" dirty="0" smtClean="0">
                <a:latin typeface="Times New Roman" panose="02020603050405020304" pitchFamily="18" charset="0"/>
                <a:cs typeface="Times New Roman" panose="02020603050405020304" pitchFamily="18" charset="0"/>
              </a:rPr>
              <a:t>“</a:t>
            </a:r>
            <a:r>
              <a:rPr lang="uz-Latn-UZ" sz="2000" dirty="0" smtClean="0">
                <a:latin typeface="Times New Roman" panose="02020603050405020304" pitchFamily="18" charset="0"/>
                <a:cs typeface="Times New Roman" panose="02020603050405020304" pitchFamily="18" charset="0"/>
              </a:rPr>
              <a:t>талаб</a:t>
            </a:r>
            <a:r>
              <a:rPr lang="uz-Cyrl-UZ" sz="2000" dirty="0" smtClean="0">
                <a:latin typeface="Times New Roman" panose="02020603050405020304" pitchFamily="18" charset="0"/>
                <a:cs typeface="Times New Roman" panose="02020603050405020304" pitchFamily="18" charset="0"/>
              </a:rPr>
              <a:t>”</a:t>
            </a:r>
            <a:r>
              <a:rPr lang="uz-Latn-UZ" sz="2000" dirty="0" smtClean="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га дучор бўлади, эҳтимол бозорга бир нечта янги таклифлар яқин жойда киритилади, бошқа пайтларда эса озгина инновациялар керак бўлади. Бу ресурс муаммосини келтириб чиқаради, чунки инновацион фаолиятнинг имкониятларини кўпинча мослашувчан қилиш қийин. Инновациялар учун зарур бўлган тажриба дизайнерлар, технологлар, бозор таҳлилчилари ва бошқаларга киритилган. Баъзи экспертизаларни керак бўлганда ишга олиш мумкин, аммо дизайн ресурсларининг кўп қисми, аслида, мустаҳкамланган. Ўзгарувчан талаб ва нисбатан қатъий белгиланган лойиҳа қувватининг бундай комбинацияси баъзи ташкилотлар инновацион жараёнларга сармоя киритишни истамаслигини англатади, чунки улар уларни кам фойдаланиладиган ресурс деб билишади. </a:t>
            </a:r>
          </a:p>
        </p:txBody>
      </p:sp>
      <p:sp>
        <p:nvSpPr>
          <p:cNvPr id="3" name="Прямоугольник 2">
            <a:extLst>
              <a:ext uri="{FF2B5EF4-FFF2-40B4-BE49-F238E27FC236}">
                <a16:creationId xmlns:a16="http://schemas.microsoft.com/office/drawing/2014/main" id="{98D67FA8-5158-4A5E-8C7D-A06549753FB1}"/>
              </a:ext>
            </a:extLst>
          </p:cNvPr>
          <p:cNvSpPr/>
          <p:nvPr/>
        </p:nvSpPr>
        <p:spPr>
          <a:xfrm>
            <a:off x="182477" y="4524727"/>
            <a:ext cx="9382627" cy="2246769"/>
          </a:xfrm>
          <a:prstGeom prst="rect">
            <a:avLst/>
          </a:prstGeom>
        </p:spPr>
        <p:txBody>
          <a:bodyPr wrap="square">
            <a:spAutoFit/>
          </a:bodyPr>
          <a:lstStyle/>
          <a:p>
            <a:pPr indent="541338" algn="just"/>
            <a:r>
              <a:rPr lang="uz-Latn-UZ" sz="2000" dirty="0">
                <a:latin typeface="Times New Roman" panose="02020603050405020304" pitchFamily="18" charset="0"/>
                <a:cs typeface="Times New Roman" panose="02020603050405020304" pitchFamily="18" charset="0"/>
              </a:rPr>
              <a:t>Шиддатли цикл ривожланиб, компаниялар инновацион ресурсларга сармоя кирита олмаслиги мумкин, чунки кўплаб малакали дизайн ходимларини қисқа муддатда оддийгина ишга олиш мумкин эмас, бу эса инновацион лойиҳаларнинг ҳаддан ташқари кўпайишига ёки тегишли ечимларни тақдим эта олмаслигига олиб келади. Бу, ўз навбатида, компаниянинг бизнесни йўқотишига ёки бозорда бошқа йўл билан азобланишига олиб келиши мумкин, бу эса компанияни инновацион ресурсларга сармоя киритишга камроқ тайёр қилади.</a:t>
            </a:r>
            <a:endParaRPr lang="uz-Latn-UZ" sz="2000" dirty="0"/>
          </a:p>
        </p:txBody>
      </p:sp>
    </p:spTree>
    <p:extLst>
      <p:ext uri="{BB962C8B-B14F-4D97-AF65-F5344CB8AC3E}">
        <p14:creationId xmlns:p14="http://schemas.microsoft.com/office/powerpoint/2010/main" val="37586195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D5B71A95-227D-4CF1-A951-C62749CDF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064" y="753478"/>
            <a:ext cx="12071872" cy="4997618"/>
          </a:xfrm>
          <a:prstGeom prst="rect">
            <a:avLst/>
          </a:prstGeom>
        </p:spPr>
      </p:pic>
      <p:sp>
        <p:nvSpPr>
          <p:cNvPr id="4" name="Прямоугольник 3">
            <a:extLst>
              <a:ext uri="{FF2B5EF4-FFF2-40B4-BE49-F238E27FC236}">
                <a16:creationId xmlns:a16="http://schemas.microsoft.com/office/drawing/2014/main" id="{9F4D2B5A-F629-469A-9E77-AF2979A2507D}"/>
              </a:ext>
            </a:extLst>
          </p:cNvPr>
          <p:cNvSpPr/>
          <p:nvPr/>
        </p:nvSpPr>
        <p:spPr>
          <a:xfrm>
            <a:off x="0" y="10891"/>
            <a:ext cx="12192000" cy="830997"/>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ИННОВАЦИЯЛАРНИНГ ИЧКИ ВА АУТСОРСИНГ УЗЛУКСИЗЛИГИНИНГ </a:t>
            </a:r>
            <a:r>
              <a:rPr lang="uz-Latn-UZ" sz="2400" b="1" dirty="0" smtClean="0">
                <a:latin typeface="Times New Roman" panose="02020603050405020304" pitchFamily="18" charset="0"/>
                <a:cs typeface="Times New Roman" panose="02020603050405020304" pitchFamily="18" charset="0"/>
              </a:rPr>
              <a:t>ОҚИБАТЛАРИ</a:t>
            </a:r>
            <a:r>
              <a:rPr lang="en-US" sz="2400" b="1" dirty="0" smtClean="0">
                <a:latin typeface="Times New Roman" panose="02020603050405020304" pitchFamily="18" charset="0"/>
                <a:cs typeface="Times New Roman" panose="02020603050405020304" pitchFamily="18" charset="0"/>
              </a:rPr>
              <a:t> [2]</a:t>
            </a:r>
            <a:endParaRPr lang="uz-Latn-UZ" sz="2400" b="1"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75DD0058-7C04-4E98-A161-BA9730126BA4}"/>
              </a:ext>
            </a:extLst>
          </p:cNvPr>
          <p:cNvPicPr>
            <a:picLocks noChangeAspect="1"/>
          </p:cNvPicPr>
          <p:nvPr/>
        </p:nvPicPr>
        <p:blipFill>
          <a:blip r:embed="rId3"/>
          <a:stretch>
            <a:fillRect/>
          </a:stretch>
        </p:blipFill>
        <p:spPr>
          <a:xfrm>
            <a:off x="0" y="5720347"/>
            <a:ext cx="1706479" cy="1137653"/>
          </a:xfrm>
          <a:prstGeom prst="rect">
            <a:avLst/>
          </a:prstGeom>
        </p:spPr>
      </p:pic>
      <p:pic>
        <p:nvPicPr>
          <p:cNvPr id="6" name="Рисунок 5">
            <a:extLst>
              <a:ext uri="{FF2B5EF4-FFF2-40B4-BE49-F238E27FC236}">
                <a16:creationId xmlns:a16="http://schemas.microsoft.com/office/drawing/2014/main" id="{0375182B-84F2-4DE0-8156-BE65C8997024}"/>
              </a:ext>
            </a:extLst>
          </p:cNvPr>
          <p:cNvPicPr>
            <a:picLocks noChangeAspect="1"/>
          </p:cNvPicPr>
          <p:nvPr/>
        </p:nvPicPr>
        <p:blipFill>
          <a:blip r:embed="rId3"/>
          <a:stretch>
            <a:fillRect/>
          </a:stretch>
        </p:blipFill>
        <p:spPr>
          <a:xfrm>
            <a:off x="1706479" y="5720347"/>
            <a:ext cx="1706479" cy="1137653"/>
          </a:xfrm>
          <a:prstGeom prst="rect">
            <a:avLst/>
          </a:prstGeom>
        </p:spPr>
      </p:pic>
      <p:pic>
        <p:nvPicPr>
          <p:cNvPr id="7" name="Рисунок 6">
            <a:extLst>
              <a:ext uri="{FF2B5EF4-FFF2-40B4-BE49-F238E27FC236}">
                <a16:creationId xmlns:a16="http://schemas.microsoft.com/office/drawing/2014/main" id="{A6035067-201E-4436-BB9A-5838939484F8}"/>
              </a:ext>
            </a:extLst>
          </p:cNvPr>
          <p:cNvPicPr>
            <a:picLocks noChangeAspect="1"/>
          </p:cNvPicPr>
          <p:nvPr/>
        </p:nvPicPr>
        <p:blipFill>
          <a:blip r:embed="rId3"/>
          <a:stretch>
            <a:fillRect/>
          </a:stretch>
        </p:blipFill>
        <p:spPr>
          <a:xfrm>
            <a:off x="3412958" y="5720347"/>
            <a:ext cx="1706479" cy="1137653"/>
          </a:xfrm>
          <a:prstGeom prst="rect">
            <a:avLst/>
          </a:prstGeom>
        </p:spPr>
      </p:pic>
      <p:pic>
        <p:nvPicPr>
          <p:cNvPr id="8" name="Рисунок 7">
            <a:extLst>
              <a:ext uri="{FF2B5EF4-FFF2-40B4-BE49-F238E27FC236}">
                <a16:creationId xmlns:a16="http://schemas.microsoft.com/office/drawing/2014/main" id="{B462F2F4-62C6-4807-8712-2162446D96D1}"/>
              </a:ext>
            </a:extLst>
          </p:cNvPr>
          <p:cNvPicPr>
            <a:picLocks noChangeAspect="1"/>
          </p:cNvPicPr>
          <p:nvPr/>
        </p:nvPicPr>
        <p:blipFill>
          <a:blip r:embed="rId3"/>
          <a:stretch>
            <a:fillRect/>
          </a:stretch>
        </p:blipFill>
        <p:spPr>
          <a:xfrm>
            <a:off x="5119437" y="5720347"/>
            <a:ext cx="1706479" cy="1137653"/>
          </a:xfrm>
          <a:prstGeom prst="rect">
            <a:avLst/>
          </a:prstGeom>
        </p:spPr>
      </p:pic>
      <p:pic>
        <p:nvPicPr>
          <p:cNvPr id="9" name="Рисунок 8">
            <a:extLst>
              <a:ext uri="{FF2B5EF4-FFF2-40B4-BE49-F238E27FC236}">
                <a16:creationId xmlns:a16="http://schemas.microsoft.com/office/drawing/2014/main" id="{41192F99-AE50-4F62-93AE-3D32256AEBC7}"/>
              </a:ext>
            </a:extLst>
          </p:cNvPr>
          <p:cNvPicPr>
            <a:picLocks noChangeAspect="1"/>
          </p:cNvPicPr>
          <p:nvPr/>
        </p:nvPicPr>
        <p:blipFill>
          <a:blip r:embed="rId3"/>
          <a:stretch>
            <a:fillRect/>
          </a:stretch>
        </p:blipFill>
        <p:spPr>
          <a:xfrm>
            <a:off x="6825916" y="5720347"/>
            <a:ext cx="1706479" cy="1137653"/>
          </a:xfrm>
          <a:prstGeom prst="rect">
            <a:avLst/>
          </a:prstGeom>
        </p:spPr>
      </p:pic>
      <p:pic>
        <p:nvPicPr>
          <p:cNvPr id="10" name="Рисунок 9">
            <a:extLst>
              <a:ext uri="{FF2B5EF4-FFF2-40B4-BE49-F238E27FC236}">
                <a16:creationId xmlns:a16="http://schemas.microsoft.com/office/drawing/2014/main" id="{80CA3DC2-8ECA-4EF0-ACA8-D51BEBB4EBD0}"/>
              </a:ext>
            </a:extLst>
          </p:cNvPr>
          <p:cNvPicPr>
            <a:picLocks noChangeAspect="1"/>
          </p:cNvPicPr>
          <p:nvPr/>
        </p:nvPicPr>
        <p:blipFill>
          <a:blip r:embed="rId3"/>
          <a:stretch>
            <a:fillRect/>
          </a:stretch>
        </p:blipFill>
        <p:spPr>
          <a:xfrm>
            <a:off x="8532395" y="5720347"/>
            <a:ext cx="1706479" cy="1137653"/>
          </a:xfrm>
          <a:prstGeom prst="rect">
            <a:avLst/>
          </a:prstGeom>
        </p:spPr>
      </p:pic>
      <p:pic>
        <p:nvPicPr>
          <p:cNvPr id="11" name="Рисунок 10">
            <a:extLst>
              <a:ext uri="{FF2B5EF4-FFF2-40B4-BE49-F238E27FC236}">
                <a16:creationId xmlns:a16="http://schemas.microsoft.com/office/drawing/2014/main" id="{D9A74AF6-548C-4EAD-9554-47F686167941}"/>
              </a:ext>
            </a:extLst>
          </p:cNvPr>
          <p:cNvPicPr>
            <a:picLocks noChangeAspect="1"/>
          </p:cNvPicPr>
          <p:nvPr/>
        </p:nvPicPr>
        <p:blipFill>
          <a:blip r:embed="rId3"/>
          <a:stretch>
            <a:fillRect/>
          </a:stretch>
        </p:blipFill>
        <p:spPr>
          <a:xfrm>
            <a:off x="10238874" y="5720347"/>
            <a:ext cx="1953126" cy="1137653"/>
          </a:xfrm>
          <a:prstGeom prst="rect">
            <a:avLst/>
          </a:prstGeom>
        </p:spPr>
      </p:pic>
    </p:spTree>
    <p:extLst>
      <p:ext uri="{BB962C8B-B14F-4D97-AF65-F5344CB8AC3E}">
        <p14:creationId xmlns:p14="http://schemas.microsoft.com/office/powerpoint/2010/main" val="18145656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584DEF5-A80A-40ED-900E-6CAB58267003}"/>
              </a:ext>
            </a:extLst>
          </p:cNvPr>
          <p:cNvSpPr/>
          <p:nvPr/>
        </p:nvSpPr>
        <p:spPr>
          <a:xfrm>
            <a:off x="194510" y="113398"/>
            <a:ext cx="11802979" cy="4524315"/>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ИННОВАЦИОН ЖАРАЁНДА ҚАНДАЙ ТЕХНОЛОГИЯЛАРДАН ФОЙДАЛАНИШНИ ТУШУНИШ</a:t>
            </a:r>
          </a:p>
          <a:p>
            <a:pPr indent="541338" algn="just"/>
            <a:endParaRPr lang="en-US" sz="2000" dirty="0">
              <a:latin typeface="Times New Roman" panose="02020603050405020304" pitchFamily="18" charset="0"/>
              <a:cs typeface="Times New Roman" panose="02020603050405020304" pitchFamily="18" charset="0"/>
            </a:endParaRPr>
          </a:p>
          <a:p>
            <a:pPr indent="541338" algn="just"/>
            <a:r>
              <a:rPr lang="uz-Latn-UZ" sz="2000" dirty="0">
                <a:latin typeface="Times New Roman" panose="02020603050405020304" pitchFamily="18" charset="0"/>
                <a:cs typeface="Times New Roman" panose="02020603050405020304" pitchFamily="18" charset="0"/>
              </a:rPr>
              <a:t>Технология инновацион фаолиятда тобора муҳим аҳамият касб этмоқда. Мисол учун, симуляция дастурлари транспорт хизматларидан тортиб, кимё заводларигача бўлган барча нарсаларни лойиҳалашда кенг тарқалган. Булар ишлаб чиқувчиларга ҳақиқий маҳсулот ёки хизмат яратилишидан олдин дизайн қарорларини қабул қилиш имконини беради. Улар дизайнерларга хизмат ёки маҳсулотдан фойдаланиш тажрибаси билан ишлаш ва унинг амалда қандай ишлаши ҳақида кўпроқ маълумот олиш имконини беради. Улар имкониятларни ўрганишлари, тушунчага эга бўлишлари ва энг муҳими, қарорларининг оқибатларини ўрганишлари мумкин. Инновацион технологиялар айниқса дизайн вазифаси жуда мураккаб бўлганда фойдалидир, чунки улар ишлаб чиқувчиларга хизматлар ёки маҳсулотларнинг амалда қандай ишлаши ҳақидаги ноаниқликни камайтиришга имкон беради. Технологиялар, шунингдек, инновацион жараёнда содир бўлаётган нарсалар ҳақидаги маълумотларни бирлаштиради ва шу билан ташкилот ичида янада кенгроқ тасаввурни тақдим этади.</a:t>
            </a:r>
          </a:p>
        </p:txBody>
      </p:sp>
      <p:pic>
        <p:nvPicPr>
          <p:cNvPr id="3" name="Рисунок 2">
            <a:extLst>
              <a:ext uri="{FF2B5EF4-FFF2-40B4-BE49-F238E27FC236}">
                <a16:creationId xmlns:a16="http://schemas.microsoft.com/office/drawing/2014/main" id="{F3D9FE13-0D92-4B0C-A3E3-D8CCB28BCBF0}"/>
              </a:ext>
            </a:extLst>
          </p:cNvPr>
          <p:cNvPicPr>
            <a:picLocks noChangeAspect="1"/>
          </p:cNvPicPr>
          <p:nvPr/>
        </p:nvPicPr>
        <p:blipFill rotWithShape="1">
          <a:blip r:embed="rId2"/>
          <a:srcRect l="20331" t="10351" r="24098" b="5263"/>
          <a:stretch/>
        </p:blipFill>
        <p:spPr>
          <a:xfrm>
            <a:off x="0" y="4637712"/>
            <a:ext cx="2370045" cy="2220287"/>
          </a:xfrm>
          <a:prstGeom prst="rect">
            <a:avLst/>
          </a:prstGeom>
        </p:spPr>
      </p:pic>
      <p:pic>
        <p:nvPicPr>
          <p:cNvPr id="4" name="Рисунок 3">
            <a:extLst>
              <a:ext uri="{FF2B5EF4-FFF2-40B4-BE49-F238E27FC236}">
                <a16:creationId xmlns:a16="http://schemas.microsoft.com/office/drawing/2014/main" id="{BC3A13E0-7560-4292-9F78-FFE1017E2354}"/>
              </a:ext>
            </a:extLst>
          </p:cNvPr>
          <p:cNvPicPr>
            <a:picLocks noChangeAspect="1"/>
          </p:cNvPicPr>
          <p:nvPr/>
        </p:nvPicPr>
        <p:blipFill rotWithShape="1">
          <a:blip r:embed="rId2"/>
          <a:srcRect l="20331" t="10351" r="24098" b="5263"/>
          <a:stretch/>
        </p:blipFill>
        <p:spPr>
          <a:xfrm>
            <a:off x="2370045" y="4637713"/>
            <a:ext cx="2370045" cy="2220287"/>
          </a:xfrm>
          <a:prstGeom prst="rect">
            <a:avLst/>
          </a:prstGeom>
        </p:spPr>
      </p:pic>
      <p:pic>
        <p:nvPicPr>
          <p:cNvPr id="5" name="Рисунок 4">
            <a:extLst>
              <a:ext uri="{FF2B5EF4-FFF2-40B4-BE49-F238E27FC236}">
                <a16:creationId xmlns:a16="http://schemas.microsoft.com/office/drawing/2014/main" id="{D64D0E15-98E1-4D32-B98B-C17718DD5A84}"/>
              </a:ext>
            </a:extLst>
          </p:cNvPr>
          <p:cNvPicPr>
            <a:picLocks noChangeAspect="1"/>
          </p:cNvPicPr>
          <p:nvPr/>
        </p:nvPicPr>
        <p:blipFill rotWithShape="1">
          <a:blip r:embed="rId2"/>
          <a:srcRect l="20331" t="10351" r="24098" b="5263"/>
          <a:stretch/>
        </p:blipFill>
        <p:spPr>
          <a:xfrm>
            <a:off x="4887354" y="4637713"/>
            <a:ext cx="2370045" cy="2220287"/>
          </a:xfrm>
          <a:prstGeom prst="rect">
            <a:avLst/>
          </a:prstGeom>
        </p:spPr>
      </p:pic>
      <p:pic>
        <p:nvPicPr>
          <p:cNvPr id="6" name="Рисунок 5">
            <a:extLst>
              <a:ext uri="{FF2B5EF4-FFF2-40B4-BE49-F238E27FC236}">
                <a16:creationId xmlns:a16="http://schemas.microsoft.com/office/drawing/2014/main" id="{E166F6B3-CEBF-45B6-A354-472FC08ACB75}"/>
              </a:ext>
            </a:extLst>
          </p:cNvPr>
          <p:cNvPicPr>
            <a:picLocks noChangeAspect="1"/>
          </p:cNvPicPr>
          <p:nvPr/>
        </p:nvPicPr>
        <p:blipFill rotWithShape="1">
          <a:blip r:embed="rId2"/>
          <a:srcRect l="20331" t="10351" r="24098" b="5263"/>
          <a:stretch/>
        </p:blipFill>
        <p:spPr>
          <a:xfrm>
            <a:off x="7451909" y="4637713"/>
            <a:ext cx="2370045" cy="2220287"/>
          </a:xfrm>
          <a:prstGeom prst="rect">
            <a:avLst/>
          </a:prstGeom>
        </p:spPr>
      </p:pic>
      <p:pic>
        <p:nvPicPr>
          <p:cNvPr id="7" name="Рисунок 6">
            <a:extLst>
              <a:ext uri="{FF2B5EF4-FFF2-40B4-BE49-F238E27FC236}">
                <a16:creationId xmlns:a16="http://schemas.microsoft.com/office/drawing/2014/main" id="{A6941AF8-A1DC-496C-B16B-4ECB5AA8AA5E}"/>
              </a:ext>
            </a:extLst>
          </p:cNvPr>
          <p:cNvPicPr>
            <a:picLocks noChangeAspect="1"/>
          </p:cNvPicPr>
          <p:nvPr/>
        </p:nvPicPr>
        <p:blipFill rotWithShape="1">
          <a:blip r:embed="rId2"/>
          <a:srcRect l="20331" t="10351" r="24098" b="5263"/>
          <a:stretch/>
        </p:blipFill>
        <p:spPr>
          <a:xfrm>
            <a:off x="9821954" y="4637710"/>
            <a:ext cx="2370045" cy="2220287"/>
          </a:xfrm>
          <a:prstGeom prst="rect">
            <a:avLst/>
          </a:prstGeom>
        </p:spPr>
      </p:pic>
    </p:spTree>
    <p:extLst>
      <p:ext uri="{BB962C8B-B14F-4D97-AF65-F5344CB8AC3E}">
        <p14:creationId xmlns:p14="http://schemas.microsoft.com/office/powerpoint/2010/main" val="40880759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4E3C677-094C-4363-9529-4D161224B003}"/>
              </a:ext>
            </a:extLst>
          </p:cNvPr>
          <p:cNvSpPr/>
          <p:nvPr/>
        </p:nvSpPr>
        <p:spPr>
          <a:xfrm>
            <a:off x="164432" y="435984"/>
            <a:ext cx="11863136" cy="3724096"/>
          </a:xfrm>
          <a:prstGeom prst="rect">
            <a:avLst/>
          </a:prstGeom>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ИННОВАЦИОН ЖАРАЁНДА ҚАНДАЙ ТАШКИЛИЙ ТУЗИЛМАДАН ФОЙДАЛАНИШНИ ТУШУНИШ</a:t>
            </a:r>
          </a:p>
          <a:p>
            <a:pPr algn="ctr"/>
            <a:endParaRPr lang="uz-Cyrl-UZ" sz="1200" b="1" dirty="0">
              <a:latin typeface="Times New Roman" panose="02020603050405020304" pitchFamily="18" charset="0"/>
              <a:cs typeface="Times New Roman" panose="02020603050405020304" pitchFamily="18" charset="0"/>
            </a:endParaRPr>
          </a:p>
          <a:p>
            <a:pPr indent="541338" algn="just"/>
            <a:r>
              <a:rPr lang="uz-Cyrl-UZ" sz="2200" dirty="0">
                <a:latin typeface="Times New Roman" panose="02020603050405020304" pitchFamily="18" charset="0"/>
                <a:cs typeface="Times New Roman" panose="02020603050405020304" pitchFamily="18" charset="0"/>
              </a:rPr>
              <a:t>Бозоргача бўлган концепцияларни ишлаб чиқишнинг умумий жараёни, албатта, ташкилотнинг турли соҳаларидаги ходимларни ўз ичига олади. Якуний дизайнни шакллантирадиган қарорларни қабул қилишда турли функцияларнинг барчаси ўйнайди. Шунга қарамай, ҳар қандай маҳсулот ёки хизмат инновацион лойиҳаси ҳам ўзининг мавжудлигига эга бўлади. Унда лойиҳа номи, лойиҳани қўллаб-қувватловчи индивидуал менежер ёки ходимлар гуруҳи, бюджет ва, умид қиламанки, аниқ стратегик мақсад бўлади. Ташкилий савол шундаки, бу икки ғоядан қайси бири - ҳисса қўшадиган турли ташкилий функциялар ёки инновацион лойиҳанинг ўзи - инновацион фаолиятни бошқариш усулида устунлик қилиши керак?</a:t>
            </a:r>
          </a:p>
        </p:txBody>
      </p:sp>
      <p:pic>
        <p:nvPicPr>
          <p:cNvPr id="2050" name="Picture 2" descr="Is Your Matrix Organizational Structure Ready for the New Normal? -  AlignOrg Solutions">
            <a:extLst>
              <a:ext uri="{FF2B5EF4-FFF2-40B4-BE49-F238E27FC236}">
                <a16:creationId xmlns:a16="http://schemas.microsoft.com/office/drawing/2014/main" id="{D05C319B-9586-4F65-84FE-9B11505BF7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59968"/>
            <a:ext cx="6128085" cy="22980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s Your Matrix Organizational Structure Ready for the New Normal? -  AlignOrg Solutions">
            <a:extLst>
              <a:ext uri="{FF2B5EF4-FFF2-40B4-BE49-F238E27FC236}">
                <a16:creationId xmlns:a16="http://schemas.microsoft.com/office/drawing/2014/main" id="{55D17530-1488-4DCE-B18D-2ED1802030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8085" y="4559968"/>
            <a:ext cx="6063915" cy="2298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12249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96E2B28-E85B-40F0-B6F2-26A435DE878D}"/>
              </a:ext>
            </a:extLst>
          </p:cNvPr>
          <p:cNvSpPr/>
          <p:nvPr/>
        </p:nvSpPr>
        <p:spPr>
          <a:xfrm>
            <a:off x="230606" y="119288"/>
            <a:ext cx="11730789" cy="5601533"/>
          </a:xfrm>
          <a:prstGeom prst="rect">
            <a:avLst/>
          </a:prstGeom>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ИННОВАЦИОН ЖАРАЁНЛАР УЧУН ТУРЛИ ХИЛ МУҚОБИЛ ТАШКИЛИЙ ТУЗИЛМАЛАР</a:t>
            </a:r>
          </a:p>
          <a:p>
            <a:pPr indent="360363" algn="just">
              <a:buFont typeface="Arial" panose="020B0604020202020204" pitchFamily="34" charset="0"/>
              <a:buChar char="•"/>
            </a:pPr>
            <a:r>
              <a:rPr lang="uz-Cyrl-UZ" sz="2000" b="1" dirty="0">
                <a:latin typeface="Times New Roman" panose="02020603050405020304" pitchFamily="18" charset="0"/>
                <a:cs typeface="Times New Roman" panose="02020603050405020304" pitchFamily="18" charset="0"/>
              </a:rPr>
              <a:t>Функционал ташкилот </a:t>
            </a:r>
            <a:r>
              <a:rPr lang="uz-Cyrl-UZ" sz="2000" dirty="0">
                <a:latin typeface="Times New Roman" panose="02020603050405020304" pitchFamily="18" charset="0"/>
                <a:cs typeface="Times New Roman" panose="02020603050405020304" pitchFamily="18" charset="0"/>
              </a:rPr>
              <a:t>- инновацион лойиҳа сегментларга бўлинган ва функционал соҳалардаги тегишли функционал соҳаларга ва/ёки гуруҳларга ажратилган. Лойиҳа функционал ва юқори бошқарув томонидан мувофиқлаштирилади.</a:t>
            </a:r>
          </a:p>
          <a:p>
            <a:pPr indent="360363" algn="just">
              <a:buFont typeface="Arial" panose="020B0604020202020204" pitchFamily="34" charset="0"/>
              <a:buChar char="•"/>
            </a:pPr>
            <a:r>
              <a:rPr lang="uz-Cyrl-UZ" sz="2000" b="1" dirty="0">
                <a:latin typeface="Times New Roman" panose="02020603050405020304" pitchFamily="18" charset="0"/>
                <a:cs typeface="Times New Roman" panose="02020603050405020304" pitchFamily="18" charset="0"/>
              </a:rPr>
              <a:t>Функционал матритса (ёки энгил лойиҳа менежери) </a:t>
            </a:r>
            <a:r>
              <a:rPr lang="uz-Cyrl-UZ" sz="2000" dirty="0">
                <a:latin typeface="Times New Roman" panose="02020603050405020304" pitchFamily="18" charset="0"/>
                <a:cs typeface="Times New Roman" panose="02020603050405020304" pitchFamily="18" charset="0"/>
              </a:rPr>
              <a:t>- Бир киши турли функционал соҳаларда лойиҳани назорат қилиш учун расмий равишда тайинланган. Бу шахс жалб қилинган функционал ходимлар устидан чекланган ваколатларга эга бўлиши мумкин ва биринчи навбатда лойиҳани режалаштириш ва мувофиқлаштириш учун хизмат қилади. Функционал менежерлар лойиҳанинг ўзига хос сегментлари учун асосий жавобгарликни ўз зиммаларига оладилар.</a:t>
            </a:r>
          </a:p>
          <a:p>
            <a:pPr indent="360363" algn="just">
              <a:buFont typeface="Arial" panose="020B0604020202020204" pitchFamily="34" charset="0"/>
              <a:buChar char="•"/>
            </a:pPr>
            <a:r>
              <a:rPr lang="uz-Cyrl-UZ" sz="2000" b="1" dirty="0">
                <a:latin typeface="Times New Roman" panose="02020603050405020304" pitchFamily="18" charset="0"/>
                <a:cs typeface="Times New Roman" panose="02020603050405020304" pitchFamily="18" charset="0"/>
              </a:rPr>
              <a:t>Балансланган матритса </a:t>
            </a:r>
            <a:r>
              <a:rPr lang="uz-Cyrl-UZ" sz="2000" dirty="0">
                <a:latin typeface="Times New Roman" panose="02020603050405020304" pitchFamily="18" charset="0"/>
                <a:cs typeface="Times New Roman" panose="02020603050405020304" pitchFamily="18" charset="0"/>
              </a:rPr>
              <a:t>- лойиҳани назорат қилиш учун шахс тайинланган ва функционал менежерлар билан тенг асосда ўзаро ҳамкорлик қилади. Ушбу шахс ва функционал менежерлар инновацион фаолиятни бошқариш ва техник ва операцион қарорларни тасдиқлаш учун биргаликда ишлайди.</a:t>
            </a:r>
          </a:p>
          <a:p>
            <a:pPr indent="360363" algn="just">
              <a:buFont typeface="Arial" panose="020B0604020202020204" pitchFamily="34" charset="0"/>
              <a:buChar char="•"/>
            </a:pPr>
            <a:r>
              <a:rPr lang="uz-Cyrl-UZ" sz="2000" b="1" dirty="0">
                <a:latin typeface="Times New Roman" panose="02020603050405020304" pitchFamily="18" charset="0"/>
                <a:cs typeface="Times New Roman" panose="02020603050405020304" pitchFamily="18" charset="0"/>
              </a:rPr>
              <a:t>Лойиҳа матритсаси (ёки оғир вазнли лойиҳа менежери)</a:t>
            </a:r>
            <a:r>
              <a:rPr lang="uz-Cyrl-UZ" sz="2000" dirty="0">
                <a:latin typeface="Times New Roman" panose="02020603050405020304" pitchFamily="18" charset="0"/>
                <a:cs typeface="Times New Roman" panose="02020603050405020304" pitchFamily="18" charset="0"/>
              </a:rPr>
              <a:t> - Менежер лойиҳани назорат қилиш учун тайинланган ва унинг бажарилиши учун жавобгардир. Функционал менежерларнинг иштироки керак бўлганда ходимларни тайинлаш ва маслаҳат экспертизаси билан чекланади.</a:t>
            </a:r>
          </a:p>
        </p:txBody>
      </p:sp>
      <p:sp>
        <p:nvSpPr>
          <p:cNvPr id="3" name="Прямоугольник 2">
            <a:extLst>
              <a:ext uri="{FF2B5EF4-FFF2-40B4-BE49-F238E27FC236}">
                <a16:creationId xmlns:a16="http://schemas.microsoft.com/office/drawing/2014/main" id="{E33960A0-021F-44E5-A06E-D601CC256AA9}"/>
              </a:ext>
            </a:extLst>
          </p:cNvPr>
          <p:cNvSpPr/>
          <p:nvPr/>
        </p:nvSpPr>
        <p:spPr>
          <a:xfrm>
            <a:off x="230605" y="5498465"/>
            <a:ext cx="9226216" cy="1323439"/>
          </a:xfrm>
          <a:prstGeom prst="rect">
            <a:avLst/>
          </a:prstGeom>
        </p:spPr>
        <p:txBody>
          <a:bodyPr wrap="square">
            <a:spAutoFit/>
          </a:bodyPr>
          <a:lstStyle/>
          <a:p>
            <a:pPr indent="360363" algn="just">
              <a:buFont typeface="Arial" panose="020B0604020202020204" pitchFamily="34" charset="0"/>
              <a:buChar char="•"/>
            </a:pPr>
            <a:r>
              <a:rPr lang="uz-Cyrl-UZ" sz="2000" b="1" dirty="0">
                <a:latin typeface="Times New Roman" panose="02020603050405020304" pitchFamily="18" charset="0"/>
                <a:cs typeface="Times New Roman" panose="02020603050405020304" pitchFamily="18" charset="0"/>
              </a:rPr>
              <a:t>Лойиҳа жамоаси (ёки йўлбарс жамоаси) </a:t>
            </a:r>
            <a:r>
              <a:rPr lang="uz-Cyrl-UZ" sz="2000" dirty="0">
                <a:latin typeface="Times New Roman" panose="02020603050405020304" pitchFamily="18" charset="0"/>
                <a:cs typeface="Times New Roman" panose="02020603050405020304" pitchFamily="18" charset="0"/>
              </a:rPr>
              <a:t>- Менежерга тўлиқ вақтли асосда тайинланган бир нечта функционал соҳалардаги асосий ходимлар гуруҳидан ташкил топган лойиҳа жамоаси масъулияти берилади. Функционал менежерларнинг расмий иштироки йўқ.</a:t>
            </a:r>
          </a:p>
        </p:txBody>
      </p:sp>
    </p:spTree>
    <p:extLst>
      <p:ext uri="{BB962C8B-B14F-4D97-AF65-F5344CB8AC3E}">
        <p14:creationId xmlns:p14="http://schemas.microsoft.com/office/powerpoint/2010/main" val="17203218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F12BAE15-5240-4958-90BC-625C85AFCD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629775" cy="6858000"/>
          </a:xfrm>
          <a:prstGeom prst="rect">
            <a:avLst/>
          </a:prstGeom>
        </p:spPr>
      </p:pic>
      <p:sp>
        <p:nvSpPr>
          <p:cNvPr id="4" name="Прямоугольник 3">
            <a:extLst>
              <a:ext uri="{FF2B5EF4-FFF2-40B4-BE49-F238E27FC236}">
                <a16:creationId xmlns:a16="http://schemas.microsoft.com/office/drawing/2014/main" id="{080A9826-6D51-4C81-A04C-AFF0CF9FD159}"/>
              </a:ext>
            </a:extLst>
          </p:cNvPr>
          <p:cNvSpPr/>
          <p:nvPr/>
        </p:nvSpPr>
        <p:spPr>
          <a:xfrm>
            <a:off x="7760368" y="561293"/>
            <a:ext cx="4431632" cy="1569660"/>
          </a:xfrm>
          <a:prstGeom prst="rect">
            <a:avLst/>
          </a:prstGeom>
        </p:spPr>
        <p:txBody>
          <a:bodyPr wrap="square">
            <a:spAutoFit/>
          </a:bodyPr>
          <a:lstStyle/>
          <a:p>
            <a:pPr algn="ctr"/>
            <a:r>
              <a:rPr lang="uz-Latn-UZ" sz="2400" b="1" dirty="0">
                <a:solidFill>
                  <a:srgbClr val="C00000"/>
                </a:solidFill>
                <a:latin typeface="Times New Roman" panose="02020603050405020304" pitchFamily="18" charset="0"/>
                <a:cs typeface="Times New Roman" panose="02020603050405020304" pitchFamily="18" charset="0"/>
              </a:rPr>
              <a:t>ИННОВАЦИОН ЖАРАЁНЛАР УЧУН ТАШКИЛИЙ </a:t>
            </a:r>
            <a:r>
              <a:rPr lang="uz-Latn-UZ" sz="2400" b="1" dirty="0" smtClean="0">
                <a:solidFill>
                  <a:srgbClr val="C00000"/>
                </a:solidFill>
                <a:latin typeface="Times New Roman" panose="02020603050405020304" pitchFamily="18" charset="0"/>
                <a:cs typeface="Times New Roman" panose="02020603050405020304" pitchFamily="18" charset="0"/>
              </a:rPr>
              <a:t>ТУЗИЛМАЛАР</a:t>
            </a:r>
            <a:r>
              <a:rPr lang="en-US" sz="2400" b="1" dirty="0" smtClean="0">
                <a:solidFill>
                  <a:srgbClr val="C00000"/>
                </a:solidFill>
                <a:latin typeface="Times New Roman" panose="02020603050405020304" pitchFamily="18" charset="0"/>
                <a:cs typeface="Times New Roman" panose="02020603050405020304" pitchFamily="18" charset="0"/>
              </a:rPr>
              <a:t> [2]</a:t>
            </a:r>
            <a:endParaRPr lang="uz-Latn-UZ" sz="2400" b="1" dirty="0">
              <a:solidFill>
                <a:srgbClr val="C00000"/>
              </a:solidFill>
              <a:latin typeface="Times New Roman" panose="02020603050405020304" pitchFamily="18" charset="0"/>
              <a:cs typeface="Times New Roman" panose="02020603050405020304" pitchFamily="18" charset="0"/>
            </a:endParaRPr>
          </a:p>
        </p:txBody>
      </p:sp>
      <p:pic>
        <p:nvPicPr>
          <p:cNvPr id="4098" name="Picture 2" descr="As soon as you have an innovation department, you're buggered">
            <a:extLst>
              <a:ext uri="{FF2B5EF4-FFF2-40B4-BE49-F238E27FC236}">
                <a16:creationId xmlns:a16="http://schemas.microsoft.com/office/drawing/2014/main" id="{40890098-1407-459D-8789-7B3B4992CCE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4007"/>
          <a:stretch/>
        </p:blipFill>
        <p:spPr bwMode="auto">
          <a:xfrm>
            <a:off x="9559614" y="2383073"/>
            <a:ext cx="2632386" cy="2124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40806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001C4DA-0E35-4A23-BC71-69D19E83A171}"/>
              </a:ext>
            </a:extLst>
          </p:cNvPr>
          <p:cNvSpPr/>
          <p:nvPr/>
        </p:nvSpPr>
        <p:spPr>
          <a:xfrm>
            <a:off x="194510" y="150038"/>
            <a:ext cx="11802979" cy="4493538"/>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ИННОВАЦИОН ЖАРАЁННИ ҚАНДАЙ СИҚИШ КЕРАКЛИГИНИ ТУШУНИШ</a:t>
            </a:r>
          </a:p>
          <a:p>
            <a:pPr indent="541338" algn="just"/>
            <a:endParaRPr lang="en-US" sz="2000" dirty="0">
              <a:latin typeface="Times New Roman" panose="02020603050405020304" pitchFamily="18" charset="0"/>
              <a:cs typeface="Times New Roman" panose="02020603050405020304" pitchFamily="18" charset="0"/>
            </a:endParaRPr>
          </a:p>
          <a:p>
            <a:pPr indent="541338" algn="just"/>
            <a:r>
              <a:rPr lang="uz-Latn-UZ" sz="2200" dirty="0">
                <a:latin typeface="Times New Roman" panose="02020603050405020304" pitchFamily="18" charset="0"/>
                <a:cs typeface="Times New Roman" panose="02020603050405020304" pitchFamily="18" charset="0"/>
              </a:rPr>
              <a:t>Ҳар бир маҳсулот ва хизмат инновацияси охир-оқибат яратилиши керак. Шунинг учун хизматлар ва маҳсулотлар дизайнини уларни этказиб берадиган жараёнларни лойиҳалашдан ажратиш хатодир. Ушбу икки жараённи бирлаштириш одатда бир вақтнинг ўзида (ёки интерактив) дизайн деб аталади. Унинг асосий фойдаси бутун инновацион фаолият учун кетадиган вақтни қисқартиришдир. Юқорида айтиб ўтилганидек, бозорга чиқиш вақтини қисқартириш (ТТМ) муҳим рақобат устунлигини бериши мумкин. Бу эрда биз инновацияларни бозорга чиқариш вақтини сезиларли даражада камайтирадиган учта асосий усулни кўриб чиқамиз:</a:t>
            </a:r>
          </a:p>
          <a:p>
            <a:pPr marL="342900" indent="-161925">
              <a:buFont typeface="Arial" panose="020B0604020202020204" pitchFamily="34" charset="0"/>
              <a:buChar char="•"/>
            </a:pPr>
            <a:r>
              <a:rPr lang="uz-Latn-UZ" sz="2200" dirty="0">
                <a:latin typeface="Times New Roman" panose="02020603050405020304" pitchFamily="18" charset="0"/>
                <a:cs typeface="Times New Roman" panose="02020603050405020304" pitchFamily="18" charset="0"/>
              </a:rPr>
              <a:t>таклиф дизайни ва жараён дизайнини бирлаштириш,</a:t>
            </a:r>
          </a:p>
          <a:p>
            <a:pPr marL="342900" indent="-161925">
              <a:buFont typeface="Arial" panose="020B0604020202020204" pitchFamily="34" charset="0"/>
              <a:buChar char="•"/>
            </a:pPr>
            <a:r>
              <a:rPr lang="uz-Latn-UZ" sz="2200" dirty="0">
                <a:latin typeface="Times New Roman" panose="02020603050405020304" pitchFamily="18" charset="0"/>
                <a:cs typeface="Times New Roman" panose="02020603050405020304" pitchFamily="18" charset="0"/>
              </a:rPr>
              <a:t>умумий жараённинг турли босқичларини бир вақтда ривожланиши;</a:t>
            </a:r>
          </a:p>
          <a:p>
            <a:pPr marL="342900" indent="-161925">
              <a:buFont typeface="Arial" panose="020B0604020202020204" pitchFamily="34" charset="0"/>
              <a:buChar char="•"/>
            </a:pPr>
            <a:r>
              <a:rPr lang="uz-Latn-UZ" sz="2200" dirty="0">
                <a:latin typeface="Times New Roman" panose="02020603050405020304" pitchFamily="18" charset="0"/>
                <a:cs typeface="Times New Roman" panose="02020603050405020304" pitchFamily="18" charset="0"/>
              </a:rPr>
              <a:t>дизайндаги зиддият ва ноаниқликни эрта ҳал қилиш.</a:t>
            </a:r>
          </a:p>
        </p:txBody>
      </p:sp>
      <p:pic>
        <p:nvPicPr>
          <p:cNvPr id="3" name="Рисунок 2">
            <a:extLst>
              <a:ext uri="{FF2B5EF4-FFF2-40B4-BE49-F238E27FC236}">
                <a16:creationId xmlns:a16="http://schemas.microsoft.com/office/drawing/2014/main" id="{0626ADDC-24FA-4DA4-AAB4-5148592F136E}"/>
              </a:ext>
            </a:extLst>
          </p:cNvPr>
          <p:cNvPicPr>
            <a:picLocks noChangeAspect="1"/>
          </p:cNvPicPr>
          <p:nvPr/>
        </p:nvPicPr>
        <p:blipFill rotWithShape="1">
          <a:blip r:embed="rId2"/>
          <a:srcRect l="30592"/>
          <a:stretch/>
        </p:blipFill>
        <p:spPr>
          <a:xfrm>
            <a:off x="9220199" y="4641339"/>
            <a:ext cx="2971799" cy="2216661"/>
          </a:xfrm>
          <a:prstGeom prst="rect">
            <a:avLst/>
          </a:prstGeom>
        </p:spPr>
      </p:pic>
      <p:pic>
        <p:nvPicPr>
          <p:cNvPr id="4" name="Рисунок 3">
            <a:extLst>
              <a:ext uri="{FF2B5EF4-FFF2-40B4-BE49-F238E27FC236}">
                <a16:creationId xmlns:a16="http://schemas.microsoft.com/office/drawing/2014/main" id="{614D605E-C620-4545-AD9C-A8BC612158F2}"/>
              </a:ext>
            </a:extLst>
          </p:cNvPr>
          <p:cNvPicPr>
            <a:picLocks noChangeAspect="1"/>
          </p:cNvPicPr>
          <p:nvPr/>
        </p:nvPicPr>
        <p:blipFill rotWithShape="1">
          <a:blip r:embed="rId2"/>
          <a:srcRect l="30592"/>
          <a:stretch/>
        </p:blipFill>
        <p:spPr>
          <a:xfrm>
            <a:off x="6138108" y="4641337"/>
            <a:ext cx="3082091" cy="2216661"/>
          </a:xfrm>
          <a:prstGeom prst="rect">
            <a:avLst/>
          </a:prstGeom>
        </p:spPr>
      </p:pic>
      <p:pic>
        <p:nvPicPr>
          <p:cNvPr id="5" name="Рисунок 4">
            <a:extLst>
              <a:ext uri="{FF2B5EF4-FFF2-40B4-BE49-F238E27FC236}">
                <a16:creationId xmlns:a16="http://schemas.microsoft.com/office/drawing/2014/main" id="{D8C8021A-379A-4397-A154-7B056EA11690}"/>
              </a:ext>
            </a:extLst>
          </p:cNvPr>
          <p:cNvPicPr>
            <a:picLocks noChangeAspect="1"/>
          </p:cNvPicPr>
          <p:nvPr/>
        </p:nvPicPr>
        <p:blipFill rotWithShape="1">
          <a:blip r:embed="rId2"/>
          <a:srcRect l="30592"/>
          <a:stretch/>
        </p:blipFill>
        <p:spPr>
          <a:xfrm>
            <a:off x="3056020" y="4641339"/>
            <a:ext cx="3082091" cy="2216661"/>
          </a:xfrm>
          <a:prstGeom prst="rect">
            <a:avLst/>
          </a:prstGeom>
        </p:spPr>
      </p:pic>
      <p:pic>
        <p:nvPicPr>
          <p:cNvPr id="6" name="Рисунок 5">
            <a:extLst>
              <a:ext uri="{FF2B5EF4-FFF2-40B4-BE49-F238E27FC236}">
                <a16:creationId xmlns:a16="http://schemas.microsoft.com/office/drawing/2014/main" id="{4936B97C-0AC4-4ADF-A409-BA81D013AE46}"/>
              </a:ext>
            </a:extLst>
          </p:cNvPr>
          <p:cNvPicPr>
            <a:picLocks noChangeAspect="1"/>
          </p:cNvPicPr>
          <p:nvPr/>
        </p:nvPicPr>
        <p:blipFill rotWithShape="1">
          <a:blip r:embed="rId2"/>
          <a:srcRect l="30592"/>
          <a:stretch/>
        </p:blipFill>
        <p:spPr>
          <a:xfrm>
            <a:off x="1" y="4641338"/>
            <a:ext cx="3056019" cy="2216661"/>
          </a:xfrm>
          <a:prstGeom prst="rect">
            <a:avLst/>
          </a:prstGeom>
        </p:spPr>
      </p:pic>
    </p:spTree>
    <p:extLst>
      <p:ext uri="{BB962C8B-B14F-4D97-AF65-F5344CB8AC3E}">
        <p14:creationId xmlns:p14="http://schemas.microsoft.com/office/powerpoint/2010/main" val="15066803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428D21D7-7EAC-441B-9FC7-42110BCCE6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8422105" cy="6858000"/>
          </a:xfrm>
          <a:prstGeom prst="rect">
            <a:avLst/>
          </a:prstGeom>
        </p:spPr>
      </p:pic>
      <p:sp>
        <p:nvSpPr>
          <p:cNvPr id="4" name="Прямоугольник 3">
            <a:extLst>
              <a:ext uri="{FF2B5EF4-FFF2-40B4-BE49-F238E27FC236}">
                <a16:creationId xmlns:a16="http://schemas.microsoft.com/office/drawing/2014/main" id="{9D183BA3-882D-46C5-9559-8F3E51CAAAD9}"/>
              </a:ext>
            </a:extLst>
          </p:cNvPr>
          <p:cNvSpPr/>
          <p:nvPr/>
        </p:nvSpPr>
        <p:spPr>
          <a:xfrm>
            <a:off x="4940968" y="188037"/>
            <a:ext cx="7251032" cy="1862048"/>
          </a:xfrm>
          <a:prstGeom prst="rect">
            <a:avLst/>
          </a:prstGeom>
        </p:spPr>
        <p:txBody>
          <a:bodyPr wrap="square">
            <a:spAutoFit/>
          </a:bodyPr>
          <a:lstStyle/>
          <a:p>
            <a:pPr algn="ctr"/>
            <a:r>
              <a:rPr lang="uz-Latn-UZ" sz="2300" b="1" dirty="0">
                <a:solidFill>
                  <a:schemeClr val="accent2">
                    <a:lumMod val="50000"/>
                  </a:schemeClr>
                </a:solidFill>
                <a:latin typeface="Times New Roman" panose="02020603050405020304" pitchFamily="18" charset="0"/>
                <a:cs typeface="Times New Roman" panose="02020603050405020304" pitchFamily="18" charset="0"/>
              </a:rPr>
              <a:t>(А) ЛОЙИҲАЛАШ ФАОЛИЯТИДАГИ БОСҚИЧЛАРНИ КЕТМА-КЕТ ЖОЙЛАШТИРИШ (Б) ЛОЙИҲАЛАШ ФАОЛИЯТИДАГИ БОСҚИЧЛАРНИ БИР ВАҚТДА ТАРТИБГА СОЛИШ</a:t>
            </a:r>
            <a:r>
              <a:rPr lang="uz-Latn-UZ" sz="2300" b="1" dirty="0" smtClean="0">
                <a:solidFill>
                  <a:schemeClr val="accent2">
                    <a:lumMod val="50000"/>
                  </a:schemeClr>
                </a:solidFill>
                <a:latin typeface="Times New Roman" panose="02020603050405020304" pitchFamily="18" charset="0"/>
                <a:cs typeface="Times New Roman" panose="02020603050405020304" pitchFamily="18" charset="0"/>
              </a:rPr>
              <a:t>.</a:t>
            </a:r>
            <a:r>
              <a:rPr lang="en-US" sz="2300" b="1" dirty="0" smtClean="0">
                <a:solidFill>
                  <a:schemeClr val="accent2">
                    <a:lumMod val="50000"/>
                  </a:schemeClr>
                </a:solidFill>
                <a:latin typeface="Times New Roman" panose="02020603050405020304" pitchFamily="18" charset="0"/>
                <a:cs typeface="Times New Roman" panose="02020603050405020304" pitchFamily="18" charset="0"/>
              </a:rPr>
              <a:t>[2]</a:t>
            </a:r>
            <a:endParaRPr lang="uz-Latn-UZ" sz="2300" b="1" dirty="0">
              <a:solidFill>
                <a:schemeClr val="accent2">
                  <a:lumMod val="50000"/>
                </a:schemeClr>
              </a:solidFill>
              <a:latin typeface="Times New Roman" panose="02020603050405020304" pitchFamily="18" charset="0"/>
              <a:cs typeface="Times New Roman" panose="02020603050405020304" pitchFamily="18" charset="0"/>
            </a:endParaRPr>
          </a:p>
        </p:txBody>
      </p:sp>
      <p:pic>
        <p:nvPicPr>
          <p:cNvPr id="3074" name="Picture 2" descr="Interactive Innovation Exercises. 10 effective activities that spark… | by  Fractal Solutions LLC | Mission.org | Medium">
            <a:extLst>
              <a:ext uri="{FF2B5EF4-FFF2-40B4-BE49-F238E27FC236}">
                <a16:creationId xmlns:a16="http://schemas.microsoft.com/office/drawing/2014/main" id="{C7E7FCC8-A440-4DEC-8F22-74B640D7D1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5438" y="2050085"/>
            <a:ext cx="4236562" cy="2630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9130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0E82CE32-417C-4F90-B570-D09B0AF38FB9}"/>
              </a:ext>
            </a:extLst>
          </p:cNvPr>
          <p:cNvPicPr>
            <a:picLocks noChangeAspect="1"/>
          </p:cNvPicPr>
          <p:nvPr/>
        </p:nvPicPr>
        <p:blipFill>
          <a:blip r:embed="rId2"/>
          <a:stretch>
            <a:fillRect/>
          </a:stretch>
        </p:blipFill>
        <p:spPr>
          <a:xfrm>
            <a:off x="108284" y="1092909"/>
            <a:ext cx="10135904" cy="5271804"/>
          </a:xfrm>
          <a:prstGeom prst="rect">
            <a:avLst/>
          </a:prstGeom>
        </p:spPr>
      </p:pic>
      <p:sp>
        <p:nvSpPr>
          <p:cNvPr id="3" name="Прямоугольник 2">
            <a:extLst>
              <a:ext uri="{FF2B5EF4-FFF2-40B4-BE49-F238E27FC236}">
                <a16:creationId xmlns:a16="http://schemas.microsoft.com/office/drawing/2014/main" id="{9AEC86B5-7036-4E41-8E51-A48A1A637FF7}"/>
              </a:ext>
            </a:extLst>
          </p:cNvPr>
          <p:cNvSpPr/>
          <p:nvPr/>
        </p:nvSpPr>
        <p:spPr>
          <a:xfrm>
            <a:off x="0" y="128719"/>
            <a:ext cx="12192000" cy="769441"/>
          </a:xfrm>
          <a:prstGeom prst="rect">
            <a:avLst/>
          </a:prstGeom>
        </p:spPr>
        <p:txBody>
          <a:bodyPr wrap="square">
            <a:spAutoFit/>
          </a:bodyPr>
          <a:lstStyle/>
          <a:p>
            <a:pPr algn="ctr"/>
            <a:r>
              <a:rPr lang="uz-Latn-UZ" sz="2200" b="1" dirty="0">
                <a:solidFill>
                  <a:srgbClr val="002060"/>
                </a:solidFill>
                <a:latin typeface="Times New Roman" panose="02020603050405020304" pitchFamily="18" charset="0"/>
                <a:cs typeface="Times New Roman" panose="02020603050405020304" pitchFamily="18" charset="0"/>
              </a:rPr>
              <a:t>МОЖАРОЛАРНИ ЭРТА ҲАЛ ҚИЛИШ ИННОВАЦИОН ЖАРАЁННИНГ КЕЙИНГИ БОСҚИЧЛАРИДА КЎПРОҚ БУЗИЛИШЛАРНИ </a:t>
            </a:r>
            <a:r>
              <a:rPr lang="uz-Latn-UZ" sz="2200" b="1" dirty="0" smtClean="0">
                <a:solidFill>
                  <a:srgbClr val="002060"/>
                </a:solidFill>
                <a:latin typeface="Times New Roman" panose="02020603050405020304" pitchFamily="18" charset="0"/>
                <a:cs typeface="Times New Roman" panose="02020603050405020304" pitchFamily="18" charset="0"/>
              </a:rPr>
              <a:t>ТЕЖАЙДИ</a:t>
            </a:r>
            <a:r>
              <a:rPr lang="en-US" sz="2200" b="1" dirty="0" smtClean="0">
                <a:solidFill>
                  <a:srgbClr val="002060"/>
                </a:solidFill>
                <a:latin typeface="Times New Roman" panose="02020603050405020304" pitchFamily="18" charset="0"/>
                <a:cs typeface="Times New Roman" panose="02020603050405020304" pitchFamily="18" charset="0"/>
              </a:rPr>
              <a:t>[2]</a:t>
            </a:r>
            <a:endParaRPr lang="uz-Latn-UZ" sz="2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32644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AB48FAB-47A9-4B25-B9B6-E6FEC9C912ED}"/>
              </a:ext>
            </a:extLst>
          </p:cNvPr>
          <p:cNvSpPr/>
          <p:nvPr/>
        </p:nvSpPr>
        <p:spPr>
          <a:xfrm>
            <a:off x="158416" y="161792"/>
            <a:ext cx="11875168" cy="5416868"/>
          </a:xfrm>
          <a:prstGeom prst="rect">
            <a:avLst/>
          </a:prstGeom>
        </p:spPr>
        <p:txBody>
          <a:bodyPr wrap="square">
            <a:spAutoFit/>
          </a:bodyPr>
          <a:lstStyle/>
          <a:p>
            <a:pPr algn="ctr"/>
            <a:r>
              <a:rPr lang="uz-Cyrl-UZ" sz="2400" b="1" dirty="0">
                <a:solidFill>
                  <a:srgbClr val="C00000"/>
                </a:solidFill>
                <a:latin typeface="Times New Roman" panose="02020603050405020304" pitchFamily="18" charset="0"/>
                <a:cs typeface="Times New Roman" panose="02020603050405020304" pitchFamily="18" charset="0"/>
              </a:rPr>
              <a:t>МАВЗУ БЎЙИЧА НИМАЛАРНИ ЭСЛАБ ҚОЛИШИМИЗ КЕРАК</a:t>
            </a:r>
            <a:endParaRPr lang="en-US" sz="2400" b="1" dirty="0">
              <a:solidFill>
                <a:srgbClr val="C00000"/>
              </a:solidFill>
              <a:latin typeface="Times New Roman" panose="02020603050405020304" pitchFamily="18" charset="0"/>
              <a:cs typeface="Times New Roman" panose="02020603050405020304" pitchFamily="18" charset="0"/>
            </a:endParaRPr>
          </a:p>
          <a:p>
            <a:pPr algn="ctr"/>
            <a:r>
              <a:rPr lang="uz-Latn-UZ" sz="2400" b="1" dirty="0">
                <a:solidFill>
                  <a:schemeClr val="accent6">
                    <a:lumMod val="50000"/>
                  </a:schemeClr>
                </a:solidFill>
                <a:latin typeface="Times New Roman" panose="02020603050405020304" pitchFamily="18" charset="0"/>
                <a:cs typeface="Times New Roman" panose="02020603050405020304" pitchFamily="18" charset="0"/>
              </a:rPr>
              <a:t>МАҲСУЛОТ ВА ХИЗМАТЛАР ИННОВАЦИЯСИ НИМА?</a:t>
            </a:r>
            <a:endParaRPr lang="uz-Cyrl-UZ" sz="2400" b="1" dirty="0">
              <a:solidFill>
                <a:schemeClr val="accent6">
                  <a:lumMod val="50000"/>
                </a:schemeClr>
              </a:solidFill>
              <a:latin typeface="Times New Roman" panose="02020603050405020304" pitchFamily="18" charset="0"/>
              <a:cs typeface="Times New Roman" panose="02020603050405020304" pitchFamily="18" charset="0"/>
            </a:endParaRPr>
          </a:p>
          <a:p>
            <a:pPr algn="ctr"/>
            <a:endParaRPr lang="uz-Latn-UZ" sz="1000" b="1" dirty="0">
              <a:latin typeface="Times New Roman" panose="02020603050405020304" pitchFamily="18" charset="0"/>
              <a:cs typeface="Times New Roman" panose="02020603050405020304" pitchFamily="18" charset="0"/>
            </a:endParaRPr>
          </a:p>
          <a:p>
            <a:pPr indent="541338" algn="just"/>
            <a:r>
              <a:rPr lang="uz-Latn-UZ" sz="2400" dirty="0">
                <a:latin typeface="Times New Roman" panose="02020603050405020304" pitchFamily="18" charset="0"/>
                <a:cs typeface="Times New Roman" panose="02020603050405020304" pitchFamily="18" charset="0"/>
              </a:rPr>
              <a:t>Биз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ижодкорлик</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инновация</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 ва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дизайн</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 каби учта боғлиқ атамаларни ўрганамиз.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Ижодкорлик</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 - бу муҳим янги ғояларни яратиш учун одатий ғоялар, қоидалар ёки тахминлардан ташқарига чиқиш қобилияти.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Инновация</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 - бу амалий бўлиши ва тижорий даромад келтириши мумкин бўлган янги нарсаларни жорий этиш ҳаракати.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Дизайн</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 - бу инновацион ғояларни янада аниқроқ нарсага айлантирадиган жараён. Дизайн амалда ишлайдиган ечимни тақдим этади.</a:t>
            </a:r>
          </a:p>
          <a:p>
            <a:pPr indent="541338" algn="just"/>
            <a:r>
              <a:rPr lang="uz-Latn-UZ" sz="2400" dirty="0">
                <a:latin typeface="Times New Roman" panose="02020603050405020304" pitchFamily="18" charset="0"/>
                <a:cs typeface="Times New Roman" panose="02020603050405020304" pitchFamily="18" charset="0"/>
              </a:rPr>
              <a:t>Инновация </a:t>
            </a:r>
            <a:r>
              <a:rPr lang="en-US" sz="2400" dirty="0">
                <a:latin typeface="Times New Roman" panose="02020603050405020304" pitchFamily="18" charset="0"/>
                <a:cs typeface="Times New Roman" panose="02020603050405020304" pitchFamily="18" charset="0"/>
              </a:rPr>
              <a:t>S</a:t>
            </a:r>
            <a:r>
              <a:rPr lang="uz-Latn-UZ" sz="2400" dirty="0">
                <a:latin typeface="Times New Roman" panose="02020603050405020304" pitchFamily="18" charset="0"/>
                <a:cs typeface="Times New Roman" panose="02020603050405020304" pitchFamily="18" charset="0"/>
              </a:rPr>
              <a:t>-эгри чизиғи инновациянинг вақт ўтиши билан таъсирини тасвирлайди, дастлаб секинлашади, таъсир кучаяди, сўнгра текислашдан олдин секинлашади.</a:t>
            </a:r>
          </a:p>
          <a:p>
            <a:pPr indent="541338" algn="just"/>
            <a:r>
              <a:rPr lang="uz-Latn-UZ" sz="2400" dirty="0">
                <a:latin typeface="Times New Roman" panose="02020603050405020304" pitchFamily="18" charset="0"/>
                <a:cs typeface="Times New Roman" panose="02020603050405020304" pitchFamily="18" charset="0"/>
              </a:rPr>
              <a:t>Инcрементал ва радикал инновациялар билимлардан қандай фойдаланишлари билан фарқланади. Радикал инновациялар кўпинча мутлақо янги билим ва/ёки ресурсларни талаб қилади, бу эса мавжуд хизматлар ва маҳсулотларни эскиради. Инcрементал инновациялар мавжуд билим ва/ёки ресурсларга асосланади.</a:t>
            </a:r>
          </a:p>
        </p:txBody>
      </p:sp>
    </p:spTree>
    <p:extLst>
      <p:ext uri="{BB962C8B-B14F-4D97-AF65-F5344CB8AC3E}">
        <p14:creationId xmlns:p14="http://schemas.microsoft.com/office/powerpoint/2010/main" val="36565082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9ABE86D-D9F6-40CF-8593-580A5D1B3BCA}"/>
              </a:ext>
            </a:extLst>
          </p:cNvPr>
          <p:cNvSpPr/>
          <p:nvPr/>
        </p:nvSpPr>
        <p:spPr>
          <a:xfrm>
            <a:off x="180474" y="168223"/>
            <a:ext cx="11827042" cy="4893647"/>
          </a:xfrm>
          <a:prstGeom prst="rect">
            <a:avLst/>
          </a:prstGeom>
        </p:spPr>
        <p:txBody>
          <a:bodyPr wrap="square">
            <a:spAutoFit/>
          </a:bodyPr>
          <a:lstStyle/>
          <a:p>
            <a:pPr algn="ctr"/>
            <a:r>
              <a:rPr lang="uz-Latn-UZ" sz="2400" b="1" dirty="0">
                <a:solidFill>
                  <a:schemeClr val="accent6">
                    <a:lumMod val="50000"/>
                  </a:schemeClr>
                </a:solidFill>
                <a:latin typeface="Times New Roman" panose="02020603050405020304" pitchFamily="18" charset="0"/>
                <a:cs typeface="Times New Roman" panose="02020603050405020304" pitchFamily="18" charset="0"/>
              </a:rPr>
              <a:t>МАҲСУЛОТ ВА ХИЗМАТЛАР ИННОВАЦИЯСИНИНГ СТРАТЕГИК РОЛИ ҚАНДАЙ?</a:t>
            </a:r>
          </a:p>
          <a:p>
            <a:pPr indent="541338" algn="just"/>
            <a:endParaRPr lang="uz-Cyrl-UZ" sz="2400" dirty="0" smtClean="0">
              <a:latin typeface="Times New Roman" panose="02020603050405020304" pitchFamily="18" charset="0"/>
              <a:cs typeface="Times New Roman" panose="02020603050405020304" pitchFamily="18" charset="0"/>
            </a:endParaRPr>
          </a:p>
          <a:p>
            <a:pPr indent="541338" algn="just"/>
            <a:r>
              <a:rPr lang="uz-Latn-UZ" sz="2400" dirty="0" smtClean="0">
                <a:latin typeface="Times New Roman" panose="02020603050405020304" pitchFamily="18" charset="0"/>
                <a:cs typeface="Times New Roman" panose="02020603050405020304" pitchFamily="18" charset="0"/>
              </a:rPr>
              <a:t>Муваффақиятли </a:t>
            </a:r>
            <a:r>
              <a:rPr lang="uz-Latn-UZ" sz="2400" dirty="0">
                <a:latin typeface="Times New Roman" panose="02020603050405020304" pitchFamily="18" charset="0"/>
                <a:cs typeface="Times New Roman" panose="02020603050405020304" pitchFamily="18" charset="0"/>
              </a:rPr>
              <a:t>инновациялар йўлидаги тўсиқларга қарамай, деярли барча фирмалар ўз маҳсулотлари ва хизматларини лойиҳалашда инновацион ғояларни қўшишга муваффақ бўлган ташкилотлар учун катта фойдани ҳисобга олган ҳолда инновацион бўлишга интилади.</a:t>
            </a:r>
          </a:p>
          <a:p>
            <a:pPr indent="541338" algn="just"/>
            <a:endParaRPr lang="uz-Cyrl-UZ" sz="2400" dirty="0" smtClean="0">
              <a:latin typeface="Times New Roman" panose="02020603050405020304" pitchFamily="18" charset="0"/>
              <a:cs typeface="Times New Roman" panose="02020603050405020304" pitchFamily="18" charset="0"/>
            </a:endParaRPr>
          </a:p>
          <a:p>
            <a:pPr indent="541338" algn="just"/>
            <a:r>
              <a:rPr lang="uz-Latn-UZ" sz="2400" dirty="0" smtClean="0">
                <a:latin typeface="Times New Roman" panose="02020603050405020304" pitchFamily="18" charset="0"/>
                <a:cs typeface="Times New Roman" panose="02020603050405020304" pitchFamily="18" charset="0"/>
              </a:rPr>
              <a:t>Инновацион </a:t>
            </a:r>
            <a:r>
              <a:rPr lang="uz-Latn-UZ" sz="2400" dirty="0">
                <a:latin typeface="Times New Roman" panose="02020603050405020304" pitchFamily="18" charset="0"/>
                <a:cs typeface="Times New Roman" panose="02020603050405020304" pitchFamily="18" charset="0"/>
              </a:rPr>
              <a:t>фаолият - бу бошқа операцион жараёнлар учун умумий бўлган бир хил дизайн масалаларини ўз ичига олган жараён. </a:t>
            </a:r>
            <a:endParaRPr lang="uz-Cyrl-UZ" sz="2400" dirty="0">
              <a:latin typeface="Times New Roman" panose="02020603050405020304" pitchFamily="18" charset="0"/>
              <a:cs typeface="Times New Roman" panose="02020603050405020304" pitchFamily="18" charset="0"/>
            </a:endParaRPr>
          </a:p>
          <a:p>
            <a:pPr indent="541338" algn="just"/>
            <a:r>
              <a:rPr lang="uz-Latn-UZ" sz="2400" dirty="0" smtClean="0">
                <a:latin typeface="Times New Roman" panose="02020603050405020304" pitchFamily="18" charset="0"/>
                <a:cs typeface="Times New Roman" panose="02020603050405020304" pitchFamily="18" charset="0"/>
              </a:rPr>
              <a:t>Инновацион </a:t>
            </a:r>
            <a:r>
              <a:rPr lang="uz-Latn-UZ" sz="2400" dirty="0">
                <a:latin typeface="Times New Roman" panose="02020603050405020304" pitchFamily="18" charset="0"/>
                <a:cs typeface="Times New Roman" panose="02020603050405020304" pitchFamily="18" charset="0"/>
              </a:rPr>
              <a:t>жараённинг самарадорлиги ҳар қандай жараён каби, яъни сифат, тезлик, ишончлилик, мослашувчанлик, харажат ва кенгроқ айтганда, барқарорлик нуқтаи назаридан баҳоланиши мумкин.</a:t>
            </a:r>
          </a:p>
        </p:txBody>
      </p:sp>
    </p:spTree>
    <p:extLst>
      <p:ext uri="{BB962C8B-B14F-4D97-AF65-F5344CB8AC3E}">
        <p14:creationId xmlns:p14="http://schemas.microsoft.com/office/powerpoint/2010/main" val="25983848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B257BE3-97B4-4932-A351-CD4AE5E961DF}"/>
              </a:ext>
            </a:extLst>
          </p:cNvPr>
          <p:cNvSpPr/>
          <p:nvPr/>
        </p:nvSpPr>
        <p:spPr>
          <a:xfrm>
            <a:off x="206542" y="220592"/>
            <a:ext cx="11778916" cy="4832092"/>
          </a:xfrm>
          <a:prstGeom prst="rect">
            <a:avLst/>
          </a:prstGeom>
        </p:spPr>
        <p:txBody>
          <a:bodyPr wrap="square">
            <a:spAutoFit/>
          </a:bodyPr>
          <a:lstStyle/>
          <a:p>
            <a:pPr algn="ctr"/>
            <a:r>
              <a:rPr lang="uz-Latn-UZ" sz="2400" b="1" dirty="0">
                <a:solidFill>
                  <a:schemeClr val="accent6">
                    <a:lumMod val="50000"/>
                  </a:schemeClr>
                </a:solidFill>
                <a:latin typeface="Times New Roman" panose="02020603050405020304" pitchFamily="18" charset="0"/>
                <a:cs typeface="Times New Roman" panose="02020603050405020304" pitchFamily="18" charset="0"/>
              </a:rPr>
              <a:t>ХИЗМАТ ВА МАҲСУЛОТНИ ЛОЙИҲАЛАШДА ҚАНДАЙ БОСҚИЧЛАР МАВЖУД?</a:t>
            </a:r>
          </a:p>
          <a:p>
            <a:pPr indent="541338" algn="just"/>
            <a:r>
              <a:rPr lang="uz-Latn-UZ" sz="2000" dirty="0">
                <a:latin typeface="Times New Roman" panose="02020603050405020304" pitchFamily="18" charset="0"/>
                <a:cs typeface="Times New Roman" panose="02020603050405020304" pitchFamily="18" charset="0"/>
              </a:rPr>
              <a:t>Концепцияни яратиш - бу эрда инновацион ғоялар янги хизмат ёки маҳсулот концепциялари учун илҳом манбаи бўлади. Ғоялар R&amp;D, ходимлар, рақобатчилар фаолияти, мижозлар, очиқ манбалар, краудсорсинг ва этакчи фойдаланувчилардан келиб чиқади.</a:t>
            </a:r>
          </a:p>
          <a:p>
            <a:pPr indent="541338" algn="just"/>
            <a:r>
              <a:rPr lang="uz-Latn-UZ" sz="2000" dirty="0">
                <a:latin typeface="Times New Roman" panose="02020603050405020304" pitchFamily="18" charset="0"/>
                <a:cs typeface="Times New Roman" panose="02020603050405020304" pitchFamily="18" charset="0"/>
              </a:rPr>
              <a:t>Концепция скрининги компаниянинг хизмат кўрсатиш ёки маҳсулот портфелига оқилона қўшимча бўлишини таъминлаш учун кенг маънода унинг амалга оширилиши, мақбуллиги ва заифлигини текширишни ўз ичига олади.</a:t>
            </a:r>
          </a:p>
          <a:p>
            <a:pPr indent="541338" algn="just"/>
            <a:r>
              <a:rPr lang="uz-Latn-UZ" sz="2000" dirty="0">
                <a:latin typeface="Times New Roman" panose="02020603050405020304" pitchFamily="18" charset="0"/>
                <a:cs typeface="Times New Roman" panose="02020603050405020304" pitchFamily="18" charset="0"/>
              </a:rPr>
              <a:t>Дастлабки дизайн хизмат ёки маҳсулотнинг барча таркибий қисмларини ва уларнинг бир-бирига мослашиш усулини аниқлашни ўз ичига олади. Дизайнерлар стандартлаштириш, умумийлик, модуллаштириш ва оммавий созлашни ўз ичига олган дизайн мураккаблигини камайтириш учун бир қатор ёндашувларни қўллашади.</a:t>
            </a:r>
          </a:p>
          <a:p>
            <a:pPr indent="541338" algn="just"/>
            <a:r>
              <a:rPr lang="uz-Latn-UZ" sz="2000" dirty="0">
                <a:latin typeface="Times New Roman" panose="02020603050405020304" pitchFamily="18" charset="0"/>
                <a:cs typeface="Times New Roman" panose="02020603050405020304" pitchFamily="18" charset="0"/>
              </a:rPr>
              <a:t>Дизайнни баҳолаш ва такомиллаштириш дизайнни яхшироқ, арзонроқ ёки осонроқ бажариш мумкинлигини текшириш учун қайта кўриб чиқишни ўз ичига олади. Бунинг учун энг машҳур восита - бу сифат функциясини жойлаштириш (</a:t>
            </a:r>
            <a:r>
              <a:rPr lang="uz-Cyrl-UZ" sz="2000" dirty="0">
                <a:latin typeface="Times New Roman" panose="02020603050405020304" pitchFamily="18" charset="0"/>
                <a:cs typeface="Times New Roman" panose="02020603050405020304" pitchFamily="18" charset="0"/>
              </a:rPr>
              <a:t>СФЖ</a:t>
            </a:r>
            <a:r>
              <a:rPr lang="uz-Latn-UZ" sz="2000" dirty="0">
                <a:latin typeface="Times New Roman" panose="02020603050405020304" pitchFamily="18" charset="0"/>
                <a:cs typeface="Times New Roman" panose="02020603050405020304" pitchFamily="18" charset="0"/>
              </a:rPr>
              <a:t>).</a:t>
            </a:r>
          </a:p>
        </p:txBody>
      </p:sp>
      <p:sp>
        <p:nvSpPr>
          <p:cNvPr id="3" name="Прямоугольник 2">
            <a:extLst>
              <a:ext uri="{FF2B5EF4-FFF2-40B4-BE49-F238E27FC236}">
                <a16:creationId xmlns:a16="http://schemas.microsoft.com/office/drawing/2014/main" id="{F297EAD7-964C-46D2-8D06-14A9C012D234}"/>
              </a:ext>
            </a:extLst>
          </p:cNvPr>
          <p:cNvSpPr/>
          <p:nvPr/>
        </p:nvSpPr>
        <p:spPr>
          <a:xfrm>
            <a:off x="206542" y="4927938"/>
            <a:ext cx="9262311" cy="1631216"/>
          </a:xfrm>
          <a:prstGeom prst="rect">
            <a:avLst/>
          </a:prstGeom>
        </p:spPr>
        <p:txBody>
          <a:bodyPr wrap="square">
            <a:spAutoFit/>
          </a:bodyPr>
          <a:lstStyle/>
          <a:p>
            <a:pPr indent="541338" algn="just"/>
            <a:r>
              <a:rPr lang="uz-Latn-UZ" sz="2000" dirty="0">
                <a:latin typeface="Times New Roman" panose="02020603050405020304" pitchFamily="18" charset="0"/>
                <a:cs typeface="Times New Roman" panose="02020603050405020304" pitchFamily="18" charset="0"/>
              </a:rPr>
              <a:t>Прототиплаш ва якуний дизайн хизмат ёки маҳсулотни яратиш ёки этказиб бериш имконини берадиган якуний тафсилотларни тақдим этишни ўз ичига олади. Ушбу босқичнинг натижаси хизматлар ва маҳсулотлар тўпламининг тўлиқ ишлаб чиқилган спецификацияси, шунингдек уларни амалга оширадиган ва мижозларга этказиб берадиган жараёнларнинг спецификациясидир.</a:t>
            </a:r>
          </a:p>
        </p:txBody>
      </p:sp>
    </p:spTree>
    <p:extLst>
      <p:ext uri="{BB962C8B-B14F-4D97-AF65-F5344CB8AC3E}">
        <p14:creationId xmlns:p14="http://schemas.microsoft.com/office/powerpoint/2010/main" val="403372259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6BA684C-06D5-4FCC-B77D-FC0ED1DD319F}"/>
              </a:ext>
            </a:extLst>
          </p:cNvPr>
          <p:cNvSpPr/>
          <p:nvPr/>
        </p:nvSpPr>
        <p:spPr>
          <a:xfrm>
            <a:off x="224589" y="86916"/>
            <a:ext cx="11742821" cy="5447645"/>
          </a:xfrm>
          <a:prstGeom prst="rect">
            <a:avLst/>
          </a:prstGeom>
        </p:spPr>
        <p:txBody>
          <a:bodyPr wrap="square">
            <a:spAutoFit/>
          </a:bodyPr>
          <a:lstStyle/>
          <a:p>
            <a:pPr algn="ctr"/>
            <a:r>
              <a:rPr lang="uz-Latn-UZ" sz="2400" b="1" dirty="0">
                <a:solidFill>
                  <a:schemeClr val="accent6">
                    <a:lumMod val="50000"/>
                  </a:schemeClr>
                </a:solidFill>
                <a:latin typeface="Times New Roman" panose="02020603050405020304" pitchFamily="18" charset="0"/>
                <a:cs typeface="Times New Roman" panose="02020603050405020304" pitchFamily="18" charset="0"/>
              </a:rPr>
              <a:t>МАҲСУЛОТ ВА ХИЗМАТЛАР ИННОВАЦИЯСИ ҚАНДАЙ МАНБАЛАРДАН ИБОРАТ БЎЛИШИ КЕРАК?</a:t>
            </a:r>
          </a:p>
          <a:p>
            <a:pPr indent="541338" algn="just"/>
            <a:r>
              <a:rPr lang="uz-Latn-UZ" sz="2000" dirty="0">
                <a:latin typeface="Times New Roman" panose="02020603050405020304" pitchFamily="18" charset="0"/>
                <a:cs typeface="Times New Roman" panose="02020603050405020304" pitchFamily="18" charset="0"/>
              </a:rPr>
              <a:t>Самарали бўлиши учун инновацион жараён тегишли манбаларга эга бўлиши керак. Кўриб чиқилиши керак бўлган масалалар салоҳият талабларини тушуниш, инновацион жараённинг қанча қисмини аутсорсинг қилиш кераклигини ҳал қилиш ва технология эҳтиёжларини, ташкилий тузилмани ва инновацион жараённи сиқиш усулларини аниқлашни ўз ичига олади.</a:t>
            </a:r>
          </a:p>
          <a:p>
            <a:pPr indent="541338" algn="just"/>
            <a:r>
              <a:rPr lang="uz-Latn-UZ" sz="2000" dirty="0">
                <a:latin typeface="Times New Roman" panose="02020603050405020304" pitchFamily="18" charset="0"/>
                <a:cs typeface="Times New Roman" panose="02020603050405020304" pitchFamily="18" charset="0"/>
              </a:rPr>
              <a:t>Ташкилотлар инновацияларга бўлган талабни (яъни, маълум бир даврдаги янги дизайнлар сони) тушунишлари ва уни инновациялар қобилиятига мослаштиришлари керак.</a:t>
            </a:r>
          </a:p>
          <a:p>
            <a:pPr indent="541338" algn="just"/>
            <a:r>
              <a:rPr lang="uz-Latn-UZ" sz="2000" dirty="0">
                <a:latin typeface="Times New Roman" panose="02020603050405020304" pitchFamily="18" charset="0"/>
                <a:cs typeface="Times New Roman" panose="02020603050405020304" pitchFamily="18" charset="0"/>
              </a:rPr>
              <a:t>Ташкилотлар барча инновацион фаолият ўз ичида амалга оширилиши керакми ёки бу фаолиятнинг бир қисмини ёки барчасини учинчи томонга аутсорсинг қилишнинг афзалликлари бор-йўқлигини аниқлаши керак.</a:t>
            </a:r>
          </a:p>
          <a:p>
            <a:pPr indent="541338" algn="just"/>
            <a:r>
              <a:rPr lang="uz-Latn-UZ" sz="2000" dirty="0">
                <a:latin typeface="Times New Roman" panose="02020603050405020304" pitchFamily="18" charset="0"/>
                <a:cs typeface="Times New Roman" panose="02020603050405020304" pitchFamily="18" charset="0"/>
              </a:rPr>
              <a:t>Инновацион жараённи қўллаб-қувватлаш учун кўплаб технологиялар мавжуд, жумладан, компютер ёрдамида лойиҳалаш (</a:t>
            </a:r>
            <a:r>
              <a:rPr lang="uz-Cyrl-UZ" sz="2000" dirty="0">
                <a:latin typeface="Times New Roman" panose="02020603050405020304" pitchFamily="18" charset="0"/>
                <a:cs typeface="Times New Roman" panose="02020603050405020304" pitchFamily="18" charset="0"/>
              </a:rPr>
              <a:t>КЁЛ</a:t>
            </a:r>
            <a:r>
              <a:rPr lang="uz-Latn-UZ" sz="2000" dirty="0">
                <a:latin typeface="Times New Roman" panose="02020603050405020304" pitchFamily="18" charset="0"/>
                <a:cs typeface="Times New Roman" panose="02020603050405020304" pitchFamily="18" charset="0"/>
              </a:rPr>
              <a:t>); ишлаб чиқариш ва йиғиш учун дизайн (</a:t>
            </a:r>
            <a:r>
              <a:rPr lang="uz-Cyrl-UZ" sz="2000" dirty="0">
                <a:latin typeface="Times New Roman" panose="02020603050405020304" pitchFamily="18" charset="0"/>
                <a:cs typeface="Times New Roman" panose="02020603050405020304" pitchFamily="18" charset="0"/>
              </a:rPr>
              <a:t>ИЧЙД</a:t>
            </a:r>
            <a:r>
              <a:rPr lang="uz-Latn-UZ" sz="2000" dirty="0">
                <a:latin typeface="Times New Roman" panose="02020603050405020304" pitchFamily="18" charset="0"/>
                <a:cs typeface="Times New Roman" panose="02020603050405020304" pitchFamily="18" charset="0"/>
              </a:rPr>
              <a:t>) дастурий таъминот, масалан, 3-</a:t>
            </a:r>
            <a:r>
              <a:rPr lang="en-US" sz="2000" dirty="0">
                <a:latin typeface="Times New Roman" panose="02020603050405020304" pitchFamily="18" charset="0"/>
                <a:cs typeface="Times New Roman" panose="02020603050405020304" pitchFamily="18" charset="0"/>
              </a:rPr>
              <a:t>D</a:t>
            </a:r>
            <a:r>
              <a:rPr lang="uz-Latn-UZ" sz="2000" dirty="0">
                <a:latin typeface="Times New Roman" panose="02020603050405020304" pitchFamily="18" charset="0"/>
                <a:cs typeface="Times New Roman" panose="02020603050405020304" pitchFamily="18" charset="0"/>
              </a:rPr>
              <a:t> моделлаштириш ва виртуал ҳақиқат; рақамли эгизаклар; ва билимларни бошқариш технологиялари.</a:t>
            </a:r>
          </a:p>
          <a:p>
            <a:pPr indent="541338" algn="just"/>
            <a:r>
              <a:rPr lang="uz-Latn-UZ" sz="2000" dirty="0">
                <a:latin typeface="Times New Roman" panose="02020603050405020304" pitchFamily="18" charset="0"/>
                <a:cs typeface="Times New Roman" panose="02020603050405020304" pitchFamily="18" charset="0"/>
              </a:rPr>
              <a:t>Тегишли ташкилий тузилмани танлаш инновацион жараённи қўллаб-қувватлаши мумкин. Одатда, континуумнинг функционал охири (лойиҳа матритсаси ёки лойиҳа жамоаси) эмас, балки лойиҳага қаратилган тузилмалар фойдали деб ҳисобланади.</a:t>
            </a:r>
          </a:p>
        </p:txBody>
      </p:sp>
      <p:sp>
        <p:nvSpPr>
          <p:cNvPr id="5" name="Прямоугольник 4">
            <a:extLst>
              <a:ext uri="{FF2B5EF4-FFF2-40B4-BE49-F238E27FC236}">
                <a16:creationId xmlns:a16="http://schemas.microsoft.com/office/drawing/2014/main" id="{4FA1BCA3-D48B-4C0A-BB19-72F8F6A89827}"/>
              </a:ext>
            </a:extLst>
          </p:cNvPr>
          <p:cNvSpPr/>
          <p:nvPr/>
        </p:nvSpPr>
        <p:spPr>
          <a:xfrm>
            <a:off x="224589" y="5447645"/>
            <a:ext cx="9340516" cy="1323439"/>
          </a:xfrm>
          <a:prstGeom prst="rect">
            <a:avLst/>
          </a:prstGeom>
        </p:spPr>
        <p:txBody>
          <a:bodyPr wrap="square">
            <a:spAutoFit/>
          </a:bodyPr>
          <a:lstStyle/>
          <a:p>
            <a:pPr indent="541338" algn="just"/>
            <a:r>
              <a:rPr lang="uz-Latn-UZ" sz="2000" dirty="0">
                <a:latin typeface="Times New Roman" panose="02020603050405020304" pitchFamily="18" charset="0"/>
                <a:cs typeface="Times New Roman" panose="02020603050405020304" pitchFamily="18" charset="0"/>
              </a:rPr>
              <a:t>Инновацион жараён кўпинча таклиф дизайни ва жараён дизайнини бирлаштириш орқали сиқилиши мумкин; умумий жараённинг турли босқичларини бир вақтда ривожланишини қабул қилиш; ва дизайндаги зиддият ва ноаниқликни эрта ҳал қилиш.</a:t>
            </a:r>
          </a:p>
        </p:txBody>
      </p:sp>
    </p:spTree>
    <p:extLst>
      <p:ext uri="{BB962C8B-B14F-4D97-AF65-F5344CB8AC3E}">
        <p14:creationId xmlns:p14="http://schemas.microsoft.com/office/powerpoint/2010/main" val="40574221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833AB04-26F9-4B80-99D0-BB8F00463479}"/>
              </a:ext>
            </a:extLst>
          </p:cNvPr>
          <p:cNvSpPr/>
          <p:nvPr/>
        </p:nvSpPr>
        <p:spPr>
          <a:xfrm>
            <a:off x="254668" y="275688"/>
            <a:ext cx="11682663" cy="5878532"/>
          </a:xfrm>
          <a:prstGeom prst="rect">
            <a:avLst/>
          </a:prstGeom>
        </p:spPr>
        <p:txBody>
          <a:bodyPr wrap="square">
            <a:spAutoFit/>
          </a:bodyPr>
          <a:lstStyle/>
          <a:p>
            <a:pPr algn="ctr"/>
            <a:r>
              <a:rPr lang="uz-Cyrl-UZ" sz="2400" b="1" dirty="0">
                <a:solidFill>
                  <a:schemeClr val="accent1">
                    <a:lumMod val="50000"/>
                  </a:schemeClr>
                </a:solidFill>
                <a:latin typeface="Times New Roman" panose="02020603050405020304" pitchFamily="18" charset="0"/>
                <a:cs typeface="Times New Roman" panose="02020603050405020304" pitchFamily="18" charset="0"/>
              </a:rPr>
              <a:t>ФОЙДАЛАНГАН АДАБИТЛАР РЎЙҲАТИ</a:t>
            </a:r>
          </a:p>
          <a:p>
            <a:pPr indent="541338" algn="just"/>
            <a:endParaRPr lang="uz-Cyrl-UZ" sz="1200" b="1" dirty="0">
              <a:latin typeface="Times New Roman" panose="02020603050405020304" pitchFamily="18" charset="0"/>
              <a:cs typeface="Times New Roman" panose="02020603050405020304" pitchFamily="18" charset="0"/>
            </a:endParaRPr>
          </a:p>
          <a:p>
            <a:pPr marL="457200" indent="-457200" algn="just">
              <a:buAutoNum type="arabicPeriod"/>
            </a:pPr>
            <a:r>
              <a:rPr lang="uz-Cyrl-UZ" sz="2000" dirty="0">
                <a:latin typeface="Times New Roman" panose="02020603050405020304" pitchFamily="18" charset="0"/>
                <a:cs typeface="Times New Roman" panose="02020603050405020304" pitchFamily="18" charset="0"/>
              </a:rPr>
              <a:t>Ўзбекистон Республикасининг 24.07.2020 йилдаги ЎРҚ-630-сонли “Инновацион фаолият тўғрисида”ги Қонуни</a:t>
            </a:r>
            <a:endParaRPr lang="uz-Cyrl-UZ" sz="2000" cap="all" dirty="0">
              <a:latin typeface="Times New Roman" panose="02020603050405020304" pitchFamily="18" charset="0"/>
              <a:cs typeface="Times New Roman" panose="02020603050405020304" pitchFamily="18" charset="0"/>
            </a:endParaRPr>
          </a:p>
          <a:p>
            <a:pPr marL="457200" indent="-457200" algn="just">
              <a:buAutoNum type="arabicPeriod"/>
            </a:pPr>
            <a:r>
              <a:rPr lang="uz-Latn-UZ" sz="2000" dirty="0">
                <a:latin typeface="Times New Roman" panose="02020603050405020304" pitchFamily="18" charset="0"/>
                <a:cs typeface="Times New Roman" panose="02020603050405020304" pitchFamily="18" charset="0"/>
              </a:rPr>
              <a:t>Slack, Nigel, and Alistair Brandon-Jones. Operations Management 9th Edition PDF EBook, Pearson Education, Limited, 2019. ProQuest Ebook Central,</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xmlns="" val="tx"/>
                    </a:ext>
                  </a:extLst>
                </a:hlinkClick>
              </a:rPr>
              <a:t>http://ebookcentral.proquest.com/lib/undip-ebooks/detail.action?docID=5751937</a:t>
            </a:r>
            <a:r>
              <a:rPr lang="uz-Latn-UZ" sz="2000" dirty="0">
                <a:latin typeface="Times New Roman" panose="02020603050405020304" pitchFamily="18" charset="0"/>
                <a:cs typeface="Times New Roman" panose="02020603050405020304" pitchFamily="18" charset="0"/>
              </a:rPr>
              <a:t>.</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Created from undip-ebooks on 2021-07-09 03:07:58.</a:t>
            </a:r>
            <a:endParaRPr lang="uz-Cyrl-UZ" sz="2000" dirty="0">
              <a:latin typeface="Times New Roman" panose="02020603050405020304" pitchFamily="18" charset="0"/>
              <a:cs typeface="Times New Roman" panose="02020603050405020304" pitchFamily="18" charset="0"/>
            </a:endParaRPr>
          </a:p>
          <a:p>
            <a:pPr marL="457200" indent="-457200" algn="just">
              <a:buAutoNum type="arabicPeriod"/>
            </a:pPr>
            <a:r>
              <a:rPr lang="en-US" sz="2000" dirty="0">
                <a:latin typeface="Times New Roman" panose="02020603050405020304" pitchFamily="18" charset="0"/>
                <a:cs typeface="Times New Roman" panose="02020603050405020304" pitchFamily="18" charset="0"/>
              </a:rPr>
              <a:t>Christensen, C.M. (1997) </a:t>
            </a:r>
            <a:r>
              <a:rPr lang="en-US" sz="2000" i="1" dirty="0">
                <a:latin typeface="Times New Roman" panose="02020603050405020304" pitchFamily="18" charset="0"/>
                <a:cs typeface="Times New Roman" panose="02020603050405020304" pitchFamily="18" charset="0"/>
              </a:rPr>
              <a:t>The Innovator’s Dilemma. </a:t>
            </a:r>
            <a:r>
              <a:rPr lang="en-US" sz="2000" dirty="0">
                <a:latin typeface="Times New Roman" panose="02020603050405020304" pitchFamily="18" charset="0"/>
                <a:cs typeface="Times New Roman" panose="02020603050405020304" pitchFamily="18" charset="0"/>
              </a:rPr>
              <a:t>Boston, MA: Harvard Business School Press.</a:t>
            </a:r>
            <a:endParaRPr lang="uz-Cyrl-UZ" sz="2000" dirty="0">
              <a:latin typeface="Times New Roman" panose="02020603050405020304" pitchFamily="18" charset="0"/>
              <a:cs typeface="Times New Roman" panose="02020603050405020304" pitchFamily="18" charset="0"/>
            </a:endParaRPr>
          </a:p>
          <a:p>
            <a:pPr marL="457200" indent="-457200" algn="just">
              <a:buAutoNum type="arabicPeriod"/>
            </a:pPr>
            <a:r>
              <a:rPr lang="en-US" sz="2000" dirty="0" err="1">
                <a:latin typeface="Times New Roman" panose="02020603050405020304" pitchFamily="18" charset="0"/>
                <a:cs typeface="Times New Roman" panose="02020603050405020304" pitchFamily="18" charset="0"/>
              </a:rPr>
              <a:t>Kahney</a:t>
            </a:r>
            <a:r>
              <a:rPr lang="en-US" sz="2000" dirty="0">
                <a:latin typeface="Times New Roman" panose="02020603050405020304" pitchFamily="18" charset="0"/>
                <a:cs typeface="Times New Roman" panose="02020603050405020304" pitchFamily="18" charset="0"/>
              </a:rPr>
              <a:t>, L. (2014) </a:t>
            </a:r>
            <a:r>
              <a:rPr lang="en-US" sz="2000" i="1" dirty="0" err="1">
                <a:latin typeface="Times New Roman" panose="02020603050405020304" pitchFamily="18" charset="0"/>
                <a:cs typeface="Times New Roman" panose="02020603050405020304" pitchFamily="18" charset="0"/>
              </a:rPr>
              <a:t>Jony</a:t>
            </a:r>
            <a:r>
              <a:rPr lang="en-US" sz="2000" i="1" dirty="0">
                <a:latin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cs typeface="Times New Roman" panose="02020603050405020304" pitchFamily="18" charset="0"/>
              </a:rPr>
              <a:t>Ive</a:t>
            </a:r>
            <a:r>
              <a:rPr lang="en-US" sz="2000" i="1" dirty="0">
                <a:latin typeface="Times New Roman" panose="02020603050405020304" pitchFamily="18" charset="0"/>
                <a:cs typeface="Times New Roman" panose="02020603050405020304" pitchFamily="18" charset="0"/>
              </a:rPr>
              <a:t>: The Genius Behind Apple’s Greatest Products, </a:t>
            </a:r>
            <a:r>
              <a:rPr lang="en-US" sz="2000" dirty="0">
                <a:latin typeface="Times New Roman" panose="02020603050405020304" pitchFamily="18" charset="0"/>
                <a:cs typeface="Times New Roman" panose="02020603050405020304" pitchFamily="18" charset="0"/>
              </a:rPr>
              <a:t>Penguin, London.</a:t>
            </a:r>
            <a:endParaRPr lang="uz-Cyrl-UZ" sz="2000" dirty="0">
              <a:latin typeface="Times New Roman" panose="02020603050405020304" pitchFamily="18" charset="0"/>
              <a:cs typeface="Times New Roman" panose="02020603050405020304" pitchFamily="18" charset="0"/>
            </a:endParaRPr>
          </a:p>
          <a:p>
            <a:pPr marL="457200" indent="-457200" algn="just">
              <a:buAutoNum type="arabicPeriod"/>
            </a:pPr>
            <a:r>
              <a:rPr lang="en-US" sz="2000" dirty="0">
                <a:latin typeface="Times New Roman" panose="02020603050405020304" pitchFamily="18" charset="0"/>
                <a:cs typeface="Times New Roman" panose="02020603050405020304" pitchFamily="18" charset="0"/>
              </a:rPr>
              <a:t>Reason, B., </a:t>
            </a:r>
            <a:r>
              <a:rPr lang="en-US" sz="2000" dirty="0" err="1">
                <a:latin typeface="Times New Roman" panose="02020603050405020304" pitchFamily="18" charset="0"/>
                <a:cs typeface="Times New Roman" panose="02020603050405020304" pitchFamily="18" charset="0"/>
              </a:rPr>
              <a:t>Løvlie</a:t>
            </a:r>
            <a:r>
              <a:rPr lang="en-US" sz="2000" dirty="0">
                <a:latin typeface="Times New Roman" panose="02020603050405020304" pitchFamily="18" charset="0"/>
                <a:cs typeface="Times New Roman" panose="02020603050405020304" pitchFamily="18" charset="0"/>
              </a:rPr>
              <a:t>, L. and Brand Flu, M. (2016) </a:t>
            </a:r>
            <a:r>
              <a:rPr lang="en-US" sz="2000" i="1" dirty="0">
                <a:latin typeface="Times New Roman" panose="02020603050405020304" pitchFamily="18" charset="0"/>
                <a:cs typeface="Times New Roman" panose="02020603050405020304" pitchFamily="18" charset="0"/>
              </a:rPr>
              <a:t>Service Design for Business: A Practical Guide to</a:t>
            </a:r>
            <a:r>
              <a:rPr lang="uz-Cyrl-UZ" sz="2000" i="1"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Optimizing</a:t>
            </a:r>
            <a:r>
              <a:rPr lang="uz-Cyrl-UZ" sz="2000" i="1"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the Customer Experience, </a:t>
            </a:r>
            <a:r>
              <a:rPr lang="en-US" sz="2000" dirty="0">
                <a:latin typeface="Times New Roman" panose="02020603050405020304" pitchFamily="18" charset="0"/>
                <a:cs typeface="Times New Roman" panose="02020603050405020304" pitchFamily="18" charset="0"/>
              </a:rPr>
              <a:t>John Wiley &amp; Sons, Chichester.</a:t>
            </a:r>
            <a:endParaRPr lang="uz-Cyrl-UZ" sz="2000" dirty="0">
              <a:latin typeface="Times New Roman" panose="02020603050405020304" pitchFamily="18" charset="0"/>
              <a:cs typeface="Times New Roman" panose="02020603050405020304" pitchFamily="18" charset="0"/>
            </a:endParaRPr>
          </a:p>
          <a:p>
            <a:pPr marL="457200" indent="-457200" algn="just">
              <a:buAutoNum type="arabicPeriod"/>
            </a:pPr>
            <a:r>
              <a:rPr lang="en-US" sz="2000" dirty="0">
                <a:latin typeface="Times New Roman" panose="02020603050405020304" pitchFamily="18" charset="0"/>
                <a:cs typeface="Times New Roman" panose="02020603050405020304" pitchFamily="18" charset="0"/>
              </a:rPr>
              <a:t>Rose, D. (2015) </a:t>
            </a:r>
            <a:r>
              <a:rPr lang="en-US" sz="2000" i="1" dirty="0">
                <a:latin typeface="Times New Roman" panose="02020603050405020304" pitchFamily="18" charset="0"/>
                <a:cs typeface="Times New Roman" panose="02020603050405020304" pitchFamily="18" charset="0"/>
              </a:rPr>
              <a:t>Enchanted Objects: Innovation, Design, and the Future of Technology, </a:t>
            </a:r>
            <a:r>
              <a:rPr lang="en-US" sz="2000" dirty="0">
                <a:latin typeface="Times New Roman" panose="02020603050405020304" pitchFamily="18" charset="0"/>
                <a:cs typeface="Times New Roman" panose="02020603050405020304" pitchFamily="18" charset="0"/>
              </a:rPr>
              <a:t>Scribner Book</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Company, New York.</a:t>
            </a:r>
            <a:endParaRPr lang="uz-Cyrl-UZ" sz="2000" dirty="0">
              <a:latin typeface="Times New Roman" panose="02020603050405020304" pitchFamily="18" charset="0"/>
              <a:cs typeface="Times New Roman" panose="02020603050405020304" pitchFamily="18" charset="0"/>
            </a:endParaRPr>
          </a:p>
          <a:p>
            <a:pPr marL="457200" indent="-457200" algn="just">
              <a:buAutoNum type="arabicPeriod"/>
            </a:pPr>
            <a:r>
              <a:rPr lang="en-US" sz="2000" dirty="0">
                <a:latin typeface="Times New Roman" panose="02020603050405020304" pitchFamily="18" charset="0"/>
                <a:cs typeface="Times New Roman" panose="02020603050405020304" pitchFamily="18" charset="0"/>
              </a:rPr>
              <a:t>Tidd, J. and Bessant, J. (2013) </a:t>
            </a:r>
            <a:r>
              <a:rPr lang="en-US" sz="2000" i="1" dirty="0">
                <a:latin typeface="Times New Roman" panose="02020603050405020304" pitchFamily="18" charset="0"/>
                <a:cs typeface="Times New Roman" panose="02020603050405020304" pitchFamily="18" charset="0"/>
              </a:rPr>
              <a:t>Managing Innovation: Integrating Technological, Market and Organizational</a:t>
            </a:r>
            <a:r>
              <a:rPr lang="uz-Cyrl-UZ" sz="2000" i="1"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Change, </a:t>
            </a:r>
            <a:r>
              <a:rPr lang="en-US" sz="2000" dirty="0">
                <a:latin typeface="Times New Roman" panose="02020603050405020304" pitchFamily="18" charset="0"/>
                <a:cs typeface="Times New Roman" panose="02020603050405020304" pitchFamily="18" charset="0"/>
              </a:rPr>
              <a:t>5th </a:t>
            </a:r>
            <a:r>
              <a:rPr lang="en-US" sz="2000" dirty="0" err="1">
                <a:latin typeface="Times New Roman" panose="02020603050405020304" pitchFamily="18" charset="0"/>
                <a:cs typeface="Times New Roman" panose="02020603050405020304" pitchFamily="18" charset="0"/>
              </a:rPr>
              <a:t>edn</a:t>
            </a:r>
            <a:r>
              <a:rPr lang="en-US" sz="2000" dirty="0">
                <a:latin typeface="Times New Roman" panose="02020603050405020304" pitchFamily="18" charset="0"/>
                <a:cs typeface="Times New Roman" panose="02020603050405020304" pitchFamily="18" charset="0"/>
              </a:rPr>
              <a:t>, John Wiley &amp; Sons, Chichester.</a:t>
            </a:r>
            <a:endParaRPr lang="uz-Cyrl-UZ" sz="2000" dirty="0">
              <a:latin typeface="Times New Roman" panose="02020603050405020304" pitchFamily="18" charset="0"/>
              <a:cs typeface="Times New Roman" panose="02020603050405020304" pitchFamily="18" charset="0"/>
            </a:endParaRPr>
          </a:p>
          <a:p>
            <a:pPr marL="457200" indent="-457200" algn="just">
              <a:buAutoNum type="arabicPeriod"/>
            </a:pPr>
            <a:r>
              <a:rPr lang="uz-Latn-UZ" sz="2000"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xmlns="" val="tx"/>
                    </a:ext>
                  </a:extLst>
                </a:hlinkClick>
              </a:rPr>
              <a:t>https://www.gutcheckit.com/blog/new-product-innovation-what-it-is-why-it-matters-and-how-to-get-it-right/</a:t>
            </a:r>
            <a:endParaRPr lang="uz-Cyrl-UZ" sz="2000" dirty="0">
              <a:latin typeface="Times New Roman" panose="02020603050405020304" pitchFamily="18" charset="0"/>
              <a:cs typeface="Times New Roman" panose="02020603050405020304" pitchFamily="18" charset="0"/>
            </a:endParaRPr>
          </a:p>
          <a:p>
            <a:pPr marL="457200" indent="-457200" algn="just">
              <a:buFontTx/>
              <a:buAutoNum type="arabicPeriod"/>
            </a:pPr>
            <a:r>
              <a:rPr lang="uz-Latn-UZ" sz="2000" dirty="0">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xmlns="" val="tx"/>
                    </a:ext>
                  </a:extLst>
                </a:hlinkClick>
              </a:rPr>
              <a:t>https://www.indeed.com/career-advice/career-development/products-of-innovation</a:t>
            </a:r>
            <a:endParaRPr lang="uz-Cyrl-UZ" sz="2000" dirty="0">
              <a:latin typeface="Times New Roman" panose="02020603050405020304" pitchFamily="18" charset="0"/>
              <a:cs typeface="Times New Roman" panose="02020603050405020304" pitchFamily="18" charset="0"/>
            </a:endParaRPr>
          </a:p>
          <a:p>
            <a:pPr marL="457200" indent="-457200" algn="just">
              <a:buAutoNum type="arabicPeriod"/>
            </a:pPr>
            <a:r>
              <a:rPr lang="en-US" sz="2000" dirty="0">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xmlns="" val="tx"/>
                    </a:ext>
                  </a:extLst>
                </a:hlinkClick>
              </a:rPr>
              <a:t>https://en.wikipedia.org/wiki/Product_innovation</a:t>
            </a:r>
            <a:endParaRPr lang="uz-Cyrl-UZ" sz="2000" dirty="0">
              <a:latin typeface="Times New Roman" panose="02020603050405020304" pitchFamily="18" charset="0"/>
              <a:cs typeface="Times New Roman" panose="02020603050405020304" pitchFamily="18" charset="0"/>
            </a:endParaRPr>
          </a:p>
          <a:p>
            <a:pPr marL="457200" indent="-457200" algn="just">
              <a:buAutoNum type="arabicPeriod"/>
            </a:pPr>
            <a:r>
              <a:rPr lang="uz-Latn-UZ" sz="2000" dirty="0">
                <a:latin typeface="Times New Roman" panose="02020603050405020304" pitchFamily="18" charset="0"/>
                <a:cs typeface="Times New Roman" panose="02020603050405020304" pitchFamily="18" charset="0"/>
              </a:rPr>
              <a:t>https://en.wikipedia.org/wiki/Service_innovation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072910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99B60365-1C81-4E78-BB9D-5A2F56862F54}"/>
              </a:ext>
            </a:extLst>
          </p:cNvPr>
          <p:cNvPicPr>
            <a:picLocks noChangeAspect="1"/>
          </p:cNvPicPr>
          <p:nvPr/>
        </p:nvPicPr>
        <p:blipFill>
          <a:blip r:embed="rId2"/>
          <a:stretch>
            <a:fillRect/>
          </a:stretch>
        </p:blipFill>
        <p:spPr>
          <a:xfrm>
            <a:off x="0" y="0"/>
            <a:ext cx="7216048" cy="2857500"/>
          </a:xfrm>
          <a:prstGeom prst="rect">
            <a:avLst/>
          </a:prstGeom>
        </p:spPr>
      </p:pic>
      <p:pic>
        <p:nvPicPr>
          <p:cNvPr id="5" name="Рисунок 4">
            <a:extLst>
              <a:ext uri="{FF2B5EF4-FFF2-40B4-BE49-F238E27FC236}">
                <a16:creationId xmlns:a16="http://schemas.microsoft.com/office/drawing/2014/main" id="{3A3BB256-D31A-4CA7-A4BB-B99E664DD3AC}"/>
              </a:ext>
            </a:extLst>
          </p:cNvPr>
          <p:cNvPicPr>
            <a:picLocks noChangeAspect="1"/>
          </p:cNvPicPr>
          <p:nvPr/>
        </p:nvPicPr>
        <p:blipFill>
          <a:blip r:embed="rId3"/>
          <a:stretch>
            <a:fillRect/>
          </a:stretch>
        </p:blipFill>
        <p:spPr>
          <a:xfrm>
            <a:off x="7216048" y="0"/>
            <a:ext cx="4975952" cy="2859666"/>
          </a:xfrm>
          <a:prstGeom prst="rect">
            <a:avLst/>
          </a:prstGeom>
        </p:spPr>
      </p:pic>
      <p:pic>
        <p:nvPicPr>
          <p:cNvPr id="6" name="Рисунок 5">
            <a:extLst>
              <a:ext uri="{FF2B5EF4-FFF2-40B4-BE49-F238E27FC236}">
                <a16:creationId xmlns:a16="http://schemas.microsoft.com/office/drawing/2014/main" id="{B7DAC6E7-47ED-4DE3-AB56-FF8984B63F1C}"/>
              </a:ext>
            </a:extLst>
          </p:cNvPr>
          <p:cNvPicPr>
            <a:picLocks noChangeAspect="1"/>
          </p:cNvPicPr>
          <p:nvPr/>
        </p:nvPicPr>
        <p:blipFill>
          <a:blip r:embed="rId4"/>
          <a:stretch>
            <a:fillRect/>
          </a:stretch>
        </p:blipFill>
        <p:spPr>
          <a:xfrm>
            <a:off x="0" y="4286250"/>
            <a:ext cx="3810000" cy="2571750"/>
          </a:xfrm>
          <a:prstGeom prst="rect">
            <a:avLst/>
          </a:prstGeom>
        </p:spPr>
      </p:pic>
      <p:pic>
        <p:nvPicPr>
          <p:cNvPr id="7" name="Рисунок 6">
            <a:extLst>
              <a:ext uri="{FF2B5EF4-FFF2-40B4-BE49-F238E27FC236}">
                <a16:creationId xmlns:a16="http://schemas.microsoft.com/office/drawing/2014/main" id="{9F818EC8-61AD-4F0B-96A0-D892A7679CB1}"/>
              </a:ext>
            </a:extLst>
          </p:cNvPr>
          <p:cNvPicPr>
            <a:picLocks noChangeAspect="1"/>
          </p:cNvPicPr>
          <p:nvPr/>
        </p:nvPicPr>
        <p:blipFill>
          <a:blip r:embed="rId5"/>
          <a:stretch>
            <a:fillRect/>
          </a:stretch>
        </p:blipFill>
        <p:spPr>
          <a:xfrm>
            <a:off x="7623672" y="4288314"/>
            <a:ext cx="4568328" cy="2569685"/>
          </a:xfrm>
          <a:prstGeom prst="rect">
            <a:avLst/>
          </a:prstGeom>
        </p:spPr>
      </p:pic>
      <p:pic>
        <p:nvPicPr>
          <p:cNvPr id="8" name="Рисунок 7">
            <a:extLst>
              <a:ext uri="{FF2B5EF4-FFF2-40B4-BE49-F238E27FC236}">
                <a16:creationId xmlns:a16="http://schemas.microsoft.com/office/drawing/2014/main" id="{726FE36E-C064-4272-B645-ADABD2A084CE}"/>
              </a:ext>
            </a:extLst>
          </p:cNvPr>
          <p:cNvPicPr>
            <a:picLocks noChangeAspect="1"/>
          </p:cNvPicPr>
          <p:nvPr/>
        </p:nvPicPr>
        <p:blipFill>
          <a:blip r:embed="rId6"/>
          <a:stretch>
            <a:fillRect/>
          </a:stretch>
        </p:blipFill>
        <p:spPr>
          <a:xfrm>
            <a:off x="3810000" y="4286147"/>
            <a:ext cx="3810001" cy="2571851"/>
          </a:xfrm>
          <a:prstGeom prst="rect">
            <a:avLst/>
          </a:prstGeom>
        </p:spPr>
      </p:pic>
      <p:sp>
        <p:nvSpPr>
          <p:cNvPr id="9" name="TextBox 8">
            <a:extLst>
              <a:ext uri="{FF2B5EF4-FFF2-40B4-BE49-F238E27FC236}">
                <a16:creationId xmlns:a16="http://schemas.microsoft.com/office/drawing/2014/main" id="{74036806-F18A-4AC7-B842-C02B689776AF}"/>
              </a:ext>
            </a:extLst>
          </p:cNvPr>
          <p:cNvSpPr txBox="1"/>
          <p:nvPr/>
        </p:nvSpPr>
        <p:spPr>
          <a:xfrm>
            <a:off x="1006207" y="3155242"/>
            <a:ext cx="10179586" cy="830997"/>
          </a:xfrm>
          <a:prstGeom prst="rect">
            <a:avLst/>
          </a:prstGeom>
          <a:noFill/>
        </p:spPr>
        <p:txBody>
          <a:bodyPr wrap="square" rtlCol="0">
            <a:spAutoFit/>
          </a:bodyPr>
          <a:lstStyle/>
          <a:p>
            <a:pPr algn="ctr"/>
            <a:r>
              <a:rPr lang="ru-RU" sz="4800" b="1" dirty="0">
                <a:solidFill>
                  <a:schemeClr val="accent1">
                    <a:lumMod val="75000"/>
                  </a:schemeClr>
                </a:solidFill>
                <a:latin typeface="Times New Roman" panose="02020603050405020304" pitchFamily="18" charset="0"/>
                <a:cs typeface="Times New Roman" panose="02020603050405020304" pitchFamily="18" charset="0"/>
              </a:rPr>
              <a:t>ЭЪТИБОРИНГИЗ УЧУН РАХМАТ</a:t>
            </a:r>
            <a:endParaRPr lang="uz-Latn-UZ" sz="4800" b="1"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050685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2503</TotalTime>
  <Words>6132</Words>
  <Application>Microsoft Office PowerPoint</Application>
  <PresentationFormat>Широкоэкранный</PresentationFormat>
  <Paragraphs>200</Paragraphs>
  <Slides>54</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54</vt:i4>
      </vt:variant>
    </vt:vector>
  </HeadingPairs>
  <TitlesOfParts>
    <vt:vector size="59"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Dell</dc:creator>
  <cp:lastModifiedBy>Пользователь Windows</cp:lastModifiedBy>
  <cp:revision>95</cp:revision>
  <dcterms:created xsi:type="dcterms:W3CDTF">2022-04-02T08:31:58Z</dcterms:created>
  <dcterms:modified xsi:type="dcterms:W3CDTF">2022-04-15T09:40:51Z</dcterms:modified>
</cp:coreProperties>
</file>