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95" r:id="rId1"/>
    <p:sldMasterId id="2147483708" r:id="rId2"/>
    <p:sldMasterId id="2147483729" r:id="rId3"/>
    <p:sldMasterId id="2147483741" r:id="rId4"/>
    <p:sldMasterId id="2147483765" r:id="rId5"/>
  </p:sldMasterIdLst>
  <p:notesMasterIdLst>
    <p:notesMasterId r:id="rId38"/>
  </p:notesMasterIdLst>
  <p:sldIdLst>
    <p:sldId id="492" r:id="rId6"/>
    <p:sldId id="284" r:id="rId7"/>
    <p:sldId id="482" r:id="rId8"/>
    <p:sldId id="485" r:id="rId9"/>
    <p:sldId id="489" r:id="rId10"/>
    <p:sldId id="493" r:id="rId11"/>
    <p:sldId id="490" r:id="rId12"/>
    <p:sldId id="491" r:id="rId13"/>
    <p:sldId id="373" r:id="rId14"/>
    <p:sldId id="324" r:id="rId15"/>
    <p:sldId id="325" r:id="rId16"/>
    <p:sldId id="380" r:id="rId17"/>
    <p:sldId id="358" r:id="rId18"/>
    <p:sldId id="359" r:id="rId19"/>
    <p:sldId id="384" r:id="rId20"/>
    <p:sldId id="475" r:id="rId21"/>
    <p:sldId id="396" r:id="rId22"/>
    <p:sldId id="436" r:id="rId23"/>
    <p:sldId id="400" r:id="rId24"/>
    <p:sldId id="402" r:id="rId25"/>
    <p:sldId id="403" r:id="rId26"/>
    <p:sldId id="417" r:id="rId27"/>
    <p:sldId id="404" r:id="rId28"/>
    <p:sldId id="484" r:id="rId29"/>
    <p:sldId id="481" r:id="rId30"/>
    <p:sldId id="480" r:id="rId31"/>
    <p:sldId id="473" r:id="rId32"/>
    <p:sldId id="474" r:id="rId33"/>
    <p:sldId id="486" r:id="rId34"/>
    <p:sldId id="487" r:id="rId35"/>
    <p:sldId id="283" r:id="rId36"/>
    <p:sldId id="344" r:id="rId37"/>
  </p:sldIdLst>
  <p:sldSz cx="9144000" cy="6858000" type="screen4x3"/>
  <p:notesSz cx="6858000" cy="9144000"/>
  <p:custDataLst>
    <p:tags r:id="rId39"/>
  </p:custDataLst>
  <p:defaultTextStyle>
    <a:defPPr>
      <a:defRPr lang="ko-KR"/>
    </a:defPPr>
    <a:lvl1pPr algn="l" rtl="0" fontAlgn="base">
      <a:spcBef>
        <a:spcPct val="0"/>
      </a:spcBef>
      <a:spcAft>
        <a:spcPct val="0"/>
      </a:spcAft>
      <a:defRPr kern="1200">
        <a:solidFill>
          <a:schemeClr val="tx1"/>
        </a:solidFill>
        <a:latin typeface="Arial" charset="0"/>
        <a:ea typeface="맑은 고딕"/>
        <a:cs typeface="맑은 고딕"/>
      </a:defRPr>
    </a:lvl1pPr>
    <a:lvl2pPr marL="457200" algn="l" rtl="0" fontAlgn="base">
      <a:spcBef>
        <a:spcPct val="0"/>
      </a:spcBef>
      <a:spcAft>
        <a:spcPct val="0"/>
      </a:spcAft>
      <a:defRPr kern="1200">
        <a:solidFill>
          <a:schemeClr val="tx1"/>
        </a:solidFill>
        <a:latin typeface="Arial" charset="0"/>
        <a:ea typeface="맑은 고딕"/>
        <a:cs typeface="맑은 고딕"/>
      </a:defRPr>
    </a:lvl2pPr>
    <a:lvl3pPr marL="914400" algn="l" rtl="0" fontAlgn="base">
      <a:spcBef>
        <a:spcPct val="0"/>
      </a:spcBef>
      <a:spcAft>
        <a:spcPct val="0"/>
      </a:spcAft>
      <a:defRPr kern="1200">
        <a:solidFill>
          <a:schemeClr val="tx1"/>
        </a:solidFill>
        <a:latin typeface="Arial" charset="0"/>
        <a:ea typeface="맑은 고딕"/>
        <a:cs typeface="맑은 고딕"/>
      </a:defRPr>
    </a:lvl3pPr>
    <a:lvl4pPr marL="1371600" algn="l" rtl="0" fontAlgn="base">
      <a:spcBef>
        <a:spcPct val="0"/>
      </a:spcBef>
      <a:spcAft>
        <a:spcPct val="0"/>
      </a:spcAft>
      <a:defRPr kern="1200">
        <a:solidFill>
          <a:schemeClr val="tx1"/>
        </a:solidFill>
        <a:latin typeface="Arial" charset="0"/>
        <a:ea typeface="맑은 고딕"/>
        <a:cs typeface="맑은 고딕"/>
      </a:defRPr>
    </a:lvl4pPr>
    <a:lvl5pPr marL="1828800" algn="l" rtl="0" fontAlgn="base">
      <a:spcBef>
        <a:spcPct val="0"/>
      </a:spcBef>
      <a:spcAft>
        <a:spcPct val="0"/>
      </a:spcAft>
      <a:defRPr kern="1200">
        <a:solidFill>
          <a:schemeClr val="tx1"/>
        </a:solidFill>
        <a:latin typeface="Arial" charset="0"/>
        <a:ea typeface="맑은 고딕"/>
        <a:cs typeface="맑은 고딕"/>
      </a:defRPr>
    </a:lvl5pPr>
    <a:lvl6pPr marL="2286000" algn="l" defTabSz="914400" rtl="0" eaLnBrk="1" latinLnBrk="0" hangingPunct="1">
      <a:defRPr kern="1200">
        <a:solidFill>
          <a:schemeClr val="tx1"/>
        </a:solidFill>
        <a:latin typeface="Arial" charset="0"/>
        <a:ea typeface="맑은 고딕"/>
        <a:cs typeface="맑은 고딕"/>
      </a:defRPr>
    </a:lvl6pPr>
    <a:lvl7pPr marL="2743200" algn="l" defTabSz="914400" rtl="0" eaLnBrk="1" latinLnBrk="0" hangingPunct="1">
      <a:defRPr kern="1200">
        <a:solidFill>
          <a:schemeClr val="tx1"/>
        </a:solidFill>
        <a:latin typeface="Arial" charset="0"/>
        <a:ea typeface="맑은 고딕"/>
        <a:cs typeface="맑은 고딕"/>
      </a:defRPr>
    </a:lvl7pPr>
    <a:lvl8pPr marL="3200400" algn="l" defTabSz="914400" rtl="0" eaLnBrk="1" latinLnBrk="0" hangingPunct="1">
      <a:defRPr kern="1200">
        <a:solidFill>
          <a:schemeClr val="tx1"/>
        </a:solidFill>
        <a:latin typeface="Arial" charset="0"/>
        <a:ea typeface="맑은 고딕"/>
        <a:cs typeface="맑은 고딕"/>
      </a:defRPr>
    </a:lvl8pPr>
    <a:lvl9pPr marL="3657600" algn="l" defTabSz="914400" rtl="0" eaLnBrk="1" latinLnBrk="0" hangingPunct="1">
      <a:defRPr kern="1200">
        <a:solidFill>
          <a:schemeClr val="tx1"/>
        </a:solidFill>
        <a:latin typeface="Arial" charset="0"/>
        <a:ea typeface="맑은 고딕"/>
        <a:cs typeface="맑은 고딕"/>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4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41" autoAdjust="0"/>
    <p:restoredTop sz="94660" autoAdjust="0"/>
  </p:normalViewPr>
  <p:slideViewPr>
    <p:cSldViewPr>
      <p:cViewPr varScale="1">
        <p:scale>
          <a:sx n="127" d="100"/>
          <a:sy n="127" d="100"/>
        </p:scale>
        <p:origin x="1320" y="114"/>
      </p:cViewPr>
      <p:guideLst>
        <p:guide orient="horz" pos="2160"/>
        <p:guide pos="2880"/>
      </p:guideLst>
    </p:cSldViewPr>
  </p:slideViewPr>
  <p:outlineViewPr>
    <p:cViewPr>
      <p:scale>
        <a:sx n="33" d="100"/>
        <a:sy n="33" d="100"/>
      </p:scale>
      <p:origin x="0" y="1078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gs" Target="tags/tag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sz="2000" dirty="0"/>
              <a:t>ЭРИ </a:t>
            </a:r>
            <a:r>
              <a:rPr lang="ru-RU" sz="2000" dirty="0" err="1"/>
              <a:t>калитларни</a:t>
            </a:r>
            <a:r>
              <a:rPr lang="ru-RU" sz="2000" dirty="0"/>
              <a:t> </a:t>
            </a:r>
            <a:r>
              <a:rPr lang="ru-RU" sz="2000" dirty="0" err="1"/>
              <a:t>рўйхатга</a:t>
            </a:r>
            <a:r>
              <a:rPr lang="ru-RU" sz="2000" dirty="0"/>
              <a:t> </a:t>
            </a:r>
            <a:r>
              <a:rPr lang="ru-RU" sz="2000" dirty="0" err="1"/>
              <a:t>олиш</a:t>
            </a:r>
            <a:r>
              <a:rPr lang="ru-RU" sz="2000" dirty="0"/>
              <a:t> </a:t>
            </a:r>
            <a:r>
              <a:rPr lang="ru-RU" sz="2000" dirty="0" err="1"/>
              <a:t>марказлари</a:t>
            </a:r>
            <a:r>
              <a:rPr lang="ru-RU" sz="2000" baseline="0" dirty="0"/>
              <a:t> </a:t>
            </a:r>
            <a:r>
              <a:rPr lang="ru-RU" sz="2000" baseline="0" dirty="0" smtClean="0"/>
              <a:t>сони</a:t>
            </a:r>
          </a:p>
          <a:p>
            <a:pPr>
              <a:defRPr/>
            </a:pPr>
            <a:r>
              <a:rPr lang="ru-RU" sz="1000" dirty="0" smtClean="0"/>
              <a:t>(</a:t>
            </a:r>
            <a:r>
              <a:rPr lang="uz-Cyrl-UZ" sz="1000" dirty="0" smtClean="0"/>
              <a:t>Манба:</a:t>
            </a:r>
            <a:r>
              <a:rPr lang="uz-Cyrl-UZ" sz="1000" baseline="0" dirty="0" smtClean="0"/>
              <a:t> Ўзбекистон Республикаси Давлат Статистика Қўмитаси материаллари асосида ишлаб чиқилган)</a:t>
            </a:r>
            <a:endParaRPr lang="ru-RU" sz="1000" dirty="0"/>
          </a:p>
        </c:rich>
      </c:tx>
      <c:layout>
        <c:manualLayout>
          <c:xMode val="edge"/>
          <c:yMode val="edge"/>
          <c:x val="0.16734741891423829"/>
          <c:y val="0"/>
        </c:manualLayout>
      </c:layout>
      <c:overlay val="0"/>
    </c:title>
    <c:autoTitleDeleted val="0"/>
    <c:plotArea>
      <c:layout/>
      <c:barChart>
        <c:barDir val="col"/>
        <c:grouping val="stacked"/>
        <c:varyColors val="0"/>
        <c:ser>
          <c:idx val="0"/>
          <c:order val="0"/>
          <c:tx>
            <c:strRef>
              <c:f>Лист1!$B$1</c:f>
              <c:strCache>
                <c:ptCount val="1"/>
                <c:pt idx="0">
                  <c:v>ЭРИ калитларни рўйхатга олиш маркази</c:v>
                </c:pt>
              </c:strCache>
            </c:strRef>
          </c:tx>
          <c:invertIfNegative val="0"/>
          <c:cat>
            <c:strRef>
              <c:f>Лист1!$A$3:$A$6</c:f>
              <c:strCache>
                <c:ptCount val="4"/>
                <c:pt idx="0">
                  <c:v>2008</c:v>
                </c:pt>
                <c:pt idx="1">
                  <c:v>2009</c:v>
                </c:pt>
                <c:pt idx="2">
                  <c:v>2010-2012 </c:v>
                </c:pt>
                <c:pt idx="3">
                  <c:v>2013</c:v>
                </c:pt>
              </c:strCache>
            </c:strRef>
          </c:cat>
          <c:val>
            <c:numRef>
              <c:f>Лист1!$B$3:$B$6</c:f>
              <c:numCache>
                <c:formatCode>General</c:formatCode>
                <c:ptCount val="4"/>
                <c:pt idx="0">
                  <c:v>4</c:v>
                </c:pt>
                <c:pt idx="1">
                  <c:v>5</c:v>
                </c:pt>
                <c:pt idx="2">
                  <c:v>8</c:v>
                </c:pt>
                <c:pt idx="3">
                  <c:v>9</c:v>
                </c:pt>
              </c:numCache>
            </c:numRef>
          </c:val>
          <c:extLst>
            <c:ext xmlns:c16="http://schemas.microsoft.com/office/drawing/2014/chart" uri="{C3380CC4-5D6E-409C-BE32-E72D297353CC}">
              <c16:uniqueId val="{00000000-33FD-4645-A793-9CFCAD7E199C}"/>
            </c:ext>
          </c:extLst>
        </c:ser>
        <c:dLbls>
          <c:showLegendKey val="0"/>
          <c:showVal val="0"/>
          <c:showCatName val="0"/>
          <c:showSerName val="0"/>
          <c:showPercent val="0"/>
          <c:showBubbleSize val="0"/>
        </c:dLbls>
        <c:gapWidth val="150"/>
        <c:overlap val="100"/>
        <c:axId val="123995648"/>
        <c:axId val="123997184"/>
      </c:barChart>
      <c:catAx>
        <c:axId val="123995648"/>
        <c:scaling>
          <c:orientation val="minMax"/>
        </c:scaling>
        <c:delete val="0"/>
        <c:axPos val="b"/>
        <c:numFmt formatCode="General" sourceLinked="0"/>
        <c:majorTickMark val="out"/>
        <c:minorTickMark val="none"/>
        <c:tickLblPos val="nextTo"/>
        <c:crossAx val="123997184"/>
        <c:crosses val="autoZero"/>
        <c:auto val="1"/>
        <c:lblAlgn val="ctr"/>
        <c:lblOffset val="100"/>
        <c:noMultiLvlLbl val="0"/>
      </c:catAx>
      <c:valAx>
        <c:axId val="123997184"/>
        <c:scaling>
          <c:orientation val="minMax"/>
          <c:max val="9"/>
        </c:scaling>
        <c:delete val="0"/>
        <c:axPos val="l"/>
        <c:numFmt formatCode="General" sourceLinked="1"/>
        <c:majorTickMark val="out"/>
        <c:minorTickMark val="none"/>
        <c:tickLblPos val="nextTo"/>
        <c:crossAx val="123995648"/>
        <c:crosses val="autoZero"/>
        <c:crossBetween val="between"/>
        <c:majorUnit val="1"/>
      </c:valAx>
    </c:plotArea>
    <c:plotVisOnly val="1"/>
    <c:dispBlanksAs val="gap"/>
    <c:showDLblsOverMax val="0"/>
  </c:chart>
  <c:txPr>
    <a:bodyPr/>
    <a:lstStyle/>
    <a:p>
      <a:pPr>
        <a:defRPr sz="1800"/>
      </a:pPr>
      <a:endParaRPr lang="ru-RU"/>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0D507-44F5-4F9F-B87E-C29549670C7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2EB92E8-FD70-4F7B-873F-F096D2200189}">
      <dgm:prSet phldrT="[Текст]"/>
      <dgm:spPr/>
      <dgm:t>
        <a:bodyPr/>
        <a:lstStyle/>
        <a:p>
          <a:pPr algn="ctr"/>
          <a:r>
            <a:rPr lang="uz-Cyrl-UZ" dirty="0"/>
            <a:t>Ҳуқуқий-меъёрий хужжатлар ва қонунчиликни мукаммалаштириш</a:t>
          </a:r>
          <a:endParaRPr lang="ru-RU" dirty="0"/>
        </a:p>
      </dgm:t>
    </dgm:pt>
    <dgm:pt modelId="{E63F01D3-0114-44BD-8B0C-8DA02CFAEB38}" type="parTrans" cxnId="{CF9D734A-70BC-4F99-B5E6-FC9BE3FE300D}">
      <dgm:prSet/>
      <dgm:spPr/>
      <dgm:t>
        <a:bodyPr/>
        <a:lstStyle/>
        <a:p>
          <a:pPr algn="ctr"/>
          <a:endParaRPr lang="ru-RU"/>
        </a:p>
      </dgm:t>
    </dgm:pt>
    <dgm:pt modelId="{32FC799F-1EDC-4719-8E3B-DD0E1A2EDC19}" type="sibTrans" cxnId="{CF9D734A-70BC-4F99-B5E6-FC9BE3FE300D}">
      <dgm:prSet/>
      <dgm:spPr/>
      <dgm:t>
        <a:bodyPr/>
        <a:lstStyle/>
        <a:p>
          <a:pPr algn="ctr"/>
          <a:endParaRPr lang="ru-RU"/>
        </a:p>
      </dgm:t>
    </dgm:pt>
    <dgm:pt modelId="{0D8D873B-95E4-470A-95C3-68995951ECC5}">
      <dgm:prSet/>
      <dgm:spPr/>
      <dgm:t>
        <a:bodyPr/>
        <a:lstStyle/>
        <a:p>
          <a:pPr algn="ctr"/>
          <a:r>
            <a:rPr lang="uz-Cyrl-UZ" dirty="0"/>
            <a:t>Телекоммуникация инфраструктурасини ривожлантириш</a:t>
          </a:r>
          <a:endParaRPr lang="ru-RU" dirty="0"/>
        </a:p>
      </dgm:t>
    </dgm:pt>
    <dgm:pt modelId="{05C6B12C-C662-409F-84B2-3F85CA780202}" type="parTrans" cxnId="{456A70D7-93AE-4846-92CE-E1E894845E29}">
      <dgm:prSet/>
      <dgm:spPr/>
      <dgm:t>
        <a:bodyPr/>
        <a:lstStyle/>
        <a:p>
          <a:pPr algn="ctr"/>
          <a:endParaRPr lang="ru-RU"/>
        </a:p>
      </dgm:t>
    </dgm:pt>
    <dgm:pt modelId="{6AC9C6C9-D2FF-407D-85C9-BC2C3AC531B6}" type="sibTrans" cxnId="{456A70D7-93AE-4846-92CE-E1E894845E29}">
      <dgm:prSet/>
      <dgm:spPr/>
      <dgm:t>
        <a:bodyPr/>
        <a:lstStyle/>
        <a:p>
          <a:pPr algn="ctr"/>
          <a:endParaRPr lang="ru-RU"/>
        </a:p>
      </dgm:t>
    </dgm:pt>
    <dgm:pt modelId="{BEB50198-61CE-48A7-9964-11A06196DD07}">
      <dgm:prSet/>
      <dgm:spPr/>
      <dgm:t>
        <a:bodyPr/>
        <a:lstStyle/>
        <a:p>
          <a:pPr algn="ctr"/>
          <a:r>
            <a:rPr lang="uz-Cyrl-UZ" dirty="0"/>
            <a:t>АКТ ва интернет тармоғида миллий сегментини ривожлантириш</a:t>
          </a:r>
          <a:endParaRPr lang="ru-RU" dirty="0"/>
        </a:p>
      </dgm:t>
    </dgm:pt>
    <dgm:pt modelId="{14A46157-0917-4794-B622-42C7265D3C75}" type="parTrans" cxnId="{16FBB72B-FBCB-48BF-8D26-9739632A43AA}">
      <dgm:prSet/>
      <dgm:spPr/>
      <dgm:t>
        <a:bodyPr/>
        <a:lstStyle/>
        <a:p>
          <a:pPr algn="ctr"/>
          <a:endParaRPr lang="ru-RU"/>
        </a:p>
      </dgm:t>
    </dgm:pt>
    <dgm:pt modelId="{974A3025-9C4E-4CE6-9804-0285DA91FAC2}" type="sibTrans" cxnId="{16FBB72B-FBCB-48BF-8D26-9739632A43AA}">
      <dgm:prSet/>
      <dgm:spPr/>
      <dgm:t>
        <a:bodyPr/>
        <a:lstStyle/>
        <a:p>
          <a:pPr algn="ctr"/>
          <a:endParaRPr lang="ru-RU"/>
        </a:p>
      </dgm:t>
    </dgm:pt>
    <dgm:pt modelId="{5E8A058E-9EE7-40BB-BA81-7C721EB98816}">
      <dgm:prSet/>
      <dgm:spPr/>
      <dgm:t>
        <a:bodyPr/>
        <a:lstStyle/>
        <a:p>
          <a:pPr algn="ctr"/>
          <a:r>
            <a:rPr lang="en-US" dirty="0"/>
            <a:t>AKT</a:t>
          </a:r>
          <a:r>
            <a:rPr lang="uz-Cyrl-UZ" dirty="0"/>
            <a:t>ни ривожлантиришга қаратилган инвестицияларни кўпайтириш</a:t>
          </a:r>
          <a:endParaRPr lang="ru-RU" dirty="0"/>
        </a:p>
      </dgm:t>
    </dgm:pt>
    <dgm:pt modelId="{F845AC2B-93CE-4E84-931B-006A314813ED}" type="parTrans" cxnId="{5AF9210D-1680-4865-95E8-306A2919E960}">
      <dgm:prSet/>
      <dgm:spPr/>
      <dgm:t>
        <a:bodyPr/>
        <a:lstStyle/>
        <a:p>
          <a:pPr algn="ctr"/>
          <a:endParaRPr lang="ru-RU"/>
        </a:p>
      </dgm:t>
    </dgm:pt>
    <dgm:pt modelId="{4DD5072E-E681-4401-8CDB-0829715EDC06}" type="sibTrans" cxnId="{5AF9210D-1680-4865-95E8-306A2919E960}">
      <dgm:prSet/>
      <dgm:spPr/>
      <dgm:t>
        <a:bodyPr/>
        <a:lstStyle/>
        <a:p>
          <a:pPr algn="ctr"/>
          <a:endParaRPr lang="ru-RU"/>
        </a:p>
      </dgm:t>
    </dgm:pt>
    <dgm:pt modelId="{8376DB09-16C2-4A7C-BC37-20431C2DEBD0}">
      <dgm:prSet/>
      <dgm:spPr/>
      <dgm:t>
        <a:bodyPr/>
        <a:lstStyle/>
        <a:p>
          <a:pPr algn="ctr"/>
          <a:r>
            <a:rPr lang="uz-Cyrl-UZ" dirty="0"/>
            <a:t>АКТ сохасида кадрларни тайёрлаш ва малакасинин ошириш</a:t>
          </a:r>
          <a:endParaRPr lang="ru-RU" dirty="0"/>
        </a:p>
      </dgm:t>
    </dgm:pt>
    <dgm:pt modelId="{D2A1942B-C8FD-4366-95AD-55EA90D68E2A}" type="parTrans" cxnId="{9B765AA1-9569-4D69-9879-13C9967E6DBA}">
      <dgm:prSet/>
      <dgm:spPr/>
      <dgm:t>
        <a:bodyPr/>
        <a:lstStyle/>
        <a:p>
          <a:pPr algn="ctr"/>
          <a:endParaRPr lang="ru-RU"/>
        </a:p>
      </dgm:t>
    </dgm:pt>
    <dgm:pt modelId="{FD86B486-DB1F-4039-9420-AD1079CE1CFA}" type="sibTrans" cxnId="{9B765AA1-9569-4D69-9879-13C9967E6DBA}">
      <dgm:prSet/>
      <dgm:spPr/>
      <dgm:t>
        <a:bodyPr/>
        <a:lstStyle/>
        <a:p>
          <a:pPr algn="ctr"/>
          <a:endParaRPr lang="ru-RU"/>
        </a:p>
      </dgm:t>
    </dgm:pt>
    <dgm:pt modelId="{2AF0D700-D7F9-47D6-9CC5-CF9E4A56A6E4}">
      <dgm:prSet/>
      <dgm:spPr/>
      <dgm:t>
        <a:bodyPr/>
        <a:lstStyle/>
        <a:p>
          <a:pPr algn="ctr"/>
          <a:r>
            <a:rPr lang="uz-Cyrl-UZ" dirty="0"/>
            <a:t>Қишлоқ ва чекка худудларда АКТни ривожлантириш истиқболлари</a:t>
          </a:r>
          <a:endParaRPr lang="ru-RU" dirty="0"/>
        </a:p>
      </dgm:t>
    </dgm:pt>
    <dgm:pt modelId="{B9705B52-1843-4ADB-AA98-EFB44F206D12}" type="parTrans" cxnId="{67CD74A2-39D6-4AFE-BEAA-604CBFE13EAE}">
      <dgm:prSet/>
      <dgm:spPr/>
      <dgm:t>
        <a:bodyPr/>
        <a:lstStyle/>
        <a:p>
          <a:pPr algn="ctr"/>
          <a:endParaRPr lang="ru-RU"/>
        </a:p>
      </dgm:t>
    </dgm:pt>
    <dgm:pt modelId="{CCC6E133-BF2F-4C1D-9DD0-792C88010119}" type="sibTrans" cxnId="{67CD74A2-39D6-4AFE-BEAA-604CBFE13EAE}">
      <dgm:prSet/>
      <dgm:spPr/>
      <dgm:t>
        <a:bodyPr/>
        <a:lstStyle/>
        <a:p>
          <a:pPr algn="ctr"/>
          <a:endParaRPr lang="ru-RU"/>
        </a:p>
      </dgm:t>
    </dgm:pt>
    <dgm:pt modelId="{AFFFC956-AF17-4282-A515-6A7E9C8D8734}" type="pres">
      <dgm:prSet presAssocID="{E1A0D507-44F5-4F9F-B87E-C29549670C72}" presName="linear" presStyleCnt="0">
        <dgm:presLayoutVars>
          <dgm:animLvl val="lvl"/>
          <dgm:resizeHandles val="exact"/>
        </dgm:presLayoutVars>
      </dgm:prSet>
      <dgm:spPr/>
      <dgm:t>
        <a:bodyPr/>
        <a:lstStyle/>
        <a:p>
          <a:endParaRPr lang="ru-RU"/>
        </a:p>
      </dgm:t>
    </dgm:pt>
    <dgm:pt modelId="{76F91944-798F-4C83-BA26-C8CBBAD4A694}" type="pres">
      <dgm:prSet presAssocID="{12EB92E8-FD70-4F7B-873F-F096D2200189}" presName="parentText" presStyleLbl="node1" presStyleIdx="0" presStyleCnt="6">
        <dgm:presLayoutVars>
          <dgm:chMax val="0"/>
          <dgm:bulletEnabled val="1"/>
        </dgm:presLayoutVars>
      </dgm:prSet>
      <dgm:spPr/>
      <dgm:t>
        <a:bodyPr/>
        <a:lstStyle/>
        <a:p>
          <a:endParaRPr lang="ru-RU"/>
        </a:p>
      </dgm:t>
    </dgm:pt>
    <dgm:pt modelId="{DB780D99-E1F6-4A4A-8B25-AB540EC73A62}" type="pres">
      <dgm:prSet presAssocID="{32FC799F-1EDC-4719-8E3B-DD0E1A2EDC19}" presName="spacer" presStyleCnt="0"/>
      <dgm:spPr/>
    </dgm:pt>
    <dgm:pt modelId="{5A303A38-97BA-47EB-958D-2F9407151472}" type="pres">
      <dgm:prSet presAssocID="{0D8D873B-95E4-470A-95C3-68995951ECC5}" presName="parentText" presStyleLbl="node1" presStyleIdx="1" presStyleCnt="6">
        <dgm:presLayoutVars>
          <dgm:chMax val="0"/>
          <dgm:bulletEnabled val="1"/>
        </dgm:presLayoutVars>
      </dgm:prSet>
      <dgm:spPr/>
      <dgm:t>
        <a:bodyPr/>
        <a:lstStyle/>
        <a:p>
          <a:endParaRPr lang="ru-RU"/>
        </a:p>
      </dgm:t>
    </dgm:pt>
    <dgm:pt modelId="{66399629-8AEB-4ADC-B6C2-B4FADB95E360}" type="pres">
      <dgm:prSet presAssocID="{6AC9C6C9-D2FF-407D-85C9-BC2C3AC531B6}" presName="spacer" presStyleCnt="0"/>
      <dgm:spPr/>
    </dgm:pt>
    <dgm:pt modelId="{B3A9A866-7049-4B9F-8FA4-96569949A85D}" type="pres">
      <dgm:prSet presAssocID="{BEB50198-61CE-48A7-9964-11A06196DD07}" presName="parentText" presStyleLbl="node1" presStyleIdx="2" presStyleCnt="6">
        <dgm:presLayoutVars>
          <dgm:chMax val="0"/>
          <dgm:bulletEnabled val="1"/>
        </dgm:presLayoutVars>
      </dgm:prSet>
      <dgm:spPr/>
      <dgm:t>
        <a:bodyPr/>
        <a:lstStyle/>
        <a:p>
          <a:endParaRPr lang="ru-RU"/>
        </a:p>
      </dgm:t>
    </dgm:pt>
    <dgm:pt modelId="{F7CE16BF-05D5-48CE-A050-81A5005F29CB}" type="pres">
      <dgm:prSet presAssocID="{974A3025-9C4E-4CE6-9804-0285DA91FAC2}" presName="spacer" presStyleCnt="0"/>
      <dgm:spPr/>
    </dgm:pt>
    <dgm:pt modelId="{DD3FE7E3-A1A8-41A9-9189-2ABE15ADC767}" type="pres">
      <dgm:prSet presAssocID="{5E8A058E-9EE7-40BB-BA81-7C721EB98816}" presName="parentText" presStyleLbl="node1" presStyleIdx="3" presStyleCnt="6">
        <dgm:presLayoutVars>
          <dgm:chMax val="0"/>
          <dgm:bulletEnabled val="1"/>
        </dgm:presLayoutVars>
      </dgm:prSet>
      <dgm:spPr/>
      <dgm:t>
        <a:bodyPr/>
        <a:lstStyle/>
        <a:p>
          <a:endParaRPr lang="ru-RU"/>
        </a:p>
      </dgm:t>
    </dgm:pt>
    <dgm:pt modelId="{5615D33B-89C6-4BE3-A7AC-75B80497E487}" type="pres">
      <dgm:prSet presAssocID="{4DD5072E-E681-4401-8CDB-0829715EDC06}" presName="spacer" presStyleCnt="0"/>
      <dgm:spPr/>
    </dgm:pt>
    <dgm:pt modelId="{036B1ED0-2F87-45BA-A027-F8DCC04C00BB}" type="pres">
      <dgm:prSet presAssocID="{8376DB09-16C2-4A7C-BC37-20431C2DEBD0}" presName="parentText" presStyleLbl="node1" presStyleIdx="4" presStyleCnt="6">
        <dgm:presLayoutVars>
          <dgm:chMax val="0"/>
          <dgm:bulletEnabled val="1"/>
        </dgm:presLayoutVars>
      </dgm:prSet>
      <dgm:spPr/>
      <dgm:t>
        <a:bodyPr/>
        <a:lstStyle/>
        <a:p>
          <a:endParaRPr lang="ru-RU"/>
        </a:p>
      </dgm:t>
    </dgm:pt>
    <dgm:pt modelId="{5D424316-FA21-4DF6-A13E-8A5151F99F44}" type="pres">
      <dgm:prSet presAssocID="{FD86B486-DB1F-4039-9420-AD1079CE1CFA}" presName="spacer" presStyleCnt="0"/>
      <dgm:spPr/>
    </dgm:pt>
    <dgm:pt modelId="{C8A76C49-8307-4A05-B755-76A6D9EF5734}" type="pres">
      <dgm:prSet presAssocID="{2AF0D700-D7F9-47D6-9CC5-CF9E4A56A6E4}" presName="parentText" presStyleLbl="node1" presStyleIdx="5" presStyleCnt="6" custScaleX="89249" custLinFactNeighborX="126" custLinFactNeighborY="-14178">
        <dgm:presLayoutVars>
          <dgm:chMax val="0"/>
          <dgm:bulletEnabled val="1"/>
        </dgm:presLayoutVars>
      </dgm:prSet>
      <dgm:spPr/>
      <dgm:t>
        <a:bodyPr/>
        <a:lstStyle/>
        <a:p>
          <a:endParaRPr lang="ru-RU"/>
        </a:p>
      </dgm:t>
    </dgm:pt>
  </dgm:ptLst>
  <dgm:cxnLst>
    <dgm:cxn modelId="{B87670C3-45A6-4299-84E3-137434CDA752}" type="presOf" srcId="{5E8A058E-9EE7-40BB-BA81-7C721EB98816}" destId="{DD3FE7E3-A1A8-41A9-9189-2ABE15ADC767}" srcOrd="0" destOrd="0" presId="urn:microsoft.com/office/officeart/2005/8/layout/vList2"/>
    <dgm:cxn modelId="{AAF83182-8C5B-4C80-86CA-1B4C2F3E282E}" type="presOf" srcId="{12EB92E8-FD70-4F7B-873F-F096D2200189}" destId="{76F91944-798F-4C83-BA26-C8CBBAD4A694}" srcOrd="0" destOrd="0" presId="urn:microsoft.com/office/officeart/2005/8/layout/vList2"/>
    <dgm:cxn modelId="{5AF9210D-1680-4865-95E8-306A2919E960}" srcId="{E1A0D507-44F5-4F9F-B87E-C29549670C72}" destId="{5E8A058E-9EE7-40BB-BA81-7C721EB98816}" srcOrd="3" destOrd="0" parTransId="{F845AC2B-93CE-4E84-931B-006A314813ED}" sibTransId="{4DD5072E-E681-4401-8CDB-0829715EDC06}"/>
    <dgm:cxn modelId="{67CD74A2-39D6-4AFE-BEAA-604CBFE13EAE}" srcId="{E1A0D507-44F5-4F9F-B87E-C29549670C72}" destId="{2AF0D700-D7F9-47D6-9CC5-CF9E4A56A6E4}" srcOrd="5" destOrd="0" parTransId="{B9705B52-1843-4ADB-AA98-EFB44F206D12}" sibTransId="{CCC6E133-BF2F-4C1D-9DD0-792C88010119}"/>
    <dgm:cxn modelId="{5AD03B3F-B416-497B-91A6-1895E932775C}" type="presOf" srcId="{E1A0D507-44F5-4F9F-B87E-C29549670C72}" destId="{AFFFC956-AF17-4282-A515-6A7E9C8D8734}" srcOrd="0" destOrd="0" presId="urn:microsoft.com/office/officeart/2005/8/layout/vList2"/>
    <dgm:cxn modelId="{57ABA893-58EF-423B-A6D2-65CFEA069620}" type="presOf" srcId="{8376DB09-16C2-4A7C-BC37-20431C2DEBD0}" destId="{036B1ED0-2F87-45BA-A027-F8DCC04C00BB}" srcOrd="0" destOrd="0" presId="urn:microsoft.com/office/officeart/2005/8/layout/vList2"/>
    <dgm:cxn modelId="{CF9D734A-70BC-4F99-B5E6-FC9BE3FE300D}" srcId="{E1A0D507-44F5-4F9F-B87E-C29549670C72}" destId="{12EB92E8-FD70-4F7B-873F-F096D2200189}" srcOrd="0" destOrd="0" parTransId="{E63F01D3-0114-44BD-8B0C-8DA02CFAEB38}" sibTransId="{32FC799F-1EDC-4719-8E3B-DD0E1A2EDC19}"/>
    <dgm:cxn modelId="{A81B056E-5210-40EA-8AD8-1A18B743A4A8}" type="presOf" srcId="{0D8D873B-95E4-470A-95C3-68995951ECC5}" destId="{5A303A38-97BA-47EB-958D-2F9407151472}" srcOrd="0" destOrd="0" presId="urn:microsoft.com/office/officeart/2005/8/layout/vList2"/>
    <dgm:cxn modelId="{070223BD-7A01-471F-BF86-22D6C9C09753}" type="presOf" srcId="{BEB50198-61CE-48A7-9964-11A06196DD07}" destId="{B3A9A866-7049-4B9F-8FA4-96569949A85D}" srcOrd="0" destOrd="0" presId="urn:microsoft.com/office/officeart/2005/8/layout/vList2"/>
    <dgm:cxn modelId="{9B765AA1-9569-4D69-9879-13C9967E6DBA}" srcId="{E1A0D507-44F5-4F9F-B87E-C29549670C72}" destId="{8376DB09-16C2-4A7C-BC37-20431C2DEBD0}" srcOrd="4" destOrd="0" parTransId="{D2A1942B-C8FD-4366-95AD-55EA90D68E2A}" sibTransId="{FD86B486-DB1F-4039-9420-AD1079CE1CFA}"/>
    <dgm:cxn modelId="{16FBB72B-FBCB-48BF-8D26-9739632A43AA}" srcId="{E1A0D507-44F5-4F9F-B87E-C29549670C72}" destId="{BEB50198-61CE-48A7-9964-11A06196DD07}" srcOrd="2" destOrd="0" parTransId="{14A46157-0917-4794-B622-42C7265D3C75}" sibTransId="{974A3025-9C4E-4CE6-9804-0285DA91FAC2}"/>
    <dgm:cxn modelId="{50F82BF1-B097-4D36-ADC0-CFBD6E39B10B}" type="presOf" srcId="{2AF0D700-D7F9-47D6-9CC5-CF9E4A56A6E4}" destId="{C8A76C49-8307-4A05-B755-76A6D9EF5734}" srcOrd="0" destOrd="0" presId="urn:microsoft.com/office/officeart/2005/8/layout/vList2"/>
    <dgm:cxn modelId="{456A70D7-93AE-4846-92CE-E1E894845E29}" srcId="{E1A0D507-44F5-4F9F-B87E-C29549670C72}" destId="{0D8D873B-95E4-470A-95C3-68995951ECC5}" srcOrd="1" destOrd="0" parTransId="{05C6B12C-C662-409F-84B2-3F85CA780202}" sibTransId="{6AC9C6C9-D2FF-407D-85C9-BC2C3AC531B6}"/>
    <dgm:cxn modelId="{B1368B36-4AD3-4C73-B07E-699F39634C6D}" type="presParOf" srcId="{AFFFC956-AF17-4282-A515-6A7E9C8D8734}" destId="{76F91944-798F-4C83-BA26-C8CBBAD4A694}" srcOrd="0" destOrd="0" presId="urn:microsoft.com/office/officeart/2005/8/layout/vList2"/>
    <dgm:cxn modelId="{29079EFB-EB32-411F-81BD-15470AF593D8}" type="presParOf" srcId="{AFFFC956-AF17-4282-A515-6A7E9C8D8734}" destId="{DB780D99-E1F6-4A4A-8B25-AB540EC73A62}" srcOrd="1" destOrd="0" presId="urn:microsoft.com/office/officeart/2005/8/layout/vList2"/>
    <dgm:cxn modelId="{4CF284AC-32B6-41F1-8AD5-36845F11C27E}" type="presParOf" srcId="{AFFFC956-AF17-4282-A515-6A7E9C8D8734}" destId="{5A303A38-97BA-47EB-958D-2F9407151472}" srcOrd="2" destOrd="0" presId="urn:microsoft.com/office/officeart/2005/8/layout/vList2"/>
    <dgm:cxn modelId="{6CD1BC78-26EB-4F4A-BE46-795AC446FEB1}" type="presParOf" srcId="{AFFFC956-AF17-4282-A515-6A7E9C8D8734}" destId="{66399629-8AEB-4ADC-B6C2-B4FADB95E360}" srcOrd="3" destOrd="0" presId="urn:microsoft.com/office/officeart/2005/8/layout/vList2"/>
    <dgm:cxn modelId="{88423FE8-FFAB-4F37-8F66-AC23E65C4132}" type="presParOf" srcId="{AFFFC956-AF17-4282-A515-6A7E9C8D8734}" destId="{B3A9A866-7049-4B9F-8FA4-96569949A85D}" srcOrd="4" destOrd="0" presId="urn:microsoft.com/office/officeart/2005/8/layout/vList2"/>
    <dgm:cxn modelId="{66467C53-4952-4E97-B7DF-5AB60EC73820}" type="presParOf" srcId="{AFFFC956-AF17-4282-A515-6A7E9C8D8734}" destId="{F7CE16BF-05D5-48CE-A050-81A5005F29CB}" srcOrd="5" destOrd="0" presId="urn:microsoft.com/office/officeart/2005/8/layout/vList2"/>
    <dgm:cxn modelId="{21F1D054-6B7B-4705-83A7-8363DA5C3BE6}" type="presParOf" srcId="{AFFFC956-AF17-4282-A515-6A7E9C8D8734}" destId="{DD3FE7E3-A1A8-41A9-9189-2ABE15ADC767}" srcOrd="6" destOrd="0" presId="urn:microsoft.com/office/officeart/2005/8/layout/vList2"/>
    <dgm:cxn modelId="{372B641C-DF2A-435E-907C-329CFF8B3397}" type="presParOf" srcId="{AFFFC956-AF17-4282-A515-6A7E9C8D8734}" destId="{5615D33B-89C6-4BE3-A7AC-75B80497E487}" srcOrd="7" destOrd="0" presId="urn:microsoft.com/office/officeart/2005/8/layout/vList2"/>
    <dgm:cxn modelId="{A36624C3-FC3F-4FE8-93A4-4554FB4A3252}" type="presParOf" srcId="{AFFFC956-AF17-4282-A515-6A7E9C8D8734}" destId="{036B1ED0-2F87-45BA-A027-F8DCC04C00BB}" srcOrd="8" destOrd="0" presId="urn:microsoft.com/office/officeart/2005/8/layout/vList2"/>
    <dgm:cxn modelId="{CF9FF856-F3A8-41E1-A59C-93B2E0F1AAE9}" type="presParOf" srcId="{AFFFC956-AF17-4282-A515-6A7E9C8D8734}" destId="{5D424316-FA21-4DF6-A13E-8A5151F99F44}" srcOrd="9" destOrd="0" presId="urn:microsoft.com/office/officeart/2005/8/layout/vList2"/>
    <dgm:cxn modelId="{4D0842A7-50ED-4C57-BF97-508AC78F4222}" type="presParOf" srcId="{AFFFC956-AF17-4282-A515-6A7E9C8D8734}" destId="{C8A76C49-8307-4A05-B755-76A6D9EF573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91944-798F-4C83-BA26-C8CBBAD4A694}">
      <dsp:nvSpPr>
        <dsp:cNvPr id="0" name=""/>
        <dsp:cNvSpPr/>
      </dsp:nvSpPr>
      <dsp:spPr>
        <a:xfrm>
          <a:off x="0" y="600726"/>
          <a:ext cx="8229600"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uz-Cyrl-UZ" sz="1900" kern="1200" dirty="0"/>
            <a:t>Ҳуқуқий-меъёрий хужжатлар ва қонунчиликни мукаммалаштириш</a:t>
          </a:r>
          <a:endParaRPr lang="ru-RU" sz="1900" kern="1200" dirty="0"/>
        </a:p>
      </dsp:txBody>
      <dsp:txXfrm>
        <a:off x="24588" y="625314"/>
        <a:ext cx="8180424" cy="454509"/>
      </dsp:txXfrm>
    </dsp:sp>
    <dsp:sp modelId="{5A303A38-97BA-47EB-958D-2F9407151472}">
      <dsp:nvSpPr>
        <dsp:cNvPr id="0" name=""/>
        <dsp:cNvSpPr/>
      </dsp:nvSpPr>
      <dsp:spPr>
        <a:xfrm>
          <a:off x="0" y="1164891"/>
          <a:ext cx="8229600"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uz-Cyrl-UZ" sz="1900" kern="1200" dirty="0"/>
            <a:t>Телекоммуникация инфраструктурасини ривожлантириш</a:t>
          </a:r>
          <a:endParaRPr lang="ru-RU" sz="1900" kern="1200" dirty="0"/>
        </a:p>
      </dsp:txBody>
      <dsp:txXfrm>
        <a:off x="24588" y="1189479"/>
        <a:ext cx="8180424" cy="454509"/>
      </dsp:txXfrm>
    </dsp:sp>
    <dsp:sp modelId="{B3A9A866-7049-4B9F-8FA4-96569949A85D}">
      <dsp:nvSpPr>
        <dsp:cNvPr id="0" name=""/>
        <dsp:cNvSpPr/>
      </dsp:nvSpPr>
      <dsp:spPr>
        <a:xfrm>
          <a:off x="0" y="1729056"/>
          <a:ext cx="8229600"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uz-Cyrl-UZ" sz="1900" kern="1200" dirty="0"/>
            <a:t>АКТ ва интернет тармоғида миллий сегментини ривожлантириш</a:t>
          </a:r>
          <a:endParaRPr lang="ru-RU" sz="1900" kern="1200" dirty="0"/>
        </a:p>
      </dsp:txBody>
      <dsp:txXfrm>
        <a:off x="24588" y="1753644"/>
        <a:ext cx="8180424" cy="454509"/>
      </dsp:txXfrm>
    </dsp:sp>
    <dsp:sp modelId="{DD3FE7E3-A1A8-41A9-9189-2ABE15ADC767}">
      <dsp:nvSpPr>
        <dsp:cNvPr id="0" name=""/>
        <dsp:cNvSpPr/>
      </dsp:nvSpPr>
      <dsp:spPr>
        <a:xfrm>
          <a:off x="0" y="2293221"/>
          <a:ext cx="8229600"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AKT</a:t>
          </a:r>
          <a:r>
            <a:rPr lang="uz-Cyrl-UZ" sz="1900" kern="1200" dirty="0"/>
            <a:t>ни ривожлантиришга қаратилган инвестицияларни кўпайтириш</a:t>
          </a:r>
          <a:endParaRPr lang="ru-RU" sz="1900" kern="1200" dirty="0"/>
        </a:p>
      </dsp:txBody>
      <dsp:txXfrm>
        <a:off x="24588" y="2317809"/>
        <a:ext cx="8180424" cy="454509"/>
      </dsp:txXfrm>
    </dsp:sp>
    <dsp:sp modelId="{036B1ED0-2F87-45BA-A027-F8DCC04C00BB}">
      <dsp:nvSpPr>
        <dsp:cNvPr id="0" name=""/>
        <dsp:cNvSpPr/>
      </dsp:nvSpPr>
      <dsp:spPr>
        <a:xfrm>
          <a:off x="0" y="2857386"/>
          <a:ext cx="8229600"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uz-Cyrl-UZ" sz="1900" kern="1200" dirty="0"/>
            <a:t>АКТ сохасида кадрларни тайёрлаш ва малакасинин ошириш</a:t>
          </a:r>
          <a:endParaRPr lang="ru-RU" sz="1900" kern="1200" dirty="0"/>
        </a:p>
      </dsp:txBody>
      <dsp:txXfrm>
        <a:off x="24588" y="2881974"/>
        <a:ext cx="8180424" cy="454509"/>
      </dsp:txXfrm>
    </dsp:sp>
    <dsp:sp modelId="{C8A76C49-8307-4A05-B755-76A6D9EF5734}">
      <dsp:nvSpPr>
        <dsp:cNvPr id="0" name=""/>
        <dsp:cNvSpPr/>
      </dsp:nvSpPr>
      <dsp:spPr>
        <a:xfrm>
          <a:off x="452751" y="3412976"/>
          <a:ext cx="7344835" cy="50368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uz-Cyrl-UZ" sz="1900" kern="1200" dirty="0"/>
            <a:t>Қишлоқ ва чекка худудларда АКТни ривожлантириш истиқболлари</a:t>
          </a:r>
          <a:endParaRPr lang="ru-RU" sz="1900" kern="1200" dirty="0"/>
        </a:p>
      </dsp:txBody>
      <dsp:txXfrm>
        <a:off x="477339" y="3437564"/>
        <a:ext cx="7295659" cy="4545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latinLnBrk="1">
              <a:defRPr sz="1200">
                <a:latin typeface="맑은 고딕"/>
              </a:defRPr>
            </a:lvl1pPr>
          </a:lstStyle>
          <a:p>
            <a:endParaRPr lang="ru-RU"/>
          </a:p>
        </p:txBody>
      </p:sp>
      <p:sp>
        <p:nvSpPr>
          <p:cNvPr id="604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1">
              <a:defRPr sz="1200">
                <a:latin typeface="맑은 고딕"/>
              </a:defRPr>
            </a:lvl1pPr>
          </a:lstStyle>
          <a:p>
            <a:fld id="{15CD4FDF-1012-4580-A498-291042E270EC}" type="datetimeFigureOut">
              <a:rPr lang="ru-RU"/>
              <a:pPr/>
              <a:t>13.04.2022</a:t>
            </a:fld>
            <a:endParaRPr lang="ru-RU"/>
          </a:p>
        </p:txBody>
      </p:sp>
      <p:sp>
        <p:nvSpPr>
          <p:cNvPr id="604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04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04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latinLnBrk="1">
              <a:defRPr sz="1200">
                <a:latin typeface="맑은 고딕"/>
              </a:defRPr>
            </a:lvl1pPr>
          </a:lstStyle>
          <a:p>
            <a:endParaRPr lang="ru-RU"/>
          </a:p>
        </p:txBody>
      </p:sp>
      <p:sp>
        <p:nvSpPr>
          <p:cNvPr id="604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latinLnBrk="1">
              <a:defRPr sz="1200">
                <a:latin typeface="맑은 고딕"/>
              </a:defRPr>
            </a:lvl1pPr>
          </a:lstStyle>
          <a:p>
            <a:fld id="{C88DE136-1A69-4512-8D48-B58671E67334}" type="slidenum">
              <a:rPr lang="ru-RU"/>
              <a:pPr/>
              <a:t>‹#›</a:t>
            </a:fld>
            <a:endParaRPr lang="ru-RU"/>
          </a:p>
        </p:txBody>
      </p:sp>
    </p:spTree>
    <p:extLst>
      <p:ext uri="{BB962C8B-B14F-4D97-AF65-F5344CB8AC3E}">
        <p14:creationId xmlns:p14="http://schemas.microsoft.com/office/powerpoint/2010/main" val="6131795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맑은 고딕"/>
        <a:cs typeface="맑은 고딕"/>
      </a:defRPr>
    </a:lvl1pPr>
    <a:lvl2pPr marL="457200" algn="l" rtl="0" fontAlgn="base">
      <a:spcBef>
        <a:spcPct val="30000"/>
      </a:spcBef>
      <a:spcAft>
        <a:spcPct val="0"/>
      </a:spcAft>
      <a:defRPr sz="1200" kern="1200">
        <a:solidFill>
          <a:schemeClr val="tx1"/>
        </a:solidFill>
        <a:latin typeface="Calibri" pitchFamily="34" charset="0"/>
        <a:ea typeface="맑은 고딕"/>
        <a:cs typeface="맑은 고딕"/>
      </a:defRPr>
    </a:lvl2pPr>
    <a:lvl3pPr marL="914400" algn="l" rtl="0" fontAlgn="base">
      <a:spcBef>
        <a:spcPct val="30000"/>
      </a:spcBef>
      <a:spcAft>
        <a:spcPct val="0"/>
      </a:spcAft>
      <a:defRPr sz="1200" kern="1200">
        <a:solidFill>
          <a:schemeClr val="tx1"/>
        </a:solidFill>
        <a:latin typeface="Calibri" pitchFamily="34" charset="0"/>
        <a:ea typeface="맑은 고딕"/>
        <a:cs typeface="맑은 고딕"/>
      </a:defRPr>
    </a:lvl3pPr>
    <a:lvl4pPr marL="1371600" algn="l" rtl="0" fontAlgn="base">
      <a:spcBef>
        <a:spcPct val="30000"/>
      </a:spcBef>
      <a:spcAft>
        <a:spcPct val="0"/>
      </a:spcAft>
      <a:defRPr sz="1200" kern="1200">
        <a:solidFill>
          <a:schemeClr val="tx1"/>
        </a:solidFill>
        <a:latin typeface="Calibri" pitchFamily="34" charset="0"/>
        <a:ea typeface="맑은 고딕"/>
        <a:cs typeface="맑은 고딕"/>
      </a:defRPr>
    </a:lvl4pPr>
    <a:lvl5pPr marL="1828800" algn="l" rtl="0" fontAlgn="base">
      <a:spcBef>
        <a:spcPct val="30000"/>
      </a:spcBef>
      <a:spcAft>
        <a:spcPct val="0"/>
      </a:spcAft>
      <a:defRPr sz="1200" kern="1200">
        <a:solidFill>
          <a:schemeClr val="tx1"/>
        </a:solidFill>
        <a:latin typeface="Calibri" pitchFamily="34" charset="0"/>
        <a:ea typeface="맑은 고딕"/>
        <a:cs typeface="맑은 고딕"/>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4F15C916-F892-4AC7-89D2-8DD047BEB770}" type="slidenum">
              <a:rPr lang="ru-RU" smtClean="0">
                <a:latin typeface="Arial" pitchFamily="34" charset="0"/>
              </a:rPr>
              <a:pPr/>
              <a:t>25</a:t>
            </a:fld>
            <a:endParaRPr lang="ru-RU">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ru-RU">
              <a:latin typeface="Arial" pitchFamily="34" charset="0"/>
            </a:endParaRPr>
          </a:p>
        </p:txBody>
      </p:sp>
    </p:spTree>
    <p:extLst>
      <p:ext uri="{BB962C8B-B14F-4D97-AF65-F5344CB8AC3E}">
        <p14:creationId xmlns:p14="http://schemas.microsoft.com/office/powerpoint/2010/main" val="2857122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4F15C916-F892-4AC7-89D2-8DD047BEB770}" type="slidenum">
              <a:rPr lang="ru-RU" smtClean="0">
                <a:latin typeface="Arial" pitchFamily="34" charset="0"/>
              </a:rPr>
              <a:pPr/>
              <a:t>26</a:t>
            </a:fld>
            <a:endParaRPr lang="ru-RU">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ru-RU">
              <a:latin typeface="Arial" pitchFamily="34" charset="0"/>
            </a:endParaRPr>
          </a:p>
        </p:txBody>
      </p:sp>
    </p:spTree>
    <p:extLst>
      <p:ext uri="{BB962C8B-B14F-4D97-AF65-F5344CB8AC3E}">
        <p14:creationId xmlns:p14="http://schemas.microsoft.com/office/powerpoint/2010/main" val="3697374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2E8D3AA5-4D52-4477-8848-2DD5FBDD76FC}" type="datetimeFigureOut">
              <a:rPr lang="ko-KR" altLang="en-US" smtClean="0"/>
              <a:pPr/>
              <a:t>2022-04-13</a:t>
            </a:fld>
            <a:endParaRPr lang="ru-RU" altLang="en-US"/>
          </a:p>
        </p:txBody>
      </p:sp>
      <p:sp>
        <p:nvSpPr>
          <p:cNvPr id="5" name="Нижний колонтитул 4"/>
          <p:cNvSpPr>
            <a:spLocks noGrp="1"/>
          </p:cNvSpPr>
          <p:nvPr>
            <p:ph type="ftr" sz="quarter" idx="11"/>
          </p:nvPr>
        </p:nvSpPr>
        <p:spPr/>
        <p:txBody>
          <a:bodyPr/>
          <a:lstStyle/>
          <a:p>
            <a:endParaRPr lang="ru-RU" altLang="en-US"/>
          </a:p>
        </p:txBody>
      </p:sp>
      <p:sp>
        <p:nvSpPr>
          <p:cNvPr id="6" name="Номер слайда 5"/>
          <p:cNvSpPr>
            <a:spLocks noGrp="1"/>
          </p:cNvSpPr>
          <p:nvPr>
            <p:ph type="sldNum" sz="quarter" idx="12"/>
          </p:nvPr>
        </p:nvSpPr>
        <p:spPr/>
        <p:txBody>
          <a:bodyPr/>
          <a:lstStyle/>
          <a:p>
            <a:fld id="{31F842D5-ECEF-4EFF-9321-DA7AF889B8C0}" type="slidenum">
              <a:rPr lang="ru-RU" altLang="en-US" smtClean="0"/>
              <a:pPr/>
              <a:t>‹#›</a:t>
            </a:fld>
            <a:endParaRPr lang="ru-RU" altLang="en-US"/>
          </a:p>
        </p:txBody>
      </p:sp>
    </p:spTree>
    <p:extLst>
      <p:ext uri="{BB962C8B-B14F-4D97-AF65-F5344CB8AC3E}">
        <p14:creationId xmlns:p14="http://schemas.microsoft.com/office/powerpoint/2010/main" val="2996621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2D115327-F808-46C8-A8CF-5C4CEC143715}" type="datetimeFigureOut">
              <a:rPr lang="ko-KR" altLang="en-US" smtClean="0"/>
              <a:pPr/>
              <a:t>2022-04-13</a:t>
            </a:fld>
            <a:endParaRPr lang="ru-RU" altLang="en-US"/>
          </a:p>
        </p:txBody>
      </p:sp>
      <p:sp>
        <p:nvSpPr>
          <p:cNvPr id="5" name="Нижний колонтитул 4"/>
          <p:cNvSpPr>
            <a:spLocks noGrp="1"/>
          </p:cNvSpPr>
          <p:nvPr>
            <p:ph type="ftr" sz="quarter" idx="11"/>
          </p:nvPr>
        </p:nvSpPr>
        <p:spPr/>
        <p:txBody>
          <a:bodyPr/>
          <a:lstStyle/>
          <a:p>
            <a:endParaRPr lang="ru-RU" altLang="en-US"/>
          </a:p>
        </p:txBody>
      </p:sp>
      <p:sp>
        <p:nvSpPr>
          <p:cNvPr id="6" name="Номер слайда 5"/>
          <p:cNvSpPr>
            <a:spLocks noGrp="1"/>
          </p:cNvSpPr>
          <p:nvPr>
            <p:ph type="sldNum" sz="quarter" idx="12"/>
          </p:nvPr>
        </p:nvSpPr>
        <p:spPr/>
        <p:txBody>
          <a:bodyPr/>
          <a:lstStyle/>
          <a:p>
            <a:fld id="{F20AC878-41B8-4DDF-8415-AA10254BFA06}" type="slidenum">
              <a:rPr lang="ru-RU" altLang="en-US" smtClean="0"/>
              <a:pPr/>
              <a:t>‹#›</a:t>
            </a:fld>
            <a:endParaRPr lang="ru-RU" altLang="en-US"/>
          </a:p>
        </p:txBody>
      </p:sp>
    </p:spTree>
    <p:extLst>
      <p:ext uri="{BB962C8B-B14F-4D97-AF65-F5344CB8AC3E}">
        <p14:creationId xmlns:p14="http://schemas.microsoft.com/office/powerpoint/2010/main" val="2298346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9D24148D-6383-469B-936A-2D4248006E7E}" type="datetimeFigureOut">
              <a:rPr lang="ko-KR" altLang="en-US" smtClean="0"/>
              <a:pPr/>
              <a:t>2022-04-13</a:t>
            </a:fld>
            <a:endParaRPr lang="ru-RU" altLang="en-US"/>
          </a:p>
        </p:txBody>
      </p:sp>
      <p:sp>
        <p:nvSpPr>
          <p:cNvPr id="5" name="Нижний колонтитул 4"/>
          <p:cNvSpPr>
            <a:spLocks noGrp="1"/>
          </p:cNvSpPr>
          <p:nvPr>
            <p:ph type="ftr" sz="quarter" idx="11"/>
          </p:nvPr>
        </p:nvSpPr>
        <p:spPr/>
        <p:txBody>
          <a:bodyPr/>
          <a:lstStyle/>
          <a:p>
            <a:endParaRPr lang="ru-RU" altLang="en-US"/>
          </a:p>
        </p:txBody>
      </p:sp>
      <p:sp>
        <p:nvSpPr>
          <p:cNvPr id="6" name="Номер слайда 5"/>
          <p:cNvSpPr>
            <a:spLocks noGrp="1"/>
          </p:cNvSpPr>
          <p:nvPr>
            <p:ph type="sldNum" sz="quarter" idx="12"/>
          </p:nvPr>
        </p:nvSpPr>
        <p:spPr/>
        <p:txBody>
          <a:bodyPr/>
          <a:lstStyle/>
          <a:p>
            <a:fld id="{3A9B7189-6643-4CEE-8285-713039CB2CA2}" type="slidenum">
              <a:rPr lang="ru-RU" altLang="en-US" smtClean="0"/>
              <a:pPr/>
              <a:t>‹#›</a:t>
            </a:fld>
            <a:endParaRPr lang="ru-RU" altLang="en-US"/>
          </a:p>
        </p:txBody>
      </p:sp>
    </p:spTree>
    <p:extLst>
      <p:ext uri="{BB962C8B-B14F-4D97-AF65-F5344CB8AC3E}">
        <p14:creationId xmlns:p14="http://schemas.microsoft.com/office/powerpoint/2010/main" val="2480297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2ECDDBC4-44BF-44AA-9105-07CE15F88037}" type="datetimeFigureOut">
              <a:rPr lang="ko-KR" altLang="en-US" smtClean="0"/>
              <a:pPr/>
              <a:t>2022-04-13</a:t>
            </a:fld>
            <a:endParaRPr lang="ru-RU" altLang="en-US"/>
          </a:p>
        </p:txBody>
      </p:sp>
      <p:sp>
        <p:nvSpPr>
          <p:cNvPr id="6" name="Нижний колонтитул 5"/>
          <p:cNvSpPr>
            <a:spLocks noGrp="1"/>
          </p:cNvSpPr>
          <p:nvPr>
            <p:ph type="ftr" sz="quarter" idx="11"/>
          </p:nvPr>
        </p:nvSpPr>
        <p:spPr/>
        <p:txBody>
          <a:bodyPr/>
          <a:lstStyle/>
          <a:p>
            <a:endParaRPr lang="ru-RU" altLang="en-US"/>
          </a:p>
        </p:txBody>
      </p:sp>
      <p:sp>
        <p:nvSpPr>
          <p:cNvPr id="7" name="Номер слайда 6"/>
          <p:cNvSpPr>
            <a:spLocks noGrp="1"/>
          </p:cNvSpPr>
          <p:nvPr>
            <p:ph type="sldNum" sz="quarter" idx="12"/>
          </p:nvPr>
        </p:nvSpPr>
        <p:spPr/>
        <p:txBody>
          <a:bodyPr/>
          <a:lstStyle/>
          <a:p>
            <a:fld id="{79F662DE-FDB1-4429-8F2D-000A0310CAD5}" type="slidenum">
              <a:rPr lang="ru-RU" altLang="en-US" smtClean="0"/>
              <a:pPr/>
              <a:t>‹#›</a:t>
            </a:fld>
            <a:endParaRPr lang="ru-RU" altLang="en-US"/>
          </a:p>
        </p:txBody>
      </p:sp>
    </p:spTree>
    <p:extLst>
      <p:ext uri="{BB962C8B-B14F-4D97-AF65-F5344CB8AC3E}">
        <p14:creationId xmlns:p14="http://schemas.microsoft.com/office/powerpoint/2010/main" val="344520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8A1358FA-A4F2-47A6-BBDF-E69591181997}" type="datetimeFigureOut">
              <a:rPr lang="ko-KR" altLang="en-US" smtClean="0"/>
              <a:pPr/>
              <a:t>2022-04-13</a:t>
            </a:fld>
            <a:endParaRPr lang="ru-RU" altLang="en-US"/>
          </a:p>
        </p:txBody>
      </p:sp>
      <p:sp>
        <p:nvSpPr>
          <p:cNvPr id="8" name="Нижний колонтитул 7"/>
          <p:cNvSpPr>
            <a:spLocks noGrp="1"/>
          </p:cNvSpPr>
          <p:nvPr>
            <p:ph type="ftr" sz="quarter" idx="11"/>
          </p:nvPr>
        </p:nvSpPr>
        <p:spPr/>
        <p:txBody>
          <a:bodyPr/>
          <a:lstStyle/>
          <a:p>
            <a:endParaRPr lang="ru-RU" altLang="en-US"/>
          </a:p>
        </p:txBody>
      </p:sp>
      <p:sp>
        <p:nvSpPr>
          <p:cNvPr id="9" name="Номер слайда 8"/>
          <p:cNvSpPr>
            <a:spLocks noGrp="1"/>
          </p:cNvSpPr>
          <p:nvPr>
            <p:ph type="sldNum" sz="quarter" idx="12"/>
          </p:nvPr>
        </p:nvSpPr>
        <p:spPr/>
        <p:txBody>
          <a:bodyPr/>
          <a:lstStyle/>
          <a:p>
            <a:fld id="{A3AD9BFE-7608-4375-80B8-FA1CFD5BD032}" type="slidenum">
              <a:rPr lang="ru-RU" altLang="en-US" smtClean="0"/>
              <a:pPr/>
              <a:t>‹#›</a:t>
            </a:fld>
            <a:endParaRPr lang="ru-RU" altLang="en-US"/>
          </a:p>
        </p:txBody>
      </p:sp>
    </p:spTree>
    <p:extLst>
      <p:ext uri="{BB962C8B-B14F-4D97-AF65-F5344CB8AC3E}">
        <p14:creationId xmlns:p14="http://schemas.microsoft.com/office/powerpoint/2010/main" val="131867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16866266-83C9-4D4F-AC3A-51C572670E49}" type="datetimeFigureOut">
              <a:rPr lang="ko-KR" altLang="en-US" smtClean="0"/>
              <a:pPr/>
              <a:t>2022-04-13</a:t>
            </a:fld>
            <a:endParaRPr lang="ru-RU" altLang="en-US"/>
          </a:p>
        </p:txBody>
      </p:sp>
      <p:sp>
        <p:nvSpPr>
          <p:cNvPr id="4" name="Нижний колонтитул 3"/>
          <p:cNvSpPr>
            <a:spLocks noGrp="1"/>
          </p:cNvSpPr>
          <p:nvPr>
            <p:ph type="ftr" sz="quarter" idx="11"/>
          </p:nvPr>
        </p:nvSpPr>
        <p:spPr/>
        <p:txBody>
          <a:bodyPr/>
          <a:lstStyle/>
          <a:p>
            <a:endParaRPr lang="ru-RU" altLang="en-US"/>
          </a:p>
        </p:txBody>
      </p:sp>
      <p:sp>
        <p:nvSpPr>
          <p:cNvPr id="5" name="Номер слайда 4"/>
          <p:cNvSpPr>
            <a:spLocks noGrp="1"/>
          </p:cNvSpPr>
          <p:nvPr>
            <p:ph type="sldNum" sz="quarter" idx="12"/>
          </p:nvPr>
        </p:nvSpPr>
        <p:spPr/>
        <p:txBody>
          <a:bodyPr/>
          <a:lstStyle/>
          <a:p>
            <a:fld id="{44C0CAA8-2F2C-490C-B588-F1E6E2A10E4A}" type="slidenum">
              <a:rPr lang="ru-RU" altLang="en-US" smtClean="0"/>
              <a:pPr/>
              <a:t>‹#›</a:t>
            </a:fld>
            <a:endParaRPr lang="ru-RU" altLang="en-US"/>
          </a:p>
        </p:txBody>
      </p:sp>
    </p:spTree>
    <p:extLst>
      <p:ext uri="{BB962C8B-B14F-4D97-AF65-F5344CB8AC3E}">
        <p14:creationId xmlns:p14="http://schemas.microsoft.com/office/powerpoint/2010/main" val="3163244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5CC3B75-FA95-42AE-B702-AC7A1D7A035F}" type="datetimeFigureOut">
              <a:rPr lang="ko-KR" altLang="en-US" smtClean="0"/>
              <a:pPr/>
              <a:t>2022-04-13</a:t>
            </a:fld>
            <a:endParaRPr lang="ru-RU" altLang="en-US"/>
          </a:p>
        </p:txBody>
      </p:sp>
      <p:sp>
        <p:nvSpPr>
          <p:cNvPr id="3" name="Нижний колонтитул 2"/>
          <p:cNvSpPr>
            <a:spLocks noGrp="1"/>
          </p:cNvSpPr>
          <p:nvPr>
            <p:ph type="ftr" sz="quarter" idx="11"/>
          </p:nvPr>
        </p:nvSpPr>
        <p:spPr/>
        <p:txBody>
          <a:bodyPr/>
          <a:lstStyle/>
          <a:p>
            <a:endParaRPr lang="ru-RU" altLang="en-US"/>
          </a:p>
        </p:txBody>
      </p:sp>
      <p:sp>
        <p:nvSpPr>
          <p:cNvPr id="4" name="Номер слайда 3"/>
          <p:cNvSpPr>
            <a:spLocks noGrp="1"/>
          </p:cNvSpPr>
          <p:nvPr>
            <p:ph type="sldNum" sz="quarter" idx="12"/>
          </p:nvPr>
        </p:nvSpPr>
        <p:spPr/>
        <p:txBody>
          <a:bodyPr/>
          <a:lstStyle/>
          <a:p>
            <a:fld id="{AD2572A3-73E7-4FC3-AFFB-C8209FFBB932}" type="slidenum">
              <a:rPr lang="ru-RU" altLang="en-US" smtClean="0"/>
              <a:pPr/>
              <a:t>‹#›</a:t>
            </a:fld>
            <a:endParaRPr lang="ru-RU" altLang="en-US"/>
          </a:p>
        </p:txBody>
      </p:sp>
    </p:spTree>
    <p:extLst>
      <p:ext uri="{BB962C8B-B14F-4D97-AF65-F5344CB8AC3E}">
        <p14:creationId xmlns:p14="http://schemas.microsoft.com/office/powerpoint/2010/main" val="53122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8269B1E1-FDC8-40B8-BF1B-ADDCE255E723}" type="datetimeFigureOut">
              <a:rPr lang="ko-KR" altLang="en-US" smtClean="0"/>
              <a:pPr/>
              <a:t>2022-04-13</a:t>
            </a:fld>
            <a:endParaRPr lang="ru-RU" altLang="en-US"/>
          </a:p>
        </p:txBody>
      </p:sp>
      <p:sp>
        <p:nvSpPr>
          <p:cNvPr id="6" name="Нижний колонтитул 5"/>
          <p:cNvSpPr>
            <a:spLocks noGrp="1"/>
          </p:cNvSpPr>
          <p:nvPr>
            <p:ph type="ftr" sz="quarter" idx="11"/>
          </p:nvPr>
        </p:nvSpPr>
        <p:spPr/>
        <p:txBody>
          <a:bodyPr/>
          <a:lstStyle/>
          <a:p>
            <a:endParaRPr lang="ru-RU" altLang="en-US"/>
          </a:p>
        </p:txBody>
      </p:sp>
      <p:sp>
        <p:nvSpPr>
          <p:cNvPr id="7" name="Номер слайда 6"/>
          <p:cNvSpPr>
            <a:spLocks noGrp="1"/>
          </p:cNvSpPr>
          <p:nvPr>
            <p:ph type="sldNum" sz="quarter" idx="12"/>
          </p:nvPr>
        </p:nvSpPr>
        <p:spPr/>
        <p:txBody>
          <a:bodyPr/>
          <a:lstStyle/>
          <a:p>
            <a:fld id="{9E1F011A-50C7-450D-B6C1-29AA225593F9}" type="slidenum">
              <a:rPr lang="ru-RU" altLang="en-US" smtClean="0"/>
              <a:pPr/>
              <a:t>‹#›</a:t>
            </a:fld>
            <a:endParaRPr lang="ru-RU" altLang="en-US"/>
          </a:p>
        </p:txBody>
      </p:sp>
    </p:spTree>
    <p:extLst>
      <p:ext uri="{BB962C8B-B14F-4D97-AF65-F5344CB8AC3E}">
        <p14:creationId xmlns:p14="http://schemas.microsoft.com/office/powerpoint/2010/main" val="3150043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EA90295-B328-43FA-885D-C53B1DF873E3}" type="datetimeFigureOut">
              <a:rPr lang="ko-KR" altLang="en-US" smtClean="0"/>
              <a:pPr/>
              <a:t>2022-04-13</a:t>
            </a:fld>
            <a:endParaRPr lang="ru-RU" altLang="en-US"/>
          </a:p>
        </p:txBody>
      </p:sp>
      <p:sp>
        <p:nvSpPr>
          <p:cNvPr id="6" name="Нижний колонтитул 5"/>
          <p:cNvSpPr>
            <a:spLocks noGrp="1"/>
          </p:cNvSpPr>
          <p:nvPr>
            <p:ph type="ftr" sz="quarter" idx="11"/>
          </p:nvPr>
        </p:nvSpPr>
        <p:spPr/>
        <p:txBody>
          <a:bodyPr/>
          <a:lstStyle/>
          <a:p>
            <a:endParaRPr lang="ru-RU" altLang="en-US"/>
          </a:p>
        </p:txBody>
      </p:sp>
      <p:sp>
        <p:nvSpPr>
          <p:cNvPr id="7" name="Номер слайда 6"/>
          <p:cNvSpPr>
            <a:spLocks noGrp="1"/>
          </p:cNvSpPr>
          <p:nvPr>
            <p:ph type="sldNum" sz="quarter" idx="12"/>
          </p:nvPr>
        </p:nvSpPr>
        <p:spPr/>
        <p:txBody>
          <a:bodyPr/>
          <a:lstStyle/>
          <a:p>
            <a:fld id="{111D452A-142E-4CEB-8F5C-E8E0EFF4068F}" type="slidenum">
              <a:rPr lang="ru-RU" altLang="en-US" smtClean="0"/>
              <a:pPr/>
              <a:t>‹#›</a:t>
            </a:fld>
            <a:endParaRPr lang="ru-RU" altLang="en-US"/>
          </a:p>
        </p:txBody>
      </p:sp>
    </p:spTree>
    <p:extLst>
      <p:ext uri="{BB962C8B-B14F-4D97-AF65-F5344CB8AC3E}">
        <p14:creationId xmlns:p14="http://schemas.microsoft.com/office/powerpoint/2010/main" val="4077190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C0B315-2D41-494B-A598-3AEC0802E698}" type="datetimeFigureOut">
              <a:rPr lang="ko-KR" altLang="en-US" smtClean="0"/>
              <a:pPr/>
              <a:t>2022-04-13</a:t>
            </a:fld>
            <a:endParaRPr lang="ru-RU" altLang="en-US"/>
          </a:p>
        </p:txBody>
      </p:sp>
      <p:sp>
        <p:nvSpPr>
          <p:cNvPr id="5" name="Нижний колонтитул 4"/>
          <p:cNvSpPr>
            <a:spLocks noGrp="1"/>
          </p:cNvSpPr>
          <p:nvPr>
            <p:ph type="ftr" sz="quarter" idx="11"/>
          </p:nvPr>
        </p:nvSpPr>
        <p:spPr/>
        <p:txBody>
          <a:bodyPr/>
          <a:lstStyle/>
          <a:p>
            <a:endParaRPr lang="ru-RU" altLang="en-US"/>
          </a:p>
        </p:txBody>
      </p:sp>
      <p:sp>
        <p:nvSpPr>
          <p:cNvPr id="6" name="Номер слайда 5"/>
          <p:cNvSpPr>
            <a:spLocks noGrp="1"/>
          </p:cNvSpPr>
          <p:nvPr>
            <p:ph type="sldNum" sz="quarter" idx="12"/>
          </p:nvPr>
        </p:nvSpPr>
        <p:spPr/>
        <p:txBody>
          <a:bodyPr/>
          <a:lstStyle/>
          <a:p>
            <a:fld id="{0FD97692-D99B-4046-8CD5-3F83FF460ED1}" type="slidenum">
              <a:rPr lang="ru-RU" altLang="en-US" smtClean="0"/>
              <a:pPr/>
              <a:t>‹#›</a:t>
            </a:fld>
            <a:endParaRPr lang="ru-RU" altLang="en-US"/>
          </a:p>
        </p:txBody>
      </p:sp>
    </p:spTree>
    <p:extLst>
      <p:ext uri="{BB962C8B-B14F-4D97-AF65-F5344CB8AC3E}">
        <p14:creationId xmlns:p14="http://schemas.microsoft.com/office/powerpoint/2010/main" val="1365382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6A65837-FB30-4DA6-86E6-0F37029A17D6}" type="datetimeFigureOut">
              <a:rPr lang="ko-KR" altLang="en-US" smtClean="0"/>
              <a:pPr/>
              <a:t>2022-04-13</a:t>
            </a:fld>
            <a:endParaRPr lang="ru-RU" altLang="en-US"/>
          </a:p>
        </p:txBody>
      </p:sp>
      <p:sp>
        <p:nvSpPr>
          <p:cNvPr id="5" name="Нижний колонтитул 4"/>
          <p:cNvSpPr>
            <a:spLocks noGrp="1"/>
          </p:cNvSpPr>
          <p:nvPr>
            <p:ph type="ftr" sz="quarter" idx="11"/>
          </p:nvPr>
        </p:nvSpPr>
        <p:spPr/>
        <p:txBody>
          <a:bodyPr/>
          <a:lstStyle/>
          <a:p>
            <a:endParaRPr lang="ru-RU" altLang="en-US"/>
          </a:p>
        </p:txBody>
      </p:sp>
      <p:sp>
        <p:nvSpPr>
          <p:cNvPr id="6" name="Номер слайда 5"/>
          <p:cNvSpPr>
            <a:spLocks noGrp="1"/>
          </p:cNvSpPr>
          <p:nvPr>
            <p:ph type="sldNum" sz="quarter" idx="12"/>
          </p:nvPr>
        </p:nvSpPr>
        <p:spPr/>
        <p:txBody>
          <a:bodyPr/>
          <a:lstStyle/>
          <a:p>
            <a:fld id="{B558ADAC-8FC6-424B-90F6-D3521470A399}" type="slidenum">
              <a:rPr lang="ru-RU" altLang="en-US" smtClean="0"/>
              <a:pPr/>
              <a:t>‹#›</a:t>
            </a:fld>
            <a:endParaRPr lang="ru-RU" altLang="en-US"/>
          </a:p>
        </p:txBody>
      </p:sp>
    </p:spTree>
    <p:extLst>
      <p:ext uri="{BB962C8B-B14F-4D97-AF65-F5344CB8AC3E}">
        <p14:creationId xmlns:p14="http://schemas.microsoft.com/office/powerpoint/2010/main" val="4119840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53112"/>
          </a:xfrm>
          <a:prstGeom prst="rect">
            <a:avLst/>
          </a:prstGeom>
        </p:spPr>
        <p:txBody>
          <a:bodyPr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7"/>
          <p:cNvSpPr>
            <a:spLocks noGrp="1"/>
          </p:cNvSpPr>
          <p:nvPr>
            <p:ph type="dt" sz="half" idx="10"/>
          </p:nvPr>
        </p:nvSpPr>
        <p:spPr>
          <a:xfrm>
            <a:off x="457200" y="6356350"/>
            <a:ext cx="2133600" cy="365125"/>
          </a:xfrm>
          <a:prstGeom prst="rect">
            <a:avLst/>
          </a:prstGeom>
        </p:spPr>
        <p:txBody>
          <a:bodyPr/>
          <a:lstStyle>
            <a:lvl1pPr>
              <a:defRPr/>
            </a:lvl1pPr>
          </a:lstStyle>
          <a:p>
            <a:pPr>
              <a:defRPr/>
            </a:pPr>
            <a:fld id="{24480CA1-7F6D-47AE-AAFE-EAF7F5BF2660}" type="datetime1">
              <a:rPr lang="uz-Cyrl-UZ"/>
              <a:pPr>
                <a:defRPr/>
              </a:pPr>
              <a:t>13/04/2022</a:t>
            </a:fld>
            <a:endParaRPr lang="en-US"/>
          </a:p>
        </p:txBody>
      </p:sp>
      <p:sp>
        <p:nvSpPr>
          <p:cNvPr id="4" name="Rectangle 8"/>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p>
        </p:txBody>
      </p:sp>
      <p:sp>
        <p:nvSpPr>
          <p:cNvPr id="5" name="Rectangle 9"/>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0326B1CA-6039-452F-929A-1B166D8CC413}" type="slidenum">
              <a:rPr lang="en-US"/>
              <a:pPr>
                <a:defRPr/>
              </a:pPr>
              <a:t>‹#›</a:t>
            </a:fld>
            <a:endParaRPr lang="en-US"/>
          </a:p>
        </p:txBody>
      </p:sp>
    </p:spTree>
    <p:extLst>
      <p:ext uri="{BB962C8B-B14F-4D97-AF65-F5344CB8AC3E}">
        <p14:creationId xmlns:p14="http://schemas.microsoft.com/office/powerpoint/2010/main" val="2774669704"/>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9013271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3953545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1550192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721812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6907233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673990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56171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980892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51451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160303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210532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2041082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4456704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8735410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154978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46275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37507996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180804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77"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a:t>キーメッセージを入力（本スライドで一番伝えたいこと＜名詞止め・体言止め不可＞）</a:t>
            </a:r>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a:t>Header</a:t>
            </a:r>
            <a:r>
              <a:rPr kumimoji="1" lang="ja-JP" altLang="en-US" dirty="0"/>
              <a:t>を入力（スライドタイトル）</a:t>
            </a:r>
          </a:p>
        </p:txBody>
      </p:sp>
    </p:spTree>
    <p:extLst>
      <p:ext uri="{BB962C8B-B14F-4D97-AF65-F5344CB8AC3E}">
        <p14:creationId xmlns:p14="http://schemas.microsoft.com/office/powerpoint/2010/main" val="4231634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14162243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8918336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1036567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8717878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4201451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6716045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2185086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986602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6037410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5973108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6025049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9414577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1179164502"/>
      </p:ext>
    </p:extLst>
  </p:cSld>
  <p:clrMapOvr>
    <a:masterClrMapping/>
  </p:clrMapOvr>
  <p:transition spd="slow">
    <p:wedge/>
    <p:sndAc>
      <p:stSnd>
        <p:snd r:embed="rId1" name="chimes.wav"/>
      </p:stSnd>
    </p:sndAc>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1690571411"/>
      </p:ext>
    </p:extLst>
  </p:cSld>
  <p:clrMapOvr>
    <a:masterClrMapping/>
  </p:clrMapOvr>
  <p:transition spd="slow">
    <p:wedge/>
    <p:sndAc>
      <p:stSnd>
        <p:snd r:embed="rId1" name="chimes.wav"/>
      </p:stSnd>
    </p:sndAc>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784617354"/>
      </p:ext>
    </p:extLst>
  </p:cSld>
  <p:clrMapOvr>
    <a:masterClrMapping/>
  </p:clrMapOvr>
  <p:transition spd="slow">
    <p:wedge/>
    <p:sndAc>
      <p:stSnd>
        <p:snd r:embed="rId1" name="chimes.wav"/>
      </p:stSnd>
    </p:sndAc>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1867741456"/>
      </p:ext>
    </p:extLst>
  </p:cSld>
  <p:clrMapOvr>
    <a:masterClrMapping/>
  </p:clrMapOvr>
  <p:transition spd="slow">
    <p:wedge/>
    <p:sndAc>
      <p:stSnd>
        <p:snd r:embed="rId1" name="chimes.wav"/>
      </p:stSnd>
    </p:sndAc>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454243797"/>
      </p:ext>
    </p:extLst>
  </p:cSld>
  <p:clrMapOvr>
    <a:masterClrMapping/>
  </p:clrMapOvr>
  <p:transition spd="slow">
    <p:wedge/>
    <p:sndAc>
      <p:stSnd>
        <p:snd r:embed="rId1" name="chimes.wav"/>
      </p:stSnd>
    </p:sndAc>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70623496"/>
      </p:ext>
    </p:extLst>
  </p:cSld>
  <p:clrMapOvr>
    <a:masterClrMapping/>
  </p:clrMapOvr>
  <p:transition spd="slow">
    <p:wedge/>
    <p:sndAc>
      <p:stSnd>
        <p:snd r:embed="rId1" name="chimes.wav"/>
      </p:stSnd>
    </p:sndAc>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748527610"/>
      </p:ext>
    </p:extLst>
  </p:cSld>
  <p:clrMapOvr>
    <a:masterClrMapping/>
  </p:clrMapOvr>
  <p:transition spd="slow">
    <p:wedge/>
    <p:sndAc>
      <p:stSnd>
        <p:snd r:embed="rId1" name="chimes.wav"/>
      </p:stSnd>
    </p:sndAc>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4073006113"/>
      </p:ext>
    </p:extLst>
  </p:cSld>
  <p:clrMapOvr>
    <a:masterClrMapping/>
  </p:clrMapOvr>
  <p:transition spd="slow">
    <p:wedge/>
    <p:sndAc>
      <p:stSnd>
        <p:snd r:embed="rId1" name="chimes.wav"/>
      </p:stSnd>
    </p:sndAc>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3506970143"/>
      </p:ext>
    </p:extLst>
  </p:cSld>
  <p:clrMapOvr>
    <a:masterClrMapping/>
  </p:clrMapOvr>
  <p:transition spd="slow">
    <p:wedge/>
    <p:sndAc>
      <p:stSnd>
        <p:snd r:embed="rId1" name="chimes.wav"/>
      </p:stSnd>
    </p:sndAc>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4278591508"/>
      </p:ext>
    </p:extLst>
  </p:cSld>
  <p:clrMapOvr>
    <a:masterClrMapping/>
  </p:clrMapOvr>
  <p:transition spd="slow">
    <p:wedge/>
    <p:sndAc>
      <p:stSnd>
        <p:snd r:embed="rId1" name="chimes.wav"/>
      </p:stSnd>
    </p:sndAc>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B66268-46A0-4124-BC54-02315860F3AF}" type="slidenum">
              <a:rPr lang="ru-RU" smtClean="0"/>
              <a:pPr/>
              <a:t>‹#›</a:t>
            </a:fld>
            <a:endParaRPr lang="ru-RU"/>
          </a:p>
        </p:txBody>
      </p:sp>
    </p:spTree>
    <p:extLst>
      <p:ext uri="{BB962C8B-B14F-4D97-AF65-F5344CB8AC3E}">
        <p14:creationId xmlns:p14="http://schemas.microsoft.com/office/powerpoint/2010/main" val="1951075417"/>
      </p:ext>
    </p:extLst>
  </p:cSld>
  <p:clrMapOvr>
    <a:masterClrMapping/>
  </p:clrMapOvr>
  <p:transition spd="slow">
    <p:wedge/>
    <p:sndAc>
      <p:stSnd>
        <p:snd r:embed="rId1" name="chimes.wav"/>
      </p:stSnd>
    </p:sndAc>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3375"/>
            </a:lvl1pPr>
          </a:lstStyle>
          <a:p>
            <a:r>
              <a:rPr lang="ru-RU"/>
              <a:t>Образец заголовка</a:t>
            </a:r>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ru-RU"/>
              <a:t>Образец подзаголовка</a:t>
            </a:r>
          </a:p>
        </p:txBody>
      </p:sp>
      <p:sp>
        <p:nvSpPr>
          <p:cNvPr id="4" name="Дата 3"/>
          <p:cNvSpPr>
            <a:spLocks noGrp="1"/>
          </p:cNvSpPr>
          <p:nvPr>
            <p:ph type="dt" sz="half" idx="10"/>
          </p:nvPr>
        </p:nvSpPr>
        <p:spPr/>
        <p:txBody>
          <a:bodyPr/>
          <a:lstStyle/>
          <a:p>
            <a:pPr defTabSz="685800">
              <a:defRPr/>
            </a:pPr>
            <a:fld id="{0F637897-DF2B-47F7-B52A-1F06403811D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15219833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64AB1915-1BAA-4AE8-A895-1446E686F01A}"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2349726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41"/>
            <a:ext cx="7886700" cy="2852737"/>
          </a:xfrm>
        </p:spPr>
        <p:txBody>
          <a:bodyPr anchor="b"/>
          <a:lstStyle>
            <a:lvl1pPr>
              <a:defRPr sz="3375"/>
            </a:lvl1pPr>
          </a:lstStyle>
          <a:p>
            <a:r>
              <a:rPr lang="ru-RU"/>
              <a:t>Образец заголовка</a:t>
            </a:r>
          </a:p>
        </p:txBody>
      </p:sp>
      <p:sp>
        <p:nvSpPr>
          <p:cNvPr id="3" name="Текст 2"/>
          <p:cNvSpPr>
            <a:spLocks noGrp="1"/>
          </p:cNvSpPr>
          <p:nvPr>
            <p:ph type="body" idx="1"/>
          </p:nvPr>
        </p:nvSpPr>
        <p:spPr>
          <a:xfrm>
            <a:off x="623888" y="4589466"/>
            <a:ext cx="78867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800">
              <a:defRPr/>
            </a:pPr>
            <a:fld id="{A3C869C7-2FE2-4637-A06E-7D643DACDC7B}"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25372286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71488" y="1825625"/>
            <a:ext cx="2900363"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3486151" y="1825625"/>
            <a:ext cx="2900363"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800">
              <a:defRPr/>
            </a:pPr>
            <a:fld id="{48F39A69-4ADB-4275-AE20-9D70C7AD436C}"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8323283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8"/>
            <a:ext cx="7886700" cy="1325563"/>
          </a:xfrm>
        </p:spPr>
        <p:txBody>
          <a:bodyPr/>
          <a:lstStyle/>
          <a:p>
            <a:r>
              <a:rPr lang="ru-RU"/>
              <a:t>Образец заголовка</a:t>
            </a:r>
          </a:p>
        </p:txBody>
      </p:sp>
      <p:sp>
        <p:nvSpPr>
          <p:cNvPr id="3" name="Текст 2"/>
          <p:cNvSpPr>
            <a:spLocks noGrp="1"/>
          </p:cNvSpPr>
          <p:nvPr>
            <p:ph type="body" idx="1"/>
          </p:nvPr>
        </p:nvSpPr>
        <p:spPr>
          <a:xfrm>
            <a:off x="629842" y="1681163"/>
            <a:ext cx="3868340"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ru-RU"/>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1" y="1681163"/>
            <a:ext cx="3887391"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ru-RU"/>
              <a:t>Образец текста</a:t>
            </a:r>
          </a:p>
        </p:txBody>
      </p:sp>
      <p:sp>
        <p:nvSpPr>
          <p:cNvPr id="6" name="Объект 5"/>
          <p:cNvSpPr>
            <a:spLocks noGrp="1"/>
          </p:cNvSpPr>
          <p:nvPr>
            <p:ph sz="quarter" idx="4"/>
          </p:nvPr>
        </p:nvSpPr>
        <p:spPr>
          <a:xfrm>
            <a:off x="4629151"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800">
              <a:defRPr/>
            </a:pPr>
            <a:fld id="{6C6C489A-67C1-44EB-A3FE-893133FCC899}"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9" name="Номер слайда 8"/>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45805914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800">
              <a:defRPr/>
            </a:pPr>
            <a:fld id="{C366F3A3-3A1C-46F1-A5BA-71573DC80999}"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5" name="Номер слайда 4"/>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41604922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800">
              <a:defRPr/>
            </a:pPr>
            <a:fld id="{2179D0CF-1DEB-45AD-8F64-0045586AD6D0}"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4" name="Номер слайда 3"/>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31336540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1800"/>
            </a:lvl1pPr>
          </a:lstStyle>
          <a:p>
            <a:r>
              <a:rPr lang="ru-RU"/>
              <a:t>Образец заголовка</a:t>
            </a:r>
          </a:p>
        </p:txBody>
      </p:sp>
      <p:sp>
        <p:nvSpPr>
          <p:cNvPr id="3" name="Объект 2"/>
          <p:cNvSpPr>
            <a:spLocks noGrp="1"/>
          </p:cNvSpPr>
          <p:nvPr>
            <p:ph idx="1"/>
          </p:nvPr>
        </p:nvSpPr>
        <p:spPr>
          <a:xfrm>
            <a:off x="3887391" y="987428"/>
            <a:ext cx="462915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ru-RU"/>
              <a:t>Образец текста</a:t>
            </a:r>
          </a:p>
        </p:txBody>
      </p:sp>
      <p:sp>
        <p:nvSpPr>
          <p:cNvPr id="5" name="Дата 4"/>
          <p:cNvSpPr>
            <a:spLocks noGrp="1"/>
          </p:cNvSpPr>
          <p:nvPr>
            <p:ph type="dt" sz="half" idx="10"/>
          </p:nvPr>
        </p:nvSpPr>
        <p:spPr/>
        <p:txBody>
          <a:bodyPr/>
          <a:lstStyle/>
          <a:p>
            <a:pPr defTabSz="685800">
              <a:defRPr/>
            </a:pPr>
            <a:fld id="{B7730302-E3C4-4E62-86F4-CA95DA5E678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50189528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1800"/>
            </a:lvl1pPr>
          </a:lstStyle>
          <a:p>
            <a:r>
              <a:rPr lang="ru-RU"/>
              <a:t>Образец заголовка</a:t>
            </a:r>
          </a:p>
        </p:txBody>
      </p:sp>
      <p:sp>
        <p:nvSpPr>
          <p:cNvPr id="3" name="Рисунок 2"/>
          <p:cNvSpPr>
            <a:spLocks noGrp="1"/>
          </p:cNvSpPr>
          <p:nvPr>
            <p:ph type="pic" idx="1"/>
          </p:nvPr>
        </p:nvSpPr>
        <p:spPr>
          <a:xfrm>
            <a:off x="3887391" y="987428"/>
            <a:ext cx="4629150"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ru-RU"/>
              <a:t>Вставка рисунка</a:t>
            </a:r>
          </a:p>
        </p:txBody>
      </p:sp>
      <p:sp>
        <p:nvSpPr>
          <p:cNvPr id="4" name="Текст 3"/>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ru-RU"/>
              <a:t>Образец текста</a:t>
            </a:r>
          </a:p>
        </p:txBody>
      </p:sp>
      <p:sp>
        <p:nvSpPr>
          <p:cNvPr id="5" name="Дата 4"/>
          <p:cNvSpPr>
            <a:spLocks noGrp="1"/>
          </p:cNvSpPr>
          <p:nvPr>
            <p:ph type="dt" sz="half" idx="10"/>
          </p:nvPr>
        </p:nvSpPr>
        <p:spPr/>
        <p:txBody>
          <a:bodyPr/>
          <a:lstStyle/>
          <a:p>
            <a:pPr defTabSz="685800">
              <a:defRPr/>
            </a:pPr>
            <a:fld id="{098C6248-697E-415B-B1B2-D860DDDC102A}"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7" name="Номер слайда 6"/>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82755565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F0A2493E-81C2-4ED9-BE92-E64BE16C3608}"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10412139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07758" y="365125"/>
            <a:ext cx="1478756"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71489" y="365125"/>
            <a:ext cx="432196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800">
              <a:defRPr/>
            </a:pPr>
            <a:fld id="{49231F3E-248A-4414-B30B-24DE50C9409D}"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12"/>
          </p:nvPr>
        </p:nvSpPr>
        <p:spPr/>
        <p:txBody>
          <a:body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spTree>
    <p:extLst>
      <p:ext uri="{BB962C8B-B14F-4D97-AF65-F5344CB8AC3E}">
        <p14:creationId xmlns:p14="http://schemas.microsoft.com/office/powerpoint/2010/main" val="173476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theme" Target="../theme/theme2.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audio" Target="../media/audio1.wav"/><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2.pn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E52A2E-3FEE-4CF1-B491-3BD9FC6A60C3}" type="datetimeFigureOut">
              <a:rPr lang="ko-KR" altLang="en-US" smtClean="0"/>
              <a:pPr/>
              <a:t>2022-04-13</a:t>
            </a:fld>
            <a:endParaRPr lang="ru-RU" altLang="en-US"/>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ltLang="en-US"/>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9E05CB-4473-4871-B230-5926E51DC7F0}" type="slidenum">
              <a:rPr lang="ru-RU" altLang="en-US" smtClean="0"/>
              <a:pPr/>
              <a:t>‹#›</a:t>
            </a:fld>
            <a:endParaRPr lang="ru-RU" altLang="en-US"/>
          </a:p>
        </p:txBody>
      </p:sp>
    </p:spTree>
    <p:extLst>
      <p:ext uri="{BB962C8B-B14F-4D97-AF65-F5344CB8AC3E}">
        <p14:creationId xmlns:p14="http://schemas.microsoft.com/office/powerpoint/2010/main" val="233275351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13.04.2022</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14347931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13.04.2022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1592364654"/>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C0537-6AFE-407E-B750-547F02A6F8D4}" type="datetimeFigureOut">
              <a:rPr lang="ru-RU" smtClean="0"/>
              <a:pPr/>
              <a:t>13.04.2022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66268-46A0-4124-BC54-02315860F3AF}" type="slidenum">
              <a:rPr lang="ru-RU" smtClean="0"/>
              <a:pPr/>
              <a:t>‹#›</a:t>
            </a:fld>
            <a:endParaRPr lang="ru-RU"/>
          </a:p>
        </p:txBody>
      </p:sp>
    </p:spTree>
    <p:extLst>
      <p:ext uri="{BB962C8B-B14F-4D97-AF65-F5344CB8AC3E}">
        <p14:creationId xmlns:p14="http://schemas.microsoft.com/office/powerpoint/2010/main" val="4022785664"/>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ransition spd="slow">
    <p:wedge/>
    <p:sndAc>
      <p:stSnd>
        <p:snd r:embed="rId13" name="chimes.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defTabSz="685800">
              <a:defRPr/>
            </a:pPr>
            <a:fld id="{C73BD3DD-D253-46D8-BD30-C27C4D95E8D2}" type="datetime1">
              <a:rPr lang="ru-RU" smtClean="0">
                <a:solidFill>
                  <a:prstClr val="black">
                    <a:tint val="75000"/>
                  </a:prstClr>
                </a:solidFill>
              </a:rPr>
              <a:pPr defTabSz="685800">
                <a:defRPr/>
              </a:pPr>
              <a:t>13.04.2022</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pPr defTabSz="685800">
              <a:defRPr/>
            </a:pPr>
            <a:r>
              <a:rPr lang="ru-RU">
                <a:solidFill>
                  <a:prstClr val="black">
                    <a:tint val="75000"/>
                  </a:prstClr>
                </a:solidFill>
              </a:rPr>
              <a:t>БИЗНЕС ВА ТАДБИРКОРЛИК ОЛИЙ МАКТАБИ   2020 </a:t>
            </a:r>
          </a:p>
        </p:txBody>
      </p:sp>
      <p:sp>
        <p:nvSpPr>
          <p:cNvPr id="6" name="Номер слайда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675">
                <a:solidFill>
                  <a:schemeClr val="tx1">
                    <a:tint val="75000"/>
                  </a:schemeClr>
                </a:solidFill>
              </a:defRPr>
            </a:lvl1pPr>
          </a:lstStyle>
          <a:p>
            <a:pPr defTabSz="685800">
              <a:defRPr/>
            </a:pPr>
            <a:fld id="{DCDEE17A-B192-4B3A-B8E1-50C942CFE58F}" type="slidenum">
              <a:rPr lang="ru-RU" smtClean="0">
                <a:solidFill>
                  <a:prstClr val="black">
                    <a:tint val="75000"/>
                  </a:prstClr>
                </a:solidFill>
              </a:rPr>
              <a:pPr defTabSz="685800">
                <a:defRPr/>
              </a:pPr>
              <a:t>‹#›</a:t>
            </a:fld>
            <a:endParaRPr lang="ru-RU">
              <a:solidFill>
                <a:prstClr val="black">
                  <a:tint val="75000"/>
                </a:prstClr>
              </a:solidFill>
            </a:endParaRPr>
          </a:p>
        </p:txBody>
      </p:sp>
      <p:pic>
        <p:nvPicPr>
          <p:cNvPr id="17" name="Рисунок 16"/>
          <p:cNvPicPr>
            <a:picLocks noChangeAspect="1"/>
          </p:cNvPicPr>
          <p:nvPr/>
        </p:nvPicPr>
        <p:blipFill rotWithShape="1">
          <a:blip r:embed="rId13">
            <a:extLst>
              <a:ext uri="{28A0092B-C50C-407E-A947-70E740481C1C}">
                <a14:useLocalDpi xmlns:a14="http://schemas.microsoft.com/office/drawing/2010/main" val="0"/>
              </a:ext>
            </a:extLst>
          </a:blip>
          <a:srcRect b="79324"/>
          <a:stretch/>
        </p:blipFill>
        <p:spPr>
          <a:xfrm>
            <a:off x="0" y="2"/>
            <a:ext cx="9144000" cy="1417983"/>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456798671"/>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hf sldNum="0" hd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ru-RU"/>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mineconomy.uz/uz" TargetMode="External"/><Relationship Id="rId1" Type="http://schemas.openxmlformats.org/officeDocument/2006/relationships/slideLayout" Target="../slideLayouts/slideLayout55.xml"/><Relationship Id="rId6" Type="http://schemas.openxmlformats.org/officeDocument/2006/relationships/image" Target="../media/image4.png"/><Relationship Id="rId5" Type="http://schemas.openxmlformats.org/officeDocument/2006/relationships/hyperlink" Target="mailto:amankenja059@gmail.com" TargetMode="External"/><Relationship Id="rId4" Type="http://schemas.openxmlformats.org/officeDocument/2006/relationships/hyperlink" Target="mailto:atkenjabaev@mail.ru"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 Id="rId6" Type="http://schemas.openxmlformats.org/officeDocument/2006/relationships/image" Target="../media/image8.emf"/><Relationship Id="rId5" Type="http://schemas.openxmlformats.org/officeDocument/2006/relationships/image" Target="../media/image7.jpeg"/><Relationship Id="rId4" Type="http://schemas.openxmlformats.org/officeDocument/2006/relationships/hyperlink" Target="http://naveconomy.uz/uploads/posts/2020-09/1601358428_zhamiyatni_ra_amlashtirish_rivozhlanishning_mu_im_omili-1.jpg"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0.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4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5753" y="832704"/>
            <a:ext cx="9118247" cy="19273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85698" rIns="0" bIns="85698" numCol="1" anchor="ctr" anchorCtr="0" compatLnSpc="1">
            <a:prstTxWarp prst="textNoShape">
              <a:avLst/>
            </a:prstTxWarp>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ru-RU" altLang="ru-RU" sz="750" b="0" i="0" u="none" strike="noStrike" kern="1200" cap="none" spc="0" normalizeH="0" baseline="0" noProof="0" dirty="0">
                <a:ln>
                  <a:noFill/>
                </a:ln>
                <a:solidFill>
                  <a:srgbClr val="00B1F5"/>
                </a:solidFill>
                <a:effectLst/>
                <a:uLnTx/>
                <a:uFillTx/>
                <a:latin typeface="Open Sans"/>
                <a:ea typeface="맑은 고딕"/>
                <a:cs typeface="+mn-cs"/>
                <a:hlinkClick r:id="rId2"/>
              </a:rPr>
              <a:t>  </a:t>
            </a:r>
            <a:r>
              <a:rPr kumimoji="0" lang="ru-RU" altLang="ru-RU" sz="11400" b="0" i="0" u="none" strike="noStrike" kern="1200" cap="none" spc="0" normalizeH="0" baseline="0" noProof="0" dirty="0">
                <a:ln>
                  <a:noFill/>
                </a:ln>
                <a:solidFill>
                  <a:srgbClr val="00B1F5"/>
                </a:solidFill>
                <a:effectLst/>
                <a:uLnTx/>
                <a:uFillTx/>
                <a:latin typeface="Open Sans"/>
                <a:ea typeface="맑은 고딕"/>
                <a:cs typeface="+mn-cs"/>
              </a:rPr>
              <a:t> </a:t>
            </a:r>
            <a:r>
              <a:rPr kumimoji="0" lang="ru-RU" altLang="ru-RU" sz="750" b="0" i="0" u="none" strike="noStrike" kern="1200" cap="none" spc="0" normalizeH="0" baseline="0" noProof="0" dirty="0">
                <a:ln>
                  <a:noFill/>
                </a:ln>
                <a:solidFill>
                  <a:srgbClr val="00B1F5"/>
                </a:solidFill>
                <a:effectLst/>
                <a:uLnTx/>
                <a:uFillTx/>
                <a:latin typeface="Open Sans"/>
                <a:ea typeface="맑은 고딕"/>
                <a:cs typeface="+mn-cs"/>
              </a:rPr>
              <a:t>                                    </a:t>
            </a:r>
          </a:p>
        </p:txBody>
      </p:sp>
      <p:pic>
        <p:nvPicPr>
          <p:cNvPr id="1026" name="Picture 2" descr="Walto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799" y="1422207"/>
            <a:ext cx="1785938" cy="1571945"/>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353921" y="3224984"/>
            <a:ext cx="2278587" cy="761747"/>
          </a:xfrm>
          <a:prstGeom prst="rect">
            <a:avLst/>
          </a:prstGeom>
        </p:spPr>
        <p:txBody>
          <a:bodyPr wrap="square">
            <a:spAutoFit/>
          </a:bodyP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ru-RU" sz="1350" b="1" i="0" u="none" strike="noStrike" kern="1200" cap="none" spc="0" normalizeH="0" baseline="0" noProof="0" dirty="0">
              <a:ln>
                <a:noFill/>
              </a:ln>
              <a:solidFill>
                <a:srgbClr val="5B9BD5">
                  <a:lumMod val="75000"/>
                </a:srgbClr>
              </a:solidFill>
              <a:effectLst/>
              <a:uLnTx/>
              <a:uFillTx/>
              <a:latin typeface="Open Sans"/>
              <a:ea typeface="맑은 고딕"/>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sz="15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rPr>
              <a:t>BIZNES VA TADBIRKORLIK OLIY MAKTABI</a:t>
            </a:r>
            <a:endParaRPr kumimoji="0" lang="ru-RU" sz="15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endParaRPr>
          </a:p>
        </p:txBody>
      </p:sp>
      <p:sp>
        <p:nvSpPr>
          <p:cNvPr id="7" name="Прямоугольник 6"/>
          <p:cNvSpPr/>
          <p:nvPr/>
        </p:nvSpPr>
        <p:spPr>
          <a:xfrm>
            <a:off x="25754" y="2994152"/>
            <a:ext cx="2845907" cy="1200329"/>
          </a:xfrm>
          <a:prstGeom prst="rect">
            <a:avLst/>
          </a:prstGeom>
        </p:spPr>
        <p:txBody>
          <a:bodyPr wrap="square">
            <a:spAutoFit/>
          </a:bodyPr>
          <a:lstStyle/>
          <a:p>
            <a:pPr marL="0" marR="0" lvl="0" indent="0" algn="ctr" defTabSz="685800" rtl="0" eaLnBrk="0" fontAlgn="base" latinLnBrk="0" hangingPunct="0">
              <a:lnSpc>
                <a:spcPct val="100000"/>
              </a:lnSpc>
              <a:spcBef>
                <a:spcPct val="0"/>
              </a:spcBef>
              <a:spcAft>
                <a:spcPct val="0"/>
              </a:spcAft>
              <a:buClrTx/>
              <a:buSzTx/>
              <a:buFontTx/>
              <a:buNone/>
              <a:tabLst/>
              <a:defRPr/>
            </a:pPr>
            <a:endParaRPr kumimoji="0" lang="ru-RU" altLang="ru-RU" sz="1200" b="1" i="0" u="none" strike="noStrike" kern="1200" cap="none" spc="0" normalizeH="0" baseline="0" noProof="0" dirty="0">
              <a:ln>
                <a:noFill/>
              </a:ln>
              <a:solidFill>
                <a:srgbClr val="5B9BD5">
                  <a:lumMod val="75000"/>
                </a:srgbClr>
              </a:solidFill>
              <a:effectLst/>
              <a:uLnTx/>
              <a:uFillTx/>
              <a:latin typeface="Open Sans"/>
              <a:ea typeface="맑은 고딕"/>
              <a:cs typeface="+mn-cs"/>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ru-RU" altLang="ru-RU" sz="15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rPr>
              <a:t>O‘ZBEKISTON RESPUBLIKASI IQTISODIY TARAQQIYOT</a:t>
            </a:r>
            <a:br>
              <a:rPr kumimoji="0" lang="ru-RU" altLang="ru-RU" sz="15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rPr>
            </a:br>
            <a:r>
              <a:rPr kumimoji="0" lang="ru-RU" altLang="ru-RU" sz="15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rPr>
              <a:t>VA KAMBAG‘ALLIKNI QISQARTIRISH VAZIRLIGI</a:t>
            </a:r>
          </a:p>
        </p:txBody>
      </p:sp>
      <p:sp>
        <p:nvSpPr>
          <p:cNvPr id="2" name="Нижний колонтитул 1"/>
          <p:cNvSpPr>
            <a:spLocks noGrp="1"/>
          </p:cNvSpPr>
          <p:nvPr>
            <p:ph type="ftr" sz="quarter" idx="11"/>
          </p:nvPr>
        </p:nvSpPr>
        <p:spPr>
          <a:xfrm>
            <a:off x="2491740" y="706709"/>
            <a:ext cx="3623310" cy="5111162"/>
          </a:xfrm>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2700" b="0" i="0" u="none" strike="noStrike" kern="1200" cap="none" spc="0" normalizeH="0" baseline="0" noProof="0" dirty="0">
                <a:ln>
                  <a:noFill/>
                </a:ln>
                <a:solidFill>
                  <a:srgbClr val="5B9BD5">
                    <a:lumMod val="75000"/>
                  </a:srgbClr>
                </a:solidFill>
                <a:effectLst/>
                <a:uLnTx/>
                <a:uFillTx/>
                <a:latin typeface="Calibri"/>
                <a:ea typeface="맑은 고딕"/>
                <a:cs typeface="+mn-cs"/>
              </a:rPr>
              <a:t>БТОМ-2022 </a:t>
            </a:r>
          </a:p>
        </p:txBody>
      </p:sp>
      <p:sp>
        <p:nvSpPr>
          <p:cNvPr id="9" name="Прямоугольник 8"/>
          <p:cNvSpPr/>
          <p:nvPr/>
        </p:nvSpPr>
        <p:spPr>
          <a:xfrm>
            <a:off x="765810" y="4405448"/>
            <a:ext cx="7509510" cy="2654573"/>
          </a:xfrm>
          <a:prstGeom prst="rect">
            <a:avLst/>
          </a:prstGeom>
          <a:noFill/>
        </p:spPr>
        <p:txBody>
          <a:bodyPr wrap="square" lIns="68580" tIns="34290" rIns="68580" bIns="3429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Маркетинг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ва</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рақамли</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иқтисодиёт</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кафедраси</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мудири</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и.ф.д</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профессор</a:t>
            </a:r>
            <a:r>
              <a:rPr kumimoji="0" lang="uz-Cyrl-UZ"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халқаро инженерлар академияси мухбир аъзоси</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Кенжабаев</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Аман </a:t>
            </a:r>
            <a:r>
              <a:rPr kumimoji="0" lang="ru-RU" sz="2400" b="0" i="0" u="none" strike="noStrike" kern="1200" cap="none" spc="0" normalizeH="0" baseline="0" noProof="0" dirty="0" err="1">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Тургунович</a:t>
            </a:r>
            <a:r>
              <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en-US"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a:t>
            </a:r>
            <a:r>
              <a:rPr kumimoji="0" lang="en-US"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hlinkClick r:id="rId4"/>
              </a:rPr>
              <a:t>atkenjabaev@mail.ru</a:t>
            </a:r>
            <a:r>
              <a:rPr kumimoji="0" lang="en-US"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a:t>
            </a:r>
            <a:r>
              <a:rPr kumimoji="0" lang="uz-Cyrl-UZ"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r>
              <a:rPr kumimoji="0" lang="en-US"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hlinkClick r:id="rId5"/>
              </a:rPr>
              <a:t>amankenja059@gmail.com</a:t>
            </a:r>
            <a:r>
              <a:rPr kumimoji="0" lang="uz-Cyrl-UZ"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Times New Roman" panose="02020603050405020304" pitchFamily="18" charset="0"/>
                <a:ea typeface="맑은 고딕"/>
                <a:cs typeface="Times New Roman" panose="02020603050405020304" pitchFamily="18" charset="0"/>
              </a:rPr>
              <a:t>Тел: +998977595931.</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w="0"/>
              <a:solidFill>
                <a:srgbClr val="4472C4">
                  <a:lumMod val="50000"/>
                </a:srgbClr>
              </a:solidFill>
              <a:effectLst>
                <a:outerShdw blurRad="38100" dist="25400" dir="5400000" algn="ctr" rotWithShape="0">
                  <a:srgbClr val="6E747A">
                    <a:alpha val="43000"/>
                  </a:srgbClr>
                </a:outerShdw>
              </a:effectLst>
              <a:uLnTx/>
              <a:uFillTx/>
              <a:latin typeface="Calibri"/>
              <a:ea typeface="맑은 고딕"/>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rPr>
              <a:t>	</a:t>
            </a:r>
            <a:endParaRPr kumimoji="0" lang="ru-RU" sz="2100" b="0" i="0" u="none" strike="noStrike" kern="1200" cap="none" spc="0" normalizeH="0" baseline="0" noProof="0" dirty="0">
              <a:ln w="0"/>
              <a:solidFill>
                <a:srgbClr val="44546A">
                  <a:lumMod val="75000"/>
                </a:srgbClr>
              </a:solidFill>
              <a:effectLst>
                <a:outerShdw blurRad="38100" dist="25400" dir="5400000" algn="ctr" rotWithShape="0">
                  <a:srgbClr val="6E747A">
                    <a:alpha val="43000"/>
                  </a:srgbClr>
                </a:outerShdw>
              </a:effectLst>
              <a:uLnTx/>
              <a:uFillTx/>
              <a:latin typeface="Calibri"/>
              <a:ea typeface="맑은 고딕"/>
              <a:cs typeface="+mn-cs"/>
            </a:endParaRPr>
          </a:p>
        </p:txBody>
      </p:sp>
      <p:pic>
        <p:nvPicPr>
          <p:cNvPr id="11" name="Рисунок 10">
            <a:extLst>
              <a:ext uri="{FF2B5EF4-FFF2-40B4-BE49-F238E27FC236}">
                <a16:creationId xmlns:a16="http://schemas.microsoft.com/office/drawing/2014/main" id="{BA364A63-CED7-416C-9B19-B6C3162399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4800" y="1340767"/>
            <a:ext cx="1850520" cy="1465499"/>
          </a:xfrm>
          <a:prstGeom prst="rect">
            <a:avLst/>
          </a:prstGeom>
        </p:spPr>
      </p:pic>
    </p:spTree>
    <p:extLst>
      <p:ext uri="{BB962C8B-B14F-4D97-AF65-F5344CB8AC3E}">
        <p14:creationId xmlns:p14="http://schemas.microsoft.com/office/powerpoint/2010/main" val="23670344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0215" algn="ctr">
              <a:spcAft>
                <a:spcPts val="0"/>
              </a:spcAft>
            </a:pPr>
            <a:r>
              <a:rPr kumimoji="0" lang="uz-Cyrl-UZ" sz="2400" b="1" i="1"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2</a:t>
            </a:r>
            <a:r>
              <a:rPr lang="ru-RU" sz="2000" b="1" i="1" dirty="0" smtClean="0">
                <a:solidFill>
                  <a:prstClr val="black"/>
                </a:solidFill>
                <a:latin typeface="Times New Roman" pitchFamily="18" charset="0"/>
                <a:cs typeface="Times New Roman" pitchFamily="18" charset="0"/>
              </a:rPr>
              <a:t>-МАВЗУ: </a:t>
            </a:r>
            <a:r>
              <a:rPr lang="uz-Cyrl-UZ" sz="2000" b="1" i="1" dirty="0">
                <a:solidFill>
                  <a:prstClr val="black"/>
                </a:solidFill>
                <a:latin typeface="Times New Roman" pitchFamily="18" charset="0"/>
                <a:cs typeface="Times New Roman" pitchFamily="18" charset="0"/>
              </a:rPr>
              <a:t>ЎЗБЕКИСТОНДА РАҚАМЛИ ТЕХНОЛОГИЯЛАР РИВОЖЛАНИШИНИНГ ХУҚУҚИЙ АСОСЛАРИ</a:t>
            </a:r>
            <a:endParaRPr lang="ru-RU" sz="2000" b="1" i="1" dirty="0">
              <a:solidFill>
                <a:prstClr val="black"/>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80528" y="2254066"/>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rPr>
              <a:t> А.Т</a:t>
            </a: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профессор</a:t>
            </a: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0367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6000" b="1" i="1" dirty="0">
                <a:latin typeface="Times New Roman" pitchFamily="18" charset="0"/>
                <a:cs typeface="Times New Roman" pitchFamily="18" charset="0"/>
              </a:rPr>
              <a:t>Режа:</a:t>
            </a:r>
            <a:endParaRPr lang="ru-RU" sz="6000" b="1" i="1" dirty="0">
              <a:latin typeface="Times New Roman" pitchFamily="18" charset="0"/>
              <a:cs typeface="Times New Roman" pitchFamily="18" charset="0"/>
            </a:endParaRPr>
          </a:p>
        </p:txBody>
      </p:sp>
      <p:sp>
        <p:nvSpPr>
          <p:cNvPr id="3" name="Объект 2"/>
          <p:cNvSpPr>
            <a:spLocks noGrp="1"/>
          </p:cNvSpPr>
          <p:nvPr>
            <p:ph idx="1"/>
          </p:nvPr>
        </p:nvSpPr>
        <p:spPr>
          <a:xfrm>
            <a:off x="251520" y="1600200"/>
            <a:ext cx="8749636" cy="4983161"/>
          </a:xfrm>
        </p:spPr>
        <p:txBody>
          <a:bodyPr>
            <a:noAutofit/>
          </a:bodyPr>
          <a:lstStyle/>
          <a:p>
            <a:pPr marL="514350" indent="-514350" algn="just">
              <a:buFont typeface="+mj-lt"/>
              <a:buAutoNum type="arabicPeriod"/>
            </a:pPr>
            <a:r>
              <a:rPr lang="uz-Cyrl-UZ" dirty="0">
                <a:latin typeface="Times New Roman" pitchFamily="18" charset="0"/>
                <a:cs typeface="Times New Roman" pitchFamily="18" charset="0"/>
              </a:rPr>
              <a:t>Рақамлаштиришни ривожлантиришдаги хуқуқий-сиёсий омил;</a:t>
            </a:r>
          </a:p>
          <a:p>
            <a:pPr marL="514350" indent="-514350" algn="just">
              <a:buFont typeface="+mj-lt"/>
              <a:buAutoNum type="arabicPeriod"/>
            </a:pPr>
            <a:r>
              <a:rPr lang="uz-Cyrl-UZ" dirty="0">
                <a:solidFill>
                  <a:prstClr val="black"/>
                </a:solidFill>
                <a:latin typeface="Times New Roman" pitchFamily="18" charset="0"/>
                <a:cs typeface="Times New Roman" pitchFamily="18" charset="0"/>
              </a:rPr>
              <a:t>Рақамлаштириш</a:t>
            </a:r>
            <a:r>
              <a:rPr lang="uz-Cyrl-UZ" dirty="0">
                <a:latin typeface="Times New Roman" pitchFamily="18" charset="0"/>
                <a:cs typeface="Times New Roman" pitchFamily="18" charset="0"/>
              </a:rPr>
              <a:t> соҳасини тартибга солувчи асосий меъёрий-ҳуқуқий ҳужжатлар;</a:t>
            </a:r>
          </a:p>
          <a:p>
            <a:pPr marL="514350" indent="-514350" algn="just">
              <a:buFont typeface="+mj-lt"/>
              <a:buAutoNum type="arabicPeriod"/>
            </a:pPr>
            <a:r>
              <a:rPr lang="ru-RU" dirty="0" err="1">
                <a:latin typeface="Times New Roman" pitchFamily="18" charset="0"/>
                <a:cs typeface="Times New Roman" pitchFamily="18" charset="0"/>
              </a:rPr>
              <a:t>Ўзбекистонда</a:t>
            </a:r>
            <a:r>
              <a:rPr lang="ru-RU" dirty="0">
                <a:latin typeface="Times New Roman" pitchFamily="18" charset="0"/>
                <a:cs typeface="Times New Roman" pitchFamily="18" charset="0"/>
              </a:rPr>
              <a:t> электрон </a:t>
            </a:r>
            <a:r>
              <a:rPr lang="ru-RU" dirty="0" err="1">
                <a:latin typeface="Times New Roman" pitchFamily="18" charset="0"/>
                <a:cs typeface="Times New Roman" pitchFamily="18" charset="0"/>
              </a:rPr>
              <a:t>хукумат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жорий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этилишини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тартибга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солувчи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хуқуқий хужжатлар</a:t>
            </a:r>
            <a:r>
              <a:rPr lang="ru-RU" dirty="0">
                <a:latin typeface="Times New Roman" pitchFamily="18" charset="0"/>
                <a:cs typeface="Times New Roman" pitchFamily="18" charset="0"/>
              </a:rPr>
              <a:t>.</a:t>
            </a:r>
            <a:endParaRPr lang="ru-RU" dirty="0"/>
          </a:p>
        </p:txBody>
      </p:sp>
    </p:spTree>
    <p:extLst>
      <p:ext uri="{BB962C8B-B14F-4D97-AF65-F5344CB8AC3E}">
        <p14:creationId xmlns:p14="http://schemas.microsoft.com/office/powerpoint/2010/main" val="40764403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57158" y="357166"/>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fontScale="90000"/>
          </a:bodyPr>
          <a:lstStyle/>
          <a:p>
            <a:pPr algn="l"/>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200" b="1" dirty="0">
                <a:latin typeface="Times New Roman" panose="02020603050405020304" pitchFamily="18" charset="0"/>
                <a:ea typeface="Times New Roman" panose="02020603050405020304" pitchFamily="18" charset="0"/>
              </a:rPr>
              <a:t>ЎЗБЕКИСТОНДА РАҚАМЛИ ТЕХНОЛОГИЯЛАР </a:t>
            </a:r>
            <a:r>
              <a:rPr lang="en-US" sz="2200" b="1" dirty="0">
                <a:latin typeface="Times New Roman" panose="02020603050405020304" pitchFamily="18" charset="0"/>
                <a:ea typeface="Times New Roman" panose="02020603050405020304" pitchFamily="18" charset="0"/>
              </a:rPr>
              <a:t>       </a:t>
            </a:r>
            <a:r>
              <a:rPr lang="uz-Cyrl-UZ" sz="2200" b="1" dirty="0">
                <a:latin typeface="Times New Roman" panose="02020603050405020304" pitchFamily="18" charset="0"/>
                <a:ea typeface="Times New Roman" panose="02020603050405020304" pitchFamily="18" charset="0"/>
              </a:rPr>
              <a:t>РИВОЖЛАНИШИНИНГ ХУҚУҚИЙ АСОСЛАРИ</a:t>
            </a:r>
            <a:r>
              <a:rPr lang="ru-RU" sz="2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
            </a:r>
            <a:br>
              <a:rPr lang="ru-RU" sz="2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br>
            <a:endParaRPr lang="ru-RU" sz="22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572396" y="357166"/>
            <a:ext cx="1000132" cy="857256"/>
          </a:xfrm>
          <a:prstGeom prst="rect">
            <a:avLst/>
          </a:prstGeom>
        </p:spPr>
      </p:pic>
      <p:sp>
        <p:nvSpPr>
          <p:cNvPr id="3" name="Объект 2">
            <a:extLst>
              <a:ext uri="{FF2B5EF4-FFF2-40B4-BE49-F238E27FC236}">
                <a16:creationId xmlns:a16="http://schemas.microsoft.com/office/drawing/2014/main" id="{EC7B6A2A-49AF-4013-9D08-30EF157120D1}"/>
              </a:ext>
            </a:extLst>
          </p:cNvPr>
          <p:cNvSpPr>
            <a:spLocks noGrp="1"/>
          </p:cNvSpPr>
          <p:nvPr>
            <p:ph idx="1"/>
          </p:nvPr>
        </p:nvSpPr>
        <p:spPr>
          <a:xfrm>
            <a:off x="457200" y="1214423"/>
            <a:ext cx="8229600" cy="4518834"/>
          </a:xfrm>
        </p:spPr>
        <p:txBody>
          <a:bodyPr>
            <a:normAutofit fontScale="70000" lnSpcReduction="20000"/>
          </a:bodyPr>
          <a:lstStyle/>
          <a:p>
            <a:pPr indent="450215" algn="just">
              <a:spcAft>
                <a:spcPts val="0"/>
              </a:spcAft>
            </a:pPr>
            <a:r>
              <a:rPr lang="uz-Cyrl-UZ" sz="3400" dirty="0">
                <a:latin typeface="Times New Roman" panose="02020603050405020304" pitchFamily="18" charset="0"/>
                <a:ea typeface="Times New Roman" panose="02020603050405020304" pitchFamily="18" charset="0"/>
              </a:rPr>
              <a:t>Ўзбекистон Республикаси Президентининг 2017 йил 7 февралдаги ПФ-4947-сон “Ўзбекистон Республикасини янада ривожлантириш бўйича Ҳаракатлар стратегияси тўғрисида”, 2020 йил 5 октябрдаги ПФ-6079-сон “Рақамли Ўзбекистон - 2030 Стратегияси тасдиқлаш тўғрисида”ги фармонлари, 2018 йил 3 июлдаги ПҚ-3832 сон “Ўзбекистон Республикасида рақамли иқтисодиётни ривожлантириш чора-тадбирлари тўғрисида” ва 2020 йил 28 апрелдаги ПҚ-4699-сон “Рақамли иқтисодиёт ва Электрон ҳукуматни кенг жорий этиш чора-тадбирлари тўғрисида”ги қарорлари ҳамда мазкур фаолиятга тегишли бошқа меъёрий-ҳуқуқий ҳужжатларда белгиланган вазифаларни амалг</a:t>
            </a:r>
            <a:r>
              <a:rPr lang="uz-Cyrl-UZ" dirty="0">
                <a:latin typeface="Times New Roman" panose="02020603050405020304" pitchFamily="18" charset="0"/>
                <a:ea typeface="Times New Roman" panose="02020603050405020304" pitchFamily="18" charset="0"/>
              </a:rPr>
              <a:t>а оширишда  муҳим стратегик йўналиш ҳисобланади.</a:t>
            </a:r>
            <a:endParaRPr lang="ru-RU" sz="2800" dirty="0">
              <a:latin typeface="Times New Roman" panose="02020603050405020304" pitchFamily="18" charset="0"/>
              <a:ea typeface="Times New Roman" panose="02020603050405020304" pitchFamily="18" charset="0"/>
            </a:endParaRPr>
          </a:p>
          <a:p>
            <a:endParaRPr lang="ru-RU" dirty="0"/>
          </a:p>
        </p:txBody>
      </p:sp>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42928" y="390778"/>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a:bodyPr>
          <a:lstStyle/>
          <a:p>
            <a:r>
              <a:rPr lang="uz-Cyrl-UZ" sz="2800" dirty="0">
                <a:solidFill>
                  <a:srgbClr val="363636"/>
                </a:solidFill>
                <a:latin typeface="Times New Roman" panose="02020603050405020304" pitchFamily="18" charset="0"/>
                <a:ea typeface="Calibri" panose="020F0502020204030204" pitchFamily="34" charset="0"/>
                <a:cs typeface="Times New Roman" panose="02020603050405020304" pitchFamily="18" charset="0"/>
              </a:rPr>
              <a:t>Ўзбекистон иқтисодиётини рақамлаштиришнинг муҳимлиги</a:t>
            </a:r>
            <a:endParaRPr lang="ru-RU" sz="28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551777" y="1241142"/>
            <a:ext cx="1000132" cy="857256"/>
          </a:xfrm>
          <a:prstGeom prst="rect">
            <a:avLst/>
          </a:prstGeom>
        </p:spPr>
      </p:pic>
      <p:sp>
        <p:nvSpPr>
          <p:cNvPr id="3" name="Объект 2">
            <a:extLst>
              <a:ext uri="{FF2B5EF4-FFF2-40B4-BE49-F238E27FC236}">
                <a16:creationId xmlns:a16="http://schemas.microsoft.com/office/drawing/2014/main" id="{94810341-42B2-4092-B3B2-C4E3DDD4F7F1}"/>
              </a:ext>
            </a:extLst>
          </p:cNvPr>
          <p:cNvSpPr>
            <a:spLocks noGrp="1"/>
          </p:cNvSpPr>
          <p:nvPr>
            <p:ph idx="1"/>
          </p:nvPr>
        </p:nvSpPr>
        <p:spPr/>
        <p:txBody>
          <a:bodyPr>
            <a:normAutofit/>
          </a:bodyPr>
          <a:lstStyle/>
          <a:p>
            <a:endParaRPr lang="ru-RU" dirty="0"/>
          </a:p>
          <a:p>
            <a:endParaRPr lang="ru-RU" dirty="0"/>
          </a:p>
        </p:txBody>
      </p:sp>
      <p:pic>
        <p:nvPicPr>
          <p:cNvPr id="7" name="Рисунок 6">
            <a:hlinkClick r:id="rId4"/>
            <a:extLst>
              <a:ext uri="{FF2B5EF4-FFF2-40B4-BE49-F238E27FC236}">
                <a16:creationId xmlns:a16="http://schemas.microsoft.com/office/drawing/2014/main" id="{4D07DCE8-C3A0-4D25-84FF-F5B53A4990A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026645" y="3600472"/>
            <a:ext cx="4286250" cy="2671023"/>
          </a:xfrm>
          <a:prstGeom prst="rect">
            <a:avLst/>
          </a:prstGeom>
          <a:noFill/>
          <a:ln>
            <a:noFill/>
          </a:ln>
        </p:spPr>
      </p:pic>
      <p:pic>
        <p:nvPicPr>
          <p:cNvPr id="6" name="Рисунок 5">
            <a:extLst>
              <a:ext uri="{FF2B5EF4-FFF2-40B4-BE49-F238E27FC236}">
                <a16:creationId xmlns:a16="http://schemas.microsoft.com/office/drawing/2014/main" id="{D315585C-86A6-4EA3-B882-EA86C70CE8B9}"/>
              </a:ext>
            </a:extLst>
          </p:cNvPr>
          <p:cNvPicPr>
            <a:picLocks noChangeAspect="1"/>
          </p:cNvPicPr>
          <p:nvPr/>
        </p:nvPicPr>
        <p:blipFill>
          <a:blip r:embed="rId6"/>
          <a:stretch>
            <a:fillRect/>
          </a:stretch>
        </p:blipFill>
        <p:spPr>
          <a:xfrm>
            <a:off x="1301822" y="1433741"/>
            <a:ext cx="6540356" cy="1974132"/>
          </a:xfrm>
          <a:prstGeom prst="rect">
            <a:avLst/>
          </a:prstGeom>
        </p:spPr>
      </p:pic>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7A313-B438-4087-866A-17A5708B42C8}" type="slidenum">
              <a:rPr kumimoji="0" lang="ru-RU"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ru-RU"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611560" y="159837"/>
            <a:ext cx="7715250" cy="6552728"/>
          </a:xfrm>
          <a:prstGeom prst="rect">
            <a:avLst/>
          </a:prstGeom>
          <a:noFill/>
          <a:ln w="9525">
            <a:noFill/>
            <a:miter lim="800000"/>
            <a:headEnd/>
            <a:tailEnd/>
          </a:ln>
          <a:effectLst/>
        </p:spPr>
      </p:pic>
    </p:spTree>
    <p:extLst>
      <p:ext uri="{BB962C8B-B14F-4D97-AF65-F5344CB8AC3E}">
        <p14:creationId xmlns:p14="http://schemas.microsoft.com/office/powerpoint/2010/main" val="4011198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57158" y="357166"/>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fontScale="90000"/>
          </a:bodyPr>
          <a:lstStyle/>
          <a:p>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800" dirty="0">
                <a:solidFill>
                  <a:srgbClr val="363636"/>
                </a:solidFill>
                <a:latin typeface="Times New Roman" panose="02020603050405020304" pitchFamily="18" charset="0"/>
                <a:ea typeface="Calibri" panose="020F0502020204030204" pitchFamily="34" charset="0"/>
                <a:cs typeface="Times New Roman" panose="02020603050405020304" pitchFamily="18" charset="0"/>
              </a:rPr>
              <a:t>Ўзбекистон иқтисодиётини рақамлаштиришнинг муҳимлиги</a:t>
            </a:r>
            <a: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
            </a:r>
            <a:b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884368" y="764704"/>
            <a:ext cx="1000132" cy="857256"/>
          </a:xfrm>
          <a:prstGeom prst="rect">
            <a:avLst/>
          </a:prstGeom>
        </p:spPr>
      </p:pic>
      <p:pic>
        <p:nvPicPr>
          <p:cNvPr id="6" name="Объект 5">
            <a:extLst>
              <a:ext uri="{FF2B5EF4-FFF2-40B4-BE49-F238E27FC236}">
                <a16:creationId xmlns:a16="http://schemas.microsoft.com/office/drawing/2014/main" id="{28487750-498A-4399-BD65-CD7E6CD35D55}"/>
              </a:ext>
            </a:extLst>
          </p:cNvPr>
          <p:cNvPicPr>
            <a:picLocks noGrp="1" noChangeAspect="1"/>
          </p:cNvPicPr>
          <p:nvPr>
            <p:ph idx="1"/>
          </p:nvPr>
        </p:nvPicPr>
        <p:blipFill>
          <a:blip r:embed="rId4"/>
          <a:stretch>
            <a:fillRect/>
          </a:stretch>
        </p:blipFill>
        <p:spPr>
          <a:xfrm>
            <a:off x="1115616" y="1428728"/>
            <a:ext cx="7344816" cy="4592559"/>
          </a:xfrm>
          <a:prstGeom prst="rect">
            <a:avLst/>
          </a:prstGeom>
        </p:spPr>
      </p:pic>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305520"/>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fontScale="90000"/>
          </a:bodyPr>
          <a:lstStyle/>
          <a:p>
            <a:pPr lvl="0" indent="201613" eaLnBrk="0" fontAlgn="base" hangingPunct="0">
              <a:spcAft>
                <a:spcPct val="0"/>
              </a:spcAft>
              <a:tabLst>
                <a:tab pos="2830513" algn="r"/>
              </a:tabLst>
            </a:pPr>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altLang="ru-RU"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Рақамли иқтисодиёт ва унинг миллий иқтисодиётга таъсир доираси тавсифи</a:t>
            </a:r>
            <a:r>
              <a:rPr lang="ru-RU" altLang="ru-RU" sz="2400" dirty="0">
                <a:solidFill>
                  <a:prstClr val="black"/>
                </a:solidFill>
                <a:latin typeface="Times New Roman" panose="02020603050405020304" pitchFamily="18" charset="0"/>
                <a:ea typeface="맑은 고딕"/>
                <a:cs typeface="Times New Roman" panose="02020603050405020304" pitchFamily="18" charset="0"/>
              </a:rPr>
              <a:t/>
            </a:r>
            <a:br>
              <a:rPr lang="ru-RU" altLang="ru-RU" sz="2400" dirty="0">
                <a:solidFill>
                  <a:prstClr val="black"/>
                </a:solidFill>
                <a:latin typeface="Times New Roman" panose="02020603050405020304" pitchFamily="18" charset="0"/>
                <a:ea typeface="맑은 고딕"/>
                <a:cs typeface="Times New Roman" panose="02020603050405020304" pitchFamily="18" charset="0"/>
              </a:rPr>
            </a:br>
            <a:endParaRPr lang="ru-RU" sz="24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452320" y="584103"/>
            <a:ext cx="1000132" cy="857256"/>
          </a:xfrm>
          <a:prstGeom prst="rect">
            <a:avLst/>
          </a:prstGeom>
        </p:spPr>
      </p:pic>
      <p:graphicFrame>
        <p:nvGraphicFramePr>
          <p:cNvPr id="6" name="Объект 5">
            <a:extLst>
              <a:ext uri="{FF2B5EF4-FFF2-40B4-BE49-F238E27FC236}">
                <a16:creationId xmlns:a16="http://schemas.microsoft.com/office/drawing/2014/main" id="{D57F9EB7-9D35-4581-8104-7162349B01A0}"/>
              </a:ext>
            </a:extLst>
          </p:cNvPr>
          <p:cNvGraphicFramePr>
            <a:graphicFrameLocks noGrp="1"/>
          </p:cNvGraphicFramePr>
          <p:nvPr>
            <p:ph idx="1"/>
            <p:extLst>
              <p:ext uri="{D42A27DB-BD31-4B8C-83A1-F6EECF244321}">
                <p14:modId xmlns:p14="http://schemas.microsoft.com/office/powerpoint/2010/main" val="3667773357"/>
              </p:ext>
            </p:extLst>
          </p:nvPr>
        </p:nvGraphicFramePr>
        <p:xfrm>
          <a:off x="462520" y="1655665"/>
          <a:ext cx="7960968" cy="5202339"/>
        </p:xfrm>
        <a:graphic>
          <a:graphicData uri="http://schemas.openxmlformats.org/drawingml/2006/table">
            <a:tbl>
              <a:tblPr firstRow="1" firstCol="1" bandRow="1">
                <a:tableStyleId>{5C22544A-7EE6-4342-B048-85BDC9FD1C3A}</a:tableStyleId>
              </a:tblPr>
              <a:tblGrid>
                <a:gridCol w="2531834">
                  <a:extLst>
                    <a:ext uri="{9D8B030D-6E8A-4147-A177-3AD203B41FA5}">
                      <a16:colId xmlns:a16="http://schemas.microsoft.com/office/drawing/2014/main" val="4089978061"/>
                    </a:ext>
                  </a:extLst>
                </a:gridCol>
                <a:gridCol w="5429134">
                  <a:extLst>
                    <a:ext uri="{9D8B030D-6E8A-4147-A177-3AD203B41FA5}">
                      <a16:colId xmlns:a16="http://schemas.microsoft.com/office/drawing/2014/main" val="356413172"/>
                    </a:ext>
                  </a:extLst>
                </a:gridCol>
              </a:tblGrid>
              <a:tr h="206619">
                <a:tc>
                  <a:txBody>
                    <a:bodyPr/>
                    <a:lstStyle/>
                    <a:p>
                      <a:pPr algn="ctr">
                        <a:spcAft>
                          <a:spcPts val="100"/>
                        </a:spcAft>
                      </a:pPr>
                      <a:r>
                        <a:rPr lang="en-US" sz="1100">
                          <a:effectLst/>
                        </a:rPr>
                        <a:t>Мақсадлар</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tc>
                <a:tc>
                  <a:txBody>
                    <a:bodyPr/>
                    <a:lstStyle/>
                    <a:p>
                      <a:pPr algn="ctr">
                        <a:spcAft>
                          <a:spcPts val="100"/>
                        </a:spcAft>
                        <a:tabLst>
                          <a:tab pos="2830195" algn="r"/>
                        </a:tabLst>
                      </a:pPr>
                      <a:r>
                        <a:rPr lang="ru-RU" sz="1100">
                          <a:effectLst/>
                        </a:rPr>
                        <a:t>Таъсир этувчи фаолият йўналишлар ва улар тавсифи</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tc>
                <a:extLst>
                  <a:ext uri="{0D108BD9-81ED-4DB2-BD59-A6C34878D82A}">
                    <a16:rowId xmlns:a16="http://schemas.microsoft.com/office/drawing/2014/main" val="3588927797"/>
                  </a:ext>
                </a:extLst>
              </a:tr>
              <a:tr h="1537146">
                <a:tc>
                  <a:txBody>
                    <a:bodyPr/>
                    <a:lstStyle/>
                    <a:p>
                      <a:pPr algn="ctr">
                        <a:spcAft>
                          <a:spcPts val="100"/>
                        </a:spcAft>
                      </a:pPr>
                      <a:r>
                        <a:rPr lang="ru-RU" sz="1100">
                          <a:effectLst/>
                        </a:rPr>
                        <a:t>Миллий иқтисодий барқарорликка эришиш ва халқаро даражада иқтисодий позицияларни мустаҳкамлаш</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nchor="ctr"/>
                </a:tc>
                <a:tc>
                  <a:txBody>
                    <a:bodyPr/>
                    <a:lstStyle/>
                    <a:p>
                      <a:pPr indent="201295" algn="just">
                        <a:spcAft>
                          <a:spcPts val="100"/>
                        </a:spcAft>
                        <a:tabLst>
                          <a:tab pos="2830195" algn="r"/>
                        </a:tabLst>
                      </a:pPr>
                      <a:r>
                        <a:rPr lang="uz-Cyrl-UZ" sz="1100" dirty="0">
                          <a:effectLst/>
                        </a:rPr>
                        <a:t>Узлуксиз иқтисодий барқарор ўсиш даражасининг таъминланиши ва оптимал иқтисодий тузилмани яратиш; самарали монетар ва фискал сиёсатнинг амалга оширилиши; ижтимоий-сиёсий барқарорлик ва иқтисодий суверенитетнинг таъминланиши; халқаро савдо фаолиятида чекловларнинг бартараф этилиши; янги юқори даражали илмий-техник салоҳиятнинг барқарорлигини таъминлаш; экспорт-импорт фаолиятини ривожлантиришга эришиш</a:t>
                      </a:r>
                      <a:endParaRPr lang="ru-RU" sz="900" dirty="0">
                        <a:effectLst/>
                        <a:latin typeface="Journal Uzbek"/>
                        <a:ea typeface="Times New Roman" panose="02020603050405020304" pitchFamily="18" charset="0"/>
                        <a:cs typeface="Times New Roman" panose="02020603050405020304" pitchFamily="18" charset="0"/>
                      </a:endParaRPr>
                    </a:p>
                  </a:txBody>
                  <a:tcPr marL="62861" marR="62861" marT="0" marB="0"/>
                </a:tc>
                <a:extLst>
                  <a:ext uri="{0D108BD9-81ED-4DB2-BD59-A6C34878D82A}">
                    <a16:rowId xmlns:a16="http://schemas.microsoft.com/office/drawing/2014/main" val="691090908"/>
                  </a:ext>
                </a:extLst>
              </a:tr>
              <a:tr h="1152858">
                <a:tc>
                  <a:txBody>
                    <a:bodyPr/>
                    <a:lstStyle/>
                    <a:p>
                      <a:pPr algn="ctr">
                        <a:spcAft>
                          <a:spcPts val="100"/>
                        </a:spcAft>
                      </a:pPr>
                      <a:r>
                        <a:rPr lang="ru-RU" sz="1100">
                          <a:effectLst/>
                        </a:rPr>
                        <a:t>Миллий иқтисодиётда моддий ва мол</a:t>
                      </a:r>
                      <a:r>
                        <a:rPr lang="uz-Cyrl-UZ" sz="1100">
                          <a:effectLst/>
                        </a:rPr>
                        <a:t>ия</a:t>
                      </a:r>
                      <a:r>
                        <a:rPr lang="ru-RU" sz="1100">
                          <a:effectLst/>
                        </a:rPr>
                        <a:t>вий ресурслар ҳаракатланиши ва уларни самарали тақсимотини таъминлаш</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nchor="ctr"/>
                </a:tc>
                <a:tc>
                  <a:txBody>
                    <a:bodyPr/>
                    <a:lstStyle/>
                    <a:p>
                      <a:pPr indent="201295" algn="just">
                        <a:spcAft>
                          <a:spcPts val="100"/>
                        </a:spcAft>
                        <a:tabLst>
                          <a:tab pos="2830195" algn="r"/>
                        </a:tabLst>
                      </a:pPr>
                      <a:r>
                        <a:rPr lang="ru-RU" sz="1100" dirty="0" err="1">
                          <a:effectLst/>
                        </a:rPr>
                        <a:t>Самарали</a:t>
                      </a:r>
                      <a:r>
                        <a:rPr lang="ru-RU" sz="1100" dirty="0">
                          <a:effectLst/>
                        </a:rPr>
                        <a:t> </a:t>
                      </a:r>
                      <a:r>
                        <a:rPr lang="ru-RU" sz="1100" dirty="0" err="1">
                          <a:effectLst/>
                        </a:rPr>
                        <a:t>давлат</a:t>
                      </a:r>
                      <a:r>
                        <a:rPr lang="ru-RU" sz="1100" dirty="0">
                          <a:effectLst/>
                        </a:rPr>
                        <a:t> </a:t>
                      </a:r>
                      <a:r>
                        <a:rPr lang="ru-RU" sz="1100" dirty="0" err="1">
                          <a:effectLst/>
                        </a:rPr>
                        <a:t>бошқарув</a:t>
                      </a:r>
                      <a:r>
                        <a:rPr lang="ru-RU" sz="1100" dirty="0">
                          <a:effectLst/>
                        </a:rPr>
                        <a:t> </a:t>
                      </a:r>
                      <a:r>
                        <a:rPr lang="ru-RU" sz="1100" dirty="0" err="1">
                          <a:effectLst/>
                        </a:rPr>
                        <a:t>тизимини</a:t>
                      </a:r>
                      <a:r>
                        <a:rPr lang="ru-RU" sz="1100" dirty="0">
                          <a:effectLst/>
                        </a:rPr>
                        <a:t> </a:t>
                      </a:r>
                      <a:r>
                        <a:rPr lang="ru-RU" sz="1100" dirty="0" err="1">
                          <a:effectLst/>
                        </a:rPr>
                        <a:t>жорий</a:t>
                      </a:r>
                      <a:r>
                        <a:rPr lang="ru-RU" sz="1100" dirty="0">
                          <a:effectLst/>
                        </a:rPr>
                        <a:t> </a:t>
                      </a:r>
                      <a:r>
                        <a:rPr lang="ru-RU" sz="1100" dirty="0" err="1">
                          <a:effectLst/>
                        </a:rPr>
                        <a:t>этишга</a:t>
                      </a:r>
                      <a:r>
                        <a:rPr lang="ru-RU" sz="1100" dirty="0">
                          <a:effectLst/>
                        </a:rPr>
                        <a:t> </a:t>
                      </a:r>
                      <a:r>
                        <a:rPr lang="ru-RU" sz="1100" dirty="0" err="1">
                          <a:effectLst/>
                        </a:rPr>
                        <a:t>эришиш</a:t>
                      </a:r>
                      <a:r>
                        <a:rPr lang="ru-RU" sz="1100" dirty="0">
                          <a:effectLst/>
                        </a:rPr>
                        <a:t>; </a:t>
                      </a:r>
                      <a:r>
                        <a:rPr lang="ru-RU" sz="1100" dirty="0" err="1">
                          <a:effectLst/>
                        </a:rPr>
                        <a:t>моддий</a:t>
                      </a:r>
                      <a:r>
                        <a:rPr lang="ru-RU" sz="1100" dirty="0">
                          <a:effectLst/>
                        </a:rPr>
                        <a:t> </a:t>
                      </a:r>
                      <a:r>
                        <a:rPr lang="ru-RU" sz="1100" dirty="0" err="1">
                          <a:effectLst/>
                        </a:rPr>
                        <a:t>ва</a:t>
                      </a:r>
                      <a:r>
                        <a:rPr lang="ru-RU" sz="1100" dirty="0">
                          <a:effectLst/>
                        </a:rPr>
                        <a:t> </a:t>
                      </a:r>
                      <a:r>
                        <a:rPr lang="ru-RU" sz="1100" dirty="0" err="1">
                          <a:effectLst/>
                        </a:rPr>
                        <a:t>маънавий</a:t>
                      </a:r>
                      <a:r>
                        <a:rPr lang="ru-RU" sz="1100" dirty="0">
                          <a:effectLst/>
                        </a:rPr>
                        <a:t> </a:t>
                      </a:r>
                      <a:r>
                        <a:rPr lang="ru-RU" sz="1100" dirty="0" err="1">
                          <a:effectLst/>
                        </a:rPr>
                        <a:t>ресурсларнинг</a:t>
                      </a:r>
                      <a:r>
                        <a:rPr lang="ru-RU" sz="1100" dirty="0">
                          <a:effectLst/>
                        </a:rPr>
                        <a:t> </a:t>
                      </a:r>
                      <a:r>
                        <a:rPr lang="ru-RU" sz="1100" dirty="0" err="1">
                          <a:effectLst/>
                        </a:rPr>
                        <a:t>самарали</a:t>
                      </a:r>
                      <a:r>
                        <a:rPr lang="ru-RU" sz="1100" dirty="0">
                          <a:effectLst/>
                        </a:rPr>
                        <a:t> </a:t>
                      </a:r>
                      <a:r>
                        <a:rPr lang="ru-RU" sz="1100" dirty="0" err="1">
                          <a:effectLst/>
                        </a:rPr>
                        <a:t>тақсимотини</a:t>
                      </a:r>
                      <a:r>
                        <a:rPr lang="ru-RU" sz="1100" dirty="0">
                          <a:effectLst/>
                        </a:rPr>
                        <a:t> </a:t>
                      </a:r>
                      <a:r>
                        <a:rPr lang="ru-RU" sz="1100" dirty="0" err="1">
                          <a:effectLst/>
                        </a:rPr>
                        <a:t>таъминлаш</a:t>
                      </a:r>
                      <a:r>
                        <a:rPr lang="ru-RU" sz="1100" dirty="0">
                          <a:effectLst/>
                        </a:rPr>
                        <a:t>; </a:t>
                      </a:r>
                      <a:r>
                        <a:rPr lang="ru-RU" sz="1100" dirty="0" err="1">
                          <a:effectLst/>
                        </a:rPr>
                        <a:t>озиқ-овқат</a:t>
                      </a:r>
                      <a:r>
                        <a:rPr lang="ru-RU" sz="1100" dirty="0">
                          <a:effectLst/>
                        </a:rPr>
                        <a:t> </a:t>
                      </a:r>
                      <a:r>
                        <a:rPr lang="ru-RU" sz="1100" dirty="0" err="1">
                          <a:effectLst/>
                        </a:rPr>
                        <a:t>хавфсизлигини</a:t>
                      </a:r>
                      <a:r>
                        <a:rPr lang="ru-RU" sz="1100" dirty="0">
                          <a:effectLst/>
                        </a:rPr>
                        <a:t> </a:t>
                      </a:r>
                      <a:r>
                        <a:rPr lang="ru-RU" sz="1100" dirty="0" err="1">
                          <a:effectLst/>
                        </a:rPr>
                        <a:t>таъминлаш</a:t>
                      </a:r>
                      <a:r>
                        <a:rPr lang="ru-RU" sz="1100" dirty="0">
                          <a:effectLst/>
                        </a:rPr>
                        <a:t>; </a:t>
                      </a:r>
                      <a:r>
                        <a:rPr lang="ru-RU" sz="1100" dirty="0" err="1">
                          <a:effectLst/>
                        </a:rPr>
                        <a:t>моддий</a:t>
                      </a:r>
                      <a:r>
                        <a:rPr lang="ru-RU" sz="1100" dirty="0">
                          <a:effectLst/>
                        </a:rPr>
                        <a:t> </a:t>
                      </a:r>
                      <a:r>
                        <a:rPr lang="ru-RU" sz="1100" dirty="0" err="1">
                          <a:effectLst/>
                        </a:rPr>
                        <a:t>ва</a:t>
                      </a:r>
                      <a:r>
                        <a:rPr lang="ru-RU" sz="1100" dirty="0">
                          <a:effectLst/>
                        </a:rPr>
                        <a:t> </a:t>
                      </a:r>
                      <a:r>
                        <a:rPr lang="ru-RU" sz="1100" dirty="0" err="1">
                          <a:effectLst/>
                        </a:rPr>
                        <a:t>маънавий</a:t>
                      </a:r>
                      <a:r>
                        <a:rPr lang="ru-RU" sz="1100" dirty="0">
                          <a:effectLst/>
                        </a:rPr>
                        <a:t> </a:t>
                      </a:r>
                      <a:r>
                        <a:rPr lang="ru-RU" sz="1100" dirty="0" err="1">
                          <a:effectLst/>
                        </a:rPr>
                        <a:t>ресурслар</a:t>
                      </a:r>
                      <a:r>
                        <a:rPr lang="ru-RU" sz="1100" dirty="0">
                          <a:effectLst/>
                        </a:rPr>
                        <a:t> </a:t>
                      </a:r>
                      <a:r>
                        <a:rPr lang="ru-RU" sz="1100" dirty="0" err="1">
                          <a:effectLst/>
                        </a:rPr>
                        <a:t>базасининг</a:t>
                      </a:r>
                      <a:r>
                        <a:rPr lang="ru-RU" sz="1100" dirty="0">
                          <a:effectLst/>
                        </a:rPr>
                        <a:t> </a:t>
                      </a:r>
                      <a:r>
                        <a:rPr lang="ru-RU" sz="1100" dirty="0" err="1">
                          <a:effectLst/>
                        </a:rPr>
                        <a:t>етарлилик</a:t>
                      </a:r>
                      <a:r>
                        <a:rPr lang="ru-RU" sz="1100" dirty="0">
                          <a:effectLst/>
                        </a:rPr>
                        <a:t> </a:t>
                      </a:r>
                      <a:r>
                        <a:rPr lang="ru-RU" sz="1100" dirty="0" err="1">
                          <a:effectLst/>
                        </a:rPr>
                        <a:t>даражаси</a:t>
                      </a:r>
                      <a:r>
                        <a:rPr lang="ru-RU" sz="1100" dirty="0">
                          <a:effectLst/>
                        </a:rPr>
                        <a:t> </a:t>
                      </a:r>
                      <a:r>
                        <a:rPr lang="ru-RU" sz="1100" dirty="0" err="1">
                          <a:effectLst/>
                        </a:rPr>
                        <a:t>ва</a:t>
                      </a:r>
                      <a:r>
                        <a:rPr lang="ru-RU" sz="1100" dirty="0">
                          <a:effectLst/>
                        </a:rPr>
                        <a:t> </a:t>
                      </a:r>
                      <a:r>
                        <a:rPr lang="ru-RU" sz="1100" dirty="0" err="1">
                          <a:effectLst/>
                        </a:rPr>
                        <a:t>манбалар</a:t>
                      </a:r>
                      <a:r>
                        <a:rPr lang="ru-RU" sz="1100" dirty="0">
                          <a:effectLst/>
                        </a:rPr>
                        <a:t> </a:t>
                      </a:r>
                      <a:r>
                        <a:rPr lang="ru-RU" sz="1100" dirty="0" err="1">
                          <a:effectLst/>
                        </a:rPr>
                        <a:t>деверсификациясини</a:t>
                      </a:r>
                      <a:r>
                        <a:rPr lang="ru-RU" sz="1100" dirty="0">
                          <a:effectLst/>
                        </a:rPr>
                        <a:t> </a:t>
                      </a:r>
                      <a:r>
                        <a:rPr lang="ru-RU" sz="1100" dirty="0" err="1">
                          <a:effectLst/>
                        </a:rPr>
                        <a:t>таъминлаш</a:t>
                      </a:r>
                      <a:endParaRPr lang="ru-RU" sz="900" dirty="0">
                        <a:effectLst/>
                        <a:latin typeface="Journal Uzbek"/>
                        <a:ea typeface="Times New Roman" panose="02020603050405020304" pitchFamily="18" charset="0"/>
                        <a:cs typeface="Times New Roman" panose="02020603050405020304" pitchFamily="18" charset="0"/>
                      </a:endParaRPr>
                    </a:p>
                  </a:txBody>
                  <a:tcPr marL="62861" marR="62861" marT="0" marB="0"/>
                </a:tc>
                <a:extLst>
                  <a:ext uri="{0D108BD9-81ED-4DB2-BD59-A6C34878D82A}">
                    <a16:rowId xmlns:a16="http://schemas.microsoft.com/office/drawing/2014/main" val="3979723099"/>
                  </a:ext>
                </a:extLst>
              </a:tr>
              <a:tr h="1152858">
                <a:tc>
                  <a:txBody>
                    <a:bodyPr/>
                    <a:lstStyle/>
                    <a:p>
                      <a:pPr algn="ctr">
                        <a:spcAft>
                          <a:spcPts val="100"/>
                        </a:spcAft>
                      </a:pPr>
                      <a:r>
                        <a:rPr lang="ru-RU" sz="1100">
                          <a:effectLst/>
                        </a:rPr>
                        <a:t>Моддий ва мол</a:t>
                      </a:r>
                      <a:r>
                        <a:rPr lang="uz-Cyrl-UZ" sz="1100">
                          <a:effectLst/>
                        </a:rPr>
                        <a:t>ия</a:t>
                      </a:r>
                      <a:r>
                        <a:rPr lang="ru-RU" sz="1100">
                          <a:effectLst/>
                        </a:rPr>
                        <a:t>вий ресурсларнинг самарали тақсимоти устидан давлат назорати ва мониторингини амалга ошириш</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nchor="ctr"/>
                </a:tc>
                <a:tc>
                  <a:txBody>
                    <a:bodyPr/>
                    <a:lstStyle/>
                    <a:p>
                      <a:pPr marL="457200" indent="201295" algn="just">
                        <a:lnSpc>
                          <a:spcPct val="107000"/>
                        </a:lnSpc>
                        <a:spcAft>
                          <a:spcPts val="100"/>
                        </a:spcAft>
                        <a:tabLst>
                          <a:tab pos="2830195" algn="r"/>
                        </a:tabLst>
                      </a:pPr>
                      <a:r>
                        <a:rPr lang="ru-RU" sz="1100" dirty="0" err="1">
                          <a:effectLst/>
                        </a:rPr>
                        <a:t>Ресурсларнинг</a:t>
                      </a:r>
                      <a:r>
                        <a:rPr lang="ru-RU" sz="1100" dirty="0">
                          <a:effectLst/>
                        </a:rPr>
                        <a:t>  </a:t>
                      </a:r>
                      <a:r>
                        <a:rPr lang="ru-RU" sz="1100" dirty="0" err="1">
                          <a:effectLst/>
                        </a:rPr>
                        <a:t>самарали</a:t>
                      </a:r>
                      <a:r>
                        <a:rPr lang="ru-RU" sz="1100" dirty="0">
                          <a:effectLst/>
                        </a:rPr>
                        <a:t> </a:t>
                      </a:r>
                      <a:r>
                        <a:rPr lang="ru-RU" sz="1100" dirty="0" err="1">
                          <a:effectLst/>
                        </a:rPr>
                        <a:t>тақсимоти</a:t>
                      </a:r>
                      <a:r>
                        <a:rPr lang="ru-RU" sz="1100" dirty="0">
                          <a:effectLst/>
                        </a:rPr>
                        <a:t> </a:t>
                      </a:r>
                      <a:r>
                        <a:rPr lang="ru-RU" sz="1100" dirty="0" err="1">
                          <a:effectLst/>
                        </a:rPr>
                        <a:t>устидан</a:t>
                      </a:r>
                      <a:r>
                        <a:rPr lang="ru-RU" sz="1100" dirty="0">
                          <a:effectLst/>
                        </a:rPr>
                        <a:t> </a:t>
                      </a:r>
                      <a:r>
                        <a:rPr lang="ru-RU" sz="1100" dirty="0" err="1">
                          <a:effectLst/>
                        </a:rPr>
                        <a:t>доимий</a:t>
                      </a:r>
                      <a:r>
                        <a:rPr lang="ru-RU" sz="1100" dirty="0">
                          <a:effectLst/>
                        </a:rPr>
                        <a:t> </a:t>
                      </a:r>
                      <a:r>
                        <a:rPr lang="ru-RU" sz="1100" dirty="0" err="1">
                          <a:effectLst/>
                        </a:rPr>
                        <a:t>давлат</a:t>
                      </a:r>
                      <a:r>
                        <a:rPr lang="ru-RU" sz="1100" dirty="0">
                          <a:effectLst/>
                        </a:rPr>
                        <a:t> </a:t>
                      </a:r>
                      <a:r>
                        <a:rPr lang="ru-RU" sz="1100" dirty="0" err="1">
                          <a:effectLst/>
                        </a:rPr>
                        <a:t>ва</a:t>
                      </a:r>
                      <a:r>
                        <a:rPr lang="ru-RU" sz="1100" dirty="0">
                          <a:effectLst/>
                        </a:rPr>
                        <a:t> </a:t>
                      </a:r>
                      <a:r>
                        <a:rPr lang="ru-RU" sz="1100" dirty="0" err="1">
                          <a:effectLst/>
                        </a:rPr>
                        <a:t>жамоат</a:t>
                      </a:r>
                      <a:r>
                        <a:rPr lang="ru-RU" sz="1100" dirty="0">
                          <a:effectLst/>
                        </a:rPr>
                        <a:t> </a:t>
                      </a:r>
                      <a:r>
                        <a:rPr lang="ru-RU" sz="1100" dirty="0" err="1">
                          <a:effectLst/>
                        </a:rPr>
                        <a:t>назоратини</a:t>
                      </a:r>
                      <a:r>
                        <a:rPr lang="ru-RU" sz="1100" dirty="0">
                          <a:effectLst/>
                        </a:rPr>
                        <a:t> </a:t>
                      </a:r>
                      <a:r>
                        <a:rPr lang="ru-RU" sz="1100" dirty="0" err="1">
                          <a:effectLst/>
                        </a:rPr>
                        <a:t>ўрнатиш</a:t>
                      </a:r>
                      <a:r>
                        <a:rPr lang="ru-RU" sz="1100" dirty="0">
                          <a:effectLst/>
                        </a:rPr>
                        <a:t>, </a:t>
                      </a:r>
                      <a:r>
                        <a:rPr lang="ru-RU" sz="1100" dirty="0" err="1">
                          <a:effectLst/>
                        </a:rPr>
                        <a:t>доимий</a:t>
                      </a:r>
                      <a:r>
                        <a:rPr lang="ru-RU" sz="1100" dirty="0">
                          <a:effectLst/>
                        </a:rPr>
                        <a:t> </a:t>
                      </a:r>
                      <a:r>
                        <a:rPr lang="ru-RU" sz="1100" dirty="0" err="1">
                          <a:effectLst/>
                        </a:rPr>
                        <a:t>узлуксиз</a:t>
                      </a:r>
                      <a:r>
                        <a:rPr lang="ru-RU" sz="1100" dirty="0">
                          <a:effectLst/>
                        </a:rPr>
                        <a:t> </a:t>
                      </a:r>
                      <a:r>
                        <a:rPr lang="ru-RU" sz="1100" dirty="0" err="1">
                          <a:effectLst/>
                        </a:rPr>
                        <a:t>мониторингини</a:t>
                      </a:r>
                      <a:r>
                        <a:rPr lang="ru-RU" sz="1100" dirty="0">
                          <a:effectLst/>
                        </a:rPr>
                        <a:t> </a:t>
                      </a:r>
                      <a:r>
                        <a:rPr lang="ru-RU" sz="1100" dirty="0" err="1">
                          <a:effectLst/>
                        </a:rPr>
                        <a:t>амалга</a:t>
                      </a:r>
                      <a:r>
                        <a:rPr lang="ru-RU" sz="1100" dirty="0">
                          <a:effectLst/>
                        </a:rPr>
                        <a:t> </a:t>
                      </a:r>
                      <a:r>
                        <a:rPr lang="ru-RU" sz="1100" dirty="0" err="1">
                          <a:effectLst/>
                        </a:rPr>
                        <a:t>ошириш</a:t>
                      </a:r>
                      <a:r>
                        <a:rPr lang="ru-RU" sz="1100" dirty="0">
                          <a:effectLst/>
                        </a:rPr>
                        <a:t>, </a:t>
                      </a:r>
                      <a:r>
                        <a:rPr lang="ru-RU" sz="1100" dirty="0" err="1">
                          <a:effectLst/>
                        </a:rPr>
                        <a:t>муаммо</a:t>
                      </a:r>
                      <a:r>
                        <a:rPr lang="ru-RU" sz="1100" dirty="0">
                          <a:effectLst/>
                        </a:rPr>
                        <a:t> </a:t>
                      </a:r>
                      <a:r>
                        <a:rPr lang="ru-RU" sz="1100" dirty="0" err="1">
                          <a:effectLst/>
                        </a:rPr>
                        <a:t>ва</a:t>
                      </a:r>
                      <a:r>
                        <a:rPr lang="ru-RU" sz="1100" dirty="0">
                          <a:effectLst/>
                        </a:rPr>
                        <a:t> </a:t>
                      </a:r>
                      <a:r>
                        <a:rPr lang="ru-RU" sz="1100" dirty="0" err="1">
                          <a:effectLst/>
                        </a:rPr>
                        <a:t>камчиликларни</a:t>
                      </a:r>
                      <a:r>
                        <a:rPr lang="ru-RU" sz="1100" dirty="0">
                          <a:effectLst/>
                        </a:rPr>
                        <a:t> </a:t>
                      </a:r>
                      <a:r>
                        <a:rPr lang="ru-RU" sz="1100" dirty="0" err="1">
                          <a:effectLst/>
                        </a:rPr>
                        <a:t>ўз</a:t>
                      </a:r>
                      <a:r>
                        <a:rPr lang="ru-RU" sz="1100" dirty="0">
                          <a:effectLst/>
                        </a:rPr>
                        <a:t> </a:t>
                      </a:r>
                      <a:r>
                        <a:rPr lang="ru-RU" sz="1100" dirty="0" err="1">
                          <a:effectLst/>
                        </a:rPr>
                        <a:t>вақтида</a:t>
                      </a:r>
                      <a:r>
                        <a:rPr lang="ru-RU" sz="1100" dirty="0">
                          <a:effectLst/>
                        </a:rPr>
                        <a:t> </a:t>
                      </a:r>
                      <a:r>
                        <a:rPr lang="ru-RU" sz="1100" dirty="0" err="1">
                          <a:effectLst/>
                        </a:rPr>
                        <a:t>аниқлаш</a:t>
                      </a:r>
                      <a:r>
                        <a:rPr lang="ru-RU" sz="1100" dirty="0">
                          <a:effectLst/>
                        </a:rPr>
                        <a:t> </a:t>
                      </a:r>
                      <a:r>
                        <a:rPr lang="ru-RU" sz="1100" dirty="0" err="1">
                          <a:effectLst/>
                        </a:rPr>
                        <a:t>жараёнини</a:t>
                      </a:r>
                      <a:r>
                        <a:rPr lang="ru-RU" sz="1100" dirty="0">
                          <a:effectLst/>
                        </a:rPr>
                        <a:t> </a:t>
                      </a:r>
                      <a:r>
                        <a:rPr lang="ru-RU" sz="1100" dirty="0" err="1">
                          <a:effectLst/>
                        </a:rPr>
                        <a:t>йўлга</a:t>
                      </a:r>
                      <a:r>
                        <a:rPr lang="ru-RU" sz="1100" dirty="0">
                          <a:effectLst/>
                        </a:rPr>
                        <a:t> </a:t>
                      </a:r>
                      <a:r>
                        <a:rPr lang="ru-RU" sz="1100" dirty="0" err="1">
                          <a:effectLst/>
                        </a:rPr>
                        <a:t>қўйишга</a:t>
                      </a:r>
                      <a:r>
                        <a:rPr lang="ru-RU" sz="1100" dirty="0">
                          <a:effectLst/>
                        </a:rPr>
                        <a:t> </a:t>
                      </a:r>
                      <a:r>
                        <a:rPr lang="ru-RU" sz="1100" dirty="0" err="1">
                          <a:effectLst/>
                        </a:rPr>
                        <a:t>эришиш</a:t>
                      </a:r>
                      <a:endParaRPr lang="ru-RU"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2861" marR="62861" marT="0" marB="0"/>
                </a:tc>
                <a:extLst>
                  <a:ext uri="{0D108BD9-81ED-4DB2-BD59-A6C34878D82A}">
                    <a16:rowId xmlns:a16="http://schemas.microsoft.com/office/drawing/2014/main" val="3288925885"/>
                  </a:ext>
                </a:extLst>
              </a:tr>
              <a:tr h="1152858">
                <a:tc>
                  <a:txBody>
                    <a:bodyPr/>
                    <a:lstStyle/>
                    <a:p>
                      <a:pPr algn="ctr">
                        <a:spcAft>
                          <a:spcPts val="100"/>
                        </a:spcAft>
                      </a:pPr>
                      <a:r>
                        <a:rPr lang="ru-RU" sz="1100">
                          <a:effectLst/>
                        </a:rPr>
                        <a:t>Аҳоли фаровонлигини ошириш</a:t>
                      </a:r>
                      <a:endParaRPr lang="ru-RU" sz="900">
                        <a:effectLst/>
                        <a:latin typeface="Journal Uzbek"/>
                        <a:ea typeface="Times New Roman" panose="02020603050405020304" pitchFamily="18" charset="0"/>
                        <a:cs typeface="Times New Roman" panose="02020603050405020304" pitchFamily="18" charset="0"/>
                      </a:endParaRPr>
                    </a:p>
                  </a:txBody>
                  <a:tcPr marL="62861" marR="62861" marT="0" marB="0" anchor="ctr"/>
                </a:tc>
                <a:tc>
                  <a:txBody>
                    <a:bodyPr/>
                    <a:lstStyle/>
                    <a:p>
                      <a:pPr indent="201295" algn="just">
                        <a:spcAft>
                          <a:spcPts val="100"/>
                        </a:spcAft>
                        <a:tabLst>
                          <a:tab pos="2830195" algn="r"/>
                        </a:tabLst>
                      </a:pPr>
                      <a:r>
                        <a:rPr lang="ru-RU" sz="1100" dirty="0">
                          <a:effectLst/>
                        </a:rPr>
                        <a:t> </a:t>
                      </a:r>
                      <a:r>
                        <a:rPr lang="ru-RU" sz="1100" dirty="0" err="1">
                          <a:effectLst/>
                        </a:rPr>
                        <a:t>Миллий</a:t>
                      </a:r>
                      <a:r>
                        <a:rPr lang="ru-RU" sz="1100" dirty="0">
                          <a:effectLst/>
                        </a:rPr>
                        <a:t> </a:t>
                      </a:r>
                      <a:r>
                        <a:rPr lang="ru-RU" sz="1100" dirty="0" err="1">
                          <a:effectLst/>
                        </a:rPr>
                        <a:t>иқтисодиётда</a:t>
                      </a:r>
                      <a:r>
                        <a:rPr lang="ru-RU" sz="1100" dirty="0">
                          <a:effectLst/>
                        </a:rPr>
                        <a:t> </a:t>
                      </a:r>
                      <a:r>
                        <a:rPr lang="ru-RU" sz="1100" dirty="0" err="1">
                          <a:effectLst/>
                        </a:rPr>
                        <a:t>бандлик</a:t>
                      </a:r>
                      <a:r>
                        <a:rPr lang="ru-RU" sz="1100" dirty="0">
                          <a:effectLst/>
                        </a:rPr>
                        <a:t> </a:t>
                      </a:r>
                      <a:r>
                        <a:rPr lang="ru-RU" sz="1100" dirty="0" err="1">
                          <a:effectLst/>
                        </a:rPr>
                        <a:t>муаммосини</a:t>
                      </a:r>
                      <a:r>
                        <a:rPr lang="ru-RU" sz="1100" dirty="0">
                          <a:effectLst/>
                        </a:rPr>
                        <a:t> </a:t>
                      </a:r>
                      <a:r>
                        <a:rPr lang="ru-RU" sz="1100" dirty="0" err="1">
                          <a:effectLst/>
                        </a:rPr>
                        <a:t>бартараф</a:t>
                      </a:r>
                      <a:r>
                        <a:rPr lang="ru-RU" sz="1100" dirty="0">
                          <a:effectLst/>
                        </a:rPr>
                        <a:t> </a:t>
                      </a:r>
                      <a:r>
                        <a:rPr lang="ru-RU" sz="1100" dirty="0" err="1">
                          <a:effectLst/>
                        </a:rPr>
                        <a:t>этиш</a:t>
                      </a:r>
                      <a:r>
                        <a:rPr lang="ru-RU" sz="1100" dirty="0">
                          <a:effectLst/>
                        </a:rPr>
                        <a:t>, </a:t>
                      </a:r>
                      <a:r>
                        <a:rPr lang="ru-RU" sz="1100" dirty="0" err="1">
                          <a:effectLst/>
                        </a:rPr>
                        <a:t>аҳолининг</a:t>
                      </a:r>
                      <a:r>
                        <a:rPr lang="ru-RU" sz="1100" dirty="0">
                          <a:effectLst/>
                        </a:rPr>
                        <a:t> </a:t>
                      </a:r>
                      <a:r>
                        <a:rPr lang="ru-RU" sz="1100" dirty="0" err="1">
                          <a:effectLst/>
                        </a:rPr>
                        <a:t>ижтимоий</a:t>
                      </a:r>
                      <a:r>
                        <a:rPr lang="ru-RU" sz="1100" dirty="0">
                          <a:effectLst/>
                        </a:rPr>
                        <a:t> </a:t>
                      </a:r>
                      <a:r>
                        <a:rPr lang="ru-RU" sz="1100" dirty="0" err="1">
                          <a:effectLst/>
                        </a:rPr>
                        <a:t>хизматларга</a:t>
                      </a:r>
                      <a:r>
                        <a:rPr lang="ru-RU" sz="1100" dirty="0">
                          <a:effectLst/>
                        </a:rPr>
                        <a:t> </a:t>
                      </a:r>
                      <a:r>
                        <a:rPr lang="ru-RU" sz="1100" dirty="0" err="1">
                          <a:effectLst/>
                        </a:rPr>
                        <a:t>бўлган</a:t>
                      </a:r>
                      <a:r>
                        <a:rPr lang="ru-RU" sz="1100" dirty="0">
                          <a:effectLst/>
                        </a:rPr>
                        <a:t> </a:t>
                      </a:r>
                      <a:r>
                        <a:rPr lang="ru-RU" sz="1100" dirty="0" err="1">
                          <a:effectLst/>
                        </a:rPr>
                        <a:t>талабини</a:t>
                      </a:r>
                      <a:r>
                        <a:rPr lang="ru-RU" sz="1100" dirty="0">
                          <a:effectLst/>
                        </a:rPr>
                        <a:t> </a:t>
                      </a:r>
                      <a:r>
                        <a:rPr lang="ru-RU" sz="1100" dirty="0" err="1">
                          <a:effectLst/>
                        </a:rPr>
                        <a:t>қондириш</a:t>
                      </a:r>
                      <a:r>
                        <a:rPr lang="ru-RU" sz="1100" dirty="0">
                          <a:effectLst/>
                        </a:rPr>
                        <a:t>, </a:t>
                      </a:r>
                      <a:r>
                        <a:rPr lang="ru-RU" sz="1100" dirty="0" err="1">
                          <a:effectLst/>
                        </a:rPr>
                        <a:t>инсон</a:t>
                      </a:r>
                      <a:r>
                        <a:rPr lang="ru-RU" sz="1100" dirty="0">
                          <a:effectLst/>
                        </a:rPr>
                        <a:t> </a:t>
                      </a:r>
                      <a:r>
                        <a:rPr lang="ru-RU" sz="1100" dirty="0" err="1">
                          <a:effectLst/>
                        </a:rPr>
                        <a:t>капиталини</a:t>
                      </a:r>
                      <a:r>
                        <a:rPr lang="ru-RU" sz="1100" dirty="0">
                          <a:effectLst/>
                        </a:rPr>
                        <a:t> </a:t>
                      </a:r>
                      <a:r>
                        <a:rPr lang="ru-RU" sz="1100" dirty="0" err="1">
                          <a:effectLst/>
                        </a:rPr>
                        <a:t>рағбатлантириш</a:t>
                      </a:r>
                      <a:r>
                        <a:rPr lang="ru-RU" sz="1100" dirty="0">
                          <a:effectLst/>
                        </a:rPr>
                        <a:t>, </a:t>
                      </a:r>
                      <a:r>
                        <a:rPr lang="ru-RU" sz="1100" dirty="0" err="1">
                          <a:effectLst/>
                        </a:rPr>
                        <a:t>инсон</a:t>
                      </a:r>
                      <a:r>
                        <a:rPr lang="ru-RU" sz="1100" dirty="0">
                          <a:effectLst/>
                        </a:rPr>
                        <a:t> </a:t>
                      </a:r>
                      <a:r>
                        <a:rPr lang="ru-RU" sz="1100" dirty="0" err="1">
                          <a:effectLst/>
                        </a:rPr>
                        <a:t>капиталига</a:t>
                      </a:r>
                      <a:r>
                        <a:rPr lang="ru-RU" sz="1100" dirty="0">
                          <a:effectLst/>
                        </a:rPr>
                        <a:t> </a:t>
                      </a:r>
                      <a:r>
                        <a:rPr lang="ru-RU" sz="1100" dirty="0" err="1">
                          <a:effectLst/>
                        </a:rPr>
                        <a:t>молиявий</a:t>
                      </a:r>
                      <a:r>
                        <a:rPr lang="ru-RU" sz="1100" dirty="0">
                          <a:effectLst/>
                        </a:rPr>
                        <a:t> </a:t>
                      </a:r>
                      <a:r>
                        <a:rPr lang="ru-RU" sz="1100" dirty="0" err="1">
                          <a:effectLst/>
                        </a:rPr>
                        <a:t>русурсларни</a:t>
                      </a:r>
                      <a:r>
                        <a:rPr lang="ru-RU" sz="1100" dirty="0">
                          <a:effectLst/>
                        </a:rPr>
                        <a:t> </a:t>
                      </a:r>
                      <a:r>
                        <a:rPr lang="ru-RU" sz="1100" dirty="0" err="1">
                          <a:effectLst/>
                        </a:rPr>
                        <a:t>жалб</a:t>
                      </a:r>
                      <a:r>
                        <a:rPr lang="ru-RU" sz="1100" dirty="0">
                          <a:effectLst/>
                        </a:rPr>
                        <a:t> </a:t>
                      </a:r>
                      <a:r>
                        <a:rPr lang="ru-RU" sz="1100" dirty="0" err="1">
                          <a:effectLst/>
                        </a:rPr>
                        <a:t>этишнинг</a:t>
                      </a:r>
                      <a:r>
                        <a:rPr lang="ru-RU" sz="1100" dirty="0">
                          <a:effectLst/>
                        </a:rPr>
                        <a:t> </a:t>
                      </a:r>
                      <a:r>
                        <a:rPr lang="ru-RU" sz="1100" dirty="0" err="1">
                          <a:effectLst/>
                        </a:rPr>
                        <a:t>самарали</a:t>
                      </a:r>
                      <a:r>
                        <a:rPr lang="ru-RU" sz="1100" dirty="0">
                          <a:effectLst/>
                        </a:rPr>
                        <a:t> </a:t>
                      </a:r>
                      <a:r>
                        <a:rPr lang="ru-RU" sz="1100" dirty="0" err="1">
                          <a:effectLst/>
                        </a:rPr>
                        <a:t>механизмини</a:t>
                      </a:r>
                      <a:r>
                        <a:rPr lang="ru-RU" sz="1100" dirty="0">
                          <a:effectLst/>
                        </a:rPr>
                        <a:t> </a:t>
                      </a:r>
                      <a:r>
                        <a:rPr lang="ru-RU" sz="1100" dirty="0" err="1">
                          <a:effectLst/>
                        </a:rPr>
                        <a:t>жорий</a:t>
                      </a:r>
                      <a:r>
                        <a:rPr lang="ru-RU" sz="1100" dirty="0">
                          <a:effectLst/>
                        </a:rPr>
                        <a:t> </a:t>
                      </a:r>
                      <a:r>
                        <a:rPr lang="ru-RU" sz="1100" dirty="0" err="1">
                          <a:effectLst/>
                        </a:rPr>
                        <a:t>этиш</a:t>
                      </a:r>
                      <a:r>
                        <a:rPr lang="ru-RU" sz="1100" dirty="0">
                          <a:effectLst/>
                        </a:rPr>
                        <a:t> </a:t>
                      </a:r>
                      <a:r>
                        <a:rPr lang="ru-RU" sz="1100" dirty="0" err="1">
                          <a:effectLst/>
                        </a:rPr>
                        <a:t>муаммоларини</a:t>
                      </a:r>
                      <a:r>
                        <a:rPr lang="ru-RU" sz="1100" dirty="0">
                          <a:effectLst/>
                        </a:rPr>
                        <a:t> </a:t>
                      </a:r>
                      <a:r>
                        <a:rPr lang="ru-RU" sz="1100" dirty="0" err="1">
                          <a:effectLst/>
                        </a:rPr>
                        <a:t>бартараф</a:t>
                      </a:r>
                      <a:r>
                        <a:rPr lang="ru-RU" sz="1100" dirty="0">
                          <a:effectLst/>
                        </a:rPr>
                        <a:t> </a:t>
                      </a:r>
                      <a:r>
                        <a:rPr lang="ru-RU" sz="1100" dirty="0" err="1">
                          <a:effectLst/>
                        </a:rPr>
                        <a:t>этишга</a:t>
                      </a:r>
                      <a:r>
                        <a:rPr lang="ru-RU" sz="1100" dirty="0">
                          <a:effectLst/>
                        </a:rPr>
                        <a:t> </a:t>
                      </a:r>
                      <a:r>
                        <a:rPr lang="ru-RU" sz="1100" dirty="0" err="1">
                          <a:effectLst/>
                        </a:rPr>
                        <a:t>эришиш</a:t>
                      </a:r>
                      <a:r>
                        <a:rPr lang="ru-RU" sz="1100" dirty="0">
                          <a:effectLst/>
                        </a:rPr>
                        <a:t>. </a:t>
                      </a:r>
                      <a:endParaRPr lang="ru-RU" sz="900" dirty="0">
                        <a:effectLst/>
                        <a:latin typeface="Journal Uzbek"/>
                        <a:ea typeface="Times New Roman" panose="02020603050405020304" pitchFamily="18" charset="0"/>
                        <a:cs typeface="Times New Roman" panose="02020603050405020304" pitchFamily="18" charset="0"/>
                      </a:endParaRPr>
                    </a:p>
                  </a:txBody>
                  <a:tcPr marL="62861" marR="62861" marT="0" marB="0"/>
                </a:tc>
                <a:extLst>
                  <a:ext uri="{0D108BD9-81ED-4DB2-BD59-A6C34878D82A}">
                    <a16:rowId xmlns:a16="http://schemas.microsoft.com/office/drawing/2014/main" val="907398472"/>
                  </a:ext>
                </a:extLst>
              </a:tr>
            </a:tbl>
          </a:graphicData>
        </a:graphic>
      </p:graphicFrame>
      <p:sp>
        <p:nvSpPr>
          <p:cNvPr id="7" name="Rectangle 1">
            <a:extLst>
              <a:ext uri="{FF2B5EF4-FFF2-40B4-BE49-F238E27FC236}">
                <a16:creationId xmlns:a16="http://schemas.microsoft.com/office/drawing/2014/main" id="{FD453F0E-7253-4710-848C-7CBB592E9DAA}"/>
              </a:ext>
            </a:extLst>
          </p:cNvPr>
          <p:cNvSpPr>
            <a:spLocks noChangeArrowheads="1"/>
          </p:cNvSpPr>
          <p:nvPr/>
        </p:nvSpPr>
        <p:spPr bwMode="auto">
          <a:xfrm>
            <a:off x="1852613" y="1505635"/>
            <a:ext cx="38856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01613" eaLnBrk="0" hangingPunct="0">
              <a:tabLst>
                <a:tab pos="2830513" algn="r"/>
              </a:tabLst>
              <a:defRPr>
                <a:solidFill>
                  <a:schemeClr val="tx1"/>
                </a:solidFill>
                <a:latin typeface="Arial" panose="020B0604020202020204" pitchFamily="34" charset="0"/>
              </a:defRPr>
            </a:lvl1pPr>
            <a:lvl2pPr eaLnBrk="0" hangingPunct="0">
              <a:tabLst>
                <a:tab pos="2830513" algn="r"/>
              </a:tabLst>
              <a:defRPr>
                <a:solidFill>
                  <a:schemeClr val="tx1"/>
                </a:solidFill>
                <a:latin typeface="Arial" panose="020B0604020202020204" pitchFamily="34" charset="0"/>
              </a:defRPr>
            </a:lvl2pPr>
            <a:lvl3pPr eaLnBrk="0" hangingPunct="0">
              <a:tabLst>
                <a:tab pos="2830513" algn="r"/>
              </a:tabLst>
              <a:defRPr>
                <a:solidFill>
                  <a:schemeClr val="tx1"/>
                </a:solidFill>
                <a:latin typeface="Arial" panose="020B0604020202020204" pitchFamily="34" charset="0"/>
              </a:defRPr>
            </a:lvl3pPr>
            <a:lvl4pPr eaLnBrk="0" hangingPunct="0">
              <a:tabLst>
                <a:tab pos="2830513" algn="r"/>
              </a:tabLst>
              <a:defRPr>
                <a:solidFill>
                  <a:schemeClr val="tx1"/>
                </a:solidFill>
                <a:latin typeface="Arial" panose="020B0604020202020204" pitchFamily="34" charset="0"/>
              </a:defRPr>
            </a:lvl4pPr>
            <a:lvl5pPr eaLnBrk="0" hangingPunct="0">
              <a:tabLst>
                <a:tab pos="2830513" algn="r"/>
              </a:tabLst>
              <a:defRPr>
                <a:solidFill>
                  <a:schemeClr val="tx1"/>
                </a:solidFill>
                <a:latin typeface="Arial" panose="020B0604020202020204" pitchFamily="34" charset="0"/>
              </a:defRPr>
            </a:lvl5pPr>
            <a:lvl6pPr eaLnBrk="0" fontAlgn="base" hangingPunct="0">
              <a:spcBef>
                <a:spcPct val="0"/>
              </a:spcBef>
              <a:spcAft>
                <a:spcPct val="0"/>
              </a:spcAft>
              <a:tabLst>
                <a:tab pos="2830513" algn="r"/>
              </a:tabLst>
              <a:defRPr>
                <a:solidFill>
                  <a:schemeClr val="tx1"/>
                </a:solidFill>
                <a:latin typeface="Arial" panose="020B0604020202020204" pitchFamily="34" charset="0"/>
              </a:defRPr>
            </a:lvl6pPr>
            <a:lvl7pPr eaLnBrk="0" fontAlgn="base" hangingPunct="0">
              <a:spcBef>
                <a:spcPct val="0"/>
              </a:spcBef>
              <a:spcAft>
                <a:spcPct val="0"/>
              </a:spcAft>
              <a:tabLst>
                <a:tab pos="2830513" algn="r"/>
              </a:tabLst>
              <a:defRPr>
                <a:solidFill>
                  <a:schemeClr val="tx1"/>
                </a:solidFill>
                <a:latin typeface="Arial" panose="020B0604020202020204" pitchFamily="34" charset="0"/>
              </a:defRPr>
            </a:lvl7pPr>
            <a:lvl8pPr eaLnBrk="0" fontAlgn="base" hangingPunct="0">
              <a:spcBef>
                <a:spcPct val="0"/>
              </a:spcBef>
              <a:spcAft>
                <a:spcPct val="0"/>
              </a:spcAft>
              <a:tabLst>
                <a:tab pos="2830513" algn="r"/>
              </a:tabLst>
              <a:defRPr>
                <a:solidFill>
                  <a:schemeClr val="tx1"/>
                </a:solidFill>
                <a:latin typeface="Arial" panose="020B0604020202020204" pitchFamily="34" charset="0"/>
              </a:defRPr>
            </a:lvl8pPr>
            <a:lvl9pPr eaLnBrk="0" fontAlgn="base" hangingPunct="0">
              <a:spcBef>
                <a:spcPct val="0"/>
              </a:spcBef>
              <a:spcAft>
                <a:spcPct val="0"/>
              </a:spcAft>
              <a:tabLst>
                <a:tab pos="2830513" algn="r"/>
              </a:tabLst>
              <a:defRPr>
                <a:solidFill>
                  <a:schemeClr val="tx1"/>
                </a:solidFill>
                <a:latin typeface="Arial" panose="020B0604020202020204" pitchFamily="34" charset="0"/>
              </a:defRPr>
            </a:lvl9pPr>
          </a:lstStyle>
          <a:p>
            <a:pPr marL="0" marR="0" lvl="0" indent="201613" algn="l" defTabSz="914400" rtl="0" eaLnBrk="0" fontAlgn="base" latinLnBrk="0" hangingPunct="0">
              <a:lnSpc>
                <a:spcPct val="100000"/>
              </a:lnSpc>
              <a:spcBef>
                <a:spcPct val="0"/>
              </a:spcBef>
              <a:spcAft>
                <a:spcPct val="0"/>
              </a:spcAft>
              <a:buClrTx/>
              <a:buSzTx/>
              <a:buFontTx/>
              <a:buNone/>
              <a:tabLst>
                <a:tab pos="2830513" algn="r"/>
              </a:tabLst>
            </a:pPr>
            <a:r>
              <a:rPr kumimoji="0" lang="ru-RU" altLang="ru-RU" sz="1800" b="0" i="0" u="none" strike="noStrike" cap="none" normalizeH="0" baseline="0" dirty="0">
                <a:ln>
                  <a:noFill/>
                </a:ln>
                <a:solidFill>
                  <a:schemeClr val="tx1"/>
                </a:solidFill>
                <a:effectLst/>
                <a:latin typeface="Arial" panose="020B0604020202020204" pitchFamily="34" charset="0"/>
              </a:rPr>
              <a:t/>
            </a:r>
            <a:br>
              <a:rPr kumimoji="0" lang="ru-RU" altLang="ru-RU" sz="1800" b="0" i="0" u="none" strike="noStrike" cap="none" normalizeH="0" baseline="0" dirty="0">
                <a:ln>
                  <a:noFill/>
                </a:ln>
                <a:solidFill>
                  <a:schemeClr val="tx1"/>
                </a:solidFill>
                <a:effectLst/>
                <a:latin typeface="Arial" panose="020B0604020202020204" pitchFamily="34" charset="0"/>
              </a:rPr>
            </a:b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20"/>
          <p:cNvSpPr txBox="1">
            <a:spLocks noChangeArrowheads="1"/>
          </p:cNvSpPr>
          <p:nvPr/>
        </p:nvSpPr>
        <p:spPr bwMode="auto">
          <a:xfrm>
            <a:off x="372721" y="4940301"/>
            <a:ext cx="6791568" cy="1785104"/>
          </a:xfrm>
          <a:prstGeom prst="rect">
            <a:avLst/>
          </a:prstGeom>
          <a:noFill/>
          <a:ln w="9525" algn="ctr">
            <a:noFill/>
            <a:miter lim="800000"/>
            <a:headEnd/>
            <a:tailEnd/>
          </a:ln>
        </p:spPr>
        <p:txBody>
          <a:bodyPr wrap="square">
            <a:spAutoFit/>
          </a:bodyPr>
          <a:lstStyle/>
          <a:p>
            <a:pPr algn="just">
              <a:spcBef>
                <a:spcPct val="30000"/>
              </a:spcBef>
              <a:buSzPct val="110000"/>
            </a:pPr>
            <a:r>
              <a:rPr lang="uz-Cyrl-UZ" altLang="ko-KR" sz="2200" i="1" dirty="0">
                <a:latin typeface="Times New Roman" pitchFamily="18" charset="0"/>
                <a:ea typeface="맑은 고딕" pitchFamily="50" charset="-127"/>
                <a:cs typeface="Times New Roman" pitchFamily="18" charset="0"/>
              </a:rPr>
              <a:t>Давлат хокимияти ва ташкилотларда АКТдан фойдаланишдан мақсад ташкилотларни биргаликда ишлаш тезлиги ва самарадорлигини ошириш ҳамда фуқароларга хизмат кўрсатишни ташкил этишдан иборат.</a:t>
            </a:r>
            <a:endParaRPr lang="en-US" altLang="ko-KR" sz="2200" i="1" dirty="0">
              <a:latin typeface="Times New Roman" pitchFamily="18" charset="0"/>
              <a:ea typeface="맑은 고딕" pitchFamily="50" charset="-127"/>
              <a:cs typeface="Times New Roman" pitchFamily="18" charset="0"/>
            </a:endParaRPr>
          </a:p>
        </p:txBody>
      </p:sp>
      <p:grpSp>
        <p:nvGrpSpPr>
          <p:cNvPr id="2" name="Группа 1"/>
          <p:cNvGrpSpPr/>
          <p:nvPr/>
        </p:nvGrpSpPr>
        <p:grpSpPr>
          <a:xfrm>
            <a:off x="732693" y="765176"/>
            <a:ext cx="7549663" cy="4175125"/>
            <a:chOff x="732693" y="765176"/>
            <a:chExt cx="7549663" cy="4175125"/>
          </a:xfrm>
        </p:grpSpPr>
        <p:grpSp>
          <p:nvGrpSpPr>
            <p:cNvPr id="6148" name="그룹 29"/>
            <p:cNvGrpSpPr>
              <a:grpSpLocks/>
            </p:cNvGrpSpPr>
            <p:nvPr/>
          </p:nvGrpSpPr>
          <p:grpSpPr bwMode="auto">
            <a:xfrm>
              <a:off x="2801816" y="765176"/>
              <a:ext cx="3603383" cy="1077913"/>
              <a:chOff x="3035300" y="909578"/>
              <a:chExt cx="3903663" cy="1077972"/>
            </a:xfrm>
          </p:grpSpPr>
          <p:pic>
            <p:nvPicPr>
              <p:cNvPr id="6162" name="그림 25" descr="3-박스1.png"/>
              <p:cNvPicPr>
                <a:picLocks noChangeAspect="1"/>
              </p:cNvPicPr>
              <p:nvPr/>
            </p:nvPicPr>
            <p:blipFill>
              <a:blip r:embed="rId2"/>
              <a:srcRect/>
              <a:stretch>
                <a:fillRect/>
              </a:stretch>
            </p:blipFill>
            <p:spPr bwMode="auto">
              <a:xfrm>
                <a:off x="3035300" y="909578"/>
                <a:ext cx="3903663" cy="1077972"/>
              </a:xfrm>
              <a:prstGeom prst="rect">
                <a:avLst/>
              </a:prstGeom>
              <a:noFill/>
              <a:ln w="9525">
                <a:noFill/>
                <a:miter lim="800000"/>
                <a:headEnd/>
                <a:tailEnd/>
              </a:ln>
            </p:spPr>
          </p:pic>
          <p:sp>
            <p:nvSpPr>
              <p:cNvPr id="6163" name="직사각형 20"/>
              <p:cNvSpPr>
                <a:spLocks noChangeArrowheads="1"/>
              </p:cNvSpPr>
              <p:nvPr/>
            </p:nvSpPr>
            <p:spPr bwMode="auto">
              <a:xfrm>
                <a:off x="3959270" y="1287408"/>
                <a:ext cx="2346961" cy="323183"/>
              </a:xfrm>
              <a:prstGeom prst="rect">
                <a:avLst/>
              </a:prstGeom>
              <a:noFill/>
              <a:ln w="9525">
                <a:noFill/>
                <a:miter lim="800000"/>
                <a:headEnd/>
                <a:tailEnd/>
              </a:ln>
            </p:spPr>
            <p:txBody>
              <a:bodyPr wrap="none">
                <a:spAutoFit/>
              </a:bodyPr>
              <a:lstStyle/>
              <a:p>
                <a:r>
                  <a:rPr lang="uz-Cyrl-UZ" altLang="ko-KR" sz="1500" dirty="0">
                    <a:solidFill>
                      <a:srgbClr val="0D0D0D"/>
                    </a:solidFill>
                    <a:latin typeface="+mj-lt"/>
                    <a:ea typeface="HY견고딕" pitchFamily="18" charset="-127"/>
                    <a:cs typeface="Times New Roman" pitchFamily="18" charset="0"/>
                  </a:rPr>
                  <a:t>Миллий рақобатдошлик</a:t>
                </a:r>
                <a:endParaRPr lang="en-US" altLang="ko-KR" sz="1500" dirty="0">
                  <a:solidFill>
                    <a:srgbClr val="0D0D0D"/>
                  </a:solidFill>
                  <a:latin typeface="+mj-lt"/>
                  <a:ea typeface="HY견고딕" pitchFamily="18" charset="-127"/>
                  <a:cs typeface="Times New Roman" pitchFamily="18" charset="0"/>
                </a:endParaRPr>
              </a:p>
            </p:txBody>
          </p:sp>
        </p:grpSp>
        <p:grpSp>
          <p:nvGrpSpPr>
            <p:cNvPr id="6149" name="그룹 28"/>
            <p:cNvGrpSpPr>
              <a:grpSpLocks/>
            </p:cNvGrpSpPr>
            <p:nvPr/>
          </p:nvGrpSpPr>
          <p:grpSpPr bwMode="auto">
            <a:xfrm>
              <a:off x="2220059" y="1770063"/>
              <a:ext cx="4799567" cy="1035050"/>
              <a:chOff x="2404586" y="1987550"/>
              <a:chExt cx="5199380" cy="1034885"/>
            </a:xfrm>
          </p:grpSpPr>
          <p:pic>
            <p:nvPicPr>
              <p:cNvPr id="6160" name="그림 23" descr="3-박스2.png"/>
              <p:cNvPicPr>
                <a:picLocks noChangeAspect="1"/>
              </p:cNvPicPr>
              <p:nvPr/>
            </p:nvPicPr>
            <p:blipFill>
              <a:blip r:embed="rId3"/>
              <a:srcRect/>
              <a:stretch>
                <a:fillRect/>
              </a:stretch>
            </p:blipFill>
            <p:spPr bwMode="auto">
              <a:xfrm>
                <a:off x="2404586" y="1987550"/>
                <a:ext cx="5199380" cy="1034885"/>
              </a:xfrm>
              <a:prstGeom prst="rect">
                <a:avLst/>
              </a:prstGeom>
              <a:noFill/>
              <a:ln w="9525">
                <a:noFill/>
                <a:miter lim="800000"/>
                <a:headEnd/>
                <a:tailEnd/>
              </a:ln>
            </p:spPr>
          </p:pic>
          <p:sp>
            <p:nvSpPr>
              <p:cNvPr id="6161" name="직사각형 25"/>
              <p:cNvSpPr>
                <a:spLocks noChangeArrowheads="1"/>
              </p:cNvSpPr>
              <p:nvPr/>
            </p:nvSpPr>
            <p:spPr bwMode="auto">
              <a:xfrm>
                <a:off x="2690262" y="2335156"/>
                <a:ext cx="4528984" cy="338500"/>
              </a:xfrm>
              <a:prstGeom prst="rect">
                <a:avLst/>
              </a:prstGeom>
              <a:noFill/>
              <a:ln w="9525">
                <a:noFill/>
                <a:miter lim="800000"/>
                <a:headEnd/>
                <a:tailEnd/>
              </a:ln>
            </p:spPr>
            <p:txBody>
              <a:bodyPr wrap="square">
                <a:spAutoFit/>
              </a:bodyPr>
              <a:lstStyle/>
              <a:p>
                <a:pPr algn="ctr"/>
                <a:r>
                  <a:rPr lang="uz-Cyrl-UZ" altLang="ko-KR" sz="1600" dirty="0">
                    <a:solidFill>
                      <a:srgbClr val="0D0D0D"/>
                    </a:solidFill>
                    <a:latin typeface="+mj-lt"/>
                    <a:ea typeface="HY견고딕" pitchFamily="18" charset="-127"/>
                    <a:cs typeface="Times New Roman" pitchFamily="18" charset="0"/>
                  </a:rPr>
                  <a:t>Бошқариш самарадорлигини ошириш</a:t>
                </a:r>
                <a:endParaRPr lang="ko-KR" altLang="en-US" sz="1600" dirty="0">
                  <a:solidFill>
                    <a:srgbClr val="0D0D0D"/>
                  </a:solidFill>
                  <a:latin typeface="+mj-lt"/>
                  <a:ea typeface="HY견고딕" pitchFamily="18" charset="-127"/>
                  <a:cs typeface="Times New Roman" pitchFamily="18" charset="0"/>
                </a:endParaRPr>
              </a:p>
            </p:txBody>
          </p:sp>
        </p:grpSp>
        <p:grpSp>
          <p:nvGrpSpPr>
            <p:cNvPr id="6150" name="그룹 26"/>
            <p:cNvGrpSpPr>
              <a:grpSpLocks/>
            </p:cNvGrpSpPr>
            <p:nvPr/>
          </p:nvGrpSpPr>
          <p:grpSpPr bwMode="auto">
            <a:xfrm>
              <a:off x="732693" y="3838576"/>
              <a:ext cx="7549663" cy="1101725"/>
              <a:chOff x="793693" y="3983038"/>
              <a:chExt cx="8178419" cy="1101725"/>
            </a:xfrm>
          </p:grpSpPr>
          <p:pic>
            <p:nvPicPr>
              <p:cNvPr id="6158" name="그림 21" descr="3-박스4.png"/>
              <p:cNvPicPr>
                <a:picLocks noChangeAspect="1"/>
              </p:cNvPicPr>
              <p:nvPr/>
            </p:nvPicPr>
            <p:blipFill>
              <a:blip r:embed="rId4"/>
              <a:srcRect/>
              <a:stretch>
                <a:fillRect/>
              </a:stretch>
            </p:blipFill>
            <p:spPr bwMode="auto">
              <a:xfrm>
                <a:off x="793693" y="3983038"/>
                <a:ext cx="8178419" cy="1101725"/>
              </a:xfrm>
              <a:prstGeom prst="rect">
                <a:avLst/>
              </a:prstGeom>
              <a:noFill/>
              <a:ln w="9525">
                <a:noFill/>
                <a:miter lim="800000"/>
                <a:headEnd/>
                <a:tailEnd/>
              </a:ln>
            </p:spPr>
          </p:pic>
          <p:sp>
            <p:nvSpPr>
              <p:cNvPr id="6159" name="직사각형 27"/>
              <p:cNvSpPr>
                <a:spLocks noChangeArrowheads="1"/>
              </p:cNvSpPr>
              <p:nvPr/>
            </p:nvSpPr>
            <p:spPr bwMode="auto">
              <a:xfrm>
                <a:off x="1623003" y="4306888"/>
                <a:ext cx="6946993" cy="400110"/>
              </a:xfrm>
              <a:prstGeom prst="rect">
                <a:avLst/>
              </a:prstGeom>
              <a:noFill/>
              <a:ln w="9525">
                <a:noFill/>
                <a:miter lim="800000"/>
                <a:headEnd/>
                <a:tailEnd/>
              </a:ln>
            </p:spPr>
            <p:txBody>
              <a:bodyPr wrap="none">
                <a:spAutoFit/>
              </a:bodyPr>
              <a:lstStyle/>
              <a:p>
                <a:r>
                  <a:rPr lang="uz-Cyrl-UZ" altLang="ko-KR" sz="2000" dirty="0">
                    <a:solidFill>
                      <a:schemeClr val="bg1"/>
                    </a:solidFill>
                    <a:latin typeface="+mj-lt"/>
                    <a:ea typeface="HY견고딕" pitchFamily="18" charset="-127"/>
                    <a:cs typeface="Times New Roman" pitchFamily="18" charset="0"/>
                  </a:rPr>
                  <a:t>Ахборот коммуникация технологияларидан фойдаланиш</a:t>
                </a:r>
                <a:endParaRPr lang="ko-KR" altLang="en-US" sz="2000" dirty="0">
                  <a:solidFill>
                    <a:schemeClr val="bg1"/>
                  </a:solidFill>
                  <a:latin typeface="+mj-lt"/>
                  <a:ea typeface="HY견고딕" pitchFamily="18" charset="-127"/>
                  <a:cs typeface="Times New Roman" pitchFamily="18" charset="0"/>
                </a:endParaRPr>
              </a:p>
            </p:txBody>
          </p:sp>
        </p:grpSp>
        <p:pic>
          <p:nvPicPr>
            <p:cNvPr id="6151" name="그림 30" descr="3-화살표.png"/>
            <p:cNvPicPr>
              <a:picLocks noChangeAspect="1"/>
            </p:cNvPicPr>
            <p:nvPr/>
          </p:nvPicPr>
          <p:blipFill>
            <a:blip r:embed="rId5"/>
            <a:srcRect t="13300" b="13802"/>
            <a:stretch>
              <a:fillRect/>
            </a:stretch>
          </p:blipFill>
          <p:spPr bwMode="auto">
            <a:xfrm>
              <a:off x="3175489" y="1465264"/>
              <a:ext cx="2659673" cy="682625"/>
            </a:xfrm>
            <a:prstGeom prst="rect">
              <a:avLst/>
            </a:prstGeom>
            <a:noFill/>
            <a:ln w="9525">
              <a:noFill/>
              <a:miter lim="800000"/>
              <a:headEnd/>
              <a:tailEnd/>
            </a:ln>
          </p:spPr>
        </p:pic>
        <p:pic>
          <p:nvPicPr>
            <p:cNvPr id="6152" name="그림 31" descr="3-화살표.png"/>
            <p:cNvPicPr>
              <a:picLocks noChangeAspect="1"/>
            </p:cNvPicPr>
            <p:nvPr/>
          </p:nvPicPr>
          <p:blipFill>
            <a:blip r:embed="rId5"/>
            <a:srcRect t="21133"/>
            <a:stretch>
              <a:fillRect/>
            </a:stretch>
          </p:blipFill>
          <p:spPr bwMode="auto">
            <a:xfrm>
              <a:off x="2801816" y="2501900"/>
              <a:ext cx="3332285" cy="838200"/>
            </a:xfrm>
            <a:prstGeom prst="rect">
              <a:avLst/>
            </a:prstGeom>
            <a:noFill/>
            <a:ln w="9525">
              <a:noFill/>
              <a:miter lim="800000"/>
              <a:headEnd/>
              <a:tailEnd/>
            </a:ln>
          </p:spPr>
        </p:pic>
        <p:grpSp>
          <p:nvGrpSpPr>
            <p:cNvPr id="6153" name="그룹 27"/>
            <p:cNvGrpSpPr>
              <a:grpSpLocks/>
            </p:cNvGrpSpPr>
            <p:nvPr/>
          </p:nvGrpSpPr>
          <p:grpSpPr bwMode="auto">
            <a:xfrm>
              <a:off x="1529862" y="2767013"/>
              <a:ext cx="6110654" cy="1071562"/>
              <a:chOff x="1658112" y="2911819"/>
              <a:chExt cx="6619113" cy="1071219"/>
            </a:xfrm>
          </p:grpSpPr>
          <p:pic>
            <p:nvPicPr>
              <p:cNvPr id="6156" name="그림 19" descr="3-박스3.png"/>
              <p:cNvPicPr>
                <a:picLocks noChangeAspect="1"/>
              </p:cNvPicPr>
              <p:nvPr/>
            </p:nvPicPr>
            <p:blipFill>
              <a:blip r:embed="rId6"/>
              <a:srcRect/>
              <a:stretch>
                <a:fillRect/>
              </a:stretch>
            </p:blipFill>
            <p:spPr bwMode="auto">
              <a:xfrm>
                <a:off x="1658112" y="2911819"/>
                <a:ext cx="6619113" cy="1071219"/>
              </a:xfrm>
              <a:prstGeom prst="rect">
                <a:avLst/>
              </a:prstGeom>
              <a:noFill/>
              <a:ln w="9525">
                <a:noFill/>
                <a:miter lim="800000"/>
                <a:headEnd/>
                <a:tailEnd/>
              </a:ln>
            </p:spPr>
          </p:pic>
          <p:sp>
            <p:nvSpPr>
              <p:cNvPr id="6157" name="직사각형 27"/>
              <p:cNvSpPr>
                <a:spLocks noChangeArrowheads="1"/>
              </p:cNvSpPr>
              <p:nvPr/>
            </p:nvSpPr>
            <p:spPr bwMode="auto">
              <a:xfrm>
                <a:off x="2339072" y="3246674"/>
                <a:ext cx="5265131" cy="338446"/>
              </a:xfrm>
              <a:prstGeom prst="rect">
                <a:avLst/>
              </a:prstGeom>
              <a:noFill/>
              <a:ln w="9525">
                <a:noFill/>
                <a:miter lim="800000"/>
                <a:headEnd/>
                <a:tailEnd/>
              </a:ln>
            </p:spPr>
            <p:txBody>
              <a:bodyPr>
                <a:spAutoFit/>
              </a:bodyPr>
              <a:lstStyle/>
              <a:p>
                <a:pPr algn="ctr"/>
                <a:r>
                  <a:rPr lang="uz-Cyrl-UZ" altLang="ko-KR" sz="1600" dirty="0">
                    <a:solidFill>
                      <a:srgbClr val="0D0D0D"/>
                    </a:solidFill>
                    <a:latin typeface="+mj-lt"/>
                    <a:ea typeface="HY견고딕" pitchFamily="18" charset="-127"/>
                    <a:cs typeface="Times New Roman" pitchFamily="18" charset="0"/>
                  </a:rPr>
                  <a:t>Интерактив хизматларни ривожлантириш</a:t>
                </a:r>
                <a:endParaRPr lang="en-US" altLang="ko-KR" sz="1600" dirty="0">
                  <a:solidFill>
                    <a:srgbClr val="0D0D0D"/>
                  </a:solidFill>
                  <a:latin typeface="+mj-lt"/>
                  <a:ea typeface="HY견고딕" pitchFamily="18" charset="-127"/>
                  <a:cs typeface="Times New Roman" pitchFamily="18" charset="0"/>
                </a:endParaRPr>
              </a:p>
            </p:txBody>
          </p:sp>
        </p:grpSp>
        <p:pic>
          <p:nvPicPr>
            <p:cNvPr id="6154" name="그림 32" descr="3-화살표.png"/>
            <p:cNvPicPr>
              <a:picLocks noChangeAspect="1"/>
            </p:cNvPicPr>
            <p:nvPr/>
          </p:nvPicPr>
          <p:blipFill>
            <a:blip r:embed="rId5"/>
            <a:srcRect t="14615"/>
            <a:stretch>
              <a:fillRect/>
            </a:stretch>
          </p:blipFill>
          <p:spPr bwMode="auto">
            <a:xfrm>
              <a:off x="2158512" y="3440113"/>
              <a:ext cx="4615962" cy="908050"/>
            </a:xfrm>
            <a:prstGeom prst="rect">
              <a:avLst/>
            </a:prstGeom>
            <a:noFill/>
            <a:ln w="9525">
              <a:noFill/>
              <a:miter lim="800000"/>
              <a:headEnd/>
              <a:tailEnd/>
            </a:ln>
          </p:spPr>
        </p:pic>
      </p:grpSp>
      <p:sp>
        <p:nvSpPr>
          <p:cNvPr id="6155" name="TextBox 17"/>
          <p:cNvSpPr txBox="1">
            <a:spLocks noChangeArrowheads="1"/>
          </p:cNvSpPr>
          <p:nvPr/>
        </p:nvSpPr>
        <p:spPr bwMode="auto">
          <a:xfrm>
            <a:off x="372721" y="166818"/>
            <a:ext cx="8424935" cy="523220"/>
          </a:xfrm>
          <a:prstGeom prst="rect">
            <a:avLst/>
          </a:prstGeom>
          <a:noFill/>
          <a:ln w="9525">
            <a:noFill/>
            <a:miter lim="800000"/>
            <a:headEnd/>
            <a:tailEnd/>
          </a:ln>
        </p:spPr>
        <p:txBody>
          <a:bodyPr wrap="square">
            <a:spAutoFit/>
          </a:bodyPr>
          <a:lstStyle/>
          <a:p>
            <a:pPr algn="ctr"/>
            <a:r>
              <a:rPr lang="ru-RU" altLang="ko-KR" sz="2800" b="1" i="1" dirty="0" err="1">
                <a:solidFill>
                  <a:schemeClr val="tx2"/>
                </a:solidFill>
                <a:latin typeface="Times New Roman" pitchFamily="18" charset="0"/>
                <a:ea typeface="HY견고딕" pitchFamily="18" charset="-127"/>
                <a:cs typeface="Times New Roman" pitchFamily="18" charset="0"/>
              </a:rPr>
              <a:t>Рақамлаштиришни</a:t>
            </a:r>
            <a:r>
              <a:rPr lang="ru-RU" altLang="ko-KR" sz="2800" b="1" i="1" dirty="0">
                <a:solidFill>
                  <a:schemeClr val="tx2"/>
                </a:solidFill>
                <a:latin typeface="Times New Roman" pitchFamily="18" charset="0"/>
                <a:ea typeface="HY견고딕" pitchFamily="18" charset="-127"/>
                <a:cs typeface="Times New Roman" pitchFamily="18" charset="0"/>
              </a:rPr>
              <a:t> </a:t>
            </a:r>
            <a:r>
              <a:rPr lang="ru-RU" altLang="ko-KR" sz="2800" b="1" i="1" dirty="0" err="1">
                <a:solidFill>
                  <a:schemeClr val="tx2"/>
                </a:solidFill>
                <a:latin typeface="Times New Roman" pitchFamily="18" charset="0"/>
                <a:ea typeface="HY견고딕" pitchFamily="18" charset="-127"/>
                <a:cs typeface="Times New Roman" pitchFamily="18" charset="0"/>
              </a:rPr>
              <a:t>ривожлантиришнинг</a:t>
            </a:r>
            <a:r>
              <a:rPr lang="ru-RU" altLang="ko-KR" sz="2800" b="1" i="1" dirty="0">
                <a:solidFill>
                  <a:schemeClr val="tx2"/>
                </a:solidFill>
                <a:latin typeface="Times New Roman" pitchFamily="18" charset="0"/>
                <a:ea typeface="HY견고딕" pitchFamily="18" charset="-127"/>
                <a:cs typeface="Times New Roman" pitchFamily="18" charset="0"/>
              </a:rPr>
              <a:t> </a:t>
            </a:r>
            <a:r>
              <a:rPr lang="ru-RU" altLang="ko-KR" sz="2800" b="1" i="1" dirty="0" err="1">
                <a:solidFill>
                  <a:schemeClr val="tx2"/>
                </a:solidFill>
                <a:latin typeface="Times New Roman" pitchFamily="18" charset="0"/>
                <a:ea typeface="HY견고딕" pitchFamily="18" charset="-127"/>
                <a:cs typeface="Times New Roman" pitchFamily="18" charset="0"/>
              </a:rPr>
              <a:t>мақсади</a:t>
            </a:r>
            <a:endParaRPr lang="ko-KR" altLang="en-US" sz="2800" b="1" i="1" dirty="0">
              <a:solidFill>
                <a:schemeClr val="tx2"/>
              </a:solidFill>
              <a:latin typeface="Times New Roman" pitchFamily="18" charset="0"/>
              <a:ea typeface="HY견고딕" pitchFamily="18" charset="-127"/>
              <a:cs typeface="Times New Roman" pitchFamily="18" charset="0"/>
            </a:endParaRPr>
          </a:p>
        </p:txBody>
      </p:sp>
    </p:spTree>
    <p:extLst>
      <p:ext uri="{BB962C8B-B14F-4D97-AF65-F5344CB8AC3E}">
        <p14:creationId xmlns:p14="http://schemas.microsoft.com/office/powerpoint/2010/main" val="31281822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85736"/>
            <a:ext cx="8501122" cy="1143000"/>
          </a:xfrm>
        </p:spPr>
        <p:txBody>
          <a:bodyPr>
            <a:noAutofit/>
          </a:bodyPr>
          <a:lstStyle/>
          <a:p>
            <a:r>
              <a:rPr lang="uz-Cyrl-UZ" sz="3200" b="1" i="1" u="sng" dirty="0">
                <a:solidFill>
                  <a:srgbClr val="FF0000"/>
                </a:solidFill>
                <a:latin typeface="Times New Roman" pitchFamily="18" charset="0"/>
                <a:ea typeface="+mn-ea"/>
                <a:cs typeface="Times New Roman" pitchFamily="18" charset="0"/>
              </a:rPr>
              <a:t>Рақамлаштиришни</a:t>
            </a:r>
            <a:r>
              <a:rPr lang="uz-Cyrl-UZ" sz="3200" b="1" i="1" dirty="0">
                <a:solidFill>
                  <a:srgbClr val="FF0000"/>
                </a:solidFill>
                <a:latin typeface="Times New Roman" pitchFamily="18" charset="0"/>
                <a:cs typeface="Times New Roman" pitchFamily="18" charset="0"/>
              </a:rPr>
              <a:t> ривожлантиришдаги сиёсий-хуқуқий омил</a:t>
            </a:r>
            <a:endParaRPr lang="ru-RU" sz="3200" b="1" i="1" dirty="0">
              <a:solidFill>
                <a:srgbClr val="FF0000"/>
              </a:solidFill>
              <a:latin typeface="Times New Roman" pitchFamily="18" charset="0"/>
              <a:cs typeface="Times New Roman" pitchFamily="18" charset="0"/>
            </a:endParaRPr>
          </a:p>
        </p:txBody>
      </p:sp>
      <p:sp>
        <p:nvSpPr>
          <p:cNvPr id="49155" name="Rectangle 3"/>
          <p:cNvSpPr>
            <a:spLocks noGrp="1" noChangeArrowheads="1"/>
          </p:cNvSpPr>
          <p:nvPr>
            <p:ph idx="1"/>
          </p:nvPr>
        </p:nvSpPr>
        <p:spPr>
          <a:xfrm>
            <a:off x="179388" y="1571612"/>
            <a:ext cx="8750330" cy="4665699"/>
          </a:xfrm>
        </p:spPr>
        <p:txBody>
          <a:bodyPr>
            <a:normAutofit/>
          </a:bodyPr>
          <a:lstStyle/>
          <a:p>
            <a:pPr algn="just">
              <a:lnSpc>
                <a:spcPct val="90000"/>
              </a:lnSpc>
              <a:spcBef>
                <a:spcPts val="600"/>
              </a:spcBef>
              <a:spcAft>
                <a:spcPts val="600"/>
              </a:spcAft>
              <a:buFont typeface="Wingdings" pitchFamily="2" charset="2"/>
              <a:buChar char="Ø"/>
            </a:pPr>
            <a:r>
              <a:rPr lang="uz-Cyrl-UZ" sz="2400" dirty="0">
                <a:latin typeface="Times New Roman" pitchFamily="18" charset="0"/>
                <a:cs typeface="Times New Roman" pitchFamily="18" charset="0"/>
              </a:rPr>
              <a:t>Бу сиёсий-хуқуқий фактор рационал натижаларга эришиш ва хулосалар қилиш фаолиятини пухта режалаштириш сиёсатидир.</a:t>
            </a:r>
          </a:p>
          <a:p>
            <a:pPr algn="just">
              <a:lnSpc>
                <a:spcPct val="90000"/>
              </a:lnSpc>
              <a:spcBef>
                <a:spcPts val="600"/>
              </a:spcBef>
              <a:spcAft>
                <a:spcPts val="600"/>
              </a:spcAft>
              <a:buFont typeface="Wingdings" pitchFamily="2" charset="2"/>
              <a:buChar char="Ø"/>
            </a:pPr>
            <a:r>
              <a:rPr lang="uz-Cyrl-UZ" sz="2400" dirty="0">
                <a:latin typeface="Times New Roman" pitchFamily="18" charset="0"/>
                <a:cs typeface="Times New Roman" pitchFamily="18" charset="0"/>
              </a:rPr>
              <a:t>Сиёсий фактор хукуматнинг ривожланиши хамда сиёсий, ижтимоий-иқтисодий масалаларни, бюджетлаштириш фаолияти, миллатлараро келишувлар, декларациялар, шартномалар ёки операциялар билан ишлашга мўлжалланган.</a:t>
            </a:r>
          </a:p>
          <a:p>
            <a:pPr algn="just">
              <a:lnSpc>
                <a:spcPct val="90000"/>
              </a:lnSpc>
              <a:spcBef>
                <a:spcPts val="600"/>
              </a:spcBef>
              <a:spcAft>
                <a:spcPts val="600"/>
              </a:spcAft>
              <a:buFont typeface="Wingdings" pitchFamily="2" charset="2"/>
              <a:buChar char="Ø"/>
            </a:pPr>
            <a:r>
              <a:rPr lang="uz-Cyrl-UZ" sz="2400" dirty="0">
                <a:latin typeface="Times New Roman" pitchFamily="18" charset="0"/>
                <a:cs typeface="Times New Roman" pitchFamily="18" charset="0"/>
              </a:rPr>
              <a:t>Бу сиёсий-хуқуқий омил бозордаги алтернатив харакатлар ва товарлар нархи махаллий АКТ саноатини химоялайди.</a:t>
            </a:r>
          </a:p>
          <a:p>
            <a:pPr algn="just">
              <a:lnSpc>
                <a:spcPct val="90000"/>
              </a:lnSpc>
              <a:spcBef>
                <a:spcPts val="600"/>
              </a:spcBef>
              <a:spcAft>
                <a:spcPts val="600"/>
              </a:spcAft>
              <a:buFont typeface="Wingdings" pitchFamily="2" charset="2"/>
              <a:buChar char="Ø"/>
            </a:pPr>
            <a:endParaRPr lang="en-US"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idx="1"/>
          </p:nvPr>
        </p:nvSpPr>
        <p:spPr>
          <a:xfrm>
            <a:off x="251520" y="752264"/>
            <a:ext cx="8642350" cy="4319810"/>
          </a:xfrm>
        </p:spPr>
        <p:txBody>
          <a:bodyPr>
            <a:noAutofit/>
          </a:bodyPr>
          <a:lstStyle/>
          <a:p>
            <a:pPr algn="just">
              <a:buFont typeface="Wingdings" pitchFamily="2" charset="2"/>
              <a:buChar char="Ø"/>
            </a:pPr>
            <a:r>
              <a:rPr lang="uz-Cyrl-UZ" sz="2200" dirty="0">
                <a:latin typeface="Times New Roman" pitchFamily="18" charset="0"/>
                <a:cs typeface="Times New Roman" pitchFamily="18" charset="0"/>
              </a:rPr>
              <a:t>Масалан, Сингапур давлати 2007-2010 йилларга мўлжалланган АКТ стратегиясига қуйидаги 5 та тамойилни ислох этиш орқали, мамлакатда АКТ соҳасини юқори даражада ривожаланишига эришди, яъни:</a:t>
            </a:r>
          </a:p>
          <a:p>
            <a:pPr marL="890588">
              <a:buSzPct val="70000"/>
              <a:buFont typeface="Wingdings" pitchFamily="2" charset="2"/>
              <a:buChar char="ü"/>
              <a:tabLst>
                <a:tab pos="893763" algn="l"/>
              </a:tabLst>
            </a:pPr>
            <a:r>
              <a:rPr lang="uz-Cyrl-UZ" sz="2000" dirty="0">
                <a:latin typeface="Times New Roman" pitchFamily="18" charset="0"/>
                <a:cs typeface="Times New Roman" pitchFamily="18" charset="0"/>
              </a:rPr>
              <a:t>Давлатнинг телекоммуникация таъминоти почта инфратузилмаси </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телефон ва телеграфик алоқалар</a:t>
            </a:r>
            <a:r>
              <a:rPr lang="en-US" sz="2000" dirty="0">
                <a:latin typeface="Times New Roman" pitchFamily="18" charset="0"/>
                <a:cs typeface="Times New Roman" pitchFamily="18" charset="0"/>
              </a:rPr>
              <a:t>);</a:t>
            </a:r>
          </a:p>
          <a:p>
            <a:pPr marL="890588">
              <a:buSzPct val="70000"/>
              <a:buFont typeface="Wingdings" pitchFamily="2" charset="2"/>
              <a:buChar char="ü"/>
              <a:tabLst>
                <a:tab pos="893763" algn="l"/>
              </a:tabLst>
            </a:pPr>
            <a:r>
              <a:rPr lang="en-US" sz="2000" dirty="0">
                <a:latin typeface="Times New Roman" pitchFamily="18" charset="0"/>
                <a:cs typeface="Times New Roman" pitchFamily="18" charset="0"/>
              </a:rPr>
              <a:t>AKT </a:t>
            </a:r>
            <a:r>
              <a:rPr lang="uz-Cyrl-UZ" sz="2000" dirty="0">
                <a:latin typeface="Times New Roman" pitchFamily="18" charset="0"/>
                <a:cs typeface="Times New Roman" pitchFamily="18" charset="0"/>
              </a:rPr>
              <a:t>нинг барча учун очиқлиги</a:t>
            </a:r>
            <a:r>
              <a:rPr lang="en-US" sz="2000" dirty="0">
                <a:latin typeface="Times New Roman" pitchFamily="18" charset="0"/>
                <a:cs typeface="Times New Roman" pitchFamily="18" charset="0"/>
              </a:rPr>
              <a:t>;</a:t>
            </a:r>
          </a:p>
          <a:p>
            <a:pPr marL="890588">
              <a:buSzPct val="70000"/>
              <a:buFont typeface="Wingdings" pitchFamily="2" charset="2"/>
              <a:buChar char="ü"/>
              <a:tabLst>
                <a:tab pos="893763" algn="l"/>
              </a:tabLst>
            </a:pPr>
            <a:r>
              <a:rPr lang="uz-Cyrl-UZ" sz="2000" dirty="0">
                <a:latin typeface="Times New Roman" pitchFamily="18" charset="0"/>
                <a:cs typeface="Times New Roman" pitchFamily="18" charset="0"/>
              </a:rPr>
              <a:t>Билим олиш давомийлиги ва таълим учун АКТ</a:t>
            </a:r>
            <a:r>
              <a:rPr lang="en-US" sz="2000" dirty="0">
                <a:latin typeface="Times New Roman" pitchFamily="18" charset="0"/>
                <a:cs typeface="Times New Roman" pitchFamily="18" charset="0"/>
              </a:rPr>
              <a:t>;</a:t>
            </a:r>
          </a:p>
          <a:p>
            <a:pPr marL="890588">
              <a:buSzPct val="70000"/>
              <a:buFont typeface="Wingdings" pitchFamily="2" charset="2"/>
              <a:buChar char="ü"/>
              <a:tabLst>
                <a:tab pos="893763" algn="l"/>
              </a:tabLst>
            </a:pPr>
            <a:r>
              <a:rPr lang="uz-Cyrl-UZ" sz="2000" dirty="0">
                <a:latin typeface="Times New Roman" pitchFamily="18" charset="0"/>
                <a:cs typeface="Times New Roman" pitchFamily="18" charset="0"/>
              </a:rPr>
              <a:t>Соғлиқни сақлаш учун</a:t>
            </a:r>
            <a:r>
              <a:rPr lang="en-US" sz="2000" dirty="0">
                <a:latin typeface="Times New Roman" pitchFamily="18" charset="0"/>
                <a:cs typeface="Times New Roman" pitchFamily="18" charset="0"/>
              </a:rPr>
              <a:t> AKT;</a:t>
            </a:r>
          </a:p>
          <a:p>
            <a:pPr marL="890588">
              <a:buSzPct val="70000"/>
              <a:buFont typeface="Wingdings" pitchFamily="2" charset="2"/>
              <a:buChar char="ü"/>
              <a:tabLst>
                <a:tab pos="893763" algn="l"/>
              </a:tabLst>
            </a:pPr>
            <a:r>
              <a:rPr lang="uz-Cyrl-UZ" sz="2000" dirty="0">
                <a:latin typeface="Times New Roman" pitchFamily="18" charset="0"/>
                <a:cs typeface="Times New Roman" pitchFamily="18" charset="0"/>
              </a:rPr>
              <a:t>Саноат ва инновация учун АКТ</a:t>
            </a:r>
            <a:r>
              <a:rPr lang="uz-Cyrl-UZ"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715436" cy="1143000"/>
          </a:xfrm>
        </p:spPr>
        <p:txBody>
          <a:bodyPr>
            <a:noAutofit/>
          </a:bodyPr>
          <a:lstStyle/>
          <a:p>
            <a:r>
              <a:rPr lang="uz-Cyrl-UZ" sz="3200" b="1" i="1" dirty="0">
                <a:solidFill>
                  <a:srgbClr val="2A249C"/>
                </a:solidFill>
                <a:latin typeface="Times New Roman" pitchFamily="18" charset="0"/>
                <a:cs typeface="Times New Roman" pitchFamily="18" charset="0"/>
              </a:rPr>
              <a:t>Ўзбекистон Республикаси алоқа ва ахборотлаштириш соҳасидаги бажарилиши лозим бўлган вазифалар</a:t>
            </a:r>
            <a:endParaRPr lang="ru-RU" sz="3200" b="1" i="1" dirty="0">
              <a:solidFill>
                <a:srgbClr val="2A249C"/>
              </a:solidFill>
              <a:latin typeface="Times New Roman" pitchFamily="18" charset="0"/>
              <a:cs typeface="Times New Roman" pitchFamily="18"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05057303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72234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122238"/>
            <a:ext cx="8892480" cy="1295400"/>
          </a:xfrm>
        </p:spPr>
        <p:txBody>
          <a:bodyPr>
            <a:normAutofit/>
          </a:bodyPr>
          <a:lstStyle/>
          <a:p>
            <a:r>
              <a:rPr lang="ru-RU" sz="2400" b="1" dirty="0">
                <a:solidFill>
                  <a:schemeClr val="tx2"/>
                </a:solidFill>
              </a:rPr>
              <a:t>ФУҚАРОЛАРНИНГ АХБОРОТНИ ИЗЛАШ, ОЛИШ ВА УНИ ТАРҚАТИШ БЎЙИЧА КОНСТИТУЦИЯВИЙ</a:t>
            </a:r>
            <a:r>
              <a:rPr lang="en-US" sz="2400" b="1" dirty="0">
                <a:solidFill>
                  <a:schemeClr val="tx2"/>
                </a:solidFill>
              </a:rPr>
              <a:t> </a:t>
            </a:r>
            <a:r>
              <a:rPr lang="ru-RU" sz="2400" b="1" dirty="0">
                <a:solidFill>
                  <a:schemeClr val="tx2"/>
                </a:solidFill>
              </a:rPr>
              <a:t>ҲУҚУҚЛАРИНИ ТАЪМИНЛАШ</a:t>
            </a:r>
          </a:p>
        </p:txBody>
      </p:sp>
      <p:sp>
        <p:nvSpPr>
          <p:cNvPr id="3" name="Объект 2"/>
          <p:cNvSpPr>
            <a:spLocks noGrp="1"/>
          </p:cNvSpPr>
          <p:nvPr>
            <p:ph sz="quarter" idx="4294967295"/>
          </p:nvPr>
        </p:nvSpPr>
        <p:spPr>
          <a:xfrm>
            <a:off x="323528" y="1363663"/>
            <a:ext cx="6994525" cy="5257800"/>
          </a:xfrm>
        </p:spPr>
        <p:txBody>
          <a:bodyPr>
            <a:normAutofit/>
          </a:bodyPr>
          <a:lstStyle/>
          <a:p>
            <a:pPr marL="0" indent="0" algn="just" eaLnBrk="0" hangingPunct="0">
              <a:lnSpc>
                <a:spcPct val="80000"/>
              </a:lnSpc>
              <a:buFont typeface="Wingdings" pitchFamily="2" charset="2"/>
              <a:buNone/>
            </a:pPr>
            <a:r>
              <a:rPr lang="uz-Cyrl-UZ" sz="1900" b="1" dirty="0"/>
              <a:t>Ўзбекистон Республикаси Конституцияси, </a:t>
            </a:r>
            <a:r>
              <a:rPr lang="ru-RU" sz="1900" b="1" dirty="0"/>
              <a:t>29-модда.</a:t>
            </a:r>
          </a:p>
          <a:p>
            <a:pPr marL="914400" lvl="2" indent="-182563" algn="just" eaLnBrk="0" hangingPunct="0">
              <a:lnSpc>
                <a:spcPct val="80000"/>
              </a:lnSpc>
            </a:pPr>
            <a:r>
              <a:rPr lang="ru-RU" sz="2100" dirty="0" err="1"/>
              <a:t>Ҳар</a:t>
            </a:r>
            <a:r>
              <a:rPr lang="ru-RU" sz="2100" dirty="0"/>
              <a:t> ким </a:t>
            </a:r>
            <a:r>
              <a:rPr lang="ru-RU" sz="2100" dirty="0" err="1"/>
              <a:t>фикрлаш</a:t>
            </a:r>
            <a:r>
              <a:rPr lang="ru-RU" sz="2100" dirty="0"/>
              <a:t>, </a:t>
            </a:r>
            <a:r>
              <a:rPr lang="ru-RU" sz="2100" dirty="0" err="1"/>
              <a:t>сўз</a:t>
            </a:r>
            <a:r>
              <a:rPr lang="ru-RU" sz="2100" dirty="0"/>
              <a:t> </a:t>
            </a:r>
            <a:r>
              <a:rPr lang="ru-RU" sz="2100" dirty="0" err="1"/>
              <a:t>ва</a:t>
            </a:r>
            <a:r>
              <a:rPr lang="ru-RU" sz="2100" dirty="0"/>
              <a:t> </a:t>
            </a:r>
            <a:r>
              <a:rPr lang="ru-RU" sz="2100" dirty="0" err="1"/>
              <a:t>эътиқод</a:t>
            </a:r>
            <a:r>
              <a:rPr lang="ru-RU" sz="2100" dirty="0"/>
              <a:t> </a:t>
            </a:r>
            <a:r>
              <a:rPr lang="ru-RU" sz="2100" dirty="0" err="1"/>
              <a:t>эркинлиги</a:t>
            </a:r>
            <a:r>
              <a:rPr lang="ru-RU" sz="2100" dirty="0"/>
              <a:t> </a:t>
            </a:r>
            <a:r>
              <a:rPr lang="ru-RU" sz="2100" dirty="0" err="1"/>
              <a:t>ҳуқуқига</a:t>
            </a:r>
            <a:r>
              <a:rPr lang="ru-RU" sz="2100" dirty="0"/>
              <a:t> </a:t>
            </a:r>
            <a:r>
              <a:rPr lang="ru-RU" sz="2100" dirty="0" err="1"/>
              <a:t>эга</a:t>
            </a:r>
            <a:r>
              <a:rPr lang="ru-RU" sz="2100" dirty="0"/>
              <a:t>. </a:t>
            </a:r>
          </a:p>
          <a:p>
            <a:pPr marL="914400" lvl="2" indent="-182563" algn="just" eaLnBrk="0" hangingPunct="0">
              <a:lnSpc>
                <a:spcPct val="80000"/>
              </a:lnSpc>
            </a:pPr>
            <a:r>
              <a:rPr lang="ru-RU" sz="2100" dirty="0" err="1"/>
              <a:t>Ҳар</a:t>
            </a:r>
            <a:r>
              <a:rPr lang="ru-RU" sz="2100" dirty="0"/>
              <a:t> ким </a:t>
            </a:r>
            <a:r>
              <a:rPr lang="ru-RU" sz="2100" dirty="0" err="1"/>
              <a:t>ўзи</a:t>
            </a:r>
            <a:r>
              <a:rPr lang="ru-RU" sz="2100" dirty="0"/>
              <a:t> </a:t>
            </a:r>
            <a:r>
              <a:rPr lang="ru-RU" sz="2100" dirty="0" err="1"/>
              <a:t>истаган</a:t>
            </a:r>
            <a:r>
              <a:rPr lang="ru-RU" sz="2100" dirty="0"/>
              <a:t> </a:t>
            </a:r>
            <a:r>
              <a:rPr lang="ru-RU" sz="2100" dirty="0" err="1"/>
              <a:t>ахборотни</a:t>
            </a:r>
            <a:r>
              <a:rPr lang="ru-RU" sz="2100" dirty="0"/>
              <a:t> </a:t>
            </a:r>
            <a:r>
              <a:rPr lang="ru-RU" sz="2100" dirty="0" err="1"/>
              <a:t>излаш</a:t>
            </a:r>
            <a:r>
              <a:rPr lang="ru-RU" sz="2100" dirty="0"/>
              <a:t>, </a:t>
            </a:r>
            <a:r>
              <a:rPr lang="ru-RU" sz="2100" dirty="0" err="1"/>
              <a:t>олиш</a:t>
            </a:r>
            <a:r>
              <a:rPr lang="ru-RU" sz="2100" dirty="0"/>
              <a:t> </a:t>
            </a:r>
            <a:r>
              <a:rPr lang="ru-RU" sz="2100" dirty="0" err="1"/>
              <a:t>ва</a:t>
            </a:r>
            <a:r>
              <a:rPr lang="ru-RU" sz="2100" dirty="0"/>
              <a:t> </a:t>
            </a:r>
            <a:r>
              <a:rPr lang="ru-RU" sz="2100" dirty="0" err="1"/>
              <a:t>уни</a:t>
            </a:r>
            <a:r>
              <a:rPr lang="ru-RU" sz="2100" dirty="0"/>
              <a:t> </a:t>
            </a:r>
            <a:r>
              <a:rPr lang="ru-RU" sz="2100" dirty="0" err="1"/>
              <a:t>тарқатиш</a:t>
            </a:r>
            <a:r>
              <a:rPr lang="ru-RU" sz="2100" dirty="0"/>
              <a:t> </a:t>
            </a:r>
            <a:r>
              <a:rPr lang="ru-RU" sz="2100" dirty="0" err="1"/>
              <a:t>ҳуқуқига</a:t>
            </a:r>
            <a:r>
              <a:rPr lang="ru-RU" sz="2100" dirty="0"/>
              <a:t> </a:t>
            </a:r>
            <a:r>
              <a:rPr lang="ru-RU" sz="2100" dirty="0" err="1"/>
              <a:t>эга</a:t>
            </a:r>
            <a:r>
              <a:rPr lang="ru-RU" sz="2100" dirty="0"/>
              <a:t>…</a:t>
            </a:r>
          </a:p>
          <a:p>
            <a:pPr marL="0" indent="0" algn="just" eaLnBrk="0" hangingPunct="0">
              <a:lnSpc>
                <a:spcPct val="80000"/>
              </a:lnSpc>
              <a:buFont typeface="Wingdings" pitchFamily="2" charset="2"/>
              <a:buNone/>
            </a:pPr>
            <a:r>
              <a:rPr lang="uz-Cyrl-UZ" sz="1900" b="1" dirty="0"/>
              <a:t>Ўзбекистон Республикаси Конституцияси, </a:t>
            </a:r>
            <a:r>
              <a:rPr lang="ru-RU" sz="1900" b="1" dirty="0"/>
              <a:t>30-модда.</a:t>
            </a:r>
          </a:p>
          <a:p>
            <a:pPr marL="0" indent="0" algn="just" eaLnBrk="0" hangingPunct="0">
              <a:lnSpc>
                <a:spcPct val="80000"/>
              </a:lnSpc>
              <a:buFont typeface="Wingdings" pitchFamily="2" charset="2"/>
              <a:buNone/>
            </a:pPr>
            <a:r>
              <a:rPr lang="ru-RU" sz="1900" dirty="0" err="1"/>
              <a:t>Ўзбекистон</a:t>
            </a:r>
            <a:r>
              <a:rPr lang="ru-RU" sz="1900" dirty="0"/>
              <a:t> </a:t>
            </a:r>
            <a:r>
              <a:rPr lang="ru-RU" sz="1900" dirty="0" err="1"/>
              <a:t>Республикасининг</a:t>
            </a:r>
            <a:r>
              <a:rPr lang="ru-RU" sz="1900" dirty="0"/>
              <a:t> </a:t>
            </a:r>
            <a:r>
              <a:rPr lang="ru-RU" sz="1900" dirty="0" err="1"/>
              <a:t>барча</a:t>
            </a:r>
            <a:r>
              <a:rPr lang="ru-RU" sz="1900" dirty="0"/>
              <a:t> </a:t>
            </a:r>
            <a:r>
              <a:rPr lang="ru-RU" sz="1900" dirty="0" err="1"/>
              <a:t>давлат</a:t>
            </a:r>
            <a:r>
              <a:rPr lang="ru-RU" sz="1900" dirty="0"/>
              <a:t> </a:t>
            </a:r>
            <a:r>
              <a:rPr lang="ru-RU" sz="1900" dirty="0" err="1"/>
              <a:t>органлари</a:t>
            </a:r>
            <a:r>
              <a:rPr lang="ru-RU" sz="1900" dirty="0"/>
              <a:t>,</a:t>
            </a:r>
            <a:r>
              <a:rPr lang="en-US" sz="1900" dirty="0"/>
              <a:t>   </a:t>
            </a:r>
            <a:r>
              <a:rPr lang="ru-RU" sz="1900" dirty="0" err="1"/>
              <a:t>жамоат</a:t>
            </a:r>
            <a:r>
              <a:rPr lang="ru-RU" sz="1900" dirty="0"/>
              <a:t> </a:t>
            </a:r>
            <a:r>
              <a:rPr lang="ru-RU" sz="1900" dirty="0" err="1"/>
              <a:t>бирлашмалари</a:t>
            </a:r>
            <a:r>
              <a:rPr lang="ru-RU" sz="1900" dirty="0"/>
              <a:t> </a:t>
            </a:r>
            <a:r>
              <a:rPr lang="ru-RU" sz="1900" dirty="0" err="1"/>
              <a:t>ва</a:t>
            </a:r>
            <a:r>
              <a:rPr lang="ru-RU" sz="1900" dirty="0"/>
              <a:t> </a:t>
            </a:r>
            <a:r>
              <a:rPr lang="ru-RU" sz="1900" dirty="0" err="1"/>
              <a:t>мансабдор</a:t>
            </a:r>
            <a:r>
              <a:rPr lang="ru-RU" sz="1900" dirty="0"/>
              <a:t> </a:t>
            </a:r>
            <a:r>
              <a:rPr lang="ru-RU" sz="1900" dirty="0" err="1"/>
              <a:t>шахслари</a:t>
            </a:r>
            <a:r>
              <a:rPr lang="ru-RU" sz="1900" dirty="0"/>
              <a:t> </a:t>
            </a:r>
            <a:r>
              <a:rPr lang="ru-RU" sz="1900" dirty="0" err="1"/>
              <a:t>фуқароларга</a:t>
            </a:r>
            <a:r>
              <a:rPr lang="ru-RU" sz="1900" dirty="0"/>
              <a:t> </a:t>
            </a:r>
            <a:r>
              <a:rPr lang="ru-RU" sz="1900" dirty="0" err="1"/>
              <a:t>уларнинг</a:t>
            </a:r>
            <a:r>
              <a:rPr lang="ru-RU" sz="1900" dirty="0"/>
              <a:t> </a:t>
            </a:r>
            <a:r>
              <a:rPr lang="ru-RU" sz="1900" dirty="0" err="1"/>
              <a:t>ҳуқуқ</a:t>
            </a:r>
            <a:r>
              <a:rPr lang="ru-RU" sz="1900" dirty="0"/>
              <a:t> </a:t>
            </a:r>
            <a:r>
              <a:rPr lang="ru-RU" sz="1900" dirty="0" err="1"/>
              <a:t>ва</a:t>
            </a:r>
            <a:r>
              <a:rPr lang="ru-RU" sz="1900" dirty="0"/>
              <a:t> </a:t>
            </a:r>
            <a:r>
              <a:rPr lang="ru-RU" sz="1900" dirty="0" err="1"/>
              <a:t>манфаатларига</a:t>
            </a:r>
            <a:r>
              <a:rPr lang="ru-RU" sz="1900" dirty="0"/>
              <a:t> </a:t>
            </a:r>
            <a:r>
              <a:rPr lang="ru-RU" sz="1900" dirty="0" err="1"/>
              <a:t>дахлдор</a:t>
            </a:r>
            <a:r>
              <a:rPr lang="ru-RU" sz="1900" dirty="0"/>
              <a:t> </a:t>
            </a:r>
            <a:r>
              <a:rPr lang="ru-RU" sz="1900" dirty="0" err="1"/>
              <a:t>бўлган</a:t>
            </a:r>
            <a:r>
              <a:rPr lang="en-US" sz="1900" dirty="0"/>
              <a:t>  </a:t>
            </a:r>
            <a:r>
              <a:rPr lang="ru-RU" sz="1900" dirty="0"/>
              <a:t> </a:t>
            </a:r>
            <a:r>
              <a:rPr lang="ru-RU" sz="1900" dirty="0" err="1"/>
              <a:t>ҳужжатлар</a:t>
            </a:r>
            <a:r>
              <a:rPr lang="ru-RU" sz="1900" dirty="0"/>
              <a:t>, </a:t>
            </a:r>
            <a:r>
              <a:rPr lang="ru-RU" sz="1900" dirty="0" err="1"/>
              <a:t>қарорлар</a:t>
            </a:r>
            <a:r>
              <a:rPr lang="ru-RU" sz="1900" dirty="0"/>
              <a:t> </a:t>
            </a:r>
            <a:r>
              <a:rPr lang="ru-RU" sz="1900" dirty="0" err="1"/>
              <a:t>ва</a:t>
            </a:r>
            <a:r>
              <a:rPr lang="ru-RU" sz="1900" dirty="0"/>
              <a:t> </a:t>
            </a:r>
            <a:r>
              <a:rPr lang="ru-RU" sz="1900" dirty="0" err="1"/>
              <a:t>бошқа</a:t>
            </a:r>
            <a:r>
              <a:rPr lang="ru-RU" sz="1900" dirty="0"/>
              <a:t> </a:t>
            </a:r>
            <a:r>
              <a:rPr lang="ru-RU" sz="1900" dirty="0" err="1"/>
              <a:t>материаллар</a:t>
            </a:r>
            <a:r>
              <a:rPr lang="ru-RU" sz="1900" dirty="0"/>
              <a:t> </a:t>
            </a:r>
            <a:r>
              <a:rPr lang="ru-RU" sz="1900" dirty="0" err="1"/>
              <a:t>билан</a:t>
            </a:r>
            <a:r>
              <a:rPr lang="ru-RU" sz="1900" dirty="0"/>
              <a:t> </a:t>
            </a:r>
            <a:r>
              <a:rPr lang="ru-RU" sz="1900" dirty="0" err="1"/>
              <a:t>танишиб</a:t>
            </a:r>
            <a:r>
              <a:rPr lang="ru-RU" sz="1900" dirty="0"/>
              <a:t> </a:t>
            </a:r>
            <a:r>
              <a:rPr lang="ru-RU" sz="1900" dirty="0" err="1"/>
              <a:t>чиқиш</a:t>
            </a:r>
            <a:r>
              <a:rPr lang="ru-RU" sz="1900" dirty="0"/>
              <a:t> </a:t>
            </a:r>
            <a:r>
              <a:rPr lang="ru-RU" sz="1900" dirty="0" err="1"/>
              <a:t>имкониятини</a:t>
            </a:r>
            <a:r>
              <a:rPr lang="ru-RU" sz="1900" dirty="0"/>
              <a:t> </a:t>
            </a:r>
            <a:r>
              <a:rPr lang="ru-RU" sz="1900" dirty="0" err="1"/>
              <a:t>яратиб</a:t>
            </a:r>
            <a:r>
              <a:rPr lang="ru-RU" sz="1900" dirty="0"/>
              <a:t> </a:t>
            </a:r>
            <a:r>
              <a:rPr lang="ru-RU" sz="1900" dirty="0" err="1"/>
              <a:t>бериши</a:t>
            </a:r>
            <a:r>
              <a:rPr lang="ru-RU" sz="1900" dirty="0"/>
              <a:t> </a:t>
            </a:r>
            <a:r>
              <a:rPr lang="ru-RU" sz="1900" dirty="0" err="1"/>
              <a:t>лозим</a:t>
            </a:r>
            <a:r>
              <a:rPr lang="ru-RU" sz="1900" dirty="0"/>
              <a:t>.</a:t>
            </a:r>
          </a:p>
          <a:p>
            <a:pPr marL="0" indent="0" algn="just" eaLnBrk="0" hangingPunct="0">
              <a:lnSpc>
                <a:spcPct val="80000"/>
              </a:lnSpc>
              <a:buFont typeface="Wingdings" pitchFamily="2" charset="2"/>
              <a:buNone/>
            </a:pPr>
            <a:endParaRPr lang="ru-RU" sz="1900" dirty="0"/>
          </a:p>
          <a:p>
            <a:pPr marL="0" indent="0" algn="just" eaLnBrk="0" hangingPunct="0">
              <a:lnSpc>
                <a:spcPct val="80000"/>
              </a:lnSpc>
              <a:buFont typeface="Wingdings" pitchFamily="2" charset="2"/>
              <a:buNone/>
            </a:pPr>
            <a:r>
              <a:rPr lang="uz-Cyrl-UZ" sz="1900" b="1" dirty="0"/>
              <a:t>Ўзбекистон Республикаси Конституцияси, </a:t>
            </a:r>
            <a:r>
              <a:rPr lang="ru-RU" sz="1900" b="1" dirty="0"/>
              <a:t>35-модда.</a:t>
            </a:r>
            <a:r>
              <a:rPr lang="en-US" sz="1900" b="1" dirty="0"/>
              <a:t> </a:t>
            </a:r>
            <a:endParaRPr lang="uz-Cyrl-UZ" sz="1900" b="1" dirty="0"/>
          </a:p>
          <a:p>
            <a:pPr marL="0" indent="0" algn="just" eaLnBrk="0" hangingPunct="0">
              <a:lnSpc>
                <a:spcPct val="80000"/>
              </a:lnSpc>
              <a:buFont typeface="Wingdings" pitchFamily="2" charset="2"/>
              <a:buNone/>
            </a:pPr>
            <a:r>
              <a:rPr lang="ru-RU" sz="1900" dirty="0" err="1"/>
              <a:t>Ҳар</a:t>
            </a:r>
            <a:r>
              <a:rPr lang="ru-RU" sz="1900" dirty="0"/>
              <a:t> </a:t>
            </a:r>
            <a:r>
              <a:rPr lang="ru-RU" sz="1900" dirty="0" err="1"/>
              <a:t>бир</a:t>
            </a:r>
            <a:r>
              <a:rPr lang="ru-RU" sz="1900" dirty="0"/>
              <a:t> </a:t>
            </a:r>
            <a:r>
              <a:rPr lang="ru-RU" sz="1900" dirty="0" err="1"/>
              <a:t>шахс</a:t>
            </a:r>
            <a:r>
              <a:rPr lang="ru-RU" sz="1900" dirty="0"/>
              <a:t> </a:t>
            </a:r>
            <a:r>
              <a:rPr lang="ru-RU" sz="1900" dirty="0" err="1"/>
              <a:t>бевосита</a:t>
            </a:r>
            <a:r>
              <a:rPr lang="ru-RU" sz="1900" dirty="0"/>
              <a:t> </a:t>
            </a:r>
            <a:r>
              <a:rPr lang="ru-RU" sz="1900" dirty="0" err="1"/>
              <a:t>ўзи</a:t>
            </a:r>
            <a:r>
              <a:rPr lang="ru-RU" sz="1900" dirty="0"/>
              <a:t> </a:t>
            </a:r>
            <a:r>
              <a:rPr lang="ru-RU" sz="1900" dirty="0" err="1"/>
              <a:t>ва</a:t>
            </a:r>
            <a:r>
              <a:rPr lang="ru-RU" sz="1900" dirty="0"/>
              <a:t> </a:t>
            </a:r>
            <a:r>
              <a:rPr lang="ru-RU" sz="1900" dirty="0" err="1"/>
              <a:t>бошқалар</a:t>
            </a:r>
            <a:r>
              <a:rPr lang="ru-RU" sz="1900" dirty="0"/>
              <a:t> </a:t>
            </a:r>
            <a:r>
              <a:rPr lang="ru-RU" sz="1900" dirty="0" err="1"/>
              <a:t>билан</a:t>
            </a:r>
            <a:r>
              <a:rPr lang="ru-RU" sz="1900" dirty="0"/>
              <a:t> </a:t>
            </a:r>
            <a:r>
              <a:rPr lang="ru-RU" sz="1900" dirty="0" err="1"/>
              <a:t>биргаликда</a:t>
            </a:r>
            <a:r>
              <a:rPr lang="ru-RU" sz="1900" dirty="0"/>
              <a:t> </a:t>
            </a:r>
            <a:r>
              <a:rPr lang="ru-RU" sz="1900" dirty="0" err="1"/>
              <a:t>ваколатли</a:t>
            </a:r>
            <a:r>
              <a:rPr lang="ru-RU" sz="1900" dirty="0"/>
              <a:t> </a:t>
            </a:r>
            <a:r>
              <a:rPr lang="ru-RU" sz="1900" dirty="0" err="1"/>
              <a:t>давлат</a:t>
            </a:r>
            <a:r>
              <a:rPr lang="ru-RU" sz="1900" dirty="0"/>
              <a:t> </a:t>
            </a:r>
            <a:r>
              <a:rPr lang="ru-RU" sz="1900" dirty="0" err="1"/>
              <a:t>органларига</a:t>
            </a:r>
            <a:r>
              <a:rPr lang="ru-RU" sz="1900" dirty="0"/>
              <a:t>, </a:t>
            </a:r>
            <a:r>
              <a:rPr lang="ru-RU" sz="1900" dirty="0" err="1"/>
              <a:t>муассасаларига</a:t>
            </a:r>
            <a:r>
              <a:rPr lang="ru-RU" sz="1900" dirty="0"/>
              <a:t> </a:t>
            </a:r>
            <a:r>
              <a:rPr lang="ru-RU" sz="1900" dirty="0" err="1"/>
              <a:t>ёки</a:t>
            </a:r>
            <a:r>
              <a:rPr lang="ru-RU" sz="1900" dirty="0"/>
              <a:t> </a:t>
            </a:r>
            <a:r>
              <a:rPr lang="ru-RU" sz="1900" dirty="0" err="1"/>
              <a:t>халқ</a:t>
            </a:r>
            <a:r>
              <a:rPr lang="ru-RU" sz="1900" dirty="0"/>
              <a:t> </a:t>
            </a:r>
            <a:r>
              <a:rPr lang="ru-RU" sz="1900" dirty="0" err="1"/>
              <a:t>вакилларига</a:t>
            </a:r>
            <a:r>
              <a:rPr lang="ru-RU" sz="1900" dirty="0"/>
              <a:t> </a:t>
            </a:r>
            <a:r>
              <a:rPr lang="ru-RU" sz="1900" dirty="0" err="1"/>
              <a:t>ариза</a:t>
            </a:r>
            <a:r>
              <a:rPr lang="ru-RU" sz="1900" dirty="0"/>
              <a:t>, </a:t>
            </a:r>
            <a:r>
              <a:rPr lang="ru-RU" sz="1900" dirty="0" err="1"/>
              <a:t>таклиф</a:t>
            </a:r>
            <a:r>
              <a:rPr lang="ru-RU" sz="1900" dirty="0"/>
              <a:t> </a:t>
            </a:r>
            <a:r>
              <a:rPr lang="ru-RU" sz="1900" dirty="0" err="1"/>
              <a:t>ва</a:t>
            </a:r>
            <a:r>
              <a:rPr lang="ru-RU" sz="1900" dirty="0"/>
              <a:t> </a:t>
            </a:r>
            <a:r>
              <a:rPr lang="ru-RU" sz="1900" dirty="0" err="1"/>
              <a:t>шикоятлар</a:t>
            </a:r>
            <a:r>
              <a:rPr lang="ru-RU" sz="1900" dirty="0"/>
              <a:t> </a:t>
            </a:r>
            <a:r>
              <a:rPr lang="ru-RU" sz="1900" dirty="0" err="1"/>
              <a:t>билан</a:t>
            </a:r>
            <a:r>
              <a:rPr lang="ru-RU" sz="1900" dirty="0"/>
              <a:t> </a:t>
            </a:r>
            <a:r>
              <a:rPr lang="ru-RU" sz="1900" dirty="0" err="1"/>
              <a:t>мурожаат</a:t>
            </a:r>
            <a:r>
              <a:rPr lang="ru-RU" sz="1900" dirty="0"/>
              <a:t> </a:t>
            </a:r>
            <a:r>
              <a:rPr lang="ru-RU" sz="1900" dirty="0" err="1"/>
              <a:t>қилиш</a:t>
            </a:r>
            <a:r>
              <a:rPr lang="ru-RU" sz="1900" dirty="0"/>
              <a:t> </a:t>
            </a:r>
            <a:r>
              <a:rPr lang="ru-RU" sz="1900" dirty="0" err="1"/>
              <a:t>ҳуқуқига</a:t>
            </a:r>
            <a:r>
              <a:rPr lang="ru-RU" sz="1900" dirty="0"/>
              <a:t> </a:t>
            </a:r>
            <a:r>
              <a:rPr lang="ru-RU" sz="1900" dirty="0" err="1"/>
              <a:t>эга</a:t>
            </a:r>
            <a:r>
              <a:rPr lang="ru-RU" sz="1900" dirty="0"/>
              <a:t>.</a:t>
            </a:r>
          </a:p>
          <a:p>
            <a:pPr marL="0" indent="0" algn="just">
              <a:lnSpc>
                <a:spcPct val="80000"/>
              </a:lnSpc>
            </a:pPr>
            <a:endParaRPr lang="ru-RU" sz="1900" dirty="0"/>
          </a:p>
        </p:txBody>
      </p:sp>
      <p:sp>
        <p:nvSpPr>
          <p:cNvPr id="78852" name="Номер слайда 3"/>
          <p:cNvSpPr txBox="1">
            <a:spLocks noGrp="1"/>
          </p:cNvSpPr>
          <p:nvPr/>
        </p:nvSpPr>
        <p:spPr bwMode="auto">
          <a:xfrm>
            <a:off x="8129588" y="5734050"/>
            <a:ext cx="609600" cy="520700"/>
          </a:xfrm>
          <a:prstGeom prst="rect">
            <a:avLst/>
          </a:prstGeom>
          <a:noFill/>
          <a:ln w="9525">
            <a:noFill/>
            <a:miter lim="800000"/>
            <a:headEnd/>
            <a:tailEnd/>
          </a:ln>
        </p:spPr>
        <p:txBody>
          <a:bodyPr anchor="ctr"/>
          <a:lstStyle/>
          <a:p>
            <a:pPr algn="ctr"/>
            <a:fld id="{B16F90EE-72E1-4978-9CF1-7046F5F915E7}" type="slidenum">
              <a:rPr lang="ru-RU" sz="1400" b="1">
                <a:solidFill>
                  <a:srgbClr val="FFFFFF"/>
                </a:solidFill>
                <a:latin typeface="Century Schoolbook" pitchFamily="18" charset="0"/>
              </a:rPr>
              <a:pPr algn="ctr"/>
              <a:t>13</a:t>
            </a:fld>
            <a:endParaRPr lang="ru-RU" sz="1400" b="1">
              <a:solidFill>
                <a:srgbClr val="FFFFFF"/>
              </a:solidFill>
              <a:latin typeface="Century Schoolbook" pitchFamily="18" charset="0"/>
            </a:endParaRPr>
          </a:p>
        </p:txBody>
      </p:sp>
      <p:pic>
        <p:nvPicPr>
          <p:cNvPr id="78853" name="Picture 9" descr="2 слайд"/>
          <p:cNvPicPr>
            <a:picLocks noChangeAspect="1" noChangeArrowheads="1"/>
          </p:cNvPicPr>
          <p:nvPr/>
        </p:nvPicPr>
        <p:blipFill>
          <a:blip r:embed="rId2"/>
          <a:srcRect/>
          <a:stretch>
            <a:fillRect/>
          </a:stretch>
        </p:blipFill>
        <p:spPr bwMode="auto">
          <a:xfrm>
            <a:off x="7583488" y="1628775"/>
            <a:ext cx="1560512" cy="2363788"/>
          </a:xfrm>
          <a:prstGeom prst="rect">
            <a:avLst/>
          </a:prstGeom>
          <a:noFill/>
          <a:ln w="9525">
            <a:noFill/>
            <a:miter lim="800000"/>
            <a:headEnd/>
            <a:tailEnd/>
          </a:ln>
        </p:spPr>
      </p:pic>
    </p:spTree>
    <p:extLst>
      <p:ext uri="{BB962C8B-B14F-4D97-AF65-F5344CB8AC3E}">
        <p14:creationId xmlns:p14="http://schemas.microsoft.com/office/powerpoint/2010/main" val="38080587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122238"/>
            <a:ext cx="8739188" cy="1295400"/>
          </a:xfrm>
        </p:spPr>
        <p:txBody>
          <a:bodyPr>
            <a:noAutofit/>
          </a:bodyPr>
          <a:lstStyle/>
          <a:p>
            <a:r>
              <a:rPr lang="uz-Cyrl-UZ" sz="2500" b="1" dirty="0">
                <a:solidFill>
                  <a:schemeClr val="tx2"/>
                </a:solidFill>
              </a:rPr>
              <a:t>АХБОРОТ ТЕХНОЛОГИЯЛАРИДАН ФОЙДАЛАНИШ СОҲАСИНИ ТАРТИБГА СОЛУВЧИ АСОСИЙ НОРМАТИВ-ҲУҚУҚИЙ ҲУЖЖАТЛАР</a:t>
            </a:r>
            <a:endParaRPr lang="ru-RU" sz="2500" b="1" dirty="0">
              <a:solidFill>
                <a:schemeClr val="tx2"/>
              </a:solidFill>
            </a:endParaRPr>
          </a:p>
        </p:txBody>
      </p:sp>
      <p:sp>
        <p:nvSpPr>
          <p:cNvPr id="79875" name="Объект 2"/>
          <p:cNvSpPr>
            <a:spLocks noGrp="1"/>
          </p:cNvSpPr>
          <p:nvPr>
            <p:ph sz="quarter" idx="4294967295"/>
          </p:nvPr>
        </p:nvSpPr>
        <p:spPr>
          <a:xfrm>
            <a:off x="323529" y="1600200"/>
            <a:ext cx="6264696" cy="4525963"/>
          </a:xfrm>
        </p:spPr>
        <p:txBody>
          <a:bodyPr>
            <a:normAutofit/>
          </a:bodyPr>
          <a:lstStyle/>
          <a:p>
            <a:pPr marL="273050" indent="-273050" algn="just"/>
            <a:r>
              <a:rPr lang="uz-Cyrl-UZ" sz="2400" dirty="0">
                <a:latin typeface="Times New Roman" pitchFamily="18" charset="0"/>
                <a:cs typeface="Times New Roman" pitchFamily="18" charset="0"/>
              </a:rPr>
              <a:t>Ўзбекистон Республикасининг </a:t>
            </a:r>
            <a:r>
              <a:rPr lang="uz-Cyrl-UZ" sz="2400" b="1" dirty="0">
                <a:latin typeface="Times New Roman" pitchFamily="18" charset="0"/>
                <a:cs typeface="Times New Roman" pitchFamily="18" charset="0"/>
              </a:rPr>
              <a:t>15 та </a:t>
            </a:r>
            <a:r>
              <a:rPr lang="uz-Cyrl-UZ" sz="2400" dirty="0">
                <a:latin typeface="Times New Roman" pitchFamily="18" charset="0"/>
                <a:cs typeface="Times New Roman" pitchFamily="18" charset="0"/>
              </a:rPr>
              <a:t>Қонуни;</a:t>
            </a:r>
          </a:p>
          <a:p>
            <a:pPr marL="273050" indent="-273050" algn="just"/>
            <a:r>
              <a:rPr lang="uz-Cyrl-UZ" sz="2400" dirty="0">
                <a:latin typeface="Times New Roman" pitchFamily="18" charset="0"/>
                <a:cs typeface="Times New Roman" pitchFamily="18" charset="0"/>
              </a:rPr>
              <a:t>Ўзбекистон Республикаси Президентининг 10 га </a:t>
            </a:r>
            <a:r>
              <a:rPr lang="uz-Cyrl-UZ" sz="2400" b="1" dirty="0">
                <a:latin typeface="Times New Roman" pitchFamily="18" charset="0"/>
                <a:cs typeface="Times New Roman" pitchFamily="18" charset="0"/>
              </a:rPr>
              <a:t>яқин </a:t>
            </a:r>
            <a:r>
              <a:rPr lang="uz-Cyrl-UZ" sz="2400" dirty="0">
                <a:latin typeface="Times New Roman" pitchFamily="18" charset="0"/>
                <a:cs typeface="Times New Roman" pitchFamily="18" charset="0"/>
              </a:rPr>
              <a:t>Фармони;</a:t>
            </a:r>
          </a:p>
          <a:p>
            <a:pPr marL="273050" indent="-273050" algn="just"/>
            <a:r>
              <a:rPr lang="uz-Cyrl-UZ" sz="2400" dirty="0">
                <a:latin typeface="Times New Roman" pitchFamily="18" charset="0"/>
                <a:cs typeface="Times New Roman" pitchFamily="18" charset="0"/>
              </a:rPr>
              <a:t>Ўзбекистон Республикаси Президенти ва Ўзбекистон Республикаси Вазирлар Маҳкамасининг </a:t>
            </a:r>
            <a:r>
              <a:rPr lang="uz-Cyrl-UZ" sz="2400" b="1" dirty="0">
                <a:latin typeface="Times New Roman" pitchFamily="18" charset="0"/>
                <a:cs typeface="Times New Roman" pitchFamily="18" charset="0"/>
              </a:rPr>
              <a:t>50 дан </a:t>
            </a:r>
            <a:r>
              <a:rPr lang="uz-Cyrl-UZ" sz="2400" dirty="0">
                <a:latin typeface="Times New Roman" pitchFamily="18" charset="0"/>
                <a:cs typeface="Times New Roman" pitchFamily="18" charset="0"/>
              </a:rPr>
              <a:t>ортиқ қарорлари ҳамда </a:t>
            </a:r>
            <a:r>
              <a:rPr lang="uz-Cyrl-UZ" sz="2400" b="1" dirty="0">
                <a:latin typeface="Times New Roman" pitchFamily="18" charset="0"/>
                <a:cs typeface="Times New Roman" pitchFamily="18" charset="0"/>
              </a:rPr>
              <a:t>1000 га яқин </a:t>
            </a:r>
            <a:r>
              <a:rPr lang="en-US" sz="2400" b="1" dirty="0">
                <a:latin typeface="Times New Roman" pitchFamily="18" charset="0"/>
                <a:cs typeface="Times New Roman" pitchFamily="18" charset="0"/>
              </a:rPr>
              <a:t>  </a:t>
            </a:r>
            <a:r>
              <a:rPr lang="uz-Cyrl-UZ" sz="2400" dirty="0">
                <a:latin typeface="Times New Roman" pitchFamily="18" charset="0"/>
                <a:cs typeface="Times New Roman" pitchFamily="18" charset="0"/>
              </a:rPr>
              <a:t>соҳага оид меъёрий ҳужжатлар ишлаб чиқилган.</a:t>
            </a:r>
            <a:endParaRPr lang="ru-RU" sz="2400" dirty="0">
              <a:latin typeface="Times New Roman" pitchFamily="18" charset="0"/>
              <a:cs typeface="Times New Roman" pitchFamily="18" charset="0"/>
            </a:endParaRPr>
          </a:p>
          <a:p>
            <a:pPr marL="273050" indent="-273050" algn="just"/>
            <a:endParaRPr lang="ru-RU" sz="2400" dirty="0"/>
          </a:p>
        </p:txBody>
      </p:sp>
      <p:sp>
        <p:nvSpPr>
          <p:cNvPr id="79876" name="Номер слайда 3"/>
          <p:cNvSpPr txBox="1">
            <a:spLocks noGrp="1"/>
          </p:cNvSpPr>
          <p:nvPr/>
        </p:nvSpPr>
        <p:spPr bwMode="auto">
          <a:xfrm>
            <a:off x="8129588" y="5734050"/>
            <a:ext cx="609600" cy="520700"/>
          </a:xfrm>
          <a:prstGeom prst="rect">
            <a:avLst/>
          </a:prstGeom>
          <a:noFill/>
          <a:ln w="9525">
            <a:noFill/>
            <a:miter lim="800000"/>
            <a:headEnd/>
            <a:tailEnd/>
          </a:ln>
        </p:spPr>
        <p:txBody>
          <a:bodyPr anchor="ctr"/>
          <a:lstStyle/>
          <a:p>
            <a:pPr algn="ctr"/>
            <a:fld id="{ABD2C9F2-974D-4B96-98D1-3F2BF566A49C}" type="slidenum">
              <a:rPr lang="ru-RU" sz="1400" b="1">
                <a:solidFill>
                  <a:srgbClr val="FFFFFF"/>
                </a:solidFill>
                <a:latin typeface="Century Schoolbook" pitchFamily="18" charset="0"/>
              </a:rPr>
              <a:pPr algn="ctr"/>
              <a:t>14</a:t>
            </a:fld>
            <a:endParaRPr lang="ru-RU" sz="1400" b="1">
              <a:solidFill>
                <a:srgbClr val="FFFFFF"/>
              </a:solidFill>
              <a:latin typeface="Century Schoolbook" pitchFamily="18" charset="0"/>
            </a:endParaRPr>
          </a:p>
        </p:txBody>
      </p:sp>
      <p:grpSp>
        <p:nvGrpSpPr>
          <p:cNvPr id="79877" name="Group 4"/>
          <p:cNvGrpSpPr>
            <a:grpSpLocks/>
          </p:cNvGrpSpPr>
          <p:nvPr/>
        </p:nvGrpSpPr>
        <p:grpSpPr bwMode="auto">
          <a:xfrm>
            <a:off x="6588224" y="1556793"/>
            <a:ext cx="2443064" cy="3240360"/>
            <a:chOff x="2734" y="935"/>
            <a:chExt cx="2818" cy="3172"/>
          </a:xfrm>
        </p:grpSpPr>
        <p:pic>
          <p:nvPicPr>
            <p:cNvPr id="79878" name="Picture 5" descr="УП-3080"/>
            <p:cNvPicPr>
              <a:picLocks noChangeAspect="1" noChangeArrowheads="1"/>
            </p:cNvPicPr>
            <p:nvPr/>
          </p:nvPicPr>
          <p:blipFill>
            <a:blip r:embed="rId2"/>
            <a:srcRect/>
            <a:stretch>
              <a:fillRect/>
            </a:stretch>
          </p:blipFill>
          <p:spPr bwMode="auto">
            <a:xfrm>
              <a:off x="3152" y="1162"/>
              <a:ext cx="2400" cy="2945"/>
            </a:xfrm>
            <a:prstGeom prst="rect">
              <a:avLst/>
            </a:prstGeom>
            <a:noFill/>
            <a:ln w="9525">
              <a:solidFill>
                <a:schemeClr val="tx1"/>
              </a:solidFill>
              <a:miter lim="800000"/>
              <a:headEnd/>
              <a:tailEnd/>
            </a:ln>
          </p:spPr>
        </p:pic>
        <p:pic>
          <p:nvPicPr>
            <p:cNvPr id="79879" name="Picture 6" descr="УП-3080"/>
            <p:cNvPicPr>
              <a:picLocks noChangeAspect="1" noChangeArrowheads="1"/>
            </p:cNvPicPr>
            <p:nvPr/>
          </p:nvPicPr>
          <p:blipFill>
            <a:blip r:embed="rId2"/>
            <a:srcRect/>
            <a:stretch>
              <a:fillRect/>
            </a:stretch>
          </p:blipFill>
          <p:spPr bwMode="auto">
            <a:xfrm>
              <a:off x="3061" y="1026"/>
              <a:ext cx="2400" cy="2989"/>
            </a:xfrm>
            <a:prstGeom prst="rect">
              <a:avLst/>
            </a:prstGeom>
            <a:noFill/>
            <a:ln w="9525">
              <a:solidFill>
                <a:schemeClr val="tx1"/>
              </a:solidFill>
              <a:miter lim="800000"/>
              <a:headEnd/>
              <a:tailEnd/>
            </a:ln>
          </p:spPr>
        </p:pic>
        <p:pic>
          <p:nvPicPr>
            <p:cNvPr id="79880" name="Picture 7" descr="УП-3080"/>
            <p:cNvPicPr>
              <a:picLocks noChangeAspect="1" noChangeArrowheads="1"/>
            </p:cNvPicPr>
            <p:nvPr/>
          </p:nvPicPr>
          <p:blipFill>
            <a:blip r:embed="rId3"/>
            <a:srcRect/>
            <a:stretch>
              <a:fillRect/>
            </a:stretch>
          </p:blipFill>
          <p:spPr bwMode="auto">
            <a:xfrm>
              <a:off x="2734" y="935"/>
              <a:ext cx="2641" cy="2991"/>
            </a:xfrm>
            <a:prstGeom prst="rect">
              <a:avLst/>
            </a:prstGeom>
            <a:noFill/>
            <a:ln w="9525">
              <a:solidFill>
                <a:schemeClr val="tx1"/>
              </a:solidFill>
              <a:miter lim="800000"/>
              <a:headEnd/>
              <a:tailEnd/>
            </a:ln>
          </p:spPr>
        </p:pic>
      </p:grpSp>
    </p:spTree>
    <p:extLst>
      <p:ext uri="{BB962C8B-B14F-4D97-AF65-F5344CB8AC3E}">
        <p14:creationId xmlns:p14="http://schemas.microsoft.com/office/powerpoint/2010/main" val="8650079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 name="Group 82"/>
          <p:cNvGraphicFramePr>
            <a:graphicFrameLocks noGrp="1"/>
          </p:cNvGraphicFramePr>
          <p:nvPr>
            <p:ph/>
            <p:extLst>
              <p:ext uri="{D42A27DB-BD31-4B8C-83A1-F6EECF244321}">
                <p14:modId xmlns:p14="http://schemas.microsoft.com/office/powerpoint/2010/main" val="1998102022"/>
              </p:ext>
            </p:extLst>
          </p:nvPr>
        </p:nvGraphicFramePr>
        <p:xfrm>
          <a:off x="18728" y="645344"/>
          <a:ext cx="8640960" cy="6275638"/>
        </p:xfrm>
        <a:graphic>
          <a:graphicData uri="http://schemas.openxmlformats.org/drawingml/2006/table">
            <a:tbl>
              <a:tblPr/>
              <a:tblGrid>
                <a:gridCol w="1954531">
                  <a:extLst>
                    <a:ext uri="{9D8B030D-6E8A-4147-A177-3AD203B41FA5}">
                      <a16:colId xmlns:a16="http://schemas.microsoft.com/office/drawing/2014/main" val="20000"/>
                    </a:ext>
                  </a:extLst>
                </a:gridCol>
                <a:gridCol w="3575683">
                  <a:extLst>
                    <a:ext uri="{9D8B030D-6E8A-4147-A177-3AD203B41FA5}">
                      <a16:colId xmlns:a16="http://schemas.microsoft.com/office/drawing/2014/main" val="20001"/>
                    </a:ext>
                  </a:extLst>
                </a:gridCol>
                <a:gridCol w="3110746">
                  <a:extLst>
                    <a:ext uri="{9D8B030D-6E8A-4147-A177-3AD203B41FA5}">
                      <a16:colId xmlns:a16="http://schemas.microsoft.com/office/drawing/2014/main" val="20002"/>
                    </a:ext>
                  </a:extLst>
                </a:gridCol>
              </a:tblGrid>
              <a:tr h="287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err="1">
                          <a:ln>
                            <a:noFill/>
                          </a:ln>
                          <a:solidFill>
                            <a:schemeClr val="tx1"/>
                          </a:solidFill>
                          <a:effectLst/>
                          <a:latin typeface="Arial" charset="0"/>
                          <a:cs typeface="Arial" charset="0"/>
                        </a:rPr>
                        <a:t>Қонунлар</a:t>
                      </a:r>
                      <a:endParaRPr kumimoji="0" lang="ru-RU" sz="1300" b="1" i="0" u="none" strike="noStrike" cap="none" normalizeH="0" baseline="0" dirty="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a:ln>
                            <a:noFill/>
                          </a:ln>
                          <a:solidFill>
                            <a:schemeClr val="tx1"/>
                          </a:solidFill>
                          <a:effectLst/>
                          <a:latin typeface="Arial" charset="0"/>
                          <a:cs typeface="Arial" charset="0"/>
                        </a:rPr>
                        <a:t>Президент </a:t>
                      </a:r>
                      <a:r>
                        <a:rPr kumimoji="0" lang="ru-RU" sz="1300" b="1" i="0" u="none" strike="noStrike" cap="none" normalizeH="0" baseline="0" dirty="0" err="1">
                          <a:ln>
                            <a:noFill/>
                          </a:ln>
                          <a:solidFill>
                            <a:schemeClr val="tx1"/>
                          </a:solidFill>
                          <a:effectLst/>
                          <a:latin typeface="Arial" charset="0"/>
                          <a:cs typeface="Arial" charset="0"/>
                        </a:rPr>
                        <a:t>Фармонлари</a:t>
                      </a:r>
                      <a:r>
                        <a:rPr kumimoji="0" lang="ru-RU" sz="1300" b="1" i="0" u="none" strike="noStrike" cap="none" normalizeH="0" baseline="0" dirty="0">
                          <a:ln>
                            <a:noFill/>
                          </a:ln>
                          <a:solidFill>
                            <a:schemeClr val="tx1"/>
                          </a:solidFill>
                          <a:effectLst/>
                          <a:latin typeface="Arial" charset="0"/>
                          <a:cs typeface="Arial" charset="0"/>
                        </a:rPr>
                        <a:t> </a:t>
                      </a:r>
                      <a:r>
                        <a:rPr kumimoji="0" lang="ru-RU" sz="1300" b="1" i="0" u="none" strike="noStrike" cap="none" normalizeH="0" baseline="0" dirty="0" err="1">
                          <a:ln>
                            <a:noFill/>
                          </a:ln>
                          <a:solidFill>
                            <a:schemeClr val="tx1"/>
                          </a:solidFill>
                          <a:effectLst/>
                          <a:latin typeface="Arial" charset="0"/>
                          <a:cs typeface="Arial" charset="0"/>
                        </a:rPr>
                        <a:t>ва</a:t>
                      </a:r>
                      <a:r>
                        <a:rPr kumimoji="0" lang="ru-RU" sz="1300" b="1" i="0" u="none" strike="noStrike" cap="none" normalizeH="0" baseline="0" dirty="0">
                          <a:ln>
                            <a:noFill/>
                          </a:ln>
                          <a:solidFill>
                            <a:schemeClr val="tx1"/>
                          </a:solidFill>
                          <a:effectLst/>
                          <a:latin typeface="Arial" charset="0"/>
                          <a:cs typeface="Arial" charset="0"/>
                        </a:rPr>
                        <a:t> </a:t>
                      </a:r>
                      <a:r>
                        <a:rPr kumimoji="0" lang="ru-RU" sz="1300" b="1" i="0" u="none" strike="noStrike" cap="none" normalizeH="0" baseline="0" dirty="0" err="1">
                          <a:ln>
                            <a:noFill/>
                          </a:ln>
                          <a:solidFill>
                            <a:schemeClr val="tx1"/>
                          </a:solidFill>
                          <a:effectLst/>
                          <a:latin typeface="Arial" charset="0"/>
                          <a:cs typeface="Arial" charset="0"/>
                        </a:rPr>
                        <a:t>Қарорлари</a:t>
                      </a:r>
                      <a:endParaRPr kumimoji="0" lang="ru-RU" sz="1300" b="1" i="0" u="none" strike="noStrike" cap="none" normalizeH="0" baseline="0" dirty="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1" i="0" u="none" strike="noStrike" cap="none" normalizeH="0" baseline="0" dirty="0" err="1">
                          <a:ln>
                            <a:noFill/>
                          </a:ln>
                          <a:solidFill>
                            <a:schemeClr val="tx1"/>
                          </a:solidFill>
                          <a:effectLst/>
                          <a:latin typeface="Arial" charset="0"/>
                          <a:cs typeface="Arial" charset="0"/>
                        </a:rPr>
                        <a:t>Ҳукумат қарорлари</a:t>
                      </a:r>
                      <a:endParaRPr kumimoji="0" lang="ru-RU" sz="1300" b="1" i="0" u="none" strike="noStrike" cap="none" normalizeH="0" baseline="0" dirty="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0000"/>
                  </a:ext>
                </a:extLst>
              </a:tr>
              <a:tr h="10727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Ахборотлаштириш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(2003й.)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Телекоммуникациялар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соҳасида бошқарувни такомиллаштиришга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доир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чора-тадбирлар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 </a:t>
                      </a:r>
                      <a:r>
                        <a:rPr kumimoji="0" lang="ru-RU" sz="1300" b="0" i="0" u="none" strike="noStrike" cap="none" normalizeH="0" baseline="0" dirty="0">
                          <a:ln>
                            <a:noFill/>
                          </a:ln>
                          <a:solidFill>
                            <a:srgbClr val="000000"/>
                          </a:solidFill>
                          <a:effectLst/>
                          <a:latin typeface="Arial" charset="0"/>
                          <a:cs typeface="Arial" charset="0"/>
                        </a:rPr>
                        <a:t>(2000й.)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Компьютерлаштиришни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янада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ривожлантириш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ва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ахборот</a:t>
                      </a:r>
                      <a:r>
                        <a:rPr kumimoji="0" lang="ru-RU" sz="1300" b="0" i="0" u="none" strike="noStrike" cap="none" normalizeH="0" baseline="0" dirty="0">
                          <a:ln>
                            <a:noFill/>
                          </a:ln>
                          <a:solidFill>
                            <a:srgbClr val="000000"/>
                          </a:solidFill>
                          <a:effectLst/>
                          <a:latin typeface="Arial" charset="0"/>
                          <a:cs typeface="Arial" charset="0"/>
                        </a:rPr>
                        <a:t>-коммуникация </a:t>
                      </a:r>
                      <a:r>
                        <a:rPr kumimoji="0" lang="ru-RU" sz="1300" b="0" i="0" u="none" strike="noStrike" cap="none" normalizeH="0" baseline="0" dirty="0" err="1">
                          <a:ln>
                            <a:noFill/>
                          </a:ln>
                          <a:solidFill>
                            <a:srgbClr val="000000"/>
                          </a:solidFill>
                          <a:effectLst/>
                          <a:latin typeface="Arial" charset="0"/>
                          <a:cs typeface="Arial" charset="0"/>
                        </a:rPr>
                        <a:t>технологияларини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жорий</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этиш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чора-тадбирлари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(2002й.)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10001"/>
                  </a:ext>
                </a:extLst>
              </a:tr>
              <a:tr h="87637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Электрон </a:t>
                      </a:r>
                      <a:r>
                        <a:rPr kumimoji="0" lang="ru-RU" sz="1300" b="0" i="0" u="none" strike="noStrike" cap="none" normalizeH="0" baseline="0" dirty="0" err="1">
                          <a:ln>
                            <a:noFill/>
                          </a:ln>
                          <a:solidFill>
                            <a:srgbClr val="000000"/>
                          </a:solidFill>
                          <a:effectLst/>
                          <a:latin typeface="Arial" charset="0"/>
                          <a:cs typeface="Arial" charset="0"/>
                        </a:rPr>
                        <a:t>рақамли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имзо</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(2003й.)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Компьютерлаштиришни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янада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ривожлантириш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ва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ахборот-коммуникация</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технологияларини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жорий</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этиш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 </a:t>
                      </a:r>
                      <a:r>
                        <a:rPr kumimoji="0" lang="ru-RU" sz="1300" b="0" i="0" u="none" strike="noStrike" cap="none" normalizeH="0" baseline="0" dirty="0">
                          <a:ln>
                            <a:noFill/>
                          </a:ln>
                          <a:solidFill>
                            <a:srgbClr val="000000"/>
                          </a:solidFill>
                          <a:effectLst/>
                          <a:latin typeface="Arial" charset="0"/>
                          <a:cs typeface="Arial" charset="0"/>
                        </a:rPr>
                        <a:t>(2002й.)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Ахборотлаштириш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соҳасида</a:t>
                      </a:r>
                      <a:r>
                        <a:rPr kumimoji="0" lang="ru-RU" sz="1300" b="0" i="0" u="none" strike="noStrike" cap="none" normalizeH="0" baseline="0" dirty="0">
                          <a:ln>
                            <a:noFill/>
                          </a:ln>
                          <a:solidFill>
                            <a:srgbClr val="000000"/>
                          </a:solidFill>
                          <a:effectLst/>
                          <a:latin typeface="Arial" charset="0"/>
                          <a:cs typeface="Arial" charset="0"/>
                        </a:rPr>
                        <a:t> норматив-</a:t>
                      </a:r>
                      <a:r>
                        <a:rPr kumimoji="0" lang="ru-RU" sz="1300" b="0" i="0" u="none" strike="noStrike" cap="none" normalizeH="0" baseline="0" dirty="0" err="1">
                          <a:ln>
                            <a:noFill/>
                          </a:ln>
                          <a:solidFill>
                            <a:srgbClr val="000000"/>
                          </a:solidFill>
                          <a:effectLst/>
                          <a:latin typeface="Arial" charset="0"/>
                          <a:cs typeface="Arial" charset="0"/>
                        </a:rPr>
                        <a:t>ҳуқуқий</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базани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такомиллаштириш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(2005й.)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10002"/>
                  </a:ext>
                </a:extLst>
              </a:tr>
              <a:tr h="18585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Электрон </a:t>
                      </a:r>
                      <a:r>
                        <a:rPr kumimoji="0" lang="ru-RU" sz="1300" b="0" i="0" u="none" strike="noStrike" cap="none" normalizeH="0" baseline="0" dirty="0" err="1">
                          <a:ln>
                            <a:noFill/>
                          </a:ln>
                          <a:solidFill>
                            <a:srgbClr val="000000"/>
                          </a:solidFill>
                          <a:effectLst/>
                          <a:latin typeface="Arial" charset="0"/>
                          <a:cs typeface="Arial" charset="0"/>
                        </a:rPr>
                        <a:t>ҳужжат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айланиши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endParaRPr kumimoji="0" lang="ru-RU" sz="1300" b="0" i="0" u="none" strike="noStrike" cap="none" normalizeH="0" baseline="0" dirty="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(2004й.)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Ахборот</a:t>
                      </a:r>
                      <a:r>
                        <a:rPr kumimoji="0" lang="ru-RU" sz="1300" b="0" i="0" u="none" strike="noStrike" cap="none" normalizeH="0" baseline="0" dirty="0">
                          <a:ln>
                            <a:noFill/>
                          </a:ln>
                          <a:solidFill>
                            <a:srgbClr val="000000"/>
                          </a:solidFill>
                          <a:effectLst/>
                          <a:latin typeface="Arial" charset="0"/>
                          <a:cs typeface="Arial" charset="0"/>
                        </a:rPr>
                        <a:t>-коммуникация </a:t>
                      </a:r>
                      <a:r>
                        <a:rPr kumimoji="0" lang="ru-RU" sz="1300" b="0" i="0" u="none" strike="noStrike" cap="none" normalizeH="0" baseline="0" dirty="0" err="1">
                          <a:ln>
                            <a:noFill/>
                          </a:ln>
                          <a:solidFill>
                            <a:srgbClr val="000000"/>
                          </a:solidFill>
                          <a:effectLst/>
                          <a:latin typeface="Arial" charset="0"/>
                          <a:cs typeface="Arial" charset="0"/>
                        </a:rPr>
                        <a:t>технологияларини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янада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ривожлантиришга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оид</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қўшимча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чора-тадбирлар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en-US"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a:ln>
                            <a:noFill/>
                          </a:ln>
                          <a:solidFill>
                            <a:srgbClr val="000000"/>
                          </a:solidFill>
                          <a:effectLst/>
                          <a:latin typeface="Arial" charset="0"/>
                          <a:cs typeface="Arial" charset="0"/>
                        </a:rPr>
                        <a:t>(2005й.)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Давлат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ва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хўжалик</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бошқаруви, Маҳаллий давлат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ҳокимияти органларининг</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ахборот-коммуникация</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технологияларидан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фойдаланган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ҳолда юридик</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ва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жисмоний</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шахслар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билан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ўзаро</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алоқадорлигини янада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такомиллаштириш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чора-тадбирлари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 </a:t>
                      </a:r>
                      <a:r>
                        <a:rPr kumimoji="0" lang="ru-RU" sz="1300" b="0" i="0" u="none" strike="noStrike" cap="none" normalizeH="0" baseline="0" dirty="0">
                          <a:ln>
                            <a:noFill/>
                          </a:ln>
                          <a:solidFill>
                            <a:srgbClr val="000000"/>
                          </a:solidFill>
                          <a:effectLst/>
                          <a:latin typeface="Arial" charset="0"/>
                          <a:cs typeface="Arial" charset="0"/>
                        </a:rPr>
                        <a:t>(2007й.)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10003"/>
                  </a:ext>
                </a:extLst>
              </a:tr>
              <a:tr h="10727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Электрон </a:t>
                      </a:r>
                      <a:r>
                        <a:rPr kumimoji="0" lang="ru-RU" sz="1300" b="0" i="0" u="none" strike="noStrike" cap="none" normalizeH="0" baseline="0" dirty="0" err="1">
                          <a:ln>
                            <a:noFill/>
                          </a:ln>
                          <a:solidFill>
                            <a:srgbClr val="000000"/>
                          </a:solidFill>
                          <a:effectLst/>
                          <a:latin typeface="Arial" charset="0"/>
                          <a:cs typeface="Arial" charset="0"/>
                        </a:rPr>
                        <a:t>тижорат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endParaRPr kumimoji="0" lang="ru-RU" sz="1300" b="0" i="0" u="none" strike="noStrike" cap="none" normalizeH="0" baseline="0" dirty="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(2004й.)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err="1">
                          <a:ln>
                            <a:noFill/>
                          </a:ln>
                          <a:solidFill>
                            <a:srgbClr val="000000"/>
                          </a:solidFill>
                          <a:effectLst/>
                          <a:latin typeface="Arial" charset="0"/>
                          <a:cs typeface="Arial" charset="0"/>
                        </a:rPr>
                        <a:t>Ўзбекистон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Республикасининг</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жамоат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таълим</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ахборот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тармоғини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ташкил</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этиш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en-US"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a:ln>
                            <a:noFill/>
                          </a:ln>
                          <a:solidFill>
                            <a:srgbClr val="000000"/>
                          </a:solidFill>
                          <a:effectLst/>
                          <a:latin typeface="Arial" charset="0"/>
                          <a:cs typeface="Arial" charset="0"/>
                        </a:rPr>
                        <a:t>(2005й.)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Интернет </a:t>
                      </a:r>
                      <a:r>
                        <a:rPr kumimoji="0" lang="ru-RU" sz="1300" b="0" i="0" u="none" strike="noStrike" cap="none" normalizeH="0" baseline="0" dirty="0" err="1">
                          <a:ln>
                            <a:noFill/>
                          </a:ln>
                          <a:solidFill>
                            <a:srgbClr val="000000"/>
                          </a:solidFill>
                          <a:effectLst/>
                          <a:latin typeface="Arial" charset="0"/>
                          <a:cs typeface="Arial" charset="0"/>
                        </a:rPr>
                        <a:t>тармоғида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Ўзбекистон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Республикасининг</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Ҳукумат</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порталини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янада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ривожлантириш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чора-тадбирлари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(2007й.)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10004"/>
                  </a:ext>
                </a:extLst>
              </a:tr>
              <a:tr h="10727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Электрон </a:t>
                      </a:r>
                      <a:r>
                        <a:rPr kumimoji="0" lang="ru-RU" sz="1300" b="0" i="0" u="none" strike="noStrike" cap="none" normalizeH="0" baseline="0" dirty="0" err="1">
                          <a:ln>
                            <a:noFill/>
                          </a:ln>
                          <a:solidFill>
                            <a:srgbClr val="000000"/>
                          </a:solidFill>
                          <a:effectLst/>
                          <a:latin typeface="Arial" charset="0"/>
                          <a:cs typeface="Arial" charset="0"/>
                        </a:rPr>
                        <a:t>тўловлар</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endParaRPr kumimoji="0" lang="ru-RU" sz="1300" b="0" i="0" u="none" strike="noStrike" cap="none" normalizeH="0" baseline="0" dirty="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(2005й.)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a:ln>
                            <a:noFill/>
                          </a:ln>
                          <a:solidFill>
                            <a:srgbClr val="000000"/>
                          </a:solidFill>
                          <a:effectLst/>
                          <a:latin typeface="Arial" charset="0"/>
                          <a:cs typeface="Arial" charset="0"/>
                        </a:rPr>
                        <a:t>Республика </a:t>
                      </a:r>
                      <a:r>
                        <a:rPr kumimoji="0" lang="ru-RU" sz="1300" b="0" i="0" u="none" strike="noStrike" cap="none" normalizeH="0" baseline="0" dirty="0" err="1">
                          <a:ln>
                            <a:noFill/>
                          </a:ln>
                          <a:solidFill>
                            <a:srgbClr val="000000"/>
                          </a:solidFill>
                          <a:effectLst/>
                          <a:latin typeface="Arial" charset="0"/>
                          <a:cs typeface="Arial" charset="0"/>
                        </a:rPr>
                        <a:t>аҳолисини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ахборот-кутубхона</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билан</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таъминлашни</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ташкил</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этиш</a:t>
                      </a:r>
                      <a:r>
                        <a:rPr kumimoji="0" lang="ru-RU" sz="1300" b="0" i="0" u="none" strike="noStrike" cap="none" normalizeH="0" baseline="0" dirty="0">
                          <a:ln>
                            <a:noFill/>
                          </a:ln>
                          <a:solidFill>
                            <a:srgbClr val="000000"/>
                          </a:solidFill>
                          <a:effectLst/>
                          <a:latin typeface="Arial" charset="0"/>
                          <a:cs typeface="Arial" charset="0"/>
                        </a:rPr>
                        <a:t> </a:t>
                      </a:r>
                      <a:r>
                        <a:rPr kumimoji="0" lang="ru-RU" sz="1300" b="0" i="0" u="none" strike="noStrike" cap="none" normalizeH="0" baseline="0" dirty="0" err="1">
                          <a:ln>
                            <a:noFill/>
                          </a:ln>
                          <a:solidFill>
                            <a:srgbClr val="000000"/>
                          </a:solidFill>
                          <a:effectLst/>
                          <a:latin typeface="Arial" charset="0"/>
                          <a:cs typeface="Arial" charset="0"/>
                        </a:rPr>
                        <a:t>тўғрисида</a:t>
                      </a:r>
                      <a:r>
                        <a:rPr kumimoji="0" lang="ru-RU" sz="1300" b="0" i="0" u="none" strike="noStrike" cap="none" normalizeH="0" baseline="0" dirty="0">
                          <a:ln>
                            <a:noFill/>
                          </a:ln>
                          <a:solidFill>
                            <a:srgbClr val="000000"/>
                          </a:solidFill>
                          <a:effectLst/>
                          <a:latin typeface="Arial" charset="0"/>
                          <a:cs typeface="Arial" charset="0"/>
                        </a:rPr>
                        <a:t> (2006й.)</a:t>
                      </a: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dirty="0">
                        <a:ln>
                          <a:noFill/>
                        </a:ln>
                        <a:solidFill>
                          <a:srgbClr val="23170F"/>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extLst>
                  <a:ext uri="{0D108BD9-81ED-4DB2-BD59-A6C34878D82A}">
                    <a16:rowId xmlns:a16="http://schemas.microsoft.com/office/drawing/2014/main" val="10005"/>
                  </a:ext>
                </a:extLst>
              </a:tr>
            </a:tbl>
          </a:graphicData>
        </a:graphic>
      </p:graphicFrame>
      <p:sp>
        <p:nvSpPr>
          <p:cNvPr id="9248" name="Shape 11"/>
          <p:cNvSpPr txBox="1">
            <a:spLocks noChangeArrowheads="1"/>
          </p:cNvSpPr>
          <p:nvPr/>
        </p:nvSpPr>
        <p:spPr bwMode="auto">
          <a:xfrm>
            <a:off x="462632" y="152400"/>
            <a:ext cx="8143875" cy="4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20000"/>
              </a:spcBef>
              <a:buClr>
                <a:schemeClr val="bg2"/>
              </a:buClr>
              <a:buSzPct val="75000"/>
              <a:buFont typeface="Wingdings" pitchFamily="2" charset="2"/>
              <a:buNone/>
            </a:pPr>
            <a:r>
              <a:rPr lang="ru-RU" b="1" dirty="0" err="1">
                <a:latin typeface="Times New Roman" pitchFamily="18" charset="0"/>
                <a:cs typeface="Times New Roman" pitchFamily="18" charset="0"/>
              </a:rPr>
              <a:t>Ахборотлаштириш</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соҳасидаги</a:t>
            </a:r>
            <a:r>
              <a:rPr lang="ru-RU" b="1" dirty="0">
                <a:latin typeface="Times New Roman" pitchFamily="18" charset="0"/>
                <a:cs typeface="Times New Roman" pitchFamily="18" charset="0"/>
              </a:rPr>
              <a:t> </a:t>
            </a:r>
            <a:r>
              <a:rPr lang="ru-RU" b="1" dirty="0" err="1" smtClean="0">
                <a:latin typeface="Times New Roman" pitchFamily="18" charset="0"/>
                <a:cs typeface="Times New Roman" pitchFamily="18" charset="0"/>
              </a:rPr>
              <a:t>асосий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меъёрий-ҳуқуқий</a:t>
            </a:r>
            <a:r>
              <a:rPr lang="ru-RU" b="1" dirty="0" smtClean="0">
                <a:latin typeface="Times New Roman" pitchFamily="18" charset="0"/>
                <a:cs typeface="Times New Roman" pitchFamily="18" charset="0"/>
              </a:rPr>
              <a:t> </a:t>
            </a:r>
            <a:r>
              <a:rPr lang="ru-RU" b="1" dirty="0" err="1">
                <a:latin typeface="Times New Roman" pitchFamily="18" charset="0"/>
                <a:cs typeface="Times New Roman" pitchFamily="18" charset="0"/>
              </a:rPr>
              <a:t>ҳужжатлар</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2651119358"/>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Таблица 4"/>
          <p:cNvGraphicFramePr>
            <a:graphicFrameLocks noGrp="1"/>
          </p:cNvGraphicFramePr>
          <p:nvPr>
            <p:extLst>
              <p:ext uri="{D42A27DB-BD31-4B8C-83A1-F6EECF244321}">
                <p14:modId xmlns:p14="http://schemas.microsoft.com/office/powerpoint/2010/main" val="2967911374"/>
              </p:ext>
            </p:extLst>
          </p:nvPr>
        </p:nvGraphicFramePr>
        <p:xfrm>
          <a:off x="-36512" y="930385"/>
          <a:ext cx="9180512" cy="7104161"/>
        </p:xfrm>
        <a:graphic>
          <a:graphicData uri="http://schemas.openxmlformats.org/drawingml/2006/table">
            <a:tbl>
              <a:tblPr firstRow="1" bandRow="1">
                <a:tableStyleId>{D7AC3CCA-C797-4891-BE02-D94E43425B78}</a:tableStyleId>
              </a:tblPr>
              <a:tblGrid>
                <a:gridCol w="2019739">
                  <a:extLst>
                    <a:ext uri="{9D8B030D-6E8A-4147-A177-3AD203B41FA5}">
                      <a16:colId xmlns:a16="http://schemas.microsoft.com/office/drawing/2014/main" val="20000"/>
                    </a:ext>
                  </a:extLst>
                </a:gridCol>
                <a:gridCol w="3231925">
                  <a:extLst>
                    <a:ext uri="{9D8B030D-6E8A-4147-A177-3AD203B41FA5}">
                      <a16:colId xmlns:a16="http://schemas.microsoft.com/office/drawing/2014/main" val="20001"/>
                    </a:ext>
                  </a:extLst>
                </a:gridCol>
                <a:gridCol w="3928848">
                  <a:extLst>
                    <a:ext uri="{9D8B030D-6E8A-4147-A177-3AD203B41FA5}">
                      <a16:colId xmlns:a16="http://schemas.microsoft.com/office/drawing/2014/main" val="20002"/>
                    </a:ext>
                  </a:extLst>
                </a:gridCol>
              </a:tblGrid>
              <a:tr h="372277">
                <a:tc>
                  <a:txBody>
                    <a:bodyPr/>
                    <a:lstStyle/>
                    <a:p>
                      <a:pPr algn="ctr"/>
                      <a:r>
                        <a:rPr lang="uz-Cyrl-UZ" sz="1200" b="1" dirty="0">
                          <a:latin typeface="+mn-lt"/>
                          <a:cs typeface="+mn-cs"/>
                        </a:rPr>
                        <a:t>ҚОНУНЛАР</a:t>
                      </a:r>
                      <a:endParaRPr lang="ru-RU" sz="1200" b="1" dirty="0">
                        <a:latin typeface="+mn-lt"/>
                        <a:cs typeface="Arial" pitchFamily="34" charset="0"/>
                      </a:endParaRPr>
                    </a:p>
                  </a:txBody>
                  <a:tcPr marL="91447" marR="91447" marT="45719" marB="45719" anchor="ctr"/>
                </a:tc>
                <a:tc>
                  <a:txBody>
                    <a:bodyPr/>
                    <a:lstStyle/>
                    <a:p>
                      <a:pPr algn="ctr"/>
                      <a:r>
                        <a:rPr lang="ru-RU" sz="1200" b="1" dirty="0">
                          <a:latin typeface="+mn-lt"/>
                        </a:rPr>
                        <a:t>ПРЕЗИДЕНТНИНГ ҚАРОР ВА ФАРМОЙИШЛАРИ</a:t>
                      </a:r>
                      <a:endParaRPr lang="ru-RU" sz="1200" b="1" dirty="0">
                        <a:latin typeface="+mn-lt"/>
                        <a:cs typeface="Arial" pitchFamily="34" charset="0"/>
                      </a:endParaRPr>
                    </a:p>
                  </a:txBody>
                  <a:tcPr marL="91447" marR="91447" marT="45719" marB="45719" anchor="ctr"/>
                </a:tc>
                <a:tc>
                  <a:txBody>
                    <a:bodyPr/>
                    <a:lstStyle/>
                    <a:p>
                      <a:pPr algn="ctr"/>
                      <a:r>
                        <a:rPr lang="ru-RU" sz="1200" b="1" dirty="0">
                          <a:latin typeface="+mn-lt"/>
                        </a:rPr>
                        <a:t>ХУКУМАТ ҚАРОРЛАРИ</a:t>
                      </a:r>
                      <a:endParaRPr lang="ru-RU" sz="1200" b="1" dirty="0">
                        <a:latin typeface="+mn-lt"/>
                        <a:cs typeface="Arial" pitchFamily="34" charset="0"/>
                      </a:endParaRPr>
                    </a:p>
                  </a:txBody>
                  <a:tcPr marL="91447" marR="91447" marT="45719" marB="45719" anchor="ctr"/>
                </a:tc>
                <a:extLst>
                  <a:ext uri="{0D108BD9-81ED-4DB2-BD59-A6C34878D82A}">
                    <a16:rowId xmlns:a16="http://schemas.microsoft.com/office/drawing/2014/main" val="10000"/>
                  </a:ext>
                </a:extLst>
              </a:tr>
              <a:tr h="869015">
                <a:tc>
                  <a:txBody>
                    <a:bodyPr/>
                    <a:lstStyle/>
                    <a:p>
                      <a:pPr algn="ctr"/>
                      <a:r>
                        <a:rPr kumimoji="0" lang="ru-RU" sz="1200" b="0" kern="1200" dirty="0">
                          <a:latin typeface="+mn-lt"/>
                        </a:rPr>
                        <a:t>Телекоммуникация </a:t>
                      </a:r>
                      <a:r>
                        <a:rPr kumimoji="0" lang="ru-RU" sz="1200" b="0" kern="1200" dirty="0" err="1">
                          <a:latin typeface="+mn-lt"/>
                        </a:rPr>
                        <a:t>ҳақида</a:t>
                      </a:r>
                      <a:r>
                        <a:rPr kumimoji="0" lang="ru-RU" sz="1200" b="0" kern="1200" dirty="0">
                          <a:latin typeface="+mn-lt"/>
                        </a:rPr>
                        <a:t/>
                      </a:r>
                      <a:br>
                        <a:rPr kumimoji="0" lang="ru-RU" sz="1200" b="0" kern="1200" dirty="0">
                          <a:latin typeface="+mn-lt"/>
                        </a:rPr>
                      </a:br>
                      <a:r>
                        <a:rPr kumimoji="0" lang="ru-RU" sz="1200" b="0" kern="1200" dirty="0">
                          <a:latin typeface="+mn-lt"/>
                        </a:rPr>
                        <a:t>(1999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i="0" u="none" strike="noStrike" cap="none" normalizeH="0" baseline="0" dirty="0" err="1">
                          <a:ln>
                            <a:noFill/>
                          </a:ln>
                          <a:solidFill>
                            <a:srgbClr val="000000"/>
                          </a:solidFill>
                          <a:effectLst/>
                          <a:latin typeface="+mn-lt"/>
                          <a:cs typeface="Arial" charset="0"/>
                        </a:rPr>
                        <a:t>Компьютерлаштиришни</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янада</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ривожлантириш</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ва</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ахборот</a:t>
                      </a:r>
                      <a:r>
                        <a:rPr kumimoji="0" lang="ru-RU" sz="1200" b="0" i="0" u="none" strike="noStrike" cap="none" normalizeH="0" baseline="0" dirty="0">
                          <a:ln>
                            <a:noFill/>
                          </a:ln>
                          <a:solidFill>
                            <a:srgbClr val="000000"/>
                          </a:solidFill>
                          <a:effectLst/>
                          <a:latin typeface="+mn-lt"/>
                          <a:cs typeface="Arial" charset="0"/>
                        </a:rPr>
                        <a:t>-коммуникация </a:t>
                      </a:r>
                      <a:r>
                        <a:rPr kumimoji="0" lang="ru-RU" sz="1200" b="0" i="0" u="none" strike="noStrike" cap="none" normalizeH="0" baseline="0" dirty="0" err="1">
                          <a:ln>
                            <a:noFill/>
                          </a:ln>
                          <a:solidFill>
                            <a:srgbClr val="000000"/>
                          </a:solidFill>
                          <a:effectLst/>
                          <a:latin typeface="+mn-lt"/>
                          <a:cs typeface="Arial" charset="0"/>
                        </a:rPr>
                        <a:t>технологияларини</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жорий</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этиш</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тўғрисида</a:t>
                      </a:r>
                      <a:r>
                        <a:rPr kumimoji="0" lang="ru-RU" sz="1200" b="0" kern="1200" dirty="0">
                          <a:latin typeface="+mn-lt"/>
                        </a:rPr>
                        <a:t> (2002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i="0" u="none" strike="noStrike" cap="none" normalizeH="0" baseline="0" dirty="0" err="1">
                          <a:ln>
                            <a:noFill/>
                          </a:ln>
                          <a:solidFill>
                            <a:srgbClr val="000000"/>
                          </a:solidFill>
                          <a:effectLst/>
                          <a:latin typeface="+mn-lt"/>
                          <a:cs typeface="Arial" charset="0"/>
                        </a:rPr>
                        <a:t>Компьютерлаштиришни</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янада</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ривожлантириш</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ва</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ахборот</a:t>
                      </a:r>
                      <a:r>
                        <a:rPr kumimoji="0" lang="ru-RU" sz="1200" b="0" i="0" u="none" strike="noStrike" cap="none" normalizeH="0" baseline="0" dirty="0">
                          <a:ln>
                            <a:noFill/>
                          </a:ln>
                          <a:solidFill>
                            <a:srgbClr val="000000"/>
                          </a:solidFill>
                          <a:effectLst/>
                          <a:latin typeface="+mn-lt"/>
                          <a:cs typeface="Arial" charset="0"/>
                        </a:rPr>
                        <a:t>-коммуникация </a:t>
                      </a:r>
                      <a:r>
                        <a:rPr kumimoji="0" lang="ru-RU" sz="1200" b="0" i="0" u="none" strike="noStrike" cap="none" normalizeH="0" baseline="0" dirty="0" err="1">
                          <a:ln>
                            <a:noFill/>
                          </a:ln>
                          <a:solidFill>
                            <a:srgbClr val="000000"/>
                          </a:solidFill>
                          <a:effectLst/>
                          <a:latin typeface="+mn-lt"/>
                          <a:cs typeface="Arial" charset="0"/>
                        </a:rPr>
                        <a:t>технологияларини</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жорий</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этиш</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чора-тадбирлари</a:t>
                      </a:r>
                      <a:r>
                        <a:rPr kumimoji="0" lang="ru-RU" sz="1200" b="0" i="0" u="none" strike="noStrike" cap="none" normalizeH="0" baseline="0" dirty="0">
                          <a:ln>
                            <a:noFill/>
                          </a:ln>
                          <a:solidFill>
                            <a:srgbClr val="000000"/>
                          </a:solidFill>
                          <a:effectLst/>
                          <a:latin typeface="+mn-lt"/>
                          <a:cs typeface="Arial" charset="0"/>
                        </a:rPr>
                        <a:t> </a:t>
                      </a:r>
                      <a:r>
                        <a:rPr kumimoji="0" lang="ru-RU" sz="1200" b="0" i="0" u="none" strike="noStrike" cap="none" normalizeH="0" baseline="0" dirty="0" err="1">
                          <a:ln>
                            <a:noFill/>
                          </a:ln>
                          <a:solidFill>
                            <a:srgbClr val="000000"/>
                          </a:solidFill>
                          <a:effectLst/>
                          <a:latin typeface="+mn-lt"/>
                          <a:cs typeface="Arial" charset="0"/>
                        </a:rPr>
                        <a:t>тўғрисида</a:t>
                      </a:r>
                      <a:r>
                        <a:rPr kumimoji="0" lang="ru-RU" sz="1200" b="0" kern="120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kern="1200" dirty="0">
                          <a:latin typeface="+mn-lt"/>
                        </a:rPr>
                        <a:t>(2002 й.)</a:t>
                      </a:r>
                      <a:endParaRPr kumimoji="0" lang="ru-RU" sz="1200" b="0" kern="1200" dirty="0">
                        <a:solidFill>
                          <a:schemeClr val="dk1"/>
                        </a:solidFill>
                        <a:latin typeface="+mn-lt"/>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ru-RU" sz="1200" b="0" dirty="0">
                        <a:latin typeface="+mn-lt"/>
                        <a:cs typeface="Arial" pitchFamily="34" charset="0"/>
                      </a:endParaRPr>
                    </a:p>
                  </a:txBody>
                  <a:tcPr marL="91447" marR="91447" marT="45719" marB="45719">
                    <a:solidFill>
                      <a:schemeClr val="bg1"/>
                    </a:solidFill>
                  </a:tcPr>
                </a:tc>
                <a:extLst>
                  <a:ext uri="{0D108BD9-81ED-4DB2-BD59-A6C34878D82A}">
                    <a16:rowId xmlns:a16="http://schemas.microsoft.com/office/drawing/2014/main" val="10001"/>
                  </a:ext>
                </a:extLst>
              </a:tr>
              <a:tr h="78177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kern="1200" dirty="0" err="1">
                          <a:latin typeface="+mn-lt"/>
                        </a:rPr>
                        <a:t>Ахборотлаштириш</a:t>
                      </a:r>
                      <a:r>
                        <a:rPr kumimoji="0" lang="ru-RU" sz="1200" b="0" kern="1200" dirty="0">
                          <a:latin typeface="+mn-lt"/>
                        </a:rPr>
                        <a:t> </a:t>
                      </a:r>
                      <a:r>
                        <a:rPr kumimoji="0" lang="ru-RU" sz="1200" b="0" kern="1200" dirty="0" err="1">
                          <a:latin typeface="+mn-lt"/>
                        </a:rPr>
                        <a:t>ҳақида</a:t>
                      </a:r>
                      <a:r>
                        <a:rPr kumimoji="0" lang="ru-RU" sz="1200" b="0" kern="1200" dirty="0">
                          <a:latin typeface="+mn-lt"/>
                        </a:rPr>
                        <a:t> (2003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err="1">
                          <a:latin typeface="+mn-lt"/>
                        </a:rPr>
                        <a:t>АКТни</a:t>
                      </a:r>
                      <a:r>
                        <a:rPr lang="ru-RU" sz="1200" b="0" dirty="0">
                          <a:latin typeface="+mn-lt"/>
                        </a:rPr>
                        <a:t> </a:t>
                      </a:r>
                      <a:r>
                        <a:rPr lang="ru-RU" sz="1200" b="0" dirty="0" err="1">
                          <a:latin typeface="+mn-lt"/>
                        </a:rPr>
                        <a:t>янада</a:t>
                      </a:r>
                      <a:r>
                        <a:rPr lang="ru-RU" sz="1200" b="0" dirty="0">
                          <a:latin typeface="+mn-lt"/>
                        </a:rPr>
                        <a:t> </a:t>
                      </a:r>
                      <a:r>
                        <a:rPr lang="ru-RU" sz="1200" b="0" dirty="0" err="1">
                          <a:latin typeface="+mn-lt"/>
                        </a:rPr>
                        <a:t>ривожлантиришнинг</a:t>
                      </a:r>
                      <a:r>
                        <a:rPr lang="ru-RU" sz="1200" b="0" dirty="0">
                          <a:latin typeface="+mn-lt"/>
                        </a:rPr>
                        <a:t> </a:t>
                      </a:r>
                      <a:r>
                        <a:rPr lang="ru-RU" sz="1200" b="0" dirty="0" err="1">
                          <a:latin typeface="+mn-lt"/>
                        </a:rPr>
                        <a:t>қўшимча</a:t>
                      </a:r>
                      <a:r>
                        <a:rPr lang="ru-RU" sz="1200" b="0" dirty="0">
                          <a:latin typeface="+mn-lt"/>
                        </a:rPr>
                        <a:t> </a:t>
                      </a:r>
                      <a:r>
                        <a:rPr lang="ru-RU" sz="1200" b="0" dirty="0" err="1">
                          <a:latin typeface="+mn-lt"/>
                        </a:rPr>
                        <a:t>чора-тадбирлари</a:t>
                      </a:r>
                      <a:r>
                        <a:rPr lang="ru-RU" sz="1200" b="0" baseline="0" dirty="0">
                          <a:latin typeface="+mn-lt"/>
                        </a:rPr>
                        <a:t> </a:t>
                      </a:r>
                      <a:r>
                        <a:rPr lang="ru-RU" sz="1200" b="0" baseline="0" dirty="0" err="1">
                          <a:latin typeface="+mn-lt"/>
                        </a:rPr>
                        <a:t>тўғрисида</a:t>
                      </a:r>
                      <a:r>
                        <a:rPr lang="ru-RU" sz="1200" b="0" baseline="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kern="1200" dirty="0">
                          <a:latin typeface="+mn-lt"/>
                        </a:rPr>
                        <a:t>(2005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err="1">
                          <a:latin typeface="+mn-lt"/>
                        </a:rPr>
                        <a:t>Ахборотлаштириш</a:t>
                      </a:r>
                      <a:r>
                        <a:rPr lang="ru-RU" sz="1200" b="0" dirty="0">
                          <a:latin typeface="+mn-lt"/>
                        </a:rPr>
                        <a:t> </a:t>
                      </a:r>
                      <a:r>
                        <a:rPr lang="ru-RU" sz="1200" b="0" dirty="0" err="1">
                          <a:latin typeface="+mn-lt"/>
                        </a:rPr>
                        <a:t>соҳасида</a:t>
                      </a:r>
                      <a:r>
                        <a:rPr lang="ru-RU" sz="1200" b="0" dirty="0">
                          <a:latin typeface="+mn-lt"/>
                        </a:rPr>
                        <a:t> </a:t>
                      </a:r>
                      <a:r>
                        <a:rPr lang="ru-RU" sz="1200" b="0" dirty="0" err="1">
                          <a:latin typeface="+mn-lt"/>
                        </a:rPr>
                        <a:t>меёрий-ҳуқуқий</a:t>
                      </a:r>
                      <a:r>
                        <a:rPr lang="ru-RU" sz="1200" b="0" dirty="0">
                          <a:latin typeface="+mn-lt"/>
                        </a:rPr>
                        <a:t> </a:t>
                      </a:r>
                      <a:r>
                        <a:rPr lang="ru-RU" sz="1200" b="0" dirty="0" err="1">
                          <a:latin typeface="+mn-lt"/>
                        </a:rPr>
                        <a:t>базани</a:t>
                      </a:r>
                      <a:r>
                        <a:rPr lang="ru-RU" sz="1200" b="0" baseline="0" dirty="0">
                          <a:latin typeface="+mn-lt"/>
                        </a:rPr>
                        <a:t> </a:t>
                      </a:r>
                      <a:r>
                        <a:rPr lang="ru-RU" sz="1200" b="0" baseline="0" dirty="0" err="1">
                          <a:latin typeface="+mn-lt"/>
                        </a:rPr>
                        <a:t>такомиллаштириш</a:t>
                      </a:r>
                      <a:r>
                        <a:rPr lang="ru-RU" sz="1200" b="0" baseline="0" dirty="0">
                          <a:latin typeface="+mn-lt"/>
                        </a:rPr>
                        <a:t> </a:t>
                      </a:r>
                      <a:r>
                        <a:rPr lang="ru-RU" sz="1200" b="0" baseline="0" dirty="0" err="1">
                          <a:latin typeface="+mn-lt"/>
                        </a:rPr>
                        <a:t>тўғрисида</a:t>
                      </a:r>
                      <a:r>
                        <a:rPr lang="ru-RU" sz="1200" b="0" baseline="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a:latin typeface="+mn-lt"/>
                        </a:rPr>
                        <a:t>(2005 й.)</a:t>
                      </a:r>
                      <a:endParaRPr lang="ru-RU" sz="1200" b="0" dirty="0">
                        <a:latin typeface="+mn-lt"/>
                        <a:cs typeface="Arial" pitchFamily="34" charset="0"/>
                      </a:endParaRPr>
                    </a:p>
                  </a:txBody>
                  <a:tcPr marL="91447" marR="91447" marT="45719" marB="45719">
                    <a:solidFill>
                      <a:schemeClr val="bg1"/>
                    </a:solidFill>
                  </a:tcPr>
                </a:tc>
                <a:extLst>
                  <a:ext uri="{0D108BD9-81ED-4DB2-BD59-A6C34878D82A}">
                    <a16:rowId xmlns:a16="http://schemas.microsoft.com/office/drawing/2014/main" val="10002"/>
                  </a:ext>
                </a:extLst>
              </a:tr>
              <a:tr h="781778">
                <a:tc>
                  <a:txBody>
                    <a:bodyPr/>
                    <a:lstStyle/>
                    <a:p>
                      <a:pPr algn="ctr"/>
                      <a:r>
                        <a:rPr kumimoji="0" lang="ru-RU" sz="1200" b="0" kern="1200" dirty="0">
                          <a:latin typeface="+mn-lt"/>
                        </a:rPr>
                        <a:t>Электрон </a:t>
                      </a:r>
                      <a:r>
                        <a:rPr kumimoji="0" lang="ru-RU" sz="1200" b="0" kern="1200" dirty="0" err="1">
                          <a:latin typeface="+mn-lt"/>
                        </a:rPr>
                        <a:t>рақамли</a:t>
                      </a:r>
                      <a:r>
                        <a:rPr kumimoji="0" lang="ru-RU" sz="1200" b="0" kern="1200" dirty="0">
                          <a:latin typeface="+mn-lt"/>
                        </a:rPr>
                        <a:t> </a:t>
                      </a:r>
                      <a:r>
                        <a:rPr kumimoji="0" lang="ru-RU" sz="1200" b="0" kern="1200" dirty="0" err="1">
                          <a:latin typeface="+mn-lt"/>
                        </a:rPr>
                        <a:t>имзо</a:t>
                      </a:r>
                      <a:r>
                        <a:rPr kumimoji="0" lang="ru-RU" sz="1200" b="0" kern="1200" dirty="0">
                          <a:latin typeface="+mn-lt"/>
                        </a:rPr>
                        <a:t> </a:t>
                      </a:r>
                      <a:r>
                        <a:rPr kumimoji="0" lang="ru-RU" sz="1200" b="0" kern="1200" dirty="0" err="1">
                          <a:latin typeface="+mn-lt"/>
                        </a:rPr>
                        <a:t>ҳақида</a:t>
                      </a:r>
                      <a:endParaRPr kumimoji="0" lang="ru-RU" sz="1200" b="0" kern="1200" dirty="0">
                        <a:latin typeface="+mn-lt"/>
                      </a:endParaRPr>
                    </a:p>
                    <a:p>
                      <a:pPr algn="ctr"/>
                      <a:r>
                        <a:rPr kumimoji="0" lang="ru-RU" sz="1200" b="0" kern="1200" dirty="0">
                          <a:latin typeface="+mn-lt"/>
                        </a:rPr>
                        <a:t>(2003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err="1">
                          <a:latin typeface="+mn-lt"/>
                        </a:rPr>
                        <a:t>Замонавий</a:t>
                      </a:r>
                      <a:r>
                        <a:rPr lang="ru-RU" sz="1200" b="0" dirty="0">
                          <a:latin typeface="+mn-lt"/>
                        </a:rPr>
                        <a:t> </a:t>
                      </a:r>
                      <a:r>
                        <a:rPr lang="ru-RU" sz="1200" b="0" dirty="0" err="1">
                          <a:latin typeface="+mn-lt"/>
                        </a:rPr>
                        <a:t>АКТни</a:t>
                      </a:r>
                      <a:r>
                        <a:rPr lang="ru-RU" sz="1200" b="0" dirty="0">
                          <a:latin typeface="+mn-lt"/>
                        </a:rPr>
                        <a:t> </a:t>
                      </a:r>
                      <a:r>
                        <a:rPr lang="ru-RU" sz="1200" b="0" dirty="0" err="1">
                          <a:latin typeface="+mn-lt"/>
                        </a:rPr>
                        <a:t>янада</a:t>
                      </a:r>
                      <a:r>
                        <a:rPr lang="ru-RU" sz="1200" b="0" dirty="0">
                          <a:latin typeface="+mn-lt"/>
                        </a:rPr>
                        <a:t> </a:t>
                      </a:r>
                      <a:r>
                        <a:rPr lang="ru-RU" sz="1200" b="0" dirty="0" err="1">
                          <a:latin typeface="+mn-lt"/>
                        </a:rPr>
                        <a:t>ривожлантириш</a:t>
                      </a:r>
                      <a:r>
                        <a:rPr lang="ru-RU" sz="1200" b="0" dirty="0">
                          <a:latin typeface="+mn-lt"/>
                        </a:rPr>
                        <a:t> </a:t>
                      </a:r>
                      <a:r>
                        <a:rPr lang="ru-RU" sz="1200" b="0" dirty="0" err="1">
                          <a:latin typeface="+mn-lt"/>
                        </a:rPr>
                        <a:t>ва</a:t>
                      </a:r>
                      <a:r>
                        <a:rPr lang="ru-RU" sz="1200" b="0" dirty="0">
                          <a:latin typeface="+mn-lt"/>
                        </a:rPr>
                        <a:t> </a:t>
                      </a:r>
                      <a:r>
                        <a:rPr lang="ru-RU" sz="1200" b="0" dirty="0" err="1">
                          <a:latin typeface="+mn-lt"/>
                        </a:rPr>
                        <a:t>жорий</a:t>
                      </a:r>
                      <a:r>
                        <a:rPr lang="ru-RU" sz="1200" b="0" dirty="0">
                          <a:latin typeface="+mn-lt"/>
                        </a:rPr>
                        <a:t> </a:t>
                      </a:r>
                      <a:r>
                        <a:rPr lang="ru-RU" sz="1200" b="0" dirty="0" err="1">
                          <a:latin typeface="+mn-lt"/>
                        </a:rPr>
                        <a:t>этиш</a:t>
                      </a:r>
                      <a:r>
                        <a:rPr lang="ru-RU" sz="1200" b="0" baseline="0" dirty="0">
                          <a:latin typeface="+mn-lt"/>
                        </a:rPr>
                        <a:t> </a:t>
                      </a:r>
                      <a:r>
                        <a:rPr lang="ru-RU" sz="1200" b="0" baseline="0" dirty="0" err="1">
                          <a:latin typeface="+mn-lt"/>
                        </a:rPr>
                        <a:t>чора-тадбирлари</a:t>
                      </a:r>
                      <a:r>
                        <a:rPr lang="ru-RU" sz="1200" b="0" baseline="0" dirty="0">
                          <a:latin typeface="+mn-lt"/>
                        </a:rPr>
                        <a:t> </a:t>
                      </a:r>
                      <a:r>
                        <a:rPr lang="ru-RU" sz="1200" b="0" baseline="0" dirty="0" err="1">
                          <a:latin typeface="+mn-lt"/>
                        </a:rPr>
                        <a:t>тўғрисида</a:t>
                      </a:r>
                      <a:r>
                        <a:rPr lang="ru-RU" sz="1200" b="0" baseline="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200" b="0" dirty="0">
                          <a:latin typeface="+mn-lt"/>
                        </a:rPr>
                        <a:t>(2012 </a:t>
                      </a:r>
                      <a:r>
                        <a:rPr lang="uz-Cyrl-UZ" sz="1200" b="0" dirty="0">
                          <a:latin typeface="+mn-lt"/>
                        </a:rPr>
                        <a:t>й</a:t>
                      </a:r>
                      <a:r>
                        <a:rPr lang="ru-RU" sz="1200" b="0" dirty="0">
                          <a:latin typeface="+mn-lt"/>
                        </a:rPr>
                        <a:t>.</a:t>
                      </a:r>
                      <a:r>
                        <a:rPr lang="en-US" sz="1200" b="0" dirty="0">
                          <a:latin typeface="+mn-lt"/>
                        </a:rPr>
                        <a:t>)</a:t>
                      </a:r>
                      <a:endParaRPr lang="ru-RU" sz="1200" b="0" dirty="0">
                        <a:latin typeface="+mn-lt"/>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kern="1200" dirty="0" err="1">
                          <a:latin typeface="+mn-lt"/>
                        </a:rPr>
                        <a:t>Давлат</a:t>
                      </a:r>
                      <a:r>
                        <a:rPr kumimoji="0" lang="ru-RU" sz="1200" b="0" kern="1200" dirty="0">
                          <a:latin typeface="+mn-lt"/>
                        </a:rPr>
                        <a:t> </a:t>
                      </a:r>
                      <a:r>
                        <a:rPr kumimoji="0" lang="ru-RU" sz="1200" b="0" kern="1200" dirty="0" err="1">
                          <a:latin typeface="+mn-lt"/>
                        </a:rPr>
                        <a:t>ташкилотларида</a:t>
                      </a:r>
                      <a:r>
                        <a:rPr kumimoji="0" lang="ru-RU" sz="1200" b="0" kern="1200" dirty="0">
                          <a:latin typeface="+mn-lt"/>
                        </a:rPr>
                        <a:t> </a:t>
                      </a:r>
                      <a:r>
                        <a:rPr kumimoji="0" lang="ru-RU" sz="1200" b="0" kern="1200" dirty="0" err="1">
                          <a:latin typeface="+mn-lt"/>
                        </a:rPr>
                        <a:t>АКТдан</a:t>
                      </a:r>
                      <a:r>
                        <a:rPr kumimoji="0" lang="ru-RU" sz="1200" b="0" kern="1200" dirty="0">
                          <a:latin typeface="+mn-lt"/>
                        </a:rPr>
                        <a:t> </a:t>
                      </a:r>
                      <a:r>
                        <a:rPr kumimoji="0" lang="ru-RU" sz="1200" b="0" kern="1200" dirty="0" err="1">
                          <a:latin typeface="+mn-lt"/>
                        </a:rPr>
                        <a:t>фойдаланишни</a:t>
                      </a:r>
                      <a:r>
                        <a:rPr kumimoji="0" lang="ru-RU" sz="1200" b="0" kern="1200" dirty="0">
                          <a:latin typeface="+mn-lt"/>
                        </a:rPr>
                        <a:t> </a:t>
                      </a:r>
                      <a:r>
                        <a:rPr kumimoji="0" lang="ru-RU" sz="1200" b="0" kern="1200" dirty="0" err="1">
                          <a:latin typeface="+mn-lt"/>
                        </a:rPr>
                        <a:t>янада</a:t>
                      </a:r>
                      <a:r>
                        <a:rPr kumimoji="0" lang="ru-RU" sz="1200" b="0" kern="1200" dirty="0">
                          <a:latin typeface="+mn-lt"/>
                        </a:rPr>
                        <a:t> </a:t>
                      </a:r>
                      <a:r>
                        <a:rPr kumimoji="0" lang="ru-RU" sz="1200" b="0" kern="1200" dirty="0" err="1">
                          <a:latin typeface="+mn-lt"/>
                        </a:rPr>
                        <a:t>такомиллаштириш</a:t>
                      </a:r>
                      <a:r>
                        <a:rPr kumimoji="0" lang="ru-RU" sz="1200" b="0" kern="1200" dirty="0">
                          <a:latin typeface="+mn-lt"/>
                        </a:rPr>
                        <a:t> </a:t>
                      </a:r>
                      <a:r>
                        <a:rPr kumimoji="0" lang="ru-RU" sz="1200" b="0" kern="1200" dirty="0" err="1">
                          <a:latin typeface="+mn-lt"/>
                        </a:rPr>
                        <a:t>чора-тадбирлари</a:t>
                      </a:r>
                      <a:r>
                        <a:rPr kumimoji="0" lang="ru-RU" sz="1200" b="0" kern="1200" dirty="0">
                          <a:latin typeface="+mn-lt"/>
                        </a:rPr>
                        <a:t> </a:t>
                      </a:r>
                      <a:r>
                        <a:rPr kumimoji="0" lang="ru-RU" sz="1200" b="0" kern="1200" dirty="0" err="1">
                          <a:latin typeface="+mn-lt"/>
                        </a:rPr>
                        <a:t>тўғрисида</a:t>
                      </a:r>
                      <a:r>
                        <a:rPr kumimoji="0" lang="ru-RU" sz="1200" b="0" kern="120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kumimoji="0" lang="ru-RU" sz="1200" b="0" kern="1200" dirty="0">
                          <a:latin typeface="+mn-lt"/>
                        </a:rPr>
                        <a:t>(2007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extLst>
                  <a:ext uri="{0D108BD9-81ED-4DB2-BD59-A6C34878D82A}">
                    <a16:rowId xmlns:a16="http://schemas.microsoft.com/office/drawing/2014/main" val="10003"/>
                  </a:ext>
                </a:extLst>
              </a:tr>
              <a:tr h="1062131">
                <a:tc>
                  <a:txBody>
                    <a:bodyPr/>
                    <a:lstStyle/>
                    <a:p>
                      <a:pPr algn="ctr"/>
                      <a:r>
                        <a:rPr kumimoji="0" lang="ru-RU" sz="1200" b="0" kern="1200" dirty="0">
                          <a:latin typeface="+mn-lt"/>
                        </a:rPr>
                        <a:t>Электрон </a:t>
                      </a:r>
                      <a:r>
                        <a:rPr kumimoji="0" lang="ru-RU" sz="1200" b="0" kern="1200" dirty="0" err="1">
                          <a:latin typeface="+mn-lt"/>
                        </a:rPr>
                        <a:t>хужжат</a:t>
                      </a:r>
                      <a:r>
                        <a:rPr kumimoji="0" lang="ru-RU" sz="1200" b="0" kern="1200" dirty="0">
                          <a:latin typeface="+mn-lt"/>
                        </a:rPr>
                        <a:t> </a:t>
                      </a:r>
                      <a:r>
                        <a:rPr kumimoji="0" lang="ru-RU" sz="1200" b="0" kern="1200" dirty="0" err="1">
                          <a:latin typeface="+mn-lt"/>
                        </a:rPr>
                        <a:t>алмашиниш</a:t>
                      </a:r>
                      <a:r>
                        <a:rPr kumimoji="0" lang="ru-RU" sz="1200" b="0" kern="1200" dirty="0">
                          <a:latin typeface="+mn-lt"/>
                        </a:rPr>
                        <a:t> </a:t>
                      </a:r>
                      <a:r>
                        <a:rPr kumimoji="0" lang="ru-RU" sz="1200" b="0" kern="1200" dirty="0" err="1">
                          <a:latin typeface="+mn-lt"/>
                        </a:rPr>
                        <a:t>ҳақида</a:t>
                      </a:r>
                      <a:r>
                        <a:rPr kumimoji="0" lang="ru-RU" sz="1200" b="0" kern="1200" dirty="0">
                          <a:latin typeface="+mn-lt"/>
                        </a:rPr>
                        <a:t/>
                      </a:r>
                      <a:br>
                        <a:rPr kumimoji="0" lang="ru-RU" sz="1200" b="0" kern="1200" dirty="0">
                          <a:latin typeface="+mn-lt"/>
                        </a:rPr>
                      </a:br>
                      <a:r>
                        <a:rPr kumimoji="0" lang="ru-RU" sz="1200" b="0" kern="1200" dirty="0">
                          <a:latin typeface="+mn-lt"/>
                        </a:rPr>
                        <a:t>(2004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err="1">
                          <a:latin typeface="+mn-lt"/>
                        </a:rPr>
                        <a:t>Ўзбекистон</a:t>
                      </a:r>
                      <a:r>
                        <a:rPr lang="ru-RU" sz="1200" b="0" dirty="0">
                          <a:latin typeface="+mn-lt"/>
                        </a:rPr>
                        <a:t> </a:t>
                      </a:r>
                      <a:r>
                        <a:rPr lang="ru-RU" sz="1200" b="0" dirty="0" err="1">
                          <a:latin typeface="+mn-lt"/>
                        </a:rPr>
                        <a:t>Республикаси</a:t>
                      </a:r>
                      <a:r>
                        <a:rPr lang="ru-RU" sz="1200" b="0" dirty="0">
                          <a:latin typeface="+mn-lt"/>
                        </a:rPr>
                        <a:t> </a:t>
                      </a:r>
                      <a:r>
                        <a:rPr lang="ru-RU" sz="1200" b="0" dirty="0" err="1">
                          <a:latin typeface="+mn-lt"/>
                        </a:rPr>
                        <a:t>алоқа</a:t>
                      </a:r>
                      <a:r>
                        <a:rPr lang="ru-RU" sz="1200" b="0" dirty="0">
                          <a:latin typeface="+mn-lt"/>
                        </a:rPr>
                        <a:t>,</a:t>
                      </a:r>
                      <a:r>
                        <a:rPr lang="ru-RU" sz="1200" b="0" baseline="0" dirty="0">
                          <a:latin typeface="+mn-lt"/>
                        </a:rPr>
                        <a:t> </a:t>
                      </a:r>
                      <a:r>
                        <a:rPr lang="ru-RU" sz="1200" b="0" baseline="0" dirty="0" err="1">
                          <a:latin typeface="+mn-lt"/>
                        </a:rPr>
                        <a:t>ахборотлаштириш</a:t>
                      </a:r>
                      <a:r>
                        <a:rPr lang="ru-RU" sz="1200" b="0" baseline="0" dirty="0">
                          <a:latin typeface="+mn-lt"/>
                        </a:rPr>
                        <a:t> </a:t>
                      </a:r>
                      <a:r>
                        <a:rPr lang="ru-RU" sz="1200" b="0" baseline="0" dirty="0" err="1">
                          <a:latin typeface="+mn-lt"/>
                        </a:rPr>
                        <a:t>ва</a:t>
                      </a:r>
                      <a:r>
                        <a:rPr lang="ru-RU" sz="1200" b="0" baseline="0" dirty="0">
                          <a:latin typeface="+mn-lt"/>
                        </a:rPr>
                        <a:t> телекоммуникация </a:t>
                      </a:r>
                      <a:r>
                        <a:rPr lang="ru-RU" sz="1200" b="0" baseline="0" dirty="0" err="1">
                          <a:latin typeface="+mn-lt"/>
                        </a:rPr>
                        <a:t>технологиялари</a:t>
                      </a:r>
                      <a:r>
                        <a:rPr lang="ru-RU" sz="1200" b="0" baseline="0" dirty="0">
                          <a:latin typeface="+mn-lt"/>
                        </a:rPr>
                        <a:t> </a:t>
                      </a:r>
                      <a:r>
                        <a:rPr lang="ru-RU" sz="1200" b="0" baseline="0" dirty="0" err="1">
                          <a:latin typeface="+mn-lt"/>
                        </a:rPr>
                        <a:t>Давлат</a:t>
                      </a:r>
                      <a:r>
                        <a:rPr lang="ru-RU" sz="1200" b="0" baseline="0" dirty="0">
                          <a:latin typeface="+mn-lt"/>
                        </a:rPr>
                        <a:t> </a:t>
                      </a:r>
                      <a:r>
                        <a:rPr lang="ru-RU" sz="1200" b="0" baseline="0" dirty="0" err="1">
                          <a:latin typeface="+mn-lt"/>
                        </a:rPr>
                        <a:t>Қўмитасини</a:t>
                      </a:r>
                      <a:r>
                        <a:rPr lang="ru-RU" sz="1200" b="0" baseline="0" dirty="0">
                          <a:latin typeface="+mn-lt"/>
                        </a:rPr>
                        <a:t> </a:t>
                      </a:r>
                      <a:r>
                        <a:rPr lang="ru-RU" sz="1200" b="0" baseline="0" dirty="0" err="1">
                          <a:latin typeface="+mn-lt"/>
                        </a:rPr>
                        <a:t>ташкил</a:t>
                      </a:r>
                      <a:r>
                        <a:rPr lang="ru-RU" sz="1200" b="0" baseline="0" dirty="0">
                          <a:latin typeface="+mn-lt"/>
                        </a:rPr>
                        <a:t> </a:t>
                      </a:r>
                      <a:r>
                        <a:rPr lang="ru-RU" sz="1200" b="0" baseline="0" dirty="0" err="1">
                          <a:latin typeface="+mn-lt"/>
                        </a:rPr>
                        <a:t>этиш</a:t>
                      </a:r>
                      <a:r>
                        <a:rPr lang="ru-RU" sz="1200" b="0" baseline="0" dirty="0">
                          <a:latin typeface="+mn-lt"/>
                        </a:rPr>
                        <a:t> </a:t>
                      </a:r>
                      <a:r>
                        <a:rPr lang="ru-RU" sz="1200" b="0" baseline="0" dirty="0" err="1">
                          <a:latin typeface="+mn-lt"/>
                        </a:rPr>
                        <a:t>тўғрисида</a:t>
                      </a:r>
                      <a:r>
                        <a:rPr lang="ru-RU" sz="1200" b="0" baseline="0" dirty="0">
                          <a:latin typeface="+mn-lt"/>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a:latin typeface="+mn-lt"/>
                        </a:rPr>
                        <a:t>(2012 й.)</a:t>
                      </a:r>
                      <a:endParaRPr lang="ru-RU" sz="1200" b="0" dirty="0">
                        <a:latin typeface="+mn-lt"/>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200" b="0" kern="1200" dirty="0">
                          <a:latin typeface="+mn-lt"/>
                        </a:rPr>
                        <a:t>Давлат ташкилотларининг</a:t>
                      </a:r>
                      <a:r>
                        <a:rPr lang="uz-Cyrl-UZ" sz="1200" b="0" kern="1200" baseline="0" dirty="0">
                          <a:latin typeface="+mn-lt"/>
                        </a:rPr>
                        <a:t> ходимлари компьютер техникасида ишлаш ва ахборот коммуникация технологияларидан фойдаланиш бўйича малака ва кўникмаларини ошириш  ҳақида</a:t>
                      </a:r>
                    </a:p>
                    <a:p>
                      <a:pPr marL="0" marR="0" indent="0" algn="ctr" defTabSz="914400" rtl="0" eaLnBrk="1" fontAlgn="auto" latinLnBrk="0" hangingPunct="1">
                        <a:lnSpc>
                          <a:spcPct val="100000"/>
                        </a:lnSpc>
                        <a:spcBef>
                          <a:spcPts val="0"/>
                        </a:spcBef>
                        <a:spcAft>
                          <a:spcPts val="0"/>
                        </a:spcAft>
                        <a:buClrTx/>
                        <a:buSzTx/>
                        <a:buFontTx/>
                        <a:buNone/>
                        <a:tabLst/>
                        <a:defRPr/>
                      </a:pPr>
                      <a:r>
                        <a:rPr lang="ru-RU" sz="1200" b="0" kern="1200" dirty="0">
                          <a:latin typeface="+mn-lt"/>
                        </a:rPr>
                        <a:t> (2011 й.)</a:t>
                      </a:r>
                      <a:endParaRPr lang="ru-RU" sz="1200" b="0" kern="1200" dirty="0">
                        <a:solidFill>
                          <a:schemeClr val="dk1"/>
                        </a:solidFill>
                        <a:latin typeface="+mn-lt"/>
                        <a:ea typeface="+mn-ea"/>
                        <a:cs typeface="Arial" pitchFamily="34" charset="0"/>
                      </a:endParaRPr>
                    </a:p>
                  </a:txBody>
                  <a:tcPr marL="91447" marR="91447" marT="45719" marB="45719">
                    <a:solidFill>
                      <a:schemeClr val="bg1"/>
                    </a:solidFill>
                  </a:tcPr>
                </a:tc>
                <a:extLst>
                  <a:ext uri="{0D108BD9-81ED-4DB2-BD59-A6C34878D82A}">
                    <a16:rowId xmlns:a16="http://schemas.microsoft.com/office/drawing/2014/main" val="10004"/>
                  </a:ext>
                </a:extLst>
              </a:tr>
              <a:tr h="1005146">
                <a:tc>
                  <a:txBody>
                    <a:bodyPr/>
                    <a:lstStyle/>
                    <a:p>
                      <a:pPr algn="ctr"/>
                      <a:r>
                        <a:rPr kumimoji="0" lang="ru-RU" sz="1200" b="0" kern="1200" dirty="0">
                          <a:latin typeface="+mn-lt"/>
                        </a:rPr>
                        <a:t>Электрон </a:t>
                      </a:r>
                      <a:r>
                        <a:rPr kumimoji="0" lang="ru-RU" sz="1200" b="0" kern="1200" dirty="0" err="1">
                          <a:latin typeface="+mn-lt"/>
                        </a:rPr>
                        <a:t>тижорат</a:t>
                      </a:r>
                      <a:r>
                        <a:rPr kumimoji="0" lang="ru-RU" sz="1200" b="0" kern="1200" dirty="0">
                          <a:latin typeface="+mn-lt"/>
                        </a:rPr>
                        <a:t> </a:t>
                      </a:r>
                      <a:r>
                        <a:rPr kumimoji="0" lang="ru-RU" sz="1200" b="0" kern="1200" dirty="0" err="1">
                          <a:latin typeface="+mn-lt"/>
                        </a:rPr>
                        <a:t>ҳақида</a:t>
                      </a:r>
                      <a:r>
                        <a:rPr kumimoji="0" lang="ru-RU" sz="1200" b="0" kern="1200" dirty="0">
                          <a:latin typeface="+mn-lt"/>
                        </a:rPr>
                        <a:t> (2004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dirty="0" err="1">
                          <a:latin typeface="+mn-lt"/>
                        </a:rPr>
                        <a:t>Ўзбекистон</a:t>
                      </a:r>
                      <a:r>
                        <a:rPr lang="ru-RU" sz="1200" b="0" dirty="0">
                          <a:latin typeface="+mn-lt"/>
                        </a:rPr>
                        <a:t> </a:t>
                      </a:r>
                      <a:r>
                        <a:rPr lang="ru-RU" sz="1200" b="0" dirty="0" err="1">
                          <a:latin typeface="+mn-lt"/>
                        </a:rPr>
                        <a:t>республикаси</a:t>
                      </a:r>
                      <a:r>
                        <a:rPr lang="ru-RU" sz="1200" b="0" dirty="0">
                          <a:latin typeface="+mn-lt"/>
                        </a:rPr>
                        <a:t> </a:t>
                      </a:r>
                      <a:r>
                        <a:rPr lang="ru-RU" sz="1200" b="0" dirty="0" err="1">
                          <a:latin typeface="+mn-lt"/>
                        </a:rPr>
                        <a:t>Миллий</a:t>
                      </a:r>
                      <a:r>
                        <a:rPr lang="ru-RU" sz="1200" b="0" dirty="0">
                          <a:latin typeface="+mn-lt"/>
                        </a:rPr>
                        <a:t> </a:t>
                      </a:r>
                      <a:r>
                        <a:rPr lang="ru-RU" sz="1200" b="0" dirty="0" err="1">
                          <a:latin typeface="+mn-lt"/>
                        </a:rPr>
                        <a:t>ахборот</a:t>
                      </a:r>
                      <a:r>
                        <a:rPr lang="ru-RU" sz="1200" b="0" dirty="0">
                          <a:latin typeface="+mn-lt"/>
                        </a:rPr>
                        <a:t>-коммуникация</a:t>
                      </a:r>
                      <a:r>
                        <a:rPr lang="ru-RU" sz="1200" b="0" baseline="0" dirty="0">
                          <a:latin typeface="+mn-lt"/>
                        </a:rPr>
                        <a:t> </a:t>
                      </a:r>
                      <a:r>
                        <a:rPr lang="ru-RU" sz="1200" b="0" baseline="0" dirty="0" err="1">
                          <a:latin typeface="+mn-lt"/>
                        </a:rPr>
                        <a:t>тизимларини</a:t>
                      </a:r>
                      <a:r>
                        <a:rPr lang="ru-RU" sz="1200" b="0" baseline="0" dirty="0">
                          <a:latin typeface="+mn-lt"/>
                        </a:rPr>
                        <a:t> </a:t>
                      </a:r>
                      <a:r>
                        <a:rPr lang="ru-RU" sz="1200" b="0" baseline="0" dirty="0" err="1">
                          <a:latin typeface="+mn-lt"/>
                        </a:rPr>
                        <a:t>янада</a:t>
                      </a:r>
                      <a:r>
                        <a:rPr lang="ru-RU" sz="1200" b="0" baseline="0" dirty="0">
                          <a:latin typeface="+mn-lt"/>
                        </a:rPr>
                        <a:t> </a:t>
                      </a:r>
                      <a:r>
                        <a:rPr lang="ru-RU" sz="1200" b="0" baseline="0" dirty="0" err="1">
                          <a:latin typeface="+mn-lt"/>
                        </a:rPr>
                        <a:t>ривожлантириш</a:t>
                      </a:r>
                      <a:r>
                        <a:rPr lang="ru-RU" sz="1200" b="0" baseline="0" dirty="0">
                          <a:latin typeface="+mn-lt"/>
                        </a:rPr>
                        <a:t> </a:t>
                      </a:r>
                      <a:r>
                        <a:rPr lang="ru-RU" sz="1200" b="0" baseline="0" dirty="0" err="1">
                          <a:latin typeface="+mn-lt"/>
                        </a:rPr>
                        <a:t>чора</a:t>
                      </a:r>
                      <a:r>
                        <a:rPr lang="ru-RU" sz="1200" b="0" baseline="0" dirty="0">
                          <a:latin typeface="+mn-lt"/>
                        </a:rPr>
                        <a:t> </a:t>
                      </a:r>
                      <a:r>
                        <a:rPr lang="ru-RU" sz="1200" b="0" baseline="0" dirty="0" err="1">
                          <a:latin typeface="+mn-lt"/>
                        </a:rPr>
                        <a:t>тадбирлари</a:t>
                      </a:r>
                      <a:r>
                        <a:rPr lang="ru-RU" sz="1200" b="0" baseline="0" dirty="0">
                          <a:latin typeface="+mn-lt"/>
                        </a:rPr>
                        <a:t> </a:t>
                      </a:r>
                      <a:r>
                        <a:rPr lang="ru-RU" sz="1200" b="0" baseline="0" dirty="0" err="1">
                          <a:latin typeface="+mn-lt"/>
                        </a:rPr>
                        <a:t>тўғрисида</a:t>
                      </a:r>
                      <a:r>
                        <a:rPr lang="ru-RU" sz="1200" b="0" baseline="0" dirty="0">
                          <a:latin typeface="+mn-lt"/>
                        </a:rPr>
                        <a:t> (2013 г.)</a:t>
                      </a:r>
                      <a:endParaRPr lang="ru-RU" sz="1200" b="0" dirty="0">
                        <a:latin typeface="+mn-lt"/>
                        <a:cs typeface="Arial" pitchFamily="34" charset="0"/>
                      </a:endParaRPr>
                    </a:p>
                  </a:txBody>
                  <a:tcPr marL="91447" marR="91447" marT="45719" marB="45719">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dirty="0" smtClean="0">
                          <a:ln>
                            <a:noFill/>
                          </a:ln>
                          <a:solidFill>
                            <a:prstClr val="black"/>
                          </a:solidFill>
                          <a:effectLst/>
                          <a:uLnTx/>
                          <a:uFillTx/>
                          <a:latin typeface="+mn-lt"/>
                          <a:ea typeface="+mn-ea"/>
                          <a:cs typeface="+mn-cs"/>
                        </a:rPr>
                        <a:t>2020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йил</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28 апрель ПҚ-4699-сонли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Рақамли</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иқтисодиёт</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ва</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Электрон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ҳукуматни</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кенг</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жорий</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этиш</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чора-тадбирлари</a:t>
                      </a:r>
                      <a:r>
                        <a:rPr kumimoji="0" lang="ru-RU" sz="1200" b="0" i="0" u="none" strike="noStrike" kern="1200" cap="none" spc="0" normalizeH="0" baseline="0" noProof="0" dirty="0" smtClean="0">
                          <a:ln>
                            <a:noFill/>
                          </a:ln>
                          <a:solidFill>
                            <a:prstClr val="black"/>
                          </a:solidFill>
                          <a:effectLst/>
                          <a:uLnTx/>
                          <a:uFillTx/>
                          <a:latin typeface="+mn-lt"/>
                          <a:ea typeface="+mn-ea"/>
                          <a:cs typeface="+mn-cs"/>
                        </a:rPr>
                        <a:t> </a:t>
                      </a:r>
                      <a:r>
                        <a:rPr kumimoji="0" lang="ru-RU" sz="1200" b="0" i="0" u="none" strike="noStrike" kern="1200" cap="none" spc="0" normalizeH="0" baseline="0" noProof="0" dirty="0" err="1" smtClean="0">
                          <a:ln>
                            <a:noFill/>
                          </a:ln>
                          <a:solidFill>
                            <a:prstClr val="black"/>
                          </a:solidFill>
                          <a:effectLst/>
                          <a:uLnTx/>
                          <a:uFillTx/>
                          <a:latin typeface="+mn-lt"/>
                          <a:ea typeface="+mn-ea"/>
                          <a:cs typeface="+mn-cs"/>
                        </a:rPr>
                        <a:t>тўғрисида”ги</a:t>
                      </a:r>
                      <a:endParaRPr kumimoji="0" lang="ru-RU" sz="1200" b="0" i="0" u="none" strike="noStrike" kern="1200" cap="none" spc="0" normalizeH="0" baseline="0" noProof="0" dirty="0" smtClean="0">
                        <a:ln>
                          <a:noFill/>
                        </a:ln>
                        <a:solidFill>
                          <a:prstClr val="black"/>
                        </a:solidFill>
                        <a:effectLst/>
                        <a:uLnTx/>
                        <a:uFillTx/>
                        <a:latin typeface="+mn-lt"/>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ru-RU" sz="1200" b="0" kern="1200" dirty="0">
                        <a:solidFill>
                          <a:schemeClr val="tx1"/>
                        </a:solidFill>
                        <a:latin typeface="+mn-lt"/>
                        <a:ea typeface="+mn-ea"/>
                        <a:cs typeface="Arial" pitchFamily="34" charset="0"/>
                      </a:endParaRPr>
                    </a:p>
                  </a:txBody>
                  <a:tcPr marL="91447" marR="91447" marT="45719" marB="45719">
                    <a:solidFill>
                      <a:schemeClr val="bg1"/>
                    </a:solidFill>
                  </a:tcPr>
                </a:tc>
                <a:extLst>
                  <a:ext uri="{0D108BD9-81ED-4DB2-BD59-A6C34878D82A}">
                    <a16:rowId xmlns:a16="http://schemas.microsoft.com/office/drawing/2014/main" val="10005"/>
                  </a:ext>
                </a:extLst>
              </a:tr>
              <a:tr h="1005146">
                <a:tc>
                  <a:txBody>
                    <a:bodyPr/>
                    <a:lstStyle/>
                    <a:p>
                      <a:pPr algn="ctr"/>
                      <a:r>
                        <a:rPr kumimoji="0" lang="ru-RU" sz="1200" b="0" kern="1200" dirty="0">
                          <a:latin typeface="+mn-lt"/>
                        </a:rPr>
                        <a:t>Электрон </a:t>
                      </a:r>
                      <a:r>
                        <a:rPr kumimoji="0" lang="ru-RU" sz="1200" b="0" kern="1200" dirty="0" err="1">
                          <a:latin typeface="+mn-lt"/>
                        </a:rPr>
                        <a:t>тўловлар</a:t>
                      </a:r>
                      <a:r>
                        <a:rPr kumimoji="0" lang="ru-RU" sz="1200" b="0" kern="1200" dirty="0">
                          <a:latin typeface="+mn-lt"/>
                        </a:rPr>
                        <a:t> </a:t>
                      </a:r>
                      <a:r>
                        <a:rPr kumimoji="0" lang="ru-RU" sz="1200" b="0" kern="1200" dirty="0" err="1">
                          <a:latin typeface="+mn-lt"/>
                        </a:rPr>
                        <a:t>ҳақида</a:t>
                      </a:r>
                      <a:r>
                        <a:rPr kumimoji="0" lang="ru-RU" sz="1200" b="0" kern="1200" dirty="0">
                          <a:latin typeface="+mn-lt"/>
                        </a:rPr>
                        <a:t> (2005 й.)</a:t>
                      </a: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b="0" cap="none" dirty="0" err="1">
                          <a:latin typeface="+mn-lt"/>
                        </a:rPr>
                        <a:t>Мамлакатимизнинг</a:t>
                      </a:r>
                      <a:r>
                        <a:rPr lang="ru-RU" sz="1200" b="0" cap="none" dirty="0">
                          <a:latin typeface="+mn-lt"/>
                        </a:rPr>
                        <a:t> </a:t>
                      </a:r>
                      <a:r>
                        <a:rPr lang="ru-RU" sz="1200" b="0" cap="none" dirty="0" err="1">
                          <a:latin typeface="+mn-lt"/>
                        </a:rPr>
                        <a:t>дастурий</a:t>
                      </a:r>
                      <a:r>
                        <a:rPr lang="ru-RU" sz="1200" b="0" cap="none" dirty="0">
                          <a:latin typeface="+mn-lt"/>
                        </a:rPr>
                        <a:t> </a:t>
                      </a:r>
                      <a:r>
                        <a:rPr lang="ru-RU" sz="1200" b="0" cap="none" dirty="0" err="1">
                          <a:latin typeface="+mn-lt"/>
                        </a:rPr>
                        <a:t>таъминот</a:t>
                      </a:r>
                      <a:r>
                        <a:rPr lang="ru-RU" sz="1200" b="0" cap="none" dirty="0">
                          <a:latin typeface="+mn-lt"/>
                        </a:rPr>
                        <a:t> </a:t>
                      </a:r>
                      <a:r>
                        <a:rPr lang="ru-RU" sz="1200" b="0" cap="none" dirty="0" err="1">
                          <a:latin typeface="+mn-lt"/>
                        </a:rPr>
                        <a:t>воситалари</a:t>
                      </a:r>
                      <a:r>
                        <a:rPr lang="ru-RU" sz="1200" b="0" cap="none" dirty="0">
                          <a:latin typeface="+mn-lt"/>
                        </a:rPr>
                        <a:t> </a:t>
                      </a:r>
                      <a:r>
                        <a:rPr lang="ru-RU" sz="1200" b="0" cap="none" dirty="0" err="1">
                          <a:latin typeface="+mn-lt"/>
                        </a:rPr>
                        <a:t>ишлаб</a:t>
                      </a:r>
                      <a:r>
                        <a:rPr lang="ru-RU" sz="1200" b="0" cap="none" dirty="0">
                          <a:latin typeface="+mn-lt"/>
                        </a:rPr>
                        <a:t> </a:t>
                      </a:r>
                      <a:r>
                        <a:rPr lang="ru-RU" sz="1200" b="0" cap="none" dirty="0" err="1">
                          <a:latin typeface="+mn-lt"/>
                        </a:rPr>
                        <a:t>чиқувчиларини</a:t>
                      </a:r>
                      <a:r>
                        <a:rPr lang="ru-RU" sz="1200" b="0" cap="none" dirty="0">
                          <a:latin typeface="+mn-lt"/>
                        </a:rPr>
                        <a:t> </a:t>
                      </a:r>
                      <a:r>
                        <a:rPr lang="ru-RU" sz="1200" b="0" cap="none" dirty="0" err="1">
                          <a:latin typeface="+mn-lt"/>
                        </a:rPr>
                        <a:t>рағбатлантиришни</a:t>
                      </a:r>
                      <a:r>
                        <a:rPr lang="ru-RU" sz="1200" b="0" cap="none" dirty="0">
                          <a:latin typeface="+mn-lt"/>
                        </a:rPr>
                        <a:t> </a:t>
                      </a:r>
                      <a:r>
                        <a:rPr lang="ru-RU" sz="1200" b="0" cap="none" dirty="0" err="1">
                          <a:latin typeface="+mn-lt"/>
                        </a:rPr>
                        <a:t>янада</a:t>
                      </a:r>
                      <a:r>
                        <a:rPr lang="ru-RU" sz="1200" b="0" cap="none" dirty="0">
                          <a:latin typeface="+mn-lt"/>
                        </a:rPr>
                        <a:t> </a:t>
                      </a:r>
                      <a:r>
                        <a:rPr lang="ru-RU" sz="1200" b="0" cap="none" dirty="0" err="1">
                          <a:latin typeface="+mn-lt"/>
                        </a:rPr>
                        <a:t>кучайтириш</a:t>
                      </a:r>
                      <a:r>
                        <a:rPr lang="ru-RU" sz="1200" b="0" cap="none" dirty="0">
                          <a:latin typeface="+mn-lt"/>
                        </a:rPr>
                        <a:t> </a:t>
                      </a:r>
                      <a:r>
                        <a:rPr lang="ru-RU" sz="1200" b="0" cap="none" dirty="0" err="1">
                          <a:latin typeface="+mn-lt"/>
                        </a:rPr>
                        <a:t>чора-тадбирлари</a:t>
                      </a:r>
                      <a:r>
                        <a:rPr lang="ru-RU" sz="1200" b="0" cap="none" dirty="0">
                          <a:latin typeface="+mn-lt"/>
                        </a:rPr>
                        <a:t> </a:t>
                      </a:r>
                      <a:r>
                        <a:rPr lang="ru-RU" sz="1200" b="0" cap="none" dirty="0" err="1">
                          <a:latin typeface="+mn-lt"/>
                        </a:rPr>
                        <a:t>тўғрисида</a:t>
                      </a:r>
                      <a:r>
                        <a:rPr lang="ru-RU" sz="1200" b="0" kern="1200" dirty="0">
                          <a:latin typeface="+mn-lt"/>
                        </a:rPr>
                        <a:t> (2013 г.)</a:t>
                      </a:r>
                      <a:endParaRPr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200" b="0" kern="1200" dirty="0">
                        <a:solidFill>
                          <a:schemeClr val="tx1"/>
                        </a:solidFill>
                        <a:latin typeface="+mn-lt"/>
                        <a:ea typeface="+mn-ea"/>
                        <a:cs typeface="Arial" pitchFamily="34" charset="0"/>
                      </a:endParaRPr>
                    </a:p>
                  </a:txBody>
                  <a:tcPr marL="91447" marR="91447" marT="45719" marB="45719">
                    <a:solidFill>
                      <a:schemeClr val="bg1"/>
                    </a:solidFill>
                  </a:tcPr>
                </a:tc>
                <a:extLst>
                  <a:ext uri="{0D108BD9-81ED-4DB2-BD59-A6C34878D82A}">
                    <a16:rowId xmlns:a16="http://schemas.microsoft.com/office/drawing/2014/main" val="10006"/>
                  </a:ext>
                </a:extLst>
              </a:tr>
              <a:tr h="1005146">
                <a:tc>
                  <a:txBody>
                    <a:bodyPr/>
                    <a:lstStyle/>
                    <a:p>
                      <a:pPr algn="ctr"/>
                      <a:r>
                        <a:rPr kumimoji="0" lang="uz-Cyrl-UZ" sz="1200" b="0" i="0" u="none" strike="noStrike" kern="1200" cap="none" spc="0" normalizeH="0" baseline="0" noProof="0" dirty="0">
                          <a:ln>
                            <a:noFill/>
                          </a:ln>
                          <a:solidFill>
                            <a:prstClr val="black"/>
                          </a:solidFill>
                          <a:effectLst/>
                          <a:uLnTx/>
                          <a:uFillTx/>
                          <a:latin typeface="+mn-lt"/>
                          <a:ea typeface="+mn-ea"/>
                          <a:cs typeface="+mn-cs"/>
                        </a:rPr>
                        <a:t>Электрон ҳукумат</a:t>
                      </a:r>
                    </a:p>
                    <a:p>
                      <a:pPr algn="ctr"/>
                      <a:r>
                        <a:rPr lang="ru-RU" sz="1200" b="0" i="0" u="none" strike="noStrike" dirty="0">
                          <a:solidFill>
                            <a:srgbClr val="000000"/>
                          </a:solidFill>
                          <a:effectLst/>
                          <a:latin typeface="Montserrat"/>
                        </a:rPr>
                        <a:t>2015 </a:t>
                      </a:r>
                      <a:r>
                        <a:rPr lang="ru-RU" sz="1200" b="0" i="0" u="none" strike="noStrike" dirty="0" err="1">
                          <a:solidFill>
                            <a:srgbClr val="000000"/>
                          </a:solidFill>
                          <a:effectLst/>
                          <a:latin typeface="Montserrat"/>
                        </a:rPr>
                        <a:t>йил</a:t>
                      </a:r>
                      <a:r>
                        <a:rPr lang="ru-RU" sz="1200" b="0" i="0" u="none" strike="noStrike" dirty="0">
                          <a:solidFill>
                            <a:srgbClr val="000000"/>
                          </a:solidFill>
                          <a:effectLst/>
                          <a:latin typeface="Montserrat"/>
                        </a:rPr>
                        <a:t> 9 декабрь,</a:t>
                      </a:r>
                      <a:endParaRPr lang="ru-RU" sz="1200" b="0" i="0" dirty="0">
                        <a:solidFill>
                          <a:srgbClr val="000000"/>
                        </a:solidFill>
                        <a:effectLst/>
                        <a:latin typeface="Montserrat"/>
                      </a:endParaRPr>
                    </a:p>
                    <a:p>
                      <a:pPr algn="ctr"/>
                      <a:r>
                        <a:rPr lang="ru-RU" sz="1200" b="0" i="0" u="none" strike="noStrike" dirty="0">
                          <a:solidFill>
                            <a:srgbClr val="000000"/>
                          </a:solidFill>
                          <a:effectLst/>
                          <a:latin typeface="Montserrat"/>
                        </a:rPr>
                        <a:t>ЎРҚ-395-сон</a:t>
                      </a:r>
                      <a:endParaRPr lang="ru-RU" sz="1200" b="0" i="0" dirty="0">
                        <a:solidFill>
                          <a:srgbClr val="000000"/>
                        </a:solidFill>
                        <a:effectLst/>
                        <a:latin typeface="Montserrat"/>
                      </a:endParaRPr>
                    </a:p>
                    <a:p>
                      <a:pPr algn="ctr"/>
                      <a:endParaRPr kumimoji="0" lang="ru-RU" sz="1200" b="0" kern="1200" dirty="0">
                        <a:solidFill>
                          <a:schemeClr val="dk1"/>
                        </a:solidFill>
                        <a:latin typeface="+mn-lt"/>
                        <a:ea typeface="+mn-ea"/>
                        <a:cs typeface="Arial" pitchFamily="34" charset="0"/>
                      </a:endParaRPr>
                    </a:p>
                  </a:txBody>
                  <a:tcPr marL="91447" marR="91447" marT="45719" marB="45719">
                    <a:solidFill>
                      <a:schemeClr val="bg1"/>
                    </a:solidFill>
                  </a:tcPr>
                </a:tc>
                <a:tc>
                  <a:txBody>
                    <a:bodyPr/>
                    <a:lstStyle/>
                    <a:p>
                      <a:pPr algn="just">
                        <a:lnSpc>
                          <a:spcPct val="107000"/>
                        </a:lnSpc>
                        <a:spcAft>
                          <a:spcPts val="0"/>
                        </a:spcAft>
                      </a:pPr>
                      <a:r>
                        <a:rPr lang="uz-Cyrl-UZ" sz="1200" dirty="0">
                          <a:effectLst/>
                          <a:latin typeface="Times New Roman" panose="02020603050405020304" pitchFamily="18" charset="0"/>
                          <a:ea typeface="Times New Roman" panose="02020603050405020304" pitchFamily="18" charset="0"/>
                          <a:cs typeface="Arial" panose="020B0604020202020204" pitchFamily="34" charset="0"/>
                        </a:rPr>
                        <a:t>“</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Рақамли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Ўзбекистон</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 2030</a:t>
                      </a:r>
                      <a:r>
                        <a:rPr lang="uz-Cyrl-UZ"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стратегиясини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тасдиқлаш</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ва</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уни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самарали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амалга</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ошириш</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чора-тадбирлари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тўғрисида</a:t>
                      </a:r>
                      <a:r>
                        <a:rPr lang="uz-Cyrl-UZ" sz="1200" dirty="0">
                          <a:effectLst/>
                          <a:latin typeface="Times New Roman" panose="02020603050405020304" pitchFamily="18" charset="0"/>
                          <a:ea typeface="Times New Roman" panose="02020603050405020304" pitchFamily="18" charset="0"/>
                          <a:cs typeface="Arial" panose="020B0604020202020204" pitchFamily="34" charset="0"/>
                        </a:rPr>
                        <a:t>”</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ги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Президент </a:t>
                      </a:r>
                      <a:r>
                        <a:rPr lang="ru-RU" sz="1200" dirty="0" err="1">
                          <a:effectLst/>
                          <a:latin typeface="Times New Roman" panose="02020603050405020304" pitchFamily="18" charset="0"/>
                          <a:ea typeface="Times New Roman" panose="02020603050405020304" pitchFamily="18" charset="0"/>
                          <a:cs typeface="Arial" panose="020B0604020202020204" pitchFamily="34" charset="0"/>
                        </a:rPr>
                        <a:t>Фармони</a:t>
                      </a:r>
                      <a:r>
                        <a:rPr lang="ru-RU" sz="1200" dirty="0">
                          <a:effectLst/>
                          <a:latin typeface="Times New Roman" panose="02020603050405020304" pitchFamily="18" charset="0"/>
                          <a:ea typeface="Times New Roman" panose="02020603050405020304" pitchFamily="18" charset="0"/>
                          <a:cs typeface="Arial" panose="020B0604020202020204" pitchFamily="34" charset="0"/>
                        </a:rPr>
                        <a:t> </a:t>
                      </a:r>
                      <a:r>
                        <a:rPr lang="ru-RU"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(ПФ–6079-сон, 05.10.2020 й.).</a:t>
                      </a:r>
                      <a:r>
                        <a:rPr lang="ru-RU" sz="1400" dirty="0">
                          <a:effectLst/>
                          <a:latin typeface="Times New Roman" panose="02020603050405020304" pitchFamily="18" charset="0"/>
                          <a:ea typeface="Calibri" panose="020F0502020204030204" pitchFamily="34" charset="0"/>
                          <a:cs typeface="Arial" panose="020B0604020202020204" pitchFamily="34" charset="0"/>
                        </a:rPr>
                        <a:t> </a:t>
                      </a:r>
                      <a:endParaRPr lang="ru-RU" sz="1800" dirty="0">
                        <a:effectLst/>
                        <a:latin typeface="Calibri" panose="020F0502020204030204" pitchFamily="34" charset="0"/>
                        <a:ea typeface="Calibri" panose="020F0502020204030204" pitchFamily="34" charset="0"/>
                        <a:cs typeface="Arial" panose="020B0604020202020204" pitchFamily="34" charset="0"/>
                      </a:endParaRPr>
                    </a:p>
                  </a:txBody>
                  <a:tcPr marL="91447" marR="91447" marT="45719" marB="45719">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200" b="0" kern="1200" dirty="0">
                        <a:solidFill>
                          <a:schemeClr val="tx1"/>
                        </a:solidFill>
                        <a:latin typeface="+mn-lt"/>
                        <a:ea typeface="+mn-ea"/>
                        <a:cs typeface="Arial" pitchFamily="34" charset="0"/>
                      </a:endParaRPr>
                    </a:p>
                  </a:txBody>
                  <a:tcPr marL="91447" marR="91447" marT="45719" marB="45719">
                    <a:solidFill>
                      <a:schemeClr val="bg1"/>
                    </a:solidFill>
                  </a:tcPr>
                </a:tc>
                <a:extLst>
                  <a:ext uri="{0D108BD9-81ED-4DB2-BD59-A6C34878D82A}">
                    <a16:rowId xmlns:a16="http://schemas.microsoft.com/office/drawing/2014/main" val="2182159074"/>
                  </a:ext>
                </a:extLst>
              </a:tr>
            </a:tbl>
          </a:graphicData>
        </a:graphic>
      </p:graphicFrame>
      <p:sp>
        <p:nvSpPr>
          <p:cNvPr id="6" name="Прямоугольник 5"/>
          <p:cNvSpPr/>
          <p:nvPr/>
        </p:nvSpPr>
        <p:spPr bwMode="auto">
          <a:xfrm>
            <a:off x="0" y="0"/>
            <a:ext cx="9144000" cy="836712"/>
          </a:xfrm>
          <a:prstGeom prst="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a:ln>
                <a:noFill/>
              </a:ln>
              <a:solidFill>
                <a:schemeClr val="accent4">
                  <a:lumMod val="60000"/>
                  <a:lumOff val="40000"/>
                </a:schemeClr>
              </a:solidFill>
              <a:effectLst/>
              <a:latin typeface="Times New Roman" pitchFamily="18" charset="0"/>
            </a:endParaRPr>
          </a:p>
        </p:txBody>
      </p:sp>
      <p:sp>
        <p:nvSpPr>
          <p:cNvPr id="11" name="Прямоугольник 10"/>
          <p:cNvSpPr/>
          <p:nvPr/>
        </p:nvSpPr>
        <p:spPr bwMode="auto">
          <a:xfrm>
            <a:off x="0" y="836712"/>
            <a:ext cx="9144000" cy="144016"/>
          </a:xfrm>
          <a:prstGeom prst="rect">
            <a:avLst/>
          </a:prstGeom>
          <a:ln>
            <a:headEnd type="none" w="med" len="med"/>
            <a:tailEnd type="none" w="med" len="med"/>
          </a:ln>
        </p:spPr>
        <p:style>
          <a:lnRef idx="1">
            <a:schemeClr val="dk1"/>
          </a:lnRef>
          <a:fillRef idx="3">
            <a:schemeClr val="dk1"/>
          </a:fillRef>
          <a:effectRef idx="2">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a:ln>
                <a:noFill/>
              </a:ln>
              <a:solidFill>
                <a:schemeClr val="tx1"/>
              </a:solidFill>
              <a:effectLst/>
              <a:latin typeface="Times New Roman" pitchFamily="18" charset="0"/>
            </a:endParaRPr>
          </a:p>
        </p:txBody>
      </p:sp>
      <p:sp>
        <p:nvSpPr>
          <p:cNvPr id="12" name="Rectangle 3"/>
          <p:cNvSpPr txBox="1">
            <a:spLocks noChangeArrowheads="1"/>
          </p:cNvSpPr>
          <p:nvPr/>
        </p:nvSpPr>
        <p:spPr bwMode="black">
          <a:xfrm>
            <a:off x="35496" y="116632"/>
            <a:ext cx="9001000"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ru-RU" altLang="ko-KR" sz="1800" dirty="0">
                <a:ea typeface="Gulim" pitchFamily="34" charset="-127"/>
              </a:rPr>
              <a:t>ЎЗБЕКИСТОНДА Э-ХУКУМАТНИ ТАШКИЛ ЭТИШДАГИ </a:t>
            </a:r>
            <a:r>
              <a:rPr lang="ru-RU" altLang="ko-KR" sz="1800" dirty="0" smtClean="0">
                <a:ea typeface="Gulim" pitchFamily="34" charset="-127"/>
              </a:rPr>
              <a:t>МЕЪЁРИЙ-ҲУҚУҚИЙ </a:t>
            </a:r>
            <a:r>
              <a:rPr lang="ru-RU" altLang="ko-KR" sz="1800" dirty="0">
                <a:ea typeface="Gulim" pitchFamily="34" charset="-127"/>
              </a:rPr>
              <a:t>БАЗАСИ</a:t>
            </a:r>
            <a:endParaRPr lang="ko-KR" altLang="en-US" sz="1800" dirty="0">
              <a:ea typeface="Gulim" pitchFamily="34" charset="-127"/>
            </a:endParaRPr>
          </a:p>
        </p:txBody>
      </p:sp>
    </p:spTree>
    <p:extLst>
      <p:ext uri="{BB962C8B-B14F-4D97-AF65-F5344CB8AC3E}">
        <p14:creationId xmlns:p14="http://schemas.microsoft.com/office/powerpoint/2010/main" val="14830458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725487"/>
          </a:xfrm>
        </p:spPr>
        <p:txBody>
          <a:bodyPr rtlCol="0">
            <a:noAutofit/>
          </a:bodyPr>
          <a:lstStyle/>
          <a:p>
            <a:pPr lvl="0" fontAlgn="base">
              <a:spcAft>
                <a:spcPct val="0"/>
              </a:spcAft>
            </a:pPr>
            <a:r>
              <a:rPr lang="ru-RU" sz="36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Электрон </a:t>
            </a:r>
            <a:r>
              <a:rPr lang="ru-RU" sz="36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рақамли</a:t>
            </a:r>
            <a:r>
              <a:rPr lang="ru-RU" sz="36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ru-RU" sz="36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имзо</a:t>
            </a:r>
            <a:r>
              <a:rPr lang="ru-RU" sz="36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ru-RU" sz="36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тўғрисида</a:t>
            </a:r>
            <a:r>
              <a:rPr lang="ru-RU" sz="36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(2003й.)</a:t>
            </a:r>
          </a:p>
        </p:txBody>
      </p:sp>
      <p:sp>
        <p:nvSpPr>
          <p:cNvPr id="45059" name="Content Placeholder 3"/>
          <p:cNvSpPr>
            <a:spLocks noGrp="1"/>
          </p:cNvSpPr>
          <p:nvPr>
            <p:ph idx="1"/>
          </p:nvPr>
        </p:nvSpPr>
        <p:spPr>
          <a:xfrm>
            <a:off x="457200" y="1484784"/>
            <a:ext cx="8229600" cy="4464496"/>
          </a:xfrm>
        </p:spPr>
        <p:txBody>
          <a:bodyPr>
            <a:normAutofit fontScale="92500" lnSpcReduction="20000"/>
          </a:bodyPr>
          <a:lstStyle/>
          <a:p>
            <a:pPr algn="just">
              <a:spcBef>
                <a:spcPts val="1200"/>
              </a:spcBef>
            </a:pPr>
            <a:r>
              <a:rPr lang="ru-RU" sz="1700" b="1" dirty="0">
                <a:latin typeface="Times New Roman" pitchFamily="18" charset="0"/>
                <a:cs typeface="Times New Roman" pitchFamily="18" charset="0"/>
              </a:rPr>
              <a:t>электрон </a:t>
            </a:r>
            <a:r>
              <a:rPr lang="ru-RU" sz="1700" b="1" dirty="0" err="1">
                <a:latin typeface="Times New Roman" pitchFamily="18" charset="0"/>
                <a:cs typeface="Times New Roman" pitchFamily="18" charset="0"/>
              </a:rPr>
              <a:t>рақамли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 электрон </a:t>
            </a:r>
            <a:r>
              <a:rPr lang="ru-RU" sz="1700" dirty="0" err="1">
                <a:latin typeface="Times New Roman" pitchFamily="18" charset="0"/>
                <a:cs typeface="Times New Roman" pitchFamily="18" charset="0"/>
              </a:rPr>
              <a:t>ҳужжатга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бириктирилган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мазкур</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ахборотини</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калитидан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ҳолда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махсус</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ўзгартириш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натижасида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ҳосил</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қилинган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ҳамда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очиқ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ёрдамида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ҳужжатдаги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ахборотда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хатолик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йўқлигини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аниқлаш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эгасини</a:t>
            </a:r>
            <a:r>
              <a:rPr lang="ru-RU" sz="1700" dirty="0">
                <a:latin typeface="Times New Roman" pitchFamily="18" charset="0"/>
                <a:cs typeface="Times New Roman" pitchFamily="18" charset="0"/>
              </a:rPr>
              <a:t> идентификация </a:t>
            </a:r>
            <a:r>
              <a:rPr lang="ru-RU" sz="1700" dirty="0" err="1">
                <a:latin typeface="Times New Roman" pitchFamily="18" charset="0"/>
                <a:cs typeface="Times New Roman" pitchFamily="18" charset="0"/>
              </a:rPr>
              <a:t>қилиш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имкониятини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берадиган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a:t>
            </a:r>
          </a:p>
          <a:p>
            <a:pPr algn="just">
              <a:spcBef>
                <a:spcPts val="1200"/>
              </a:spcBef>
            </a:pPr>
            <a:r>
              <a:rPr lang="ru-RU" sz="1700" b="1" dirty="0">
                <a:latin typeface="Times New Roman" pitchFamily="18" charset="0"/>
                <a:cs typeface="Times New Roman" pitchFamily="18" charset="0"/>
              </a:rPr>
              <a:t>электрон </a:t>
            </a:r>
            <a:r>
              <a:rPr lang="ru-RU" sz="1700" b="1" dirty="0" err="1">
                <a:latin typeface="Times New Roman" pitchFamily="18" charset="0"/>
                <a:cs typeface="Times New Roman" pitchFamily="18" charset="0"/>
              </a:rPr>
              <a:t>рақамли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имзонинг</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ёпиқ</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калити</a:t>
            </a:r>
            <a:r>
              <a:rPr lang="ru-RU" sz="1700" dirty="0">
                <a:latin typeface="Times New Roman" pitchFamily="18" charset="0"/>
                <a:cs typeface="Times New Roman" pitchFamily="18" charset="0"/>
              </a:rPr>
              <a:t> -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воситаларидан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ҳолда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хосил</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қилинган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фақат</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қўювчи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шахснинг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ўзига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маълум</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бўлган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ҳужжатда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яратиш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учун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мўлжалланган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белгилар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кетма-кетлиги</a:t>
            </a:r>
            <a:r>
              <a:rPr lang="ru-RU" sz="1700" dirty="0">
                <a:latin typeface="Times New Roman" pitchFamily="18" charset="0"/>
                <a:cs typeface="Times New Roman" pitchFamily="18" charset="0"/>
              </a:rPr>
              <a:t>;</a:t>
            </a:r>
          </a:p>
          <a:p>
            <a:pPr algn="just">
              <a:spcBef>
                <a:spcPts val="1200"/>
              </a:spcBef>
            </a:pPr>
            <a:r>
              <a:rPr lang="ru-RU" sz="1700" b="1" dirty="0">
                <a:latin typeface="Times New Roman" pitchFamily="18" charset="0"/>
                <a:cs typeface="Times New Roman" pitchFamily="18" charset="0"/>
              </a:rPr>
              <a:t>электрон </a:t>
            </a:r>
            <a:r>
              <a:rPr lang="ru-RU" sz="1700" b="1" dirty="0" err="1">
                <a:latin typeface="Times New Roman" pitchFamily="18" charset="0"/>
                <a:cs typeface="Times New Roman" pitchFamily="18" charset="0"/>
              </a:rPr>
              <a:t>рақамли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имзонинг</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очиқ</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калити</a:t>
            </a:r>
            <a:r>
              <a:rPr lang="ru-RU" sz="1700" dirty="0">
                <a:latin typeface="Times New Roman" pitchFamily="18" charset="0"/>
                <a:cs typeface="Times New Roman" pitchFamily="18" charset="0"/>
              </a:rPr>
              <a:t> -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воситаларидан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ҳолда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ҳосил</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қилинган</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калитига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мос</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келувчи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ахборот</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тизимининг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қандай</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фойдаланувчиси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оладиган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ҳужжатдаги</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ҳақиқийлигини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тасдиқлаш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учун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мўлжалланган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белгилар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кетма-кетлиги</a:t>
            </a:r>
            <a:r>
              <a:rPr lang="ru-RU" sz="1700" dirty="0">
                <a:latin typeface="Times New Roman" pitchFamily="18" charset="0"/>
                <a:cs typeface="Times New Roman" pitchFamily="18" charset="0"/>
              </a:rPr>
              <a:t>;</a:t>
            </a:r>
          </a:p>
          <a:p>
            <a:pPr>
              <a:spcBef>
                <a:spcPts val="1200"/>
              </a:spcBef>
            </a:pPr>
            <a:r>
              <a:rPr lang="ru-RU" sz="1700" b="1" dirty="0">
                <a:latin typeface="Times New Roman" pitchFamily="18" charset="0"/>
                <a:cs typeface="Times New Roman" pitchFamily="18" charset="0"/>
              </a:rPr>
              <a:t>электрон </a:t>
            </a:r>
            <a:r>
              <a:rPr lang="ru-RU" sz="1700" b="1" dirty="0" err="1">
                <a:latin typeface="Times New Roman" pitchFamily="18" charset="0"/>
                <a:cs typeface="Times New Roman" pitchFamily="18" charset="0"/>
              </a:rPr>
              <a:t>рақамли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имзонинг</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ҳақиқийлигини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тасдиқлаш</a:t>
            </a:r>
            <a:r>
              <a:rPr lang="ru-RU" sz="1700" dirty="0">
                <a:latin typeface="Times New Roman" pitchFamily="18" charset="0"/>
                <a:cs typeface="Times New Roman" pitchFamily="18" charset="0"/>
              </a:rPr>
              <a:t> -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эгасига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тегишлилиги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ҳужжатдаги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ахборотда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хатолик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йўқлиги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текширилгандаги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ижобий</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натижа</a:t>
            </a:r>
            <a:r>
              <a:rPr lang="ru-RU" sz="1700" dirty="0">
                <a:latin typeface="Times New Roman" pitchFamily="18" charset="0"/>
                <a:cs typeface="Times New Roman" pitchFamily="18" charset="0"/>
              </a:rPr>
              <a:t>;</a:t>
            </a:r>
          </a:p>
        </p:txBody>
      </p:sp>
    </p:spTree>
    <p:extLst>
      <p:ext uri="{BB962C8B-B14F-4D97-AF65-F5344CB8AC3E}">
        <p14:creationId xmlns:p14="http://schemas.microsoft.com/office/powerpoint/2010/main" val="198625841"/>
      </p:ext>
    </p:extLst>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Диаграмма 2"/>
          <p:cNvGraphicFramePr/>
          <p:nvPr>
            <p:extLst>
              <p:ext uri="{D42A27DB-BD31-4B8C-83A1-F6EECF244321}">
                <p14:modId xmlns:p14="http://schemas.microsoft.com/office/powerpoint/2010/main" val="812562911"/>
              </p:ext>
            </p:extLst>
          </p:nvPr>
        </p:nvGraphicFramePr>
        <p:xfrm>
          <a:off x="251520" y="476672"/>
          <a:ext cx="8568952" cy="5760640"/>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p:cNvSpPr txBox="1"/>
          <p:nvPr/>
        </p:nvSpPr>
        <p:spPr>
          <a:xfrm>
            <a:off x="7452320" y="764704"/>
            <a:ext cx="792088" cy="461665"/>
          </a:xfrm>
          <a:prstGeom prst="rect">
            <a:avLst/>
          </a:prstGeom>
          <a:noFill/>
        </p:spPr>
        <p:txBody>
          <a:bodyPr wrap="square" rtlCol="0">
            <a:spAutoFit/>
          </a:bodyPr>
          <a:lstStyle/>
          <a:p>
            <a:r>
              <a:rPr lang="en-US" sz="2400" dirty="0"/>
              <a:t>10</a:t>
            </a:r>
            <a:endParaRPr lang="ru-RU" sz="2400" dirty="0"/>
          </a:p>
        </p:txBody>
      </p:sp>
      <p:sp>
        <p:nvSpPr>
          <p:cNvPr id="4" name="TextBox 3"/>
          <p:cNvSpPr txBox="1"/>
          <p:nvPr/>
        </p:nvSpPr>
        <p:spPr>
          <a:xfrm>
            <a:off x="5513646" y="1155104"/>
            <a:ext cx="792088" cy="461665"/>
          </a:xfrm>
          <a:prstGeom prst="rect">
            <a:avLst/>
          </a:prstGeom>
          <a:noFill/>
        </p:spPr>
        <p:txBody>
          <a:bodyPr wrap="square" rtlCol="0">
            <a:spAutoFit/>
          </a:bodyPr>
          <a:lstStyle/>
          <a:p>
            <a:r>
              <a:rPr lang="uz-Cyrl-UZ" sz="2400" dirty="0"/>
              <a:t>8</a:t>
            </a:r>
            <a:r>
              <a:rPr lang="en-US" sz="2400" dirty="0"/>
              <a:t>-9</a:t>
            </a:r>
            <a:endParaRPr lang="ru-RU" sz="2400" dirty="0"/>
          </a:p>
        </p:txBody>
      </p:sp>
      <p:sp>
        <p:nvSpPr>
          <p:cNvPr id="5" name="TextBox 4"/>
          <p:cNvSpPr txBox="1"/>
          <p:nvPr/>
        </p:nvSpPr>
        <p:spPr>
          <a:xfrm>
            <a:off x="3347864" y="2708920"/>
            <a:ext cx="792088" cy="461665"/>
          </a:xfrm>
          <a:prstGeom prst="rect">
            <a:avLst/>
          </a:prstGeom>
          <a:noFill/>
        </p:spPr>
        <p:txBody>
          <a:bodyPr wrap="square" rtlCol="0">
            <a:spAutoFit/>
          </a:bodyPr>
          <a:lstStyle/>
          <a:p>
            <a:pPr algn="ctr"/>
            <a:r>
              <a:rPr lang="uz-Cyrl-UZ" sz="2400"/>
              <a:t>5</a:t>
            </a:r>
            <a:endParaRPr lang="ru-RU" sz="2400" dirty="0"/>
          </a:p>
        </p:txBody>
      </p:sp>
      <p:sp>
        <p:nvSpPr>
          <p:cNvPr id="6" name="TextBox 5"/>
          <p:cNvSpPr txBox="1"/>
          <p:nvPr/>
        </p:nvSpPr>
        <p:spPr>
          <a:xfrm>
            <a:off x="1403648" y="3322985"/>
            <a:ext cx="792088" cy="461665"/>
          </a:xfrm>
          <a:prstGeom prst="rect">
            <a:avLst/>
          </a:prstGeom>
          <a:noFill/>
        </p:spPr>
        <p:txBody>
          <a:bodyPr wrap="square" rtlCol="0">
            <a:spAutoFit/>
          </a:bodyPr>
          <a:lstStyle/>
          <a:p>
            <a:pPr algn="ctr"/>
            <a:r>
              <a:rPr lang="uz-Cyrl-UZ" sz="2400" dirty="0"/>
              <a:t>4</a:t>
            </a:r>
            <a:endParaRPr lang="ru-RU" sz="2400" dirty="0"/>
          </a:p>
        </p:txBody>
      </p:sp>
    </p:spTree>
    <p:extLst>
      <p:ext uri="{BB962C8B-B14F-4D97-AF65-F5344CB8AC3E}">
        <p14:creationId xmlns:p14="http://schemas.microsoft.com/office/powerpoint/2010/main" val="41715535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a:xfrm>
            <a:off x="457200" y="142875"/>
            <a:ext cx="8229600" cy="939800"/>
          </a:xfrm>
        </p:spPr>
        <p:txBody>
          <a:bodyPr>
            <a:normAutofit/>
          </a:bodyPr>
          <a:lstStyle/>
          <a:p>
            <a:r>
              <a:rPr lang="ru-RU" sz="3500" b="1" dirty="0">
                <a:solidFill>
                  <a:schemeClr val="tx2"/>
                </a:solidFill>
                <a:cs typeface="Times New Roman" pitchFamily="18" charset="0"/>
              </a:rPr>
              <a:t>ЭРИ </a:t>
            </a:r>
            <a:r>
              <a:rPr lang="ru-RU" sz="3500" b="1" dirty="0" err="1">
                <a:solidFill>
                  <a:schemeClr val="tx2"/>
                </a:solidFill>
                <a:cs typeface="Times New Roman" pitchFamily="18" charset="0"/>
              </a:rPr>
              <a:t>рўйхатга</a:t>
            </a:r>
            <a:r>
              <a:rPr lang="ru-RU" sz="3500" b="1" dirty="0">
                <a:solidFill>
                  <a:schemeClr val="tx2"/>
                </a:solidFill>
                <a:cs typeface="Times New Roman" pitchFamily="18" charset="0"/>
              </a:rPr>
              <a:t> </a:t>
            </a:r>
            <a:r>
              <a:rPr lang="ru-RU" sz="3500" b="1" dirty="0" err="1">
                <a:solidFill>
                  <a:schemeClr val="tx2"/>
                </a:solidFill>
                <a:cs typeface="Times New Roman" pitchFamily="18" charset="0"/>
              </a:rPr>
              <a:t>олиш</a:t>
            </a:r>
            <a:r>
              <a:rPr lang="ru-RU" sz="3500" b="1" dirty="0">
                <a:solidFill>
                  <a:schemeClr val="tx2"/>
                </a:solidFill>
                <a:cs typeface="Times New Roman" pitchFamily="18" charset="0"/>
              </a:rPr>
              <a:t> </a:t>
            </a:r>
            <a:r>
              <a:rPr lang="ru-RU" sz="3500" b="1" dirty="0" err="1">
                <a:solidFill>
                  <a:schemeClr val="tx2"/>
                </a:solidFill>
                <a:cs typeface="Times New Roman" pitchFamily="18" charset="0"/>
              </a:rPr>
              <a:t>маркази</a:t>
            </a:r>
            <a:endParaRPr lang="ru-RU" sz="3500" dirty="0">
              <a:solidFill>
                <a:schemeClr val="tx2"/>
              </a:solidFill>
              <a:cs typeface="Times New Roman" pitchFamily="18" charset="0"/>
            </a:endParaRPr>
          </a:p>
        </p:txBody>
      </p:sp>
      <p:sp>
        <p:nvSpPr>
          <p:cNvPr id="48131" name="Content Placeholder 3"/>
          <p:cNvSpPr>
            <a:spLocks noGrp="1"/>
          </p:cNvSpPr>
          <p:nvPr>
            <p:ph idx="1"/>
          </p:nvPr>
        </p:nvSpPr>
        <p:spPr>
          <a:xfrm>
            <a:off x="457200" y="1214438"/>
            <a:ext cx="8003232" cy="5094882"/>
          </a:xfrm>
        </p:spPr>
        <p:txBody>
          <a:bodyPr>
            <a:normAutofit/>
          </a:bodyPr>
          <a:lstStyle/>
          <a:p>
            <a:pPr algn="just">
              <a:buFont typeface="Arial" charset="0"/>
              <a:buNone/>
            </a:pPr>
            <a:r>
              <a:rPr lang="ru-RU" sz="1700" b="1" dirty="0" err="1">
                <a:latin typeface="Times New Roman" pitchFamily="18" charset="0"/>
                <a:cs typeface="Times New Roman" pitchFamily="18" charset="0"/>
              </a:rPr>
              <a:t>Рўйхатга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олиш</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маркази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махсус</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ваколатли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органда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давлат</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рўйхатидан</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ўтган</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ва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ушбу</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қонунда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назарда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тутилган</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вазифаларни</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бажараётган</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юридик</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шахсдир</a:t>
            </a:r>
            <a:r>
              <a:rPr lang="ru-RU" sz="1700" b="1" dirty="0" smtClean="0">
                <a:latin typeface="Times New Roman" pitchFamily="18" charset="0"/>
                <a:cs typeface="Times New Roman" pitchFamily="18" charset="0"/>
              </a:rPr>
              <a:t>.</a:t>
            </a:r>
            <a:endParaRPr lang="ru-RU" sz="1000" b="1" dirty="0">
              <a:latin typeface="Times New Roman" pitchFamily="18" charset="0"/>
              <a:cs typeface="Times New Roman" pitchFamily="18" charset="0"/>
            </a:endParaRPr>
          </a:p>
          <a:p>
            <a:pPr algn="just">
              <a:buFont typeface="Arial" charset="0"/>
              <a:buNone/>
            </a:pPr>
            <a:r>
              <a:rPr lang="ru-RU" sz="1700" b="1" dirty="0" err="1">
                <a:latin typeface="Times New Roman" pitchFamily="18" charset="0"/>
                <a:cs typeface="Times New Roman" pitchFamily="18" charset="0"/>
              </a:rPr>
              <a:t>Рўйхатга</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олиш</a:t>
            </a:r>
            <a:r>
              <a:rPr lang="ru-RU" sz="1700" b="1" dirty="0">
                <a:latin typeface="Times New Roman" pitchFamily="18" charset="0"/>
                <a:cs typeface="Times New Roman" pitchFamily="18" charset="0"/>
              </a:rPr>
              <a:t> </a:t>
            </a:r>
            <a:r>
              <a:rPr lang="ru-RU" sz="1700" b="1" dirty="0" err="1">
                <a:latin typeface="Times New Roman" pitchFamily="18" charset="0"/>
                <a:cs typeface="Times New Roman" pitchFamily="18" charset="0"/>
              </a:rPr>
              <a:t>маркази</a:t>
            </a:r>
            <a:r>
              <a:rPr lang="ru-RU" sz="1700" b="1" dirty="0">
                <a:latin typeface="Times New Roman" pitchFamily="18" charset="0"/>
                <a:cs typeface="Times New Roman" pitchFamily="18" charset="0"/>
              </a:rPr>
              <a:t>:</a:t>
            </a:r>
          </a:p>
          <a:p>
            <a:pPr algn="just">
              <a:spcBef>
                <a:spcPts val="600"/>
              </a:spcBef>
            </a:pPr>
            <a:r>
              <a:rPr lang="ru-RU" sz="1700" dirty="0">
                <a:latin typeface="Times New Roman" pitchFamily="18" charset="0"/>
                <a:cs typeface="Times New Roman" pitchFamily="18" charset="0"/>
              </a:rPr>
              <a:t>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имзоларнинг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очиқ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калитларини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яратади</a:t>
            </a:r>
            <a:r>
              <a:rPr lang="ru-RU" sz="1700" dirty="0">
                <a:latin typeface="Times New Roman" pitchFamily="18" charset="0"/>
                <a:cs typeface="Times New Roman" pitchFamily="18" charset="0"/>
              </a:rPr>
              <a:t>;</a:t>
            </a:r>
          </a:p>
          <a:p>
            <a:pPr algn="just">
              <a:spcBef>
                <a:spcPts val="600"/>
              </a:spcBef>
            </a:pPr>
            <a:r>
              <a:rPr lang="ru-RU" sz="1700" dirty="0">
                <a:latin typeface="Times New Roman" pitchFamily="18" charset="0"/>
                <a:cs typeface="Times New Roman" pitchFamily="18" charset="0"/>
              </a:rPr>
              <a:t>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ёпиқ</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муҳофаза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қилинишини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таъминлайди</a:t>
            </a:r>
            <a:r>
              <a:rPr lang="ru-RU" sz="1700" dirty="0">
                <a:latin typeface="Times New Roman" pitchFamily="18" charset="0"/>
                <a:cs typeface="Times New Roman" pitchFamily="18" charset="0"/>
              </a:rPr>
              <a:t>;</a:t>
            </a:r>
          </a:p>
          <a:p>
            <a:pPr algn="just">
              <a:spcBef>
                <a:spcPts val="600"/>
              </a:spcBef>
            </a:pPr>
            <a:r>
              <a:rPr lang="ru-RU" sz="1700" dirty="0">
                <a:latin typeface="Times New Roman" pitchFamily="18" charset="0"/>
                <a:cs typeface="Times New Roman" pitchFamily="18" charset="0"/>
              </a:rPr>
              <a:t>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калитлари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сертификатларининг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реестрини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юритади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унинг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ўз</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вақтида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янгиланишини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ҳамда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ундан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юридик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жисмоний</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шахсларнинг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эркин</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фойдалана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олиш</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имкониятини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таъминлайди</a:t>
            </a:r>
            <a:r>
              <a:rPr lang="ru-RU" sz="1700" dirty="0">
                <a:latin typeface="Times New Roman" pitchFamily="18" charset="0"/>
                <a:cs typeface="Times New Roman" pitchFamily="18" charset="0"/>
              </a:rPr>
              <a:t>;</a:t>
            </a:r>
          </a:p>
          <a:p>
            <a:pPr algn="just">
              <a:spcBef>
                <a:spcPts val="600"/>
              </a:spcBef>
            </a:pPr>
            <a:r>
              <a:rPr lang="ru-RU" sz="1700" dirty="0" err="1">
                <a:latin typeface="Times New Roman" pitchFamily="18" charset="0"/>
                <a:cs typeface="Times New Roman" pitchFamily="18" charset="0"/>
              </a:rPr>
              <a:t>юридик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жисмоний</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шахсларга</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калитларининг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сертификатларини</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шаклида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қоғоз</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ҳужжатлар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шаклида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беради</a:t>
            </a:r>
            <a:r>
              <a:rPr lang="ru-RU" sz="1700" dirty="0">
                <a:latin typeface="Times New Roman" pitchFamily="18" charset="0"/>
                <a:cs typeface="Times New Roman" pitchFamily="18" charset="0"/>
              </a:rPr>
              <a:t>;</a:t>
            </a:r>
          </a:p>
          <a:p>
            <a:pPr algn="just">
              <a:spcBef>
                <a:spcPts val="600"/>
              </a:spcBef>
            </a:pPr>
            <a:r>
              <a:rPr lang="ru-RU" sz="1700" dirty="0">
                <a:latin typeface="Times New Roman" pitchFamily="18" charset="0"/>
                <a:cs typeface="Times New Roman" pitchFamily="18" charset="0"/>
              </a:rPr>
              <a:t>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имзолар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калитлари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сертификатларининг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амал</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қилишини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тўхтатиб</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туради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қайта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тиклайди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шунингдек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уларни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бекор</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қилади</a:t>
            </a:r>
            <a:r>
              <a:rPr lang="ru-RU" sz="1700" dirty="0">
                <a:latin typeface="Times New Roman" pitchFamily="18" charset="0"/>
                <a:cs typeface="Times New Roman" pitchFamily="18" charset="0"/>
              </a:rPr>
              <a:t>;</a:t>
            </a:r>
          </a:p>
          <a:p>
            <a:pPr algn="just">
              <a:spcBef>
                <a:spcPts val="600"/>
              </a:spcBef>
            </a:pPr>
            <a:r>
              <a:rPr lang="ru-RU" sz="1700" dirty="0" err="1">
                <a:latin typeface="Times New Roman" pitchFamily="18" charset="0"/>
                <a:cs typeface="Times New Roman" pitchFamily="18" charset="0"/>
              </a:rPr>
              <a:t>юридик</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ва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жисмоний</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шахсларнинг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мурожаатига</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биноан</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ҳужжатлардаги</a:t>
            </a:r>
            <a:r>
              <a:rPr lang="ru-RU" sz="1700" dirty="0">
                <a:latin typeface="Times New Roman" pitchFamily="18" charset="0"/>
                <a:cs typeface="Times New Roman" pitchFamily="18" charset="0"/>
              </a:rPr>
              <a:t> электрон </a:t>
            </a:r>
            <a:r>
              <a:rPr lang="ru-RU" sz="1700" dirty="0" err="1">
                <a:latin typeface="Times New Roman" pitchFamily="18" charset="0"/>
                <a:cs typeface="Times New Roman" pitchFamily="18" charset="0"/>
              </a:rPr>
              <a:t>рақамли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имзонинг</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ҳақиқийлигини</a:t>
            </a:r>
            <a:r>
              <a:rPr lang="ru-RU" sz="1700" dirty="0">
                <a:latin typeface="Times New Roman" pitchFamily="18" charset="0"/>
                <a:cs typeface="Times New Roman" pitchFamily="18" charset="0"/>
              </a:rPr>
              <a:t> </a:t>
            </a:r>
            <a:r>
              <a:rPr lang="ru-RU" sz="1700" dirty="0" err="1">
                <a:latin typeface="Times New Roman" pitchFamily="18" charset="0"/>
                <a:cs typeface="Times New Roman" pitchFamily="18" charset="0"/>
              </a:rPr>
              <a:t>тасдиқлайди</a:t>
            </a:r>
            <a:r>
              <a:rPr lang="ru-RU" sz="1700" dirty="0">
                <a:latin typeface="Times New Roman" pitchFamily="18" charset="0"/>
                <a:cs typeface="Times New Roman" pitchFamily="18" charset="0"/>
              </a:rPr>
              <a:t>;</a:t>
            </a:r>
          </a:p>
          <a:p>
            <a:pPr algn="just">
              <a:spcBef>
                <a:spcPts val="600"/>
              </a:spcBef>
            </a:pPr>
            <a:endParaRPr lang="ru-RU" sz="1700" dirty="0">
              <a:latin typeface="Times New Roman" pitchFamily="18" charset="0"/>
              <a:cs typeface="Times New Roman" pitchFamily="18" charset="0"/>
            </a:endParaRPr>
          </a:p>
        </p:txBody>
      </p:sp>
    </p:spTree>
    <p:extLst>
      <p:ext uri="{BB962C8B-B14F-4D97-AF65-F5344CB8AC3E}">
        <p14:creationId xmlns:p14="http://schemas.microsoft.com/office/powerpoint/2010/main" val="1960900778"/>
      </p:ext>
    </p:extLst>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Заголовок 1"/>
          <p:cNvSpPr>
            <a:spLocks noGrp="1"/>
          </p:cNvSpPr>
          <p:nvPr>
            <p:ph type="title" idx="4294967295"/>
          </p:nvPr>
        </p:nvSpPr>
        <p:spPr>
          <a:xfrm>
            <a:off x="533400" y="304800"/>
            <a:ext cx="8229600" cy="868363"/>
          </a:xfrm>
        </p:spPr>
        <p:txBody>
          <a:bodyPr>
            <a:normAutofit fontScale="90000"/>
          </a:bodyPr>
          <a:lstStyle/>
          <a:p>
            <a:pPr lvl="0" fontAlgn="base">
              <a:spcAft>
                <a:spcPct val="0"/>
              </a:spcAft>
            </a:pPr>
            <a:r>
              <a:rPr lang="ru-RU"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Электрон </a:t>
            </a:r>
            <a:r>
              <a:rPr lang="ru-RU" sz="40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ҳужжат</a:t>
            </a:r>
            <a:r>
              <a:rPr lang="ru-RU"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ru-RU" sz="40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айланиши</a:t>
            </a:r>
            <a:r>
              <a:rPr lang="ru-RU"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ru-RU" sz="4000" b="1" dirty="0" err="1">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тўғрисида</a:t>
            </a:r>
            <a:r>
              <a:rPr lang="ru-RU"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(2004й.)</a:t>
            </a:r>
            <a:r>
              <a:rPr lang="uz-Cyrl-UZ"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endParaRPr lang="ru-RU" sz="40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0179" name="Содержимое 2"/>
          <p:cNvSpPr>
            <a:spLocks noGrp="1"/>
          </p:cNvSpPr>
          <p:nvPr>
            <p:ph idx="4294967295"/>
          </p:nvPr>
        </p:nvSpPr>
        <p:spPr>
          <a:xfrm>
            <a:off x="533400" y="1452140"/>
            <a:ext cx="8229600" cy="4929188"/>
          </a:xfrm>
        </p:spPr>
        <p:txBody>
          <a:bodyPr/>
          <a:lstStyle/>
          <a:p>
            <a:pPr algn="just">
              <a:spcBef>
                <a:spcPts val="600"/>
              </a:spcBef>
              <a:spcAft>
                <a:spcPts val="600"/>
              </a:spcAft>
            </a:pPr>
            <a:r>
              <a:rPr lang="uz-Cyrl-UZ" sz="2000" dirty="0">
                <a:latin typeface="Times New Roman" pitchFamily="18" charset="0"/>
                <a:cs typeface="Times New Roman" pitchFamily="18" charset="0"/>
              </a:rPr>
              <a:t>Ахборот коммуникация воситалари ва технологиялари ёрдамида инсон учун қулай шаклда сақланадиган, узатиладиган ва тақдим этиладиган ва уни таниб олишга имкон берадиган реквизитларга эга электрон воситалардаги ахборот  - бу </a:t>
            </a:r>
            <a:r>
              <a:rPr lang="uz-Cyrl-UZ" sz="2000" b="1" i="1" dirty="0">
                <a:latin typeface="Times New Roman" pitchFamily="18" charset="0"/>
                <a:cs typeface="Times New Roman" pitchFamily="18" charset="0"/>
              </a:rPr>
              <a:t>электрон ҳужжатдир</a:t>
            </a:r>
            <a:r>
              <a:rPr lang="uz-Cyrl-UZ" sz="2000" dirty="0">
                <a:latin typeface="Times New Roman" pitchFamily="18" charset="0"/>
                <a:cs typeface="Times New Roman" pitchFamily="18" charset="0"/>
              </a:rPr>
              <a:t>. </a:t>
            </a:r>
          </a:p>
          <a:p>
            <a:pPr algn="just">
              <a:spcBef>
                <a:spcPts val="600"/>
              </a:spcBef>
              <a:spcAft>
                <a:spcPts val="600"/>
              </a:spcAft>
            </a:pPr>
            <a:r>
              <a:rPr lang="uz-Cyrl-UZ" sz="2000" dirty="0">
                <a:latin typeface="Times New Roman" pitchFamily="18" charset="0"/>
                <a:cs typeface="Times New Roman" pitchFamily="18" charset="0"/>
              </a:rPr>
              <a:t>Электрон ҳужжат техника воситаларидан ва ахборот коммуникация тизимлари хизматларидан ҳамда ахборот технологияларидан фойдаланилган ҳолда ҳосил қилинади, ишлов берилади ва сақланади.</a:t>
            </a:r>
          </a:p>
          <a:p>
            <a:pPr algn="just">
              <a:spcBef>
                <a:spcPts val="600"/>
              </a:spcBef>
              <a:spcAft>
                <a:spcPts val="600"/>
              </a:spcAft>
            </a:pPr>
            <a:r>
              <a:rPr lang="uz-Cyrl-UZ" sz="2000" b="1" i="1" dirty="0">
                <a:latin typeface="Times New Roman" pitchFamily="18" charset="0"/>
                <a:cs typeface="Times New Roman" pitchFamily="18" charset="0"/>
              </a:rPr>
              <a:t>Электрон ҳужжатнинг реквизитлари </a:t>
            </a:r>
            <a:r>
              <a:rPr lang="uz-Cyrl-UZ" sz="2000" dirty="0">
                <a:latin typeface="Times New Roman" pitchFamily="18" charset="0"/>
                <a:cs typeface="Times New Roman" pitchFamily="18" charset="0"/>
              </a:rPr>
              <a:t>қуйидагилардан иборат: </a:t>
            </a:r>
          </a:p>
          <a:p>
            <a:pPr marL="719138" lvl="1" indent="-319088">
              <a:spcBef>
                <a:spcPts val="600"/>
              </a:spcBef>
              <a:buFont typeface="Calibri" pitchFamily="34" charset="0"/>
              <a:buAutoNum type="arabicPeriod"/>
            </a:pPr>
            <a:r>
              <a:rPr lang="uz-Cyrl-UZ" sz="1800" dirty="0">
                <a:latin typeface="Times New Roman" pitchFamily="18" charset="0"/>
                <a:cs typeface="Times New Roman" pitchFamily="18" charset="0"/>
              </a:rPr>
              <a:t>Электрон рақамли имзо;</a:t>
            </a:r>
          </a:p>
          <a:p>
            <a:pPr marL="719138" lvl="1" indent="-319088" algn="just">
              <a:spcBef>
                <a:spcPts val="600"/>
              </a:spcBef>
              <a:buFont typeface="Calibri" pitchFamily="34" charset="0"/>
              <a:buAutoNum type="arabicPeriod"/>
            </a:pPr>
            <a:r>
              <a:rPr lang="uz-Cyrl-UZ" sz="1800" dirty="0">
                <a:latin typeface="Times New Roman" pitchFamily="18" charset="0"/>
                <a:cs typeface="Times New Roman" pitchFamily="18" charset="0"/>
              </a:rPr>
              <a:t>Жўнатувчи юридик шахснинг номи ёки жўнатувчи жисмоний шахснинг фамилияси, исми ва отасининг исми;</a:t>
            </a:r>
          </a:p>
          <a:p>
            <a:pPr marL="719138" lvl="1" indent="-319088">
              <a:spcBef>
                <a:spcPts val="600"/>
              </a:spcBef>
              <a:buFont typeface="Calibri" pitchFamily="34" charset="0"/>
              <a:buAutoNum type="arabicPeriod"/>
            </a:pPr>
            <a:r>
              <a:rPr lang="uz-Cyrl-UZ" sz="1800" dirty="0">
                <a:latin typeface="Times New Roman" pitchFamily="18" charset="0"/>
                <a:cs typeface="Times New Roman" pitchFamily="18" charset="0"/>
              </a:rPr>
              <a:t>Жўнатувчининг почта ва электрон манзили; </a:t>
            </a:r>
          </a:p>
          <a:p>
            <a:pPr marL="719138" lvl="1" indent="-319088">
              <a:spcBef>
                <a:spcPts val="600"/>
              </a:spcBef>
              <a:buFont typeface="Calibri" pitchFamily="34" charset="0"/>
              <a:buAutoNum type="arabicPeriod"/>
            </a:pPr>
            <a:r>
              <a:rPr lang="uz-Cyrl-UZ" sz="1800" dirty="0">
                <a:latin typeface="Times New Roman" pitchFamily="18" charset="0"/>
                <a:cs typeface="Times New Roman" pitchFamily="18" charset="0"/>
              </a:rPr>
              <a:t>Ҳужжат яратилган сана.</a:t>
            </a:r>
            <a:endParaRPr lang="ru-RU" sz="1800" dirty="0">
              <a:latin typeface="Times New Roman" pitchFamily="18" charset="0"/>
              <a:cs typeface="Times New Roman" pitchFamily="18" charset="0"/>
            </a:endParaRPr>
          </a:p>
          <a:p>
            <a:pPr algn="just"/>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138213286"/>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Заголовок 1"/>
          <p:cNvSpPr>
            <a:spLocks noGrp="1"/>
          </p:cNvSpPr>
          <p:nvPr>
            <p:ph type="title" idx="4294967295"/>
          </p:nvPr>
        </p:nvSpPr>
        <p:spPr>
          <a:xfrm>
            <a:off x="457200" y="304800"/>
            <a:ext cx="8229600" cy="609600"/>
          </a:xfrm>
        </p:spPr>
        <p:txBody>
          <a:bodyPr rtlCol="0">
            <a:normAutofit fontScale="90000"/>
          </a:bodyPr>
          <a:lstStyle/>
          <a:p>
            <a:pPr fontAlgn="auto">
              <a:spcAft>
                <a:spcPts val="0"/>
              </a:spcAft>
              <a:defRPr/>
            </a:pPr>
            <a:r>
              <a:rPr lang="uz-Cyrl-UZ" sz="3600" b="1" dirty="0">
                <a:solidFill>
                  <a:schemeClr val="tx2"/>
                </a:solidFill>
                <a:cs typeface="Times New Roman" pitchFamily="18" charset="0"/>
              </a:rPr>
              <a:t>Электрон ҳужжат алмашинуви тизими</a:t>
            </a:r>
            <a:endParaRPr lang="ru-RU" sz="3600" b="1" dirty="0">
              <a:solidFill>
                <a:schemeClr val="tx2"/>
              </a:solidFill>
              <a:cs typeface="Times New Roman" pitchFamily="18" charset="0"/>
            </a:endParaRPr>
          </a:p>
        </p:txBody>
      </p:sp>
      <p:grpSp>
        <p:nvGrpSpPr>
          <p:cNvPr id="51203" name="Group 12"/>
          <p:cNvGrpSpPr>
            <a:grpSpLocks/>
          </p:cNvGrpSpPr>
          <p:nvPr/>
        </p:nvGrpSpPr>
        <p:grpSpPr bwMode="auto">
          <a:xfrm>
            <a:off x="1143000" y="2819400"/>
            <a:ext cx="7100888" cy="3562350"/>
            <a:chOff x="375" y="3218"/>
            <a:chExt cx="11182" cy="4822"/>
          </a:xfrm>
        </p:grpSpPr>
        <p:sp>
          <p:nvSpPr>
            <p:cNvPr id="21517" name="Oval 13"/>
            <p:cNvSpPr>
              <a:spLocks noChangeArrowheads="1"/>
            </p:cNvSpPr>
            <p:nvPr/>
          </p:nvSpPr>
          <p:spPr bwMode="auto">
            <a:xfrm>
              <a:off x="3047" y="3497"/>
              <a:ext cx="6027" cy="4094"/>
            </a:xfrm>
            <a:prstGeom prst="ellipse">
              <a:avLst/>
            </a:prstGeom>
            <a:solidFill>
              <a:srgbClr val="000080">
                <a:alpha val="17999"/>
              </a:srgbClr>
            </a:solidFill>
            <a:ln w="28575">
              <a:solidFill>
                <a:srgbClr val="003300"/>
              </a:solidFill>
              <a:round/>
              <a:headEnd/>
              <a:tailEnd/>
            </a:ln>
            <a:effectLst/>
          </p:spPr>
          <p:txBody>
            <a:bodyPr anchor="ctr"/>
            <a:lstStyle/>
            <a:p>
              <a:pPr algn="ctr" eaLnBrk="0" hangingPunct="0">
                <a:spcAft>
                  <a:spcPts val="1000"/>
                </a:spcAft>
                <a:defRPr/>
              </a:pPr>
              <a:r>
                <a:rPr lang="uz-Cyrl-UZ" sz="1900" b="1" dirty="0">
                  <a:solidFill>
                    <a:srgbClr val="003300"/>
                  </a:solidFill>
                  <a:effectLst>
                    <a:outerShdw blurRad="38100" dist="38100" dir="2700000" algn="tl">
                      <a:srgbClr val="000000"/>
                    </a:outerShdw>
                  </a:effectLst>
                  <a:latin typeface="Verdana" pitchFamily="34" charset="0"/>
                  <a:cs typeface="+mn-cs"/>
                </a:rPr>
                <a:t> </a:t>
              </a:r>
              <a:r>
                <a:rPr lang="uz-Cyrl-UZ" sz="1900" b="1" dirty="0">
                  <a:solidFill>
                    <a:srgbClr val="003300"/>
                  </a:solidFill>
                  <a:effectLst>
                    <a:outerShdw blurRad="38100" dist="38100" dir="2700000" algn="tl">
                      <a:srgbClr val="000000"/>
                    </a:outerShdw>
                  </a:effectLst>
                  <a:latin typeface="Arial" pitchFamily="34" charset="0"/>
                  <a:cs typeface="+mn-cs"/>
                </a:rPr>
                <a:t>Электрон</a:t>
              </a:r>
              <a:r>
                <a:rPr lang="uz-Cyrl-UZ" sz="1900" b="1" dirty="0">
                  <a:solidFill>
                    <a:srgbClr val="003300"/>
                  </a:solidFill>
                  <a:effectLst>
                    <a:outerShdw blurRad="38100" dist="38100" dir="2700000" algn="tl">
                      <a:srgbClr val="000000"/>
                    </a:outerShdw>
                  </a:effectLst>
                  <a:latin typeface="Verdana" pitchFamily="34" charset="0"/>
                  <a:cs typeface="+mn-cs"/>
                </a:rPr>
                <a:t> </a:t>
              </a:r>
              <a:r>
                <a:rPr lang="uz-Cyrl-UZ" sz="1900" b="1" dirty="0">
                  <a:solidFill>
                    <a:srgbClr val="003300"/>
                  </a:solidFill>
                  <a:effectLst>
                    <a:outerShdw blurRad="38100" dist="38100" dir="2700000" algn="tl">
                      <a:srgbClr val="000000"/>
                    </a:outerShdw>
                  </a:effectLst>
                  <a:latin typeface="Arial" pitchFamily="34" charset="0"/>
                  <a:cs typeface="+mn-cs"/>
                </a:rPr>
                <a:t>ҳужжат алмашинуви тизими</a:t>
              </a:r>
              <a:endParaRPr lang="ru-RU" dirty="0">
                <a:latin typeface="Arial" pitchFamily="34" charset="0"/>
                <a:cs typeface="+mn-cs"/>
              </a:endParaRPr>
            </a:p>
          </p:txBody>
        </p:sp>
        <p:sp>
          <p:nvSpPr>
            <p:cNvPr id="51206" name="AutoShape 14"/>
            <p:cNvSpPr>
              <a:spLocks noChangeArrowheads="1"/>
            </p:cNvSpPr>
            <p:nvPr/>
          </p:nvSpPr>
          <p:spPr bwMode="auto">
            <a:xfrm>
              <a:off x="1822" y="3218"/>
              <a:ext cx="3743" cy="565"/>
            </a:xfrm>
            <a:prstGeom prst="roundRect">
              <a:avLst>
                <a:gd name="adj" fmla="val 16667"/>
              </a:avLst>
            </a:prstGeom>
            <a:solidFill>
              <a:srgbClr val="FFFFFF"/>
            </a:solidFill>
            <a:ln w="9525">
              <a:solidFill>
                <a:srgbClr val="003300"/>
              </a:solidFill>
              <a:round/>
              <a:headEnd/>
              <a:tailEnd/>
            </a:ln>
          </p:spPr>
          <p:txBody>
            <a:bodyPr lIns="0" tIns="0" rIns="0" bIns="0" anchor="ctr"/>
            <a:lstStyle/>
            <a:p>
              <a:pPr algn="ctr" eaLnBrk="0" hangingPunct="0">
                <a:spcAft>
                  <a:spcPts val="1000"/>
                </a:spcAft>
              </a:pPr>
              <a:r>
                <a:rPr lang="uz-Cyrl-UZ" sz="1200" b="1" dirty="0"/>
                <a:t>Ҳужжатларни рўйхатдан ўтказиш</a:t>
              </a:r>
              <a:endParaRPr lang="ru-RU" sz="1200" dirty="0"/>
            </a:p>
          </p:txBody>
        </p:sp>
        <p:sp>
          <p:nvSpPr>
            <p:cNvPr id="51207" name="AutoShape 15"/>
            <p:cNvSpPr>
              <a:spLocks noChangeArrowheads="1"/>
            </p:cNvSpPr>
            <p:nvPr/>
          </p:nvSpPr>
          <p:spPr bwMode="auto">
            <a:xfrm>
              <a:off x="2280" y="7095"/>
              <a:ext cx="4035" cy="945"/>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Ҳужжатнинг айланиш маршрутини аниқлаш</a:t>
              </a:r>
              <a:endParaRPr lang="ru-RU"/>
            </a:p>
          </p:txBody>
        </p:sp>
        <p:sp>
          <p:nvSpPr>
            <p:cNvPr id="51208" name="AutoShape 16"/>
            <p:cNvSpPr>
              <a:spLocks noChangeArrowheads="1"/>
            </p:cNvSpPr>
            <p:nvPr/>
          </p:nvSpPr>
          <p:spPr bwMode="auto">
            <a:xfrm>
              <a:off x="375" y="4155"/>
              <a:ext cx="3975" cy="870"/>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Қарор қабул қилишда бошқариш </a:t>
              </a:r>
              <a:endParaRPr lang="ru-RU"/>
            </a:p>
          </p:txBody>
        </p:sp>
        <p:sp>
          <p:nvSpPr>
            <p:cNvPr id="51209" name="AutoShape 17"/>
            <p:cNvSpPr>
              <a:spLocks noChangeArrowheads="1"/>
            </p:cNvSpPr>
            <p:nvPr/>
          </p:nvSpPr>
          <p:spPr bwMode="auto">
            <a:xfrm>
              <a:off x="375" y="5880"/>
              <a:ext cx="4050" cy="885"/>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Тасдиқлаш жараёнида ҳужжатларни бошқариш</a:t>
              </a:r>
              <a:endParaRPr lang="ru-RU"/>
            </a:p>
          </p:txBody>
        </p:sp>
        <p:sp>
          <p:nvSpPr>
            <p:cNvPr id="51210" name="AutoShape 18"/>
            <p:cNvSpPr>
              <a:spLocks noChangeArrowheads="1"/>
            </p:cNvSpPr>
            <p:nvPr/>
          </p:nvSpPr>
          <p:spPr bwMode="auto">
            <a:xfrm>
              <a:off x="8025" y="5790"/>
              <a:ext cx="3532" cy="510"/>
            </a:xfrm>
            <a:prstGeom prst="roundRect">
              <a:avLst>
                <a:gd name="adj" fmla="val 16667"/>
              </a:avLst>
            </a:prstGeom>
            <a:solidFill>
              <a:srgbClr val="FFFFFF"/>
            </a:solidFill>
            <a:ln w="9525">
              <a:solidFill>
                <a:srgbClr val="003300"/>
              </a:solidFill>
              <a:round/>
              <a:headEnd/>
              <a:tailEnd/>
            </a:ln>
          </p:spPr>
          <p:txBody>
            <a:bodyPr wrap="none" anchor="ctr"/>
            <a:lstStyle/>
            <a:p>
              <a:pPr algn="ctr" eaLnBrk="0" hangingPunct="0">
                <a:spcAft>
                  <a:spcPts val="1000"/>
                </a:spcAft>
              </a:pPr>
              <a:r>
                <a:rPr lang="uz-Cyrl-UZ" sz="1100" b="1">
                  <a:solidFill>
                    <a:srgbClr val="003300"/>
                  </a:solidFill>
                </a:rPr>
                <a:t>Ҳужжатларни қидириш</a:t>
              </a:r>
              <a:endParaRPr lang="ru-RU"/>
            </a:p>
          </p:txBody>
        </p:sp>
        <p:sp>
          <p:nvSpPr>
            <p:cNvPr id="51211" name="AutoShape 19"/>
            <p:cNvSpPr>
              <a:spLocks noChangeArrowheads="1"/>
            </p:cNvSpPr>
            <p:nvPr/>
          </p:nvSpPr>
          <p:spPr bwMode="auto">
            <a:xfrm>
              <a:off x="7286" y="6810"/>
              <a:ext cx="3409" cy="528"/>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Кўрсатмалар бериш</a:t>
              </a:r>
              <a:endParaRPr lang="ru-RU"/>
            </a:p>
          </p:txBody>
        </p:sp>
        <p:sp>
          <p:nvSpPr>
            <p:cNvPr id="51212" name="AutoShape 20"/>
            <p:cNvSpPr>
              <a:spLocks noChangeArrowheads="1"/>
            </p:cNvSpPr>
            <p:nvPr/>
          </p:nvSpPr>
          <p:spPr bwMode="auto">
            <a:xfrm>
              <a:off x="8175" y="4410"/>
              <a:ext cx="2220" cy="615"/>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Ҳисоботлар</a:t>
              </a:r>
              <a:endParaRPr lang="ru-RU"/>
            </a:p>
          </p:txBody>
        </p:sp>
        <p:sp>
          <p:nvSpPr>
            <p:cNvPr id="51213" name="AutoShape 21"/>
            <p:cNvSpPr>
              <a:spLocks noChangeArrowheads="1"/>
            </p:cNvSpPr>
            <p:nvPr/>
          </p:nvSpPr>
          <p:spPr bwMode="auto">
            <a:xfrm>
              <a:off x="7046" y="3315"/>
              <a:ext cx="2254" cy="555"/>
            </a:xfrm>
            <a:prstGeom prst="roundRect">
              <a:avLst>
                <a:gd name="adj" fmla="val 16667"/>
              </a:avLst>
            </a:prstGeom>
            <a:solidFill>
              <a:srgbClr val="FFFFFF"/>
            </a:solidFill>
            <a:ln w="9525">
              <a:solidFill>
                <a:srgbClr val="003300"/>
              </a:solidFill>
              <a:round/>
              <a:headEnd/>
              <a:tailEnd/>
            </a:ln>
          </p:spPr>
          <p:txBody>
            <a:bodyPr anchor="ctr"/>
            <a:lstStyle/>
            <a:p>
              <a:pPr algn="ctr" eaLnBrk="0" hangingPunct="0">
                <a:spcAft>
                  <a:spcPts val="1000"/>
                </a:spcAft>
              </a:pPr>
              <a:r>
                <a:rPr lang="uz-Cyrl-UZ" sz="1100" b="1">
                  <a:solidFill>
                    <a:srgbClr val="003300"/>
                  </a:solidFill>
                </a:rPr>
                <a:t>Бошқариш</a:t>
              </a:r>
              <a:endParaRPr lang="ru-RU"/>
            </a:p>
          </p:txBody>
        </p:sp>
      </p:grpSp>
      <p:sp>
        <p:nvSpPr>
          <p:cNvPr id="51204" name="Rectangle 22"/>
          <p:cNvSpPr>
            <a:spLocks noChangeArrowheads="1"/>
          </p:cNvSpPr>
          <p:nvPr/>
        </p:nvSpPr>
        <p:spPr bwMode="auto">
          <a:xfrm>
            <a:off x="500063" y="1219200"/>
            <a:ext cx="81438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eaLnBrk="0" hangingPunct="0"/>
            <a:r>
              <a:rPr lang="uz-Cyrl-UZ" sz="1600" b="1" i="1" dirty="0">
                <a:latin typeface="+mj-lt"/>
                <a:cs typeface="Times New Roman" pitchFamily="18" charset="0"/>
              </a:rPr>
              <a:t>Электрон ҳужжат алмашиш тизимлари </a:t>
            </a:r>
            <a:r>
              <a:rPr lang="uz-Cyrl-UZ" sz="1600" dirty="0">
                <a:latin typeface="+mj-lt"/>
                <a:cs typeface="Times New Roman" pitchFamily="18" charset="0"/>
              </a:rPr>
              <a:t>– электрон ҳужжатларни ахборот-коммуникация тизими орқали жўнатиш ва қабул қилиш жараёнлари йиғиндиси. </a:t>
            </a:r>
            <a:endParaRPr lang="en-US" sz="1600" dirty="0">
              <a:latin typeface="+mj-lt"/>
              <a:cs typeface="Times New Roman" pitchFamily="18" charset="0"/>
            </a:endParaRPr>
          </a:p>
          <a:p>
            <a:pPr algn="just" eaLnBrk="0" hangingPunct="0"/>
            <a:endParaRPr lang="en-US" sz="1000" dirty="0">
              <a:latin typeface="+mj-lt"/>
              <a:cs typeface="Times New Roman" pitchFamily="18" charset="0"/>
            </a:endParaRPr>
          </a:p>
          <a:p>
            <a:pPr algn="just" eaLnBrk="0" hangingPunct="0"/>
            <a:r>
              <a:rPr lang="uz-Cyrl-UZ" sz="1600" dirty="0">
                <a:latin typeface="+mj-lt"/>
                <a:cs typeface="Times New Roman" pitchFamily="18" charset="0"/>
              </a:rPr>
              <a:t>Электрон ҳужжат айланишидан битимлар (шу жумладан шартномалар) тузиш, ҳисоб-китобларни, расмий ва норасмий ёзишмаларни амалга ошириш ҳамда бошқа ахборотларни алмашишда фойдаланиш мумкин.</a:t>
            </a:r>
          </a:p>
        </p:txBody>
      </p:sp>
    </p:spTree>
    <p:extLst>
      <p:ext uri="{BB962C8B-B14F-4D97-AF65-F5344CB8AC3E}">
        <p14:creationId xmlns:p14="http://schemas.microsoft.com/office/powerpoint/2010/main" val="3501555902"/>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b="81689"/>
          <a:stretch>
            <a:fillRect/>
          </a:stretch>
        </p:blipFill>
        <p:spPr bwMode="auto">
          <a:xfrm>
            <a:off x="0" y="6500813"/>
            <a:ext cx="9144000"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Номер слайда 5"/>
          <p:cNvSpPr>
            <a:spLocks noGrp="1"/>
          </p:cNvSpPr>
          <p:nvPr>
            <p:ph type="sldNum" sz="quarter" idx="12"/>
          </p:nvPr>
        </p:nvSpPr>
        <p:spPr bwMode="auto">
          <a:xfrm>
            <a:off x="7010400" y="6492875"/>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671C542-76B5-45F2-ADA1-60F7D6C520A6}" type="slidenum">
              <a:rPr lang="ru-RU" smtClean="0">
                <a:solidFill>
                  <a:schemeClr val="bg1"/>
                </a:solidFill>
              </a:rPr>
              <a:pPr/>
              <a:t>22</a:t>
            </a:fld>
            <a:endParaRPr lang="ru-RU">
              <a:solidFill>
                <a:schemeClr val="bg1"/>
              </a:solidFill>
            </a:endParaRPr>
          </a:p>
        </p:txBody>
      </p:sp>
      <p:sp>
        <p:nvSpPr>
          <p:cNvPr id="10244" name="Прямоугольник 3"/>
          <p:cNvSpPr>
            <a:spLocks noChangeArrowheads="1"/>
          </p:cNvSpPr>
          <p:nvPr/>
        </p:nvSpPr>
        <p:spPr bwMode="auto">
          <a:xfrm>
            <a:off x="1143000" y="285750"/>
            <a:ext cx="8001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uz-Cyrl-UZ" sz="2800" b="1" dirty="0">
                <a:solidFill>
                  <a:schemeClr val="tx2"/>
                </a:solidFill>
                <a:latin typeface="+mj-lt"/>
              </a:rPr>
              <a:t>Ташкилотлараро электрон хужжат алмашинуви</a:t>
            </a:r>
            <a:endParaRPr lang="ru-RU" sz="2800" b="1" dirty="0">
              <a:solidFill>
                <a:schemeClr val="tx2"/>
              </a:solidFill>
              <a:latin typeface="+mj-lt"/>
            </a:endParaRP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rcRect l="64063" r="23438" b="81688"/>
          <a:stretch>
            <a:fillRect/>
          </a:stretch>
        </p:blipFill>
        <p:spPr bwMode="auto">
          <a:xfrm>
            <a:off x="0" y="339725"/>
            <a:ext cx="1143000"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Подзаголовок 2"/>
          <p:cNvSpPr txBox="1">
            <a:spLocks/>
          </p:cNvSpPr>
          <p:nvPr/>
        </p:nvSpPr>
        <p:spPr bwMode="auto">
          <a:xfrm>
            <a:off x="142875" y="1214438"/>
            <a:ext cx="51435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uz-Cyrl-UZ" sz="2000" dirty="0"/>
              <a:t>Ягона электрон хужжат алмашинуви ва химояланган электрон почтага қуйидагилар боғланган</a:t>
            </a:r>
            <a:r>
              <a:rPr lang="en-US" sz="2000" dirty="0"/>
              <a:t>:</a:t>
            </a:r>
          </a:p>
          <a:p>
            <a:pPr eaLnBrk="1" hangingPunct="1"/>
            <a:endParaRPr lang="en-US" sz="2000" dirty="0"/>
          </a:p>
          <a:p>
            <a:pPr eaLnBrk="1" hangingPunct="1"/>
            <a:r>
              <a:rPr lang="en-US" sz="2000" dirty="0"/>
              <a:t>127 – </a:t>
            </a:r>
            <a:r>
              <a:rPr lang="uz-Cyrl-UZ" sz="2000" dirty="0"/>
              <a:t>давлат органлари ва хўжалик бошқармалари</a:t>
            </a:r>
          </a:p>
          <a:p>
            <a:pPr eaLnBrk="1" hangingPunct="1"/>
            <a:endParaRPr lang="en-US" sz="2000" dirty="0"/>
          </a:p>
          <a:p>
            <a:pPr eaLnBrk="1" hangingPunct="1"/>
            <a:r>
              <a:rPr lang="en-US" sz="2000" dirty="0"/>
              <a:t>14 – </a:t>
            </a:r>
            <a:r>
              <a:rPr lang="uz-Cyrl-UZ" sz="2000" dirty="0"/>
              <a:t>вилоят ва 194 туман хокимиятлари</a:t>
            </a:r>
          </a:p>
          <a:p>
            <a:pPr eaLnBrk="1" hangingPunct="1"/>
            <a:endParaRPr lang="en-US" sz="2000" dirty="0"/>
          </a:p>
          <a:p>
            <a:pPr eaLnBrk="1" hangingPunct="1"/>
            <a:r>
              <a:rPr lang="en-US" sz="2000" dirty="0"/>
              <a:t>9 </a:t>
            </a:r>
            <a:r>
              <a:rPr lang="uz-Cyrl-UZ" sz="2000" dirty="0"/>
              <a:t>ойлик хисобот бўйича тизим орқали 172,6 минг электрон корреспондеция амалга оширилган.</a:t>
            </a:r>
          </a:p>
        </p:txBody>
      </p:sp>
      <p:pic>
        <p:nvPicPr>
          <p:cNvPr id="10247" name="Picture 2" descr="C:\Users\O35ED~1.UMA\AppData\Local\Temp\SNAGHTML23befd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250" y="1147763"/>
            <a:ext cx="3408363" cy="2495550"/>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pic>
        <p:nvPicPr>
          <p:cNvPr id="10248" name="Picture 4" descr="C:\Users\O35ED~1.UMA\AppData\Local\Temp\SNAGHTML23d89d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29250" y="3857625"/>
            <a:ext cx="3062045" cy="2019647"/>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6642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C53A656-4101-4540-B6AF-FC388583B94C}" type="slidenum">
              <a:rPr lang="ru-RU"/>
              <a:pPr>
                <a:defRPr/>
              </a:pPr>
              <a:t>23</a:t>
            </a:fld>
            <a:endParaRPr lang="ru-RU"/>
          </a:p>
        </p:txBody>
      </p:sp>
      <p:pic>
        <p:nvPicPr>
          <p:cNvPr id="5222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200"/>
            <a:ext cx="8672512" cy="5471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Заголовок 1"/>
          <p:cNvSpPr txBox="1">
            <a:spLocks/>
          </p:cNvSpPr>
          <p:nvPr/>
        </p:nvSpPr>
        <p:spPr>
          <a:xfrm>
            <a:off x="457200" y="228600"/>
            <a:ext cx="8229600" cy="609600"/>
          </a:xfrm>
          <a:prstGeom prst="rect">
            <a:avLst/>
          </a:prstGeom>
        </p:spPr>
        <p:txBody>
          <a:bodyPr anchor="b">
            <a:normAutofit fontScale="97500"/>
          </a:bodyPr>
          <a:lstStyle/>
          <a:p>
            <a:pPr algn="ctr" fontAlgn="auto">
              <a:spcAft>
                <a:spcPts val="0"/>
              </a:spcAft>
              <a:defRPr/>
            </a:pPr>
            <a:r>
              <a:rPr lang="uz-Cyrl-UZ" sz="3200" b="1" dirty="0">
                <a:solidFill>
                  <a:schemeClr val="tx2"/>
                </a:solidFill>
                <a:effectLst>
                  <a:outerShdw blurRad="53975" dist="22860" dir="5400000" algn="tl" rotWithShape="0">
                    <a:srgbClr val="000000">
                      <a:alpha val="55000"/>
                    </a:srgbClr>
                  </a:outerShdw>
                </a:effectLst>
                <a:latin typeface="Times New Roman" pitchFamily="18" charset="0"/>
                <a:ea typeface="+mj-ea"/>
                <a:cs typeface="Times New Roman" pitchFamily="18" charset="0"/>
              </a:rPr>
              <a:t>Электрон ҳужжат алмашинуви тизими</a:t>
            </a:r>
            <a:endParaRPr lang="ru-RU" sz="3200" b="1" dirty="0">
              <a:solidFill>
                <a:schemeClr val="tx2"/>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34300309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79512" y="357166"/>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fontScale="90000"/>
          </a:bodyPr>
          <a:lstStyle/>
          <a:p>
            <a:pPr algn="just"/>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800" dirty="0">
                <a:latin typeface="Times New Roman" panose="02020603050405020304" pitchFamily="18" charset="0"/>
                <a:ea typeface="Times New Roman" panose="02020603050405020304" pitchFamily="18" charset="0"/>
              </a:rPr>
              <a:t>Интерактив давлат хизматлари тизимини ташкил этиш схемаси </a:t>
            </a:r>
            <a: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
            </a:r>
            <a:b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408980" y="742944"/>
            <a:ext cx="1000132" cy="857256"/>
          </a:xfrm>
          <a:prstGeom prst="rect">
            <a:avLst/>
          </a:prstGeom>
        </p:spPr>
      </p:pic>
      <p:pic>
        <p:nvPicPr>
          <p:cNvPr id="7" name="Объект 6">
            <a:extLst>
              <a:ext uri="{FF2B5EF4-FFF2-40B4-BE49-F238E27FC236}">
                <a16:creationId xmlns:a16="http://schemas.microsoft.com/office/drawing/2014/main" id="{26242B17-7C54-40B4-B373-48851F872E23}"/>
              </a:ext>
            </a:extLst>
          </p:cNvPr>
          <p:cNvPicPr>
            <a:picLocks noGrp="1"/>
          </p:cNvPicPr>
          <p:nvPr>
            <p:ph idx="1"/>
          </p:nvPr>
        </p:nvPicPr>
        <p:blipFill>
          <a:blip r:embed="rId4">
            <a:extLst>
              <a:ext uri="{28A0092B-C50C-407E-A947-70E740481C1C}">
                <a14:useLocalDpi xmlns:a14="http://schemas.microsoft.com/office/drawing/2010/main" val="0"/>
              </a:ext>
            </a:extLst>
          </a:blip>
          <a:srcRect l="13936" t="12910" r="13026" b="5045"/>
          <a:stretch>
            <a:fillRect/>
          </a:stretch>
        </p:blipFill>
        <p:spPr bwMode="auto">
          <a:xfrm>
            <a:off x="611561" y="1600201"/>
            <a:ext cx="7297485" cy="4349080"/>
          </a:xfrm>
          <a:prstGeom prst="rect">
            <a:avLst/>
          </a:prstGeom>
          <a:noFill/>
          <a:ln>
            <a:noFill/>
          </a:ln>
        </p:spPr>
      </p:pic>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Прямоугольник 5"/>
          <p:cNvSpPr>
            <a:spLocks noChangeArrowheads="1"/>
          </p:cNvSpPr>
          <p:nvPr/>
        </p:nvSpPr>
        <p:spPr bwMode="auto">
          <a:xfrm>
            <a:off x="84909" y="115889"/>
            <a:ext cx="8967652" cy="1323439"/>
          </a:xfrm>
          <a:prstGeom prst="rect">
            <a:avLst/>
          </a:prstGeom>
          <a:noFill/>
          <a:ln w="9525">
            <a:noFill/>
            <a:miter lim="800000"/>
            <a:headEnd/>
            <a:tailEnd/>
          </a:ln>
        </p:spPr>
        <p:txBody>
          <a:bodyPr wrap="square">
            <a:spAutoFit/>
          </a:bodyPr>
          <a:lstStyle/>
          <a:p>
            <a:pPr algn="ctr"/>
            <a:r>
              <a:rPr lang="ru-RU" sz="1600" b="1" cap="all" dirty="0"/>
              <a:t>ЎЗБЕКИСТОН РЕСПУБЛИКАСИ ПРЕЗИДЕНТИНИНГ</a:t>
            </a:r>
            <a:r>
              <a:rPr lang="en-US" sz="1600" b="1" cap="all" dirty="0"/>
              <a:t> </a:t>
            </a:r>
            <a:r>
              <a:rPr lang="ru-RU" sz="1600" b="1" cap="all" dirty="0"/>
              <a:t>ҚАРОРИ</a:t>
            </a:r>
          </a:p>
          <a:p>
            <a:pPr algn="ctr"/>
            <a:r>
              <a:rPr lang="ru-RU" sz="1600" b="1" cap="all" dirty="0"/>
              <a:t>МАМЛАКАТИМИЗНИНГ ДАСТУРИЙ ТАЪМИНОТ ВОСИТАЛАРИ ИШЛАБ ЧИҚУВЧИЛАРИНИ РАҒБАТЛАНТИРИШНИ ЯНАДА КУЧАЙТИРИШ ЧОРА-ТАДБИРЛАРИ ТЎҒРИСИДА</a:t>
            </a:r>
            <a:endParaRPr lang="en-US" sz="1600" b="1" cap="all" dirty="0"/>
          </a:p>
          <a:p>
            <a:pPr algn="ctr"/>
            <a:r>
              <a:rPr lang="ru-RU" sz="1600" b="1" dirty="0"/>
              <a:t>2013</a:t>
            </a:r>
            <a:r>
              <a:rPr lang="en-US" sz="1600" b="1" dirty="0"/>
              <a:t> </a:t>
            </a:r>
            <a:r>
              <a:rPr lang="uz-Cyrl-UZ" sz="1600" b="1" dirty="0"/>
              <a:t>йил</a:t>
            </a:r>
            <a:r>
              <a:rPr lang="ru-RU" sz="1600" b="1" dirty="0"/>
              <a:t> 20 </a:t>
            </a:r>
            <a:r>
              <a:rPr lang="ru-RU" sz="1600" b="1" dirty="0" err="1"/>
              <a:t>сентябр</a:t>
            </a:r>
            <a:r>
              <a:rPr lang="ru-RU" sz="1600" b="1" dirty="0"/>
              <a:t> №ПП-2042</a:t>
            </a:r>
          </a:p>
        </p:txBody>
      </p:sp>
      <p:sp>
        <p:nvSpPr>
          <p:cNvPr id="25613" name="Rectangle 13"/>
          <p:cNvSpPr>
            <a:spLocks noChangeArrowheads="1"/>
          </p:cNvSpPr>
          <p:nvPr/>
        </p:nvSpPr>
        <p:spPr bwMode="auto">
          <a:xfrm>
            <a:off x="199653" y="1935817"/>
            <a:ext cx="5992142" cy="4278094"/>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marL="285750" indent="-285750" algn="just">
              <a:buFontTx/>
              <a:buChar char="-"/>
            </a:pPr>
            <a:r>
              <a:rPr lang="ru-RU" sz="1600" dirty="0" err="1"/>
              <a:t>Дастурий</a:t>
            </a:r>
            <a:r>
              <a:rPr lang="ru-RU" sz="1600" dirty="0"/>
              <a:t> </a:t>
            </a:r>
            <a:r>
              <a:rPr lang="ru-RU" sz="1600" dirty="0" err="1"/>
              <a:t>таъминот</a:t>
            </a:r>
            <a:r>
              <a:rPr lang="ru-RU" sz="1600" dirty="0"/>
              <a:t> </a:t>
            </a:r>
            <a:r>
              <a:rPr lang="ru-RU" sz="1600" dirty="0" err="1"/>
              <a:t>воситалари</a:t>
            </a:r>
            <a:r>
              <a:rPr lang="ru-RU" sz="1600" dirty="0"/>
              <a:t> </a:t>
            </a:r>
            <a:r>
              <a:rPr lang="ru-RU" sz="1600" dirty="0" err="1"/>
              <a:t>ишлаб</a:t>
            </a:r>
            <a:r>
              <a:rPr lang="ru-RU" sz="1600" dirty="0"/>
              <a:t> </a:t>
            </a:r>
            <a:r>
              <a:rPr lang="ru-RU" sz="1600" dirty="0" err="1"/>
              <a:t>чиқувчиларининг</a:t>
            </a:r>
            <a:r>
              <a:rPr lang="ru-RU" sz="1600" dirty="0"/>
              <a:t> </a:t>
            </a:r>
            <a:r>
              <a:rPr lang="ru-RU" sz="1600" dirty="0" err="1"/>
              <a:t>миллий</a:t>
            </a:r>
            <a:r>
              <a:rPr lang="ru-RU" sz="1600" dirty="0"/>
              <a:t> </a:t>
            </a:r>
            <a:r>
              <a:rPr lang="ru-RU" sz="1600" dirty="0" err="1"/>
              <a:t>реестри</a:t>
            </a:r>
            <a:r>
              <a:rPr lang="ru-RU" sz="1600" dirty="0"/>
              <a:t> </a:t>
            </a:r>
            <a:r>
              <a:rPr lang="ru-RU" sz="1600" dirty="0" err="1"/>
              <a:t>яратилмоқда</a:t>
            </a:r>
            <a:r>
              <a:rPr lang="ru-RU" sz="1600" dirty="0"/>
              <a:t>;</a:t>
            </a:r>
          </a:p>
          <a:p>
            <a:pPr marL="285750" indent="-285750" algn="just">
              <a:buFontTx/>
              <a:buChar char="-"/>
            </a:pPr>
            <a:r>
              <a:rPr lang="ru-RU" sz="1600" dirty="0" err="1"/>
              <a:t>Миллий</a:t>
            </a:r>
            <a:r>
              <a:rPr lang="ru-RU" sz="1600" dirty="0"/>
              <a:t> </a:t>
            </a:r>
            <a:r>
              <a:rPr lang="ru-RU" sz="1600" dirty="0" err="1"/>
              <a:t>реестрга</a:t>
            </a:r>
            <a:r>
              <a:rPr lang="ru-RU" sz="1600" dirty="0"/>
              <a:t> </a:t>
            </a:r>
            <a:r>
              <a:rPr lang="ru-RU" sz="1600" dirty="0" err="1"/>
              <a:t>киритилган</a:t>
            </a:r>
            <a:r>
              <a:rPr lang="ru-RU" sz="1600" dirty="0"/>
              <a:t> </a:t>
            </a:r>
            <a:r>
              <a:rPr lang="ru-RU" sz="1600" dirty="0" err="1"/>
              <a:t>дастурий</a:t>
            </a:r>
            <a:r>
              <a:rPr lang="ru-RU" sz="1600" dirty="0"/>
              <a:t> </a:t>
            </a:r>
            <a:r>
              <a:rPr lang="ru-RU" sz="1600" dirty="0" err="1"/>
              <a:t>таъминот</a:t>
            </a:r>
            <a:r>
              <a:rPr lang="ru-RU" sz="1600" dirty="0"/>
              <a:t> </a:t>
            </a:r>
            <a:r>
              <a:rPr lang="ru-RU" sz="1600" dirty="0" err="1"/>
              <a:t>воситаларини</a:t>
            </a:r>
            <a:r>
              <a:rPr lang="ru-RU" sz="1600" dirty="0"/>
              <a:t> </a:t>
            </a:r>
            <a:r>
              <a:rPr lang="ru-RU" sz="1600" dirty="0" err="1"/>
              <a:t>ишлаб</a:t>
            </a:r>
            <a:r>
              <a:rPr lang="ru-RU" sz="1600" dirty="0"/>
              <a:t> </a:t>
            </a:r>
            <a:r>
              <a:rPr lang="ru-RU" sz="1600" dirty="0" err="1"/>
              <a:t>чиқувчилар</a:t>
            </a:r>
            <a:r>
              <a:rPr lang="ru-RU" sz="1600" dirty="0"/>
              <a:t> 2017 </a:t>
            </a:r>
            <a:r>
              <a:rPr lang="ru-RU" sz="1600" dirty="0" err="1"/>
              <a:t>йилнинг</a:t>
            </a:r>
            <a:r>
              <a:rPr lang="ru-RU" sz="1600" dirty="0"/>
              <a:t> 1 </a:t>
            </a:r>
            <a:r>
              <a:rPr lang="ru-RU" sz="1600" dirty="0" err="1"/>
              <a:t>январига</a:t>
            </a:r>
            <a:r>
              <a:rPr lang="ru-RU" sz="1600" dirty="0"/>
              <a:t> </a:t>
            </a:r>
            <a:r>
              <a:rPr lang="ru-RU" sz="1600" dirty="0" err="1"/>
              <a:t>қадар</a:t>
            </a:r>
            <a:r>
              <a:rPr lang="ru-RU" sz="1600" dirty="0"/>
              <a:t> </a:t>
            </a:r>
            <a:r>
              <a:rPr lang="ru-RU" sz="1600" dirty="0" err="1"/>
              <a:t>барча</a:t>
            </a:r>
            <a:r>
              <a:rPr lang="ru-RU" sz="1600" dirty="0"/>
              <a:t> </a:t>
            </a:r>
            <a:r>
              <a:rPr lang="ru-RU" sz="1600" dirty="0" err="1"/>
              <a:t>турдаги</a:t>
            </a:r>
            <a:r>
              <a:rPr lang="ru-RU" sz="1600" dirty="0"/>
              <a:t> </a:t>
            </a:r>
            <a:r>
              <a:rPr lang="ru-RU" sz="1600" dirty="0" err="1"/>
              <a:t>солиқлар</a:t>
            </a:r>
            <a:r>
              <a:rPr lang="ru-RU" sz="1600" dirty="0"/>
              <a:t> </a:t>
            </a:r>
            <a:r>
              <a:rPr lang="ru-RU" sz="1600" dirty="0" err="1"/>
              <a:t>озод</a:t>
            </a:r>
            <a:r>
              <a:rPr lang="ru-RU" sz="1600" dirty="0"/>
              <a:t> </a:t>
            </a:r>
            <a:r>
              <a:rPr lang="ru-RU" sz="1600" dirty="0" err="1"/>
              <a:t>қилинган</a:t>
            </a:r>
            <a:r>
              <a:rPr lang="ru-RU" sz="1600" dirty="0"/>
              <a:t>;</a:t>
            </a:r>
          </a:p>
          <a:p>
            <a:pPr marL="285750" indent="-285750" algn="just">
              <a:buFontTx/>
              <a:buChar char="-"/>
            </a:pPr>
            <a:r>
              <a:rPr lang="ru-RU" sz="1600" dirty="0" err="1"/>
              <a:t>Миллий</a:t>
            </a:r>
            <a:r>
              <a:rPr lang="ru-RU" sz="1600" dirty="0"/>
              <a:t> </a:t>
            </a:r>
            <a:r>
              <a:rPr lang="ru-RU" sz="1600" dirty="0" err="1"/>
              <a:t>реестрга</a:t>
            </a:r>
            <a:r>
              <a:rPr lang="ru-RU" sz="1600" dirty="0"/>
              <a:t> </a:t>
            </a:r>
            <a:r>
              <a:rPr lang="ru-RU" sz="1600" dirty="0" err="1"/>
              <a:t>киритилган</a:t>
            </a:r>
            <a:r>
              <a:rPr lang="ru-RU" sz="1600" dirty="0"/>
              <a:t> </a:t>
            </a:r>
            <a:r>
              <a:rPr lang="ru-RU" sz="1600" dirty="0" err="1"/>
              <a:t>юридик</a:t>
            </a:r>
            <a:r>
              <a:rPr lang="ru-RU" sz="1600" dirty="0"/>
              <a:t> </a:t>
            </a:r>
            <a:r>
              <a:rPr lang="ru-RU" sz="1600" dirty="0" err="1"/>
              <a:t>шахслар</a:t>
            </a:r>
            <a:r>
              <a:rPr lang="ru-RU" sz="1600" dirty="0"/>
              <a:t> – </a:t>
            </a:r>
            <a:r>
              <a:rPr lang="ru-RU" sz="1600" dirty="0" err="1"/>
              <a:t>дастурий</a:t>
            </a:r>
            <a:r>
              <a:rPr lang="ru-RU" sz="1600" dirty="0"/>
              <a:t> </a:t>
            </a:r>
            <a:r>
              <a:rPr lang="ru-RU" sz="1600" dirty="0" err="1"/>
              <a:t>таъминот</a:t>
            </a:r>
            <a:r>
              <a:rPr lang="ru-RU" sz="1600" dirty="0"/>
              <a:t> </a:t>
            </a:r>
            <a:r>
              <a:rPr lang="ru-RU" sz="1600" dirty="0" err="1"/>
              <a:t>воситалари</a:t>
            </a:r>
            <a:r>
              <a:rPr lang="ru-RU" sz="1600" dirty="0"/>
              <a:t> </a:t>
            </a:r>
            <a:r>
              <a:rPr lang="ru-RU" sz="1600" dirty="0" err="1"/>
              <a:t>ишлаб</a:t>
            </a:r>
            <a:r>
              <a:rPr lang="ru-RU" sz="1600" dirty="0"/>
              <a:t> </a:t>
            </a:r>
            <a:r>
              <a:rPr lang="ru-RU" sz="1600" dirty="0" err="1"/>
              <a:t>чиқувчилари</a:t>
            </a:r>
            <a:r>
              <a:rPr lang="ru-RU" sz="1600" dirty="0"/>
              <a:t> </a:t>
            </a:r>
            <a:r>
              <a:rPr lang="ru-RU" sz="1600" dirty="0" err="1"/>
              <a:t>дастурий</a:t>
            </a:r>
            <a:r>
              <a:rPr lang="ru-RU" sz="1600" dirty="0"/>
              <a:t> </a:t>
            </a:r>
            <a:r>
              <a:rPr lang="ru-RU" sz="1600" dirty="0" err="1"/>
              <a:t>таъминот</a:t>
            </a:r>
            <a:r>
              <a:rPr lang="ru-RU" sz="1600" dirty="0"/>
              <a:t> </a:t>
            </a:r>
            <a:r>
              <a:rPr lang="ru-RU" sz="1600" dirty="0" err="1"/>
              <a:t>воситаларини</a:t>
            </a:r>
            <a:r>
              <a:rPr lang="ru-RU" sz="1600" dirty="0"/>
              <a:t> </a:t>
            </a:r>
            <a:r>
              <a:rPr lang="ru-RU" sz="1600" dirty="0" err="1"/>
              <a:t>ишлаб</a:t>
            </a:r>
            <a:r>
              <a:rPr lang="ru-RU" sz="1600" dirty="0"/>
              <a:t> </a:t>
            </a:r>
            <a:r>
              <a:rPr lang="ru-RU" sz="1600" dirty="0" err="1"/>
              <a:t>чиқариш</a:t>
            </a:r>
            <a:r>
              <a:rPr lang="ru-RU" sz="1600" dirty="0"/>
              <a:t> </a:t>
            </a:r>
            <a:r>
              <a:rPr lang="ru-RU" sz="1600" dirty="0" err="1"/>
              <a:t>ва</a:t>
            </a:r>
            <a:r>
              <a:rPr lang="ru-RU" sz="1600" dirty="0"/>
              <a:t> </a:t>
            </a:r>
            <a:r>
              <a:rPr lang="ru-RU" sz="1600" dirty="0" err="1"/>
              <a:t>уларга</a:t>
            </a:r>
            <a:r>
              <a:rPr lang="ru-RU" sz="1600" dirty="0"/>
              <a:t> </a:t>
            </a:r>
            <a:r>
              <a:rPr lang="ru-RU" sz="1600" dirty="0" err="1"/>
              <a:t>хизмат</a:t>
            </a:r>
            <a:r>
              <a:rPr lang="ru-RU" sz="1600" dirty="0"/>
              <a:t> </a:t>
            </a:r>
            <a:r>
              <a:rPr lang="ru-RU" sz="1600" dirty="0" err="1"/>
              <a:t>кўрсатиш</a:t>
            </a:r>
            <a:r>
              <a:rPr lang="ru-RU" sz="1600" dirty="0"/>
              <a:t> </a:t>
            </a:r>
            <a:r>
              <a:rPr lang="ru-RU" sz="1600" dirty="0" err="1"/>
              <a:t>билан</a:t>
            </a:r>
            <a:r>
              <a:rPr lang="ru-RU" sz="1600" dirty="0"/>
              <a:t> </a:t>
            </a:r>
            <a:r>
              <a:rPr lang="ru-RU" sz="1600" dirty="0" err="1"/>
              <a:t>боғлиқ</a:t>
            </a:r>
            <a:r>
              <a:rPr lang="ru-RU" sz="1600" dirty="0"/>
              <a:t> </a:t>
            </a:r>
            <a:r>
              <a:rPr lang="ru-RU" sz="1600" dirty="0" err="1"/>
              <a:t>ишлар</a:t>
            </a:r>
            <a:r>
              <a:rPr lang="ru-RU" sz="1600" dirty="0"/>
              <a:t> </a:t>
            </a:r>
            <a:r>
              <a:rPr lang="ru-RU" sz="1600" dirty="0" err="1"/>
              <a:t>ҳамда</a:t>
            </a:r>
            <a:r>
              <a:rPr lang="ru-RU" sz="1600" dirty="0"/>
              <a:t> </a:t>
            </a:r>
            <a:r>
              <a:rPr lang="ru-RU" sz="1600" dirty="0" err="1"/>
              <a:t>хизматларни</a:t>
            </a:r>
            <a:r>
              <a:rPr lang="ru-RU" sz="1600" dirty="0"/>
              <a:t> Интернет </a:t>
            </a:r>
            <a:r>
              <a:rPr lang="ru-RU" sz="1600" dirty="0" err="1"/>
              <a:t>тармоғининг</a:t>
            </a:r>
            <a:r>
              <a:rPr lang="ru-RU" sz="1600" dirty="0"/>
              <a:t> он-</a:t>
            </a:r>
            <a:r>
              <a:rPr lang="ru-RU" sz="1600" dirty="0" err="1"/>
              <a:t>лайн</a:t>
            </a:r>
            <a:r>
              <a:rPr lang="ru-RU" sz="1600" dirty="0"/>
              <a:t> </a:t>
            </a:r>
            <a:r>
              <a:rPr lang="ru-RU" sz="1600" dirty="0" err="1"/>
              <a:t>дўконлари</a:t>
            </a:r>
            <a:r>
              <a:rPr lang="ru-RU" sz="1600" dirty="0"/>
              <a:t> </a:t>
            </a:r>
            <a:r>
              <a:rPr lang="ru-RU" sz="1600" dirty="0" err="1"/>
              <a:t>орқали</a:t>
            </a:r>
            <a:r>
              <a:rPr lang="ru-RU" sz="1600" dirty="0"/>
              <a:t> экспорт </a:t>
            </a:r>
            <a:r>
              <a:rPr lang="ru-RU" sz="1600" dirty="0" err="1"/>
              <a:t>шартномаси</a:t>
            </a:r>
            <a:r>
              <a:rPr lang="ru-RU" sz="1600" dirty="0"/>
              <a:t> </a:t>
            </a:r>
            <a:r>
              <a:rPr lang="ru-RU" sz="1600" dirty="0" err="1"/>
              <a:t>мавжуд</a:t>
            </a:r>
            <a:r>
              <a:rPr lang="ru-RU" sz="1600" dirty="0"/>
              <a:t> </a:t>
            </a:r>
            <a:r>
              <a:rPr lang="ru-RU" sz="1600" dirty="0" err="1"/>
              <a:t>бўлмасдан</a:t>
            </a:r>
            <a:r>
              <a:rPr lang="ru-RU" sz="1600" dirty="0"/>
              <a:t> </a:t>
            </a:r>
            <a:r>
              <a:rPr lang="ru-RU" sz="1600" dirty="0" err="1"/>
              <a:t>хорижий</a:t>
            </a:r>
            <a:r>
              <a:rPr lang="ru-RU" sz="1600" dirty="0"/>
              <a:t> </a:t>
            </a:r>
            <a:r>
              <a:rPr lang="ru-RU" sz="1600" dirty="0" err="1"/>
              <a:t>валютага</a:t>
            </a:r>
            <a:r>
              <a:rPr lang="ru-RU" sz="1600" dirty="0"/>
              <a:t> экспорт </a:t>
            </a:r>
            <a:r>
              <a:rPr lang="ru-RU" sz="1600" dirty="0" err="1"/>
              <a:t>қилиш</a:t>
            </a:r>
            <a:r>
              <a:rPr lang="ru-RU" sz="1600" dirty="0"/>
              <a:t> </a:t>
            </a:r>
            <a:r>
              <a:rPr lang="ru-RU" sz="1600" dirty="0" err="1"/>
              <a:t>ҳуқуқига</a:t>
            </a:r>
            <a:r>
              <a:rPr lang="ru-RU" sz="1600" dirty="0"/>
              <a:t> </a:t>
            </a:r>
            <a:r>
              <a:rPr lang="ru-RU" sz="1600" dirty="0" err="1"/>
              <a:t>эгадирлар</a:t>
            </a:r>
            <a:endParaRPr lang="ru-RU" sz="1600" dirty="0"/>
          </a:p>
          <a:p>
            <a:pPr marL="285750" indent="-285750" algn="just">
              <a:buFontTx/>
              <a:buChar char="-"/>
            </a:pPr>
            <a:r>
              <a:rPr lang="ru-RU" sz="1600" dirty="0" err="1"/>
              <a:t>Миллий</a:t>
            </a:r>
            <a:r>
              <a:rPr lang="ru-RU" sz="1600" dirty="0"/>
              <a:t> </a:t>
            </a:r>
            <a:r>
              <a:rPr lang="ru-RU" sz="1600" dirty="0" err="1"/>
              <a:t>реестрга</a:t>
            </a:r>
            <a:r>
              <a:rPr lang="ru-RU" sz="1600" dirty="0"/>
              <a:t> </a:t>
            </a:r>
            <a:r>
              <a:rPr lang="ru-RU" sz="1600" dirty="0" err="1"/>
              <a:t>киритилган</a:t>
            </a:r>
            <a:r>
              <a:rPr lang="ru-RU" sz="1600" dirty="0"/>
              <a:t> </a:t>
            </a:r>
            <a:r>
              <a:rPr lang="ru-RU" sz="1600" dirty="0" err="1"/>
              <a:t>юридик</a:t>
            </a:r>
            <a:r>
              <a:rPr lang="ru-RU" sz="1600" dirty="0"/>
              <a:t> </a:t>
            </a:r>
            <a:r>
              <a:rPr lang="ru-RU" sz="1600" dirty="0" err="1"/>
              <a:t>шахслар</a:t>
            </a:r>
            <a:r>
              <a:rPr lang="ru-RU" sz="1600" dirty="0"/>
              <a:t> — </a:t>
            </a:r>
            <a:r>
              <a:rPr lang="ru-RU" sz="1600" dirty="0" err="1"/>
              <a:t>дастурий</a:t>
            </a:r>
            <a:r>
              <a:rPr lang="ru-RU" sz="1600" dirty="0"/>
              <a:t> </a:t>
            </a:r>
            <a:r>
              <a:rPr lang="ru-RU" sz="1600" dirty="0" err="1"/>
              <a:t>таъминот</a:t>
            </a:r>
            <a:r>
              <a:rPr lang="ru-RU" sz="1600" dirty="0"/>
              <a:t> </a:t>
            </a:r>
            <a:r>
              <a:rPr lang="ru-RU" sz="1600" dirty="0" err="1"/>
              <a:t>воситалари</a:t>
            </a:r>
            <a:r>
              <a:rPr lang="ru-RU" sz="1600" dirty="0"/>
              <a:t> </a:t>
            </a:r>
            <a:r>
              <a:rPr lang="ru-RU" sz="1600" dirty="0" err="1"/>
              <a:t>ишлаб</a:t>
            </a:r>
            <a:r>
              <a:rPr lang="ru-RU" sz="1600" dirty="0"/>
              <a:t> </a:t>
            </a:r>
            <a:r>
              <a:rPr lang="ru-RU" sz="1600" dirty="0" err="1"/>
              <a:t>чиқувчиларига</a:t>
            </a:r>
            <a:r>
              <a:rPr lang="ru-RU" sz="1600" dirty="0"/>
              <a:t>, </a:t>
            </a:r>
            <a:r>
              <a:rPr lang="ru-RU" sz="1600" dirty="0" err="1"/>
              <a:t>агар</a:t>
            </a:r>
            <a:r>
              <a:rPr lang="ru-RU" sz="1600" dirty="0"/>
              <a:t> улар </a:t>
            </a:r>
            <a:r>
              <a:rPr lang="ru-RU" sz="1600" dirty="0" err="1"/>
              <a:t>хонадонларда</a:t>
            </a:r>
            <a:r>
              <a:rPr lang="ru-RU" sz="1600" dirty="0"/>
              <a:t> </a:t>
            </a:r>
            <a:r>
              <a:rPr lang="ru-RU" sz="1600" dirty="0" err="1"/>
              <a:t>ишловчи</a:t>
            </a:r>
            <a:r>
              <a:rPr lang="ru-RU" sz="1600" dirty="0"/>
              <a:t> (</a:t>
            </a:r>
            <a:r>
              <a:rPr lang="ru-RU" sz="1600" dirty="0" err="1"/>
              <a:t>касаначи</a:t>
            </a:r>
            <a:r>
              <a:rPr lang="ru-RU" sz="1600" dirty="0"/>
              <a:t>) </a:t>
            </a:r>
            <a:r>
              <a:rPr lang="ru-RU" sz="1600" dirty="0" err="1"/>
              <a:t>жисмоний</a:t>
            </a:r>
            <a:r>
              <a:rPr lang="ru-RU" sz="1600" dirty="0"/>
              <a:t> </a:t>
            </a:r>
            <a:r>
              <a:rPr lang="ru-RU" sz="1600" dirty="0" err="1"/>
              <a:t>шахслар</a:t>
            </a:r>
            <a:r>
              <a:rPr lang="ru-RU" sz="1600" dirty="0"/>
              <a:t> </a:t>
            </a:r>
            <a:r>
              <a:rPr lang="ru-RU" sz="1600" dirty="0" err="1"/>
              <a:t>билан</a:t>
            </a:r>
            <a:r>
              <a:rPr lang="ru-RU" sz="1600" dirty="0"/>
              <a:t> </a:t>
            </a:r>
            <a:r>
              <a:rPr lang="ru-RU" sz="1600" dirty="0" err="1"/>
              <a:t>меҳнат</a:t>
            </a:r>
            <a:r>
              <a:rPr lang="ru-RU" sz="1600" dirty="0"/>
              <a:t> </a:t>
            </a:r>
            <a:r>
              <a:rPr lang="ru-RU" sz="1600" dirty="0" err="1"/>
              <a:t>шартномалари</a:t>
            </a:r>
            <a:r>
              <a:rPr lang="ru-RU" sz="1600" dirty="0"/>
              <a:t> туза </a:t>
            </a:r>
            <a:r>
              <a:rPr lang="ru-RU" sz="1600" dirty="0" err="1"/>
              <a:t>олиш</a:t>
            </a:r>
            <a:r>
              <a:rPr lang="ru-RU" sz="1600" dirty="0"/>
              <a:t> </a:t>
            </a:r>
            <a:r>
              <a:rPr lang="ru-RU" sz="1600" dirty="0" err="1"/>
              <a:t>имконияти</a:t>
            </a:r>
            <a:r>
              <a:rPr lang="ru-RU" sz="1600" dirty="0"/>
              <a:t> </a:t>
            </a:r>
            <a:r>
              <a:rPr lang="ru-RU" sz="1600" dirty="0" err="1"/>
              <a:t>мавжуд</a:t>
            </a:r>
            <a:endParaRPr lang="ru-RU" sz="1600" dirty="0"/>
          </a:p>
        </p:txBody>
      </p:sp>
      <p:pic>
        <p:nvPicPr>
          <p:cNvPr id="1026" name="Picture 2"/>
          <p:cNvPicPr>
            <a:picLocks noChangeAspect="1" noChangeArrowheads="1"/>
          </p:cNvPicPr>
          <p:nvPr/>
        </p:nvPicPr>
        <p:blipFill>
          <a:blip r:embed="rId3"/>
          <a:srcRect/>
          <a:stretch>
            <a:fillRect/>
          </a:stretch>
        </p:blipFill>
        <p:spPr bwMode="auto">
          <a:xfrm>
            <a:off x="6333494" y="1677887"/>
            <a:ext cx="2584919" cy="4985365"/>
          </a:xfrm>
          <a:prstGeom prst="rect">
            <a:avLst/>
          </a:prstGeom>
          <a:ln>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5452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Прямоугольник 5"/>
          <p:cNvSpPr>
            <a:spLocks noChangeArrowheads="1"/>
          </p:cNvSpPr>
          <p:nvPr/>
        </p:nvSpPr>
        <p:spPr bwMode="auto">
          <a:xfrm>
            <a:off x="0" y="115889"/>
            <a:ext cx="9144000" cy="1569660"/>
          </a:xfrm>
          <a:prstGeom prst="rect">
            <a:avLst/>
          </a:prstGeom>
          <a:noFill/>
          <a:ln w="9525">
            <a:noFill/>
            <a:miter lim="800000"/>
            <a:headEnd/>
            <a:tailEnd/>
          </a:ln>
        </p:spPr>
        <p:txBody>
          <a:bodyPr wrap="square">
            <a:spAutoFit/>
          </a:bodyPr>
          <a:lstStyle/>
          <a:p>
            <a:pPr algn="ctr"/>
            <a:r>
              <a:rPr lang="uz-Cyrl-UZ" sz="1600" b="1" dirty="0">
                <a:solidFill>
                  <a:schemeClr val="tx2"/>
                </a:solidFill>
              </a:rPr>
              <a:t>Ўзбекистон Республикаси Вазирлар Махкамасининг қарори </a:t>
            </a:r>
            <a:endParaRPr lang="ru-RU" sz="1600" b="1" dirty="0">
              <a:solidFill>
                <a:schemeClr val="tx2"/>
              </a:solidFill>
            </a:endParaRPr>
          </a:p>
          <a:p>
            <a:pPr algn="ctr"/>
            <a:r>
              <a:rPr lang="uz-Cyrl-UZ" sz="1600" b="1" dirty="0">
                <a:solidFill>
                  <a:schemeClr val="tx2"/>
                </a:solidFill>
              </a:rPr>
              <a:t>Ўзбекистон Республикаси Алоқа, ахборотлаштириш ва телекоммуникация технологиялари давлат қўмитаси ҳузуридаги "Электрон ҳукумат" тизимини ривожлантириш маркази ҳамда Ахборот хавфсизлигини таъминлаш маркази фаолиятини ташкил этиш чора тадбирлари тўғрисида</a:t>
            </a:r>
            <a:endParaRPr lang="en-US" sz="1600" b="1" dirty="0">
              <a:solidFill>
                <a:schemeClr val="tx2"/>
              </a:solidFill>
            </a:endParaRPr>
          </a:p>
          <a:p>
            <a:pPr algn="ctr"/>
            <a:r>
              <a:rPr lang="en-US" sz="1600" b="1" dirty="0">
                <a:solidFill>
                  <a:schemeClr val="tx2"/>
                </a:solidFill>
              </a:rPr>
              <a:t>2013 </a:t>
            </a:r>
            <a:r>
              <a:rPr lang="ru-RU" sz="1600" b="1" dirty="0" err="1">
                <a:solidFill>
                  <a:schemeClr val="tx2"/>
                </a:solidFill>
              </a:rPr>
              <a:t>йил</a:t>
            </a:r>
            <a:r>
              <a:rPr lang="ru-RU" sz="1600" b="1" dirty="0">
                <a:solidFill>
                  <a:schemeClr val="tx2"/>
                </a:solidFill>
              </a:rPr>
              <a:t> 16 </a:t>
            </a:r>
            <a:r>
              <a:rPr lang="ru-RU" sz="1600" b="1" dirty="0" err="1">
                <a:solidFill>
                  <a:schemeClr val="tx2"/>
                </a:solidFill>
              </a:rPr>
              <a:t>сентябр</a:t>
            </a:r>
            <a:r>
              <a:rPr lang="ru-RU" sz="1600" b="1" dirty="0">
                <a:solidFill>
                  <a:schemeClr val="tx2"/>
                </a:solidFill>
              </a:rPr>
              <a:t> №250</a:t>
            </a:r>
          </a:p>
        </p:txBody>
      </p:sp>
      <p:sp>
        <p:nvSpPr>
          <p:cNvPr id="25613" name="Rectangle 13"/>
          <p:cNvSpPr>
            <a:spLocks noChangeArrowheads="1"/>
          </p:cNvSpPr>
          <p:nvPr/>
        </p:nvSpPr>
        <p:spPr bwMode="auto">
          <a:xfrm>
            <a:off x="323528" y="1673937"/>
            <a:ext cx="5806440" cy="492442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algn="just"/>
            <a:r>
              <a:rPr lang="ru-RU" dirty="0"/>
              <a:t>- </a:t>
            </a:r>
            <a:r>
              <a:rPr lang="uz-Cyrl-UZ" dirty="0"/>
              <a:t>"Электрон ҳукумат" тизимини ривожлантириш маркази ва Ахборот хавфсизлигини таъминлаш марказининг асосий вазифалари ва ташкилий тузилмаси аниқланди</a:t>
            </a:r>
            <a:endParaRPr lang="ru-RU" dirty="0"/>
          </a:p>
          <a:p>
            <a:pPr algn="just"/>
            <a:r>
              <a:rPr lang="en-US" dirty="0"/>
              <a:t>- </a:t>
            </a:r>
            <a:r>
              <a:rPr lang="uz-Cyrl-UZ" dirty="0"/>
              <a:t>Белгилаб қўйилдики, “Электрон хукумат” тизимини ривожлантириш маркази ҳамда Ахборот хавфсизлигини таъминлаш маркази фаолиятини молиялаштириш ва моддий техник таъминоти тасдиқланган смета доирасида Ахборот коммуникация технологияларини ривожлантириш фонди, халқаро молия институтлари, хорижий хукумат ва хукуматга қарашли бўлмаган ташкилотларнинг беғараз техникавий кўмаги (грантлари), хўжалик фаолиятидан, шунингдек қонун хужжатларида тақиқланмаган бошқа манбалардан тушадиган маблағлар ҳисобига амалга оширилади.</a:t>
            </a:r>
            <a:endParaRPr lang="ru-RU" dirty="0"/>
          </a:p>
        </p:txBody>
      </p:sp>
      <p:pic>
        <p:nvPicPr>
          <p:cNvPr id="78850" name="Picture 2"/>
          <p:cNvPicPr>
            <a:picLocks noChangeAspect="1" noChangeArrowheads="1"/>
          </p:cNvPicPr>
          <p:nvPr/>
        </p:nvPicPr>
        <p:blipFill>
          <a:blip r:embed="rId3" cstate="print"/>
          <a:srcRect/>
          <a:stretch>
            <a:fillRect/>
          </a:stretch>
        </p:blipFill>
        <p:spPr bwMode="auto">
          <a:xfrm>
            <a:off x="6340018" y="2084256"/>
            <a:ext cx="2571871" cy="3576992"/>
          </a:xfrm>
          <a:prstGeom prst="rect">
            <a:avLst/>
          </a:prstGeom>
          <a:ln>
            <a:solidFill>
              <a:schemeClr val="tx1">
                <a:lumMod val="85000"/>
                <a:lumOff val="1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885177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b="81689"/>
          <a:stretch>
            <a:fillRect/>
          </a:stretch>
        </p:blipFill>
        <p:spPr bwMode="auto">
          <a:xfrm>
            <a:off x="0" y="6500813"/>
            <a:ext cx="9144000" cy="35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Номер слайда 5"/>
          <p:cNvSpPr>
            <a:spLocks noGrp="1"/>
          </p:cNvSpPr>
          <p:nvPr>
            <p:ph type="sldNum" sz="quarter" idx="12"/>
          </p:nvPr>
        </p:nvSpPr>
        <p:spPr bwMode="auto">
          <a:xfrm>
            <a:off x="7010400" y="6492875"/>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fld id="{97E9455B-2644-4B25-91C4-7507423C83A3}" type="slidenum">
              <a:rPr lang="ru-RU" sz="1200">
                <a:solidFill>
                  <a:schemeClr val="bg1"/>
                </a:solidFill>
                <a:latin typeface="Arial" charset="0"/>
              </a:rPr>
              <a:pPr/>
              <a:t>27</a:t>
            </a:fld>
            <a:endParaRPr lang="ru-RU" sz="1200">
              <a:solidFill>
                <a:schemeClr val="bg1"/>
              </a:solidFill>
              <a:latin typeface="Arial" charset="0"/>
            </a:endParaRPr>
          </a:p>
        </p:txBody>
      </p:sp>
      <p:sp>
        <p:nvSpPr>
          <p:cNvPr id="17412" name="Прямоугольник 3"/>
          <p:cNvSpPr>
            <a:spLocks noChangeArrowheads="1"/>
          </p:cNvSpPr>
          <p:nvPr/>
        </p:nvSpPr>
        <p:spPr bwMode="auto">
          <a:xfrm>
            <a:off x="1143000" y="314325"/>
            <a:ext cx="8001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ru-RU" sz="2000" b="1" dirty="0"/>
              <a:t>Электрон </a:t>
            </a:r>
            <a:r>
              <a:rPr lang="ru-RU" sz="2000" b="1" dirty="0" err="1"/>
              <a:t>хукуматнинг</a:t>
            </a:r>
            <a:r>
              <a:rPr lang="ru-RU" sz="2000" b="1" dirty="0"/>
              <a:t> </a:t>
            </a:r>
            <a:r>
              <a:rPr lang="ru-RU" sz="2000" b="1" dirty="0" err="1"/>
              <a:t>асосий</a:t>
            </a:r>
            <a:r>
              <a:rPr lang="ru-RU" sz="2000" b="1" dirty="0"/>
              <a:t> </a:t>
            </a:r>
            <a:r>
              <a:rPr lang="ru-RU" sz="2000" b="1" dirty="0" err="1"/>
              <a:t>тадбирлари</a:t>
            </a:r>
            <a:endParaRPr lang="ru-RU" sz="2000" b="1" dirty="0"/>
          </a:p>
        </p:txBody>
      </p:sp>
      <p:pic>
        <p:nvPicPr>
          <p:cNvPr id="17413" name="Picture 2"/>
          <p:cNvPicPr>
            <a:picLocks noChangeAspect="1" noChangeArrowheads="1"/>
          </p:cNvPicPr>
          <p:nvPr/>
        </p:nvPicPr>
        <p:blipFill>
          <a:blip r:embed="rId2">
            <a:extLst>
              <a:ext uri="{28A0092B-C50C-407E-A947-70E740481C1C}">
                <a14:useLocalDpi xmlns:a14="http://schemas.microsoft.com/office/drawing/2010/main" val="0"/>
              </a:ext>
            </a:extLst>
          </a:blip>
          <a:srcRect l="64063" r="23438" b="81688"/>
          <a:stretch>
            <a:fillRect/>
          </a:stretch>
        </p:blipFill>
        <p:spPr bwMode="auto">
          <a:xfrm>
            <a:off x="0" y="339725"/>
            <a:ext cx="1143000"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Объект 2"/>
          <p:cNvSpPr>
            <a:spLocks noGrp="1"/>
          </p:cNvSpPr>
          <p:nvPr>
            <p:ph idx="1"/>
          </p:nvPr>
        </p:nvSpPr>
        <p:spPr>
          <a:xfrm>
            <a:off x="201613" y="809625"/>
            <a:ext cx="8799512" cy="5791200"/>
          </a:xfrm>
        </p:spPr>
        <p:txBody>
          <a:bodyPr/>
          <a:lstStyle/>
          <a:p>
            <a:pPr marL="0" indent="0" eaLnBrk="1" hangingPunct="1">
              <a:spcBef>
                <a:spcPct val="0"/>
              </a:spcBef>
              <a:buFont typeface="Arial" charset="0"/>
              <a:buNone/>
            </a:pPr>
            <a:r>
              <a:rPr lang="uz-Cyrl-UZ" sz="1900" b="1" dirty="0">
                <a:latin typeface="Arial" charset="0"/>
                <a:cs typeface="Arial" charset="0"/>
              </a:rPr>
              <a:t>Электрон хукумат ўқув марказини ташкил этиш</a:t>
            </a:r>
            <a:endParaRPr lang="ru-RU" sz="1900" b="1" dirty="0">
              <a:latin typeface="Arial" charset="0"/>
              <a:cs typeface="Arial" charset="0"/>
            </a:endParaRPr>
          </a:p>
          <a:p>
            <a:pPr marL="0" indent="0" eaLnBrk="1" hangingPunct="1">
              <a:spcBef>
                <a:spcPct val="0"/>
              </a:spcBef>
              <a:buFont typeface="Arial" charset="0"/>
              <a:buNone/>
            </a:pPr>
            <a:r>
              <a:rPr lang="ru-RU" sz="1900" i="1" dirty="0">
                <a:latin typeface="Arial" charset="0"/>
                <a:cs typeface="Arial" charset="0"/>
              </a:rPr>
              <a:t>(</a:t>
            </a:r>
            <a:r>
              <a:rPr lang="ru-RU" sz="1900" i="1" dirty="0" err="1">
                <a:latin typeface="Arial" charset="0"/>
                <a:cs typeface="Arial" charset="0"/>
              </a:rPr>
              <a:t>давлат</a:t>
            </a:r>
            <a:r>
              <a:rPr lang="ru-RU" sz="1900" i="1" dirty="0">
                <a:latin typeface="Arial" charset="0"/>
                <a:cs typeface="Arial" charset="0"/>
              </a:rPr>
              <a:t> </a:t>
            </a:r>
            <a:r>
              <a:rPr lang="ru-RU" sz="1900" i="1" dirty="0" err="1">
                <a:latin typeface="Arial" charset="0"/>
                <a:cs typeface="Arial" charset="0"/>
              </a:rPr>
              <a:t>ходимларини</a:t>
            </a:r>
            <a:r>
              <a:rPr lang="ru-RU" sz="1900" i="1" dirty="0">
                <a:latin typeface="Arial" charset="0"/>
                <a:cs typeface="Arial" charset="0"/>
              </a:rPr>
              <a:t>, </a:t>
            </a:r>
            <a:r>
              <a:rPr lang="ru-RU" sz="1900" i="1" dirty="0" err="1">
                <a:latin typeface="Arial" charset="0"/>
                <a:cs typeface="Arial" charset="0"/>
              </a:rPr>
              <a:t>шунингдек</a:t>
            </a:r>
            <a:r>
              <a:rPr lang="ru-RU" sz="1900" i="1" dirty="0">
                <a:latin typeface="Arial" charset="0"/>
                <a:cs typeface="Arial" charset="0"/>
              </a:rPr>
              <a:t>, </a:t>
            </a:r>
            <a:r>
              <a:rPr lang="ru-RU" sz="1900" i="1" dirty="0" err="1">
                <a:latin typeface="Arial" charset="0"/>
                <a:cs typeface="Arial" charset="0"/>
              </a:rPr>
              <a:t>ахолининг</a:t>
            </a:r>
            <a:r>
              <a:rPr lang="ru-RU" sz="1900" i="1" dirty="0">
                <a:latin typeface="Arial" charset="0"/>
                <a:cs typeface="Arial" charset="0"/>
              </a:rPr>
              <a:t> </a:t>
            </a:r>
            <a:r>
              <a:rPr lang="ru-RU" sz="1900" i="1" dirty="0" err="1">
                <a:latin typeface="Arial" charset="0"/>
                <a:cs typeface="Arial" charset="0"/>
              </a:rPr>
              <a:t>кенг</a:t>
            </a:r>
            <a:r>
              <a:rPr lang="ru-RU" sz="1900" i="1" dirty="0">
                <a:latin typeface="Arial" charset="0"/>
                <a:cs typeface="Arial" charset="0"/>
              </a:rPr>
              <a:t> </a:t>
            </a:r>
            <a:r>
              <a:rPr lang="ru-RU" sz="1900" i="1" dirty="0" err="1">
                <a:latin typeface="Arial" charset="0"/>
                <a:cs typeface="Arial" charset="0"/>
              </a:rPr>
              <a:t>кўламини</a:t>
            </a:r>
            <a:r>
              <a:rPr lang="ru-RU" sz="1900" i="1" dirty="0">
                <a:latin typeface="Arial" charset="0"/>
                <a:cs typeface="Arial" charset="0"/>
              </a:rPr>
              <a:t> </a:t>
            </a:r>
            <a:r>
              <a:rPr lang="ru-RU" sz="1900" i="1" dirty="0" err="1">
                <a:latin typeface="Arial" charset="0"/>
                <a:cs typeface="Arial" charset="0"/>
              </a:rPr>
              <a:t>ва</a:t>
            </a:r>
            <a:r>
              <a:rPr lang="ru-RU" sz="1900" i="1" dirty="0">
                <a:latin typeface="Arial" charset="0"/>
                <a:cs typeface="Arial" charset="0"/>
              </a:rPr>
              <a:t> </a:t>
            </a:r>
            <a:r>
              <a:rPr lang="ru-RU" sz="1900" i="1" dirty="0" err="1">
                <a:latin typeface="Arial" charset="0"/>
                <a:cs typeface="Arial" charset="0"/>
              </a:rPr>
              <a:t>тадбиркорлик</a:t>
            </a:r>
            <a:r>
              <a:rPr lang="ru-RU" sz="1900" i="1" dirty="0">
                <a:latin typeface="Arial" charset="0"/>
                <a:cs typeface="Arial" charset="0"/>
              </a:rPr>
              <a:t> </a:t>
            </a:r>
            <a:r>
              <a:rPr lang="ru-RU" sz="1900" i="1" dirty="0" err="1">
                <a:latin typeface="Arial" charset="0"/>
                <a:cs typeface="Arial" charset="0"/>
              </a:rPr>
              <a:t>субъектларини</a:t>
            </a:r>
            <a:r>
              <a:rPr lang="ru-RU" sz="1900" i="1" dirty="0">
                <a:latin typeface="Arial" charset="0"/>
                <a:cs typeface="Arial" charset="0"/>
              </a:rPr>
              <a:t> </a:t>
            </a:r>
            <a:r>
              <a:rPr lang="ru-RU" sz="1900" i="1" dirty="0" err="1">
                <a:latin typeface="Arial" charset="0"/>
                <a:cs typeface="Arial" charset="0"/>
              </a:rPr>
              <a:t>узлуксиз</a:t>
            </a:r>
            <a:r>
              <a:rPr lang="ru-RU" sz="1900" i="1" dirty="0">
                <a:latin typeface="Arial" charset="0"/>
                <a:cs typeface="Arial" charset="0"/>
              </a:rPr>
              <a:t> </a:t>
            </a:r>
            <a:r>
              <a:rPr lang="ru-RU" sz="1900" i="1" dirty="0" err="1">
                <a:latin typeface="Arial" charset="0"/>
                <a:cs typeface="Arial" charset="0"/>
              </a:rPr>
              <a:t>таълимини</a:t>
            </a:r>
            <a:r>
              <a:rPr lang="ru-RU" sz="1900" i="1" dirty="0">
                <a:latin typeface="Arial" charset="0"/>
                <a:cs typeface="Arial" charset="0"/>
              </a:rPr>
              <a:t> </a:t>
            </a:r>
            <a:r>
              <a:rPr lang="ru-RU" sz="1900" i="1" dirty="0" err="1">
                <a:latin typeface="Arial" charset="0"/>
                <a:cs typeface="Arial" charset="0"/>
              </a:rPr>
              <a:t>ташкил</a:t>
            </a:r>
            <a:r>
              <a:rPr lang="ru-RU" sz="1900" i="1" dirty="0">
                <a:latin typeface="Arial" charset="0"/>
                <a:cs typeface="Arial" charset="0"/>
              </a:rPr>
              <a:t> </a:t>
            </a:r>
            <a:r>
              <a:rPr lang="ru-RU" sz="1900" i="1" dirty="0" err="1">
                <a:latin typeface="Arial" charset="0"/>
                <a:cs typeface="Arial" charset="0"/>
              </a:rPr>
              <a:t>этиш</a:t>
            </a:r>
            <a:r>
              <a:rPr lang="ru-RU" sz="1900" i="1" dirty="0">
                <a:latin typeface="Arial" charset="0"/>
                <a:cs typeface="Arial" charset="0"/>
              </a:rPr>
              <a:t>)</a:t>
            </a:r>
          </a:p>
          <a:p>
            <a:pPr marL="0" indent="0" eaLnBrk="1" hangingPunct="1">
              <a:buFont typeface="Arial" charset="0"/>
              <a:buNone/>
            </a:pPr>
            <a:endParaRPr lang="ru-RU" sz="1900" i="1" dirty="0">
              <a:latin typeface="Arial" charset="0"/>
              <a:cs typeface="Arial" charset="0"/>
            </a:endParaRPr>
          </a:p>
          <a:p>
            <a:pPr marL="0" indent="0" eaLnBrk="1" hangingPunct="1">
              <a:spcBef>
                <a:spcPct val="0"/>
              </a:spcBef>
              <a:buFont typeface="Arial" charset="0"/>
              <a:buNone/>
            </a:pPr>
            <a:r>
              <a:rPr lang="uz-Cyrl-UZ" sz="1900" b="1" dirty="0">
                <a:latin typeface="Arial" charset="0"/>
                <a:cs typeface="Calibri" pitchFamily="34" charset="0"/>
              </a:rPr>
              <a:t>“Электрон хукумат хақида” Ўзбекистон Республикаси Қонунларини ишлаб чиқиш</a:t>
            </a:r>
          </a:p>
          <a:p>
            <a:pPr marL="0" indent="0" eaLnBrk="1" hangingPunct="1">
              <a:spcBef>
                <a:spcPct val="0"/>
              </a:spcBef>
              <a:buFont typeface="Arial" charset="0"/>
              <a:buNone/>
            </a:pPr>
            <a:r>
              <a:rPr lang="ru-RU" sz="1900" i="1" dirty="0">
                <a:latin typeface="Arial" charset="0"/>
                <a:cs typeface="Arial" charset="0"/>
              </a:rPr>
              <a:t>(Инфраструктура, </a:t>
            </a:r>
            <a:r>
              <a:rPr lang="ru-RU" sz="1900" i="1" dirty="0" err="1">
                <a:latin typeface="Arial" charset="0"/>
                <a:cs typeface="Arial" charset="0"/>
              </a:rPr>
              <a:t>ахборот</a:t>
            </a:r>
            <a:r>
              <a:rPr lang="ru-RU" sz="1900" i="1" dirty="0">
                <a:latin typeface="Arial" charset="0"/>
                <a:cs typeface="Arial" charset="0"/>
              </a:rPr>
              <a:t> </a:t>
            </a:r>
            <a:r>
              <a:rPr lang="ru-RU" sz="1900" i="1" dirty="0" err="1">
                <a:latin typeface="Arial" charset="0"/>
                <a:cs typeface="Arial" charset="0"/>
              </a:rPr>
              <a:t>тизимлари</a:t>
            </a:r>
            <a:r>
              <a:rPr lang="ru-RU" sz="1900" i="1" dirty="0">
                <a:latin typeface="Arial" charset="0"/>
                <a:cs typeface="Arial" charset="0"/>
              </a:rPr>
              <a:t> </a:t>
            </a:r>
            <a:r>
              <a:rPr lang="ru-RU" sz="1900" i="1" dirty="0" err="1">
                <a:latin typeface="Arial" charset="0"/>
                <a:cs typeface="Arial" charset="0"/>
              </a:rPr>
              <a:t>мажмуи</a:t>
            </a:r>
            <a:r>
              <a:rPr lang="ru-RU" sz="1900" i="1" dirty="0">
                <a:latin typeface="Arial" charset="0"/>
                <a:cs typeface="Arial" charset="0"/>
              </a:rPr>
              <a:t> </a:t>
            </a:r>
            <a:r>
              <a:rPr lang="ru-RU" sz="1900" i="1" dirty="0" err="1">
                <a:latin typeface="Arial" charset="0"/>
                <a:cs typeface="Arial" charset="0"/>
              </a:rPr>
              <a:t>интеграцияси</a:t>
            </a:r>
            <a:r>
              <a:rPr lang="ru-RU" sz="1900" i="1" dirty="0">
                <a:latin typeface="Arial" charset="0"/>
                <a:cs typeface="Arial" charset="0"/>
              </a:rPr>
              <a:t> </a:t>
            </a:r>
            <a:r>
              <a:rPr lang="ru-RU" sz="1900" i="1" dirty="0" err="1">
                <a:latin typeface="Arial" charset="0"/>
                <a:cs typeface="Arial" charset="0"/>
              </a:rPr>
              <a:t>ва</a:t>
            </a:r>
            <a:r>
              <a:rPr lang="ru-RU" sz="1900" i="1" dirty="0">
                <a:latin typeface="Arial" charset="0"/>
                <a:cs typeface="Arial" charset="0"/>
              </a:rPr>
              <a:t> </a:t>
            </a:r>
            <a:r>
              <a:rPr lang="ru-RU" sz="1900" i="1" dirty="0" err="1">
                <a:latin typeface="Arial" charset="0"/>
                <a:cs typeface="Arial" charset="0"/>
              </a:rPr>
              <a:t>давлат</a:t>
            </a:r>
            <a:r>
              <a:rPr lang="ru-RU" sz="1900" i="1" dirty="0">
                <a:latin typeface="Arial" charset="0"/>
                <a:cs typeface="Arial" charset="0"/>
              </a:rPr>
              <a:t> </a:t>
            </a:r>
            <a:r>
              <a:rPr lang="ru-RU" sz="1900" i="1" dirty="0" err="1">
                <a:latin typeface="Arial" charset="0"/>
                <a:cs typeface="Arial" charset="0"/>
              </a:rPr>
              <a:t>ташкилотларининг</a:t>
            </a:r>
            <a:r>
              <a:rPr lang="ru-RU" sz="1900" i="1" dirty="0">
                <a:latin typeface="Arial" charset="0"/>
                <a:cs typeface="Arial" charset="0"/>
              </a:rPr>
              <a:t> </a:t>
            </a:r>
            <a:r>
              <a:rPr lang="ru-RU" sz="1900" i="1" dirty="0" err="1">
                <a:latin typeface="Arial" charset="0"/>
                <a:cs typeface="Arial" charset="0"/>
              </a:rPr>
              <a:t>маълумотлар</a:t>
            </a:r>
            <a:r>
              <a:rPr lang="ru-RU" sz="1900" i="1" dirty="0">
                <a:latin typeface="Arial" charset="0"/>
                <a:cs typeface="Arial" charset="0"/>
              </a:rPr>
              <a:t> </a:t>
            </a:r>
            <a:r>
              <a:rPr lang="ru-RU" sz="1900" i="1" dirty="0" err="1">
                <a:latin typeface="Arial" charset="0"/>
                <a:cs typeface="Arial" charset="0"/>
              </a:rPr>
              <a:t>базаси</a:t>
            </a:r>
            <a:r>
              <a:rPr lang="ru-RU" sz="1900" i="1" dirty="0">
                <a:latin typeface="Arial" charset="0"/>
                <a:cs typeface="Arial" charset="0"/>
              </a:rPr>
              <a:t> </a:t>
            </a:r>
            <a:r>
              <a:rPr lang="ru-RU" sz="1900" i="1" dirty="0" err="1">
                <a:latin typeface="Arial" charset="0"/>
                <a:cs typeface="Arial" charset="0"/>
              </a:rPr>
              <a:t>талабларини</a:t>
            </a:r>
            <a:r>
              <a:rPr lang="ru-RU" sz="1900" i="1" dirty="0">
                <a:latin typeface="Arial" charset="0"/>
                <a:cs typeface="Arial" charset="0"/>
              </a:rPr>
              <a:t> </a:t>
            </a:r>
            <a:r>
              <a:rPr lang="ru-RU" sz="1900" i="1" dirty="0" err="1">
                <a:latin typeface="Arial" charset="0"/>
                <a:cs typeface="Arial" charset="0"/>
              </a:rPr>
              <a:t>аниқлаш</a:t>
            </a:r>
            <a:r>
              <a:rPr lang="ru-RU" sz="1900" i="1" dirty="0">
                <a:latin typeface="Arial" charset="0"/>
                <a:cs typeface="Arial" charset="0"/>
              </a:rPr>
              <a:t>)</a:t>
            </a:r>
          </a:p>
          <a:p>
            <a:pPr marL="0" indent="0" eaLnBrk="1" hangingPunct="1">
              <a:spcBef>
                <a:spcPct val="0"/>
              </a:spcBef>
              <a:buFont typeface="Arial" charset="0"/>
              <a:buNone/>
            </a:pPr>
            <a:endParaRPr lang="ru-RU" sz="1900" dirty="0">
              <a:latin typeface="Arial" charset="0"/>
              <a:cs typeface="Arial" charset="0"/>
            </a:endParaRPr>
          </a:p>
          <a:p>
            <a:pPr marL="0" indent="0" eaLnBrk="1" hangingPunct="1">
              <a:spcBef>
                <a:spcPct val="0"/>
              </a:spcBef>
              <a:buFont typeface="Arial" charset="0"/>
              <a:buNone/>
            </a:pPr>
            <a:r>
              <a:rPr lang="uz-Cyrl-UZ" sz="1900" b="1" dirty="0">
                <a:latin typeface="Arial" charset="0"/>
                <a:cs typeface="Calibri" pitchFamily="34" charset="0"/>
              </a:rPr>
              <a:t>Электрон хукуматни қўллаб қувватловчи махаллий марказларини ташкил этиш</a:t>
            </a:r>
            <a:endParaRPr lang="ru-RU" sz="1900" b="1" dirty="0">
              <a:latin typeface="Arial" charset="0"/>
              <a:cs typeface="Calibri" pitchFamily="34" charset="0"/>
            </a:endParaRPr>
          </a:p>
          <a:p>
            <a:pPr marL="0" indent="0" eaLnBrk="1" hangingPunct="1">
              <a:spcBef>
                <a:spcPct val="0"/>
              </a:spcBef>
              <a:buFont typeface="Arial" charset="0"/>
              <a:buNone/>
            </a:pPr>
            <a:r>
              <a:rPr lang="ru-RU" sz="1900" i="1" dirty="0">
                <a:latin typeface="Arial" charset="0"/>
                <a:cs typeface="Arial" charset="0"/>
              </a:rPr>
              <a:t>(Электрон </a:t>
            </a:r>
            <a:r>
              <a:rPr lang="ru-RU" sz="1900" i="1" dirty="0" err="1">
                <a:latin typeface="Arial" charset="0"/>
                <a:cs typeface="Arial" charset="0"/>
              </a:rPr>
              <a:t>хукумат</a:t>
            </a:r>
            <a:r>
              <a:rPr lang="ru-RU" sz="1900" i="1" dirty="0">
                <a:latin typeface="Arial" charset="0"/>
                <a:cs typeface="Arial" charset="0"/>
              </a:rPr>
              <a:t> </a:t>
            </a:r>
            <a:r>
              <a:rPr lang="ru-RU" sz="1900" i="1" dirty="0" err="1">
                <a:latin typeface="Arial" charset="0"/>
                <a:cs typeface="Arial" charset="0"/>
              </a:rPr>
              <a:t>хизматлари</a:t>
            </a:r>
            <a:r>
              <a:rPr lang="ru-RU" sz="1900" i="1" dirty="0">
                <a:latin typeface="Arial" charset="0"/>
                <a:cs typeface="Arial" charset="0"/>
              </a:rPr>
              <a:t> </a:t>
            </a:r>
            <a:r>
              <a:rPr lang="ru-RU" sz="1900" i="1" dirty="0" err="1">
                <a:latin typeface="Arial" charset="0"/>
                <a:cs typeface="Arial" charset="0"/>
              </a:rPr>
              <a:t>ахолига</a:t>
            </a:r>
            <a:r>
              <a:rPr lang="ru-RU" sz="1900" i="1" dirty="0">
                <a:latin typeface="Arial" charset="0"/>
                <a:cs typeface="Arial" charset="0"/>
              </a:rPr>
              <a:t> </a:t>
            </a:r>
            <a:r>
              <a:rPr lang="ru-RU" sz="1900" i="1" dirty="0" err="1">
                <a:latin typeface="Arial" charset="0"/>
                <a:cs typeface="Arial" charset="0"/>
              </a:rPr>
              <a:t>тақдим</a:t>
            </a:r>
            <a:r>
              <a:rPr lang="ru-RU" sz="1900" i="1" dirty="0">
                <a:latin typeface="Arial" charset="0"/>
                <a:cs typeface="Arial" charset="0"/>
              </a:rPr>
              <a:t> </a:t>
            </a:r>
            <a:r>
              <a:rPr lang="ru-RU" sz="1900" i="1" dirty="0" err="1">
                <a:latin typeface="Arial" charset="0"/>
                <a:cs typeface="Arial" charset="0"/>
              </a:rPr>
              <a:t>этиш</a:t>
            </a:r>
            <a:r>
              <a:rPr lang="ru-RU" sz="1900" i="1" dirty="0">
                <a:latin typeface="Arial" charset="0"/>
                <a:cs typeface="Arial" charset="0"/>
              </a:rPr>
              <a:t> </a:t>
            </a:r>
            <a:r>
              <a:rPr lang="ru-RU" sz="1900" i="1" dirty="0" err="1">
                <a:latin typeface="Arial" charset="0"/>
                <a:cs typeface="Arial" charset="0"/>
              </a:rPr>
              <a:t>шарт</a:t>
            </a:r>
            <a:r>
              <a:rPr lang="ru-RU" sz="1900" i="1" dirty="0">
                <a:latin typeface="Arial" charset="0"/>
                <a:cs typeface="Arial" charset="0"/>
              </a:rPr>
              <a:t> </a:t>
            </a:r>
            <a:r>
              <a:rPr lang="ru-RU" sz="1900" i="1" dirty="0" err="1">
                <a:latin typeface="Arial" charset="0"/>
                <a:cs typeface="Arial" charset="0"/>
              </a:rPr>
              <a:t>шароитларини</a:t>
            </a:r>
            <a:r>
              <a:rPr lang="ru-RU" sz="1900" i="1" dirty="0">
                <a:latin typeface="Arial" charset="0"/>
                <a:cs typeface="Arial" charset="0"/>
              </a:rPr>
              <a:t> </a:t>
            </a:r>
            <a:r>
              <a:rPr lang="ru-RU" sz="1900" i="1" dirty="0" err="1">
                <a:latin typeface="Arial" charset="0"/>
                <a:cs typeface="Arial" charset="0"/>
              </a:rPr>
              <a:t>билан</a:t>
            </a:r>
            <a:r>
              <a:rPr lang="ru-RU" sz="1900" i="1" dirty="0">
                <a:latin typeface="Arial" charset="0"/>
                <a:cs typeface="Arial" charset="0"/>
              </a:rPr>
              <a:t> </a:t>
            </a:r>
            <a:r>
              <a:rPr lang="ru-RU" sz="1900" i="1" dirty="0" err="1">
                <a:latin typeface="Arial" charset="0"/>
                <a:cs typeface="Arial" charset="0"/>
              </a:rPr>
              <a:t>таъминлаш</a:t>
            </a:r>
            <a:r>
              <a:rPr lang="ru-RU" sz="1900" i="1" dirty="0">
                <a:latin typeface="Arial" charset="0"/>
                <a:cs typeface="Arial" charset="0"/>
              </a:rPr>
              <a:t>)</a:t>
            </a:r>
          </a:p>
        </p:txBody>
      </p:sp>
    </p:spTree>
    <p:extLst>
      <p:ext uri="{BB962C8B-B14F-4D97-AF65-F5344CB8AC3E}">
        <p14:creationId xmlns:p14="http://schemas.microsoft.com/office/powerpoint/2010/main" val="42071111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Прямоугольник 3"/>
          <p:cNvSpPr>
            <a:spLocks noChangeArrowheads="1"/>
          </p:cNvSpPr>
          <p:nvPr/>
        </p:nvSpPr>
        <p:spPr bwMode="auto">
          <a:xfrm>
            <a:off x="0" y="94898"/>
            <a:ext cx="9144000" cy="630942"/>
          </a:xfrm>
          <a:prstGeom prst="rect">
            <a:avLst/>
          </a:prstGeom>
          <a:noFill/>
          <a:ln w="9525">
            <a:noFill/>
            <a:miter lim="800000"/>
            <a:headEnd/>
            <a:tailEnd/>
          </a:ln>
        </p:spPr>
        <p:txBody>
          <a:bodyPr anchor="ctr">
            <a:spAutoFit/>
          </a:bodyPr>
          <a:lstStyle/>
          <a:p>
            <a:pPr algn="ctr" eaLnBrk="1" hangingPunct="1"/>
            <a:r>
              <a:rPr lang="uz-Cyrl-UZ" sz="3500" b="1" dirty="0">
                <a:solidFill>
                  <a:schemeClr val="tx2"/>
                </a:solidFill>
                <a:latin typeface="+mj-lt"/>
              </a:rPr>
              <a:t>Кутилаётган натижалар</a:t>
            </a:r>
            <a:endParaRPr lang="ru-RU" sz="3500" dirty="0">
              <a:solidFill>
                <a:schemeClr val="tx2"/>
              </a:solidFill>
              <a:latin typeface="+mj-lt"/>
            </a:endParaRPr>
          </a:p>
        </p:txBody>
      </p:sp>
      <p:grpSp>
        <p:nvGrpSpPr>
          <p:cNvPr id="28675" name="Группа 27"/>
          <p:cNvGrpSpPr>
            <a:grpSpLocks/>
          </p:cNvGrpSpPr>
          <p:nvPr/>
        </p:nvGrpSpPr>
        <p:grpSpPr bwMode="auto">
          <a:xfrm>
            <a:off x="1259632" y="909638"/>
            <a:ext cx="6406755" cy="5471690"/>
            <a:chOff x="1727200" y="1096434"/>
            <a:chExt cx="8542866" cy="5471690"/>
          </a:xfrm>
        </p:grpSpPr>
        <p:sp>
          <p:nvSpPr>
            <p:cNvPr id="5" name="Стрелка вправо 4"/>
            <p:cNvSpPr/>
            <p:nvPr/>
          </p:nvSpPr>
          <p:spPr>
            <a:xfrm>
              <a:off x="1727200" y="1517121"/>
              <a:ext cx="8542866" cy="1143000"/>
            </a:xfrm>
            <a:prstGeom prst="rightArrow">
              <a:avLst>
                <a:gd name="adj1" fmla="val 85067"/>
                <a:gd name="adj2" fmla="val 50000"/>
              </a:avLst>
            </a:prstGeom>
            <a:gradFill flip="none" rotWithShape="1">
              <a:gsLst>
                <a:gs pos="0">
                  <a:schemeClr val="tx2">
                    <a:lumMod val="20000"/>
                    <a:lumOff val="80000"/>
                  </a:schemeClr>
                </a:gs>
                <a:gs pos="70000">
                  <a:schemeClr val="bg1"/>
                </a:gs>
              </a:gsLst>
              <a:lin ang="0" scaled="1"/>
              <a:tileRect/>
            </a:gradFill>
            <a:ln w="12700"/>
          </p:spPr>
          <p:style>
            <a:lnRef idx="1">
              <a:schemeClr val="accent1"/>
            </a:lnRef>
            <a:fillRef idx="2">
              <a:schemeClr val="accent1"/>
            </a:fillRef>
            <a:effectRef idx="1">
              <a:schemeClr val="accent1"/>
            </a:effectRef>
            <a:fontRef idx="minor">
              <a:schemeClr val="dk1"/>
            </a:fontRef>
          </p:style>
          <p:txBody>
            <a:bodyPr wrap="none" lIns="108000" tIns="36000" rIns="36000" bIns="36000" anchor="ctr"/>
            <a:lstStyle/>
            <a:p>
              <a:pPr marL="179388" indent="-179388">
                <a:buFont typeface="Arial" pitchFamily="34" charset="0"/>
                <a:buChar char="•"/>
                <a:defRPr/>
              </a:pPr>
              <a:endParaRPr lang="ru-RU" sz="1200" dirty="0">
                <a:solidFill>
                  <a:schemeClr val="tx1">
                    <a:lumMod val="65000"/>
                    <a:lumOff val="35000"/>
                  </a:schemeClr>
                </a:solidFill>
              </a:endParaRPr>
            </a:p>
          </p:txBody>
        </p:sp>
        <p:sp>
          <p:nvSpPr>
            <p:cNvPr id="6" name="Стрелка вправо 5"/>
            <p:cNvSpPr/>
            <p:nvPr/>
          </p:nvSpPr>
          <p:spPr>
            <a:xfrm>
              <a:off x="1727200" y="2802996"/>
              <a:ext cx="8542866" cy="1143000"/>
            </a:xfrm>
            <a:prstGeom prst="rightArrow">
              <a:avLst>
                <a:gd name="adj1" fmla="val 85067"/>
                <a:gd name="adj2" fmla="val 50000"/>
              </a:avLst>
            </a:prstGeom>
            <a:gradFill flip="none" rotWithShape="1">
              <a:gsLst>
                <a:gs pos="0">
                  <a:schemeClr val="tx2">
                    <a:lumMod val="20000"/>
                    <a:lumOff val="80000"/>
                  </a:schemeClr>
                </a:gs>
                <a:gs pos="70000">
                  <a:schemeClr val="bg1"/>
                </a:gs>
              </a:gsLst>
              <a:lin ang="0" scaled="1"/>
              <a:tileRect/>
            </a:gradFill>
            <a:ln w="12700"/>
          </p:spPr>
          <p:style>
            <a:lnRef idx="1">
              <a:schemeClr val="accent1"/>
            </a:lnRef>
            <a:fillRef idx="2">
              <a:schemeClr val="accent1"/>
            </a:fillRef>
            <a:effectRef idx="1">
              <a:schemeClr val="accent1"/>
            </a:effectRef>
            <a:fontRef idx="minor">
              <a:schemeClr val="dk1"/>
            </a:fontRef>
          </p:style>
          <p:txBody>
            <a:bodyPr wrap="none" lIns="108000" tIns="36000" rIns="36000" bIns="36000" anchor="ctr"/>
            <a:lstStyle/>
            <a:p>
              <a:pPr marL="179388" indent="-179388">
                <a:buFont typeface="Arial" pitchFamily="34" charset="0"/>
                <a:buChar char="•"/>
                <a:defRPr/>
              </a:pPr>
              <a:endParaRPr lang="ru-RU" sz="1200" dirty="0">
                <a:solidFill>
                  <a:schemeClr val="tx1">
                    <a:lumMod val="65000"/>
                    <a:lumOff val="35000"/>
                  </a:schemeClr>
                </a:solidFill>
              </a:endParaRPr>
            </a:p>
          </p:txBody>
        </p:sp>
        <p:sp>
          <p:nvSpPr>
            <p:cNvPr id="7" name="Стрелка вправо 6"/>
            <p:cNvSpPr/>
            <p:nvPr/>
          </p:nvSpPr>
          <p:spPr>
            <a:xfrm>
              <a:off x="1727200" y="4088871"/>
              <a:ext cx="8542866" cy="1143000"/>
            </a:xfrm>
            <a:prstGeom prst="rightArrow">
              <a:avLst>
                <a:gd name="adj1" fmla="val 85067"/>
                <a:gd name="adj2" fmla="val 50000"/>
              </a:avLst>
            </a:prstGeom>
            <a:gradFill flip="none" rotWithShape="1">
              <a:gsLst>
                <a:gs pos="0">
                  <a:schemeClr val="tx2">
                    <a:lumMod val="20000"/>
                    <a:lumOff val="80000"/>
                  </a:schemeClr>
                </a:gs>
                <a:gs pos="70000">
                  <a:schemeClr val="bg1"/>
                </a:gs>
              </a:gsLst>
              <a:lin ang="0" scaled="1"/>
              <a:tileRect/>
            </a:gradFill>
            <a:ln w="12700"/>
          </p:spPr>
          <p:style>
            <a:lnRef idx="1">
              <a:schemeClr val="accent1"/>
            </a:lnRef>
            <a:fillRef idx="2">
              <a:schemeClr val="accent1"/>
            </a:fillRef>
            <a:effectRef idx="1">
              <a:schemeClr val="accent1"/>
            </a:effectRef>
            <a:fontRef idx="minor">
              <a:schemeClr val="dk1"/>
            </a:fontRef>
          </p:style>
          <p:txBody>
            <a:bodyPr wrap="none" lIns="108000" tIns="36000" rIns="36000" bIns="36000" anchor="ctr"/>
            <a:lstStyle/>
            <a:p>
              <a:pPr marL="179388" indent="-179388">
                <a:buFont typeface="Arial" pitchFamily="34" charset="0"/>
                <a:buChar char="•"/>
                <a:defRPr/>
              </a:pPr>
              <a:endParaRPr lang="ru-RU" sz="1200" dirty="0">
                <a:solidFill>
                  <a:schemeClr val="tx1">
                    <a:lumMod val="65000"/>
                    <a:lumOff val="35000"/>
                  </a:schemeClr>
                </a:solidFill>
              </a:endParaRPr>
            </a:p>
          </p:txBody>
        </p:sp>
        <p:sp>
          <p:nvSpPr>
            <p:cNvPr id="8" name="Стрелка вправо 7"/>
            <p:cNvSpPr/>
            <p:nvPr/>
          </p:nvSpPr>
          <p:spPr>
            <a:xfrm>
              <a:off x="1727200" y="5374746"/>
              <a:ext cx="8542866" cy="1143000"/>
            </a:xfrm>
            <a:prstGeom prst="rightArrow">
              <a:avLst>
                <a:gd name="adj1" fmla="val 85067"/>
                <a:gd name="adj2" fmla="val 50000"/>
              </a:avLst>
            </a:prstGeom>
            <a:gradFill flip="none" rotWithShape="1">
              <a:gsLst>
                <a:gs pos="0">
                  <a:schemeClr val="tx2">
                    <a:lumMod val="20000"/>
                    <a:lumOff val="80000"/>
                  </a:schemeClr>
                </a:gs>
                <a:gs pos="70000">
                  <a:schemeClr val="bg1"/>
                </a:gs>
              </a:gsLst>
              <a:lin ang="0" scaled="1"/>
              <a:tileRect/>
            </a:gradFill>
            <a:ln w="12700"/>
          </p:spPr>
          <p:style>
            <a:lnRef idx="1">
              <a:schemeClr val="accent1"/>
            </a:lnRef>
            <a:fillRef idx="2">
              <a:schemeClr val="accent1"/>
            </a:fillRef>
            <a:effectRef idx="1">
              <a:schemeClr val="accent1"/>
            </a:effectRef>
            <a:fontRef idx="minor">
              <a:schemeClr val="dk1"/>
            </a:fontRef>
          </p:style>
          <p:txBody>
            <a:bodyPr wrap="none" lIns="108000" tIns="36000" rIns="36000" bIns="36000" anchor="ctr"/>
            <a:lstStyle/>
            <a:p>
              <a:pPr marL="179388" indent="-179388">
                <a:buFont typeface="Arial" pitchFamily="34" charset="0"/>
                <a:buChar char="•"/>
                <a:defRPr/>
              </a:pPr>
              <a:endParaRPr lang="ru-RU" sz="1200" dirty="0">
                <a:solidFill>
                  <a:schemeClr val="tx1">
                    <a:lumMod val="65000"/>
                    <a:lumOff val="35000"/>
                  </a:schemeClr>
                </a:solidFill>
              </a:endParaRPr>
            </a:p>
          </p:txBody>
        </p:sp>
        <p:sp>
          <p:nvSpPr>
            <p:cNvPr id="9" name="Прямоугольник 8"/>
            <p:cNvSpPr/>
            <p:nvPr/>
          </p:nvSpPr>
          <p:spPr>
            <a:xfrm>
              <a:off x="1892310" y="1588559"/>
              <a:ext cx="2746545"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lumMod val="65000"/>
                      <a:lumOff val="35000"/>
                    </a:schemeClr>
                  </a:solidFill>
                  <a:latin typeface="Arial" pitchFamily="34" charset="0"/>
                  <a:cs typeface="Arial" pitchFamily="34" charset="0"/>
                </a:rPr>
                <a:t>Даъвогарнинг ўзи маълумотларни тўплайди	</a:t>
              </a:r>
              <a:endParaRPr lang="ru-RU" sz="1200" b="1" dirty="0">
                <a:solidFill>
                  <a:schemeClr val="tx1">
                    <a:lumMod val="65000"/>
                    <a:lumOff val="35000"/>
                  </a:schemeClr>
                </a:solidFill>
                <a:latin typeface="Arial" pitchFamily="34" charset="0"/>
                <a:cs typeface="Arial" pitchFamily="34" charset="0"/>
              </a:endParaRPr>
            </a:p>
          </p:txBody>
        </p:sp>
        <p:sp>
          <p:nvSpPr>
            <p:cNvPr id="10" name="Прямоугольник 9"/>
            <p:cNvSpPr/>
            <p:nvPr/>
          </p:nvSpPr>
          <p:spPr>
            <a:xfrm>
              <a:off x="6802751" y="1588559"/>
              <a:ext cx="3467314"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rgbClr val="0070C0"/>
                  </a:solidFill>
                  <a:latin typeface="Arial" pitchFamily="34" charset="0"/>
                  <a:cs typeface="Arial" pitchFamily="34" charset="0"/>
                </a:rPr>
                <a:t>Маълумотлар базасидан давлат хизматчиси керакли маълумотларни олади.</a:t>
              </a:r>
              <a:endParaRPr lang="ru-RU" sz="1200" b="1" dirty="0">
                <a:solidFill>
                  <a:srgbClr val="0070C0"/>
                </a:solidFill>
                <a:latin typeface="Arial" pitchFamily="34" charset="0"/>
                <a:cs typeface="Arial" pitchFamily="34" charset="0"/>
              </a:endParaRPr>
            </a:p>
          </p:txBody>
        </p:sp>
        <p:sp>
          <p:nvSpPr>
            <p:cNvPr id="11" name="Прямоугольник 10"/>
            <p:cNvSpPr/>
            <p:nvPr/>
          </p:nvSpPr>
          <p:spPr>
            <a:xfrm>
              <a:off x="1727200" y="2874434"/>
              <a:ext cx="3018025"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lumMod val="65000"/>
                      <a:lumOff val="35000"/>
                    </a:schemeClr>
                  </a:solidFill>
                  <a:latin typeface="Arial" pitchFamily="34" charset="0"/>
                  <a:cs typeface="Arial" pitchFamily="34" charset="0"/>
                </a:rPr>
                <a:t>Бирорта хизмат бўйича маълумотни турли ведомстлардан ёки телефон орқали олиш мумкин</a:t>
              </a:r>
              <a:endParaRPr lang="ru-RU" sz="1200" b="1" dirty="0">
                <a:solidFill>
                  <a:schemeClr val="tx1">
                    <a:lumMod val="65000"/>
                    <a:lumOff val="35000"/>
                  </a:schemeClr>
                </a:solidFill>
                <a:latin typeface="Arial" pitchFamily="34" charset="0"/>
                <a:cs typeface="Arial" pitchFamily="34" charset="0"/>
              </a:endParaRPr>
            </a:p>
          </p:txBody>
        </p:sp>
        <p:sp>
          <p:nvSpPr>
            <p:cNvPr id="12" name="Прямоугольник 11"/>
            <p:cNvSpPr/>
            <p:nvPr/>
          </p:nvSpPr>
          <p:spPr>
            <a:xfrm>
              <a:off x="6731309" y="2874434"/>
              <a:ext cx="3538757"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rgbClr val="0070C0"/>
                  </a:solidFill>
                  <a:latin typeface="Arial" pitchFamily="34" charset="0"/>
                  <a:cs typeface="Arial" pitchFamily="34" charset="0"/>
                </a:rPr>
                <a:t>Хизмат бўйича маълумот онлайн режимидан олиш мумкин</a:t>
              </a:r>
              <a:endParaRPr lang="ru-RU" sz="1200" b="1" i="1" dirty="0">
                <a:solidFill>
                  <a:srgbClr val="0070C0"/>
                </a:solidFill>
                <a:latin typeface="Arial" pitchFamily="34" charset="0"/>
                <a:cs typeface="Arial" pitchFamily="34" charset="0"/>
              </a:endParaRPr>
            </a:p>
          </p:txBody>
        </p:sp>
        <p:sp>
          <p:nvSpPr>
            <p:cNvPr id="13" name="Прямоугольник 12"/>
            <p:cNvSpPr/>
            <p:nvPr/>
          </p:nvSpPr>
          <p:spPr>
            <a:xfrm>
              <a:off x="1892310" y="4160309"/>
              <a:ext cx="2746545"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lumMod val="65000"/>
                      <a:lumOff val="35000"/>
                    </a:schemeClr>
                  </a:solidFill>
                  <a:latin typeface="Arial" pitchFamily="34" charset="0"/>
                  <a:cs typeface="Arial" pitchFamily="34" charset="0"/>
                </a:rPr>
                <a:t>Узоқ муддат давом этувчи қоғозли хужжат алмашиниш</a:t>
              </a:r>
              <a:endParaRPr lang="ru-RU" sz="1200" b="1" dirty="0">
                <a:solidFill>
                  <a:schemeClr val="tx1">
                    <a:lumMod val="65000"/>
                    <a:lumOff val="35000"/>
                  </a:schemeClr>
                </a:solidFill>
                <a:latin typeface="Arial" pitchFamily="34" charset="0"/>
                <a:cs typeface="Arial" pitchFamily="34" charset="0"/>
              </a:endParaRPr>
            </a:p>
          </p:txBody>
        </p:sp>
        <p:sp>
          <p:nvSpPr>
            <p:cNvPr id="14" name="Прямоугольник 13"/>
            <p:cNvSpPr/>
            <p:nvPr/>
          </p:nvSpPr>
          <p:spPr>
            <a:xfrm>
              <a:off x="6586397" y="4176829"/>
              <a:ext cx="3683668"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rgbClr val="0070C0"/>
                  </a:solidFill>
                  <a:latin typeface="Arial" pitchFamily="34" charset="0"/>
                  <a:cs typeface="Arial" pitchFamily="34" charset="0"/>
                </a:rPr>
                <a:t>Электрон хужжат алмашинишни таъминлаш ва муддатларни самарали бошқариш</a:t>
              </a:r>
              <a:endParaRPr lang="ru-RU" sz="1200" b="1" dirty="0">
                <a:solidFill>
                  <a:srgbClr val="0070C0"/>
                </a:solidFill>
                <a:latin typeface="Arial" pitchFamily="34" charset="0"/>
                <a:cs typeface="Arial" pitchFamily="34" charset="0"/>
              </a:endParaRPr>
            </a:p>
          </p:txBody>
        </p:sp>
        <p:sp>
          <p:nvSpPr>
            <p:cNvPr id="15" name="Прямоугольник 14"/>
            <p:cNvSpPr/>
            <p:nvPr/>
          </p:nvSpPr>
          <p:spPr>
            <a:xfrm>
              <a:off x="1727200" y="5446184"/>
              <a:ext cx="3018025" cy="11219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chemeClr val="tx1">
                      <a:lumMod val="65000"/>
                      <a:lumOff val="35000"/>
                    </a:schemeClr>
                  </a:solidFill>
                  <a:latin typeface="Arial" pitchFamily="34" charset="0"/>
                  <a:cs typeface="Arial" pitchFamily="34" charset="0"/>
                </a:rPr>
                <a:t>Ташкилотлар аро маълумотларни электрон кўринишда олиш имконияти йўқлиги</a:t>
              </a:r>
              <a:endParaRPr lang="ru-RU" sz="1200" b="1" dirty="0">
                <a:solidFill>
                  <a:schemeClr val="tx1">
                    <a:lumMod val="65000"/>
                    <a:lumOff val="35000"/>
                  </a:schemeClr>
                </a:solidFill>
                <a:latin typeface="Arial" pitchFamily="34" charset="0"/>
                <a:cs typeface="Arial" pitchFamily="34" charset="0"/>
              </a:endParaRPr>
            </a:p>
          </p:txBody>
        </p:sp>
        <p:sp>
          <p:nvSpPr>
            <p:cNvPr id="16" name="Прямоугольник 15"/>
            <p:cNvSpPr/>
            <p:nvPr/>
          </p:nvSpPr>
          <p:spPr>
            <a:xfrm>
              <a:off x="6789927" y="5446184"/>
              <a:ext cx="3301641"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200" b="1" dirty="0">
                  <a:solidFill>
                    <a:srgbClr val="0070C0"/>
                  </a:solidFill>
                  <a:latin typeface="Arial" pitchFamily="34" charset="0"/>
                  <a:cs typeface="Arial" pitchFamily="34" charset="0"/>
                </a:rPr>
                <a:t>Ташкилотлар ўзаро боғланиши ва маълумот алмашиниш вақтини қисқартириш</a:t>
              </a:r>
              <a:endParaRPr lang="ru-RU" sz="1200" b="1" dirty="0">
                <a:solidFill>
                  <a:srgbClr val="0070C0"/>
                </a:solidFill>
                <a:latin typeface="Arial" pitchFamily="34" charset="0"/>
                <a:cs typeface="Arial" pitchFamily="34" charset="0"/>
              </a:endParaRPr>
            </a:p>
          </p:txBody>
        </p:sp>
        <p:sp>
          <p:nvSpPr>
            <p:cNvPr id="17" name="Прямоугольник 16"/>
            <p:cNvSpPr/>
            <p:nvPr/>
          </p:nvSpPr>
          <p:spPr>
            <a:xfrm>
              <a:off x="2103461" y="1096434"/>
              <a:ext cx="2357583" cy="428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lumMod val="65000"/>
                      <a:lumOff val="35000"/>
                    </a:schemeClr>
                  </a:solidFill>
                  <a:latin typeface="Arial" pitchFamily="34" charset="0"/>
                  <a:cs typeface="Arial" pitchFamily="34" charset="0"/>
                </a:rPr>
                <a:t>«</a:t>
              </a:r>
              <a:r>
                <a:rPr lang="uz-Cyrl-UZ" sz="2000" b="1" dirty="0">
                  <a:solidFill>
                    <a:schemeClr val="tx1">
                      <a:lumMod val="65000"/>
                      <a:lumOff val="35000"/>
                    </a:schemeClr>
                  </a:solidFill>
                  <a:latin typeface="Arial" pitchFamily="34" charset="0"/>
                  <a:cs typeface="Arial" pitchFamily="34" charset="0"/>
                </a:rPr>
                <a:t>Бугун</a:t>
              </a:r>
              <a:r>
                <a:rPr lang="ru-RU" sz="2000" b="1" dirty="0">
                  <a:solidFill>
                    <a:schemeClr val="tx1">
                      <a:lumMod val="65000"/>
                      <a:lumOff val="35000"/>
                    </a:schemeClr>
                  </a:solidFill>
                  <a:latin typeface="Arial" pitchFamily="34" charset="0"/>
                  <a:cs typeface="Arial" pitchFamily="34" charset="0"/>
                </a:rPr>
                <a:t>»</a:t>
              </a:r>
            </a:p>
          </p:txBody>
        </p:sp>
        <p:sp>
          <p:nvSpPr>
            <p:cNvPr id="18" name="Прямоугольник 17"/>
            <p:cNvSpPr/>
            <p:nvPr/>
          </p:nvSpPr>
          <p:spPr>
            <a:xfrm>
              <a:off x="6951986" y="1096434"/>
              <a:ext cx="2292492" cy="428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0070C0"/>
                  </a:solidFill>
                  <a:latin typeface="Arial" pitchFamily="34" charset="0"/>
                  <a:cs typeface="Arial" pitchFamily="34" charset="0"/>
                </a:rPr>
                <a:t>«</a:t>
              </a:r>
              <a:r>
                <a:rPr lang="uz-Cyrl-UZ" sz="2000" b="1" dirty="0">
                  <a:solidFill>
                    <a:srgbClr val="0070C0"/>
                  </a:solidFill>
                  <a:latin typeface="Arial" pitchFamily="34" charset="0"/>
                  <a:cs typeface="Arial" pitchFamily="34" charset="0"/>
                </a:rPr>
                <a:t>Эртага</a:t>
              </a:r>
              <a:r>
                <a:rPr lang="ru-RU" sz="2000" b="1" dirty="0">
                  <a:solidFill>
                    <a:srgbClr val="0070C0"/>
                  </a:solidFill>
                  <a:latin typeface="Arial" pitchFamily="34" charset="0"/>
                  <a:cs typeface="Arial" pitchFamily="34" charset="0"/>
                </a:rPr>
                <a:t>»</a:t>
              </a:r>
            </a:p>
          </p:txBody>
        </p:sp>
        <p:sp>
          <p:nvSpPr>
            <p:cNvPr id="19" name="Скругленный прямоугольник 18"/>
            <p:cNvSpPr/>
            <p:nvPr/>
          </p:nvSpPr>
          <p:spPr>
            <a:xfrm>
              <a:off x="4745225" y="1517121"/>
              <a:ext cx="1981322" cy="1143000"/>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uz-Cyrl-UZ" sz="1200" b="1" dirty="0">
                  <a:solidFill>
                    <a:schemeClr val="bg1"/>
                  </a:solidFill>
                  <a:latin typeface="Arial" pitchFamily="34" charset="0"/>
                  <a:cs typeface="Arial" pitchFamily="34" charset="0"/>
                </a:rPr>
                <a:t>Регламентнинг ўзгариши</a:t>
              </a:r>
              <a:endParaRPr lang="ru-RU" sz="1200" b="1" dirty="0">
                <a:solidFill>
                  <a:schemeClr val="bg1"/>
                </a:solidFill>
                <a:latin typeface="Arial" pitchFamily="34" charset="0"/>
                <a:cs typeface="Arial" pitchFamily="34" charset="0"/>
              </a:endParaRPr>
            </a:p>
          </p:txBody>
        </p:sp>
        <p:sp>
          <p:nvSpPr>
            <p:cNvPr id="20" name="Скругленный прямоугольник 19"/>
            <p:cNvSpPr/>
            <p:nvPr/>
          </p:nvSpPr>
          <p:spPr>
            <a:xfrm>
              <a:off x="4745225" y="2802996"/>
              <a:ext cx="1981322" cy="1143000"/>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uz-Cyrl-UZ" sz="1200" b="1" dirty="0">
                  <a:solidFill>
                    <a:schemeClr val="bg1"/>
                  </a:solidFill>
                  <a:latin typeface="Arial" pitchFamily="34" charset="0"/>
                  <a:cs typeface="Arial" pitchFamily="34" charset="0"/>
                </a:rPr>
                <a:t>Интерактив давлат хизматлари	</a:t>
              </a:r>
              <a:endParaRPr lang="ru-RU" sz="1200" b="1" dirty="0">
                <a:solidFill>
                  <a:schemeClr val="bg1"/>
                </a:solidFill>
                <a:latin typeface="Arial" pitchFamily="34" charset="0"/>
                <a:cs typeface="Arial" pitchFamily="34" charset="0"/>
              </a:endParaRPr>
            </a:p>
          </p:txBody>
        </p:sp>
        <p:sp>
          <p:nvSpPr>
            <p:cNvPr id="21" name="Скругленный прямоугольник 20"/>
            <p:cNvSpPr/>
            <p:nvPr/>
          </p:nvSpPr>
          <p:spPr>
            <a:xfrm>
              <a:off x="4685751" y="4088871"/>
              <a:ext cx="2092452" cy="1143000"/>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uz-Cyrl-UZ" sz="1200" b="1" dirty="0">
                  <a:solidFill>
                    <a:schemeClr val="bg1"/>
                  </a:solidFill>
                  <a:latin typeface="Arial" pitchFamily="34" charset="0"/>
                  <a:cs typeface="Arial" pitchFamily="34" charset="0"/>
                </a:rPr>
                <a:t>Электрон хужжат алмашиниш тизими</a:t>
              </a:r>
              <a:endParaRPr lang="ru-RU" sz="1200" b="1" dirty="0">
                <a:solidFill>
                  <a:schemeClr val="bg1"/>
                </a:solidFill>
                <a:latin typeface="Arial" pitchFamily="34" charset="0"/>
                <a:cs typeface="Arial" pitchFamily="34" charset="0"/>
              </a:endParaRPr>
            </a:p>
          </p:txBody>
        </p:sp>
        <p:sp>
          <p:nvSpPr>
            <p:cNvPr id="22" name="Скругленный прямоугольник 21"/>
            <p:cNvSpPr/>
            <p:nvPr/>
          </p:nvSpPr>
          <p:spPr>
            <a:xfrm>
              <a:off x="4580240" y="5374746"/>
              <a:ext cx="2266234" cy="1143000"/>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uz-Cyrl-UZ" sz="1200" b="1" dirty="0">
                  <a:solidFill>
                    <a:schemeClr val="bg1"/>
                  </a:solidFill>
                  <a:latin typeface="Arial" pitchFamily="34" charset="0"/>
                  <a:cs typeface="Arial" pitchFamily="34" charset="0"/>
                </a:rPr>
                <a:t>Электрон хукуматнинг ягона платформаси</a:t>
              </a:r>
              <a:endParaRPr lang="ru-RU" sz="1200" b="1" dirty="0">
                <a:solidFill>
                  <a:schemeClr val="bg1"/>
                </a:solidFill>
                <a:latin typeface="Arial" pitchFamily="34" charset="0"/>
                <a:cs typeface="Arial" pitchFamily="34" charset="0"/>
              </a:endParaRPr>
            </a:p>
          </p:txBody>
        </p:sp>
      </p:grpSp>
      <p:sp>
        <p:nvSpPr>
          <p:cNvPr id="32" name="Прямоугольник 31"/>
          <p:cNvSpPr/>
          <p:nvPr/>
        </p:nvSpPr>
        <p:spPr>
          <a:xfrm>
            <a:off x="0" y="3187700"/>
            <a:ext cx="1129904" cy="107156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a:defRPr/>
            </a:pPr>
            <a:r>
              <a:rPr lang="ru-RU" sz="2500" b="1" dirty="0">
                <a:latin typeface="Arial" pitchFamily="34" charset="0"/>
                <a:cs typeface="Arial" pitchFamily="34" charset="0"/>
              </a:rPr>
              <a:t>91 </a:t>
            </a:r>
            <a:r>
              <a:rPr lang="uz-Cyrl-UZ" sz="2500" b="1" dirty="0">
                <a:latin typeface="Arial" pitchFamily="34" charset="0"/>
                <a:cs typeface="Arial" pitchFamily="34" charset="0"/>
              </a:rPr>
              <a:t>ўрин</a:t>
            </a:r>
            <a:endParaRPr lang="ru-RU" sz="2500" b="1" dirty="0">
              <a:latin typeface="Arial" pitchFamily="34" charset="0"/>
              <a:cs typeface="Arial" pitchFamily="34" charset="0"/>
            </a:endParaRPr>
          </a:p>
        </p:txBody>
      </p:sp>
      <p:sp>
        <p:nvSpPr>
          <p:cNvPr id="28677" name="TextBox 32"/>
          <p:cNvSpPr txBox="1">
            <a:spLocks noChangeArrowheads="1"/>
          </p:cNvSpPr>
          <p:nvPr/>
        </p:nvSpPr>
        <p:spPr bwMode="auto">
          <a:xfrm>
            <a:off x="95250" y="4259264"/>
            <a:ext cx="1072754" cy="461665"/>
          </a:xfrm>
          <a:prstGeom prst="rect">
            <a:avLst/>
          </a:prstGeom>
          <a:noFill/>
          <a:ln w="9525">
            <a:noFill/>
            <a:miter lim="800000"/>
            <a:headEnd/>
            <a:tailEnd/>
          </a:ln>
        </p:spPr>
        <p:txBody>
          <a:bodyPr>
            <a:spAutoFit/>
          </a:bodyPr>
          <a:lstStyle/>
          <a:p>
            <a:pPr algn="ctr"/>
            <a:r>
              <a:rPr lang="uz-Cyrl-UZ" sz="1200" i="1" dirty="0"/>
              <a:t>БМТ бахоси бўйича</a:t>
            </a:r>
            <a:endParaRPr lang="ru-RU" sz="1200" i="1" dirty="0"/>
          </a:p>
        </p:txBody>
      </p:sp>
      <p:sp>
        <p:nvSpPr>
          <p:cNvPr id="34" name="Прямоугольник 33"/>
          <p:cNvSpPr/>
          <p:nvPr/>
        </p:nvSpPr>
        <p:spPr>
          <a:xfrm>
            <a:off x="7740352" y="3102792"/>
            <a:ext cx="1389311" cy="1190304"/>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a:defRPr/>
            </a:pPr>
            <a:r>
              <a:rPr lang="uz-Cyrl-UZ" sz="2000" b="1" dirty="0">
                <a:latin typeface="Arial" pitchFamily="34" charset="0"/>
                <a:cs typeface="Arial" pitchFamily="34" charset="0"/>
              </a:rPr>
              <a:t>Биринчи 30 таликка кириш</a:t>
            </a:r>
            <a:endParaRPr lang="ru-RU" sz="2000" b="1" dirty="0">
              <a:latin typeface="Arial" pitchFamily="34" charset="0"/>
              <a:cs typeface="Arial" pitchFamily="34" charset="0"/>
            </a:endParaRPr>
          </a:p>
        </p:txBody>
      </p:sp>
      <p:sp>
        <p:nvSpPr>
          <p:cNvPr id="26" name="TextBox 32"/>
          <p:cNvSpPr txBox="1">
            <a:spLocks noChangeArrowheads="1"/>
          </p:cNvSpPr>
          <p:nvPr/>
        </p:nvSpPr>
        <p:spPr bwMode="auto">
          <a:xfrm>
            <a:off x="7956376" y="4293096"/>
            <a:ext cx="1072754" cy="461665"/>
          </a:xfrm>
          <a:prstGeom prst="rect">
            <a:avLst/>
          </a:prstGeom>
          <a:noFill/>
          <a:ln w="9525">
            <a:noFill/>
            <a:miter lim="800000"/>
            <a:headEnd/>
            <a:tailEnd/>
          </a:ln>
        </p:spPr>
        <p:txBody>
          <a:bodyPr>
            <a:spAutoFit/>
          </a:bodyPr>
          <a:lstStyle/>
          <a:p>
            <a:pPr algn="ctr"/>
            <a:r>
              <a:rPr lang="uz-Cyrl-UZ" sz="1200" i="1" dirty="0"/>
              <a:t>БМТ бахоси бўйича</a:t>
            </a:r>
            <a:endParaRPr lang="ru-RU" sz="1200" i="1" dirty="0"/>
          </a:p>
        </p:txBody>
      </p:sp>
    </p:spTree>
    <p:extLst>
      <p:ext uri="{BB962C8B-B14F-4D97-AF65-F5344CB8AC3E}">
        <p14:creationId xmlns:p14="http://schemas.microsoft.com/office/powerpoint/2010/main" val="20113207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57158" y="357166"/>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a:bodyPr>
          <a:lstStyle/>
          <a:p>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800" b="1" dirty="0">
                <a:solidFill>
                  <a:srgbClr val="04080C"/>
                </a:solidFill>
                <a:latin typeface="Times New Roman" pitchFamily="18" charset="0"/>
                <a:cs typeface="Times New Roman" pitchFamily="18" charset="0"/>
              </a:rPr>
              <a:t>ХУЛОСАЛАР</a:t>
            </a:r>
            <a: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
            </a:r>
            <a:b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572396" y="357166"/>
            <a:ext cx="1000132" cy="857256"/>
          </a:xfrm>
          <a:prstGeom prst="rect">
            <a:avLst/>
          </a:prstGeom>
        </p:spPr>
      </p:pic>
      <p:sp>
        <p:nvSpPr>
          <p:cNvPr id="3" name="Объект 2">
            <a:extLst>
              <a:ext uri="{FF2B5EF4-FFF2-40B4-BE49-F238E27FC236}">
                <a16:creationId xmlns:a16="http://schemas.microsoft.com/office/drawing/2014/main" id="{5F905911-1EE8-4EBD-8938-55BDE71A400C}"/>
              </a:ext>
            </a:extLst>
          </p:cNvPr>
          <p:cNvSpPr>
            <a:spLocks noGrp="1"/>
          </p:cNvSpPr>
          <p:nvPr>
            <p:ph idx="1"/>
          </p:nvPr>
        </p:nvSpPr>
        <p:spPr>
          <a:xfrm>
            <a:off x="457200" y="1214423"/>
            <a:ext cx="8229600" cy="4230802"/>
          </a:xfrm>
        </p:spPr>
        <p:txBody>
          <a:bodyPr>
            <a:normAutofit fontScale="77500" lnSpcReduction="20000"/>
          </a:bodyPr>
          <a:lstStyle/>
          <a:p>
            <a:pPr algn="just"/>
            <a:r>
              <a:rPr lang="uz-Cyrl-UZ" dirty="0">
                <a:latin typeface="Times New Roman" panose="02020603050405020304" pitchFamily="18" charset="0"/>
                <a:ea typeface="Times New Roman" panose="02020603050405020304" pitchFamily="18" charset="0"/>
              </a:rPr>
              <a:t>Хулоса қилиб айтиш мумкинки, юқорида кўрсатилган ҳуқуқий мейёрий хужжатлар асосланган холда Ўзбекистонда АКТни ривожлантирилса ва такомиллаштирилса кутилган натижаларга эришилади. Ўзбекистон Республикаси Президентининг 2018 йил </a:t>
            </a:r>
            <a:r>
              <a:rPr lang="uz-Cyrl-UZ">
                <a:latin typeface="Times New Roman" panose="02020603050405020304" pitchFamily="18" charset="0"/>
                <a:ea typeface="Times New Roman" panose="02020603050405020304" pitchFamily="18" charset="0"/>
              </a:rPr>
              <a:t>18 февралдаги ПФ-5349-сон </a:t>
            </a:r>
            <a:r>
              <a:rPr lang="uz-Cyrl-UZ" dirty="0">
                <a:latin typeface="Times New Roman" panose="02020603050405020304" pitchFamily="18" charset="0"/>
                <a:ea typeface="Times New Roman" panose="02020603050405020304" pitchFamily="18" charset="0"/>
              </a:rPr>
              <a:t>«Ахборот </a:t>
            </a:r>
            <a:r>
              <a:rPr lang="uz-Cyrl-UZ">
                <a:latin typeface="Times New Roman" panose="02020603050405020304" pitchFamily="18" charset="0"/>
                <a:ea typeface="Times New Roman" panose="02020603050405020304" pitchFamily="18" charset="0"/>
              </a:rPr>
              <a:t>технологиялари ва коммуникациялари соҳасини янада такомиллаштириш </a:t>
            </a:r>
            <a:r>
              <a:rPr lang="uz-Cyrl-UZ" dirty="0">
                <a:latin typeface="Times New Roman" panose="02020603050405020304" pitchFamily="18" charset="0"/>
                <a:ea typeface="Times New Roman" panose="02020603050405020304" pitchFamily="18" charset="0"/>
              </a:rPr>
              <a:t>чора-тадбирлари тўғрисида»ги фармони, </a:t>
            </a:r>
            <a:r>
              <a:rPr lang="uz-Cyrl-UZ">
                <a:latin typeface="Times New Roman" panose="02020603050405020304" pitchFamily="18" charset="0"/>
                <a:ea typeface="Times New Roman" panose="02020603050405020304" pitchFamily="18" charset="0"/>
              </a:rPr>
              <a:t>2018 йил 3 </a:t>
            </a:r>
            <a:r>
              <a:rPr lang="uz-Cyrl-UZ" dirty="0">
                <a:latin typeface="Times New Roman" panose="02020603050405020304" pitchFamily="18" charset="0"/>
                <a:ea typeface="Times New Roman" panose="02020603050405020304" pitchFamily="18" charset="0"/>
              </a:rPr>
              <a:t>июлдаги ПҚ-3832-сон «Ўзбекистон Республикасида рақамли иқтисодиётни ривожлантириш чора-тадбирлари тўғрисида»</a:t>
            </a:r>
            <a:endParaRPr lang="ru-RU" dirty="0"/>
          </a:p>
        </p:txBody>
      </p:sp>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357158" y="357166"/>
            <a:ext cx="8229600" cy="1071562"/>
          </a:xfrm>
          <a:gradFill>
            <a:gsLst>
              <a:gs pos="0">
                <a:schemeClr val="tx2">
                  <a:lumMod val="60000"/>
                  <a:lumOff val="40000"/>
                </a:schemeClr>
              </a:gs>
              <a:gs pos="0">
                <a:srgbClr val="85C2FF"/>
              </a:gs>
              <a:gs pos="70000">
                <a:srgbClr val="C4D6EB"/>
              </a:gs>
              <a:gs pos="0">
                <a:srgbClr val="FFEBFA">
                  <a:alpha val="0"/>
                </a:srgbClr>
              </a:gs>
            </a:gsLst>
            <a:lin ang="16200000" scaled="1"/>
          </a:gradFill>
          <a:scene3d>
            <a:camera prst="orthographicFront"/>
            <a:lightRig rig="threePt" dir="t"/>
          </a:scene3d>
          <a:sp3d extrusionH="76200">
            <a:bevelB prst="convex"/>
            <a:extrusionClr>
              <a:schemeClr val="tx2">
                <a:lumMod val="40000"/>
                <a:lumOff val="60000"/>
              </a:schemeClr>
            </a:extrusionClr>
          </a:sp3d>
        </p:spPr>
        <p:txBody>
          <a:bodyPr>
            <a:normAutofit/>
          </a:bodyPr>
          <a:lstStyle/>
          <a:p>
            <a:pPr algn="l"/>
            <a:r>
              <a:rPr lang="en-U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uz-Cyrl-UZ" sz="2800" b="1" dirty="0">
                <a:solidFill>
                  <a:srgbClr val="04080C"/>
                </a:solidFill>
                <a:latin typeface="Times New Roman" pitchFamily="18" charset="0"/>
                <a:cs typeface="Times New Roman" pitchFamily="18" charset="0"/>
              </a:rPr>
              <a:t>ХУЛОСАЛАР </a:t>
            </a:r>
            <a: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
            </a:r>
            <a:br>
              <a:rPr lang="ru-RU"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pic>
        <p:nvPicPr>
          <p:cNvPr id="5" name="Рисунок 4" descr="флаги.png"/>
          <p:cNvPicPr>
            <a:picLocks noChangeAspect="1"/>
          </p:cNvPicPr>
          <p:nvPr/>
        </p:nvPicPr>
        <p:blipFill>
          <a:blip r:embed="rId3" cstate="print"/>
          <a:stretch>
            <a:fillRect/>
          </a:stretch>
        </p:blipFill>
        <p:spPr>
          <a:xfrm>
            <a:off x="7572396" y="357166"/>
            <a:ext cx="1000132" cy="857256"/>
          </a:xfrm>
          <a:prstGeom prst="rect">
            <a:avLst/>
          </a:prstGeom>
        </p:spPr>
      </p:pic>
      <p:sp>
        <p:nvSpPr>
          <p:cNvPr id="3" name="Объект 2">
            <a:extLst>
              <a:ext uri="{FF2B5EF4-FFF2-40B4-BE49-F238E27FC236}">
                <a16:creationId xmlns:a16="http://schemas.microsoft.com/office/drawing/2014/main" id="{DAA103A9-24A3-4E22-BF68-2FF967C2D979}"/>
              </a:ext>
            </a:extLst>
          </p:cNvPr>
          <p:cNvSpPr>
            <a:spLocks noGrp="1"/>
          </p:cNvSpPr>
          <p:nvPr>
            <p:ph idx="1"/>
          </p:nvPr>
        </p:nvSpPr>
        <p:spPr/>
        <p:txBody>
          <a:bodyPr>
            <a:normAutofit fontScale="70000" lnSpcReduction="20000"/>
          </a:bodyPr>
          <a:lstStyle/>
          <a:p>
            <a:pPr indent="450215" algn="just">
              <a:spcAft>
                <a:spcPts val="0"/>
              </a:spcAft>
            </a:pPr>
            <a:r>
              <a:rPr lang="uz-Cyrl-UZ" sz="3400" dirty="0">
                <a:latin typeface="Times New Roman" panose="02020603050405020304" pitchFamily="18" charset="0"/>
                <a:ea typeface="Times New Roman" panose="02020603050405020304" pitchFamily="18" charset="0"/>
              </a:rPr>
              <a:t>2018 йил 2 сентябрдаги ПҚ-3927-сон «Рақамли ишонч» рақамли иқтисодиётни ривожлантиришни қўллаб-қувватлаш жамғармасини ташкил этиш тўғрисида», Ўзбекистон Республикаси Вазирлар Маҳкамасининг 2019 йил 20 майдаги 421-сонли «Замонавий ахборот-коммуникация технологияларини янада жорий этиш ҳисобидан аҳолига давлат хизматларини кўрсатиш тартибини такомиллаштириш бўйича қўшимча чора-тадбирлар тўғрисида»ги қарори ҳамда мамлакатда рақамли иқтисодий тизимга ўтишни рағбатлантириш ва жадаллаштиришга қаратилган бошқа меъёрий-ҳуқуқий ҳужжатларда белгиланган вазифаларни амалга ошириш республикамиз учун жуда муҳим ҳисобланади.</a:t>
            </a:r>
            <a:endParaRPr lang="ru-RU" sz="3400" dirty="0">
              <a:latin typeface="Times New Roman" panose="02020603050405020304" pitchFamily="18" charset="0"/>
              <a:ea typeface="Times New Roman" panose="02020603050405020304" pitchFamily="18" charset="0"/>
            </a:endParaRPr>
          </a:p>
          <a:p>
            <a:endParaRPr lang="ru-RU" dirty="0"/>
          </a:p>
        </p:txBody>
      </p:sp>
    </p:spTree>
  </p:cSld>
  <p:clrMapOvr>
    <a:masterClrMapping/>
  </p:clrMapOvr>
  <p:transition spd="slow">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Фойдаланилган адабиётлар</a:t>
            </a:r>
            <a:endParaRPr lang="ru-RU" dirty="0"/>
          </a:p>
        </p:txBody>
      </p:sp>
      <p:sp>
        <p:nvSpPr>
          <p:cNvPr id="3" name="Объект 2"/>
          <p:cNvSpPr>
            <a:spLocks noGrp="1"/>
          </p:cNvSpPr>
          <p:nvPr>
            <p:ph idx="1"/>
          </p:nvPr>
        </p:nvSpPr>
        <p:spPr/>
        <p:txBody>
          <a:bodyPr>
            <a:normAutofit fontScale="85000" lnSpcReduction="10000"/>
          </a:bodyPr>
          <a:lstStyle/>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Цифровая трансформация бизнеса: Изменение бизнес-модели для организации нового поколения / Питер Вайл, Стефани Ворнер ; Пер. с англ. — М. : Альпина Паблишер, 2019. — 257 с.</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Хакимов З.А., Шарифхо’жаев У.У. Интерактив ва рақамли маркетинг. Ўқув қўлланма. -Т.: “Иқтисодиёт”, 2019 – 270 б.</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Акаев А.А., КенжабаевА.Т., Илхамова Ё.С., Жуманиёзова М.Ю. Иқтисодиётда ахборот комплекслари ва технологиялари. Дарслик.Т.-“Фан ва технология”. 2019.- 510 бет.</a:t>
            </a:r>
            <a:endParaRPr lang="ru-RU" dirty="0">
              <a:latin typeface="Arial" panose="020B0604020202020204" pitchFamily="34" charset="0"/>
              <a:ea typeface="Arial" panose="020B0604020202020204" pitchFamily="34" charset="0"/>
            </a:endParaRPr>
          </a:p>
          <a:p>
            <a:pPr lvl="0" algn="just">
              <a:lnSpc>
                <a:spcPct val="115000"/>
              </a:lnSpc>
              <a:buFont typeface="+mj-lt"/>
              <a:buAutoNum type="arabicPeriod"/>
              <a:tabLst>
                <a:tab pos="630555" algn="l"/>
              </a:tabLs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02389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normAutofit fontScale="90000"/>
          </a:bodyPr>
          <a:lstStyle/>
          <a:p>
            <a:r>
              <a:rPr lang="uz-Cyrl-UZ" dirty="0"/>
              <a:t/>
            </a:r>
            <a:br>
              <a:rPr lang="uz-Cyrl-UZ" dirty="0"/>
            </a:br>
            <a:endParaRPr lang="ru-RU" dirty="0"/>
          </a:p>
        </p:txBody>
      </p:sp>
      <p:sp>
        <p:nvSpPr>
          <p:cNvPr id="5" name="TextBox 4"/>
          <p:cNvSpPr txBox="1"/>
          <p:nvPr/>
        </p:nvSpPr>
        <p:spPr>
          <a:xfrm>
            <a:off x="467544" y="2669287"/>
            <a:ext cx="8568952" cy="784830"/>
          </a:xfrm>
          <a:prstGeom prst="rect">
            <a:avLst/>
          </a:prstGeom>
          <a:noFill/>
        </p:spPr>
        <p:txBody>
          <a:bodyPr wrap="square" rtlCol="0">
            <a:spAutoFit/>
          </a:bodyPr>
          <a:lstStyle/>
          <a:p>
            <a:r>
              <a:rPr lang="uz-Cyrl-UZ" altLang="ko-KR" sz="4500" b="1" dirty="0"/>
              <a:t>Эътиборингиз учун рахмат</a:t>
            </a:r>
            <a:r>
              <a:rPr lang="en-US" altLang="ko-KR" sz="4500" b="1" dirty="0"/>
              <a:t>!</a:t>
            </a:r>
            <a:endParaRPr lang="ko-KR" altLang="en-US" sz="4500" b="1" dirty="0"/>
          </a:p>
        </p:txBody>
      </p:sp>
      <p:sp>
        <p:nvSpPr>
          <p:cNvPr id="2" name="Объект 1"/>
          <p:cNvSpPr>
            <a:spLocks noGrp="1"/>
          </p:cNvSpPr>
          <p:nvPr>
            <p:ph idx="1"/>
          </p:nvPr>
        </p:nvSpPr>
        <p:spPr>
          <a:xfrm>
            <a:off x="285816" y="2420888"/>
            <a:ext cx="8229600" cy="4525963"/>
          </a:xfrm>
        </p:spPr>
        <p:txBody>
          <a:bodyPr/>
          <a:lstStyle/>
          <a:p>
            <a:endParaRPr lang="uz-Cyrl-UZ" dirty="0"/>
          </a:p>
          <a:p>
            <a:endParaRPr lang="uz-Cyrl-UZ" dirty="0"/>
          </a:p>
          <a:p>
            <a:endParaRPr lang="ru-RU"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b7e1b9acff6ed24cb733872cbad5c00944644a2"/>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Тема1">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Тема1" id="{7A0A026E-8BE6-4689-B832-6C467ED95388}" vid="{DD023E38-C719-419D-A873-90F8AE6704BE}"/>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5493</TotalTime>
  <Words>2291</Words>
  <Application>Microsoft Office PowerPoint</Application>
  <PresentationFormat>Экран (4:3)</PresentationFormat>
  <Paragraphs>235</Paragraphs>
  <Slides>32</Slides>
  <Notes>2</Notes>
  <HiddenSlides>0</HiddenSlides>
  <MMClips>0</MMClips>
  <ScaleCrop>false</ScaleCrop>
  <HeadingPairs>
    <vt:vector size="8" baseType="variant">
      <vt:variant>
        <vt:lpstr>Использованные шрифты</vt:lpstr>
      </vt:variant>
      <vt:variant>
        <vt:i4>17</vt:i4>
      </vt:variant>
      <vt:variant>
        <vt:lpstr>Тема</vt:lpstr>
      </vt:variant>
      <vt:variant>
        <vt:i4>5</vt:i4>
      </vt:variant>
      <vt:variant>
        <vt:lpstr>Внедренные серверы OLE</vt:lpstr>
      </vt:variant>
      <vt:variant>
        <vt:i4>1</vt:i4>
      </vt:variant>
      <vt:variant>
        <vt:lpstr>Заголовки слайдов</vt:lpstr>
      </vt:variant>
      <vt:variant>
        <vt:i4>32</vt:i4>
      </vt:variant>
    </vt:vector>
  </HeadingPairs>
  <TitlesOfParts>
    <vt:vector size="55" baseType="lpstr">
      <vt:lpstr>맑은 고딕</vt:lpstr>
      <vt:lpstr>Arial</vt:lpstr>
      <vt:lpstr>Calibri</vt:lpstr>
      <vt:lpstr>Calibri Light</vt:lpstr>
      <vt:lpstr>Century Schoolbook</vt:lpstr>
      <vt:lpstr>Gulim</vt:lpstr>
      <vt:lpstr>HY견고딕</vt:lpstr>
      <vt:lpstr>Journal Uzbek</vt:lpstr>
      <vt:lpstr>メイリオ</vt:lpstr>
      <vt:lpstr>Montserrat</vt:lpstr>
      <vt:lpstr>Open Sans</vt:lpstr>
      <vt:lpstr>Symbol</vt:lpstr>
      <vt:lpstr>Times New Roman</vt:lpstr>
      <vt:lpstr>Trebuchet MS</vt:lpstr>
      <vt:lpstr>Verdana</vt:lpstr>
      <vt:lpstr>Wingdings</vt:lpstr>
      <vt:lpstr>Wingdings 3</vt:lpstr>
      <vt:lpstr>Тема Office</vt:lpstr>
      <vt:lpstr>Аспект</vt:lpstr>
      <vt:lpstr>1_Тема Office</vt:lpstr>
      <vt:lpstr>2_Тема Office</vt:lpstr>
      <vt:lpstr>1_Тема1</vt:lpstr>
      <vt:lpstr>think-cell Slide</vt:lpstr>
      <vt:lpstr>Презентация PowerPoint</vt:lpstr>
      <vt:lpstr>Презентация PowerPoint</vt:lpstr>
      <vt:lpstr>Режа:</vt:lpstr>
      <vt:lpstr> ЎЗБЕКИСТОНДА РАҚАМЛИ ТЕХНОЛОГИЯЛАР        РИВОЖЛАНИШИНИНГ ХУҚУҚИЙ АСОСЛАРИ </vt:lpstr>
      <vt:lpstr>Ўзбекистон иқтисодиётини рақамлаштиришнинг муҳимлиги</vt:lpstr>
      <vt:lpstr>Презентация PowerPoint</vt:lpstr>
      <vt:lpstr>        Ўзбекистон иқтисодиётини рақамлаштиришнинг муҳимлиги </vt:lpstr>
      <vt:lpstr>        Рақамли иқтисодиёт ва унинг миллий иқтисодиётга таъсир доираси тавсифи </vt:lpstr>
      <vt:lpstr>Презентация PowerPoint</vt:lpstr>
      <vt:lpstr>Рақамлаштиришни ривожлантиришдаги сиёсий-хуқуқий омил</vt:lpstr>
      <vt:lpstr>Презентация PowerPoint</vt:lpstr>
      <vt:lpstr>Ўзбекистон Республикаси алоқа ва ахборотлаштириш соҳасидаги бажарилиши лозим бўлган вазифалар</vt:lpstr>
      <vt:lpstr>ФУҚАРОЛАРНИНГ АХБОРОТНИ ИЗЛАШ, ОЛИШ ВА УНИ ТАРҚАТИШ БЎЙИЧА КОНСТИТУЦИЯВИЙ ҲУҚУҚЛАРИНИ ТАЪМИНЛАШ</vt:lpstr>
      <vt:lpstr>АХБОРОТ ТЕХНОЛОГИЯЛАРИДАН ФОЙДАЛАНИШ СОҲАСИНИ ТАРТИБГА СОЛУВЧИ АСОСИЙ НОРМАТИВ-ҲУҚУҚИЙ ҲУЖЖАТЛАР</vt:lpstr>
      <vt:lpstr>Презентация PowerPoint</vt:lpstr>
      <vt:lpstr>Презентация PowerPoint</vt:lpstr>
      <vt:lpstr>Электрон рақамли имзо тўғрисида (2003й.)</vt:lpstr>
      <vt:lpstr>Презентация PowerPoint</vt:lpstr>
      <vt:lpstr>ЭРИ рўйхатга олиш маркази</vt:lpstr>
      <vt:lpstr>Электрон ҳужжат айланиши тўғрисида(2004й.) </vt:lpstr>
      <vt:lpstr>Электрон ҳужжат алмашинуви тизими</vt:lpstr>
      <vt:lpstr>Презентация PowerPoint</vt:lpstr>
      <vt:lpstr>Презентация PowerPoint</vt:lpstr>
      <vt:lpstr>   Интерактив давлат хизматлари тизимини ташкил этиш схемаси  </vt:lpstr>
      <vt:lpstr>Презентация PowerPoint</vt:lpstr>
      <vt:lpstr>Презентация PowerPoint</vt:lpstr>
      <vt:lpstr>Презентация PowerPoint</vt:lpstr>
      <vt:lpstr>Презентация PowerPoint</vt:lpstr>
      <vt:lpstr>        ХУЛОСАЛАР </vt:lpstr>
      <vt:lpstr>                                 ХУЛОСАЛАР  </vt:lpstr>
      <vt:lpstr>Фойдаланилган адабиётлар</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servants for e-government</dc:title>
  <dc:creator>user</dc:creator>
  <cp:lastModifiedBy>Kenjaboyev Aman Turgunovich</cp:lastModifiedBy>
  <cp:revision>286</cp:revision>
  <dcterms:created xsi:type="dcterms:W3CDTF">2013-10-16T22:10:58Z</dcterms:created>
  <dcterms:modified xsi:type="dcterms:W3CDTF">2022-04-13T04:50:42Z</dcterms:modified>
</cp:coreProperties>
</file>